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tomassetti.me/antlr-mega-tutorial/" TargetMode="External"/><Relationship Id="rId3" Type="http://schemas.openxmlformats.org/officeDocument/2006/relationships/hyperlink" Target="https://github.com/antlr/antlr4/blob/master/doc/getting-started.md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127f9730ce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127f9730ce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0c1c4124c6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0c1c4124c6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0c1c4124c6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0c1c4124c6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/>
              <a:t>Tutorials: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u="sng">
                <a:solidFill>
                  <a:srgbClr val="0097A7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https://tomassetti.me/antlr-mega-tutorial/</a:t>
            </a:r>
            <a:endParaRPr sz="13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u="sng">
                <a:solidFill>
                  <a:srgbClr val="0097A7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https://github.com/antlr/antlr4/blob/master/doc/getting-started.md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0c1c4124c6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0c1c4124c6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0c1c4124c6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0c1c4124c6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0c1c4124c6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0c1c4124c6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0c1c4124c6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0c1c4124c6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127f9730c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127f9730c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16a7ea5bd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16a7ea5bd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127f9730ce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127f9730ce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1256bfeed9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1256bfeed9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127f9730ce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127f9730ce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127f9730ce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127f9730ce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127f9730ce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127f9730ce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16a7ea5bdf_3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16a7ea5bdf_3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127f9730ce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127f9730ce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16a7ea5bdf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16a7ea5bdf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16a7ea5bdf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16a7ea5bdf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16a7ea5bdf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216a7ea5bdf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0c1c4124c6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0c1c4124c6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Never rely on output being consistent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Gonna be hard to support large regex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Give your regex capture groups to break them up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dont need to get it perfect, just working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Up to you how to implement features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127f9730ce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127f9730ce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127f9730ce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127f9730ce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0c1c4124c6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0c1c4124c6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127f9730ce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2127f9730ce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127f9730c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127f9730c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0c1c4124c6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0c1c4124c6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16a7ea5bdf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16a7ea5bdf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0c1c4124c6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0c1c4124c6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0c1c4124c6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0c1c4124c6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0c1c4124c6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0c1c4124c6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github.com/sirikothe/gotextfsm" TargetMode="External"/><Relationship Id="rId4" Type="http://schemas.openxmlformats.org/officeDocument/2006/relationships/hyperlink" Target="https://github.com/google/textfsm" TargetMode="External"/><Relationship Id="rId5" Type="http://schemas.openxmlformats.org/officeDocument/2006/relationships/hyperlink" Target="https://github.com/networktocode/ntc-templates/tree/master/ntc_templates/templates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github.com/rucarrol/DKNOG13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Text Parsing Strategies for Network Devices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283475" y="41535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Ruairí Carroll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DKNOG13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/>
          <p:nvPr>
            <p:ph idx="1" type="subTitle"/>
          </p:nvPr>
        </p:nvSpPr>
        <p:spPr>
          <a:xfrm>
            <a:off x="311700" y="1575775"/>
            <a:ext cx="8520600" cy="314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32629"/>
                </a:solidFill>
                <a:highlight>
                  <a:srgbClr val="FFFFFF"/>
                </a:highlight>
              </a:rPr>
              <a:t>ZA̡͊͠͝LGΌ ISͮ̂҉̯͈͕̹̘̱ TO͇̹̺ͅƝ̴ȳ̳ TH̘Ë͖́̉ ͠P̯͍̭O̚​N̐Y̡ H̸̡̪̯ͨ͊̽̅̾̎Ȩ̬̩̾͛ͪ̈́̀́͘ ̶̧̨̱̹̭̯ͧ̾ͬC̷̙̲̝͖ͭ̏ͥͮ͟Oͮ͏̮̪̝͍M̲̖͊̒ͪͩͬ̚̚͜Ȇ̴̟̟͙̞ͩ͌͝S̨̥̫͎̭ͯ̿̔̀ͅ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ctrTitle"/>
          </p:nvPr>
        </p:nvSpPr>
        <p:spPr>
          <a:xfrm>
            <a:off x="355050" y="466925"/>
            <a:ext cx="84339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TextFSM</a:t>
            </a:r>
            <a:endParaRPr/>
          </a:p>
        </p:txBody>
      </p:sp>
      <p:sp>
        <p:nvSpPr>
          <p:cNvPr id="114" name="Google Shape;114;p23"/>
          <p:cNvSpPr txBox="1"/>
          <p:nvPr>
            <p:ph idx="1" type="subTitle"/>
          </p:nvPr>
        </p:nvSpPr>
        <p:spPr>
          <a:xfrm>
            <a:off x="311700" y="1575775"/>
            <a:ext cx="8520600" cy="314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Named Capture Groups on Speed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Can auto map command to parser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Comes in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Go</a:t>
            </a:r>
            <a:r>
              <a:rPr lang="en-GB"/>
              <a:t> and </a:t>
            </a:r>
            <a:r>
              <a:rPr lang="en-GB" u="sng">
                <a:solidFill>
                  <a:schemeClr val="hlink"/>
                </a:solidFill>
                <a:hlinkClick r:id="rId4"/>
              </a:rPr>
              <a:t>Python</a:t>
            </a:r>
            <a:r>
              <a:rPr lang="en-GB"/>
              <a:t> versions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Excellent </a:t>
            </a:r>
            <a:r>
              <a:rPr lang="en-GB" u="sng">
                <a:solidFill>
                  <a:schemeClr val="hlink"/>
                </a:solidFill>
                <a:hlinkClick r:id="rId5"/>
              </a:rPr>
              <a:t>templates</a:t>
            </a:r>
            <a:r>
              <a:rPr lang="en-GB"/>
              <a:t> available via NTC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/>
          <p:nvPr>
            <p:ph type="ctrTitle"/>
          </p:nvPr>
        </p:nvSpPr>
        <p:spPr>
          <a:xfrm>
            <a:off x="355050" y="466925"/>
            <a:ext cx="84339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Antlr4</a:t>
            </a:r>
            <a:endParaRPr/>
          </a:p>
        </p:txBody>
      </p:sp>
      <p:sp>
        <p:nvSpPr>
          <p:cNvPr id="120" name="Google Shape;120;p24"/>
          <p:cNvSpPr txBox="1"/>
          <p:nvPr>
            <p:ph idx="1" type="subTitle"/>
          </p:nvPr>
        </p:nvSpPr>
        <p:spPr>
          <a:xfrm>
            <a:off x="311700" y="1575775"/>
            <a:ext cx="8520600" cy="314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A complete </a:t>
            </a:r>
            <a:r>
              <a:rPr lang="en-GB"/>
              <a:t>grammar/lexer/tokeniser!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Compiles </a:t>
            </a:r>
            <a:r>
              <a:rPr i="1" lang="en-GB"/>
              <a:t>into</a:t>
            </a:r>
            <a:r>
              <a:rPr lang="en-GB"/>
              <a:t> various languages (Go/Python)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Grammar needs to be “compiled” to code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Import generated code, build on top of it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5"/>
          <p:cNvSpPr txBox="1"/>
          <p:nvPr>
            <p:ph type="ctrTitle"/>
          </p:nvPr>
        </p:nvSpPr>
        <p:spPr>
          <a:xfrm>
            <a:off x="355050" y="466925"/>
            <a:ext cx="84339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Pulling it all together</a:t>
            </a:r>
            <a:endParaRPr/>
          </a:p>
        </p:txBody>
      </p:sp>
      <p:sp>
        <p:nvSpPr>
          <p:cNvPr id="126" name="Google Shape;126;p25"/>
          <p:cNvSpPr txBox="1"/>
          <p:nvPr>
            <p:ph idx="1" type="subTitle"/>
          </p:nvPr>
        </p:nvSpPr>
        <p:spPr>
          <a:xfrm>
            <a:off x="311700" y="1575775"/>
            <a:ext cx="8520600" cy="314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Why even give this talk?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You were promised something useful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Well, here goes nothing…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"/>
          <p:cNvSpPr txBox="1"/>
          <p:nvPr>
            <p:ph type="ctrTitle"/>
          </p:nvPr>
        </p:nvSpPr>
        <p:spPr>
          <a:xfrm>
            <a:off x="355050" y="466925"/>
            <a:ext cx="84339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Vendor Neutral Code</a:t>
            </a:r>
            <a:endParaRPr/>
          </a:p>
        </p:txBody>
      </p:sp>
      <p:sp>
        <p:nvSpPr>
          <p:cNvPr id="132" name="Google Shape;132;p26"/>
          <p:cNvSpPr txBox="1"/>
          <p:nvPr>
            <p:ph idx="1" type="subTitle"/>
          </p:nvPr>
        </p:nvSpPr>
        <p:spPr>
          <a:xfrm>
            <a:off x="311700" y="1575775"/>
            <a:ext cx="8520600" cy="314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Let's</a:t>
            </a:r>
            <a:r>
              <a:rPr lang="en-GB"/>
              <a:t> build a </a:t>
            </a:r>
            <a:r>
              <a:rPr lang="en-GB"/>
              <a:t>vendor</a:t>
            </a:r>
            <a:r>
              <a:rPr lang="en-GB"/>
              <a:t> neutral class! 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GB"/>
              <a:t>IN PYTHON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Why?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GB"/>
              <a:t>Nobody showed me how to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GB"/>
              <a:t>Now I’m showing you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7"/>
          <p:cNvSpPr txBox="1"/>
          <p:nvPr>
            <p:ph type="ctrTitle"/>
          </p:nvPr>
        </p:nvSpPr>
        <p:spPr>
          <a:xfrm>
            <a:off x="355050" y="466925"/>
            <a:ext cx="84339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Setup and boilerplate </a:t>
            </a:r>
            <a:endParaRPr/>
          </a:p>
        </p:txBody>
      </p:sp>
      <p:sp>
        <p:nvSpPr>
          <p:cNvPr id="138" name="Google Shape;138;p27"/>
          <p:cNvSpPr txBox="1"/>
          <p:nvPr>
            <p:ph idx="1" type="subTitle"/>
          </p:nvPr>
        </p:nvSpPr>
        <p:spPr>
          <a:xfrm>
            <a:off x="311700" y="1575775"/>
            <a:ext cx="8520600" cy="314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Courier New"/>
              <a:buChar char="●"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bc</a:t>
            </a:r>
            <a:r>
              <a:rPr lang="en-GB"/>
              <a:t> for modelling the API 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Implement each strategy in a method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Code is on GitHub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8"/>
          <p:cNvSpPr txBox="1"/>
          <p:nvPr>
            <p:ph type="ctrTitle"/>
          </p:nvPr>
        </p:nvSpPr>
        <p:spPr>
          <a:xfrm>
            <a:off x="355050" y="466925"/>
            <a:ext cx="84339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Sketch API</a:t>
            </a:r>
            <a:endParaRPr/>
          </a:p>
        </p:txBody>
      </p:sp>
      <p:sp>
        <p:nvSpPr>
          <p:cNvPr id="144" name="Google Shape;144;p28"/>
          <p:cNvSpPr txBox="1"/>
          <p:nvPr>
            <p:ph idx="1" type="subTitle"/>
          </p:nvPr>
        </p:nvSpPr>
        <p:spPr>
          <a:xfrm>
            <a:off x="311700" y="1575775"/>
            <a:ext cx="8520600" cy="314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Picking 5x interactions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Sketch out via 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abc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Font typeface="Courier New"/>
              <a:buChar char="○"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isUserConfigured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Font typeface="Courier New"/>
              <a:buChar char="○"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fetchModel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Font typeface="Courier New"/>
              <a:buChar char="○"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fetchRunningVersion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Font typeface="Courier New"/>
              <a:buChar char="○"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fetchARPTable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Font typeface="Courier New"/>
              <a:buChar char="○"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fetchISISAdjacency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7288" y="847925"/>
            <a:ext cx="6049425" cy="4059174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9"/>
          <p:cNvSpPr txBox="1"/>
          <p:nvPr>
            <p:ph type="ctrTitle"/>
          </p:nvPr>
        </p:nvSpPr>
        <p:spPr>
          <a:xfrm>
            <a:off x="355050" y="466925"/>
            <a:ext cx="84339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abc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1" name="Google Shape;151;p29"/>
          <p:cNvSpPr/>
          <p:nvPr/>
        </p:nvSpPr>
        <p:spPr>
          <a:xfrm>
            <a:off x="2310350" y="1647675"/>
            <a:ext cx="1041000" cy="3354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9"/>
          <p:cNvSpPr/>
          <p:nvPr/>
        </p:nvSpPr>
        <p:spPr>
          <a:xfrm>
            <a:off x="2394550" y="3158825"/>
            <a:ext cx="2091000" cy="2418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9"/>
          <p:cNvSpPr/>
          <p:nvPr/>
        </p:nvSpPr>
        <p:spPr>
          <a:xfrm>
            <a:off x="3823975" y="2117150"/>
            <a:ext cx="797400" cy="2418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4" name="Google Shape;154;p29"/>
          <p:cNvCxnSpPr>
            <a:stCxn id="152" idx="6"/>
            <a:endCxn id="155" idx="1"/>
          </p:cNvCxnSpPr>
          <p:nvPr/>
        </p:nvCxnSpPr>
        <p:spPr>
          <a:xfrm>
            <a:off x="4485550" y="3279725"/>
            <a:ext cx="2033100" cy="80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5" name="Google Shape;155;p29"/>
          <p:cNvSpPr txBox="1"/>
          <p:nvPr/>
        </p:nvSpPr>
        <p:spPr>
          <a:xfrm>
            <a:off x="6518725" y="3051925"/>
            <a:ext cx="2091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Use decorator abc.abstractmethod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4900" y="1167350"/>
            <a:ext cx="5894201" cy="362445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0"/>
          <p:cNvSpPr txBox="1"/>
          <p:nvPr>
            <p:ph type="ctrTitle"/>
          </p:nvPr>
        </p:nvSpPr>
        <p:spPr>
          <a:xfrm>
            <a:off x="355050" y="466925"/>
            <a:ext cx="84339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Getting Started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62" name="Google Shape;162;p30"/>
          <p:cNvSpPr/>
          <p:nvPr/>
        </p:nvSpPr>
        <p:spPr>
          <a:xfrm>
            <a:off x="1952850" y="1894075"/>
            <a:ext cx="3088800" cy="5940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30"/>
          <p:cNvSpPr/>
          <p:nvPr/>
        </p:nvSpPr>
        <p:spPr>
          <a:xfrm>
            <a:off x="4312725" y="2571750"/>
            <a:ext cx="2121900" cy="5610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16148"/>
            <a:ext cx="9144003" cy="3911204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31"/>
          <p:cNvSpPr txBox="1"/>
          <p:nvPr>
            <p:ph type="ctrTitle"/>
          </p:nvPr>
        </p:nvSpPr>
        <p:spPr>
          <a:xfrm>
            <a:off x="355050" y="466925"/>
            <a:ext cx="84339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isUserConfigured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70" name="Google Shape;170;p31"/>
          <p:cNvSpPr/>
          <p:nvPr/>
        </p:nvSpPr>
        <p:spPr>
          <a:xfrm>
            <a:off x="2702275" y="2906900"/>
            <a:ext cx="4713300" cy="3174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ctrTitle"/>
          </p:nvPr>
        </p:nvSpPr>
        <p:spPr>
          <a:xfrm>
            <a:off x="355050" y="466925"/>
            <a:ext cx="84339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</a:t>
            </a:r>
            <a:endParaRPr/>
          </a:p>
        </p:txBody>
      </p:sp>
      <p:sp>
        <p:nvSpPr>
          <p:cNvPr id="61" name="Google Shape;61;p14"/>
          <p:cNvSpPr txBox="1"/>
          <p:nvPr>
            <p:ph idx="1" type="subTitle"/>
          </p:nvPr>
        </p:nvSpPr>
        <p:spPr>
          <a:xfrm>
            <a:off x="311700" y="1575775"/>
            <a:ext cx="8520600" cy="314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Titled this talk to sound boring</a:t>
            </a:r>
            <a:r>
              <a:rPr lang="en-GB"/>
              <a:t> (Sorry, PC!)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Cookbook style approach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 u="sng">
                <a:solidFill>
                  <a:schemeClr val="hlink"/>
                </a:solidFill>
                <a:hlinkClick r:id="rId3"/>
              </a:rPr>
              <a:t>GitHub repo</a:t>
            </a:r>
            <a:r>
              <a:rPr lang="en-GB"/>
              <a:t> accompaniment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28475"/>
            <a:ext cx="9144003" cy="3263802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2"/>
          <p:cNvSpPr txBox="1"/>
          <p:nvPr>
            <p:ph type="ctrTitle"/>
          </p:nvPr>
        </p:nvSpPr>
        <p:spPr>
          <a:xfrm>
            <a:off x="355050" y="466925"/>
            <a:ext cx="84339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fetchModel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77" name="Google Shape;177;p32"/>
          <p:cNvSpPr/>
          <p:nvPr/>
        </p:nvSpPr>
        <p:spPr>
          <a:xfrm>
            <a:off x="2366675" y="2752925"/>
            <a:ext cx="2268900" cy="4149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32"/>
          <p:cNvSpPr/>
          <p:nvPr/>
        </p:nvSpPr>
        <p:spPr>
          <a:xfrm>
            <a:off x="1954375" y="3254850"/>
            <a:ext cx="6350100" cy="3789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088" y="1259525"/>
            <a:ext cx="7857823" cy="3472324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3"/>
          <p:cNvSpPr txBox="1"/>
          <p:nvPr>
            <p:ph type="ctrTitle"/>
          </p:nvPr>
        </p:nvSpPr>
        <p:spPr>
          <a:xfrm>
            <a:off x="355050" y="466925"/>
            <a:ext cx="84339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fetchRunningVersion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85" name="Google Shape;185;p33"/>
          <p:cNvSpPr/>
          <p:nvPr/>
        </p:nvSpPr>
        <p:spPr>
          <a:xfrm>
            <a:off x="1942750" y="2338850"/>
            <a:ext cx="1606200" cy="3459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33"/>
          <p:cNvSpPr/>
          <p:nvPr/>
        </p:nvSpPr>
        <p:spPr>
          <a:xfrm>
            <a:off x="6654400" y="3661825"/>
            <a:ext cx="1163100" cy="3459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4"/>
          <p:cNvSpPr txBox="1"/>
          <p:nvPr>
            <p:ph type="ctrTitle"/>
          </p:nvPr>
        </p:nvSpPr>
        <p:spPr>
          <a:xfrm>
            <a:off x="355050" y="466925"/>
            <a:ext cx="84339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fetchARPTable Template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92" name="Google Shape;19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6775" y="1259525"/>
            <a:ext cx="6270444" cy="3579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18900"/>
            <a:ext cx="9144003" cy="4143376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5"/>
          <p:cNvSpPr txBox="1"/>
          <p:nvPr>
            <p:ph type="ctrTitle"/>
          </p:nvPr>
        </p:nvSpPr>
        <p:spPr>
          <a:xfrm>
            <a:off x="355050" y="466925"/>
            <a:ext cx="84339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fetchARPTable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99" name="Google Shape;199;p35"/>
          <p:cNvSpPr/>
          <p:nvPr/>
        </p:nvSpPr>
        <p:spPr>
          <a:xfrm>
            <a:off x="2494850" y="2419350"/>
            <a:ext cx="5499000" cy="3048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35"/>
          <p:cNvSpPr/>
          <p:nvPr/>
        </p:nvSpPr>
        <p:spPr>
          <a:xfrm>
            <a:off x="1942200" y="2911550"/>
            <a:ext cx="5416800" cy="3480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6"/>
          <p:cNvSpPr txBox="1"/>
          <p:nvPr>
            <p:ph type="ctrTitle"/>
          </p:nvPr>
        </p:nvSpPr>
        <p:spPr>
          <a:xfrm>
            <a:off x="355050" y="466925"/>
            <a:ext cx="84339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fetchISISAdjacency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206" name="Google Shape;20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2625" y="1259525"/>
            <a:ext cx="5998743" cy="3579176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6"/>
          <p:cNvSpPr/>
          <p:nvPr/>
        </p:nvSpPr>
        <p:spPr>
          <a:xfrm>
            <a:off x="1509500" y="1222975"/>
            <a:ext cx="1740000" cy="3426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36"/>
          <p:cNvSpPr/>
          <p:nvPr/>
        </p:nvSpPr>
        <p:spPr>
          <a:xfrm>
            <a:off x="1361375" y="4496100"/>
            <a:ext cx="2524200" cy="3426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36"/>
          <p:cNvSpPr/>
          <p:nvPr/>
        </p:nvSpPr>
        <p:spPr>
          <a:xfrm>
            <a:off x="1393825" y="1953275"/>
            <a:ext cx="786300" cy="2691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925" y="1575800"/>
            <a:ext cx="8232151" cy="3075011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7"/>
          <p:cNvSpPr txBox="1"/>
          <p:nvPr>
            <p:ph type="ctrTitle"/>
          </p:nvPr>
        </p:nvSpPr>
        <p:spPr>
          <a:xfrm>
            <a:off x="355050" y="466925"/>
            <a:ext cx="84339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fetchISISAdjacency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16" name="Google Shape;216;p37"/>
          <p:cNvSpPr/>
          <p:nvPr/>
        </p:nvSpPr>
        <p:spPr>
          <a:xfrm>
            <a:off x="2782975" y="3407825"/>
            <a:ext cx="702600" cy="2328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8150" y="1276700"/>
            <a:ext cx="7067699" cy="303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8"/>
          <p:cNvSpPr txBox="1"/>
          <p:nvPr>
            <p:ph type="ctrTitle"/>
          </p:nvPr>
        </p:nvSpPr>
        <p:spPr>
          <a:xfrm>
            <a:off x="355050" y="466925"/>
            <a:ext cx="84339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fetchISISAdjacency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23" name="Google Shape;223;p38"/>
          <p:cNvSpPr/>
          <p:nvPr/>
        </p:nvSpPr>
        <p:spPr>
          <a:xfrm>
            <a:off x="3464625" y="2493425"/>
            <a:ext cx="895800" cy="2724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9"/>
          <p:cNvSpPr txBox="1"/>
          <p:nvPr>
            <p:ph type="ctrTitle"/>
          </p:nvPr>
        </p:nvSpPr>
        <p:spPr>
          <a:xfrm>
            <a:off x="355050" y="466925"/>
            <a:ext cx="84339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fetchISISAdjacency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229" name="Google Shape;22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825"/>
            <a:ext cx="8839204" cy="2947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0"/>
          <p:cNvSpPr txBox="1"/>
          <p:nvPr>
            <p:ph type="ctrTitle"/>
          </p:nvPr>
        </p:nvSpPr>
        <p:spPr>
          <a:xfrm>
            <a:off x="355050" y="466925"/>
            <a:ext cx="84339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did we learn?</a:t>
            </a:r>
            <a:endParaRPr/>
          </a:p>
        </p:txBody>
      </p:sp>
      <p:sp>
        <p:nvSpPr>
          <p:cNvPr id="235" name="Google Shape;235;p40"/>
          <p:cNvSpPr txBox="1"/>
          <p:nvPr>
            <p:ph idx="1" type="subTitle"/>
          </p:nvPr>
        </p:nvSpPr>
        <p:spPr>
          <a:xfrm>
            <a:off x="311700" y="1575775"/>
            <a:ext cx="8520600" cy="314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Never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Gonna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Give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You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Up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1"/>
          <p:cNvSpPr txBox="1"/>
          <p:nvPr>
            <p:ph type="ctrTitle"/>
          </p:nvPr>
        </p:nvSpPr>
        <p:spPr>
          <a:xfrm>
            <a:off x="355050" y="2175450"/>
            <a:ext cx="84339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7200"/>
              <a:t>Questions?</a:t>
            </a:r>
            <a:endParaRPr sz="7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ctrTitle"/>
          </p:nvPr>
        </p:nvSpPr>
        <p:spPr>
          <a:xfrm>
            <a:off x="355050" y="466925"/>
            <a:ext cx="84339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Some phrases</a:t>
            </a:r>
            <a:endParaRPr/>
          </a:p>
        </p:txBody>
      </p:sp>
      <p:sp>
        <p:nvSpPr>
          <p:cNvPr id="67" name="Google Shape;67;p15"/>
          <p:cNvSpPr txBox="1"/>
          <p:nvPr>
            <p:ph idx="1" type="subTitle"/>
          </p:nvPr>
        </p:nvSpPr>
        <p:spPr>
          <a:xfrm>
            <a:off x="311700" y="1575775"/>
            <a:ext cx="8520600" cy="314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Regex: Regular Expressions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Parser: Takes lexer and makes data structure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Lexer: Convert sequence of characters into “words” aka tokeniser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Grammar: Combination of Lexer and Parser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DSL: Domain Specific Language. For this talk, vendors CLI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2"/>
          <p:cNvSpPr txBox="1"/>
          <p:nvPr>
            <p:ph type="ctrTitle"/>
          </p:nvPr>
        </p:nvSpPr>
        <p:spPr>
          <a:xfrm>
            <a:off x="355050" y="466925"/>
            <a:ext cx="84339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Penultimate Slide</a:t>
            </a:r>
            <a:endParaRPr/>
          </a:p>
        </p:txBody>
      </p:sp>
      <p:sp>
        <p:nvSpPr>
          <p:cNvPr id="246" name="Google Shape;246;p42"/>
          <p:cNvSpPr txBox="1"/>
          <p:nvPr>
            <p:ph idx="1" type="subTitle"/>
          </p:nvPr>
        </p:nvSpPr>
        <p:spPr>
          <a:xfrm>
            <a:off x="311700" y="1575775"/>
            <a:ext cx="8520600" cy="314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2023 has been an uncomfortable year in tech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Maybe I have a job in a month, maybe not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Is my skillset interesting to you? Are you hiring? 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GB"/>
              <a:t>Lets talk!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3"/>
          <p:cNvSpPr txBox="1"/>
          <p:nvPr>
            <p:ph type="ctrTitle"/>
          </p:nvPr>
        </p:nvSpPr>
        <p:spPr>
          <a:xfrm>
            <a:off x="355050" y="2175450"/>
            <a:ext cx="84339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7200"/>
              <a:t>Kamelåså</a:t>
            </a:r>
            <a:endParaRPr sz="7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ctrTitle"/>
          </p:nvPr>
        </p:nvSpPr>
        <p:spPr>
          <a:xfrm>
            <a:off x="355050" y="466925"/>
            <a:ext cx="84339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Historical Context</a:t>
            </a:r>
            <a:endParaRPr/>
          </a:p>
        </p:txBody>
      </p:sp>
      <p:sp>
        <p:nvSpPr>
          <p:cNvPr id="73" name="Google Shape;73;p16"/>
          <p:cNvSpPr txBox="1"/>
          <p:nvPr>
            <p:ph idx="1" type="subTitle"/>
          </p:nvPr>
        </p:nvSpPr>
        <p:spPr>
          <a:xfrm>
            <a:off x="311700" y="1575775"/>
            <a:ext cx="8520600" cy="314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Devices managed by hand 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GB"/>
              <a:t>This is generally regarded as a bad move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Automation starting to take off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Paraphrasing someone smart 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GB"/>
              <a:t>db -&gt; network is easy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GB"/>
              <a:t>network -&gt;db is very hard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ctrTitle"/>
          </p:nvPr>
        </p:nvSpPr>
        <p:spPr>
          <a:xfrm>
            <a:off x="355050" y="466925"/>
            <a:ext cx="84339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Current state of affairs</a:t>
            </a:r>
            <a:endParaRPr/>
          </a:p>
        </p:txBody>
      </p:sp>
      <p:sp>
        <p:nvSpPr>
          <p:cNvPr id="79" name="Google Shape;79;p17"/>
          <p:cNvSpPr txBox="1"/>
          <p:nvPr>
            <p:ph idx="1" type="subTitle"/>
          </p:nvPr>
        </p:nvSpPr>
        <p:spPr>
          <a:xfrm>
            <a:off x="311700" y="1575775"/>
            <a:ext cx="8520600" cy="314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NetCONF, RestCONF, gRPC, OMGWTFBBQ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Many options, but…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Still got devices needing console/SSH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ctrTitle"/>
          </p:nvPr>
        </p:nvSpPr>
        <p:spPr>
          <a:xfrm>
            <a:off x="355050" y="466925"/>
            <a:ext cx="84339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 Why This Talk?</a:t>
            </a:r>
            <a:endParaRPr/>
          </a:p>
        </p:txBody>
      </p:sp>
      <p:sp>
        <p:nvSpPr>
          <p:cNvPr id="85" name="Google Shape;85;p18"/>
          <p:cNvSpPr txBox="1"/>
          <p:nvPr>
            <p:ph idx="1" type="subTitle"/>
          </p:nvPr>
        </p:nvSpPr>
        <p:spPr>
          <a:xfrm>
            <a:off x="311700" y="1575775"/>
            <a:ext cx="8520600" cy="314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Outline some options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Not exhaustive or authoritive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Hopefully helpful to someone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>
            <p:ph type="ctrTitle"/>
          </p:nvPr>
        </p:nvSpPr>
        <p:spPr>
          <a:xfrm>
            <a:off x="355050" y="466925"/>
            <a:ext cx="84339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Substring matching</a:t>
            </a:r>
            <a:endParaRPr/>
          </a:p>
        </p:txBody>
      </p:sp>
      <p:sp>
        <p:nvSpPr>
          <p:cNvPr id="91" name="Google Shape;91;p19"/>
          <p:cNvSpPr txBox="1"/>
          <p:nvPr>
            <p:ph idx="1" type="subTitle"/>
          </p:nvPr>
        </p:nvSpPr>
        <p:spPr>
          <a:xfrm>
            <a:off x="311700" y="1575775"/>
            <a:ext cx="8520600" cy="314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Is X contained in Y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Simple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Fragile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type="ctrTitle"/>
          </p:nvPr>
        </p:nvSpPr>
        <p:spPr>
          <a:xfrm>
            <a:off x="355050" y="466925"/>
            <a:ext cx="84339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Regex</a:t>
            </a:r>
            <a:endParaRPr/>
          </a:p>
        </p:txBody>
      </p:sp>
      <p:sp>
        <p:nvSpPr>
          <p:cNvPr id="97" name="Google Shape;97;p20"/>
          <p:cNvSpPr txBox="1"/>
          <p:nvPr>
            <p:ph idx="1" type="subTitle"/>
          </p:nvPr>
        </p:nvSpPr>
        <p:spPr>
          <a:xfrm>
            <a:off x="311700" y="1575775"/>
            <a:ext cx="8520600" cy="314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Allows match via meta language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Lets you abstract and describe desired match 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Often used as wrong tool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Perl-esque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Bad rep, however still useful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>
            <p:ph type="ctrTitle"/>
          </p:nvPr>
        </p:nvSpPr>
        <p:spPr>
          <a:xfrm>
            <a:off x="355050" y="783175"/>
            <a:ext cx="86337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Regex - Named Capture Groups</a:t>
            </a:r>
            <a:endParaRPr/>
          </a:p>
        </p:txBody>
      </p:sp>
      <p:sp>
        <p:nvSpPr>
          <p:cNvPr id="103" name="Google Shape;103;p21"/>
          <p:cNvSpPr txBox="1"/>
          <p:nvPr>
            <p:ph idx="1" type="subTitle"/>
          </p:nvPr>
        </p:nvSpPr>
        <p:spPr>
          <a:xfrm>
            <a:off x="311700" y="1575775"/>
            <a:ext cx="8520600" cy="314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Can make </a:t>
            </a:r>
            <a:r>
              <a:rPr lang="en-GB"/>
              <a:t>regex</a:t>
            </a:r>
            <a:r>
              <a:rPr lang="en-GB"/>
              <a:t> more readable (!!)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Extract multiple variables from text blobs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