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2"/>
  </p:notesMasterIdLst>
  <p:handoutMasterIdLst>
    <p:handoutMasterId r:id="rId23"/>
  </p:handoutMasterIdLst>
  <p:sldIdLst>
    <p:sldId id="309" r:id="rId5"/>
    <p:sldId id="313" r:id="rId6"/>
    <p:sldId id="315" r:id="rId7"/>
    <p:sldId id="2076137163" r:id="rId8"/>
    <p:sldId id="2076137110" r:id="rId9"/>
    <p:sldId id="2076137162" r:id="rId10"/>
    <p:sldId id="2145707062" r:id="rId11"/>
    <p:sldId id="5969" r:id="rId12"/>
    <p:sldId id="2145707063" r:id="rId13"/>
    <p:sldId id="2076137841" r:id="rId14"/>
    <p:sldId id="2076137117" r:id="rId15"/>
    <p:sldId id="5874" r:id="rId16"/>
    <p:sldId id="2145707061" r:id="rId17"/>
    <p:sldId id="5887" r:id="rId18"/>
    <p:sldId id="6044" r:id="rId19"/>
    <p:sldId id="2145707064" r:id="rId20"/>
    <p:sldId id="21457070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6F6F71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8617B-75E0-4D92-BDAA-AA4D5E9B0687}" v="24" dt="2023-03-08T10:06:53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4F3B2-A4F3-4D3E-848F-65ED498D3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6FC08-AC91-4856-8D1B-41576AF0E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8FEC-E224-494A-8783-13954A95E985}" type="datetimeFigureOut">
              <a:rPr lang="en-US" sz="1000" smtClean="0">
                <a:solidFill>
                  <a:schemeClr val="tx2"/>
                </a:solidFill>
              </a:rPr>
              <a:t>3/8/2023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AC6FB-545A-4E77-AB45-C2C22485A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C47D4-A914-4477-BC26-05EEDB6656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FD79-4EC8-4022-A9C1-ACE465F9B6BD}" type="slidenum">
              <a:rPr lang="en-US" sz="1000" smtClean="0">
                <a:solidFill>
                  <a:schemeClr val="tx2"/>
                </a:solidFill>
              </a:r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0B66-E9D4-4E31-BCBF-4026B91B6D0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9615-9050-483D-911C-F514DC41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messages:</a:t>
            </a:r>
          </a:p>
          <a:p>
            <a:pPr lvl="1"/>
            <a:r>
              <a:rPr lang="en-US"/>
              <a:t>Infinera way to operationalize disaggregation on complex nodes 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6F34C-E351-0C43-9B6D-E2FC6F35BDB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0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tro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A21FF4-95D7-4120-B400-D0D405192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3525" y="2409545"/>
            <a:ext cx="6651063" cy="926275"/>
          </a:xfrm>
        </p:spPr>
        <p:txBody>
          <a:bodyPr vert="horz" lIns="0" tIns="45720" rIns="91440" bIns="45720" rtlCol="0" anchor="b" anchorCtr="0">
            <a:no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Enter the title of the presentation here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7390" y="3349283"/>
            <a:ext cx="5648611" cy="400110"/>
          </a:xfr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000" dirty="0" smtClean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 dirty="0"/>
              <a:t>Name of Presenter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6A7E5-00D0-45B9-9A0F-D1C02666A5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7" y="522627"/>
            <a:ext cx="2366611" cy="65183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F6F84BC-61AD-4C9D-9A4C-BBC547E77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914" y="3801722"/>
            <a:ext cx="5648611" cy="400110"/>
          </a:xfr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000" dirty="0" smtClean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4137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2A4BB-04A8-427D-A615-732676882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0"/>
            <a:ext cx="12186583" cy="685799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15114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640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69239-E9F4-491D-B6B1-20868590D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0" y="691067"/>
            <a:ext cx="2470794" cy="6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22938-F39F-42C4-92AB-1BD00A56DB44}"/>
              </a:ext>
            </a:extLst>
          </p:cNvPr>
          <p:cNvSpPr/>
          <p:nvPr userDrawn="1"/>
        </p:nvSpPr>
        <p:spPr>
          <a:xfrm>
            <a:off x="443877" y="795526"/>
            <a:ext cx="11292840" cy="27432"/>
          </a:xfrm>
          <a:prstGeom prst="rect">
            <a:avLst/>
          </a:prstGeom>
          <a:gradFill>
            <a:gsLst>
              <a:gs pos="65500">
                <a:schemeClr val="accent3"/>
              </a:gs>
              <a:gs pos="100000">
                <a:srgbClr val="FB9414">
                  <a:alpha val="0"/>
                </a:srgbClr>
              </a:gs>
              <a:gs pos="0">
                <a:srgbClr val="FF3501"/>
              </a:gs>
            </a:gsLst>
            <a:lin ang="2400000" scaled="0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60926-43A7-4D36-964A-169DC8ED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9ECA-4C6C-43AC-9CF8-7778E969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380EA-E11C-427F-A837-E9739C5031F8}"/>
              </a:ext>
            </a:extLst>
          </p:cNvPr>
          <p:cNvSpPr/>
          <p:nvPr userDrawn="1"/>
        </p:nvSpPr>
        <p:spPr>
          <a:xfrm>
            <a:off x="443877" y="795526"/>
            <a:ext cx="11292840" cy="27432"/>
          </a:xfrm>
          <a:prstGeom prst="rect">
            <a:avLst/>
          </a:prstGeom>
          <a:gradFill>
            <a:gsLst>
              <a:gs pos="65500">
                <a:schemeClr val="accent3"/>
              </a:gs>
              <a:gs pos="100000">
                <a:srgbClr val="FB9414">
                  <a:alpha val="0"/>
                </a:srgbClr>
              </a:gs>
              <a:gs pos="0">
                <a:srgbClr val="FF3501"/>
              </a:gs>
            </a:gsLst>
            <a:lin ang="2400000" scaled="0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F52AC-1B49-41CB-8EAA-A79BC998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9ECA-4C6C-43AC-9CF8-7778E969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3C894-87B5-45A5-913F-706FA10E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E9E-BFC3-4D87-8B67-48A19358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9637E-E6AB-49F6-9120-BF3251584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1257300"/>
            <a:ext cx="3949700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906506-7692-4471-B0A7-656F9E27FB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200" y="1257300"/>
            <a:ext cx="6968966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ADD2F-1E47-456E-9F49-904D1E8D175F}"/>
              </a:ext>
            </a:extLst>
          </p:cNvPr>
          <p:cNvSpPr/>
          <p:nvPr userDrawn="1"/>
        </p:nvSpPr>
        <p:spPr>
          <a:xfrm>
            <a:off x="443877" y="795526"/>
            <a:ext cx="11292840" cy="27432"/>
          </a:xfrm>
          <a:prstGeom prst="rect">
            <a:avLst/>
          </a:prstGeom>
          <a:gradFill>
            <a:gsLst>
              <a:gs pos="65500">
                <a:schemeClr val="accent3"/>
              </a:gs>
              <a:gs pos="100000">
                <a:srgbClr val="FB9414">
                  <a:alpha val="0"/>
                </a:srgbClr>
              </a:gs>
              <a:gs pos="0">
                <a:srgbClr val="FF3501"/>
              </a:gs>
            </a:gsLst>
            <a:lin ang="2400000" scaled="0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DD41B-97CF-4045-A58F-39FC81DDCD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gradFill>
          <a:gsLst>
            <a:gs pos="0">
              <a:srgbClr val="414143"/>
            </a:gs>
            <a:gs pos="100000">
              <a:srgbClr val="6F6F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9CA3E-A012-45E9-B093-E06A99B9B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8"/>
          <a:stretch/>
        </p:blipFill>
        <p:spPr>
          <a:xfrm>
            <a:off x="6605336" y="0"/>
            <a:ext cx="5586663" cy="68580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05282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8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Enter the title of the divider slide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C865A-8768-4415-B2A5-C855A301E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50" y="722732"/>
            <a:ext cx="2470794" cy="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05282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80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Enter the title of the divider slide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69239-E9F4-491D-B6B1-20868590D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0" y="691067"/>
            <a:ext cx="2470794" cy="680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22A4BB-04A8-427D-A615-732676882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6599320" y="0"/>
            <a:ext cx="559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Gradient">
    <p:bg>
      <p:bgPr>
        <a:gradFill flip="none" rotWithShape="1">
          <a:gsLst>
            <a:gs pos="0">
              <a:schemeClr val="accent1"/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D14B3B-75E1-45C2-912D-D58D974B59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3956" y="2821155"/>
            <a:ext cx="7844089" cy="12156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200">
                <a:solidFill>
                  <a:schemeClr val="bg1"/>
                </a:solidFill>
              </a:defRPr>
            </a:lvl1pPr>
            <a:lvl2pPr marL="304792" indent="0">
              <a:buFontTx/>
              <a:buNone/>
              <a:defRPr/>
            </a:lvl2pPr>
            <a:lvl3pPr marL="535504" indent="0">
              <a:buFontTx/>
              <a:buNone/>
              <a:defRPr/>
            </a:lvl3pPr>
            <a:lvl4pPr marL="764098" indent="0">
              <a:buFontTx/>
              <a:buNone/>
              <a:defRPr/>
            </a:lvl4pPr>
            <a:lvl5pPr marL="988458" indent="0">
              <a:buFontTx/>
              <a:buNone/>
              <a:defRPr/>
            </a:lvl5pPr>
          </a:lstStyle>
          <a:p>
            <a:pPr lvl="0"/>
            <a:r>
              <a:rPr lang="en-US" dirty="0" err="1"/>
              <a:t>Misc</a:t>
            </a:r>
            <a:r>
              <a:rPr lang="en-US" dirty="0"/>
              <a:t> Large Text Slide</a:t>
            </a:r>
          </a:p>
        </p:txBody>
      </p:sp>
    </p:spTree>
    <p:extLst>
      <p:ext uri="{BB962C8B-B14F-4D97-AF65-F5344CB8AC3E}">
        <p14:creationId xmlns:p14="http://schemas.microsoft.com/office/powerpoint/2010/main" val="121188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gradFill>
          <a:gsLst>
            <a:gs pos="0">
              <a:srgbClr val="414143"/>
            </a:gs>
            <a:gs pos="100000">
              <a:srgbClr val="6F6F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9CA3E-A012-45E9-B093-E06A99B9B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0"/>
            <a:ext cx="12186583" cy="685799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15114" y="2502725"/>
            <a:ext cx="5648611" cy="92627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64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C865A-8768-4415-B2A5-C855A301E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50" y="722732"/>
            <a:ext cx="2470794" cy="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6">
            <a:extLst>
              <a:ext uri="{FF2B5EF4-FFF2-40B4-BE49-F238E27FC236}">
                <a16:creationId xmlns:a16="http://schemas.microsoft.com/office/drawing/2014/main" id="{5BE3BD43-2E76-40E9-BBF0-42D93BC85F44}"/>
              </a:ext>
            </a:extLst>
          </p:cNvPr>
          <p:cNvSpPr/>
          <p:nvPr userDrawn="1"/>
        </p:nvSpPr>
        <p:spPr>
          <a:xfrm flipH="1">
            <a:off x="9947868" y="5782826"/>
            <a:ext cx="2244128" cy="1075174"/>
          </a:xfrm>
          <a:custGeom>
            <a:avLst/>
            <a:gdLst>
              <a:gd name="connsiteX0" fmla="*/ 0 w 2063261"/>
              <a:gd name="connsiteY0" fmla="*/ 1803679 h 1803679"/>
              <a:gd name="connsiteX1" fmla="*/ 0 w 2063261"/>
              <a:gd name="connsiteY1" fmla="*/ 0 h 1803679"/>
              <a:gd name="connsiteX2" fmla="*/ 2063261 w 2063261"/>
              <a:gd name="connsiteY2" fmla="*/ 1803679 h 1803679"/>
              <a:gd name="connsiteX3" fmla="*/ 0 w 2063261"/>
              <a:gd name="connsiteY3" fmla="*/ 1803679 h 1803679"/>
              <a:gd name="connsiteX0" fmla="*/ 0 w 2063261"/>
              <a:gd name="connsiteY0" fmla="*/ 1803679 h 1803679"/>
              <a:gd name="connsiteX1" fmla="*/ 0 w 2063261"/>
              <a:gd name="connsiteY1" fmla="*/ 0 h 1803679"/>
              <a:gd name="connsiteX2" fmla="*/ 2063261 w 2063261"/>
              <a:gd name="connsiteY2" fmla="*/ 1803679 h 1803679"/>
              <a:gd name="connsiteX3" fmla="*/ 0 w 2063261"/>
              <a:gd name="connsiteY3" fmla="*/ 1803679 h 1803679"/>
              <a:gd name="connsiteX0" fmla="*/ 0 w 2063261"/>
              <a:gd name="connsiteY0" fmla="*/ 1803679 h 1803679"/>
              <a:gd name="connsiteX1" fmla="*/ 0 w 2063261"/>
              <a:gd name="connsiteY1" fmla="*/ 0 h 1803679"/>
              <a:gd name="connsiteX2" fmla="*/ 2063261 w 2063261"/>
              <a:gd name="connsiteY2" fmla="*/ 1803679 h 1803679"/>
              <a:gd name="connsiteX3" fmla="*/ 0 w 2063261"/>
              <a:gd name="connsiteY3" fmla="*/ 1803679 h 18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261" h="1803679">
                <a:moveTo>
                  <a:pt x="0" y="1803679"/>
                </a:moveTo>
                <a:lnTo>
                  <a:pt x="0" y="0"/>
                </a:lnTo>
                <a:cubicBezTo>
                  <a:pt x="346110" y="1013209"/>
                  <a:pt x="807775" y="1629508"/>
                  <a:pt x="2063261" y="1803679"/>
                </a:cubicBezTo>
                <a:lnTo>
                  <a:pt x="0" y="18036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877" y="9099"/>
            <a:ext cx="11173289" cy="8092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877" y="1267424"/>
            <a:ext cx="11173289" cy="487197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6B5D24AA-1A74-4598-B7E1-36D527253B6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9AE2D300-785E-4BF7-ACE8-C421754FCA2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BDD8E1-1A5F-4459-ABDE-40EC5CDA92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6449595"/>
            <a:ext cx="920813" cy="253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15639-1B52-4AEE-9674-86D96C041D4F}"/>
              </a:ext>
            </a:extLst>
          </p:cNvPr>
          <p:cNvSpPr txBox="1"/>
          <p:nvPr userDrawn="1"/>
        </p:nvSpPr>
        <p:spPr>
          <a:xfrm>
            <a:off x="11655849" y="6466861"/>
            <a:ext cx="367408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fld id="{C511D8BD-32BB-44F0-BAEA-0E3D368F8708}" type="slidenum">
              <a:rPr lang="en-GB" sz="1200" smtClean="0">
                <a:solidFill>
                  <a:schemeClr val="bg1"/>
                </a:solidFill>
                <a:latin typeface="+mn-lt"/>
              </a:rPr>
              <a:t>‹#›</a:t>
            </a:fld>
            <a:endParaRPr lang="en-GB" sz="12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A8723-3A66-42A9-9761-A29778042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4571" y="6459545"/>
            <a:ext cx="2868206" cy="163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BFBFBF"/>
                </a:solidFill>
              </a:defRPr>
            </a:lvl1pPr>
          </a:lstStyle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89" r:id="rId3"/>
    <p:sldLayoutId id="2147483692" r:id="rId4"/>
    <p:sldLayoutId id="2147483691" r:id="rId5"/>
    <p:sldLayoutId id="2147483685" r:id="rId6"/>
    <p:sldLayoutId id="2147483693" r:id="rId7"/>
    <p:sldLayoutId id="2147483687" r:id="rId8"/>
    <p:sldLayoutId id="2147483694" r:id="rId9"/>
    <p:sldLayoutId id="2147483695" r:id="rId10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712" indent="-23071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133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5504" indent="-230712" algn="l" defTabSz="609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64098" indent="-228594" algn="l" defTabSz="609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467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88459" indent="-224361" algn="l" defTabSz="60958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19170" indent="-230712" algn="l" defTabSz="60958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33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6">
          <p15:clr>
            <a:srgbClr val="F26B43"/>
          </p15:clr>
        </p15:guide>
        <p15:guide id="2" pos="277">
          <p15:clr>
            <a:srgbClr val="F26B43"/>
          </p15:clr>
        </p15:guide>
        <p15:guide id="3" pos="3840">
          <p15:clr>
            <a:srgbClr val="F26B43"/>
          </p15:clr>
        </p15:guide>
        <p15:guide id="4" pos="7320">
          <p15:clr>
            <a:srgbClr val="F26B43"/>
          </p15:clr>
        </p15:guide>
        <p15:guide id="5" orient="horz" pos="516">
          <p15:clr>
            <a:srgbClr val="F26B43"/>
          </p15:clr>
        </p15:guide>
        <p15:guide id="6" orient="horz" pos="3868">
          <p15:clr>
            <a:srgbClr val="F26B43"/>
          </p15:clr>
        </p15:guide>
        <p15:guide id="7" orient="horz" pos="23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finera.com/?s=blog+sync" TargetMode="External"/><Relationship Id="rId5" Type="http://schemas.openxmlformats.org/officeDocument/2006/relationships/hyperlink" Target="https://www.infinera.com/wp-content/uploads/Synchronization-Distribution-in-5G-Transport-Networks-0282-EB-RevA-0321.pdf" TargetMode="External"/><Relationship Id="rId10" Type="http://schemas.openxmlformats.org/officeDocument/2006/relationships/hyperlink" Target="https://infinera.sharepoint.com/:f:/s/COR-RDPO/Eji2UW1E15NLv_IB_D1XxycB01moob2fwFhcmkdpHO5K9A?e=dvJVF0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BB8B-8B16-4669-88C1-855A04DE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High-performance Synchronization Transport Challenges and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69BEF-666F-4D34-BD7F-13A834FB9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390" y="3349283"/>
            <a:ext cx="6796789" cy="707886"/>
          </a:xfrm>
        </p:spPr>
        <p:txBody>
          <a:bodyPr/>
          <a:lstStyle/>
          <a:p>
            <a:r>
              <a:rPr lang="sv-SE" dirty="0"/>
              <a:t>Martin Wahlsten Senior Director Product Line Management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44A54-FC60-454E-AB81-CFC734A74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14" y="3801722"/>
            <a:ext cx="5648611" cy="1581972"/>
          </a:xfrm>
        </p:spPr>
        <p:txBody>
          <a:bodyPr/>
          <a:lstStyle/>
          <a:p>
            <a:r>
              <a:rPr lang="sv-SE" dirty="0"/>
              <a:t>2023-03-08</a:t>
            </a:r>
          </a:p>
          <a:p>
            <a:endParaRPr lang="sv-SE" dirty="0"/>
          </a:p>
          <a:p>
            <a:r>
              <a:rPr lang="sv-SE" sz="4400" dirty="0"/>
              <a:t>DKNOG13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C62A5-0DE8-E8E0-CA1E-50C29B79DE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1219" y="491260"/>
            <a:ext cx="2824306" cy="5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03F4-2672-42F1-B8E1-3E8268E1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1" y="10048"/>
            <a:ext cx="11965837" cy="809287"/>
          </a:xfrm>
        </p:spPr>
        <p:txBody>
          <a:bodyPr>
            <a:normAutofit fontScale="90000"/>
          </a:bodyPr>
          <a:lstStyle/>
          <a:p>
            <a:r>
              <a:rPr lang="sv-SE" dirty="0"/>
              <a:t>Viable strategy #2 Optimize linesystem or bypass assymetries using OTC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82001D-B4DC-40FC-AB66-E7C86D50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02" y="913464"/>
            <a:ext cx="4656595" cy="3370425"/>
          </a:xfrm>
          <a:prstGeom prst="rect">
            <a:avLst/>
          </a:prstGeom>
        </p:spPr>
      </p:pic>
      <p:sp>
        <p:nvSpPr>
          <p:cNvPr id="16" name="Rechteck 13">
            <a:extLst>
              <a:ext uri="{FF2B5EF4-FFF2-40B4-BE49-F238E27FC236}">
                <a16:creationId xmlns:a16="http://schemas.microsoft.com/office/drawing/2014/main" id="{F36D5F3F-10C8-4978-9AF9-443574E1DDC0}"/>
              </a:ext>
            </a:extLst>
          </p:cNvPr>
          <p:cNvSpPr/>
          <p:nvPr/>
        </p:nvSpPr>
        <p:spPr>
          <a:xfrm>
            <a:off x="176462" y="1373873"/>
            <a:ext cx="6951140" cy="1232969"/>
          </a:xfrm>
          <a:prstGeom prst="rect">
            <a:avLst/>
          </a:prstGeom>
        </p:spPr>
        <p:txBody>
          <a:bodyPr wrap="square" lIns="48000" tIns="48000" rIns="48000" bIns="48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Utilize single fiber operation to eliminate errors from line system assymetries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Utilize direct-detect optics (GbE/FE/10G/HD-CWDM) optics to eliminate processing time error from a coherent dataplane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3rd party T-BC or T-TC can be utilized with INFN XTM linesystem</a:t>
            </a:r>
            <a:endParaRPr lang="en-US" sz="1600" dirty="0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2F0D0BBF-B7C6-4D35-9479-27A5CF1CE88C}"/>
              </a:ext>
            </a:extLst>
          </p:cNvPr>
          <p:cNvSpPr/>
          <p:nvPr/>
        </p:nvSpPr>
        <p:spPr>
          <a:xfrm>
            <a:off x="7576376" y="2764333"/>
            <a:ext cx="367646" cy="711036"/>
          </a:xfrm>
          <a:prstGeom prst="upDownArrow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467948-08F1-48FE-AB17-C099B10E0BD3}"/>
              </a:ext>
            </a:extLst>
          </p:cNvPr>
          <p:cNvSpPr/>
          <p:nvPr/>
        </p:nvSpPr>
        <p:spPr>
          <a:xfrm>
            <a:off x="7944022" y="2976947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Time Error margin 7 hops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19196D-47B0-4431-BC72-9E4ED38D09B0}"/>
              </a:ext>
            </a:extLst>
          </p:cNvPr>
          <p:cNvSpPr/>
          <p:nvPr/>
        </p:nvSpPr>
        <p:spPr>
          <a:xfrm>
            <a:off x="6664503" y="4099223"/>
            <a:ext cx="541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B050"/>
                </a:solidFill>
              </a:rPr>
              <a:t>E</a:t>
            </a:r>
            <a:r>
              <a:rPr lang="en-US" err="1">
                <a:solidFill>
                  <a:srgbClr val="00B050"/>
                </a:solidFill>
              </a:rPr>
              <a:t>xcellent</a:t>
            </a:r>
            <a:r>
              <a:rPr lang="en-US">
                <a:solidFill>
                  <a:srgbClr val="00B050"/>
                </a:solidFill>
              </a:rPr>
              <a:t> e2e </a:t>
            </a:r>
            <a:r>
              <a:rPr lang="en-US" err="1">
                <a:solidFill>
                  <a:srgbClr val="00B050"/>
                </a:solidFill>
              </a:rPr>
              <a:t>cTE</a:t>
            </a:r>
            <a:r>
              <a:rPr lang="en-US">
                <a:solidFill>
                  <a:srgbClr val="00B050"/>
                </a:solidFill>
              </a:rPr>
              <a:t> performance 11 ns,  1 week Test Case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433A8F-DA30-44F3-971D-5107F3DE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5" y="3925415"/>
            <a:ext cx="7872016" cy="2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6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Object 3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17" name="Object 3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DFD65E33-F60F-4B18-96BC-8A56DCCE154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96AD923-FAB2-456B-9973-44ABE6A9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High-Performance Optical Timing Channels</a:t>
            </a:r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A831C-AF28-41ED-B335-CE53E1B45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0381" y="910949"/>
            <a:ext cx="5771237" cy="2209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4C10CF-8236-4EF9-A6E3-EACFA11800F5}"/>
              </a:ext>
            </a:extLst>
          </p:cNvPr>
          <p:cNvSpPr txBox="1"/>
          <p:nvPr/>
        </p:nvSpPr>
        <p:spPr>
          <a:xfrm>
            <a:off x="317866" y="3026182"/>
            <a:ext cx="5004884" cy="353943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70">
              <a:spcAft>
                <a:spcPts val="600"/>
              </a:spcAft>
              <a:buClr>
                <a:srgbClr val="6D6E71"/>
              </a:buClr>
            </a:pPr>
            <a:r>
              <a:rPr lang="en-US" sz="2000" b="1" dirty="0">
                <a:solidFill>
                  <a:schemeClr val="accent4"/>
                </a:solidFill>
              </a:rPr>
              <a:t>SYNC LAYER CONSIDERATIONS: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  <a:cs typeface="Calibri"/>
              </a:rPr>
              <a:t>High performance boundary clock operation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  <a:cs typeface="Calibri"/>
              </a:rPr>
              <a:t>vPRTC / Timing cloud architecture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  <a:cs typeface="Calibri"/>
              </a:rPr>
              <a:t>Demanding performance/feature requirements: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  <a:cs typeface="Calibri"/>
              </a:rPr>
              <a:t>Class D cTE</a:t>
            </a:r>
            <a:r>
              <a:rPr lang="en-GB" sz="1400" dirty="0">
                <a:solidFill>
                  <a:srgbClr val="6D6E71"/>
                </a:solidFill>
                <a:cs typeface="Calibri"/>
              </a:rPr>
              <a:t> within ± 5 ns, max. |TE| &lt;5 ns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GB" sz="1400" dirty="0">
                <a:solidFill>
                  <a:srgbClr val="6D6E71"/>
                </a:solidFill>
                <a:cs typeface="Calibri"/>
              </a:rPr>
              <a:t>Hop-by-hop local clock recovery, OCXO holdover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  <a:cs typeface="Calibri"/>
              </a:rPr>
              <a:t>Resiliency mecha</a:t>
            </a:r>
            <a:r>
              <a:rPr lang="en-US" sz="1400" dirty="0">
                <a:solidFill>
                  <a:srgbClr val="6D6E71"/>
                </a:solidFill>
              </a:rPr>
              <a:t>nisms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GNSS/Grandmaster options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  <a:cs typeface="Calibri"/>
              </a:rPr>
              <a:t>Supporting optical layer interoperability: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 err="1">
                <a:solidFill>
                  <a:srgbClr val="6D6E71"/>
                </a:solidFill>
                <a:cs typeface="Calibri"/>
              </a:rPr>
              <a:t>BiDi</a:t>
            </a:r>
            <a:r>
              <a:rPr lang="en-US" sz="1400" dirty="0">
                <a:solidFill>
                  <a:srgbClr val="6D6E71"/>
                </a:solidFill>
                <a:cs typeface="Calibri"/>
              </a:rPr>
              <a:t> single fiber working optics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  <a:cs typeface="Calibri"/>
              </a:rPr>
              <a:t>Large (up to 6) number of degrees/directions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72AEE81-2F7E-4349-BC3D-0DED7B90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169D7-5A4F-4143-BEED-2C412C7EC734}"/>
              </a:ext>
            </a:extLst>
          </p:cNvPr>
          <p:cNvSpPr txBox="1"/>
          <p:nvPr/>
        </p:nvSpPr>
        <p:spPr>
          <a:xfrm>
            <a:off x="6957538" y="3026182"/>
            <a:ext cx="5004884" cy="367793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70">
              <a:spcAft>
                <a:spcPts val="600"/>
              </a:spcAft>
              <a:buClr>
                <a:srgbClr val="6D6E71"/>
              </a:buClr>
            </a:pPr>
            <a:r>
              <a:rPr lang="en-US" sz="2000" b="1" dirty="0">
                <a:solidFill>
                  <a:schemeClr val="accent4"/>
                </a:solidFill>
              </a:rPr>
              <a:t>OPTICAL LAYER CONSIDERATIONS: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Fiber topology and resiliency – Ring, Linear, Tree, Mesh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Analogue domain – many factors to balance: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Managing fiber effects – asymmetry,  non-linear effects, dispersion etc.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Optical add/drop – ROADM / Fixed add/drop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Amplification options – EDFA / Raman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Bandwidth – C Band / C+L Bands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Optical Timing Channel Toolkit: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Timing channel options – O/E/L-band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Sync/Retiming options – High performance T-BC, Integrated T-BC (Router) or optical 3R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906D6FD-2574-49CD-8106-2A625188EC52}"/>
              </a:ext>
            </a:extLst>
          </p:cNvPr>
          <p:cNvSpPr/>
          <p:nvPr/>
        </p:nvSpPr>
        <p:spPr>
          <a:xfrm>
            <a:off x="4630991" y="3025505"/>
            <a:ext cx="2175366" cy="1211736"/>
          </a:xfrm>
          <a:prstGeom prst="leftArrow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Optical Layer Foundation</a:t>
            </a:r>
          </a:p>
        </p:txBody>
      </p:sp>
    </p:spTree>
    <p:extLst>
      <p:ext uri="{BB962C8B-B14F-4D97-AF65-F5344CB8AC3E}">
        <p14:creationId xmlns:p14="http://schemas.microsoft.com/office/powerpoint/2010/main" val="4181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420D1-D290-4BAE-A9FC-65859146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7" b="-1"/>
          <a:stretch/>
        </p:blipFill>
        <p:spPr>
          <a:xfrm>
            <a:off x="435688" y="900665"/>
            <a:ext cx="918784" cy="63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7A5CC7-BA8F-4417-87E4-709D6EE4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1588 PTP High Accuracy Clocking with XH800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319D75F-F170-448E-807B-A4EDDE5DB3C5}"/>
              </a:ext>
            </a:extLst>
          </p:cNvPr>
          <p:cNvSpPr txBox="1">
            <a:spLocks/>
          </p:cNvSpPr>
          <p:nvPr/>
        </p:nvSpPr>
        <p:spPr>
          <a:xfrm>
            <a:off x="4123114" y="4311562"/>
            <a:ext cx="4687660" cy="4508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1A288-288C-4665-853A-1383A944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88" y="992099"/>
            <a:ext cx="4149958" cy="2205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0A1E9-5711-453B-A17E-1E94B2186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89"/>
          <a:stretch/>
        </p:blipFill>
        <p:spPr>
          <a:xfrm>
            <a:off x="4836458" y="3482809"/>
            <a:ext cx="2840286" cy="13351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35ABBC2-E8DF-434F-BBA9-72C0C888478D}"/>
              </a:ext>
            </a:extLst>
          </p:cNvPr>
          <p:cNvSpPr/>
          <p:nvPr/>
        </p:nvSpPr>
        <p:spPr>
          <a:xfrm>
            <a:off x="5276391" y="3202592"/>
            <a:ext cx="1879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solidFill>
                  <a:srgbClr val="2A313D"/>
                </a:solidFill>
                <a:latin typeface="Calibri" pitchFamily="34" charset="0"/>
              </a:rPr>
              <a:t>Optical Timing Channel overlay</a:t>
            </a:r>
            <a:endParaRPr lang="en-US" sz="10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BD4513-7163-412D-8EA8-17ACD5217F54}"/>
              </a:ext>
            </a:extLst>
          </p:cNvPr>
          <p:cNvSpPr txBox="1"/>
          <p:nvPr/>
        </p:nvSpPr>
        <p:spPr>
          <a:xfrm>
            <a:off x="8440554" y="1160615"/>
            <a:ext cx="35146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XH800 T-BC uses </a:t>
            </a:r>
            <a:r>
              <a:rPr lang="en-US" sz="1600" err="1">
                <a:solidFill>
                  <a:srgbClr val="2A313D"/>
                </a:solidFill>
                <a:latin typeface="Calibri" pitchFamily="34" charset="0"/>
              </a:rPr>
              <a:t>SyncE</a:t>
            </a: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 assisted high performance functionality, performing better than T-BC Class C requirements.</a:t>
            </a:r>
            <a:br>
              <a:rPr lang="en-US" sz="1600">
                <a:solidFill>
                  <a:srgbClr val="2A313D"/>
                </a:solidFill>
                <a:latin typeface="Calibri" pitchFamily="34" charset="0"/>
              </a:rPr>
            </a:br>
            <a:endParaRPr lang="en-US" sz="1600">
              <a:solidFill>
                <a:srgbClr val="2A313D"/>
              </a:solidFill>
              <a:latin typeface="Calibri" pitchFamily="34" charset="0"/>
            </a:endParaRPr>
          </a:p>
          <a:p>
            <a:pPr marL="285750" lvl="0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XH800 T-BC has Stratum 3E holdover performance </a:t>
            </a:r>
          </a:p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2A313D"/>
              </a:solidFill>
              <a:latin typeface="Calibri" pitchFamily="34" charset="0"/>
            </a:endParaRPr>
          </a:p>
          <a:p>
            <a:pPr marL="285750" lvl="0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Full implementation of G.8275.1 PTP Telecom Profile 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1 ns timestamping T-TC function. </a:t>
            </a:r>
          </a:p>
          <a:p>
            <a:pPr marL="285750" lvl="0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XH800 supports the enhanced EEC requirements</a:t>
            </a:r>
          </a:p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2A313D"/>
              </a:solidFill>
              <a:latin typeface="Calibri" pitchFamily="34" charset="0"/>
            </a:endParaRPr>
          </a:p>
          <a:p>
            <a:pPr marL="285750" lvl="0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Fiber asymmetry compensation </a:t>
            </a:r>
            <a:br>
              <a:rPr lang="en-US" sz="1600">
                <a:solidFill>
                  <a:srgbClr val="2A313D"/>
                </a:solidFill>
                <a:latin typeface="Calibri" pitchFamily="34" charset="0"/>
              </a:rPr>
            </a:br>
            <a:endParaRPr lang="en-US" sz="1600">
              <a:solidFill>
                <a:srgbClr val="2A313D"/>
              </a:solidFill>
              <a:latin typeface="Calibri" pitchFamily="34" charset="0"/>
            </a:endParaRPr>
          </a:p>
          <a:p>
            <a:pPr marL="285750" lvl="0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2A313D"/>
                </a:solidFill>
                <a:latin typeface="Calibri" pitchFamily="34" charset="0"/>
              </a:rPr>
              <a:t>XTM/XH800 can use single fiber CWDM Optical Timing Channel for time sync, eliminating static errors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08DD9-CD2F-4E9E-A089-864F2E15A66D}"/>
              </a:ext>
            </a:extLst>
          </p:cNvPr>
          <p:cNvSpPr/>
          <p:nvPr/>
        </p:nvSpPr>
        <p:spPr>
          <a:xfrm>
            <a:off x="6543144" y="3924286"/>
            <a:ext cx="743990" cy="10857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D77ED1-1EB8-4F6B-8829-9C86991DFEE3}"/>
              </a:ext>
            </a:extLst>
          </p:cNvPr>
          <p:cNvGrpSpPr/>
          <p:nvPr/>
        </p:nvGrpSpPr>
        <p:grpSpPr>
          <a:xfrm>
            <a:off x="236775" y="1702157"/>
            <a:ext cx="412376" cy="510557"/>
            <a:chOff x="2718901" y="1851915"/>
            <a:chExt cx="242452" cy="30017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564FAB7-6247-439A-8E1B-BFFDB0EB6493}"/>
                </a:ext>
              </a:extLst>
            </p:cNvPr>
            <p:cNvSpPr/>
            <p:nvPr/>
          </p:nvSpPr>
          <p:spPr>
            <a:xfrm>
              <a:off x="2730895" y="1857666"/>
              <a:ext cx="218464" cy="2942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Graphic 23" descr="Clock">
              <a:extLst>
                <a:ext uri="{FF2B5EF4-FFF2-40B4-BE49-F238E27FC236}">
                  <a16:creationId xmlns:a16="http://schemas.microsoft.com/office/drawing/2014/main" id="{6ECFF308-82A4-4E68-94FF-67981DF7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18901" y="1851915"/>
              <a:ext cx="242452" cy="24245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86247B-738E-4A0A-976C-D463A77E3325}"/>
                </a:ext>
              </a:extLst>
            </p:cNvPr>
            <p:cNvSpPr txBox="1"/>
            <p:nvPr/>
          </p:nvSpPr>
          <p:spPr>
            <a:xfrm>
              <a:off x="2767190" y="2070661"/>
              <a:ext cx="128175" cy="8142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T-BC</a:t>
              </a:r>
              <a:endParaRPr kumimoji="0" lang="sv-S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6F07FC-99D2-4D66-8750-B1B642DED720}"/>
              </a:ext>
            </a:extLst>
          </p:cNvPr>
          <p:cNvSpPr txBox="1"/>
          <p:nvPr/>
        </p:nvSpPr>
        <p:spPr>
          <a:xfrm>
            <a:off x="826794" y="1723354"/>
            <a:ext cx="3144451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G.8273.2 </a:t>
            </a:r>
            <a:r>
              <a:rPr lang="en-US" sz="1400" dirty="0">
                <a:solidFill>
                  <a:srgbClr val="000000"/>
                </a:solidFill>
              </a:rPr>
              <a:t>Timing characteristics of telecom boundary clocks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PTP T-BC Class 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21C7A7-9E85-4D46-B847-4AE255F65879}"/>
              </a:ext>
            </a:extLst>
          </p:cNvPr>
          <p:cNvCxnSpPr/>
          <p:nvPr/>
        </p:nvCxnSpPr>
        <p:spPr>
          <a:xfrm>
            <a:off x="199166" y="2605850"/>
            <a:ext cx="412377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5C2163-EA98-490E-B430-18BFD54E5473}"/>
              </a:ext>
            </a:extLst>
          </p:cNvPr>
          <p:cNvSpPr txBox="1"/>
          <p:nvPr/>
        </p:nvSpPr>
        <p:spPr>
          <a:xfrm>
            <a:off x="826795" y="2479078"/>
            <a:ext cx="3144450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</a:t>
            </a:r>
            <a:r>
              <a:rPr lang="sv-SE" sz="1400" dirty="0">
                <a:solidFill>
                  <a:srgbClr val="000000"/>
                </a:solidFill>
              </a:rPr>
              <a:t>G.8275.1 </a:t>
            </a:r>
            <a:r>
              <a:rPr lang="en-US" sz="1400" dirty="0">
                <a:solidFill>
                  <a:srgbClr val="000000"/>
                </a:solidFill>
              </a:rPr>
              <a:t>PTP Telecom Profile for phase/time synchronization with full timing support from the network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C0C40A3-18BD-4410-81A9-D82FA5F35D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53" y="3316293"/>
            <a:ext cx="451020" cy="28649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7E6EFB-C427-4DAA-9C50-B0108FFEF39A}"/>
              </a:ext>
            </a:extLst>
          </p:cNvPr>
          <p:cNvSpPr txBox="1"/>
          <p:nvPr/>
        </p:nvSpPr>
        <p:spPr>
          <a:xfrm>
            <a:off x="859177" y="3371888"/>
            <a:ext cx="298131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G.8262.1 Enhanced EEC Synchronous Ethernet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BCAE8D-78F3-413D-AB3F-262176FD14D0}"/>
              </a:ext>
            </a:extLst>
          </p:cNvPr>
          <p:cNvSpPr txBox="1"/>
          <p:nvPr/>
        </p:nvSpPr>
        <p:spPr>
          <a:xfrm>
            <a:off x="1027299" y="954117"/>
            <a:ext cx="298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>
                <a:solidFill>
                  <a:srgbClr val="2A313D"/>
                </a:solidFill>
                <a:latin typeface="Calibri" pitchFamily="34" charset="0"/>
              </a:rPr>
              <a:t>and </a:t>
            </a:r>
            <a:r>
              <a:rPr lang="en-US" sz="2800" b="1">
                <a:solidFill>
                  <a:srgbClr val="2A313D"/>
                </a:solidFill>
                <a:latin typeface="Calibri" pitchFamily="34" charset="0"/>
              </a:rPr>
              <a:t>DAA</a:t>
            </a:r>
            <a:r>
              <a:rPr lang="en-US" sz="2000" b="1">
                <a:solidFill>
                  <a:srgbClr val="2A313D"/>
                </a:solidFill>
                <a:latin typeface="Calibri" pitchFamily="34" charset="0"/>
              </a:rPr>
              <a:t> requirements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EDFA00-F161-4150-A2F1-1E950BA5DA78}"/>
              </a:ext>
            </a:extLst>
          </p:cNvPr>
          <p:cNvSpPr txBox="1"/>
          <p:nvPr/>
        </p:nvSpPr>
        <p:spPr>
          <a:xfrm>
            <a:off x="1557239" y="4175910"/>
            <a:ext cx="2247318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and network </a:t>
            </a:r>
            <a:r>
              <a:rPr lang="en-US" sz="1400">
                <a:solidFill>
                  <a:srgbClr val="2A313D"/>
                </a:solidFill>
                <a:latin typeface="Calibri" pitchFamily="34" charset="0"/>
              </a:rPr>
              <a:t>asymmetry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EAFC8-8B0D-446E-8278-6CA312DA1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31" y="4144195"/>
            <a:ext cx="1204619" cy="286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15719-7CB3-4C98-AF62-01745DB3B069}"/>
              </a:ext>
            </a:extLst>
          </p:cNvPr>
          <p:cNvSpPr txBox="1"/>
          <p:nvPr/>
        </p:nvSpPr>
        <p:spPr>
          <a:xfrm>
            <a:off x="6543145" y="3902060"/>
            <a:ext cx="1223532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050" dirty="0">
                <a:solidFill>
                  <a:schemeClr val="tx2"/>
                </a:solidFill>
              </a:rPr>
              <a:t>TRX100176/01U</a:t>
            </a:r>
            <a:endParaRPr lang="en-US" sz="1050" dirty="0" err="1">
              <a:solidFill>
                <a:schemeClr val="tx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00007D-8946-489C-8C86-397E6DFE9A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4" y="4897317"/>
            <a:ext cx="2343398" cy="186140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C65A4-C43A-45FF-BA2D-9D39703A294F}"/>
              </a:ext>
            </a:extLst>
          </p:cNvPr>
          <p:cNvSpPr txBox="1"/>
          <p:nvPr/>
        </p:nvSpPr>
        <p:spPr>
          <a:xfrm>
            <a:off x="584140" y="5168887"/>
            <a:ext cx="427166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1588-TC performance utilizing 2ns hardware time-stamping for suitable for transport of even Class-D clocks</a:t>
            </a:r>
            <a:endParaRPr lang="en-US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853A-323E-431B-9055-84674CBB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Performance performance performance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3C11A-D84E-4618-B362-6B90DECE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4B62A-8E3B-42C4-952B-FDC4E7A7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71" y="1758632"/>
            <a:ext cx="3712348" cy="29015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08EF8-9529-43BA-B14A-1E2AD46701B6}"/>
              </a:ext>
            </a:extLst>
          </p:cNvPr>
          <p:cNvSpPr txBox="1"/>
          <p:nvPr/>
        </p:nvSpPr>
        <p:spPr>
          <a:xfrm>
            <a:off x="4037671" y="1379489"/>
            <a:ext cx="303997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Ideal TC-performance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84715-93A5-4567-9C93-B9DD97D932EC}"/>
              </a:ext>
            </a:extLst>
          </p:cNvPr>
          <p:cNvSpPr txBox="1"/>
          <p:nvPr/>
        </p:nvSpPr>
        <p:spPr>
          <a:xfrm>
            <a:off x="7964905" y="1290555"/>
            <a:ext cx="303997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Ideal BC-performance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06F20-D8F5-4E7D-8236-EEEE578AC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1645985"/>
            <a:ext cx="3935607" cy="301424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8BA0E-9DFE-4984-9C6B-B80E4EB76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352"/>
            <a:ext cx="3499696" cy="277987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7DCE5-1444-40F9-BFED-6942732CD0BE}"/>
              </a:ext>
            </a:extLst>
          </p:cNvPr>
          <p:cNvSpPr txBox="1"/>
          <p:nvPr/>
        </p:nvSpPr>
        <p:spPr>
          <a:xfrm>
            <a:off x="171523" y="1339384"/>
            <a:ext cx="303997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Ideal TC-output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DA189-4A6F-424C-BC5D-009A3A7A87E1}"/>
              </a:ext>
            </a:extLst>
          </p:cNvPr>
          <p:cNvSpPr txBox="1"/>
          <p:nvPr/>
        </p:nvSpPr>
        <p:spPr>
          <a:xfrm>
            <a:off x="2015231" y="5915897"/>
            <a:ext cx="946877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2000" dirty="0">
                <a:solidFill>
                  <a:schemeClr val="tx2"/>
                </a:solidFill>
              </a:rPr>
              <a:t>Specifications are over lifetime, temperature, supported operational conditions </a:t>
            </a:r>
            <a:endParaRPr lang="en-US" sz="20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1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AD05-9D5C-4D40-91E6-59BBB341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Sychronization Distribution Strategies</a:t>
            </a:r>
            <a:endParaRPr lang="en-US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4CAD9B46-1070-4E81-9703-6B11D4BF4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34" y="1056876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70187C8-8897-4935-89ED-FBF13E210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46" y="1056876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EC70983-75A7-49CB-8650-D36583639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200" y="1393256"/>
            <a:ext cx="1779073" cy="83792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B9C0637-6A32-4147-9D64-A1775DA0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046" y="1410359"/>
            <a:ext cx="1779073" cy="83792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DB6FA07-61FF-4AC8-BCE9-3C2BED466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464" y="1904556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9" name="Picture 23">
            <a:extLst>
              <a:ext uri="{FF2B5EF4-FFF2-40B4-BE49-F238E27FC236}">
                <a16:creationId xmlns:a16="http://schemas.microsoft.com/office/drawing/2014/main" id="{34CE5CF6-1B29-4250-8683-B4C50824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3438" y="2121446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5E9FF4F-737D-4B8E-8631-E7B6A1F5A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413" y="1904556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060F850-9C25-4955-9CCC-33B8A16D7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5" y="1904556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Picture 23">
            <a:extLst>
              <a:ext uri="{FF2B5EF4-FFF2-40B4-BE49-F238E27FC236}">
                <a16:creationId xmlns:a16="http://schemas.microsoft.com/office/drawing/2014/main" id="{84A48532-79D8-467C-ADE5-0432D7E2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1489" y="2121446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Arc 155">
            <a:extLst>
              <a:ext uri="{FF2B5EF4-FFF2-40B4-BE49-F238E27FC236}">
                <a16:creationId xmlns:a16="http://schemas.microsoft.com/office/drawing/2014/main" id="{8D17F154-8904-41C3-98E3-01AA4E09A80D}"/>
              </a:ext>
            </a:extLst>
          </p:cNvPr>
          <p:cNvSpPr/>
          <p:nvPr/>
        </p:nvSpPr>
        <p:spPr>
          <a:xfrm>
            <a:off x="4540119" y="1318656"/>
            <a:ext cx="1860478" cy="1021330"/>
          </a:xfrm>
          <a:prstGeom prst="arc">
            <a:avLst>
              <a:gd name="adj1" fmla="val 21555907"/>
              <a:gd name="adj2" fmla="val 10893839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Arc 156">
            <a:extLst>
              <a:ext uri="{FF2B5EF4-FFF2-40B4-BE49-F238E27FC236}">
                <a16:creationId xmlns:a16="http://schemas.microsoft.com/office/drawing/2014/main" id="{5BC879B4-CD5C-41F6-A1DE-5EAFF6996F74}"/>
              </a:ext>
            </a:extLst>
          </p:cNvPr>
          <p:cNvSpPr/>
          <p:nvPr/>
        </p:nvSpPr>
        <p:spPr>
          <a:xfrm>
            <a:off x="2612497" y="1310650"/>
            <a:ext cx="1860478" cy="1021330"/>
          </a:xfrm>
          <a:prstGeom prst="arc">
            <a:avLst>
              <a:gd name="adj1" fmla="val 21555907"/>
              <a:gd name="adj2" fmla="val 10893839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Arc 158">
            <a:extLst>
              <a:ext uri="{FF2B5EF4-FFF2-40B4-BE49-F238E27FC236}">
                <a16:creationId xmlns:a16="http://schemas.microsoft.com/office/drawing/2014/main" id="{4C805CE1-5943-43FA-B950-CB35BD82BCD0}"/>
              </a:ext>
            </a:extLst>
          </p:cNvPr>
          <p:cNvSpPr/>
          <p:nvPr/>
        </p:nvSpPr>
        <p:spPr>
          <a:xfrm flipH="1">
            <a:off x="4022672" y="2719508"/>
            <a:ext cx="912164" cy="1309468"/>
          </a:xfrm>
          <a:prstGeom prst="arc">
            <a:avLst>
              <a:gd name="adj1" fmla="val 178536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Arc 159">
            <a:extLst>
              <a:ext uri="{FF2B5EF4-FFF2-40B4-BE49-F238E27FC236}">
                <a16:creationId xmlns:a16="http://schemas.microsoft.com/office/drawing/2014/main" id="{FD692DA0-E0F7-4C03-91B4-3EBB22534B20}"/>
              </a:ext>
            </a:extLst>
          </p:cNvPr>
          <p:cNvSpPr/>
          <p:nvPr/>
        </p:nvSpPr>
        <p:spPr>
          <a:xfrm>
            <a:off x="4930491" y="2714298"/>
            <a:ext cx="920751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80CC2FF0-2948-41AA-8964-7B6F79406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35" y="2962216"/>
            <a:ext cx="2344491" cy="148926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CC4D25E4-F070-4132-B533-5AC20B17C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46" y="2962216"/>
            <a:ext cx="2344491" cy="148926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3EBCCCE1-5331-4E64-A0FF-55487673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200" y="3298597"/>
            <a:ext cx="1779074" cy="837925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9797F404-0863-4E51-A60F-82EF2FDB7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047" y="3315700"/>
            <a:ext cx="1779074" cy="837925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BBB6B43A-BDB4-47B5-B1E9-AF5BEA098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284" y="3809897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23">
            <a:extLst>
              <a:ext uri="{FF2B5EF4-FFF2-40B4-BE49-F238E27FC236}">
                <a16:creationId xmlns:a16="http://schemas.microsoft.com/office/drawing/2014/main" id="{E17DA5E3-0AD5-4864-AB07-B2B5C7E5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348" y="4026787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A73CF58-8CEC-4CB4-83BC-D2C770F24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413" y="3809897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DFB14148-7237-4249-8267-D74F8EB5C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7" y="3809897"/>
            <a:ext cx="381641" cy="38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Picture 23">
            <a:extLst>
              <a:ext uri="{FF2B5EF4-FFF2-40B4-BE49-F238E27FC236}">
                <a16:creationId xmlns:a16="http://schemas.microsoft.com/office/drawing/2014/main" id="{44157B99-8015-4227-BB23-6CAA94F2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400" y="4026787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1">
            <a:extLst>
              <a:ext uri="{FF2B5EF4-FFF2-40B4-BE49-F238E27FC236}">
                <a16:creationId xmlns:a16="http://schemas.microsoft.com/office/drawing/2014/main" id="{CD274B19-1BAD-4FFD-8EBA-3B563874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0428" y="3914959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1">
            <a:extLst>
              <a:ext uri="{FF2B5EF4-FFF2-40B4-BE49-F238E27FC236}">
                <a16:creationId xmlns:a16="http://schemas.microsoft.com/office/drawing/2014/main" id="{FC3CB00D-AD95-42B8-AA06-BB10365D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716408" y="4026787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1">
            <a:extLst>
              <a:ext uri="{FF2B5EF4-FFF2-40B4-BE49-F238E27FC236}">
                <a16:creationId xmlns:a16="http://schemas.microsoft.com/office/drawing/2014/main" id="{5D793256-23BF-4724-8B02-D2720B7E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6488" y="3914959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1">
            <a:extLst>
              <a:ext uri="{FF2B5EF4-FFF2-40B4-BE49-F238E27FC236}">
                <a16:creationId xmlns:a16="http://schemas.microsoft.com/office/drawing/2014/main" id="{0EBB25A7-FDAE-4BB9-8E38-EEF3B930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843404" y="4026787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1">
            <a:extLst>
              <a:ext uri="{FF2B5EF4-FFF2-40B4-BE49-F238E27FC236}">
                <a16:creationId xmlns:a16="http://schemas.microsoft.com/office/drawing/2014/main" id="{F33A30B8-C94C-4A12-AD62-0BDF40A0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3163" y="4026787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1">
            <a:extLst>
              <a:ext uri="{FF2B5EF4-FFF2-40B4-BE49-F238E27FC236}">
                <a16:creationId xmlns:a16="http://schemas.microsoft.com/office/drawing/2014/main" id="{9021E351-536A-4462-BE3F-955B974B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909494" y="3914959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1">
            <a:extLst>
              <a:ext uri="{FF2B5EF4-FFF2-40B4-BE49-F238E27FC236}">
                <a16:creationId xmlns:a16="http://schemas.microsoft.com/office/drawing/2014/main" id="{F3A6AA74-8AA1-4F13-9125-5DA8745E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5218" y="4026787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1">
            <a:extLst>
              <a:ext uri="{FF2B5EF4-FFF2-40B4-BE49-F238E27FC236}">
                <a16:creationId xmlns:a16="http://schemas.microsoft.com/office/drawing/2014/main" id="{4859A35C-9402-4F2D-A05D-71471B20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67178" y="3914959"/>
            <a:ext cx="169289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Arc 189">
            <a:extLst>
              <a:ext uri="{FF2B5EF4-FFF2-40B4-BE49-F238E27FC236}">
                <a16:creationId xmlns:a16="http://schemas.microsoft.com/office/drawing/2014/main" id="{1FB2485F-5DBA-4913-9777-03CC23448B13}"/>
              </a:ext>
            </a:extLst>
          </p:cNvPr>
          <p:cNvSpPr/>
          <p:nvPr/>
        </p:nvSpPr>
        <p:spPr>
          <a:xfrm flipH="1">
            <a:off x="2749699" y="2702371"/>
            <a:ext cx="810148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BE67675B-21E8-4B65-8236-A69E8CA32BAD}"/>
              </a:ext>
            </a:extLst>
          </p:cNvPr>
          <p:cNvSpPr/>
          <p:nvPr/>
        </p:nvSpPr>
        <p:spPr>
          <a:xfrm>
            <a:off x="3555501" y="2697161"/>
            <a:ext cx="920053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8F8F1AE-90E5-48DD-91D2-85485F75C61A}"/>
              </a:ext>
            </a:extLst>
          </p:cNvPr>
          <p:cNvSpPr txBox="1"/>
          <p:nvPr/>
        </p:nvSpPr>
        <p:spPr>
          <a:xfrm>
            <a:off x="175125" y="1361185"/>
            <a:ext cx="1891895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4488" indent="-344488" algn="l">
              <a:spcBef>
                <a:spcPct val="20000"/>
              </a:spcBef>
              <a:buClr>
                <a:srgbClr val="6D6E71"/>
              </a:buClr>
              <a:buFont typeface="+mj-lt"/>
              <a:buAutoNum type="arabicPeriod"/>
            </a:pPr>
            <a:r>
              <a:rPr lang="sv-SE" sz="2000" dirty="0">
                <a:solidFill>
                  <a:schemeClr val="tx2"/>
                </a:solidFill>
              </a:rPr>
              <a:t>In-band Delivery (XTM Series)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FEBDC6A-80DE-4BE0-B361-35E2B69E6187}"/>
              </a:ext>
            </a:extLst>
          </p:cNvPr>
          <p:cNvSpPr txBox="1"/>
          <p:nvPr/>
        </p:nvSpPr>
        <p:spPr>
          <a:xfrm>
            <a:off x="86962" y="3202856"/>
            <a:ext cx="2029258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4488" indent="-344488" algn="l">
              <a:spcBef>
                <a:spcPct val="20000"/>
              </a:spcBef>
              <a:buClr>
                <a:srgbClr val="6D6E71"/>
              </a:buClr>
              <a:buFont typeface="+mj-lt"/>
              <a:buAutoNum type="arabicPeriod" startAt="2"/>
            </a:pPr>
            <a:r>
              <a:rPr lang="sv-SE" sz="2000" dirty="0">
                <a:solidFill>
                  <a:schemeClr val="tx2"/>
                </a:solidFill>
              </a:rPr>
              <a:t>Optical Timing Channel (XTM/OTC2.0)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EFB4FE1-4A2C-45EA-BA18-960770FAE49A}"/>
              </a:ext>
            </a:extLst>
          </p:cNvPr>
          <p:cNvSpPr txBox="1"/>
          <p:nvPr/>
        </p:nvSpPr>
        <p:spPr>
          <a:xfrm>
            <a:off x="7410558" y="1335768"/>
            <a:ext cx="4282263" cy="15204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6D6E71"/>
              </a:buClr>
            </a:pPr>
            <a:r>
              <a:rPr lang="en-US" sz="1600" b="1" dirty="0">
                <a:solidFill>
                  <a:schemeClr val="tx2"/>
                </a:solidFill>
              </a:rPr>
              <a:t>In-band delivery of synchronization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Transponder synchronization performance 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Coherent synchronization performance 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High-performance PTP 1588 and SyncE delivery</a:t>
            </a:r>
          </a:p>
          <a:p>
            <a:pPr>
              <a:spcBef>
                <a:spcPct val="20000"/>
              </a:spcBef>
              <a:buClr>
                <a:srgbClr val="6D6E71"/>
              </a:buClr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3F121B2-6A35-4BF2-A842-87A9169ECD90}"/>
              </a:ext>
            </a:extLst>
          </p:cNvPr>
          <p:cNvSpPr txBox="1"/>
          <p:nvPr/>
        </p:nvSpPr>
        <p:spPr>
          <a:xfrm>
            <a:off x="210489" y="5220381"/>
            <a:ext cx="2014105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4488" indent="-344488">
              <a:spcBef>
                <a:spcPct val="20000"/>
              </a:spcBef>
              <a:buClr>
                <a:srgbClr val="6D6E7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chemeClr val="tx2"/>
                </a:solidFill>
              </a:rPr>
              <a:t>Hybrid Sync Distribution</a:t>
            </a:r>
          </a:p>
          <a:p>
            <a:pPr marL="457200" indent="-457200" algn="l">
              <a:spcBef>
                <a:spcPct val="20000"/>
              </a:spcBef>
              <a:buClr>
                <a:srgbClr val="6D6E71"/>
              </a:buClr>
              <a:buFont typeface="+mj-lt"/>
              <a:buAutoNum type="arabicPeriod" startAt="3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0951165-D309-4D26-8384-0E7FC11DFF25}"/>
              </a:ext>
            </a:extLst>
          </p:cNvPr>
          <p:cNvSpPr txBox="1"/>
          <p:nvPr/>
        </p:nvSpPr>
        <p:spPr>
          <a:xfrm>
            <a:off x="7410558" y="4748991"/>
            <a:ext cx="4282263" cy="18158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6D6E71"/>
              </a:buClr>
            </a:pPr>
            <a:r>
              <a:rPr lang="en-US" sz="1600" b="1" dirty="0">
                <a:solidFill>
                  <a:schemeClr val="tx2"/>
                </a:solidFill>
              </a:rPr>
              <a:t>Hybrid use of in-band and OTC mechanisms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Interoperable and interchangeable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All high-performance 1588 PTP, not proprietary</a:t>
            </a:r>
          </a:p>
          <a:p>
            <a:pPr marL="171450" indent="-171450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Use the appropriate solution for the best fit</a:t>
            </a:r>
          </a:p>
          <a:p>
            <a:pPr marL="625475" lvl="1" indent="-168275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In-band delivery perfect for metro-access</a:t>
            </a:r>
          </a:p>
          <a:p>
            <a:pPr marL="625475" lvl="1" indent="-168275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OTC widely used as core distribution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1171547E-66BE-41DC-A28F-60F9BE889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35" y="4875211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A4FEBCAE-F020-4BFC-BF5F-AF3E6FF77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46" y="4875211"/>
            <a:ext cx="2344490" cy="1489266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B383061-1998-4294-A54B-065F73B8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046" y="5228694"/>
            <a:ext cx="1779073" cy="83792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5496A7B-6F0D-453D-A5E8-9106C360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6" y="5750304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2" name="Picture 23">
            <a:extLst>
              <a:ext uri="{FF2B5EF4-FFF2-40B4-BE49-F238E27FC236}">
                <a16:creationId xmlns:a16="http://schemas.microsoft.com/office/drawing/2014/main" id="{9E476852-982A-4B92-BFD5-05782857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3400" y="5939781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3FF0C02B-DEDE-44BC-8149-33D430E1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117" y="5239003"/>
            <a:ext cx="1779074" cy="837925"/>
          </a:xfrm>
          <a:prstGeom prst="rect">
            <a:avLst/>
          </a:prstGeom>
        </p:spPr>
      </p:pic>
      <p:pic>
        <p:nvPicPr>
          <p:cNvPr id="204" name="Picture 23">
            <a:extLst>
              <a:ext uri="{FF2B5EF4-FFF2-40B4-BE49-F238E27FC236}">
                <a16:creationId xmlns:a16="http://schemas.microsoft.com/office/drawing/2014/main" id="{02DA9C13-24AA-466F-9D09-7028861A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349" y="5939781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470BFC9-B2C8-40D3-8273-506D1081F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413" y="5750304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" name="Picture 21">
            <a:extLst>
              <a:ext uri="{FF2B5EF4-FFF2-40B4-BE49-F238E27FC236}">
                <a16:creationId xmlns:a16="http://schemas.microsoft.com/office/drawing/2014/main" id="{431F94B6-F8BE-492E-802C-C509555C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0428" y="5855367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1">
            <a:extLst>
              <a:ext uri="{FF2B5EF4-FFF2-40B4-BE49-F238E27FC236}">
                <a16:creationId xmlns:a16="http://schemas.microsoft.com/office/drawing/2014/main" id="{0EC61992-FC62-4311-9285-323D6622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716408" y="5939781"/>
            <a:ext cx="169290" cy="1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1">
            <a:extLst>
              <a:ext uri="{FF2B5EF4-FFF2-40B4-BE49-F238E27FC236}">
                <a16:creationId xmlns:a16="http://schemas.microsoft.com/office/drawing/2014/main" id="{B4C6BE44-7DA9-4975-9984-A8E64373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5218" y="5939781"/>
            <a:ext cx="171517" cy="1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1">
            <a:extLst>
              <a:ext uri="{FF2B5EF4-FFF2-40B4-BE49-F238E27FC236}">
                <a16:creationId xmlns:a16="http://schemas.microsoft.com/office/drawing/2014/main" id="{44E133EB-FC01-46FD-8F4D-30D4E701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67178" y="5855366"/>
            <a:ext cx="169290" cy="1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Arc 209">
            <a:extLst>
              <a:ext uri="{FF2B5EF4-FFF2-40B4-BE49-F238E27FC236}">
                <a16:creationId xmlns:a16="http://schemas.microsoft.com/office/drawing/2014/main" id="{DED5D4DB-DFE5-4539-8874-07F64999F0C8}"/>
              </a:ext>
            </a:extLst>
          </p:cNvPr>
          <p:cNvSpPr/>
          <p:nvPr/>
        </p:nvSpPr>
        <p:spPr>
          <a:xfrm flipH="1">
            <a:off x="4610743" y="4624219"/>
            <a:ext cx="810148" cy="1309469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1" name="Arc 210">
            <a:extLst>
              <a:ext uri="{FF2B5EF4-FFF2-40B4-BE49-F238E27FC236}">
                <a16:creationId xmlns:a16="http://schemas.microsoft.com/office/drawing/2014/main" id="{2482EAFF-6B30-4617-9FA0-1501C7129D60}"/>
              </a:ext>
            </a:extLst>
          </p:cNvPr>
          <p:cNvSpPr/>
          <p:nvPr/>
        </p:nvSpPr>
        <p:spPr>
          <a:xfrm>
            <a:off x="5416545" y="4619010"/>
            <a:ext cx="920053" cy="1309469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225E7350-F1F8-4EB7-AB38-1FBCD416F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284" y="5750304"/>
            <a:ext cx="381642" cy="38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3" name="Arc 212">
            <a:extLst>
              <a:ext uri="{FF2B5EF4-FFF2-40B4-BE49-F238E27FC236}">
                <a16:creationId xmlns:a16="http://schemas.microsoft.com/office/drawing/2014/main" id="{52316020-B8B1-48B2-AF69-46E92202CC12}"/>
              </a:ext>
            </a:extLst>
          </p:cNvPr>
          <p:cNvSpPr/>
          <p:nvPr/>
        </p:nvSpPr>
        <p:spPr>
          <a:xfrm>
            <a:off x="2625563" y="5146267"/>
            <a:ext cx="1860478" cy="1021330"/>
          </a:xfrm>
          <a:prstGeom prst="arc">
            <a:avLst>
              <a:gd name="adj1" fmla="val 21555907"/>
              <a:gd name="adj2" fmla="val 10893839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C60740A0-A0D8-4EB5-B5BF-5EA5F08A1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947" y="1147247"/>
            <a:ext cx="446116" cy="446116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12807CAD-3A4C-4EC1-9788-D5B21554D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947" y="5013779"/>
            <a:ext cx="446116" cy="446116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676430E3-A746-476F-8C34-1524CEB77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947" y="3064344"/>
            <a:ext cx="446116" cy="446116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1F269076-27D4-4435-BA39-A87883FB2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146" y="1166567"/>
            <a:ext cx="433365" cy="43005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C48759F4-E2D9-46B5-B3E3-598CA40917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146" y="4996320"/>
            <a:ext cx="433365" cy="43005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120B327C-6AEF-4354-97D1-1CE7F533D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6146" y="3083326"/>
            <a:ext cx="433365" cy="430057"/>
          </a:xfrm>
          <a:prstGeom prst="rect">
            <a:avLst/>
          </a:prstGeom>
        </p:spPr>
      </p:pic>
      <p:sp>
        <p:nvSpPr>
          <p:cNvPr id="220" name="Arc 219">
            <a:extLst>
              <a:ext uri="{FF2B5EF4-FFF2-40B4-BE49-F238E27FC236}">
                <a16:creationId xmlns:a16="http://schemas.microsoft.com/office/drawing/2014/main" id="{4C79C6EC-E576-4B59-BE28-E0DF0F365E42}"/>
              </a:ext>
            </a:extLst>
          </p:cNvPr>
          <p:cNvSpPr/>
          <p:nvPr/>
        </p:nvSpPr>
        <p:spPr>
          <a:xfrm flipH="1">
            <a:off x="4622721" y="2737956"/>
            <a:ext cx="810148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4F3044D5-220D-4911-A97D-EE9CC309805B}"/>
              </a:ext>
            </a:extLst>
          </p:cNvPr>
          <p:cNvSpPr/>
          <p:nvPr/>
        </p:nvSpPr>
        <p:spPr>
          <a:xfrm>
            <a:off x="5428523" y="2732746"/>
            <a:ext cx="920053" cy="1309468"/>
          </a:xfrm>
          <a:prstGeom prst="arc">
            <a:avLst>
              <a:gd name="adj1" fmla="val 2421925"/>
              <a:gd name="adj2" fmla="val 749091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826DC232-00DB-4E9A-A311-9161AFAFF6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768" y="1446157"/>
            <a:ext cx="381600" cy="381600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1887B00A-D0E1-4DC6-8198-63A647193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871" y="1446157"/>
            <a:ext cx="381600" cy="38160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031E3B9D-3452-42CB-A63A-FE21248F43F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974" y="1446157"/>
            <a:ext cx="381600" cy="3816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57D20487-8482-4EE7-A188-31E206952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515" y="3370196"/>
            <a:ext cx="381600" cy="381600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0A79BD25-3897-4FFA-906E-DFDD7B3AB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618" y="3370196"/>
            <a:ext cx="381600" cy="38160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D94FEF10-43CD-4A2F-BBAA-B181405BCFB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721" y="3370196"/>
            <a:ext cx="381600" cy="38160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766ECBDF-8CCA-48EB-830E-F75FBB6B7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262" y="5313285"/>
            <a:ext cx="381600" cy="38160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1F3A5BC5-2851-4159-9BC0-41E5B072A22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365" y="5313285"/>
            <a:ext cx="381600" cy="38160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CC068549-5819-41AA-9A9C-8BC75323C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468" y="5313285"/>
            <a:ext cx="381600" cy="38160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DDF5FAB3-2D4A-418F-A3C1-557B1E3DF9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3847" y="3595324"/>
            <a:ext cx="252000" cy="25200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E870CA42-2CF4-4D2B-8BE0-C1C4A951A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892" y="3592673"/>
            <a:ext cx="252000" cy="25200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4DE1D28A-F642-48B2-9DC8-E5FD36E481F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892" y="5572109"/>
            <a:ext cx="252000" cy="252000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3547C466-EDE5-4040-97CD-EE92E8A2D506}"/>
              </a:ext>
            </a:extLst>
          </p:cNvPr>
          <p:cNvSpPr txBox="1"/>
          <p:nvPr/>
        </p:nvSpPr>
        <p:spPr>
          <a:xfrm>
            <a:off x="6625311" y="1534608"/>
            <a:ext cx="595036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400" dirty="0">
                <a:solidFill>
                  <a:schemeClr val="tx2"/>
                </a:solidFill>
              </a:rPr>
              <a:t>T-GM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FC6642F-A6A2-4338-BFB8-A48735D01543}"/>
              </a:ext>
            </a:extLst>
          </p:cNvPr>
          <p:cNvSpPr txBox="1"/>
          <p:nvPr/>
        </p:nvSpPr>
        <p:spPr>
          <a:xfrm>
            <a:off x="6625311" y="3456598"/>
            <a:ext cx="595036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400" dirty="0">
                <a:solidFill>
                  <a:schemeClr val="tx2"/>
                </a:solidFill>
              </a:rPr>
              <a:t>T-GM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4F186DE-F694-49D0-BBAB-5AC61625626E}"/>
              </a:ext>
            </a:extLst>
          </p:cNvPr>
          <p:cNvSpPr txBox="1"/>
          <p:nvPr/>
        </p:nvSpPr>
        <p:spPr>
          <a:xfrm>
            <a:off x="6625311" y="5378588"/>
            <a:ext cx="595036" cy="30777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400" dirty="0">
                <a:solidFill>
                  <a:schemeClr val="tx2"/>
                </a:solidFill>
              </a:rPr>
              <a:t>T-GM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59D69C7-3BF6-434B-BDD5-0AFCFE06EECA}"/>
              </a:ext>
            </a:extLst>
          </p:cNvPr>
          <p:cNvSpPr txBox="1"/>
          <p:nvPr/>
        </p:nvSpPr>
        <p:spPr>
          <a:xfrm>
            <a:off x="6161260" y="122470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94E5DB-C2DA-4C9A-A766-8039C04C6EF8}"/>
              </a:ext>
            </a:extLst>
          </p:cNvPr>
          <p:cNvSpPr txBox="1"/>
          <p:nvPr/>
        </p:nvSpPr>
        <p:spPr>
          <a:xfrm>
            <a:off x="4286507" y="122414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F8F87925-3A46-4C46-A75D-115F29F8BE5A}"/>
              </a:ext>
            </a:extLst>
          </p:cNvPr>
          <p:cNvSpPr txBox="1"/>
          <p:nvPr/>
        </p:nvSpPr>
        <p:spPr>
          <a:xfrm>
            <a:off x="2411754" y="122358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7B73E84-AC79-4F2A-8DD9-A561755F0BE7}"/>
              </a:ext>
            </a:extLst>
          </p:cNvPr>
          <p:cNvSpPr txBox="1"/>
          <p:nvPr/>
        </p:nvSpPr>
        <p:spPr>
          <a:xfrm>
            <a:off x="6161260" y="3149394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5DEA5C5-1C12-41AD-835F-2755BCF20F53}"/>
              </a:ext>
            </a:extLst>
          </p:cNvPr>
          <p:cNvSpPr txBox="1"/>
          <p:nvPr/>
        </p:nvSpPr>
        <p:spPr>
          <a:xfrm>
            <a:off x="4286507" y="3148834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99AD958-6DD6-4E77-A349-649A3DFE146B}"/>
              </a:ext>
            </a:extLst>
          </p:cNvPr>
          <p:cNvSpPr txBox="1"/>
          <p:nvPr/>
        </p:nvSpPr>
        <p:spPr>
          <a:xfrm>
            <a:off x="2411754" y="3148274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FF31197-192A-45AC-BBD0-F40D0A747B30}"/>
              </a:ext>
            </a:extLst>
          </p:cNvPr>
          <p:cNvSpPr txBox="1"/>
          <p:nvPr/>
        </p:nvSpPr>
        <p:spPr>
          <a:xfrm>
            <a:off x="6161260" y="509312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91CDC13-EEE4-4962-806F-91C0D462B2C7}"/>
              </a:ext>
            </a:extLst>
          </p:cNvPr>
          <p:cNvSpPr txBox="1"/>
          <p:nvPr/>
        </p:nvSpPr>
        <p:spPr>
          <a:xfrm>
            <a:off x="4286507" y="509256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3B99F0E-8241-4B71-B91D-C681D0D76B7D}"/>
              </a:ext>
            </a:extLst>
          </p:cNvPr>
          <p:cNvSpPr txBox="1"/>
          <p:nvPr/>
        </p:nvSpPr>
        <p:spPr>
          <a:xfrm>
            <a:off x="2411754" y="5092009"/>
            <a:ext cx="471603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40572B17-8E63-4A87-84C0-8431941CD878}"/>
              </a:ext>
            </a:extLst>
          </p:cNvPr>
          <p:cNvSpPr txBox="1"/>
          <p:nvPr/>
        </p:nvSpPr>
        <p:spPr>
          <a:xfrm>
            <a:off x="3198260" y="3366155"/>
            <a:ext cx="692817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T-BC/3R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DC2F114-7A1F-4995-A551-F27048DE4F45}"/>
              </a:ext>
            </a:extLst>
          </p:cNvPr>
          <p:cNvSpPr txBox="1"/>
          <p:nvPr/>
        </p:nvSpPr>
        <p:spPr>
          <a:xfrm>
            <a:off x="5073034" y="3364354"/>
            <a:ext cx="692817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T-BC/3R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F45BF75-B3CF-4422-AFDF-C1F0230CFCF5}"/>
              </a:ext>
            </a:extLst>
          </p:cNvPr>
          <p:cNvSpPr txBox="1"/>
          <p:nvPr/>
        </p:nvSpPr>
        <p:spPr>
          <a:xfrm>
            <a:off x="5071627" y="5340445"/>
            <a:ext cx="692817" cy="27699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buClr>
                <a:srgbClr val="6D6E71"/>
              </a:buClr>
            </a:pPr>
            <a:r>
              <a:rPr lang="en-GB" sz="1200" dirty="0">
                <a:solidFill>
                  <a:schemeClr val="tx2"/>
                </a:solidFill>
              </a:rPr>
              <a:t>T-BC/3R</a:t>
            </a:r>
          </a:p>
        </p:txBody>
      </p:sp>
      <p:sp>
        <p:nvSpPr>
          <p:cNvPr id="92" name="Date Placeholder 3">
            <a:extLst>
              <a:ext uri="{FF2B5EF4-FFF2-40B4-BE49-F238E27FC236}">
                <a16:creationId xmlns:a16="http://schemas.microsoft.com/office/drawing/2014/main" id="{697F91F0-FDF9-423D-A06E-DE706932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900CAB6-D6AC-479E-8A06-1D439B9E9220}"/>
              </a:ext>
            </a:extLst>
          </p:cNvPr>
          <p:cNvSpPr txBox="1"/>
          <p:nvPr/>
        </p:nvSpPr>
        <p:spPr>
          <a:xfrm>
            <a:off x="7343005" y="2751522"/>
            <a:ext cx="4874481" cy="20005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Out-of-band delivery of synchronization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Single-fiber HD-CWDM and O/E/L-band overlay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high-performance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PTP 1588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OTC network elements: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25475" marR="0" lvl="1" indent="-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OTC 2.0 T-BC Class D or XH800 Class C boundary clocks</a:t>
            </a:r>
          </a:p>
          <a:p>
            <a:pPr marL="625475" marR="0" lvl="1" indent="-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High accuracy T-TC</a:t>
            </a:r>
          </a:p>
          <a:p>
            <a:pPr marL="625475" marR="0" lvl="1" indent="-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 3R regeneration via HEX-LIGHT card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FF19-2613-47CB-86DE-C4C7A6B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Creating an OTC-enabled </a:t>
            </a:r>
            <a:r>
              <a:rPr lang="en-GB" dirty="0" err="1"/>
              <a:t>vPRTC</a:t>
            </a:r>
            <a:r>
              <a:rPr lang="en-GB" dirty="0"/>
              <a:t>/Timing Cloud 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C539A2-7282-408E-86CD-1DDFAB9D5A6A}"/>
              </a:ext>
            </a:extLst>
          </p:cNvPr>
          <p:cNvSpPr txBox="1"/>
          <p:nvPr/>
        </p:nvSpPr>
        <p:spPr>
          <a:xfrm>
            <a:off x="7349653" y="1345442"/>
            <a:ext cx="4700135" cy="4570482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/>
          <a:p>
            <a:pPr defTabSz="609570">
              <a:spcAft>
                <a:spcPts val="600"/>
              </a:spcAft>
              <a:buClr>
                <a:srgbClr val="6D6E71"/>
              </a:buClr>
            </a:pPr>
            <a:r>
              <a:rPr lang="en-US" sz="2000" b="1" dirty="0">
                <a:solidFill>
                  <a:schemeClr val="accent4"/>
                </a:solidFill>
              </a:rPr>
              <a:t>OTC-ENABLED vPRTC: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Provides GNSS-like omnipresent timing, overcoming GNSS security/reliability/accessibility issues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Uses secure and reliable optical network to deliver highly-accurate timing/synchronization: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Predictable, traceability to UTC and PRC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Reliable and secure</a:t>
            </a:r>
          </a:p>
          <a:p>
            <a:pPr marL="628650" lvl="1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400" dirty="0">
                <a:solidFill>
                  <a:srgbClr val="6D6E71"/>
                </a:solidFill>
              </a:rPr>
              <a:t>Highly-accurate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Flexible and independent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Every DWDM node capable of delivering timing/synchronization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Preserves timing budget for access/aggregation networks</a:t>
            </a:r>
          </a:p>
          <a:p>
            <a:pPr marL="171450" indent="-171450" defTabSz="609570">
              <a:spcAft>
                <a:spcPts val="600"/>
              </a:spcAft>
              <a:buClr>
                <a:srgbClr val="6D6E71"/>
              </a:buClr>
              <a:buFont typeface="Arial"/>
              <a:buChar char="•"/>
            </a:pPr>
            <a:r>
              <a:rPr lang="en-US" sz="1600" dirty="0">
                <a:solidFill>
                  <a:srgbClr val="6D6E71"/>
                </a:solidFill>
              </a:rPr>
              <a:t>Simplifies timing/synchronization planning and ongoing operations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93FA4716-B6AE-4E4A-844C-1272B0F95453}"/>
              </a:ext>
            </a:extLst>
          </p:cNvPr>
          <p:cNvSpPr/>
          <p:nvPr/>
        </p:nvSpPr>
        <p:spPr>
          <a:xfrm>
            <a:off x="1557551" y="1323515"/>
            <a:ext cx="4320000" cy="4320000"/>
          </a:xfrm>
          <a:prstGeom prst="ellipse">
            <a:avLst/>
          </a:prstGeom>
          <a:solidFill>
            <a:srgbClr val="00B050">
              <a:alpha val="20000"/>
            </a:srgb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C872155-B510-4BDC-837F-A5A578271CAA}"/>
              </a:ext>
            </a:extLst>
          </p:cNvPr>
          <p:cNvSpPr/>
          <p:nvPr/>
        </p:nvSpPr>
        <p:spPr>
          <a:xfrm>
            <a:off x="5592184" y="1991007"/>
            <a:ext cx="765437" cy="652023"/>
          </a:xfrm>
          <a:prstGeom prst="ellipse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2294A3C-4972-4365-9275-E9BCC7A7F01E}"/>
              </a:ext>
            </a:extLst>
          </p:cNvPr>
          <p:cNvSpPr txBox="1"/>
          <p:nvPr/>
        </p:nvSpPr>
        <p:spPr>
          <a:xfrm>
            <a:off x="1532357" y="5765238"/>
            <a:ext cx="238535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400" b="1">
                <a:solidFill>
                  <a:schemeClr val="accent4"/>
                </a:solidFill>
                <a:latin typeface="Calibri" panose="020F0502020204030204"/>
                <a:ea typeface="宋体" panose="02010600030101010101" pitchFamily="2" charset="-122"/>
              </a:rPr>
              <a:t>Range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of 100 ns vPRTC (Timing Cloud) resilient timing service </a:t>
            </a:r>
          </a:p>
        </p:txBody>
      </p:sp>
      <p:cxnSp>
        <p:nvCxnSpPr>
          <p:cNvPr id="165" name="Gerader Verbinder 261">
            <a:extLst>
              <a:ext uri="{FF2B5EF4-FFF2-40B4-BE49-F238E27FC236}">
                <a16:creationId xmlns:a16="http://schemas.microsoft.com/office/drawing/2014/main" id="{0AFDB7FE-DA7C-40BB-9392-9FBE3431687B}"/>
              </a:ext>
            </a:extLst>
          </p:cNvPr>
          <p:cNvCxnSpPr>
            <a:cxnSpLocks/>
          </p:cNvCxnSpPr>
          <p:nvPr/>
        </p:nvCxnSpPr>
        <p:spPr>
          <a:xfrm>
            <a:off x="874646" y="5934356"/>
            <a:ext cx="581361" cy="0"/>
          </a:xfrm>
          <a:prstGeom prst="line">
            <a:avLst/>
          </a:prstGeom>
          <a:noFill/>
          <a:ln w="50800"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7A21452-D753-4143-8711-74B3B087D386}"/>
              </a:ext>
            </a:extLst>
          </p:cNvPr>
          <p:cNvSpPr txBox="1"/>
          <p:nvPr/>
        </p:nvSpPr>
        <p:spPr>
          <a:xfrm>
            <a:off x="5921406" y="3588910"/>
            <a:ext cx="1410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Redundant GNSS spoofing hardened GM/</a:t>
            </a:r>
            <a:r>
              <a:rPr lang="en-US" altLang="zh-CN" sz="1400" b="1">
                <a:solidFill>
                  <a:schemeClr val="accent5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Cesium source</a:t>
            </a:r>
          </a:p>
        </p:txBody>
      </p:sp>
      <p:sp>
        <p:nvSpPr>
          <p:cNvPr id="167" name="Textfeld 1">
            <a:extLst>
              <a:ext uri="{FF2B5EF4-FFF2-40B4-BE49-F238E27FC236}">
                <a16:creationId xmlns:a16="http://schemas.microsoft.com/office/drawing/2014/main" id="{4F968F07-4DBB-43B3-A9D4-8A81DC0BC488}"/>
              </a:ext>
            </a:extLst>
          </p:cNvPr>
          <p:cNvSpPr txBox="1"/>
          <p:nvPr/>
        </p:nvSpPr>
        <p:spPr>
          <a:xfrm>
            <a:off x="5611040" y="1496526"/>
            <a:ext cx="117994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 Fronthaul /Midhaul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87E2BF6-7362-4510-A72F-EDA776A77564}"/>
              </a:ext>
            </a:extLst>
          </p:cNvPr>
          <p:cNvSpPr/>
          <p:nvPr/>
        </p:nvSpPr>
        <p:spPr>
          <a:xfrm>
            <a:off x="897561" y="3176025"/>
            <a:ext cx="765437" cy="652023"/>
          </a:xfrm>
          <a:prstGeom prst="ellipse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689EDBA-759B-4F98-9B16-E916DE7316DA}"/>
              </a:ext>
            </a:extLst>
          </p:cNvPr>
          <p:cNvSpPr/>
          <p:nvPr/>
        </p:nvSpPr>
        <p:spPr>
          <a:xfrm>
            <a:off x="5347572" y="4624845"/>
            <a:ext cx="1217655" cy="8512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feld 1">
            <a:extLst>
              <a:ext uri="{FF2B5EF4-FFF2-40B4-BE49-F238E27FC236}">
                <a16:creationId xmlns:a16="http://schemas.microsoft.com/office/drawing/2014/main" id="{54881390-2984-48B1-9BA0-5E98CCB174A3}"/>
              </a:ext>
            </a:extLst>
          </p:cNvPr>
          <p:cNvSpPr txBox="1"/>
          <p:nvPr/>
        </p:nvSpPr>
        <p:spPr>
          <a:xfrm>
            <a:off x="4757742" y="5450897"/>
            <a:ext cx="267866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4A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timing critical applications (power distribution, scientific)</a:t>
            </a:r>
          </a:p>
        </p:txBody>
      </p:sp>
      <p:pic>
        <p:nvPicPr>
          <p:cNvPr id="171" name="Picture 130">
            <a:extLst>
              <a:ext uri="{FF2B5EF4-FFF2-40B4-BE49-F238E27FC236}">
                <a16:creationId xmlns:a16="http://schemas.microsoft.com/office/drawing/2014/main" id="{22FC13AB-0AFF-40CC-8EED-68298936DF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7245" y="2477422"/>
            <a:ext cx="419992" cy="386958"/>
          </a:xfrm>
          <a:prstGeom prst="rect">
            <a:avLst/>
          </a:prstGeom>
        </p:spPr>
      </p:pic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7FEB8C2-218D-4301-9243-6498D58EB52E}"/>
              </a:ext>
            </a:extLst>
          </p:cNvPr>
          <p:cNvCxnSpPr>
            <a:cxnSpLocks/>
          </p:cNvCxnSpPr>
          <p:nvPr/>
        </p:nvCxnSpPr>
        <p:spPr>
          <a:xfrm>
            <a:off x="1268278" y="2137381"/>
            <a:ext cx="509013" cy="38452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feld 1">
            <a:extLst>
              <a:ext uri="{FF2B5EF4-FFF2-40B4-BE49-F238E27FC236}">
                <a16:creationId xmlns:a16="http://schemas.microsoft.com/office/drawing/2014/main" id="{2CA1048E-ECE4-45BC-81E4-52EA92BF09DF}"/>
              </a:ext>
            </a:extLst>
          </p:cNvPr>
          <p:cNvSpPr txBox="1"/>
          <p:nvPr/>
        </p:nvSpPr>
        <p:spPr>
          <a:xfrm>
            <a:off x="19001" y="1221716"/>
            <a:ext cx="2055598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vPRTC (Timing Cloud) with e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DWDM node capable of delivering timing/synchronization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55FBBC7B-BACC-498F-99A8-C98B94ABE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72" y="3263886"/>
            <a:ext cx="446116" cy="44611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433FDD0D-045F-4D27-BFD8-BD962A3E1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938" y="3694173"/>
            <a:ext cx="446116" cy="44611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C16411B0-DB80-40E1-A7CF-10925DAC0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926" y="1980048"/>
            <a:ext cx="446116" cy="44611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53D438E-71B8-48FA-9BDA-78E308F4C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973" y="2436182"/>
            <a:ext cx="446116" cy="446116"/>
          </a:xfrm>
          <a:prstGeom prst="rect">
            <a:avLst/>
          </a:prstGeom>
        </p:spPr>
      </p:pic>
      <p:pic>
        <p:nvPicPr>
          <p:cNvPr id="178" name="Picture 130">
            <a:extLst>
              <a:ext uri="{FF2B5EF4-FFF2-40B4-BE49-F238E27FC236}">
                <a16:creationId xmlns:a16="http://schemas.microsoft.com/office/drawing/2014/main" id="{A8E8F760-E8D6-417C-8A44-A0CCFC34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1143" y="4023369"/>
            <a:ext cx="419992" cy="386958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0299A3B-B2BE-4D9D-B518-8D48446E2F37}"/>
              </a:ext>
            </a:extLst>
          </p:cNvPr>
          <p:cNvGrpSpPr/>
          <p:nvPr/>
        </p:nvGrpSpPr>
        <p:grpSpPr>
          <a:xfrm>
            <a:off x="1669580" y="1146719"/>
            <a:ext cx="4717743" cy="4127634"/>
            <a:chOff x="7473170" y="1539760"/>
            <a:chExt cx="4717743" cy="4127634"/>
          </a:xfrm>
        </p:grpSpPr>
        <p:pic>
          <p:nvPicPr>
            <p:cNvPr id="180" name="Graphic 25">
              <a:extLst>
                <a:ext uri="{FF2B5EF4-FFF2-40B4-BE49-F238E27FC236}">
                  <a16:creationId xmlns:a16="http://schemas.microsoft.com/office/drawing/2014/main" id="{C619CBBF-6E70-4B8A-BCB2-D03D6FA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54988" y="2143522"/>
              <a:ext cx="315394" cy="315394"/>
            </a:xfrm>
            <a:prstGeom prst="rect">
              <a:avLst/>
            </a:prstGeom>
          </p:spPr>
        </p:pic>
        <p:pic>
          <p:nvPicPr>
            <p:cNvPr id="181" name="Graphic 25">
              <a:extLst>
                <a:ext uri="{FF2B5EF4-FFF2-40B4-BE49-F238E27FC236}">
                  <a16:creationId xmlns:a16="http://schemas.microsoft.com/office/drawing/2014/main" id="{DF428F6A-EFFF-454E-B692-07974FED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96927" y="2694980"/>
              <a:ext cx="315394" cy="315394"/>
            </a:xfrm>
            <a:prstGeom prst="rect">
              <a:avLst/>
            </a:prstGeom>
          </p:spPr>
        </p:pic>
        <p:pic>
          <p:nvPicPr>
            <p:cNvPr id="182" name="Graphic 25">
              <a:extLst>
                <a:ext uri="{FF2B5EF4-FFF2-40B4-BE49-F238E27FC236}">
                  <a16:creationId xmlns:a16="http://schemas.microsoft.com/office/drawing/2014/main" id="{A887A02C-A49A-4C34-945B-ADCAA3431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15733" y="5352000"/>
              <a:ext cx="315394" cy="315394"/>
            </a:xfrm>
            <a:prstGeom prst="rect">
              <a:avLst/>
            </a:prstGeom>
          </p:spPr>
        </p:pic>
        <p:pic>
          <p:nvPicPr>
            <p:cNvPr id="183" name="Graphic 25">
              <a:extLst>
                <a:ext uri="{FF2B5EF4-FFF2-40B4-BE49-F238E27FC236}">
                  <a16:creationId xmlns:a16="http://schemas.microsoft.com/office/drawing/2014/main" id="{683BC9B4-FB13-4014-A97B-21CD6C973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69438" y="4183853"/>
              <a:ext cx="315394" cy="315394"/>
            </a:xfrm>
            <a:prstGeom prst="rect">
              <a:avLst/>
            </a:prstGeom>
          </p:spPr>
        </p:pic>
        <p:pic>
          <p:nvPicPr>
            <p:cNvPr id="184" name="Graphic 25">
              <a:extLst>
                <a:ext uri="{FF2B5EF4-FFF2-40B4-BE49-F238E27FC236}">
                  <a16:creationId xmlns:a16="http://schemas.microsoft.com/office/drawing/2014/main" id="{AA85A7D8-8616-4E51-960C-ADCA2FECC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15733" y="3465855"/>
              <a:ext cx="315394" cy="315394"/>
            </a:xfrm>
            <a:prstGeom prst="rect">
              <a:avLst/>
            </a:prstGeom>
          </p:spPr>
        </p:pic>
        <p:pic>
          <p:nvPicPr>
            <p:cNvPr id="185" name="Graphic 25">
              <a:extLst>
                <a:ext uri="{FF2B5EF4-FFF2-40B4-BE49-F238E27FC236}">
                  <a16:creationId xmlns:a16="http://schemas.microsoft.com/office/drawing/2014/main" id="{E2514B7C-8BC6-4342-B164-1C13E4D0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32755" y="2143522"/>
              <a:ext cx="315394" cy="315394"/>
            </a:xfrm>
            <a:prstGeom prst="rect">
              <a:avLst/>
            </a:prstGeom>
          </p:spPr>
        </p:pic>
        <p:pic>
          <p:nvPicPr>
            <p:cNvPr id="186" name="Graphic 25">
              <a:extLst>
                <a:ext uri="{FF2B5EF4-FFF2-40B4-BE49-F238E27FC236}">
                  <a16:creationId xmlns:a16="http://schemas.microsoft.com/office/drawing/2014/main" id="{486A8066-8ED1-4A6E-AB73-C7CDF02C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96927" y="1767393"/>
              <a:ext cx="315394" cy="315394"/>
            </a:xfrm>
            <a:prstGeom prst="rect">
              <a:avLst/>
            </a:prstGeom>
          </p:spPr>
        </p:pic>
        <p:pic>
          <p:nvPicPr>
            <p:cNvPr id="187" name="Graphic 25">
              <a:extLst>
                <a:ext uri="{FF2B5EF4-FFF2-40B4-BE49-F238E27FC236}">
                  <a16:creationId xmlns:a16="http://schemas.microsoft.com/office/drawing/2014/main" id="{7461D9B3-CD8D-4CEC-B405-B4CA1CEB3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73170" y="5352000"/>
              <a:ext cx="315394" cy="315394"/>
            </a:xfrm>
            <a:prstGeom prst="rect">
              <a:avLst/>
            </a:prstGeom>
          </p:spPr>
        </p:pic>
        <p:pic>
          <p:nvPicPr>
            <p:cNvPr id="188" name="Graphic 25">
              <a:extLst>
                <a:ext uri="{FF2B5EF4-FFF2-40B4-BE49-F238E27FC236}">
                  <a16:creationId xmlns:a16="http://schemas.microsoft.com/office/drawing/2014/main" id="{B5C11E40-AE68-4F4A-865D-9EA27C5BD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48242" y="4183853"/>
              <a:ext cx="315394" cy="315394"/>
            </a:xfrm>
            <a:prstGeom prst="rect">
              <a:avLst/>
            </a:prstGeom>
          </p:spPr>
        </p:pic>
        <p:pic>
          <p:nvPicPr>
            <p:cNvPr id="189" name="Graphic 25">
              <a:extLst>
                <a:ext uri="{FF2B5EF4-FFF2-40B4-BE49-F238E27FC236}">
                  <a16:creationId xmlns:a16="http://schemas.microsoft.com/office/drawing/2014/main" id="{FCC10E61-4E71-400B-8739-94B986B0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73170" y="3747296"/>
              <a:ext cx="315394" cy="315394"/>
            </a:xfrm>
            <a:prstGeom prst="rect">
              <a:avLst/>
            </a:prstGeom>
          </p:spPr>
        </p:pic>
        <p:pic>
          <p:nvPicPr>
            <p:cNvPr id="190" name="Picture 23">
              <a:extLst>
                <a:ext uri="{FF2B5EF4-FFF2-40B4-BE49-F238E27FC236}">
                  <a16:creationId xmlns:a16="http://schemas.microsoft.com/office/drawing/2014/main" id="{4234E4D3-7002-4A6B-8F56-03663A46D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10687" y="4183853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23">
              <a:extLst>
                <a:ext uri="{FF2B5EF4-FFF2-40B4-BE49-F238E27FC236}">
                  <a16:creationId xmlns:a16="http://schemas.microsoft.com/office/drawing/2014/main" id="{F96928CF-FC46-410B-AB83-316E2FAC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48242" y="3415464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23">
              <a:extLst>
                <a:ext uri="{FF2B5EF4-FFF2-40B4-BE49-F238E27FC236}">
                  <a16:creationId xmlns:a16="http://schemas.microsoft.com/office/drawing/2014/main" id="{D79B3BCC-0D41-4DE8-BC8F-31B40C23E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73170" y="4282197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3">
              <a:extLst>
                <a:ext uri="{FF2B5EF4-FFF2-40B4-BE49-F238E27FC236}">
                  <a16:creationId xmlns:a16="http://schemas.microsoft.com/office/drawing/2014/main" id="{F8E31A90-4FA9-4E52-869E-09F8CCC5A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73170" y="4817098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3">
              <a:extLst>
                <a:ext uri="{FF2B5EF4-FFF2-40B4-BE49-F238E27FC236}">
                  <a16:creationId xmlns:a16="http://schemas.microsoft.com/office/drawing/2014/main" id="{25F29283-60FD-46D3-A76A-71F5CB77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10687" y="5352000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3">
              <a:extLst>
                <a:ext uri="{FF2B5EF4-FFF2-40B4-BE49-F238E27FC236}">
                  <a16:creationId xmlns:a16="http://schemas.microsoft.com/office/drawing/2014/main" id="{8DA5480E-C1E8-486C-A445-02FF36117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27135" y="5352000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23">
              <a:extLst>
                <a:ext uri="{FF2B5EF4-FFF2-40B4-BE49-F238E27FC236}">
                  <a16:creationId xmlns:a16="http://schemas.microsoft.com/office/drawing/2014/main" id="{CD958582-9780-4509-8C95-7E9EA29CA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03635" y="4768609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3">
              <a:extLst>
                <a:ext uri="{FF2B5EF4-FFF2-40B4-BE49-F238E27FC236}">
                  <a16:creationId xmlns:a16="http://schemas.microsoft.com/office/drawing/2014/main" id="{AB7070F9-FC90-481D-929E-3E2EDC9D6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32810" y="3904993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23">
              <a:extLst>
                <a:ext uri="{FF2B5EF4-FFF2-40B4-BE49-F238E27FC236}">
                  <a16:creationId xmlns:a16="http://schemas.microsoft.com/office/drawing/2014/main" id="{5C6866AF-63A6-44C4-9F95-C52653EBF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69271" y="3268398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23">
              <a:extLst>
                <a:ext uri="{FF2B5EF4-FFF2-40B4-BE49-F238E27FC236}">
                  <a16:creationId xmlns:a16="http://schemas.microsoft.com/office/drawing/2014/main" id="{B1D7F188-0E66-4B85-BF2D-6F5643D60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04865" y="2415985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23">
              <a:extLst>
                <a:ext uri="{FF2B5EF4-FFF2-40B4-BE49-F238E27FC236}">
                  <a16:creationId xmlns:a16="http://schemas.microsoft.com/office/drawing/2014/main" id="{87287A7D-AC1F-45AF-948A-8A6693A68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48242" y="2647076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18992E3-DAEC-491B-92B1-86D94967DBBA}"/>
                </a:ext>
              </a:extLst>
            </p:cNvPr>
            <p:cNvCxnSpPr>
              <a:cxnSpLocks/>
              <a:stCxn id="186" idx="1"/>
              <a:endCxn id="180" idx="0"/>
            </p:cNvCxnSpPr>
            <p:nvPr/>
          </p:nvCxnSpPr>
          <p:spPr>
            <a:xfrm flipH="1">
              <a:off x="8912685" y="1925090"/>
              <a:ext cx="384242" cy="21843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BAF09A4-6861-42D3-9971-69709FA387BD}"/>
                </a:ext>
              </a:extLst>
            </p:cNvPr>
            <p:cNvCxnSpPr>
              <a:cxnSpLocks/>
              <a:stCxn id="186" idx="3"/>
              <a:endCxn id="185" idx="0"/>
            </p:cNvCxnSpPr>
            <p:nvPr/>
          </p:nvCxnSpPr>
          <p:spPr>
            <a:xfrm>
              <a:off x="9612321" y="1925090"/>
              <a:ext cx="378131" cy="21843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18306-02E4-407F-A0F9-79525C07D4E5}"/>
                </a:ext>
              </a:extLst>
            </p:cNvPr>
            <p:cNvCxnSpPr>
              <a:cxnSpLocks/>
              <a:stCxn id="185" idx="1"/>
              <a:endCxn id="180" idx="3"/>
            </p:cNvCxnSpPr>
            <p:nvPr/>
          </p:nvCxnSpPr>
          <p:spPr>
            <a:xfrm flipH="1">
              <a:off x="9070382" y="2301219"/>
              <a:ext cx="762373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48E8854-1406-473C-BD28-C4E996E538E4}"/>
                </a:ext>
              </a:extLst>
            </p:cNvPr>
            <p:cNvCxnSpPr>
              <a:cxnSpLocks/>
              <a:stCxn id="185" idx="2"/>
              <a:endCxn id="181" idx="3"/>
            </p:cNvCxnSpPr>
            <p:nvPr/>
          </p:nvCxnSpPr>
          <p:spPr>
            <a:xfrm flipH="1">
              <a:off x="9612321" y="2458916"/>
              <a:ext cx="378131" cy="393761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2DE167C-5164-4130-A29F-A866AC60AFFA}"/>
                </a:ext>
              </a:extLst>
            </p:cNvPr>
            <p:cNvCxnSpPr>
              <a:cxnSpLocks/>
              <a:stCxn id="180" idx="2"/>
              <a:endCxn id="181" idx="1"/>
            </p:cNvCxnSpPr>
            <p:nvPr/>
          </p:nvCxnSpPr>
          <p:spPr>
            <a:xfrm>
              <a:off x="8912685" y="2458916"/>
              <a:ext cx="384242" cy="393761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91A2E4-8977-4FF4-9BA2-A4DC56D0B3E9}"/>
                </a:ext>
              </a:extLst>
            </p:cNvPr>
            <p:cNvCxnSpPr>
              <a:cxnSpLocks/>
              <a:stCxn id="186" idx="2"/>
              <a:endCxn id="181" idx="0"/>
            </p:cNvCxnSpPr>
            <p:nvPr/>
          </p:nvCxnSpPr>
          <p:spPr>
            <a:xfrm>
              <a:off x="9454624" y="2082787"/>
              <a:ext cx="0" cy="612193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037B830-44CF-463C-B329-B2B63FA309F3}"/>
                </a:ext>
              </a:extLst>
            </p:cNvPr>
            <p:cNvCxnSpPr>
              <a:cxnSpLocks/>
              <a:stCxn id="200" idx="2"/>
              <a:endCxn id="191" idx="0"/>
            </p:cNvCxnSpPr>
            <p:nvPr/>
          </p:nvCxnSpPr>
          <p:spPr>
            <a:xfrm>
              <a:off x="8705939" y="2962470"/>
              <a:ext cx="0" cy="452994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A8D0FEC-DD10-43EA-BCE9-B3AF10933CE9}"/>
                </a:ext>
              </a:extLst>
            </p:cNvPr>
            <p:cNvCxnSpPr>
              <a:cxnSpLocks/>
              <a:stCxn id="191" idx="2"/>
              <a:endCxn id="188" idx="0"/>
            </p:cNvCxnSpPr>
            <p:nvPr/>
          </p:nvCxnSpPr>
          <p:spPr>
            <a:xfrm>
              <a:off x="8705939" y="3730858"/>
              <a:ext cx="0" cy="452995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F0B6229-AEED-4C91-8EE0-5EA14F389367}"/>
                </a:ext>
              </a:extLst>
            </p:cNvPr>
            <p:cNvCxnSpPr>
              <a:cxnSpLocks/>
              <a:stCxn id="188" idx="2"/>
              <a:endCxn id="210" idx="0"/>
            </p:cNvCxnSpPr>
            <p:nvPr/>
          </p:nvCxnSpPr>
          <p:spPr>
            <a:xfrm>
              <a:off x="8705939" y="4499247"/>
              <a:ext cx="0" cy="852753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0" name="Picture 23">
              <a:extLst>
                <a:ext uri="{FF2B5EF4-FFF2-40B4-BE49-F238E27FC236}">
                  <a16:creationId xmlns:a16="http://schemas.microsoft.com/office/drawing/2014/main" id="{48A1EEA0-2DCB-4060-80BA-FC31E92CE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48242" y="5352000"/>
              <a:ext cx="315394" cy="315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F88C630-44DC-4767-BE2F-82F92911E4A9}"/>
                </a:ext>
              </a:extLst>
            </p:cNvPr>
            <p:cNvCxnSpPr>
              <a:cxnSpLocks/>
              <a:stCxn id="189" idx="2"/>
              <a:endCxn id="192" idx="0"/>
            </p:cNvCxnSpPr>
            <p:nvPr/>
          </p:nvCxnSpPr>
          <p:spPr>
            <a:xfrm>
              <a:off x="7630867" y="4062690"/>
              <a:ext cx="0" cy="219507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A378794-49E7-40C9-9A9F-CCA2586F5954}"/>
                </a:ext>
              </a:extLst>
            </p:cNvPr>
            <p:cNvCxnSpPr>
              <a:cxnSpLocks/>
              <a:stCxn id="192" idx="2"/>
              <a:endCxn id="193" idx="0"/>
            </p:cNvCxnSpPr>
            <p:nvPr/>
          </p:nvCxnSpPr>
          <p:spPr>
            <a:xfrm>
              <a:off x="7630867" y="4597591"/>
              <a:ext cx="0" cy="219507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2C737F9-56D3-4AB2-8362-08FD785DD62F}"/>
                </a:ext>
              </a:extLst>
            </p:cNvPr>
            <p:cNvCxnSpPr>
              <a:cxnSpLocks/>
              <a:stCxn id="193" idx="2"/>
              <a:endCxn id="187" idx="0"/>
            </p:cNvCxnSpPr>
            <p:nvPr/>
          </p:nvCxnSpPr>
          <p:spPr>
            <a:xfrm>
              <a:off x="7630867" y="5132492"/>
              <a:ext cx="0" cy="219508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664DEC9-D9A2-4BF9-B05D-607148F3D8F6}"/>
                </a:ext>
              </a:extLst>
            </p:cNvPr>
            <p:cNvCxnSpPr>
              <a:cxnSpLocks/>
              <a:stCxn id="187" idx="3"/>
              <a:endCxn id="210" idx="1"/>
            </p:cNvCxnSpPr>
            <p:nvPr/>
          </p:nvCxnSpPr>
          <p:spPr>
            <a:xfrm>
              <a:off x="7788564" y="5509697"/>
              <a:ext cx="759678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823160A-4C75-4423-87D3-611C73F2BF6F}"/>
                </a:ext>
              </a:extLst>
            </p:cNvPr>
            <p:cNvCxnSpPr>
              <a:cxnSpLocks/>
            </p:cNvCxnSpPr>
            <p:nvPr/>
          </p:nvCxnSpPr>
          <p:spPr>
            <a:xfrm>
              <a:off x="7788564" y="5539786"/>
              <a:ext cx="759678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EC28833-171C-4648-9B74-2278CF9C61F6}"/>
                </a:ext>
              </a:extLst>
            </p:cNvPr>
            <p:cNvCxnSpPr>
              <a:cxnSpLocks/>
              <a:stCxn id="210" idx="3"/>
              <a:endCxn id="194" idx="1"/>
            </p:cNvCxnSpPr>
            <p:nvPr/>
          </p:nvCxnSpPr>
          <p:spPr>
            <a:xfrm>
              <a:off x="8863636" y="5509697"/>
              <a:ext cx="447051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96E2D20-A3CF-4AFD-A9BC-C1E2A2233DBE}"/>
                </a:ext>
              </a:extLst>
            </p:cNvPr>
            <p:cNvCxnSpPr>
              <a:cxnSpLocks/>
              <a:stCxn id="194" idx="3"/>
              <a:endCxn id="195" idx="1"/>
            </p:cNvCxnSpPr>
            <p:nvPr/>
          </p:nvCxnSpPr>
          <p:spPr>
            <a:xfrm>
              <a:off x="9626081" y="5509697"/>
              <a:ext cx="601054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CF61D7A-115E-4653-A2CF-EC1F83ECE743}"/>
                </a:ext>
              </a:extLst>
            </p:cNvPr>
            <p:cNvCxnSpPr>
              <a:cxnSpLocks/>
              <a:stCxn id="195" idx="3"/>
              <a:endCxn id="182" idx="1"/>
            </p:cNvCxnSpPr>
            <p:nvPr/>
          </p:nvCxnSpPr>
          <p:spPr>
            <a:xfrm>
              <a:off x="10542529" y="5509697"/>
              <a:ext cx="873204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D4B7C4F-36F4-4377-A287-2CCB32577AF4}"/>
                </a:ext>
              </a:extLst>
            </p:cNvPr>
            <p:cNvCxnSpPr>
              <a:cxnSpLocks/>
              <a:stCxn id="188" idx="3"/>
              <a:endCxn id="190" idx="1"/>
            </p:cNvCxnSpPr>
            <p:nvPr/>
          </p:nvCxnSpPr>
          <p:spPr>
            <a:xfrm>
              <a:off x="8863636" y="4341550"/>
              <a:ext cx="447051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BB037784-95A2-42D2-9B60-F7551E97508A}"/>
                </a:ext>
              </a:extLst>
            </p:cNvPr>
            <p:cNvCxnSpPr>
              <a:cxnSpLocks/>
              <a:stCxn id="190" idx="3"/>
              <a:endCxn id="183" idx="1"/>
            </p:cNvCxnSpPr>
            <p:nvPr/>
          </p:nvCxnSpPr>
          <p:spPr>
            <a:xfrm>
              <a:off x="9626081" y="4341550"/>
              <a:ext cx="443357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ED801E1-41AF-42C1-B6F8-1EA475E20EF1}"/>
                </a:ext>
              </a:extLst>
            </p:cNvPr>
            <p:cNvCxnSpPr>
              <a:cxnSpLocks/>
              <a:stCxn id="200" idx="0"/>
            </p:cNvCxnSpPr>
            <p:nvPr/>
          </p:nvCxnSpPr>
          <p:spPr>
            <a:xfrm flipV="1">
              <a:off x="8705939" y="2415985"/>
              <a:ext cx="49049" cy="231091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6BC1D6A5-8E3D-424F-86BB-11598B79BE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890" y="2143522"/>
              <a:ext cx="98098" cy="512275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E6D4ED4-6FB4-4544-99C9-F90CA8167472}"/>
                </a:ext>
              </a:extLst>
            </p:cNvPr>
            <p:cNvCxnSpPr>
              <a:cxnSpLocks/>
              <a:stCxn id="199" idx="0"/>
              <a:endCxn id="185" idx="3"/>
            </p:cNvCxnSpPr>
            <p:nvPr/>
          </p:nvCxnSpPr>
          <p:spPr>
            <a:xfrm flipH="1" flipV="1">
              <a:off x="10148149" y="2301219"/>
              <a:ext cx="414413" cy="114766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026D58F-73D1-4435-8723-0E129DC68935}"/>
                </a:ext>
              </a:extLst>
            </p:cNvPr>
            <p:cNvCxnSpPr>
              <a:cxnSpLocks/>
              <a:stCxn id="200" idx="1"/>
              <a:endCxn id="189" idx="0"/>
            </p:cNvCxnSpPr>
            <p:nvPr/>
          </p:nvCxnSpPr>
          <p:spPr>
            <a:xfrm flipH="1">
              <a:off x="7630867" y="2804773"/>
              <a:ext cx="917375" cy="942523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BEB2E68-1F4D-480D-A973-2FE5258B76FA}"/>
                </a:ext>
              </a:extLst>
            </p:cNvPr>
            <p:cNvCxnSpPr>
              <a:cxnSpLocks/>
              <a:stCxn id="189" idx="3"/>
              <a:endCxn id="188" idx="1"/>
            </p:cNvCxnSpPr>
            <p:nvPr/>
          </p:nvCxnSpPr>
          <p:spPr>
            <a:xfrm>
              <a:off x="7788564" y="3904993"/>
              <a:ext cx="759678" cy="436557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E3B793A-7219-4764-8097-25E9341E31DF}"/>
                </a:ext>
              </a:extLst>
            </p:cNvPr>
            <p:cNvCxnSpPr>
              <a:cxnSpLocks/>
              <a:stCxn id="183" idx="3"/>
              <a:endCxn id="196" idx="0"/>
            </p:cNvCxnSpPr>
            <p:nvPr/>
          </p:nvCxnSpPr>
          <p:spPr>
            <a:xfrm>
              <a:off x="10384832" y="4341550"/>
              <a:ext cx="176500" cy="427059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6B39258-63EF-4B5F-8144-5EB8AA19CEE6}"/>
                </a:ext>
              </a:extLst>
            </p:cNvPr>
            <p:cNvCxnSpPr>
              <a:cxnSpLocks/>
              <a:stCxn id="196" idx="3"/>
              <a:endCxn id="182" idx="0"/>
            </p:cNvCxnSpPr>
            <p:nvPr/>
          </p:nvCxnSpPr>
          <p:spPr>
            <a:xfrm>
              <a:off x="10719029" y="4926306"/>
              <a:ext cx="854401" cy="425694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D183140-C6D9-4348-A316-192327CD5760}"/>
                </a:ext>
              </a:extLst>
            </p:cNvPr>
            <p:cNvCxnSpPr>
              <a:cxnSpLocks/>
              <a:stCxn id="183" idx="0"/>
              <a:endCxn id="198" idx="2"/>
            </p:cNvCxnSpPr>
            <p:nvPr/>
          </p:nvCxnSpPr>
          <p:spPr>
            <a:xfrm flipH="1" flipV="1">
              <a:off x="10226968" y="3583792"/>
              <a:ext cx="167" cy="600061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F6DD7A0-DF8B-4F97-9417-741DCF30F0E2}"/>
                </a:ext>
              </a:extLst>
            </p:cNvPr>
            <p:cNvCxnSpPr>
              <a:cxnSpLocks/>
              <a:stCxn id="185" idx="2"/>
              <a:endCxn id="198" idx="0"/>
            </p:cNvCxnSpPr>
            <p:nvPr/>
          </p:nvCxnSpPr>
          <p:spPr>
            <a:xfrm>
              <a:off x="9990452" y="2458916"/>
              <a:ext cx="236516" cy="80948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5383FC2-2AA3-443C-A9C5-9761147FB92C}"/>
                </a:ext>
              </a:extLst>
            </p:cNvPr>
            <p:cNvCxnSpPr>
              <a:cxnSpLocks/>
              <a:stCxn id="271" idx="1"/>
              <a:endCxn id="199" idx="2"/>
            </p:cNvCxnSpPr>
            <p:nvPr/>
          </p:nvCxnSpPr>
          <p:spPr>
            <a:xfrm flipH="1" flipV="1">
              <a:off x="10562562" y="2731379"/>
              <a:ext cx="530939" cy="113764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FA1DE86-72E7-425F-B90B-8E9E4D28897F}"/>
                </a:ext>
              </a:extLst>
            </p:cNvPr>
            <p:cNvCxnSpPr>
              <a:cxnSpLocks/>
              <a:stCxn id="184" idx="0"/>
              <a:endCxn id="271" idx="3"/>
            </p:cNvCxnSpPr>
            <p:nvPr/>
          </p:nvCxnSpPr>
          <p:spPr>
            <a:xfrm flipH="1" flipV="1">
              <a:off x="11408895" y="2845143"/>
              <a:ext cx="164535" cy="62071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4B00AA6A-0540-456B-B066-40CFDD3A50B9}"/>
                </a:ext>
              </a:extLst>
            </p:cNvPr>
            <p:cNvCxnSpPr>
              <a:cxnSpLocks/>
              <a:stCxn id="197" idx="3"/>
              <a:endCxn id="184" idx="2"/>
            </p:cNvCxnSpPr>
            <p:nvPr/>
          </p:nvCxnSpPr>
          <p:spPr>
            <a:xfrm flipV="1">
              <a:off x="11148204" y="3781249"/>
              <a:ext cx="425226" cy="281441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8BBDEB2E-69E2-4D30-9AEF-7896C242196B}"/>
                </a:ext>
              </a:extLst>
            </p:cNvPr>
            <p:cNvCxnSpPr>
              <a:cxnSpLocks/>
              <a:stCxn id="183" idx="3"/>
              <a:endCxn id="197" idx="1"/>
            </p:cNvCxnSpPr>
            <p:nvPr/>
          </p:nvCxnSpPr>
          <p:spPr>
            <a:xfrm flipV="1">
              <a:off x="10384832" y="4062690"/>
              <a:ext cx="447978" cy="27886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B31E4C7-6153-4F29-9375-8C728FA72828}"/>
                </a:ext>
              </a:extLst>
            </p:cNvPr>
            <p:cNvCxnSpPr>
              <a:cxnSpLocks/>
              <a:endCxn id="180" idx="0"/>
            </p:cNvCxnSpPr>
            <p:nvPr/>
          </p:nvCxnSpPr>
          <p:spPr>
            <a:xfrm>
              <a:off x="8905924" y="1539760"/>
              <a:ext cx="6761" cy="60376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B10B67F-0E6F-4355-912E-5C46EA361E39}"/>
                </a:ext>
              </a:extLst>
            </p:cNvPr>
            <p:cNvCxnSpPr>
              <a:cxnSpLocks/>
              <a:endCxn id="185" idx="0"/>
            </p:cNvCxnSpPr>
            <p:nvPr/>
          </p:nvCxnSpPr>
          <p:spPr>
            <a:xfrm>
              <a:off x="9986408" y="1539760"/>
              <a:ext cx="4044" cy="603762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FF17356-DE11-47EE-93E0-64C4EFFE8520}"/>
                </a:ext>
              </a:extLst>
            </p:cNvPr>
            <p:cNvCxnSpPr>
              <a:cxnSpLocks/>
              <a:endCxn id="271" idx="0"/>
            </p:cNvCxnSpPr>
            <p:nvPr/>
          </p:nvCxnSpPr>
          <p:spPr>
            <a:xfrm flipH="1">
              <a:off x="11251198" y="1721070"/>
              <a:ext cx="114888" cy="966376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1431A0E-3E6C-4DCE-8AF9-162F5D2DF05E}"/>
                </a:ext>
              </a:extLst>
            </p:cNvPr>
            <p:cNvCxnSpPr>
              <a:cxnSpLocks/>
              <a:stCxn id="184" idx="3"/>
            </p:cNvCxnSpPr>
            <p:nvPr/>
          </p:nvCxnSpPr>
          <p:spPr>
            <a:xfrm>
              <a:off x="11731127" y="3623552"/>
              <a:ext cx="443357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34CFBC48-2507-49A9-AF73-1F39097B1D58}"/>
                </a:ext>
              </a:extLst>
            </p:cNvPr>
            <p:cNvCxnSpPr>
              <a:cxnSpLocks/>
              <a:stCxn id="182" idx="3"/>
            </p:cNvCxnSpPr>
            <p:nvPr/>
          </p:nvCxnSpPr>
          <p:spPr>
            <a:xfrm>
              <a:off x="11731127" y="5509697"/>
              <a:ext cx="443356" cy="0"/>
            </a:xfrm>
            <a:prstGeom prst="line">
              <a:avLst/>
            </a:prstGeom>
            <a:ln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86C5D9AE-CEA2-487A-BC19-15FAE57760BE}"/>
                </a:ext>
              </a:extLst>
            </p:cNvPr>
            <p:cNvSpPr txBox="1"/>
            <p:nvPr/>
          </p:nvSpPr>
          <p:spPr>
            <a:xfrm>
              <a:off x="10869009" y="1810462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56.6 km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7CF49BE-A722-457B-95A6-167C681DCF8E}"/>
                </a:ext>
              </a:extLst>
            </p:cNvPr>
            <p:cNvSpPr txBox="1"/>
            <p:nvPr/>
          </p:nvSpPr>
          <p:spPr>
            <a:xfrm>
              <a:off x="10195047" y="2164624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39 km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E6EAE70-BDF9-4A8F-98E6-7A7A4EBF0AC4}"/>
                </a:ext>
              </a:extLst>
            </p:cNvPr>
            <p:cNvSpPr txBox="1"/>
            <p:nvPr/>
          </p:nvSpPr>
          <p:spPr>
            <a:xfrm>
              <a:off x="10486321" y="2820351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48.3 km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80C9435-0B88-4F69-BD49-4472B373A508}"/>
                </a:ext>
              </a:extLst>
            </p:cNvPr>
            <p:cNvSpPr txBox="1"/>
            <p:nvPr/>
          </p:nvSpPr>
          <p:spPr>
            <a:xfrm>
              <a:off x="11096351" y="3153006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54 km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E3609F0-8E95-4D3A-8860-FEA1687A7FC2}"/>
                </a:ext>
              </a:extLst>
            </p:cNvPr>
            <p:cNvSpPr txBox="1"/>
            <p:nvPr/>
          </p:nvSpPr>
          <p:spPr>
            <a:xfrm>
              <a:off x="11748163" y="3619997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72 km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37C9F41-D85D-4FA9-97E5-FA19BB4E419F}"/>
                </a:ext>
              </a:extLst>
            </p:cNvPr>
            <p:cNvSpPr txBox="1"/>
            <p:nvPr/>
          </p:nvSpPr>
          <p:spPr>
            <a:xfrm>
              <a:off x="9619082" y="1822107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13 km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C0F409D7-DB86-473A-91DA-E12BB04C73A2}"/>
                </a:ext>
              </a:extLst>
            </p:cNvPr>
            <p:cNvSpPr txBox="1"/>
            <p:nvPr/>
          </p:nvSpPr>
          <p:spPr>
            <a:xfrm>
              <a:off x="8919233" y="1824235"/>
              <a:ext cx="391454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9 km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E65CA3D-04F6-44F9-9C23-E6C02B81380A}"/>
                </a:ext>
              </a:extLst>
            </p:cNvPr>
            <p:cNvSpPr txBox="1"/>
            <p:nvPr/>
          </p:nvSpPr>
          <p:spPr>
            <a:xfrm>
              <a:off x="9563468" y="2458821"/>
              <a:ext cx="391454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9 km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3B2A0D2-F4CD-414B-AD3F-B865FF24532C}"/>
                </a:ext>
              </a:extLst>
            </p:cNvPr>
            <p:cNvSpPr txBox="1"/>
            <p:nvPr/>
          </p:nvSpPr>
          <p:spPr>
            <a:xfrm>
              <a:off x="9467865" y="2125298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16 km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4B432A35-4F6F-431B-854E-0B7EA8FDACCD}"/>
                </a:ext>
              </a:extLst>
            </p:cNvPr>
            <p:cNvSpPr txBox="1"/>
            <p:nvPr/>
          </p:nvSpPr>
          <p:spPr>
            <a:xfrm>
              <a:off x="9162554" y="2381076"/>
              <a:ext cx="391454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6 km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B4798CE-1DAD-49BD-83FD-E9419B06312E}"/>
                </a:ext>
              </a:extLst>
            </p:cNvPr>
            <p:cNvSpPr txBox="1"/>
            <p:nvPr/>
          </p:nvSpPr>
          <p:spPr>
            <a:xfrm>
              <a:off x="8857243" y="2636854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10 km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3EFE06F-AD96-49CC-90BD-56FFC840A73F}"/>
                </a:ext>
              </a:extLst>
            </p:cNvPr>
            <p:cNvSpPr txBox="1"/>
            <p:nvPr/>
          </p:nvSpPr>
          <p:spPr>
            <a:xfrm>
              <a:off x="8246285" y="2371051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24.3 km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0C527C7-393B-415A-8A6E-DE7D3445BF86}"/>
                </a:ext>
              </a:extLst>
            </p:cNvPr>
            <p:cNvSpPr txBox="1"/>
            <p:nvPr/>
          </p:nvSpPr>
          <p:spPr>
            <a:xfrm>
              <a:off x="7766297" y="2985041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58.2 km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1733C99-EFC1-45B3-94A2-A3D7B1B9B7EF}"/>
                </a:ext>
              </a:extLst>
            </p:cNvPr>
            <p:cNvSpPr txBox="1"/>
            <p:nvPr/>
          </p:nvSpPr>
          <p:spPr>
            <a:xfrm>
              <a:off x="8676168" y="3161645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53.3 km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E2E52DF5-D08F-4C48-AB40-D2A29169043C}"/>
                </a:ext>
              </a:extLst>
            </p:cNvPr>
            <p:cNvSpPr txBox="1"/>
            <p:nvPr/>
          </p:nvSpPr>
          <p:spPr>
            <a:xfrm>
              <a:off x="10148700" y="3012081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56.2 km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4385A105-3BA5-422A-B64B-C753888C2F53}"/>
                </a:ext>
              </a:extLst>
            </p:cNvPr>
            <p:cNvSpPr txBox="1"/>
            <p:nvPr/>
          </p:nvSpPr>
          <p:spPr>
            <a:xfrm>
              <a:off x="10166372" y="3774166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54.5 km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A7C8615-12A9-4F4F-B573-13936969A3C2}"/>
                </a:ext>
              </a:extLst>
            </p:cNvPr>
            <p:cNvSpPr txBox="1"/>
            <p:nvPr/>
          </p:nvSpPr>
          <p:spPr>
            <a:xfrm>
              <a:off x="8717125" y="3812304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53.6 km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57C2C27D-1BFF-4B35-B1CD-4CB5F9F1580B}"/>
                </a:ext>
              </a:extLst>
            </p:cNvPr>
            <p:cNvSpPr txBox="1"/>
            <p:nvPr/>
          </p:nvSpPr>
          <p:spPr>
            <a:xfrm>
              <a:off x="7946094" y="3879985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81 km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F7A6BF17-CDDE-474B-A4D9-84605A12A5DC}"/>
                </a:ext>
              </a:extLst>
            </p:cNvPr>
            <p:cNvSpPr txBox="1"/>
            <p:nvPr/>
          </p:nvSpPr>
          <p:spPr>
            <a:xfrm>
              <a:off x="8835708" y="4140163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65 km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2837EE98-A1FC-4FD1-83AB-39CFDAB16998}"/>
                </a:ext>
              </a:extLst>
            </p:cNvPr>
            <p:cNvSpPr txBox="1"/>
            <p:nvPr/>
          </p:nvSpPr>
          <p:spPr>
            <a:xfrm>
              <a:off x="9639245" y="4134264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60 km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A09BD2A7-A4EB-43C0-914C-0DA2476C5021}"/>
                </a:ext>
              </a:extLst>
            </p:cNvPr>
            <p:cNvSpPr txBox="1"/>
            <p:nvPr/>
          </p:nvSpPr>
          <p:spPr>
            <a:xfrm>
              <a:off x="10486321" y="4185339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35.3 km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5AC4F053-2F6A-4404-8740-59A1A09768BD}"/>
                </a:ext>
              </a:extLst>
            </p:cNvPr>
            <p:cNvSpPr txBox="1"/>
            <p:nvPr/>
          </p:nvSpPr>
          <p:spPr>
            <a:xfrm>
              <a:off x="11274241" y="3904433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38.1 km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2B1C28FF-DE8D-4ECD-A7EF-EC2ED641F687}"/>
                </a:ext>
              </a:extLst>
            </p:cNvPr>
            <p:cNvSpPr txBox="1"/>
            <p:nvPr/>
          </p:nvSpPr>
          <p:spPr>
            <a:xfrm>
              <a:off x="7623230" y="4069004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50 km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8FE9BFF3-ACA0-41DD-8CE8-446A427F0B61}"/>
                </a:ext>
              </a:extLst>
            </p:cNvPr>
            <p:cNvSpPr txBox="1"/>
            <p:nvPr/>
          </p:nvSpPr>
          <p:spPr>
            <a:xfrm>
              <a:off x="7634288" y="4599998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71 km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6D4A3D62-4093-42D9-B010-92D32241431A}"/>
                </a:ext>
              </a:extLst>
            </p:cNvPr>
            <p:cNvSpPr txBox="1"/>
            <p:nvPr/>
          </p:nvSpPr>
          <p:spPr>
            <a:xfrm>
              <a:off x="7645346" y="5130992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53 km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ED2E424E-85A8-4501-A06B-E802F9CC8F10}"/>
                </a:ext>
              </a:extLst>
            </p:cNvPr>
            <p:cNvSpPr txBox="1"/>
            <p:nvPr/>
          </p:nvSpPr>
          <p:spPr>
            <a:xfrm>
              <a:off x="7961629" y="5312495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44 km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392E47F4-0EB4-42B4-9532-98F2DA1B7E96}"/>
                </a:ext>
              </a:extLst>
            </p:cNvPr>
            <p:cNvSpPr txBox="1"/>
            <p:nvPr/>
          </p:nvSpPr>
          <p:spPr>
            <a:xfrm>
              <a:off x="8870038" y="5294253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51 km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2DEC8BA9-0D91-4C11-BEAD-D3413BC76CCE}"/>
                </a:ext>
              </a:extLst>
            </p:cNvPr>
            <p:cNvSpPr txBox="1"/>
            <p:nvPr/>
          </p:nvSpPr>
          <p:spPr>
            <a:xfrm>
              <a:off x="9721297" y="5276011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58 km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C71B11B-883F-4EC4-9D26-4E7BFB6B4013}"/>
                </a:ext>
              </a:extLst>
            </p:cNvPr>
            <p:cNvSpPr txBox="1"/>
            <p:nvPr/>
          </p:nvSpPr>
          <p:spPr>
            <a:xfrm>
              <a:off x="10719029" y="5276011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72 km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C3AAB968-10FA-4A1F-B7C9-8F2AA81522CA}"/>
                </a:ext>
              </a:extLst>
            </p:cNvPr>
            <p:cNvSpPr txBox="1"/>
            <p:nvPr/>
          </p:nvSpPr>
          <p:spPr>
            <a:xfrm>
              <a:off x="11716761" y="5276011"/>
              <a:ext cx="442750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60 km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84F6E8B1-6A09-43EA-B4A4-34B17C724867}"/>
                </a:ext>
              </a:extLst>
            </p:cNvPr>
            <p:cNvSpPr txBox="1"/>
            <p:nvPr/>
          </p:nvSpPr>
          <p:spPr>
            <a:xfrm>
              <a:off x="8456476" y="1605957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36.2 km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A153C039-3BCA-487E-B218-02D19E0C4FE6}"/>
                </a:ext>
              </a:extLst>
            </p:cNvPr>
            <p:cNvSpPr txBox="1"/>
            <p:nvPr/>
          </p:nvSpPr>
          <p:spPr>
            <a:xfrm>
              <a:off x="9993708" y="1596071"/>
              <a:ext cx="521297" cy="21544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en-GB" sz="800" b="1">
                  <a:solidFill>
                    <a:schemeClr val="tx2"/>
                  </a:solidFill>
                </a:rPr>
                <a:t>53.7 km</a:t>
              </a:r>
            </a:p>
          </p:txBody>
        </p:sp>
        <p:pic>
          <p:nvPicPr>
            <p:cNvPr id="271" name="Graphic 25">
              <a:extLst>
                <a:ext uri="{FF2B5EF4-FFF2-40B4-BE49-F238E27FC236}">
                  <a16:creationId xmlns:a16="http://schemas.microsoft.com/office/drawing/2014/main" id="{ECF03B25-C55F-42EF-BC24-318DEB41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93501" y="2687446"/>
              <a:ext cx="315394" cy="315394"/>
            </a:xfrm>
            <a:prstGeom prst="rect">
              <a:avLst/>
            </a:prstGeom>
          </p:spPr>
        </p:pic>
      </p:grpSp>
      <p:sp>
        <p:nvSpPr>
          <p:cNvPr id="272" name="Textfeld 1">
            <a:extLst>
              <a:ext uri="{FF2B5EF4-FFF2-40B4-BE49-F238E27FC236}">
                <a16:creationId xmlns:a16="http://schemas.microsoft.com/office/drawing/2014/main" id="{B6A09EFF-4088-4701-890D-8F9C7E9C6D3D}"/>
              </a:ext>
            </a:extLst>
          </p:cNvPr>
          <p:cNvSpPr txBox="1"/>
          <p:nvPr/>
        </p:nvSpPr>
        <p:spPr>
          <a:xfrm>
            <a:off x="3397880" y="3121221"/>
            <a:ext cx="8157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ns</a:t>
            </a:r>
          </a:p>
        </p:txBody>
      </p:sp>
      <p:sp>
        <p:nvSpPr>
          <p:cNvPr id="273" name="Textfeld 1">
            <a:extLst>
              <a:ext uri="{FF2B5EF4-FFF2-40B4-BE49-F238E27FC236}">
                <a16:creationId xmlns:a16="http://schemas.microsoft.com/office/drawing/2014/main" id="{3241B54E-0004-4D38-8897-6A93414FECA8}"/>
              </a:ext>
            </a:extLst>
          </p:cNvPr>
          <p:cNvSpPr txBox="1"/>
          <p:nvPr/>
        </p:nvSpPr>
        <p:spPr>
          <a:xfrm>
            <a:off x="494508" y="2680380"/>
            <a:ext cx="1179941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 Fronthaul /Midhaul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E267C1B-B2C0-4C10-9927-67129D5AF150}"/>
              </a:ext>
            </a:extLst>
          </p:cNvPr>
          <p:cNvCxnSpPr>
            <a:cxnSpLocks/>
            <a:stCxn id="171" idx="3"/>
            <a:endCxn id="166" idx="1"/>
          </p:cNvCxnSpPr>
          <p:nvPr/>
        </p:nvCxnSpPr>
        <p:spPr>
          <a:xfrm>
            <a:off x="4177237" y="2670901"/>
            <a:ext cx="1744169" cy="139506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685F4FC2-ABAB-4998-9A9D-C25DE54BC9D0}"/>
              </a:ext>
            </a:extLst>
          </p:cNvPr>
          <p:cNvCxnSpPr>
            <a:cxnSpLocks/>
            <a:stCxn id="166" idx="1"/>
            <a:endCxn id="178" idx="3"/>
          </p:cNvCxnSpPr>
          <p:nvPr/>
        </p:nvCxnSpPr>
        <p:spPr>
          <a:xfrm flipH="1">
            <a:off x="4391135" y="4065964"/>
            <a:ext cx="1530271" cy="150884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3FC8491B-E9EC-46F3-9CD8-7F8FF0853269}"/>
              </a:ext>
            </a:extLst>
          </p:cNvPr>
          <p:cNvCxnSpPr>
            <a:cxnSpLocks/>
          </p:cNvCxnSpPr>
          <p:nvPr/>
        </p:nvCxnSpPr>
        <p:spPr>
          <a:xfrm>
            <a:off x="1894300" y="2311312"/>
            <a:ext cx="3836999" cy="1998139"/>
          </a:xfrm>
          <a:prstGeom prst="straightConnector1">
            <a:avLst/>
          </a:prstGeom>
          <a:noFill/>
          <a:ln w="50800">
            <a:solidFill>
              <a:srgbClr val="00B050">
                <a:alpha val="46000"/>
              </a:srgbClr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9760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B2C9-1BB3-08B0-FA75-813DF89E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ED4E-6B97-5CA3-7555-7489E0D1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77" y="1267424"/>
            <a:ext cx="11748123" cy="487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Key messages</a:t>
            </a:r>
          </a:p>
          <a:p>
            <a:r>
              <a:rPr lang="sv-SE" sz="2400" dirty="0"/>
              <a:t>Synchronization is not trivial and have a wide range of optimization points in cost/performace</a:t>
            </a:r>
          </a:p>
          <a:p>
            <a:r>
              <a:rPr lang="sv-SE" sz="2400" dirty="0"/>
              <a:t>Multilayer understanding  is required to build a viable and good performant synch network</a:t>
            </a:r>
          </a:p>
          <a:p>
            <a:pPr lvl="1"/>
            <a:r>
              <a:rPr lang="sv-SE" sz="2134" dirty="0"/>
              <a:t>Synch performance can be heavilly impacted by many factors</a:t>
            </a:r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Recommendations</a:t>
            </a:r>
          </a:p>
          <a:p>
            <a:r>
              <a:rPr lang="sv-SE" sz="2400" dirty="0"/>
              <a:t>Work with people and suppliers that knows what they are doing in this space</a:t>
            </a:r>
          </a:p>
          <a:p>
            <a:r>
              <a:rPr lang="sv-SE" sz="2400" dirty="0"/>
              <a:t>Ask one question to much rather one to little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D2B1-14E3-9159-464F-C16F52B8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7BCA4-0D46-9B90-610E-F18561130D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2860" y="5707713"/>
            <a:ext cx="2824306" cy="5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25A7-DF89-4C11-F3FE-79E751F4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for further reading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F3920-8294-1C30-49CE-A370182F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pPr/>
              <a:t>2023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9AFD9B-F936-A02B-A4BB-FF4551CD6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64" y="1941008"/>
            <a:ext cx="1980000" cy="207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49DD17-7D11-EAA0-E13B-D9C703DB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60" y="2866485"/>
            <a:ext cx="1980000" cy="209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1FC61C-4859-DAFF-9D42-A475A4A4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956" y="3810717"/>
            <a:ext cx="1980000" cy="209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66477D-3E58-C166-6C0A-016452A23B7A}"/>
              </a:ext>
            </a:extLst>
          </p:cNvPr>
          <p:cNvSpPr txBox="1"/>
          <p:nvPr/>
        </p:nvSpPr>
        <p:spPr>
          <a:xfrm>
            <a:off x="1214383" y="994976"/>
            <a:ext cx="2706125" cy="76944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chemeClr val="bg1"/>
                </a:solidFill>
              </a:rPr>
              <a:t>INFINERA SYNC E-BOOK</a:t>
            </a:r>
          </a:p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chemeClr val="bg1"/>
                </a:solidFill>
              </a:rPr>
              <a:t>(</a:t>
            </a:r>
            <a:r>
              <a:rPr lang="en-GB" sz="2000" b="1" dirty="0">
                <a:solidFill>
                  <a:schemeClr val="bg1"/>
                </a:solidFill>
                <a:hlinkClick r:id="rId5"/>
              </a:rPr>
              <a:t>CLICK HERE</a:t>
            </a:r>
            <a:r>
              <a:rPr lang="en-GB" sz="2000" b="1" dirty="0">
                <a:solidFill>
                  <a:schemeClr val="bg1"/>
                </a:solidFill>
              </a:rPr>
              <a:t>)</a:t>
            </a: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E6193-115D-89D9-A298-A85EA30708BC}"/>
              </a:ext>
            </a:extLst>
          </p:cNvPr>
          <p:cNvSpPr txBox="1"/>
          <p:nvPr/>
        </p:nvSpPr>
        <p:spPr>
          <a:xfrm>
            <a:off x="5400589" y="994975"/>
            <a:ext cx="1903342" cy="76944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chemeClr val="bg1"/>
                </a:solidFill>
              </a:rPr>
              <a:t>SYNC BLOGS ON</a:t>
            </a:r>
          </a:p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chemeClr val="bg1"/>
                </a:solidFill>
                <a:hlinkClick r:id="rId6"/>
              </a:rPr>
              <a:t>INFINERA.COM</a:t>
            </a: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63BC7-170A-2830-63EC-D3097AFA1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6" y="1941008"/>
            <a:ext cx="2880000" cy="397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AD8E91-D7BC-4CD1-D703-4A6664AC8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153" y="1903321"/>
            <a:ext cx="2461971" cy="128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FBA51-A20C-22FC-C368-0992EF698E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5153" y="4612066"/>
            <a:ext cx="2461971" cy="128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3BA4F-AA3B-2CC1-552B-BA709AA24254}"/>
              </a:ext>
            </a:extLst>
          </p:cNvPr>
          <p:cNvSpPr txBox="1"/>
          <p:nvPr/>
        </p:nvSpPr>
        <p:spPr>
          <a:xfrm>
            <a:off x="8437652" y="3187854"/>
            <a:ext cx="2956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10"/>
              </a:rPr>
              <a:t>https://infinera.sharepoint.com/:f:/s/COR-RDPO/Eji2UW1E15NLv_IB_D1XxycB01moob2fwFhcmkdpHO5K9A?e=dvJVF0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7A094-8172-E142-1C1F-E0AB085CCFB9}"/>
              </a:ext>
            </a:extLst>
          </p:cNvPr>
          <p:cNvSpPr txBox="1"/>
          <p:nvPr/>
        </p:nvSpPr>
        <p:spPr>
          <a:xfrm>
            <a:off x="8642204" y="1140292"/>
            <a:ext cx="2547877" cy="40011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chemeClr val="bg1"/>
                </a:solidFill>
              </a:rPr>
              <a:t>EVENTS (ITSF &amp; WSTS)</a:t>
            </a: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42E647-AF14-3D10-0801-AB1C344DF5AD}"/>
              </a:ext>
            </a:extLst>
          </p:cNvPr>
          <p:cNvSpPr txBox="1"/>
          <p:nvPr/>
        </p:nvSpPr>
        <p:spPr>
          <a:xfrm>
            <a:off x="9244770" y="4053848"/>
            <a:ext cx="1342740" cy="40011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000" b="1" dirty="0">
                <a:solidFill>
                  <a:schemeClr val="bg1"/>
                </a:solidFill>
              </a:rPr>
              <a:t>WEBINARS</a:t>
            </a:r>
            <a:endParaRPr lang="en-US" sz="2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07968C-8751-4CB0-BCA3-C7EAD1125AC4}"/>
              </a:ext>
            </a:extLst>
          </p:cNvPr>
          <p:cNvSpPr/>
          <p:nvPr/>
        </p:nvSpPr>
        <p:spPr>
          <a:xfrm>
            <a:off x="7560393" y="4464479"/>
            <a:ext cx="3364315" cy="20770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55119-443B-4AD1-80D0-1B763B8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What is driving the need for time?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7A1B-41EF-4FFF-AB6B-9FB1C56F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17CAE81-2487-4B89-A2DF-39835692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258985"/>
            <a:ext cx="5442857" cy="2661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47858-17E6-4DF7-B893-C45D40E73ABF}"/>
              </a:ext>
            </a:extLst>
          </p:cNvPr>
          <p:cNvSpPr txBox="1"/>
          <p:nvPr/>
        </p:nvSpPr>
        <p:spPr>
          <a:xfrm>
            <a:off x="7351327" y="4005303"/>
            <a:ext cx="448778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Telecom: Software controlled virtual antennas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0F9B0-6463-4EDB-9545-F6229483C72F}"/>
              </a:ext>
            </a:extLst>
          </p:cNvPr>
          <p:cNvSpPr txBox="1"/>
          <p:nvPr/>
        </p:nvSpPr>
        <p:spPr>
          <a:xfrm>
            <a:off x="756732" y="2861155"/>
            <a:ext cx="589953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2000" dirty="0">
                <a:solidFill>
                  <a:schemeClr val="tx2"/>
                </a:solidFill>
              </a:rPr>
              <a:t>High accuracy data aquisition and timestamping  </a:t>
            </a:r>
            <a:endParaRPr lang="en-US" sz="2000" dirty="0" err="1">
              <a:solidFill>
                <a:schemeClr val="tx2"/>
              </a:solidFill>
            </a:endParaRPr>
          </a:p>
        </p:txBody>
      </p:sp>
      <p:pic>
        <p:nvPicPr>
          <p:cNvPr id="17" name="Picture 1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4F149E7B-5539-491A-92A5-91FF93AC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2" y="1413521"/>
            <a:ext cx="1709630" cy="1075315"/>
          </a:xfrm>
          <a:prstGeom prst="rect">
            <a:avLst/>
          </a:prstGeom>
        </p:spPr>
      </p:pic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1C09F2CE-8A55-470B-8416-225A073B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2" y="3907541"/>
            <a:ext cx="3348139" cy="18833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C4DD6E-E517-45E4-BD11-754409E59FA6}"/>
              </a:ext>
            </a:extLst>
          </p:cNvPr>
          <p:cNvSpPr txBox="1"/>
          <p:nvPr/>
        </p:nvSpPr>
        <p:spPr>
          <a:xfrm>
            <a:off x="756732" y="5807018"/>
            <a:ext cx="419277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Audit based applications (who did what when?)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D59012BD-A14D-4866-8A5E-593805863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91" y="1233438"/>
            <a:ext cx="3451196" cy="15468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6F81F4-320D-4210-A0C4-74CBA116FF06}"/>
              </a:ext>
            </a:extLst>
          </p:cNvPr>
          <p:cNvSpPr txBox="1"/>
          <p:nvPr/>
        </p:nvSpPr>
        <p:spPr>
          <a:xfrm>
            <a:off x="7560393" y="4509498"/>
            <a:ext cx="4487784" cy="2172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Media distribution</a:t>
            </a:r>
          </a:p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Mobile networks</a:t>
            </a:r>
          </a:p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Power and utility networks</a:t>
            </a:r>
          </a:p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Industrial Automation</a:t>
            </a:r>
          </a:p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TaaS (Time as a service)</a:t>
            </a:r>
          </a:p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5119-443B-4AD1-80D0-1B763B8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What is time in the transport network?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7A1B-41EF-4FFF-AB6B-9FB1C56F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6D991-4C28-499F-9F94-BCEC3237D16A}"/>
              </a:ext>
            </a:extLst>
          </p:cNvPr>
          <p:cNvSpPr txBox="1"/>
          <p:nvPr/>
        </p:nvSpPr>
        <p:spPr>
          <a:xfrm>
            <a:off x="0" y="3274699"/>
            <a:ext cx="356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SyncE</a:t>
            </a:r>
            <a:r>
              <a:rPr lang="en-US" dirty="0"/>
              <a:t> G.8262 and G.8262.1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47858-17E6-4DF7-B893-C45D40E73ABF}"/>
              </a:ext>
            </a:extLst>
          </p:cNvPr>
          <p:cNvSpPr txBox="1"/>
          <p:nvPr/>
        </p:nvSpPr>
        <p:spPr>
          <a:xfrm>
            <a:off x="8154425" y="1911014"/>
            <a:ext cx="244087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Target of 1588v2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9408B0F-AE7F-4035-9C9F-8524F9C1B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95" y="1371937"/>
            <a:ext cx="3571016" cy="3959626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13EAC629-B9D7-4C6D-BB06-5D29807B719C}"/>
              </a:ext>
            </a:extLst>
          </p:cNvPr>
          <p:cNvSpPr/>
          <p:nvPr/>
        </p:nvSpPr>
        <p:spPr>
          <a:xfrm>
            <a:off x="2801923" y="1388721"/>
            <a:ext cx="352338" cy="3711785"/>
          </a:xfrm>
          <a:prstGeom prst="leftBrac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00BE1E1-CA04-4783-94F1-518F82584604}"/>
              </a:ext>
            </a:extLst>
          </p:cNvPr>
          <p:cNvSpPr/>
          <p:nvPr/>
        </p:nvSpPr>
        <p:spPr>
          <a:xfrm flipH="1">
            <a:off x="6992695" y="1526438"/>
            <a:ext cx="792288" cy="1107706"/>
          </a:xfrm>
          <a:prstGeom prst="leftBrace">
            <a:avLst>
              <a:gd name="adj1" fmla="val 8333"/>
              <a:gd name="adj2" fmla="val 50238"/>
            </a:avLst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30A99F4-DB01-49F3-A150-34A55760F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45" y="3072384"/>
            <a:ext cx="5295801" cy="1846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27CB3C-7EF8-40F4-A7E0-7C6DE8A01BAE}"/>
              </a:ext>
            </a:extLst>
          </p:cNvPr>
          <p:cNvSpPr txBox="1"/>
          <p:nvPr/>
        </p:nvSpPr>
        <p:spPr>
          <a:xfrm>
            <a:off x="7484680" y="4745529"/>
            <a:ext cx="4217962" cy="5001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*</a:t>
            </a:r>
            <a:r>
              <a:rPr lang="sv-SE" sz="1000" dirty="0">
                <a:solidFill>
                  <a:schemeClr val="tx2"/>
                </a:solidFill>
              </a:rPr>
              <a:t>Hardware timestamped systems dows not utilize optional follow-up message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52767-653C-4768-894C-2A9ACF59AA7F}"/>
              </a:ext>
            </a:extLst>
          </p:cNvPr>
          <p:cNvSpPr txBox="1"/>
          <p:nvPr/>
        </p:nvSpPr>
        <p:spPr>
          <a:xfrm>
            <a:off x="897622" y="5489541"/>
            <a:ext cx="106524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spcBef>
                <a:spcPct val="20000"/>
              </a:spcBef>
              <a:buClr>
                <a:srgbClr val="6D6E71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2"/>
                </a:solidFill>
              </a:rPr>
              <a:t>The obvious question? Why are we spending 30 minutes of our lives on this topic today? Problems seems solved to me?</a:t>
            </a:r>
            <a:endParaRPr lang="en-US" sz="24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1DA3-B1D4-4ED2-9735-6C432E8E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Example Causes of Asymmetry in Optical Transport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BC3589-8FA1-47C5-ABE7-B79E9A52F958}"/>
              </a:ext>
            </a:extLst>
          </p:cNvPr>
          <p:cNvGrpSpPr/>
          <p:nvPr/>
        </p:nvGrpSpPr>
        <p:grpSpPr>
          <a:xfrm>
            <a:off x="512058" y="965339"/>
            <a:ext cx="11081039" cy="2189538"/>
            <a:chOff x="411239" y="965339"/>
            <a:chExt cx="11081039" cy="218953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167B64E-9997-4E2F-BD97-81F2219DE265}"/>
                </a:ext>
              </a:extLst>
            </p:cNvPr>
            <p:cNvSpPr/>
            <p:nvPr/>
          </p:nvSpPr>
          <p:spPr>
            <a:xfrm>
              <a:off x="7136278" y="965339"/>
              <a:ext cx="4356000" cy="2189538"/>
            </a:xfrm>
            <a:prstGeom prst="roundRect">
              <a:avLst>
                <a:gd name="adj" fmla="val 7875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FD71526-59DE-48AD-AF8C-8E77D5BF962B}"/>
                </a:ext>
              </a:extLst>
            </p:cNvPr>
            <p:cNvSpPr/>
            <p:nvPr/>
          </p:nvSpPr>
          <p:spPr>
            <a:xfrm>
              <a:off x="424827" y="965339"/>
              <a:ext cx="4356000" cy="2189538"/>
            </a:xfrm>
            <a:prstGeom prst="roundRect">
              <a:avLst>
                <a:gd name="adj" fmla="val 8189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4142AD-51E3-428B-A828-99EBD6653024}"/>
                </a:ext>
              </a:extLst>
            </p:cNvPr>
            <p:cNvSpPr/>
            <p:nvPr/>
          </p:nvSpPr>
          <p:spPr>
            <a:xfrm>
              <a:off x="411239" y="2570102"/>
              <a:ext cx="15057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Class C T-BC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Ethernet Switch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D78BC5-ED21-4C22-ACD5-5A0F857BD168}"/>
                </a:ext>
              </a:extLst>
            </p:cNvPr>
            <p:cNvSpPr/>
            <p:nvPr/>
          </p:nvSpPr>
          <p:spPr>
            <a:xfrm>
              <a:off x="5633652" y="1694325"/>
              <a:ext cx="799200" cy="7992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Fiber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679B81-127D-442F-BED2-10A08CB46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3219" y="1701419"/>
              <a:ext cx="8740655" cy="78546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AC032C4-D86F-4C16-8845-F8D721561746}"/>
                </a:ext>
              </a:extLst>
            </p:cNvPr>
            <p:cNvSpPr/>
            <p:nvPr/>
          </p:nvSpPr>
          <p:spPr>
            <a:xfrm>
              <a:off x="2852115" y="1247034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Optics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8B811B24-368E-41BA-9541-A05793F2B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0367" y="1569101"/>
              <a:ext cx="1082120" cy="1073921"/>
            </a:xfrm>
            <a:prstGeom prst="rect">
              <a:avLst/>
            </a:prstGeom>
            <a:noFill/>
            <a:effectLst>
              <a:glow rad="38100">
                <a:schemeClr val="bg1"/>
              </a:glo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8E609D8A-C0EB-4F30-83EE-840F3749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81388" y="1569101"/>
              <a:ext cx="1082120" cy="1073922"/>
            </a:xfrm>
            <a:prstGeom prst="rect">
              <a:avLst/>
            </a:prstGeom>
            <a:noFill/>
            <a:effectLst>
              <a:glow rad="38100">
                <a:schemeClr val="bg1"/>
              </a:glo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26243D2-36E1-4E6E-90E6-37DEBB687470}"/>
                </a:ext>
              </a:extLst>
            </p:cNvPr>
            <p:cNvSpPr/>
            <p:nvPr/>
          </p:nvSpPr>
          <p:spPr>
            <a:xfrm>
              <a:off x="1899176" y="1247034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OTN Mapping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5491AF6-7276-40FE-A63C-B6DAF11434B8}"/>
                </a:ext>
              </a:extLst>
            </p:cNvPr>
            <p:cNvSpPr/>
            <p:nvPr/>
          </p:nvSpPr>
          <p:spPr>
            <a:xfrm>
              <a:off x="3805054" y="1247034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Optical Devices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4DB9A84-D47D-4FA5-98BB-DCED91C1917A}"/>
                </a:ext>
              </a:extLst>
            </p:cNvPr>
            <p:cNvSpPr/>
            <p:nvPr/>
          </p:nvSpPr>
          <p:spPr>
            <a:xfrm>
              <a:off x="8236817" y="2087287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Coherent Optics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C8FB377-66AB-4758-836F-23EE10783229}"/>
                </a:ext>
              </a:extLst>
            </p:cNvPr>
            <p:cNvSpPr/>
            <p:nvPr/>
          </p:nvSpPr>
          <p:spPr>
            <a:xfrm>
              <a:off x="7283878" y="2087287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Optical Devices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1FFE7E2-895C-41D8-943C-08DE7BB9078D}"/>
                </a:ext>
              </a:extLst>
            </p:cNvPr>
            <p:cNvSpPr/>
            <p:nvPr/>
          </p:nvSpPr>
          <p:spPr>
            <a:xfrm>
              <a:off x="9189756" y="2087287"/>
              <a:ext cx="799200" cy="799200"/>
            </a:xfrm>
            <a:prstGeom prst="roundRect">
              <a:avLst>
                <a:gd name="adj" fmla="val 5732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</a:gradFill>
            <a:ln/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OTN Mapping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BFF7E0-3C0F-4691-B82E-BD4242065092}"/>
                </a:ext>
              </a:extLst>
            </p:cNvPr>
            <p:cNvSpPr/>
            <p:nvPr/>
          </p:nvSpPr>
          <p:spPr>
            <a:xfrm>
              <a:off x="9969549" y="2570102"/>
              <a:ext cx="15057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Class C T-BC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Ethernet Switch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5303E49A-2DBD-DA10-DB3A-86109939E6D1}"/>
              </a:ext>
            </a:extLst>
          </p:cNvPr>
          <p:cNvSpPr/>
          <p:nvPr/>
        </p:nvSpPr>
        <p:spPr>
          <a:xfrm rot="16200000">
            <a:off x="5800739" y="1574811"/>
            <a:ext cx="488295" cy="4077599"/>
          </a:xfrm>
          <a:prstGeom prst="leftBrac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853F16-9A38-C6E1-08C4-32D185644DFE}"/>
              </a:ext>
            </a:extLst>
          </p:cNvPr>
          <p:cNvSpPr txBox="1"/>
          <p:nvPr/>
        </p:nvSpPr>
        <p:spPr>
          <a:xfrm>
            <a:off x="4563936" y="3918857"/>
            <a:ext cx="296190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400" dirty="0">
                <a:solidFill>
                  <a:schemeClr val="accent4"/>
                </a:solidFill>
              </a:rPr>
              <a:t>Fixed cTE components</a:t>
            </a:r>
            <a:endParaRPr lang="en-US" sz="2400" dirty="0" err="1">
              <a:solidFill>
                <a:schemeClr val="accent4"/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7FA31422-4D42-6FDB-1A10-4F3FD98EEB50}"/>
              </a:ext>
            </a:extLst>
          </p:cNvPr>
          <p:cNvSpPr/>
          <p:nvPr/>
        </p:nvSpPr>
        <p:spPr>
          <a:xfrm rot="16200000">
            <a:off x="2667542" y="3820498"/>
            <a:ext cx="417046" cy="1752139"/>
          </a:xfrm>
          <a:prstGeom prst="lef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B9987F-D664-F6D7-EDCC-4D358A232DE7}"/>
              </a:ext>
            </a:extLst>
          </p:cNvPr>
          <p:cNvSpPr txBox="1"/>
          <p:nvPr/>
        </p:nvSpPr>
        <p:spPr>
          <a:xfrm>
            <a:off x="1198794" y="5010808"/>
            <a:ext cx="335476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400" dirty="0">
                <a:solidFill>
                  <a:schemeClr val="accent5"/>
                </a:solidFill>
              </a:rPr>
              <a:t>Random cTE components</a:t>
            </a:r>
            <a:endParaRPr lang="en-US" sz="2400" dirty="0" err="1">
              <a:solidFill>
                <a:schemeClr val="accent5"/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B5036B9F-2B8C-E53C-033C-551316C3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676362"/>
            <a:ext cx="2868206" cy="16399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Infinera. All rights reserved.</a:t>
            </a:r>
            <a:endParaRPr lang="en-US" dirty="0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F022D397-F12D-6BDD-010F-712F89DE0957}"/>
              </a:ext>
            </a:extLst>
          </p:cNvPr>
          <p:cNvSpPr/>
          <p:nvPr/>
        </p:nvSpPr>
        <p:spPr>
          <a:xfrm rot="16200000">
            <a:off x="9005184" y="3820497"/>
            <a:ext cx="417046" cy="1752141"/>
          </a:xfrm>
          <a:prstGeom prst="lef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37B440-3660-EB47-8FA0-7D2093FE7C81}"/>
              </a:ext>
            </a:extLst>
          </p:cNvPr>
          <p:cNvSpPr txBox="1"/>
          <p:nvPr/>
        </p:nvSpPr>
        <p:spPr>
          <a:xfrm>
            <a:off x="7543789" y="5010808"/>
            <a:ext cx="335476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lang="en-GB" sz="2400" dirty="0">
                <a:solidFill>
                  <a:schemeClr val="accent5"/>
                </a:solidFill>
              </a:rPr>
              <a:t>Random cTE components</a:t>
            </a:r>
            <a:endParaRPr lang="en-US" sz="2400" dirty="0" err="1">
              <a:solidFill>
                <a:schemeClr val="accent5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3CEB381-3808-FE92-D19A-5DE8CD5E2582}"/>
              </a:ext>
            </a:extLst>
          </p:cNvPr>
          <p:cNvGraphicFramePr>
            <a:graphicFrameLocks noGrp="1"/>
          </p:cNvGraphicFramePr>
          <p:nvPr/>
        </p:nvGraphicFramePr>
        <p:xfrm>
          <a:off x="805477" y="3247928"/>
          <a:ext cx="10494200" cy="33943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34200">
                  <a:extLst>
                    <a:ext uri="{9D8B030D-6E8A-4147-A177-3AD203B41FA5}">
                      <a16:colId xmlns:a16="http://schemas.microsoft.com/office/drawing/2014/main" val="111631960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69596892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23883960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58740456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8776016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545910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Contributor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Fiber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Optical Devices (Dispersion Comp, OA/ILA, ROADM)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Coherent Optics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OTN Mapping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IP Routing and Ethernet Switching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213616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Source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Asymmetry in fiber lengths, jumper cables, etc. 2.5 ns/m (vs 5 ns/m latency)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Random asymmetry in fiber lengths used in each direction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FIFO buffers in DSP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Varies on restarts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Deep FIFO buffers in OTN mapping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Varies on restarts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Traffic/buffering asymmetry and timestamping inaccuracy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30476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Impact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Large but static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Very large but static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Varying and random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Large and random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Tight requirements to control impact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932532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Fixed cTE of ±5 to 1000+ 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Fixed cTE of ±5 to 20,000 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Random cTE of ±20 to 130 ns on restart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Random cTE of ±20 to 1000 ns on restart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Class A/B/C specifications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Max(TE) of 30 to 100 ns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cTE of 10 to 50 ns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dTE (low-pass filtered) of 10 to 40 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152" marB="73152"/>
                </a:tc>
                <a:extLst>
                  <a:ext uri="{0D108BD9-81ED-4DB2-BD59-A6C34878D82A}">
                    <a16:rowId xmlns:a16="http://schemas.microsoft.com/office/drawing/2014/main" val="248759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8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6434-121D-48BA-B110-AB719F63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noProof="0" dirty="0"/>
              <a:t>5G Drives Vast Majority of High-</a:t>
            </a:r>
            <a:r>
              <a:rPr lang="en-US" sz="2400" dirty="0"/>
              <a:t>accuracy</a:t>
            </a:r>
            <a:r>
              <a:rPr lang="en-US" sz="2400" noProof="0" dirty="0"/>
              <a:t> Synchronization Requirements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E9C98BF-012E-404F-956B-149BC79BA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511" y="3015202"/>
            <a:ext cx="2741578" cy="1875610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1609B82-77DB-43DA-8A20-544F95BD8F48}"/>
              </a:ext>
            </a:extLst>
          </p:cNvPr>
          <p:cNvSpPr/>
          <p:nvPr/>
        </p:nvSpPr>
        <p:spPr>
          <a:xfrm>
            <a:off x="1606935" y="5125453"/>
            <a:ext cx="8940750" cy="385010"/>
          </a:xfrm>
          <a:custGeom>
            <a:avLst/>
            <a:gdLst>
              <a:gd name="connsiteX0" fmla="*/ 0 w 6352673"/>
              <a:gd name="connsiteY0" fmla="*/ 368968 h 385010"/>
              <a:gd name="connsiteX1" fmla="*/ 6352673 w 6352673"/>
              <a:gd name="connsiteY1" fmla="*/ 385010 h 385010"/>
              <a:gd name="connsiteX2" fmla="*/ 5558589 w 6352673"/>
              <a:gd name="connsiteY2" fmla="*/ 0 h 385010"/>
              <a:gd name="connsiteX3" fmla="*/ 689810 w 6352673"/>
              <a:gd name="connsiteY3" fmla="*/ 8021 h 385010"/>
              <a:gd name="connsiteX4" fmla="*/ 0 w 6352673"/>
              <a:gd name="connsiteY4" fmla="*/ 368968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673" h="385010">
                <a:moveTo>
                  <a:pt x="0" y="368968"/>
                </a:moveTo>
                <a:lnTo>
                  <a:pt x="6352673" y="385010"/>
                </a:lnTo>
                <a:lnTo>
                  <a:pt x="5558589" y="0"/>
                </a:lnTo>
                <a:lnTo>
                  <a:pt x="689810" y="8021"/>
                </a:lnTo>
                <a:lnTo>
                  <a:pt x="0" y="36896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068B068-C9F7-4FEA-B8AA-F1BD3352D3EB}"/>
              </a:ext>
            </a:extLst>
          </p:cNvPr>
          <p:cNvSpPr/>
          <p:nvPr/>
        </p:nvSpPr>
        <p:spPr>
          <a:xfrm>
            <a:off x="1219200" y="5125453"/>
            <a:ext cx="2053389" cy="385010"/>
          </a:xfrm>
          <a:custGeom>
            <a:avLst/>
            <a:gdLst>
              <a:gd name="connsiteX0" fmla="*/ 0 w 2053389"/>
              <a:gd name="connsiteY0" fmla="*/ 385010 h 385010"/>
              <a:gd name="connsiteX1" fmla="*/ 2053389 w 2053389"/>
              <a:gd name="connsiteY1" fmla="*/ 368968 h 385010"/>
              <a:gd name="connsiteX2" fmla="*/ 1965158 w 2053389"/>
              <a:gd name="connsiteY2" fmla="*/ 0 h 385010"/>
              <a:gd name="connsiteX3" fmla="*/ 794084 w 2053389"/>
              <a:gd name="connsiteY3" fmla="*/ 8021 h 385010"/>
              <a:gd name="connsiteX4" fmla="*/ 96253 w 2053389"/>
              <a:gd name="connsiteY4" fmla="*/ 376989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389" h="385010">
                <a:moveTo>
                  <a:pt x="0" y="385010"/>
                </a:moveTo>
                <a:lnTo>
                  <a:pt x="2053389" y="368968"/>
                </a:lnTo>
                <a:lnTo>
                  <a:pt x="1965158" y="0"/>
                </a:lnTo>
                <a:lnTo>
                  <a:pt x="794084" y="8021"/>
                </a:lnTo>
                <a:lnTo>
                  <a:pt x="96253" y="376989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41EABA5E-5C5E-4205-ADF6-BE47B0907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866" y="3856019"/>
            <a:ext cx="2741578" cy="858819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120" name="Arrow: Left-Right 119">
            <a:extLst>
              <a:ext uri="{FF2B5EF4-FFF2-40B4-BE49-F238E27FC236}">
                <a16:creationId xmlns:a16="http://schemas.microsoft.com/office/drawing/2014/main" id="{FB9BDA81-78C5-4A07-86F0-9ADCE40581FF}"/>
              </a:ext>
            </a:extLst>
          </p:cNvPr>
          <p:cNvSpPr/>
          <p:nvPr/>
        </p:nvSpPr>
        <p:spPr>
          <a:xfrm>
            <a:off x="775854" y="5998613"/>
            <a:ext cx="10841312" cy="512444"/>
          </a:xfrm>
          <a:prstGeom prst="leftRightArrow">
            <a:avLst>
              <a:gd name="adj1" fmla="val 6115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Arrow: Left-Right 120">
            <a:extLst>
              <a:ext uri="{FF2B5EF4-FFF2-40B4-BE49-F238E27FC236}">
                <a16:creationId xmlns:a16="http://schemas.microsoft.com/office/drawing/2014/main" id="{6D316F98-F15D-4CEF-A19F-FA620BCA51CF}"/>
              </a:ext>
            </a:extLst>
          </p:cNvPr>
          <p:cNvSpPr/>
          <p:nvPr/>
        </p:nvSpPr>
        <p:spPr>
          <a:xfrm>
            <a:off x="828205" y="6053870"/>
            <a:ext cx="3288077" cy="401925"/>
          </a:xfrm>
          <a:prstGeom prst="leftRightArrow">
            <a:avLst>
              <a:gd name="adj1" fmla="val 48082"/>
              <a:gd name="adj2" fmla="val 4665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673497C-8D8B-48C4-9019-1740FFDCC5B8}"/>
              </a:ext>
            </a:extLst>
          </p:cNvPr>
          <p:cNvCxnSpPr>
            <a:cxnSpLocks/>
          </p:cNvCxnSpPr>
          <p:nvPr/>
        </p:nvCxnSpPr>
        <p:spPr>
          <a:xfrm flipH="1" flipV="1">
            <a:off x="7991060" y="3137644"/>
            <a:ext cx="239690" cy="54778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A2C2662-6B05-4EAF-AE90-A67FFCCAC010}"/>
              </a:ext>
            </a:extLst>
          </p:cNvPr>
          <p:cNvCxnSpPr>
            <a:cxnSpLocks/>
          </p:cNvCxnSpPr>
          <p:nvPr/>
        </p:nvCxnSpPr>
        <p:spPr>
          <a:xfrm flipV="1">
            <a:off x="7183187" y="3183953"/>
            <a:ext cx="132519" cy="4138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640A404-85C8-45BA-A675-7C4D1C4CE774}"/>
              </a:ext>
            </a:extLst>
          </p:cNvPr>
          <p:cNvSpPr/>
          <p:nvPr/>
        </p:nvSpPr>
        <p:spPr>
          <a:xfrm>
            <a:off x="775854" y="5508746"/>
            <a:ext cx="10841312" cy="4716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DDA1EE9-4E58-4D7E-A9D6-8050965E316F}"/>
              </a:ext>
            </a:extLst>
          </p:cNvPr>
          <p:cNvSpPr/>
          <p:nvPr/>
        </p:nvSpPr>
        <p:spPr>
          <a:xfrm>
            <a:off x="1307400" y="5508746"/>
            <a:ext cx="9225606" cy="471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6980CBD-7F16-43A0-959A-635E3C027E17}"/>
              </a:ext>
            </a:extLst>
          </p:cNvPr>
          <p:cNvSpPr/>
          <p:nvPr/>
        </p:nvSpPr>
        <p:spPr>
          <a:xfrm>
            <a:off x="1307875" y="5584946"/>
            <a:ext cx="1950684" cy="3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378B6AF-DCB8-44AB-8CA6-125910B4718E}"/>
              </a:ext>
            </a:extLst>
          </p:cNvPr>
          <p:cNvSpPr txBox="1"/>
          <p:nvPr/>
        </p:nvSpPr>
        <p:spPr>
          <a:xfrm>
            <a:off x="10674081" y="5569093"/>
            <a:ext cx="904094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ePRT/PRTC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ns - 100 ns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4F9F3BE-CF9F-4797-AAED-733B462B7FFF}"/>
              </a:ext>
            </a:extLst>
          </p:cNvPr>
          <p:cNvSpPr txBox="1"/>
          <p:nvPr/>
        </p:nvSpPr>
        <p:spPr>
          <a:xfrm>
            <a:off x="6339284" y="5643436"/>
            <a:ext cx="2016706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Network 1000 ns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D308443-D1FB-49FB-B097-4E230B9D7304}"/>
              </a:ext>
            </a:extLst>
          </p:cNvPr>
          <p:cNvSpPr txBox="1"/>
          <p:nvPr/>
        </p:nvSpPr>
        <p:spPr>
          <a:xfrm>
            <a:off x="1658994" y="5556884"/>
            <a:ext cx="105310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eCPRI Transport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ns - 190 ns 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18276AE-62E0-4067-A83A-9D8EAE31D720}"/>
              </a:ext>
            </a:extLst>
          </p:cNvPr>
          <p:cNvSpPr/>
          <p:nvPr/>
        </p:nvSpPr>
        <p:spPr>
          <a:xfrm>
            <a:off x="3258617" y="5584946"/>
            <a:ext cx="954409" cy="32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8B4C20-E0BA-4016-B37F-D089F243A758}"/>
              </a:ext>
            </a:extLst>
          </p:cNvPr>
          <p:cNvSpPr txBox="1"/>
          <p:nvPr/>
        </p:nvSpPr>
        <p:spPr>
          <a:xfrm>
            <a:off x="3550385" y="5643436"/>
            <a:ext cx="37087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eREC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894A21E-0263-4687-B2AE-4DA558BE613E}"/>
              </a:ext>
            </a:extLst>
          </p:cNvPr>
          <p:cNvSpPr/>
          <p:nvPr/>
        </p:nvSpPr>
        <p:spPr>
          <a:xfrm>
            <a:off x="763312" y="5505450"/>
            <a:ext cx="544088" cy="4779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F219F23-D0A3-4F19-9B4D-8E50D72C17FB}"/>
              </a:ext>
            </a:extLst>
          </p:cNvPr>
          <p:cNvSpPr txBox="1"/>
          <p:nvPr/>
        </p:nvSpPr>
        <p:spPr>
          <a:xfrm>
            <a:off x="856430" y="5643436"/>
            <a:ext cx="27892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53965CB-6825-4B9A-9BDE-A2FCC8827DC0}"/>
              </a:ext>
            </a:extLst>
          </p:cNvPr>
          <p:cNvSpPr txBox="1"/>
          <p:nvPr/>
        </p:nvSpPr>
        <p:spPr>
          <a:xfrm>
            <a:off x="5746968" y="6157460"/>
            <a:ext cx="420307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TDD/LTE-A and 5G macro phase services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traceable to UTC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A10BCA0-1007-4A87-858F-73735FBE3E83}"/>
              </a:ext>
            </a:extLst>
          </p:cNvPr>
          <p:cNvSpPr txBox="1"/>
          <p:nvPr/>
        </p:nvSpPr>
        <p:spPr>
          <a:xfrm>
            <a:off x="1239065" y="6156153"/>
            <a:ext cx="245810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 antenna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 phase alignment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A9819DD-FF96-4107-A619-29CB0ADB1C3B}"/>
              </a:ext>
            </a:extLst>
          </p:cNvPr>
          <p:cNvSpPr txBox="1"/>
          <p:nvPr/>
        </p:nvSpPr>
        <p:spPr>
          <a:xfrm>
            <a:off x="183384" y="5169089"/>
            <a:ext cx="1190775" cy="3847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Max|TE|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D239FAB7-BE8A-4CC8-B2B1-31C826EA2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719" y="3583209"/>
            <a:ext cx="2080396" cy="82956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56BC7F76-ECB5-417D-BAFA-E548515562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69" y="3054630"/>
            <a:ext cx="2741578" cy="1875610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AA50C62E-02E7-41BB-9BC1-0434A9BBB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941" y="3603209"/>
            <a:ext cx="2080396" cy="80956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69F21195-8B4A-4245-880D-0A6A0CC1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590" y="3143272"/>
            <a:ext cx="2741578" cy="858819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875DA15-2F7A-46F2-A039-F988DD27E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9475" y="3280022"/>
            <a:ext cx="2103767" cy="539119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E3C7A26-D21E-41C9-B914-BFDCD43E294C}"/>
              </a:ext>
            </a:extLst>
          </p:cNvPr>
          <p:cNvCxnSpPr>
            <a:cxnSpLocks/>
          </p:cNvCxnSpPr>
          <p:nvPr/>
        </p:nvCxnSpPr>
        <p:spPr>
          <a:xfrm>
            <a:off x="1658994" y="2779836"/>
            <a:ext cx="272557" cy="54058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0DFAF6F-3CD9-4052-A171-96A13052CCE3}"/>
              </a:ext>
            </a:extLst>
          </p:cNvPr>
          <p:cNvCxnSpPr>
            <a:cxnSpLocks/>
          </p:cNvCxnSpPr>
          <p:nvPr/>
        </p:nvCxnSpPr>
        <p:spPr>
          <a:xfrm>
            <a:off x="1297313" y="3638894"/>
            <a:ext cx="509826" cy="1631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" name="Picture 143">
            <a:extLst>
              <a:ext uri="{FF2B5EF4-FFF2-40B4-BE49-F238E27FC236}">
                <a16:creationId xmlns:a16="http://schemas.microsoft.com/office/drawing/2014/main" id="{1EED14CC-5900-439B-8802-CDD1B5E0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750" y="2354189"/>
            <a:ext cx="446116" cy="44611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53637DED-0617-49DE-B071-99507BFF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10" y="3972225"/>
            <a:ext cx="446116" cy="446116"/>
          </a:xfrm>
          <a:prstGeom prst="rect">
            <a:avLst/>
          </a:prstGeom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FEA878F-373D-40E6-8F3F-F700BC691C40}"/>
              </a:ext>
            </a:extLst>
          </p:cNvPr>
          <p:cNvCxnSpPr>
            <a:cxnSpLocks/>
            <a:stCxn id="250" idx="3"/>
          </p:cNvCxnSpPr>
          <p:nvPr/>
        </p:nvCxnSpPr>
        <p:spPr>
          <a:xfrm flipV="1">
            <a:off x="1374493" y="4430361"/>
            <a:ext cx="526757" cy="43756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3EFEAF0-0FCE-4592-B0FB-0C5AE4585320}"/>
              </a:ext>
            </a:extLst>
          </p:cNvPr>
          <p:cNvCxnSpPr>
            <a:cxnSpLocks/>
          </p:cNvCxnSpPr>
          <p:nvPr/>
        </p:nvCxnSpPr>
        <p:spPr>
          <a:xfrm>
            <a:off x="1345241" y="4339263"/>
            <a:ext cx="509826" cy="1631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6BF68AE8-0AF3-4667-A09F-29030D7858BF}"/>
              </a:ext>
            </a:extLst>
          </p:cNvPr>
          <p:cNvSpPr txBox="1"/>
          <p:nvPr/>
        </p:nvSpPr>
        <p:spPr>
          <a:xfrm>
            <a:off x="1823510" y="2376496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5E24FEB-96E7-428B-8FCF-296EC77A68F3}"/>
              </a:ext>
            </a:extLst>
          </p:cNvPr>
          <p:cNvSpPr txBox="1"/>
          <p:nvPr/>
        </p:nvSpPr>
        <p:spPr>
          <a:xfrm>
            <a:off x="593605" y="3467499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587FF4C-A93C-49B8-8E29-BED80289C3B5}"/>
              </a:ext>
            </a:extLst>
          </p:cNvPr>
          <p:cNvSpPr txBox="1"/>
          <p:nvPr/>
        </p:nvSpPr>
        <p:spPr>
          <a:xfrm>
            <a:off x="596322" y="4202897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69D916C-D444-4689-A448-E0E84B0511A8}"/>
              </a:ext>
            </a:extLst>
          </p:cNvPr>
          <p:cNvSpPr txBox="1"/>
          <p:nvPr/>
        </p:nvSpPr>
        <p:spPr>
          <a:xfrm>
            <a:off x="596536" y="4800725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F9B2B77-BDF3-4892-AC3B-57FBEE994CD3}"/>
              </a:ext>
            </a:extLst>
          </p:cNvPr>
          <p:cNvSpPr txBox="1"/>
          <p:nvPr/>
        </p:nvSpPr>
        <p:spPr>
          <a:xfrm>
            <a:off x="1749522" y="2608072"/>
            <a:ext cx="33182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CPRI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BAAF36A-6BB2-4CA0-BD48-58DD980DAAC4}"/>
              </a:ext>
            </a:extLst>
          </p:cNvPr>
          <p:cNvSpPr txBox="1"/>
          <p:nvPr/>
        </p:nvSpPr>
        <p:spPr>
          <a:xfrm>
            <a:off x="1364591" y="3740412"/>
            <a:ext cx="42159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eCPRI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34D1C8C-3663-4473-8E97-50194EAAA706}"/>
              </a:ext>
            </a:extLst>
          </p:cNvPr>
          <p:cNvCxnSpPr>
            <a:cxnSpLocks/>
            <a:endCxn id="187" idx="2"/>
          </p:cNvCxnSpPr>
          <p:nvPr/>
        </p:nvCxnSpPr>
        <p:spPr>
          <a:xfrm flipV="1">
            <a:off x="4213024" y="2833448"/>
            <a:ext cx="164803" cy="59555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81FA8E3A-8BA9-408D-AC39-696133370870}"/>
              </a:ext>
            </a:extLst>
          </p:cNvPr>
          <p:cNvSpPr txBox="1"/>
          <p:nvPr/>
        </p:nvSpPr>
        <p:spPr>
          <a:xfrm>
            <a:off x="3859999" y="2849647"/>
            <a:ext cx="42159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eCPRI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364098F-C069-4C01-B616-D97B822E7341}"/>
              </a:ext>
            </a:extLst>
          </p:cNvPr>
          <p:cNvCxnSpPr>
            <a:cxnSpLocks/>
          </p:cNvCxnSpPr>
          <p:nvPr/>
        </p:nvCxnSpPr>
        <p:spPr>
          <a:xfrm flipH="1" flipV="1">
            <a:off x="4487368" y="2785435"/>
            <a:ext cx="455563" cy="83983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DE26998-A63F-47E3-AA31-371754242C2B}"/>
              </a:ext>
            </a:extLst>
          </p:cNvPr>
          <p:cNvCxnSpPr>
            <a:cxnSpLocks/>
          </p:cNvCxnSpPr>
          <p:nvPr/>
        </p:nvCxnSpPr>
        <p:spPr>
          <a:xfrm flipV="1">
            <a:off x="4339444" y="2843134"/>
            <a:ext cx="426760" cy="6368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9104F519-A58A-4CC0-BD42-BECE732739B5}"/>
              </a:ext>
            </a:extLst>
          </p:cNvPr>
          <p:cNvSpPr txBox="1"/>
          <p:nvPr/>
        </p:nvSpPr>
        <p:spPr>
          <a:xfrm>
            <a:off x="4320352" y="3078930"/>
            <a:ext cx="33182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CPRI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DC85E51-71A1-4B8F-AFC4-41B433B581F2}"/>
              </a:ext>
            </a:extLst>
          </p:cNvPr>
          <p:cNvCxnSpPr>
            <a:cxnSpLocks/>
            <a:endCxn id="188" idx="2"/>
          </p:cNvCxnSpPr>
          <p:nvPr/>
        </p:nvCxnSpPr>
        <p:spPr>
          <a:xfrm flipH="1" flipV="1">
            <a:off x="4879535" y="2838476"/>
            <a:ext cx="244103" cy="7408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29AA388B-971B-4986-88C2-DC0D0AA9BDCF}"/>
              </a:ext>
            </a:extLst>
          </p:cNvPr>
          <p:cNvSpPr/>
          <p:nvPr/>
        </p:nvSpPr>
        <p:spPr>
          <a:xfrm>
            <a:off x="7027006" y="2295831"/>
            <a:ext cx="1328984" cy="92340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5F9BB2F8-C88A-4444-B4BC-0D04A7CCA30A}"/>
              </a:ext>
            </a:extLst>
          </p:cNvPr>
          <p:cNvSpPr/>
          <p:nvPr/>
        </p:nvSpPr>
        <p:spPr>
          <a:xfrm>
            <a:off x="7087670" y="2433625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30549EEC-10F5-47F0-90D3-D072D0AD99C6}"/>
              </a:ext>
            </a:extLst>
          </p:cNvPr>
          <p:cNvSpPr/>
          <p:nvPr/>
        </p:nvSpPr>
        <p:spPr>
          <a:xfrm>
            <a:off x="7575707" y="2681060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9DC98D0-9D3C-4586-9B4D-4106B31F0F66}"/>
              </a:ext>
            </a:extLst>
          </p:cNvPr>
          <p:cNvSpPr/>
          <p:nvPr/>
        </p:nvSpPr>
        <p:spPr>
          <a:xfrm>
            <a:off x="7688246" y="2568474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792F3542-D37F-4591-9C5B-9D1A127F6811}"/>
              </a:ext>
            </a:extLst>
          </p:cNvPr>
          <p:cNvSpPr/>
          <p:nvPr/>
        </p:nvSpPr>
        <p:spPr>
          <a:xfrm>
            <a:off x="7865538" y="2447579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6ACAA882-3849-4D8C-93FC-593778F2B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0070" y="2515100"/>
            <a:ext cx="464858" cy="46800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40F6A93C-87C0-474A-B010-C1CF3C144CBF}"/>
              </a:ext>
            </a:extLst>
          </p:cNvPr>
          <p:cNvSpPr txBox="1"/>
          <p:nvPr/>
        </p:nvSpPr>
        <p:spPr>
          <a:xfrm>
            <a:off x="10603512" y="3018691"/>
            <a:ext cx="76161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PRTC/T-GM </a:t>
            </a: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ABE61927-0CEA-4347-8CC7-919B8C47F8E0}"/>
              </a:ext>
            </a:extLst>
          </p:cNvPr>
          <p:cNvSpPr/>
          <p:nvPr/>
        </p:nvSpPr>
        <p:spPr>
          <a:xfrm>
            <a:off x="4029332" y="3230843"/>
            <a:ext cx="6903167" cy="621228"/>
          </a:xfrm>
          <a:custGeom>
            <a:avLst/>
            <a:gdLst>
              <a:gd name="connsiteX0" fmla="*/ 6372225 w 6372225"/>
              <a:gd name="connsiteY0" fmla="*/ 209550 h 1593547"/>
              <a:gd name="connsiteX1" fmla="*/ 6048375 w 6372225"/>
              <a:gd name="connsiteY1" fmla="*/ 914400 h 1593547"/>
              <a:gd name="connsiteX2" fmla="*/ 4867275 w 6372225"/>
              <a:gd name="connsiteY2" fmla="*/ 1419225 h 1593547"/>
              <a:gd name="connsiteX3" fmla="*/ 2219325 w 6372225"/>
              <a:gd name="connsiteY3" fmla="*/ 1590675 h 1593547"/>
              <a:gd name="connsiteX4" fmla="*/ 600075 w 6372225"/>
              <a:gd name="connsiteY4" fmla="*/ 1304925 h 1593547"/>
              <a:gd name="connsiteX5" fmla="*/ 276225 w 6372225"/>
              <a:gd name="connsiteY5" fmla="*/ 781050 h 1593547"/>
              <a:gd name="connsiteX6" fmla="*/ 0 w 6372225"/>
              <a:gd name="connsiteY6" fmla="*/ 0 h 1593547"/>
              <a:gd name="connsiteX0" fmla="*/ 6372225 w 6372225"/>
              <a:gd name="connsiteY0" fmla="*/ 209550 h 1594313"/>
              <a:gd name="connsiteX1" fmla="*/ 6076950 w 6372225"/>
              <a:gd name="connsiteY1" fmla="*/ 781050 h 1594313"/>
              <a:gd name="connsiteX2" fmla="*/ 4867275 w 6372225"/>
              <a:gd name="connsiteY2" fmla="*/ 1419225 h 1594313"/>
              <a:gd name="connsiteX3" fmla="*/ 2219325 w 6372225"/>
              <a:gd name="connsiteY3" fmla="*/ 1590675 h 1594313"/>
              <a:gd name="connsiteX4" fmla="*/ 600075 w 6372225"/>
              <a:gd name="connsiteY4" fmla="*/ 1304925 h 1594313"/>
              <a:gd name="connsiteX5" fmla="*/ 276225 w 6372225"/>
              <a:gd name="connsiteY5" fmla="*/ 781050 h 1594313"/>
              <a:gd name="connsiteX6" fmla="*/ 0 w 6372225"/>
              <a:gd name="connsiteY6" fmla="*/ 0 h 1594313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835181"/>
              <a:gd name="connsiteX1" fmla="*/ 6076950 w 6372225"/>
              <a:gd name="connsiteY1" fmla="*/ 781050 h 835181"/>
              <a:gd name="connsiteX2" fmla="*/ 3905250 w 6372225"/>
              <a:gd name="connsiteY2" fmla="*/ 800100 h 835181"/>
              <a:gd name="connsiteX3" fmla="*/ 2733675 w 6372225"/>
              <a:gd name="connsiteY3" fmla="*/ 771525 h 835181"/>
              <a:gd name="connsiteX4" fmla="*/ 276225 w 6372225"/>
              <a:gd name="connsiteY4" fmla="*/ 781050 h 835181"/>
              <a:gd name="connsiteX5" fmla="*/ 0 w 6372225"/>
              <a:gd name="connsiteY5" fmla="*/ 0 h 835181"/>
              <a:gd name="connsiteX0" fmla="*/ 6372225 w 6372225"/>
              <a:gd name="connsiteY0" fmla="*/ 209550 h 830778"/>
              <a:gd name="connsiteX1" fmla="*/ 6076950 w 6372225"/>
              <a:gd name="connsiteY1" fmla="*/ 781050 h 830778"/>
              <a:gd name="connsiteX2" fmla="*/ 3905250 w 6372225"/>
              <a:gd name="connsiteY2" fmla="*/ 800100 h 830778"/>
              <a:gd name="connsiteX3" fmla="*/ 2733675 w 6372225"/>
              <a:gd name="connsiteY3" fmla="*/ 771525 h 830778"/>
              <a:gd name="connsiteX4" fmla="*/ 342900 w 6372225"/>
              <a:gd name="connsiteY4" fmla="*/ 733425 h 830778"/>
              <a:gd name="connsiteX5" fmla="*/ 0 w 6372225"/>
              <a:gd name="connsiteY5" fmla="*/ 0 h 830778"/>
              <a:gd name="connsiteX0" fmla="*/ 6903167 w 6903167"/>
              <a:gd name="connsiteY0" fmla="*/ 0 h 621228"/>
              <a:gd name="connsiteX1" fmla="*/ 6607892 w 6903167"/>
              <a:gd name="connsiteY1" fmla="*/ 571500 h 621228"/>
              <a:gd name="connsiteX2" fmla="*/ 4436192 w 6903167"/>
              <a:gd name="connsiteY2" fmla="*/ 590550 h 621228"/>
              <a:gd name="connsiteX3" fmla="*/ 3264617 w 6903167"/>
              <a:gd name="connsiteY3" fmla="*/ 561975 h 621228"/>
              <a:gd name="connsiteX4" fmla="*/ 873842 w 6903167"/>
              <a:gd name="connsiteY4" fmla="*/ 523875 h 621228"/>
              <a:gd name="connsiteX5" fmla="*/ 0 w 6903167"/>
              <a:gd name="connsiteY5" fmla="*/ 395134 h 62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3167" h="621228">
                <a:moveTo>
                  <a:pt x="6903167" y="0"/>
                </a:moveTo>
                <a:cubicBezTo>
                  <a:pt x="6866654" y="251619"/>
                  <a:pt x="7019055" y="473075"/>
                  <a:pt x="6607892" y="571500"/>
                </a:cubicBezTo>
                <a:cubicBezTo>
                  <a:pt x="6196729" y="669925"/>
                  <a:pt x="4993404" y="592137"/>
                  <a:pt x="4436192" y="590550"/>
                </a:cubicBezTo>
                <a:cubicBezTo>
                  <a:pt x="3878980" y="588963"/>
                  <a:pt x="3858342" y="573088"/>
                  <a:pt x="3264617" y="561975"/>
                </a:cubicBezTo>
                <a:cubicBezTo>
                  <a:pt x="2670892" y="550862"/>
                  <a:pt x="1329455" y="652463"/>
                  <a:pt x="873842" y="523875"/>
                </a:cubicBezTo>
                <a:cubicBezTo>
                  <a:pt x="773830" y="306388"/>
                  <a:pt x="88106" y="676915"/>
                  <a:pt x="0" y="395134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814B7FD5-0456-42BD-8425-1687755C414E}"/>
              </a:ext>
            </a:extLst>
          </p:cNvPr>
          <p:cNvSpPr/>
          <p:nvPr/>
        </p:nvSpPr>
        <p:spPr>
          <a:xfrm>
            <a:off x="1307681" y="3674781"/>
            <a:ext cx="2581751" cy="53082"/>
          </a:xfrm>
          <a:custGeom>
            <a:avLst/>
            <a:gdLst>
              <a:gd name="connsiteX0" fmla="*/ 6372225 w 6372225"/>
              <a:gd name="connsiteY0" fmla="*/ 209550 h 1593547"/>
              <a:gd name="connsiteX1" fmla="*/ 6048375 w 6372225"/>
              <a:gd name="connsiteY1" fmla="*/ 914400 h 1593547"/>
              <a:gd name="connsiteX2" fmla="*/ 4867275 w 6372225"/>
              <a:gd name="connsiteY2" fmla="*/ 1419225 h 1593547"/>
              <a:gd name="connsiteX3" fmla="*/ 2219325 w 6372225"/>
              <a:gd name="connsiteY3" fmla="*/ 1590675 h 1593547"/>
              <a:gd name="connsiteX4" fmla="*/ 600075 w 6372225"/>
              <a:gd name="connsiteY4" fmla="*/ 1304925 h 1593547"/>
              <a:gd name="connsiteX5" fmla="*/ 276225 w 6372225"/>
              <a:gd name="connsiteY5" fmla="*/ 781050 h 1593547"/>
              <a:gd name="connsiteX6" fmla="*/ 0 w 6372225"/>
              <a:gd name="connsiteY6" fmla="*/ 0 h 1593547"/>
              <a:gd name="connsiteX0" fmla="*/ 6372225 w 6372225"/>
              <a:gd name="connsiteY0" fmla="*/ 209550 h 1594313"/>
              <a:gd name="connsiteX1" fmla="*/ 6076950 w 6372225"/>
              <a:gd name="connsiteY1" fmla="*/ 781050 h 1594313"/>
              <a:gd name="connsiteX2" fmla="*/ 4867275 w 6372225"/>
              <a:gd name="connsiteY2" fmla="*/ 1419225 h 1594313"/>
              <a:gd name="connsiteX3" fmla="*/ 2219325 w 6372225"/>
              <a:gd name="connsiteY3" fmla="*/ 1590675 h 1594313"/>
              <a:gd name="connsiteX4" fmla="*/ 600075 w 6372225"/>
              <a:gd name="connsiteY4" fmla="*/ 1304925 h 1594313"/>
              <a:gd name="connsiteX5" fmla="*/ 276225 w 6372225"/>
              <a:gd name="connsiteY5" fmla="*/ 781050 h 1594313"/>
              <a:gd name="connsiteX6" fmla="*/ 0 w 6372225"/>
              <a:gd name="connsiteY6" fmla="*/ 0 h 1594313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835181"/>
              <a:gd name="connsiteX1" fmla="*/ 6076950 w 6372225"/>
              <a:gd name="connsiteY1" fmla="*/ 781050 h 835181"/>
              <a:gd name="connsiteX2" fmla="*/ 3905250 w 6372225"/>
              <a:gd name="connsiteY2" fmla="*/ 800100 h 835181"/>
              <a:gd name="connsiteX3" fmla="*/ 2733675 w 6372225"/>
              <a:gd name="connsiteY3" fmla="*/ 771525 h 835181"/>
              <a:gd name="connsiteX4" fmla="*/ 276225 w 6372225"/>
              <a:gd name="connsiteY4" fmla="*/ 781050 h 835181"/>
              <a:gd name="connsiteX5" fmla="*/ 0 w 6372225"/>
              <a:gd name="connsiteY5" fmla="*/ 0 h 835181"/>
              <a:gd name="connsiteX0" fmla="*/ 6372225 w 6372225"/>
              <a:gd name="connsiteY0" fmla="*/ 209550 h 830778"/>
              <a:gd name="connsiteX1" fmla="*/ 6076950 w 6372225"/>
              <a:gd name="connsiteY1" fmla="*/ 781050 h 830778"/>
              <a:gd name="connsiteX2" fmla="*/ 3905250 w 6372225"/>
              <a:gd name="connsiteY2" fmla="*/ 800100 h 830778"/>
              <a:gd name="connsiteX3" fmla="*/ 2733675 w 6372225"/>
              <a:gd name="connsiteY3" fmla="*/ 771525 h 830778"/>
              <a:gd name="connsiteX4" fmla="*/ 342900 w 6372225"/>
              <a:gd name="connsiteY4" fmla="*/ 733425 h 830778"/>
              <a:gd name="connsiteX5" fmla="*/ 0 w 6372225"/>
              <a:gd name="connsiteY5" fmla="*/ 0 h 830778"/>
              <a:gd name="connsiteX0" fmla="*/ 6372225 w 6372225"/>
              <a:gd name="connsiteY0" fmla="*/ 209550 h 871485"/>
              <a:gd name="connsiteX1" fmla="*/ 6076950 w 6372225"/>
              <a:gd name="connsiteY1" fmla="*/ 781050 h 871485"/>
              <a:gd name="connsiteX2" fmla="*/ 3905250 w 6372225"/>
              <a:gd name="connsiteY2" fmla="*/ 800100 h 871485"/>
              <a:gd name="connsiteX3" fmla="*/ 3110546 w 6372225"/>
              <a:gd name="connsiteY3" fmla="*/ 870238 h 871485"/>
              <a:gd name="connsiteX4" fmla="*/ 342900 w 6372225"/>
              <a:gd name="connsiteY4" fmla="*/ 733425 h 871485"/>
              <a:gd name="connsiteX5" fmla="*/ 0 w 6372225"/>
              <a:gd name="connsiteY5" fmla="*/ 0 h 871485"/>
              <a:gd name="connsiteX0" fmla="*/ 6372225 w 6414769"/>
              <a:gd name="connsiteY0" fmla="*/ 209550 h 875293"/>
              <a:gd name="connsiteX1" fmla="*/ 6076950 w 6414769"/>
              <a:gd name="connsiteY1" fmla="*/ 781050 h 875293"/>
              <a:gd name="connsiteX2" fmla="*/ 3110546 w 6414769"/>
              <a:gd name="connsiteY2" fmla="*/ 870238 h 875293"/>
              <a:gd name="connsiteX3" fmla="*/ 342900 w 6414769"/>
              <a:gd name="connsiteY3" fmla="*/ 733425 h 875293"/>
              <a:gd name="connsiteX4" fmla="*/ 0 w 6414769"/>
              <a:gd name="connsiteY4" fmla="*/ 0 h 875293"/>
              <a:gd name="connsiteX0" fmla="*/ 6047542 w 6090087"/>
              <a:gd name="connsiteY0" fmla="*/ 0 h 665743"/>
              <a:gd name="connsiteX1" fmla="*/ 5752267 w 6090087"/>
              <a:gd name="connsiteY1" fmla="*/ 571500 h 665743"/>
              <a:gd name="connsiteX2" fmla="*/ 2785863 w 6090087"/>
              <a:gd name="connsiteY2" fmla="*/ 660688 h 665743"/>
              <a:gd name="connsiteX3" fmla="*/ 18217 w 6090087"/>
              <a:gd name="connsiteY3" fmla="*/ 523875 h 665743"/>
              <a:gd name="connsiteX4" fmla="*/ 1490444 w 6090087"/>
              <a:gd name="connsiteY4" fmla="*/ 398319 h 665743"/>
              <a:gd name="connsiteX0" fmla="*/ 4557098 w 4599643"/>
              <a:gd name="connsiteY0" fmla="*/ 0 h 665743"/>
              <a:gd name="connsiteX1" fmla="*/ 4261823 w 4599643"/>
              <a:gd name="connsiteY1" fmla="*/ 571500 h 665743"/>
              <a:gd name="connsiteX2" fmla="*/ 1295419 w 4599643"/>
              <a:gd name="connsiteY2" fmla="*/ 660688 h 665743"/>
              <a:gd name="connsiteX3" fmla="*/ 0 w 4599643"/>
              <a:gd name="connsiteY3" fmla="*/ 398319 h 665743"/>
              <a:gd name="connsiteX0" fmla="*/ 4557098 w 4557099"/>
              <a:gd name="connsiteY0" fmla="*/ 0 h 705675"/>
              <a:gd name="connsiteX1" fmla="*/ 3794047 w 4557099"/>
              <a:gd name="connsiteY1" fmla="*/ 652593 h 705675"/>
              <a:gd name="connsiteX2" fmla="*/ 1295419 w 4557099"/>
              <a:gd name="connsiteY2" fmla="*/ 660688 h 705675"/>
              <a:gd name="connsiteX3" fmla="*/ 0 w 4557099"/>
              <a:gd name="connsiteY3" fmla="*/ 398319 h 705675"/>
              <a:gd name="connsiteX0" fmla="*/ 4557098 w 4557098"/>
              <a:gd name="connsiteY0" fmla="*/ 0 h 705675"/>
              <a:gd name="connsiteX1" fmla="*/ 3794047 w 4557098"/>
              <a:gd name="connsiteY1" fmla="*/ 652593 h 705675"/>
              <a:gd name="connsiteX2" fmla="*/ 1295419 w 4557098"/>
              <a:gd name="connsiteY2" fmla="*/ 660688 h 705675"/>
              <a:gd name="connsiteX3" fmla="*/ 0 w 4557098"/>
              <a:gd name="connsiteY3" fmla="*/ 398319 h 705675"/>
              <a:gd name="connsiteX0" fmla="*/ 3794047 w 3794047"/>
              <a:gd name="connsiteY0" fmla="*/ 254274 h 307356"/>
              <a:gd name="connsiteX1" fmla="*/ 1295419 w 3794047"/>
              <a:gd name="connsiteY1" fmla="*/ 262369 h 307356"/>
              <a:gd name="connsiteX2" fmla="*/ 0 w 3794047"/>
              <a:gd name="connsiteY2" fmla="*/ 0 h 307356"/>
              <a:gd name="connsiteX0" fmla="*/ 3821958 w 3821958"/>
              <a:gd name="connsiteY0" fmla="*/ 0 h 53082"/>
              <a:gd name="connsiteX1" fmla="*/ 1323330 w 3821958"/>
              <a:gd name="connsiteY1" fmla="*/ 8095 h 53082"/>
              <a:gd name="connsiteX2" fmla="*/ 0 w 3821958"/>
              <a:gd name="connsiteY2" fmla="*/ 9676 h 5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1958" h="53082">
                <a:moveTo>
                  <a:pt x="3821958" y="0"/>
                </a:moveTo>
                <a:cubicBezTo>
                  <a:pt x="3278345" y="110115"/>
                  <a:pt x="2279005" y="16033"/>
                  <a:pt x="1323330" y="8095"/>
                </a:cubicBezTo>
                <a:cubicBezTo>
                  <a:pt x="613026" y="-20768"/>
                  <a:pt x="269879" y="64336"/>
                  <a:pt x="0" y="9676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305C16A-0DA6-4AA8-931E-D5EC53DAD917}"/>
              </a:ext>
            </a:extLst>
          </p:cNvPr>
          <p:cNvSpPr txBox="1"/>
          <p:nvPr/>
        </p:nvSpPr>
        <p:spPr>
          <a:xfrm>
            <a:off x="1407645" y="1242211"/>
            <a:ext cx="239251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G.8273.2 PTP T-BC Class 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D0400C3-FDDB-438A-9F85-42A30F8A429D}"/>
              </a:ext>
            </a:extLst>
          </p:cNvPr>
          <p:cNvSpPr txBox="1"/>
          <p:nvPr/>
        </p:nvSpPr>
        <p:spPr>
          <a:xfrm>
            <a:off x="2731403" y="2533235"/>
            <a:ext cx="722314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Fronthaul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8ADA891-B2DC-4AEF-92E2-C3F95913C179}"/>
              </a:ext>
            </a:extLst>
          </p:cNvPr>
          <p:cNvSpPr txBox="1"/>
          <p:nvPr/>
        </p:nvSpPr>
        <p:spPr>
          <a:xfrm>
            <a:off x="5801033" y="2533235"/>
            <a:ext cx="72197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Midhaul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4CF8F61-52A0-4683-AFE4-692C95F7FF8B}"/>
              </a:ext>
            </a:extLst>
          </p:cNvPr>
          <p:cNvCxnSpPr>
            <a:cxnSpLocks/>
          </p:cNvCxnSpPr>
          <p:nvPr/>
        </p:nvCxnSpPr>
        <p:spPr>
          <a:xfrm>
            <a:off x="905074" y="1646447"/>
            <a:ext cx="412377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EB8791D3-BC21-4E1B-80C7-4995E075F0C6}"/>
              </a:ext>
            </a:extLst>
          </p:cNvPr>
          <p:cNvSpPr txBox="1"/>
          <p:nvPr/>
        </p:nvSpPr>
        <p:spPr>
          <a:xfrm>
            <a:off x="1407645" y="1538725"/>
            <a:ext cx="2579168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G.8275.1 Full Onpath Support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D465EC6F-F220-46B4-B485-866A004369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52" y="1799714"/>
            <a:ext cx="451020" cy="28649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A1BB52C2-38AE-4AF1-B5CE-B4276A4F5AC5}"/>
              </a:ext>
            </a:extLst>
          </p:cNvPr>
          <p:cNvSpPr txBox="1"/>
          <p:nvPr/>
        </p:nvSpPr>
        <p:spPr>
          <a:xfrm>
            <a:off x="1407645" y="1835240"/>
            <a:ext cx="314445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G.8262.1 eEEC Synchronous Ethernet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F8AE67D-4567-43DA-BA96-F857B7DE1D77}"/>
              </a:ext>
            </a:extLst>
          </p:cNvPr>
          <p:cNvSpPr/>
          <p:nvPr/>
        </p:nvSpPr>
        <p:spPr>
          <a:xfrm>
            <a:off x="1407645" y="945697"/>
            <a:ext cx="274530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3GPP TS 38.104 Time Alignment Error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Arrow: Left-Right 183">
            <a:extLst>
              <a:ext uri="{FF2B5EF4-FFF2-40B4-BE49-F238E27FC236}">
                <a16:creationId xmlns:a16="http://schemas.microsoft.com/office/drawing/2014/main" id="{7FFAAF34-7649-434E-B3CE-436859DEFC92}"/>
              </a:ext>
            </a:extLst>
          </p:cNvPr>
          <p:cNvSpPr/>
          <p:nvPr/>
        </p:nvSpPr>
        <p:spPr>
          <a:xfrm>
            <a:off x="911686" y="921606"/>
            <a:ext cx="399152" cy="263627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Arrow: Left-Right 184">
            <a:extLst>
              <a:ext uri="{FF2B5EF4-FFF2-40B4-BE49-F238E27FC236}">
                <a16:creationId xmlns:a16="http://schemas.microsoft.com/office/drawing/2014/main" id="{9E83C5AA-A72B-4A53-B5F5-4A888285AB79}"/>
              </a:ext>
            </a:extLst>
          </p:cNvPr>
          <p:cNvSpPr/>
          <p:nvPr/>
        </p:nvSpPr>
        <p:spPr>
          <a:xfrm>
            <a:off x="5169734" y="921606"/>
            <a:ext cx="399152" cy="263627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02B1B47-3C6B-4CF0-8EAC-7EC567FD1F09}"/>
              </a:ext>
            </a:extLst>
          </p:cNvPr>
          <p:cNvSpPr txBox="1"/>
          <p:nvPr/>
        </p:nvSpPr>
        <p:spPr>
          <a:xfrm>
            <a:off x="5671666" y="945697"/>
            <a:ext cx="223516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G.8271.1 Network Limits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50637D6B-5857-4928-880E-739AB9312C72}"/>
              </a:ext>
            </a:extLst>
          </p:cNvPr>
          <p:cNvSpPr/>
          <p:nvPr/>
        </p:nvSpPr>
        <p:spPr>
          <a:xfrm>
            <a:off x="4183242" y="2423939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F00340D9-1878-4D14-964A-04FB49E53D16}"/>
              </a:ext>
            </a:extLst>
          </p:cNvPr>
          <p:cNvSpPr/>
          <p:nvPr/>
        </p:nvSpPr>
        <p:spPr>
          <a:xfrm>
            <a:off x="4684950" y="2428967"/>
            <a:ext cx="389169" cy="4095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BBU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2DCBEFC-935B-4870-BC45-5E6AFFF9093F}"/>
              </a:ext>
            </a:extLst>
          </p:cNvPr>
          <p:cNvSpPr txBox="1"/>
          <p:nvPr/>
        </p:nvSpPr>
        <p:spPr>
          <a:xfrm>
            <a:off x="2345224" y="4620128"/>
            <a:ext cx="170130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IP/MPLS Access DWDM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8984E36-123B-4EED-9ACE-6F69ED5134C0}"/>
              </a:ext>
            </a:extLst>
          </p:cNvPr>
          <p:cNvSpPr txBox="1"/>
          <p:nvPr/>
        </p:nvSpPr>
        <p:spPr>
          <a:xfrm>
            <a:off x="2137826" y="5218669"/>
            <a:ext cx="70718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Fronthaul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172450C-351C-48F4-9F0A-E1756E0AA1FD}"/>
              </a:ext>
            </a:extLst>
          </p:cNvPr>
          <p:cNvSpPr txBox="1"/>
          <p:nvPr/>
        </p:nvSpPr>
        <p:spPr>
          <a:xfrm>
            <a:off x="6669795" y="5218669"/>
            <a:ext cx="1622239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Midhaul and Backhaul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F188D5E9-8847-4CA9-9029-DFDFA6474297}"/>
              </a:ext>
            </a:extLst>
          </p:cNvPr>
          <p:cNvSpPr/>
          <p:nvPr/>
        </p:nvSpPr>
        <p:spPr>
          <a:xfrm>
            <a:off x="1297210" y="3952272"/>
            <a:ext cx="3917719" cy="829121"/>
          </a:xfrm>
          <a:custGeom>
            <a:avLst/>
            <a:gdLst>
              <a:gd name="connsiteX0" fmla="*/ 6372225 w 6372225"/>
              <a:gd name="connsiteY0" fmla="*/ 209550 h 1593547"/>
              <a:gd name="connsiteX1" fmla="*/ 6048375 w 6372225"/>
              <a:gd name="connsiteY1" fmla="*/ 914400 h 1593547"/>
              <a:gd name="connsiteX2" fmla="*/ 4867275 w 6372225"/>
              <a:gd name="connsiteY2" fmla="*/ 1419225 h 1593547"/>
              <a:gd name="connsiteX3" fmla="*/ 2219325 w 6372225"/>
              <a:gd name="connsiteY3" fmla="*/ 1590675 h 1593547"/>
              <a:gd name="connsiteX4" fmla="*/ 600075 w 6372225"/>
              <a:gd name="connsiteY4" fmla="*/ 1304925 h 1593547"/>
              <a:gd name="connsiteX5" fmla="*/ 276225 w 6372225"/>
              <a:gd name="connsiteY5" fmla="*/ 781050 h 1593547"/>
              <a:gd name="connsiteX6" fmla="*/ 0 w 6372225"/>
              <a:gd name="connsiteY6" fmla="*/ 0 h 1593547"/>
              <a:gd name="connsiteX0" fmla="*/ 6372225 w 6372225"/>
              <a:gd name="connsiteY0" fmla="*/ 209550 h 1594313"/>
              <a:gd name="connsiteX1" fmla="*/ 6076950 w 6372225"/>
              <a:gd name="connsiteY1" fmla="*/ 781050 h 1594313"/>
              <a:gd name="connsiteX2" fmla="*/ 4867275 w 6372225"/>
              <a:gd name="connsiteY2" fmla="*/ 1419225 h 1594313"/>
              <a:gd name="connsiteX3" fmla="*/ 2219325 w 6372225"/>
              <a:gd name="connsiteY3" fmla="*/ 1590675 h 1594313"/>
              <a:gd name="connsiteX4" fmla="*/ 600075 w 6372225"/>
              <a:gd name="connsiteY4" fmla="*/ 1304925 h 1594313"/>
              <a:gd name="connsiteX5" fmla="*/ 276225 w 6372225"/>
              <a:gd name="connsiteY5" fmla="*/ 781050 h 1594313"/>
              <a:gd name="connsiteX6" fmla="*/ 0 w 6372225"/>
              <a:gd name="connsiteY6" fmla="*/ 0 h 1594313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608426"/>
              <a:gd name="connsiteX1" fmla="*/ 6076950 w 6372225"/>
              <a:gd name="connsiteY1" fmla="*/ 781050 h 1608426"/>
              <a:gd name="connsiteX2" fmla="*/ 3905250 w 6372225"/>
              <a:gd name="connsiteY2" fmla="*/ 800100 h 1608426"/>
              <a:gd name="connsiteX3" fmla="*/ 2219325 w 6372225"/>
              <a:gd name="connsiteY3" fmla="*/ 1590675 h 1608426"/>
              <a:gd name="connsiteX4" fmla="*/ 600075 w 6372225"/>
              <a:gd name="connsiteY4" fmla="*/ 1304925 h 1608426"/>
              <a:gd name="connsiteX5" fmla="*/ 276225 w 6372225"/>
              <a:gd name="connsiteY5" fmla="*/ 781050 h 1608426"/>
              <a:gd name="connsiteX6" fmla="*/ 0 w 6372225"/>
              <a:gd name="connsiteY6" fmla="*/ 0 h 1608426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1304931"/>
              <a:gd name="connsiteX1" fmla="*/ 6076950 w 6372225"/>
              <a:gd name="connsiteY1" fmla="*/ 781050 h 1304931"/>
              <a:gd name="connsiteX2" fmla="*/ 3905250 w 6372225"/>
              <a:gd name="connsiteY2" fmla="*/ 800100 h 1304931"/>
              <a:gd name="connsiteX3" fmla="*/ 2733675 w 6372225"/>
              <a:gd name="connsiteY3" fmla="*/ 771525 h 1304931"/>
              <a:gd name="connsiteX4" fmla="*/ 600075 w 6372225"/>
              <a:gd name="connsiteY4" fmla="*/ 1304925 h 1304931"/>
              <a:gd name="connsiteX5" fmla="*/ 276225 w 6372225"/>
              <a:gd name="connsiteY5" fmla="*/ 781050 h 1304931"/>
              <a:gd name="connsiteX6" fmla="*/ 0 w 6372225"/>
              <a:gd name="connsiteY6" fmla="*/ 0 h 1304931"/>
              <a:gd name="connsiteX0" fmla="*/ 6372225 w 6372225"/>
              <a:gd name="connsiteY0" fmla="*/ 209550 h 835181"/>
              <a:gd name="connsiteX1" fmla="*/ 6076950 w 6372225"/>
              <a:gd name="connsiteY1" fmla="*/ 781050 h 835181"/>
              <a:gd name="connsiteX2" fmla="*/ 3905250 w 6372225"/>
              <a:gd name="connsiteY2" fmla="*/ 800100 h 835181"/>
              <a:gd name="connsiteX3" fmla="*/ 2733675 w 6372225"/>
              <a:gd name="connsiteY3" fmla="*/ 771525 h 835181"/>
              <a:gd name="connsiteX4" fmla="*/ 276225 w 6372225"/>
              <a:gd name="connsiteY4" fmla="*/ 781050 h 835181"/>
              <a:gd name="connsiteX5" fmla="*/ 0 w 6372225"/>
              <a:gd name="connsiteY5" fmla="*/ 0 h 835181"/>
              <a:gd name="connsiteX0" fmla="*/ 6372225 w 6372225"/>
              <a:gd name="connsiteY0" fmla="*/ 209550 h 830778"/>
              <a:gd name="connsiteX1" fmla="*/ 6076950 w 6372225"/>
              <a:gd name="connsiteY1" fmla="*/ 781050 h 830778"/>
              <a:gd name="connsiteX2" fmla="*/ 3905250 w 6372225"/>
              <a:gd name="connsiteY2" fmla="*/ 800100 h 830778"/>
              <a:gd name="connsiteX3" fmla="*/ 2733675 w 6372225"/>
              <a:gd name="connsiteY3" fmla="*/ 771525 h 830778"/>
              <a:gd name="connsiteX4" fmla="*/ 342900 w 6372225"/>
              <a:gd name="connsiteY4" fmla="*/ 733425 h 830778"/>
              <a:gd name="connsiteX5" fmla="*/ 0 w 6372225"/>
              <a:gd name="connsiteY5" fmla="*/ 0 h 830778"/>
              <a:gd name="connsiteX0" fmla="*/ 6903167 w 6903167"/>
              <a:gd name="connsiteY0" fmla="*/ 0 h 621228"/>
              <a:gd name="connsiteX1" fmla="*/ 6607892 w 6903167"/>
              <a:gd name="connsiteY1" fmla="*/ 571500 h 621228"/>
              <a:gd name="connsiteX2" fmla="*/ 4436192 w 6903167"/>
              <a:gd name="connsiteY2" fmla="*/ 590550 h 621228"/>
              <a:gd name="connsiteX3" fmla="*/ 3264617 w 6903167"/>
              <a:gd name="connsiteY3" fmla="*/ 561975 h 621228"/>
              <a:gd name="connsiteX4" fmla="*/ 873842 w 6903167"/>
              <a:gd name="connsiteY4" fmla="*/ 523875 h 621228"/>
              <a:gd name="connsiteX5" fmla="*/ 0 w 6903167"/>
              <a:gd name="connsiteY5" fmla="*/ 395134 h 621228"/>
              <a:gd name="connsiteX0" fmla="*/ 6790046 w 6790046"/>
              <a:gd name="connsiteY0" fmla="*/ 0 h 621228"/>
              <a:gd name="connsiteX1" fmla="*/ 6494771 w 6790046"/>
              <a:gd name="connsiteY1" fmla="*/ 571500 h 621228"/>
              <a:gd name="connsiteX2" fmla="*/ 4323071 w 6790046"/>
              <a:gd name="connsiteY2" fmla="*/ 590550 h 621228"/>
              <a:gd name="connsiteX3" fmla="*/ 3151496 w 6790046"/>
              <a:gd name="connsiteY3" fmla="*/ 561975 h 621228"/>
              <a:gd name="connsiteX4" fmla="*/ 760721 w 6790046"/>
              <a:gd name="connsiteY4" fmla="*/ 523875 h 621228"/>
              <a:gd name="connsiteX5" fmla="*/ 0 w 6790046"/>
              <a:gd name="connsiteY5" fmla="*/ 338573 h 621228"/>
              <a:gd name="connsiteX0" fmla="*/ 6790046 w 6790046"/>
              <a:gd name="connsiteY0" fmla="*/ 0 h 621228"/>
              <a:gd name="connsiteX1" fmla="*/ 6494771 w 6790046"/>
              <a:gd name="connsiteY1" fmla="*/ 571500 h 621228"/>
              <a:gd name="connsiteX2" fmla="*/ 4323071 w 6790046"/>
              <a:gd name="connsiteY2" fmla="*/ 590550 h 621228"/>
              <a:gd name="connsiteX3" fmla="*/ 3151496 w 6790046"/>
              <a:gd name="connsiteY3" fmla="*/ 561975 h 621228"/>
              <a:gd name="connsiteX4" fmla="*/ 741867 w 6790046"/>
              <a:gd name="connsiteY4" fmla="*/ 43108 h 621228"/>
              <a:gd name="connsiteX5" fmla="*/ 0 w 6790046"/>
              <a:gd name="connsiteY5" fmla="*/ 338573 h 621228"/>
              <a:gd name="connsiteX0" fmla="*/ 6790046 w 6790046"/>
              <a:gd name="connsiteY0" fmla="*/ 158473 h 822663"/>
              <a:gd name="connsiteX1" fmla="*/ 6494771 w 6790046"/>
              <a:gd name="connsiteY1" fmla="*/ 729973 h 822663"/>
              <a:gd name="connsiteX2" fmla="*/ 4323071 w 6790046"/>
              <a:gd name="connsiteY2" fmla="*/ 749023 h 822663"/>
              <a:gd name="connsiteX3" fmla="*/ 3010094 w 6790046"/>
              <a:gd name="connsiteY3" fmla="*/ 13437 h 822663"/>
              <a:gd name="connsiteX4" fmla="*/ 741867 w 6790046"/>
              <a:gd name="connsiteY4" fmla="*/ 201581 h 822663"/>
              <a:gd name="connsiteX5" fmla="*/ 0 w 6790046"/>
              <a:gd name="connsiteY5" fmla="*/ 497046 h 822663"/>
              <a:gd name="connsiteX0" fmla="*/ 6790046 w 6809525"/>
              <a:gd name="connsiteY0" fmla="*/ 453719 h 1033753"/>
              <a:gd name="connsiteX1" fmla="*/ 6494771 w 6809525"/>
              <a:gd name="connsiteY1" fmla="*/ 1025219 h 1033753"/>
              <a:gd name="connsiteX2" fmla="*/ 3917719 w 6809525"/>
              <a:gd name="connsiteY2" fmla="*/ 26174 h 1033753"/>
              <a:gd name="connsiteX3" fmla="*/ 3010094 w 6809525"/>
              <a:gd name="connsiteY3" fmla="*/ 308683 h 1033753"/>
              <a:gd name="connsiteX4" fmla="*/ 741867 w 6809525"/>
              <a:gd name="connsiteY4" fmla="*/ 496827 h 1033753"/>
              <a:gd name="connsiteX5" fmla="*/ 0 w 6809525"/>
              <a:gd name="connsiteY5" fmla="*/ 792292 h 1033753"/>
              <a:gd name="connsiteX0" fmla="*/ 6790046 w 6790046"/>
              <a:gd name="connsiteY0" fmla="*/ 429329 h 829121"/>
              <a:gd name="connsiteX1" fmla="*/ 3917719 w 6790046"/>
              <a:gd name="connsiteY1" fmla="*/ 1784 h 829121"/>
              <a:gd name="connsiteX2" fmla="*/ 3010094 w 6790046"/>
              <a:gd name="connsiteY2" fmla="*/ 284293 h 829121"/>
              <a:gd name="connsiteX3" fmla="*/ 741867 w 6790046"/>
              <a:gd name="connsiteY3" fmla="*/ 472437 h 829121"/>
              <a:gd name="connsiteX4" fmla="*/ 0 w 6790046"/>
              <a:gd name="connsiteY4" fmla="*/ 767902 h 829121"/>
              <a:gd name="connsiteX0" fmla="*/ 3917719 w 3917719"/>
              <a:gd name="connsiteY0" fmla="*/ 1784 h 829121"/>
              <a:gd name="connsiteX1" fmla="*/ 3010094 w 3917719"/>
              <a:gd name="connsiteY1" fmla="*/ 284293 h 829121"/>
              <a:gd name="connsiteX2" fmla="*/ 741867 w 3917719"/>
              <a:gd name="connsiteY2" fmla="*/ 472437 h 829121"/>
              <a:gd name="connsiteX3" fmla="*/ 0 w 3917719"/>
              <a:gd name="connsiteY3" fmla="*/ 767902 h 82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719" h="829121">
                <a:moveTo>
                  <a:pt x="3917719" y="1784"/>
                </a:moveTo>
                <a:cubicBezTo>
                  <a:pt x="3287727" y="-22389"/>
                  <a:pt x="3539403" y="205851"/>
                  <a:pt x="3010094" y="284293"/>
                </a:cubicBezTo>
                <a:cubicBezTo>
                  <a:pt x="2480785" y="362735"/>
                  <a:pt x="1197480" y="601025"/>
                  <a:pt x="741867" y="472437"/>
                </a:cubicBezTo>
                <a:cubicBezTo>
                  <a:pt x="641855" y="254950"/>
                  <a:pt x="88106" y="1049683"/>
                  <a:pt x="0" y="767902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BAAD671-0D0E-4B73-A31C-44E1C9ECDBEC}"/>
              </a:ext>
            </a:extLst>
          </p:cNvPr>
          <p:cNvCxnSpPr>
            <a:cxnSpLocks/>
          </p:cNvCxnSpPr>
          <p:nvPr/>
        </p:nvCxnSpPr>
        <p:spPr>
          <a:xfrm>
            <a:off x="1360865" y="4433374"/>
            <a:ext cx="766585" cy="403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97" name="Picture 196">
            <a:extLst>
              <a:ext uri="{FF2B5EF4-FFF2-40B4-BE49-F238E27FC236}">
                <a16:creationId xmlns:a16="http://schemas.microsoft.com/office/drawing/2014/main" id="{B1D962CF-C8EF-4E38-8B78-0345456F7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59" y="2779836"/>
            <a:ext cx="446116" cy="446116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A6E03556-8C20-4253-9246-DF532A0D0000}"/>
              </a:ext>
            </a:extLst>
          </p:cNvPr>
          <p:cNvSpPr txBox="1"/>
          <p:nvPr/>
        </p:nvSpPr>
        <p:spPr>
          <a:xfrm>
            <a:off x="594068" y="3015170"/>
            <a:ext cx="20518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00EAB37-8CCE-4E15-9668-6A4D5D77236C}"/>
              </a:ext>
            </a:extLst>
          </p:cNvPr>
          <p:cNvCxnSpPr>
            <a:cxnSpLocks/>
          </p:cNvCxnSpPr>
          <p:nvPr/>
        </p:nvCxnSpPr>
        <p:spPr>
          <a:xfrm>
            <a:off x="1244215" y="3293193"/>
            <a:ext cx="844331" cy="387489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6876083A-B704-4F13-A9D9-73E23CA6711A}"/>
              </a:ext>
            </a:extLst>
          </p:cNvPr>
          <p:cNvSpPr txBox="1"/>
          <p:nvPr/>
        </p:nvSpPr>
        <p:spPr>
          <a:xfrm>
            <a:off x="2773498" y="3778187"/>
            <a:ext cx="63812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Ethernet</a:t>
            </a:r>
          </a:p>
        </p:txBody>
      </p:sp>
      <p:sp>
        <p:nvSpPr>
          <p:cNvPr id="205" name="Arrow: Left-Right 204">
            <a:extLst>
              <a:ext uri="{FF2B5EF4-FFF2-40B4-BE49-F238E27FC236}">
                <a16:creationId xmlns:a16="http://schemas.microsoft.com/office/drawing/2014/main" id="{EF1FA133-4C0D-4D90-8892-0A48F0E751B3}"/>
              </a:ext>
            </a:extLst>
          </p:cNvPr>
          <p:cNvSpPr/>
          <p:nvPr/>
        </p:nvSpPr>
        <p:spPr>
          <a:xfrm rot="5400000">
            <a:off x="191425" y="3236524"/>
            <a:ext cx="384722" cy="228453"/>
          </a:xfrm>
          <a:prstGeom prst="leftRightArrow">
            <a:avLst>
              <a:gd name="adj1" fmla="val 48082"/>
              <a:gd name="adj2" fmla="val 4401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6CD2E80-1EA3-43DE-8731-A70D74016C43}"/>
              </a:ext>
            </a:extLst>
          </p:cNvPr>
          <p:cNvSpPr txBox="1"/>
          <p:nvPr/>
        </p:nvSpPr>
        <p:spPr>
          <a:xfrm>
            <a:off x="5671666" y="1242211"/>
            <a:ext cx="2490297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G.8273.2 PTP T-BC Class B/C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73DCD8F-F24C-4299-B011-A9D950054C60}"/>
              </a:ext>
            </a:extLst>
          </p:cNvPr>
          <p:cNvCxnSpPr>
            <a:cxnSpLocks/>
          </p:cNvCxnSpPr>
          <p:nvPr/>
        </p:nvCxnSpPr>
        <p:spPr>
          <a:xfrm>
            <a:off x="5163122" y="1646447"/>
            <a:ext cx="412377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764614E7-A240-4DD7-A10C-547942A01531}"/>
              </a:ext>
            </a:extLst>
          </p:cNvPr>
          <p:cNvSpPr txBox="1"/>
          <p:nvPr/>
        </p:nvSpPr>
        <p:spPr>
          <a:xfrm>
            <a:off x="5671666" y="1538725"/>
            <a:ext cx="2579168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G.8275.1 Full Onpath Support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7505C68F-7852-4EFF-9949-4ECD5AC88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800" y="1799714"/>
            <a:ext cx="451020" cy="28649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30000"/>
              </a:prstClr>
            </a:outerShdw>
          </a:effec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5D7A2E6C-B497-4BA2-BE9B-F6D702B0EF24}"/>
              </a:ext>
            </a:extLst>
          </p:cNvPr>
          <p:cNvSpPr txBox="1"/>
          <p:nvPr/>
        </p:nvSpPr>
        <p:spPr>
          <a:xfrm>
            <a:off x="5671666" y="1835240"/>
            <a:ext cx="314445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ITU-T G.8262.1 eEEC Synchronous Ethernet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32A83F10-2C5A-4DDF-9AA3-4A138C00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537" y="4047186"/>
            <a:ext cx="1901440" cy="539119"/>
          </a:xfrm>
          <a:prstGeom prst="rect">
            <a:avLst/>
          </a:prstGeom>
        </p:spPr>
      </p:pic>
      <p:sp>
        <p:nvSpPr>
          <p:cNvPr id="212" name="Arrow: Right 211">
            <a:extLst>
              <a:ext uri="{FF2B5EF4-FFF2-40B4-BE49-F238E27FC236}">
                <a16:creationId xmlns:a16="http://schemas.microsoft.com/office/drawing/2014/main" id="{46B45D88-EDAB-4519-B248-23BE0CFA58F5}"/>
              </a:ext>
            </a:extLst>
          </p:cNvPr>
          <p:cNvSpPr/>
          <p:nvPr/>
        </p:nvSpPr>
        <p:spPr>
          <a:xfrm flipH="1">
            <a:off x="287336" y="4183280"/>
            <a:ext cx="195956" cy="24708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Arrow: Right 212">
            <a:extLst>
              <a:ext uri="{FF2B5EF4-FFF2-40B4-BE49-F238E27FC236}">
                <a16:creationId xmlns:a16="http://schemas.microsoft.com/office/drawing/2014/main" id="{ADD105F9-F998-4814-B019-80AB316DC0B2}"/>
              </a:ext>
            </a:extLst>
          </p:cNvPr>
          <p:cNvSpPr/>
          <p:nvPr/>
        </p:nvSpPr>
        <p:spPr>
          <a:xfrm flipH="1">
            <a:off x="287336" y="4707733"/>
            <a:ext cx="195956" cy="24708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F65C46C-C9F1-403F-9B40-73609B3AF16E}"/>
              </a:ext>
            </a:extLst>
          </p:cNvPr>
          <p:cNvSpPr txBox="1"/>
          <p:nvPr/>
        </p:nvSpPr>
        <p:spPr>
          <a:xfrm>
            <a:off x="8882836" y="2533235"/>
            <a:ext cx="676468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Backhaul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4378CA78-D853-4175-993E-E54B1B783DC2}"/>
              </a:ext>
            </a:extLst>
          </p:cNvPr>
          <p:cNvSpPr txBox="1"/>
          <p:nvPr/>
        </p:nvSpPr>
        <p:spPr>
          <a:xfrm>
            <a:off x="5392466" y="4457322"/>
            <a:ext cx="1673407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IP/MPLS Metro DWDM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3FEEC0C-82E5-4E26-8BC0-88B83416F627}"/>
              </a:ext>
            </a:extLst>
          </p:cNvPr>
          <p:cNvSpPr txBox="1"/>
          <p:nvPr/>
        </p:nvSpPr>
        <p:spPr>
          <a:xfrm>
            <a:off x="8521812" y="4457322"/>
            <a:ext cx="155626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IP/MPLS Core DWDM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0" name="Graphic 25">
            <a:extLst>
              <a:ext uri="{FF2B5EF4-FFF2-40B4-BE49-F238E27FC236}">
                <a16:creationId xmlns:a16="http://schemas.microsoft.com/office/drawing/2014/main" id="{96493DCE-12B0-49E4-A290-AB04B326C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4337" y="3617455"/>
            <a:ext cx="468000" cy="468000"/>
          </a:xfrm>
          <a:prstGeom prst="rect">
            <a:avLst/>
          </a:prstGeom>
        </p:spPr>
      </p:pic>
      <p:pic>
        <p:nvPicPr>
          <p:cNvPr id="221" name="Graphic 25">
            <a:extLst>
              <a:ext uri="{FF2B5EF4-FFF2-40B4-BE49-F238E27FC236}">
                <a16:creationId xmlns:a16="http://schemas.microsoft.com/office/drawing/2014/main" id="{D640218D-6489-48D1-9A68-30586C345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27" y="3617455"/>
            <a:ext cx="468000" cy="468000"/>
          </a:xfrm>
          <a:prstGeom prst="rect">
            <a:avLst/>
          </a:prstGeom>
        </p:spPr>
      </p:pic>
      <p:pic>
        <p:nvPicPr>
          <p:cNvPr id="226" name="Graphic 25">
            <a:extLst>
              <a:ext uri="{FF2B5EF4-FFF2-40B4-BE49-F238E27FC236}">
                <a16:creationId xmlns:a16="http://schemas.microsoft.com/office/drawing/2014/main" id="{20043A5C-1B29-417D-9AAB-FB811035A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6614" y="3588172"/>
            <a:ext cx="468000" cy="468000"/>
          </a:xfrm>
          <a:prstGeom prst="rect">
            <a:avLst/>
          </a:prstGeom>
        </p:spPr>
      </p:pic>
      <p:pic>
        <p:nvPicPr>
          <p:cNvPr id="227" name="Graphic 25">
            <a:extLst>
              <a:ext uri="{FF2B5EF4-FFF2-40B4-BE49-F238E27FC236}">
                <a16:creationId xmlns:a16="http://schemas.microsoft.com/office/drawing/2014/main" id="{F11EEE2A-5BB7-44AF-BD44-2D429F94A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8121" y="3567480"/>
            <a:ext cx="468000" cy="468000"/>
          </a:xfrm>
          <a:prstGeom prst="rect">
            <a:avLst/>
          </a:prstGeom>
        </p:spPr>
      </p:pic>
      <p:pic>
        <p:nvPicPr>
          <p:cNvPr id="228" name="Graphic 25">
            <a:extLst>
              <a:ext uri="{FF2B5EF4-FFF2-40B4-BE49-F238E27FC236}">
                <a16:creationId xmlns:a16="http://schemas.microsoft.com/office/drawing/2014/main" id="{BB9F9AC8-F64B-4B20-B2F6-271C17BF3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960" y="3256609"/>
            <a:ext cx="468000" cy="468000"/>
          </a:xfrm>
          <a:prstGeom prst="rect">
            <a:avLst/>
          </a:prstGeom>
        </p:spPr>
      </p:pic>
      <p:pic>
        <p:nvPicPr>
          <p:cNvPr id="229" name="Graphic 25">
            <a:extLst>
              <a:ext uri="{FF2B5EF4-FFF2-40B4-BE49-F238E27FC236}">
                <a16:creationId xmlns:a16="http://schemas.microsoft.com/office/drawing/2014/main" id="{D578CD27-FC26-41B3-AAFB-142EFFCFF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565" y="3243402"/>
            <a:ext cx="468000" cy="468000"/>
          </a:xfrm>
          <a:prstGeom prst="rect">
            <a:avLst/>
          </a:prstGeom>
        </p:spPr>
      </p:pic>
      <p:pic>
        <p:nvPicPr>
          <p:cNvPr id="230" name="Graphic 25">
            <a:extLst>
              <a:ext uri="{FF2B5EF4-FFF2-40B4-BE49-F238E27FC236}">
                <a16:creationId xmlns:a16="http://schemas.microsoft.com/office/drawing/2014/main" id="{AA3D411E-2E50-4FF7-A6FC-86CB55312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329" y="4119250"/>
            <a:ext cx="468000" cy="468000"/>
          </a:xfrm>
          <a:prstGeom prst="rect">
            <a:avLst/>
          </a:prstGeom>
        </p:spPr>
      </p:pic>
      <p:pic>
        <p:nvPicPr>
          <p:cNvPr id="232" name="Graphic 25">
            <a:extLst>
              <a:ext uri="{FF2B5EF4-FFF2-40B4-BE49-F238E27FC236}">
                <a16:creationId xmlns:a16="http://schemas.microsoft.com/office/drawing/2014/main" id="{9EAFFEF9-78A7-417E-83AD-C701B1F4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811" y="4054038"/>
            <a:ext cx="468000" cy="46800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FC114DE5-8C2F-49BD-876D-B1E3B593B8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409" y="3637863"/>
            <a:ext cx="288000" cy="28800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6DA7FBA4-52B4-44B4-8526-ED53EC5C9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6042" y="1252499"/>
            <a:ext cx="286537" cy="28653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58CFD79A-B5DF-4886-9A41-66DDFE392D4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08" y="4210477"/>
            <a:ext cx="288000" cy="288000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0CF1E97F-7EDE-4C74-BFFF-30D5824F41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671" y="4132262"/>
            <a:ext cx="288000" cy="28800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B5AB607F-DF28-46FD-A422-009D01271C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719" y="4075697"/>
            <a:ext cx="288000" cy="28800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E60A207C-08CA-4034-A684-650BBAF253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724" y="3597423"/>
            <a:ext cx="288000" cy="28800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CAC67830-6C4B-4D6F-9DA8-578954DB7D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187" y="3609367"/>
            <a:ext cx="288000" cy="28800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C3082DD8-742A-46DA-A890-94C0C867F4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908" y="3637863"/>
            <a:ext cx="288000" cy="288000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74839389-01C0-4138-89B7-939A6CEF445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262" y="1251767"/>
            <a:ext cx="288000" cy="288000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4A2DBF16-6CDF-49E0-A544-F5421C382C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283" y="3275627"/>
            <a:ext cx="288000" cy="288000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4898D338-E571-42D3-9544-168408E526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540" y="3275627"/>
            <a:ext cx="288000" cy="288000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90635C89-79E6-4E1E-A714-F7651D620E1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99" y="3010277"/>
            <a:ext cx="288000" cy="288000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80461A30-0230-4CC0-8C66-81CDA47BB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696" y="3232165"/>
            <a:ext cx="446116" cy="446116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81DB6DD7-A465-4166-B7CB-3772952414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99" y="3444728"/>
            <a:ext cx="288000" cy="288000"/>
          </a:xfrm>
          <a:prstGeom prst="rect">
            <a:avLst/>
          </a:prstGeom>
        </p:spPr>
      </p:pic>
      <p:sp>
        <p:nvSpPr>
          <p:cNvPr id="247" name="TextBox 246">
            <a:extLst>
              <a:ext uri="{FF2B5EF4-FFF2-40B4-BE49-F238E27FC236}">
                <a16:creationId xmlns:a16="http://schemas.microsoft.com/office/drawing/2014/main" id="{4878FC71-AA44-4633-8DA2-AB36F70FE44C}"/>
              </a:ext>
            </a:extLst>
          </p:cNvPr>
          <p:cNvSpPr txBox="1"/>
          <p:nvPr/>
        </p:nvSpPr>
        <p:spPr>
          <a:xfrm>
            <a:off x="1032230" y="3519208"/>
            <a:ext cx="29495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T-TSC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EB28521-2DAC-434A-A8AE-9A4383BBF5E1}"/>
              </a:ext>
            </a:extLst>
          </p:cNvPr>
          <p:cNvSpPr txBox="1"/>
          <p:nvPr/>
        </p:nvSpPr>
        <p:spPr>
          <a:xfrm>
            <a:off x="1032230" y="3070746"/>
            <a:ext cx="29495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T-TSC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B131C711-D6AB-4DFB-821D-ABBD7545D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10" y="4490491"/>
            <a:ext cx="446116" cy="446116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6EEC7B43-10A5-4D0E-A04B-186964FBFCC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493" y="4723925"/>
            <a:ext cx="288000" cy="288000"/>
          </a:xfrm>
          <a:prstGeom prst="rect">
            <a:avLst/>
          </a:prstGeom>
        </p:spPr>
      </p:pic>
      <p:pic>
        <p:nvPicPr>
          <p:cNvPr id="251" name="Graphic 25">
            <a:extLst>
              <a:ext uri="{FF2B5EF4-FFF2-40B4-BE49-F238E27FC236}">
                <a16:creationId xmlns:a16="http://schemas.microsoft.com/office/drawing/2014/main" id="{43C03B9E-11CE-42F2-9964-686D84515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187" y="1196123"/>
            <a:ext cx="468000" cy="46800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AD80420D-631E-4EDA-A443-7FF7185A9F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868" y="1216531"/>
            <a:ext cx="288000" cy="288000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8548B6C5-E6CE-4876-AC66-AB7DDC627DB0}"/>
              </a:ext>
            </a:extLst>
          </p:cNvPr>
          <p:cNvSpPr txBox="1"/>
          <p:nvPr/>
        </p:nvSpPr>
        <p:spPr>
          <a:xfrm>
            <a:off x="9840414" y="1214680"/>
            <a:ext cx="177675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Router or Ethernet Switch with inbuilt T-BC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AFDD-3E4B-4116-AB00-E9620CF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3" y="0"/>
            <a:ext cx="11173289" cy="809287"/>
          </a:xfrm>
        </p:spPr>
        <p:txBody>
          <a:bodyPr/>
          <a:lstStyle/>
          <a:p>
            <a:r>
              <a:rPr lang="sv-SE" dirty="0"/>
              <a:t>1588 clock types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1670-3B19-43D7-8179-923D7D39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56B5B-686F-4A20-B80F-37241F451D50}"/>
              </a:ext>
            </a:extLst>
          </p:cNvPr>
          <p:cNvSpPr/>
          <p:nvPr/>
        </p:nvSpPr>
        <p:spPr>
          <a:xfrm>
            <a:off x="733530" y="2150347"/>
            <a:ext cx="1004835" cy="241161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PTP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6B8D0-8B7B-4E1F-B715-1E771CC83E72}"/>
              </a:ext>
            </a:extLst>
          </p:cNvPr>
          <p:cNvSpPr/>
          <p:nvPr/>
        </p:nvSpPr>
        <p:spPr>
          <a:xfrm>
            <a:off x="733529" y="2388996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UDP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FC8B3-DAF9-4A12-8E02-869FAD8B49E4}"/>
              </a:ext>
            </a:extLst>
          </p:cNvPr>
          <p:cNvSpPr/>
          <p:nvPr/>
        </p:nvSpPr>
        <p:spPr>
          <a:xfrm>
            <a:off x="733528" y="2630157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IP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1D884-6EDC-4E82-91B1-B23DA2386251}"/>
              </a:ext>
            </a:extLst>
          </p:cNvPr>
          <p:cNvSpPr/>
          <p:nvPr/>
        </p:nvSpPr>
        <p:spPr>
          <a:xfrm>
            <a:off x="733527" y="2843687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MAC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7E6D3-E259-490F-A81D-0331EE38D725}"/>
              </a:ext>
            </a:extLst>
          </p:cNvPr>
          <p:cNvSpPr/>
          <p:nvPr/>
        </p:nvSpPr>
        <p:spPr>
          <a:xfrm>
            <a:off x="733526" y="3057217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Phy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2DFE4-8ABB-491A-A6C4-B44CFCA6A0CF}"/>
              </a:ext>
            </a:extLst>
          </p:cNvPr>
          <p:cNvSpPr/>
          <p:nvPr/>
        </p:nvSpPr>
        <p:spPr>
          <a:xfrm>
            <a:off x="2654440" y="2150347"/>
            <a:ext cx="1004835" cy="241161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PTP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0A2224-30C2-488D-AEA6-90FA48201FDD}"/>
              </a:ext>
            </a:extLst>
          </p:cNvPr>
          <p:cNvSpPr/>
          <p:nvPr/>
        </p:nvSpPr>
        <p:spPr>
          <a:xfrm>
            <a:off x="2654439" y="2388996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UDP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8EC4-F77A-4549-A99D-E802AFE8A7C9}"/>
              </a:ext>
            </a:extLst>
          </p:cNvPr>
          <p:cNvSpPr/>
          <p:nvPr/>
        </p:nvSpPr>
        <p:spPr>
          <a:xfrm>
            <a:off x="2654438" y="2630157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IP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BD577-BD8D-48F3-A6D8-15E1A215C061}"/>
              </a:ext>
            </a:extLst>
          </p:cNvPr>
          <p:cNvSpPr/>
          <p:nvPr/>
        </p:nvSpPr>
        <p:spPr>
          <a:xfrm>
            <a:off x="2654437" y="2843687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MAC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33F37-5EE7-46C3-BC2A-C6A27A937BCA}"/>
              </a:ext>
            </a:extLst>
          </p:cNvPr>
          <p:cNvSpPr/>
          <p:nvPr/>
        </p:nvSpPr>
        <p:spPr>
          <a:xfrm>
            <a:off x="2654436" y="3057217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Phy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7AD2757-95A2-40A6-8594-EE190577B284}"/>
              </a:ext>
            </a:extLst>
          </p:cNvPr>
          <p:cNvCxnSpPr>
            <a:stCxn id="9" idx="2"/>
            <a:endCxn id="14" idx="2"/>
          </p:cNvCxnSpPr>
          <p:nvPr/>
        </p:nvCxnSpPr>
        <p:spPr>
          <a:xfrm rot="16200000" flipH="1">
            <a:off x="2196399" y="2337923"/>
            <a:ext cx="12700" cy="1920910"/>
          </a:xfrm>
          <a:prstGeom prst="bentConnector3">
            <a:avLst>
              <a:gd name="adj1" fmla="val 1800000"/>
            </a:avLst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4D0512-BCF2-4023-B09A-DA34614AF4F1}"/>
              </a:ext>
            </a:extLst>
          </p:cNvPr>
          <p:cNvSpPr txBox="1"/>
          <p:nvPr/>
        </p:nvSpPr>
        <p:spPr>
          <a:xfrm>
            <a:off x="653144" y="1745902"/>
            <a:ext cx="258242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Master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58805-162F-4774-994D-56FBED2EAF73}"/>
              </a:ext>
            </a:extLst>
          </p:cNvPr>
          <p:cNvSpPr txBox="1"/>
          <p:nvPr/>
        </p:nvSpPr>
        <p:spPr>
          <a:xfrm>
            <a:off x="2457658" y="1749077"/>
            <a:ext cx="155582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Boundary clock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7FE61-1878-4EA8-AB7E-7CC1FA5BDB7A}"/>
              </a:ext>
            </a:extLst>
          </p:cNvPr>
          <p:cNvSpPr txBox="1"/>
          <p:nvPr/>
        </p:nvSpPr>
        <p:spPr>
          <a:xfrm>
            <a:off x="695496" y="1356000"/>
            <a:ext cx="150725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Boundary Clock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19A4A6-8506-45B8-94F6-DD7494EC6506}"/>
              </a:ext>
            </a:extLst>
          </p:cNvPr>
          <p:cNvSpPr/>
          <p:nvPr/>
        </p:nvSpPr>
        <p:spPr>
          <a:xfrm>
            <a:off x="5982105" y="2182166"/>
            <a:ext cx="1004835" cy="241161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PTP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47291-6D40-4893-9776-BFAE9B11CD43}"/>
              </a:ext>
            </a:extLst>
          </p:cNvPr>
          <p:cNvSpPr/>
          <p:nvPr/>
        </p:nvSpPr>
        <p:spPr>
          <a:xfrm>
            <a:off x="5982104" y="2420815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UDP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1EB436-CB15-4AD6-A8AD-94580A5D6E60}"/>
              </a:ext>
            </a:extLst>
          </p:cNvPr>
          <p:cNvSpPr/>
          <p:nvPr/>
        </p:nvSpPr>
        <p:spPr>
          <a:xfrm>
            <a:off x="5982103" y="2661976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IP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491B6B-56DA-4DC8-A43F-5312114051D8}"/>
              </a:ext>
            </a:extLst>
          </p:cNvPr>
          <p:cNvSpPr/>
          <p:nvPr/>
        </p:nvSpPr>
        <p:spPr>
          <a:xfrm>
            <a:off x="5982102" y="2875506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MAC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CEDBB-1039-4CC2-A3CA-06700CAF1D1E}"/>
              </a:ext>
            </a:extLst>
          </p:cNvPr>
          <p:cNvSpPr/>
          <p:nvPr/>
        </p:nvSpPr>
        <p:spPr>
          <a:xfrm>
            <a:off x="5982101" y="3089036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Phy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84BFAE-C28D-4EB5-8C25-B1C7E634FD6E}"/>
              </a:ext>
            </a:extLst>
          </p:cNvPr>
          <p:cNvSpPr/>
          <p:nvPr/>
        </p:nvSpPr>
        <p:spPr>
          <a:xfrm>
            <a:off x="7269971" y="2875506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MAC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4679F2-ACD2-4C2B-B609-C91A40DFF2D3}"/>
              </a:ext>
            </a:extLst>
          </p:cNvPr>
          <p:cNvSpPr/>
          <p:nvPr/>
        </p:nvSpPr>
        <p:spPr>
          <a:xfrm>
            <a:off x="7269970" y="3089036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Phy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D9A64B2-7E78-461D-9899-C4AB61659664}"/>
              </a:ext>
            </a:extLst>
          </p:cNvPr>
          <p:cNvCxnSpPr>
            <a:cxnSpLocks/>
            <a:stCxn id="28" idx="2"/>
            <a:endCxn id="33" idx="2"/>
          </p:cNvCxnSpPr>
          <p:nvPr/>
        </p:nvCxnSpPr>
        <p:spPr>
          <a:xfrm rot="16200000" flipH="1">
            <a:off x="7128453" y="2686262"/>
            <a:ext cx="12700" cy="1287869"/>
          </a:xfrm>
          <a:prstGeom prst="bentConnector3">
            <a:avLst>
              <a:gd name="adj1" fmla="val 1800000"/>
            </a:avLst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DBCD0B6-4B6C-4229-97C9-65E5044163AC}"/>
              </a:ext>
            </a:extLst>
          </p:cNvPr>
          <p:cNvSpPr txBox="1"/>
          <p:nvPr/>
        </p:nvSpPr>
        <p:spPr>
          <a:xfrm>
            <a:off x="5901719" y="1777721"/>
            <a:ext cx="258242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Master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D13FE2-38A9-48AD-A37C-6EB10BDDBB49}"/>
              </a:ext>
            </a:extLst>
          </p:cNvPr>
          <p:cNvSpPr txBox="1"/>
          <p:nvPr/>
        </p:nvSpPr>
        <p:spPr>
          <a:xfrm>
            <a:off x="7484509" y="2505133"/>
            <a:ext cx="172996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Transparent Clock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A96049-A0E8-4F1C-A30E-D70FF94E0639}"/>
              </a:ext>
            </a:extLst>
          </p:cNvPr>
          <p:cNvSpPr txBox="1"/>
          <p:nvPr/>
        </p:nvSpPr>
        <p:spPr>
          <a:xfrm>
            <a:off x="5901719" y="1309199"/>
            <a:ext cx="210597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Transparent  Clock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3FF907-A19D-4150-957F-A676217387BD}"/>
              </a:ext>
            </a:extLst>
          </p:cNvPr>
          <p:cNvSpPr/>
          <p:nvPr/>
        </p:nvSpPr>
        <p:spPr>
          <a:xfrm>
            <a:off x="8424183" y="2869813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MAC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2C9057-9865-4F87-B910-5DC5F03F5EFC}"/>
              </a:ext>
            </a:extLst>
          </p:cNvPr>
          <p:cNvSpPr/>
          <p:nvPr/>
        </p:nvSpPr>
        <p:spPr>
          <a:xfrm>
            <a:off x="8424182" y="3083343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Phy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168CFC-0DD3-4168-BD0E-8E74AAA35031}"/>
              </a:ext>
            </a:extLst>
          </p:cNvPr>
          <p:cNvSpPr/>
          <p:nvPr/>
        </p:nvSpPr>
        <p:spPr>
          <a:xfrm>
            <a:off x="9700017" y="2138794"/>
            <a:ext cx="1004835" cy="241161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PTP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4DC4E7-7A65-4A69-9160-FD64E6287ABE}"/>
              </a:ext>
            </a:extLst>
          </p:cNvPr>
          <p:cNvSpPr/>
          <p:nvPr/>
        </p:nvSpPr>
        <p:spPr>
          <a:xfrm>
            <a:off x="9700016" y="2377443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UDP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FB21BB-8A34-46F8-837F-EDDE6BFE57D3}"/>
              </a:ext>
            </a:extLst>
          </p:cNvPr>
          <p:cNvSpPr/>
          <p:nvPr/>
        </p:nvSpPr>
        <p:spPr>
          <a:xfrm>
            <a:off x="9700015" y="2618604"/>
            <a:ext cx="1004835" cy="24116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IP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BD2C51-E1D2-44E4-83AB-1B41F345DE4E}"/>
              </a:ext>
            </a:extLst>
          </p:cNvPr>
          <p:cNvSpPr/>
          <p:nvPr/>
        </p:nvSpPr>
        <p:spPr>
          <a:xfrm>
            <a:off x="9700014" y="2832134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MAC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C7D481-1F12-4D1C-AA84-027843A86A10}"/>
              </a:ext>
            </a:extLst>
          </p:cNvPr>
          <p:cNvSpPr/>
          <p:nvPr/>
        </p:nvSpPr>
        <p:spPr>
          <a:xfrm>
            <a:off x="9700013" y="3045664"/>
            <a:ext cx="1004835" cy="24116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Phy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2E1170-3B5F-41E9-BF96-05080436EFEE}"/>
              </a:ext>
            </a:extLst>
          </p:cNvPr>
          <p:cNvSpPr txBox="1"/>
          <p:nvPr/>
        </p:nvSpPr>
        <p:spPr>
          <a:xfrm>
            <a:off x="9503235" y="1737524"/>
            <a:ext cx="155582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Boundary clock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9FA2648D-8A75-479C-86B2-DB7C6BCFB041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 flipV="1">
            <a:off x="8274806" y="2990394"/>
            <a:ext cx="149377" cy="5693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4F014BD-1F4B-4E96-991E-CDE50520CCCE}"/>
              </a:ext>
            </a:extLst>
          </p:cNvPr>
          <p:cNvCxnSpPr>
            <a:cxnSpLocks/>
            <a:stCxn id="42" idx="2"/>
            <a:endCxn id="49" idx="2"/>
          </p:cNvCxnSpPr>
          <p:nvPr/>
        </p:nvCxnSpPr>
        <p:spPr>
          <a:xfrm rot="5400000" flipH="1" flipV="1">
            <a:off x="9545675" y="2667749"/>
            <a:ext cx="37679" cy="1275831"/>
          </a:xfrm>
          <a:prstGeom prst="bentConnector3">
            <a:avLst>
              <a:gd name="adj1" fmla="val -606704"/>
            </a:avLst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BBDDF5E-C041-48AA-91D1-831FAE61FA4F}"/>
              </a:ext>
            </a:extLst>
          </p:cNvPr>
          <p:cNvSpPr/>
          <p:nvPr/>
        </p:nvSpPr>
        <p:spPr>
          <a:xfrm>
            <a:off x="522514" y="1309199"/>
            <a:ext cx="3848519" cy="2408284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3530917-6A47-448E-8261-64424880A0C2}"/>
              </a:ext>
            </a:extLst>
          </p:cNvPr>
          <p:cNvSpPr/>
          <p:nvPr/>
        </p:nvSpPr>
        <p:spPr>
          <a:xfrm>
            <a:off x="5737439" y="1275381"/>
            <a:ext cx="5412730" cy="2408284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A1BC16-717B-451D-9075-C42FE452D89D}"/>
              </a:ext>
            </a:extLst>
          </p:cNvPr>
          <p:cNvSpPr txBox="1"/>
          <p:nvPr/>
        </p:nvSpPr>
        <p:spPr>
          <a:xfrm>
            <a:off x="331590" y="3797321"/>
            <a:ext cx="4431327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Boundary clocks interacts on the application layer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1C9D5A-A75C-428A-B2C5-3E3573110424}"/>
              </a:ext>
            </a:extLst>
          </p:cNvPr>
          <p:cNvSpPr txBox="1"/>
          <p:nvPr/>
        </p:nvSpPr>
        <p:spPr>
          <a:xfrm>
            <a:off x="5982101" y="3827689"/>
            <a:ext cx="541273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A Transparent clock justifies for resident time from Rx to Tx utilizing hardware timestamping into the 1588 frames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graphicFrame>
        <p:nvGraphicFramePr>
          <p:cNvPr id="66" name="Table 66">
            <a:extLst>
              <a:ext uri="{FF2B5EF4-FFF2-40B4-BE49-F238E27FC236}">
                <a16:creationId xmlns:a16="http://schemas.microsoft.com/office/drawing/2014/main" id="{CFB34D9F-5792-4512-9CDB-D0D45B2E0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16475"/>
              </p:ext>
            </p:extLst>
          </p:nvPr>
        </p:nvGraphicFramePr>
        <p:xfrm>
          <a:off x="268060" y="4146529"/>
          <a:ext cx="51044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04">
                  <a:extLst>
                    <a:ext uri="{9D8B030D-6E8A-4147-A177-3AD203B41FA5}">
                      <a16:colId xmlns:a16="http://schemas.microsoft.com/office/drawing/2014/main" val="2356229105"/>
                    </a:ext>
                  </a:extLst>
                </a:gridCol>
                <a:gridCol w="1653281">
                  <a:extLst>
                    <a:ext uri="{9D8B030D-6E8A-4147-A177-3AD203B41FA5}">
                      <a16:colId xmlns:a16="http://schemas.microsoft.com/office/drawing/2014/main" val="3700919635"/>
                    </a:ext>
                  </a:extLst>
                </a:gridCol>
                <a:gridCol w="2003564">
                  <a:extLst>
                    <a:ext uri="{9D8B030D-6E8A-4147-A177-3AD203B41FA5}">
                      <a16:colId xmlns:a16="http://schemas.microsoft.com/office/drawing/2014/main" val="2536518013"/>
                    </a:ext>
                  </a:extLst>
                </a:gridCol>
              </a:tblGrid>
              <a:tr h="324680">
                <a:tc>
                  <a:txBody>
                    <a:bodyPr/>
                    <a:lstStyle/>
                    <a:p>
                      <a:r>
                        <a:rPr lang="sv-SE" sz="1800" dirty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Max time error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Configuration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403171"/>
                  </a:ext>
                </a:extLst>
              </a:tr>
              <a:tr h="324680">
                <a:tc>
                  <a:txBody>
                    <a:bodyPr/>
                    <a:lstStyle/>
                    <a:p>
                      <a:r>
                        <a:rPr lang="sv-SE" sz="1800" dirty="0"/>
                        <a:t>Class 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100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Significant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83640"/>
                  </a:ext>
                </a:extLst>
              </a:tr>
              <a:tr h="3246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Class 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70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Significant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98077"/>
                  </a:ext>
                </a:extLst>
              </a:tr>
              <a:tr h="3246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Class 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Significant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14535"/>
                  </a:ext>
                </a:extLst>
              </a:tr>
              <a:tr h="3246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Class 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5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Significant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8241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E96F5B7-5974-40BD-A0D5-7C61495AD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33903"/>
              </p:ext>
            </p:extLst>
          </p:nvPr>
        </p:nvGraphicFramePr>
        <p:xfrm>
          <a:off x="6058910" y="4514106"/>
          <a:ext cx="519488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414">
                  <a:extLst>
                    <a:ext uri="{9D8B030D-6E8A-4147-A177-3AD203B41FA5}">
                      <a16:colId xmlns:a16="http://schemas.microsoft.com/office/drawing/2014/main" val="2356229105"/>
                    </a:ext>
                  </a:extLst>
                </a:gridCol>
                <a:gridCol w="1978898">
                  <a:extLst>
                    <a:ext uri="{9D8B030D-6E8A-4147-A177-3AD203B41FA5}">
                      <a16:colId xmlns:a16="http://schemas.microsoft.com/office/drawing/2014/main" val="3700919635"/>
                    </a:ext>
                  </a:extLst>
                </a:gridCol>
                <a:gridCol w="1859572">
                  <a:extLst>
                    <a:ext uri="{9D8B030D-6E8A-4147-A177-3AD203B41FA5}">
                      <a16:colId xmlns:a16="http://schemas.microsoft.com/office/drawing/2014/main" val="2536518013"/>
                    </a:ext>
                  </a:extLst>
                </a:gridCol>
              </a:tblGrid>
              <a:tr h="354590">
                <a:tc>
                  <a:txBody>
                    <a:bodyPr/>
                    <a:lstStyle/>
                    <a:p>
                      <a:r>
                        <a:rPr lang="sv-SE" sz="1800" dirty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Resolution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Configuration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403171"/>
                  </a:ext>
                </a:extLst>
              </a:tr>
              <a:tr h="3246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EMXP/IIE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8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Trivial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14535"/>
                  </a:ext>
                </a:extLst>
              </a:tr>
              <a:tr h="32468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XH800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 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Trivial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8241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393A34F2-91AD-47A7-B90D-ED3EB383C2B4}"/>
              </a:ext>
            </a:extLst>
          </p:cNvPr>
          <p:cNvSpPr txBox="1"/>
          <p:nvPr/>
        </p:nvSpPr>
        <p:spPr>
          <a:xfrm>
            <a:off x="170868" y="5985983"/>
            <a:ext cx="529883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200" dirty="0">
                <a:solidFill>
                  <a:schemeClr val="tx2"/>
                </a:solidFill>
              </a:rPr>
              <a:t>Boundary clocks helps scale 1588 domains by hiding clients befind BCs </a:t>
            </a:r>
            <a:endParaRPr lang="en-US" sz="1200" dirty="0" err="1">
              <a:solidFill>
                <a:schemeClr val="tx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DAEE17-7FA2-4711-9918-4EA9AD60438F}"/>
              </a:ext>
            </a:extLst>
          </p:cNvPr>
          <p:cNvSpPr txBox="1"/>
          <p:nvPr/>
        </p:nvSpPr>
        <p:spPr>
          <a:xfrm>
            <a:off x="5982101" y="5728635"/>
            <a:ext cx="529883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200" dirty="0">
                <a:solidFill>
                  <a:schemeClr val="tx2"/>
                </a:solidFill>
              </a:rPr>
              <a:t>Transparent clock resolution does not define E2E max time error, that is still also a property of the boundary clock and the PTP servos. </a:t>
            </a:r>
            <a:endParaRPr lang="en-US" sz="1200" dirty="0" err="1">
              <a:solidFill>
                <a:schemeClr val="tx2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47814B7-795F-4A97-8F55-7A088959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109" y="2003177"/>
            <a:ext cx="365325" cy="365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A8B9AA9-238F-4262-A282-DBA3B0856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955" y="2014069"/>
            <a:ext cx="365325" cy="3653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48171E-9231-4F44-8F80-E56B06D4E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1366" y="1999503"/>
            <a:ext cx="365325" cy="36532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1AD1EEC-9501-4D8C-9703-5E2A415D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848" y="1949402"/>
            <a:ext cx="365325" cy="3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C93EFE-2CBC-465A-A334-9DF8CAAE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82" y="2502725"/>
            <a:ext cx="8259324" cy="926275"/>
          </a:xfrm>
        </p:spPr>
        <p:txBody>
          <a:bodyPr/>
          <a:lstStyle/>
          <a:p>
            <a:r>
              <a:rPr lang="sv-SE" dirty="0"/>
              <a:t>Viable strategies for building cost efficient national synchronization distribution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C78E-B9FC-439F-A07B-2A23E01C7AB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59538"/>
            <a:ext cx="2868613" cy="163512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0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03F4-2672-42F1-B8E1-3E8268E1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Viable strategy #1 choose good electronics 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68D37F-188B-4BE8-AE7A-7DEACAB4A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1200363"/>
          <a:ext cx="5175316" cy="3703560"/>
        </p:xfrm>
        <a:graphic>
          <a:graphicData uri="http://schemas.openxmlformats.org/drawingml/2006/table">
            <a:tbl>
              <a:tblPr firstRow="1"/>
              <a:tblGrid>
                <a:gridCol w="1064563">
                  <a:extLst>
                    <a:ext uri="{9D8B030D-6E8A-4147-A177-3AD203B41FA5}">
                      <a16:colId xmlns:a16="http://schemas.microsoft.com/office/drawing/2014/main" val="1628955115"/>
                    </a:ext>
                  </a:extLst>
                </a:gridCol>
                <a:gridCol w="1787953">
                  <a:extLst>
                    <a:ext uri="{9D8B030D-6E8A-4147-A177-3AD203B41FA5}">
                      <a16:colId xmlns:a16="http://schemas.microsoft.com/office/drawing/2014/main" val="876342615"/>
                    </a:ext>
                  </a:extLst>
                </a:gridCol>
                <a:gridCol w="565902">
                  <a:extLst>
                    <a:ext uri="{9D8B030D-6E8A-4147-A177-3AD203B41FA5}">
                      <a16:colId xmlns:a16="http://schemas.microsoft.com/office/drawing/2014/main" val="952103205"/>
                    </a:ext>
                  </a:extLst>
                </a:gridCol>
                <a:gridCol w="394770">
                  <a:extLst>
                    <a:ext uri="{9D8B030D-6E8A-4147-A177-3AD203B41FA5}">
                      <a16:colId xmlns:a16="http://schemas.microsoft.com/office/drawing/2014/main" val="4294295353"/>
                    </a:ext>
                  </a:extLst>
                </a:gridCol>
                <a:gridCol w="545107">
                  <a:extLst>
                    <a:ext uri="{9D8B030D-6E8A-4147-A177-3AD203B41FA5}">
                      <a16:colId xmlns:a16="http://schemas.microsoft.com/office/drawing/2014/main" val="1210201353"/>
                    </a:ext>
                  </a:extLst>
                </a:gridCol>
                <a:gridCol w="817021">
                  <a:extLst>
                    <a:ext uri="{9D8B030D-6E8A-4147-A177-3AD203B41FA5}">
                      <a16:colId xmlns:a16="http://schemas.microsoft.com/office/drawing/2014/main" val="1648726600"/>
                    </a:ext>
                  </a:extLst>
                </a:gridCol>
              </a:tblGrid>
              <a:tr h="37688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Card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Function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00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Client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cTE (ns)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dTE LF (ns)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Phase sync 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00601"/>
                  </a:ext>
                </a:extLst>
              </a:tr>
              <a:tr h="37688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FXP400GOTN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Dual 2x 100/200G OTN </a:t>
                      </a:r>
                      <a:r>
                        <a:rPr lang="en-US" sz="10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Flexponder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A5A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26204"/>
                  </a:ext>
                </a:extLst>
              </a:tr>
              <a:tr h="37688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FXP400G-E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4x 100 / 400G OTN </a:t>
                      </a:r>
                      <a:r>
                        <a:rPr lang="en-US" sz="10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Flexponder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100G/ 400G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A5A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89687"/>
                  </a:ext>
                </a:extLst>
              </a:tr>
              <a:tr h="37688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MXP200GOTN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100/200G OTN </a:t>
                      </a:r>
                      <a:r>
                        <a:rPr lang="en-US" sz="10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Muxponder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 / 100G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4389"/>
                  </a:ext>
                </a:extLst>
              </a:tr>
              <a:tr h="22762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12261"/>
                  </a:ext>
                </a:extLst>
              </a:tr>
              <a:tr h="37688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EMXP440/III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 and 100G/200G Packet Optical Muxponder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 / 100G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48249"/>
                  </a:ext>
                </a:extLst>
              </a:tr>
              <a:tr h="37688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XH800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10G/25G/100G/200G Packet Optical Transport Switch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10G, 25G / 100G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40371"/>
                  </a:ext>
                </a:extLst>
              </a:tr>
              <a:tr h="227628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38865"/>
                  </a:ext>
                </a:extLst>
              </a:tr>
              <a:tr h="22762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TPHEX10GOTN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6x 10G OTN Transponder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372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20235"/>
                  </a:ext>
                </a:extLst>
              </a:tr>
              <a:tr h="22762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FHAU/I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6x10G </a:t>
                      </a:r>
                      <a:r>
                        <a:rPr lang="en-US" sz="10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iWDM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Flexponder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56608"/>
                  </a:ext>
                </a:extLst>
              </a:tr>
              <a:tr h="227628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A5A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49265"/>
                  </a:ext>
                </a:extLst>
              </a:tr>
              <a:tr h="22762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TPMRHEX-L/16G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6x MultiRate Lite Transponder 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10G, GbE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105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015" marR="40015" marT="40015" marB="40015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3627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47BE028-B7FD-4830-9D36-06EE370B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539" y="2670097"/>
            <a:ext cx="2447310" cy="316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5009C2-B8DD-42A1-9E44-2A4B70A91CA4}"/>
              </a:ext>
            </a:extLst>
          </p:cNvPr>
          <p:cNvSpPr/>
          <p:nvPr/>
        </p:nvSpPr>
        <p:spPr>
          <a:xfrm>
            <a:off x="5588941" y="5388420"/>
            <a:ext cx="6074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cards use highly optimized Infinera technology that does Ethernet and ethernet only.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Laserfocus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sync performance, both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PTP. 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use OTN technology built with merchant silicon offering a wide variety of client formats and services (Ethernet, SDH,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Channel,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4756D7-E3E0-4A1C-AB44-818AAF98C0CA}"/>
              </a:ext>
            </a:extLst>
          </p:cNvPr>
          <p:cNvSpPr/>
          <p:nvPr/>
        </p:nvSpPr>
        <p:spPr>
          <a:xfrm>
            <a:off x="275737" y="1203646"/>
            <a:ext cx="5311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service mapping OTN cards are unsuitable for inline transport of 5G synchronization transport in mobile networks. Optimized technology, such as the OTN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Flexponder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Fronthaul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Flexponder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EMXPs works just fine.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AD52B-B0D5-4A1E-862E-CC1B4E3122FD}"/>
              </a:ext>
            </a:extLst>
          </p:cNvPr>
          <p:cNvSpPr txBox="1"/>
          <p:nvPr/>
        </p:nvSpPr>
        <p:spPr>
          <a:xfrm>
            <a:off x="7341921" y="5046603"/>
            <a:ext cx="3042821" cy="253916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table of some XTM cards and Time Errors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E4B9B07-DBB0-40BD-B445-9F1C96B0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4571" y="6459545"/>
            <a:ext cx="2868206" cy="16399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fld id="{1DB53029-8A66-45E0-82CE-084A3FA17CA0}" type="datetimeyyyy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Infinera. All rights reserved. Company Confidential.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2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FABE-F1E6-4838-A18F-40E4D469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importance of understanding the full synch stack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38E1-0F8C-4427-867C-24E19165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© </a:t>
            </a:r>
            <a:fld id="{1DB53029-8A66-45E0-82CE-084A3FA17CA0}" type="datetimeyyyy">
              <a:rPr lang="en-US" smtClean="0"/>
              <a:t>2023</a:t>
            </a:fld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Infinera. All rights reserved. Company Confidential.</a:t>
            </a:r>
            <a:endParaRPr lang="en-US" dirty="0"/>
          </a:p>
        </p:txBody>
      </p:sp>
      <p:pic>
        <p:nvPicPr>
          <p:cNvPr id="5" name="Picture 4" descr="Network, Router, Arrows, Round, Crossing">
            <a:extLst>
              <a:ext uri="{FF2B5EF4-FFF2-40B4-BE49-F238E27FC236}">
                <a16:creationId xmlns:a16="http://schemas.microsoft.com/office/drawing/2014/main" id="{0C3F9B40-EBA6-4F92-8BED-11B6300B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8" y="1632594"/>
            <a:ext cx="1822532" cy="11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etwork, Router, Arrows, Round, Crossing">
            <a:extLst>
              <a:ext uri="{FF2B5EF4-FFF2-40B4-BE49-F238E27FC236}">
                <a16:creationId xmlns:a16="http://schemas.microsoft.com/office/drawing/2014/main" id="{79049E89-D59A-43FC-B828-9E2BA2B2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28" y="1632594"/>
            <a:ext cx="1822532" cy="11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4573D-2AC2-4175-9541-F9ECAC037662}"/>
              </a:ext>
            </a:extLst>
          </p:cNvPr>
          <p:cNvSpPr txBox="1"/>
          <p:nvPr/>
        </p:nvSpPr>
        <p:spPr>
          <a:xfrm>
            <a:off x="1100832" y="2743200"/>
            <a:ext cx="109195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1588-BC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C6127-3066-4193-B3B3-3B790A305096}"/>
              </a:ext>
            </a:extLst>
          </p:cNvPr>
          <p:cNvSpPr txBox="1"/>
          <p:nvPr/>
        </p:nvSpPr>
        <p:spPr>
          <a:xfrm>
            <a:off x="9811306" y="2743200"/>
            <a:ext cx="109195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1600" dirty="0">
                <a:solidFill>
                  <a:schemeClr val="tx2"/>
                </a:solidFill>
              </a:rPr>
              <a:t>1588-BC</a:t>
            </a:r>
            <a:endParaRPr lang="en-US" sz="1600" dirty="0" err="1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89888-94F1-4A25-9D2A-DDEAD348AF8E}"/>
              </a:ext>
            </a:extLst>
          </p:cNvPr>
          <p:cNvGrpSpPr/>
          <p:nvPr/>
        </p:nvGrpSpPr>
        <p:grpSpPr>
          <a:xfrm>
            <a:off x="3116412" y="1632594"/>
            <a:ext cx="5091746" cy="1110606"/>
            <a:chOff x="455756" y="1563290"/>
            <a:chExt cx="5045953" cy="11851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C7EEAE-8EFF-4E46-9D03-9DCC27C93C37}"/>
                </a:ext>
              </a:extLst>
            </p:cNvPr>
            <p:cNvGrpSpPr/>
            <p:nvPr/>
          </p:nvGrpSpPr>
          <p:grpSpPr>
            <a:xfrm>
              <a:off x="2115403" y="2137040"/>
              <a:ext cx="1807706" cy="104796"/>
              <a:chOff x="7678879" y="2371728"/>
              <a:chExt cx="922234" cy="661986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CD04285-07C9-4BB7-A505-E08DB7ACD09A}"/>
                  </a:ext>
                </a:extLst>
              </p:cNvPr>
              <p:cNvSpPr/>
              <p:nvPr/>
            </p:nvSpPr>
            <p:spPr>
              <a:xfrm>
                <a:off x="7678879" y="2371728"/>
                <a:ext cx="922234" cy="0"/>
              </a:xfrm>
              <a:custGeom>
                <a:avLst/>
                <a:gdLst>
                  <a:gd name="connsiteX0" fmla="*/ 0 w 2451100"/>
                  <a:gd name="connsiteY0" fmla="*/ 0 h 0"/>
                  <a:gd name="connsiteX1" fmla="*/ 2451100 w 2451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1100">
                    <a:moveTo>
                      <a:pt x="0" y="0"/>
                    </a:moveTo>
                    <a:lnTo>
                      <a:pt x="2451100" y="0"/>
                    </a:lnTo>
                  </a:path>
                </a:pathLst>
              </a:custGeom>
              <a:ln w="38100">
                <a:solidFill>
                  <a:schemeClr val="accent2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B3B8C6A-5A6F-405B-8018-D8EDC0C8122C}"/>
                  </a:ext>
                </a:extLst>
              </p:cNvPr>
              <p:cNvSpPr/>
              <p:nvPr/>
            </p:nvSpPr>
            <p:spPr>
              <a:xfrm>
                <a:off x="7678879" y="2510503"/>
                <a:ext cx="922234" cy="0"/>
              </a:xfrm>
              <a:custGeom>
                <a:avLst/>
                <a:gdLst>
                  <a:gd name="connsiteX0" fmla="*/ 0 w 2451100"/>
                  <a:gd name="connsiteY0" fmla="*/ 0 h 0"/>
                  <a:gd name="connsiteX1" fmla="*/ 2451100 w 2451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1100">
                    <a:moveTo>
                      <a:pt x="0" y="0"/>
                    </a:moveTo>
                    <a:lnTo>
                      <a:pt x="2451100" y="0"/>
                    </a:lnTo>
                  </a:path>
                </a:pathLst>
              </a:cu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3E637B-207D-4C44-B7C0-89565CD062E0}"/>
                  </a:ext>
                </a:extLst>
              </p:cNvPr>
              <p:cNvSpPr/>
              <p:nvPr/>
            </p:nvSpPr>
            <p:spPr>
              <a:xfrm>
                <a:off x="7678879" y="2658588"/>
                <a:ext cx="922234" cy="0"/>
              </a:xfrm>
              <a:custGeom>
                <a:avLst/>
                <a:gdLst>
                  <a:gd name="connsiteX0" fmla="*/ 0 w 2451100"/>
                  <a:gd name="connsiteY0" fmla="*/ 0 h 0"/>
                  <a:gd name="connsiteX1" fmla="*/ 2451100 w 2451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1100">
                    <a:moveTo>
                      <a:pt x="0" y="0"/>
                    </a:moveTo>
                    <a:lnTo>
                      <a:pt x="2451100" y="0"/>
                    </a:lnTo>
                  </a:path>
                </a:pathLst>
              </a:cu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FB03777-5B59-4196-931B-8CA17B664784}"/>
                  </a:ext>
                </a:extLst>
              </p:cNvPr>
              <p:cNvSpPr/>
              <p:nvPr/>
            </p:nvSpPr>
            <p:spPr>
              <a:xfrm>
                <a:off x="7678879" y="2768503"/>
                <a:ext cx="922234" cy="0"/>
              </a:xfrm>
              <a:custGeom>
                <a:avLst/>
                <a:gdLst>
                  <a:gd name="connsiteX0" fmla="*/ 0 w 2451100"/>
                  <a:gd name="connsiteY0" fmla="*/ 0 h 0"/>
                  <a:gd name="connsiteX1" fmla="*/ 2451100 w 2451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1100">
                    <a:moveTo>
                      <a:pt x="0" y="0"/>
                    </a:moveTo>
                    <a:lnTo>
                      <a:pt x="2451100" y="0"/>
                    </a:lnTo>
                  </a:path>
                </a:pathLst>
              </a:cu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187EFBB-7DC1-42F4-8606-ECEFA6DC2830}"/>
                  </a:ext>
                </a:extLst>
              </p:cNvPr>
              <p:cNvSpPr/>
              <p:nvPr/>
            </p:nvSpPr>
            <p:spPr>
              <a:xfrm>
                <a:off x="7678879" y="2908094"/>
                <a:ext cx="922234" cy="0"/>
              </a:xfrm>
              <a:custGeom>
                <a:avLst/>
                <a:gdLst>
                  <a:gd name="connsiteX0" fmla="*/ 0 w 2451100"/>
                  <a:gd name="connsiteY0" fmla="*/ 0 h 0"/>
                  <a:gd name="connsiteX1" fmla="*/ 2451100 w 2451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1100">
                    <a:moveTo>
                      <a:pt x="0" y="0"/>
                    </a:moveTo>
                    <a:lnTo>
                      <a:pt x="2451100" y="0"/>
                    </a:lnTo>
                  </a:path>
                </a:pathLst>
              </a:cu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27ADEF-2937-444C-A821-A6E2949734F2}"/>
                  </a:ext>
                </a:extLst>
              </p:cNvPr>
              <p:cNvSpPr/>
              <p:nvPr/>
            </p:nvSpPr>
            <p:spPr>
              <a:xfrm>
                <a:off x="7678879" y="3033714"/>
                <a:ext cx="922234" cy="0"/>
              </a:xfrm>
              <a:custGeom>
                <a:avLst/>
                <a:gdLst>
                  <a:gd name="connsiteX0" fmla="*/ 0 w 2451100"/>
                  <a:gd name="connsiteY0" fmla="*/ 0 h 0"/>
                  <a:gd name="connsiteX1" fmla="*/ 2451100 w 2451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1100">
                    <a:moveTo>
                      <a:pt x="0" y="0"/>
                    </a:moveTo>
                    <a:lnTo>
                      <a:pt x="2451100" y="0"/>
                    </a:lnTo>
                  </a:path>
                </a:pathLst>
              </a:cu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" name="!! Hub Office">
              <a:extLst>
                <a:ext uri="{FF2B5EF4-FFF2-40B4-BE49-F238E27FC236}">
                  <a16:creationId xmlns:a16="http://schemas.microsoft.com/office/drawing/2014/main" id="{9CB42489-0829-49D2-8984-62307D6A9A4C}"/>
                </a:ext>
              </a:extLst>
            </p:cNvPr>
            <p:cNvSpPr/>
            <p:nvPr/>
          </p:nvSpPr>
          <p:spPr>
            <a:xfrm>
              <a:off x="3985329" y="1563290"/>
              <a:ext cx="1516380" cy="1185181"/>
            </a:xfrm>
            <a:prstGeom prst="roundRect">
              <a:avLst>
                <a:gd name="adj" fmla="val 6959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AA4371-2BFC-4EB9-A025-7D885112B698}"/>
                </a:ext>
              </a:extLst>
            </p:cNvPr>
            <p:cNvSpPr/>
            <p:nvPr/>
          </p:nvSpPr>
          <p:spPr>
            <a:xfrm flipH="1">
              <a:off x="4457769" y="1706549"/>
              <a:ext cx="962620" cy="930023"/>
            </a:xfrm>
            <a:prstGeom prst="roundRect">
              <a:avLst>
                <a:gd name="adj" fmla="val 8863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!! XR Transceiver">
              <a:extLst>
                <a:ext uri="{FF2B5EF4-FFF2-40B4-BE49-F238E27FC236}">
                  <a16:creationId xmlns:a16="http://schemas.microsoft.com/office/drawing/2014/main" id="{E18C1C65-BF8E-444A-8AD3-C48AF8E629F6}"/>
                </a:ext>
              </a:extLst>
            </p:cNvPr>
            <p:cNvSpPr/>
            <p:nvPr/>
          </p:nvSpPr>
          <p:spPr>
            <a:xfrm flipH="1">
              <a:off x="3871117" y="1914834"/>
              <a:ext cx="518072" cy="492578"/>
            </a:xfrm>
            <a:prstGeom prst="roundRect">
              <a:avLst>
                <a:gd name="adj" fmla="val 12694"/>
              </a:avLst>
            </a:prstGeom>
            <a:solidFill>
              <a:schemeClr val="accent3"/>
            </a:solidFill>
            <a:ln w="63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">
                <a:solidFill>
                  <a:srgbClr val="5A5A5A"/>
                </a:solidFill>
                <a:latin typeface="Calibri" panose="020F050202020403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26C4B2-0966-41FF-AFFC-45E3C9EAC1CA}"/>
                </a:ext>
              </a:extLst>
            </p:cNvPr>
            <p:cNvGrpSpPr/>
            <p:nvPr/>
          </p:nvGrpSpPr>
          <p:grpSpPr>
            <a:xfrm flipH="1">
              <a:off x="455756" y="1563290"/>
              <a:ext cx="1696597" cy="1185181"/>
              <a:chOff x="401830" y="2281927"/>
              <a:chExt cx="1630592" cy="1185181"/>
            </a:xfrm>
          </p:grpSpPr>
          <p:sp>
            <p:nvSpPr>
              <p:cNvPr id="19" name="!! Hub Office">
                <a:extLst>
                  <a:ext uri="{FF2B5EF4-FFF2-40B4-BE49-F238E27FC236}">
                    <a16:creationId xmlns:a16="http://schemas.microsoft.com/office/drawing/2014/main" id="{50619726-1FC3-4F36-BF29-62C6C7451E1A}"/>
                  </a:ext>
                </a:extLst>
              </p:cNvPr>
              <p:cNvSpPr/>
              <p:nvPr/>
            </p:nvSpPr>
            <p:spPr>
              <a:xfrm>
                <a:off x="516042" y="2281927"/>
                <a:ext cx="1516380" cy="1185181"/>
              </a:xfrm>
              <a:prstGeom prst="roundRect">
                <a:avLst>
                  <a:gd name="adj" fmla="val 6959"/>
                </a:avLst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D4F6161-6548-47D9-9742-D21DB03552C5}"/>
                  </a:ext>
                </a:extLst>
              </p:cNvPr>
              <p:cNvSpPr/>
              <p:nvPr/>
            </p:nvSpPr>
            <p:spPr>
              <a:xfrm flipH="1">
                <a:off x="988482" y="2425186"/>
                <a:ext cx="962620" cy="930023"/>
              </a:xfrm>
              <a:prstGeom prst="roundRect">
                <a:avLst>
                  <a:gd name="adj" fmla="val 8863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!! XR Transceiver">
                <a:extLst>
                  <a:ext uri="{FF2B5EF4-FFF2-40B4-BE49-F238E27FC236}">
                    <a16:creationId xmlns:a16="http://schemas.microsoft.com/office/drawing/2014/main" id="{4D5E3414-C5CD-458E-8F8A-C99CAE83DA3A}"/>
                  </a:ext>
                </a:extLst>
              </p:cNvPr>
              <p:cNvSpPr/>
              <p:nvPr/>
            </p:nvSpPr>
            <p:spPr>
              <a:xfrm flipH="1">
                <a:off x="401830" y="2633471"/>
                <a:ext cx="518072" cy="492578"/>
              </a:xfrm>
              <a:prstGeom prst="roundRect">
                <a:avLst>
                  <a:gd name="adj" fmla="val 12694"/>
                </a:avLst>
              </a:prstGeom>
              <a:solidFill>
                <a:schemeClr val="accent3"/>
              </a:solidFill>
              <a:ln w="63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">
                  <a:solidFill>
                    <a:srgbClr val="5A5A5A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166DC9-AF03-4BAA-A401-7ABA05FE5803}"/>
                  </a:ext>
                </a:extLst>
              </p:cNvPr>
              <p:cNvSpPr txBox="1"/>
              <p:nvPr/>
            </p:nvSpPr>
            <p:spPr>
              <a:xfrm>
                <a:off x="1197646" y="2495366"/>
                <a:ext cx="715456" cy="394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D6E71"/>
                  </a:buClr>
                </a:pPr>
                <a:r>
                  <a:rPr lang="sv-SE" sz="900" dirty="0">
                    <a:solidFill>
                      <a:schemeClr val="tx2"/>
                    </a:solidFill>
                  </a:rPr>
                  <a:t>Transport System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013923-7179-4F66-B4D9-BC6E232F0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3158" y="2171560"/>
              <a:ext cx="3101162" cy="10430"/>
            </a:xfrm>
            <a:prstGeom prst="line">
              <a:avLst/>
            </a:prstGeom>
            <a:ln w="34925" cap="sq">
              <a:prstDash val="sysDot"/>
              <a:bevel/>
              <a:headEnd type="arrow"/>
              <a:tailEnd type="arrow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256280"/>
                        <a:gd name="connsiteY0" fmla="*/ 0 h 868680"/>
                        <a:gd name="connsiteX1" fmla="*/ 497840 w 3256280"/>
                        <a:gd name="connsiteY1" fmla="*/ 0 h 868680"/>
                        <a:gd name="connsiteX2" fmla="*/ 881532 w 3256280"/>
                        <a:gd name="connsiteY2" fmla="*/ 263500 h 868680"/>
                        <a:gd name="connsiteX3" fmla="*/ 1328471 w 3256280"/>
                        <a:gd name="connsiteY3" fmla="*/ 570433 h 868680"/>
                        <a:gd name="connsiteX4" fmla="*/ 1762760 w 3256280"/>
                        <a:gd name="connsiteY4" fmla="*/ 868680 h 868680"/>
                        <a:gd name="connsiteX5" fmla="*/ 2140001 w 3256280"/>
                        <a:gd name="connsiteY5" fmla="*/ 868680 h 868680"/>
                        <a:gd name="connsiteX6" fmla="*/ 2565400 w 3256280"/>
                        <a:gd name="connsiteY6" fmla="*/ 868680 h 868680"/>
                        <a:gd name="connsiteX7" fmla="*/ 2966720 w 3256280"/>
                        <a:gd name="connsiteY7" fmla="*/ 868680 h 868680"/>
                        <a:gd name="connsiteX8" fmla="*/ 3256280 w 3256280"/>
                        <a:gd name="connsiteY8" fmla="*/ 619760 h 86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56280" h="868680" extrusionOk="0">
                          <a:moveTo>
                            <a:pt x="0" y="0"/>
                          </a:moveTo>
                          <a:cubicBezTo>
                            <a:pt x="153251" y="-14317"/>
                            <a:pt x="355177" y="44195"/>
                            <a:pt x="497840" y="0"/>
                          </a:cubicBezTo>
                          <a:cubicBezTo>
                            <a:pt x="639721" y="76776"/>
                            <a:pt x="792645" y="212066"/>
                            <a:pt x="881532" y="263500"/>
                          </a:cubicBezTo>
                          <a:cubicBezTo>
                            <a:pt x="970419" y="314934"/>
                            <a:pt x="1110842" y="452471"/>
                            <a:pt x="1328471" y="570433"/>
                          </a:cubicBezTo>
                          <a:cubicBezTo>
                            <a:pt x="1546099" y="688396"/>
                            <a:pt x="1550140" y="782714"/>
                            <a:pt x="1762760" y="868680"/>
                          </a:cubicBezTo>
                          <a:cubicBezTo>
                            <a:pt x="1922571" y="830497"/>
                            <a:pt x="2052820" y="890922"/>
                            <a:pt x="2140001" y="868680"/>
                          </a:cubicBezTo>
                          <a:cubicBezTo>
                            <a:pt x="2227182" y="846438"/>
                            <a:pt x="2450604" y="907879"/>
                            <a:pt x="2565400" y="868680"/>
                          </a:cubicBezTo>
                          <a:cubicBezTo>
                            <a:pt x="2680196" y="829481"/>
                            <a:pt x="2841618" y="877458"/>
                            <a:pt x="2966720" y="868680"/>
                          </a:cubicBezTo>
                          <a:cubicBezTo>
                            <a:pt x="3025308" y="799047"/>
                            <a:pt x="3203414" y="703098"/>
                            <a:pt x="3256280" y="6197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B94B4F-811B-4F25-999E-402F518314BE}"/>
                </a:ext>
              </a:extLst>
            </p:cNvPr>
            <p:cNvSpPr txBox="1"/>
            <p:nvPr/>
          </p:nvSpPr>
          <p:spPr>
            <a:xfrm>
              <a:off x="2505956" y="2376703"/>
              <a:ext cx="1360389" cy="27917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D6E71"/>
                </a:buClr>
              </a:pPr>
              <a:r>
                <a:rPr lang="sv-SE" sz="1100" dirty="0">
                  <a:solidFill>
                    <a:schemeClr val="tx2"/>
                  </a:solidFill>
                </a:rPr>
                <a:t>100G Coherent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99CCB61-3978-4E39-AC99-92E2DB16264A}"/>
              </a:ext>
            </a:extLst>
          </p:cNvPr>
          <p:cNvSpPr txBox="1"/>
          <p:nvPr/>
        </p:nvSpPr>
        <p:spPr>
          <a:xfrm flipH="1">
            <a:off x="7259099" y="1818932"/>
            <a:ext cx="7511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900" dirty="0">
                <a:solidFill>
                  <a:schemeClr val="tx2"/>
                </a:solidFill>
              </a:rPr>
              <a:t>Transport System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555603-20F6-4C21-A02B-48EF5B22F868}"/>
              </a:ext>
            </a:extLst>
          </p:cNvPr>
          <p:cNvCxnSpPr>
            <a:stCxn id="5" idx="3"/>
            <a:endCxn id="19" idx="3"/>
          </p:cNvCxnSpPr>
          <p:nvPr/>
        </p:nvCxnSpPr>
        <p:spPr>
          <a:xfrm>
            <a:off x="2417820" y="2187897"/>
            <a:ext cx="698592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06A744-39AF-485B-9850-7BFA9B92DCBE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8208158" y="2187897"/>
            <a:ext cx="1150870" cy="0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D8FCCCA-ED5C-448A-985B-51445BC0FD17}"/>
              </a:ext>
            </a:extLst>
          </p:cNvPr>
          <p:cNvSpPr txBox="1"/>
          <p:nvPr/>
        </p:nvSpPr>
        <p:spPr>
          <a:xfrm>
            <a:off x="2157074" y="3140517"/>
            <a:ext cx="7654232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6D6E71"/>
              </a:buClr>
            </a:pPr>
            <a:r>
              <a:rPr lang="sv-SE" sz="2000" dirty="0">
                <a:solidFill>
                  <a:schemeClr val="tx2"/>
                </a:solidFill>
              </a:rPr>
              <a:t>Customer wanted to know why there was line re-synch events (glitches) when 1588 protocol was starting up and was accuring phase/synch?</a:t>
            </a:r>
          </a:p>
        </p:txBody>
      </p:sp>
    </p:spTree>
    <p:extLst>
      <p:ext uri="{BB962C8B-B14F-4D97-AF65-F5344CB8AC3E}">
        <p14:creationId xmlns:p14="http://schemas.microsoft.com/office/powerpoint/2010/main" val="2841236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7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5"/>
  <p:tag name="MIO_HDS" val="True"/>
  <p:tag name="MIO_SKIPVERSION" val="01.01.0001 00:00:00"/>
  <p:tag name="MIO_EKGUID" val="c74d7dd0-9663-4d61-90d6-65df55e085c6"/>
  <p:tag name="MIO_UPDATE" val="True"/>
  <p:tag name="MIO_VERSION" val="25.01.2018 20:01:11"/>
  <p:tag name="MIO_DBID" val="CE3BB8C3-1254-4E6D-97C6-023323F32E7C"/>
  <p:tag name="MIO_LASTDOWNLOADED" val="25.01.2018 12:01:10"/>
  <p:tag name="MIO_OBJECTNAME" val="Coriant Master2"/>
  <p:tag name="MIO_LASTEDITORNAME" val="Johanna "/>
  <p:tag name="MIO_PRESI_FIRST_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7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5"/>
  <p:tag name="MIO_HDS" val="True"/>
  <p:tag name="MIO_SKIPVERSION" val="01.01.0001 00:00:00"/>
  <p:tag name="MIO_EKGUID" val="c74d7dd0-9663-4d61-90d6-65df55e085c6"/>
  <p:tag name="MIO_UPDATE" val="True"/>
  <p:tag name="MIO_VERSION" val="25.01.2018 20:01:11"/>
  <p:tag name="MIO_DBID" val="CE3BB8C3-1254-4E6D-97C6-023323F32E7C"/>
  <p:tag name="MIO_LASTDOWNLOADED" val="25.01.2018 12:01:10"/>
  <p:tag name="MIO_OBJECTNAME" val="Coriant Master2"/>
  <p:tag name="MIO_LASTEDITORNAME" val="Johanna "/>
  <p:tag name="MIO_PRESI_FIRST_SLIDENUMB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Z0gGBTUE6FJDfbkVxdbw"/>
</p:tagLst>
</file>

<file path=ppt/theme/theme1.xml><?xml version="1.0" encoding="utf-8"?>
<a:theme xmlns:a="http://schemas.openxmlformats.org/drawingml/2006/main" name="Infinera-2019-PPT-Theme">
  <a:themeElements>
    <a:clrScheme name="Infinera-2019-Color-Palette">
      <a:dk1>
        <a:srgbClr val="000000"/>
      </a:dk1>
      <a:lt1>
        <a:srgbClr val="FFFFFF"/>
      </a:lt1>
      <a:dk2>
        <a:srgbClr val="5A5A5A"/>
      </a:dk2>
      <a:lt2>
        <a:srgbClr val="C90000"/>
      </a:lt2>
      <a:accent1>
        <a:srgbClr val="FF4A00"/>
      </a:accent1>
      <a:accent2>
        <a:srgbClr val="FF8500"/>
      </a:accent2>
      <a:accent3>
        <a:srgbClr val="FBB400"/>
      </a:accent3>
      <a:accent4>
        <a:srgbClr val="4BBB7C"/>
      </a:accent4>
      <a:accent5>
        <a:srgbClr val="009DFF"/>
      </a:accent5>
      <a:accent6>
        <a:srgbClr val="293F95"/>
      </a:accent6>
      <a:hlink>
        <a:srgbClr val="283F95"/>
      </a:hlink>
      <a:folHlink>
        <a:srgbClr val="283F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75000"/>
            </a:schemeClr>
          </a:solidFill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spAutoFit/>
      </a:bodyPr>
      <a:lstStyle>
        <a:defPPr algn="l">
          <a:spcBef>
            <a:spcPct val="20000"/>
          </a:spcBef>
          <a:buClr>
            <a:srgbClr val="6D6E71"/>
          </a:buCl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A5369F7-E3C9-4A94-9E02-D975D9826FC2}" vid="{248A2D86-BF9A-4F19-94E2-D1C963040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e7e167-0881-48ea-aa94-2407584f39e6">
      <UserInfo>
        <DisplayName>Al Honorio</DisplayName>
        <AccountId>6245</AccountId>
        <AccountType/>
      </UserInfo>
    </SharedWithUsers>
    <TaxCatchAll xmlns="ffe7e167-0881-48ea-aa94-2407584f39e6" xsi:nil="true"/>
    <lcf76f155ced4ddcb4097134ff3c332f xmlns="84824b7d-6687-4f0d-b4f9-005cc21c805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E235C277928648B99BA06872FA5037" ma:contentTypeVersion="17" ma:contentTypeDescription="Skapa ett nytt dokument." ma:contentTypeScope="" ma:versionID="81f6562ce913cc8ae290c120b5114179">
  <xsd:schema xmlns:xsd="http://www.w3.org/2001/XMLSchema" xmlns:xs="http://www.w3.org/2001/XMLSchema" xmlns:p="http://schemas.microsoft.com/office/2006/metadata/properties" xmlns:ns2="84824b7d-6687-4f0d-b4f9-005cc21c8057" xmlns:ns3="ffe7e167-0881-48ea-aa94-2407584f39e6" targetNamespace="http://schemas.microsoft.com/office/2006/metadata/properties" ma:root="true" ma:fieldsID="c8cc9566066fe33ebb7a5e42ffa3aabf" ns2:_="" ns3:_="">
    <xsd:import namespace="84824b7d-6687-4f0d-b4f9-005cc21c8057"/>
    <xsd:import namespace="ffe7e167-0881-48ea-aa94-2407584f39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4b7d-6687-4f0d-b4f9-005cc21c8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3a80b39-6b0e-443e-b536-be55d70a9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7e167-0881-48ea-aa94-2407584f39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763dd-723d-4dcd-9558-4db9725307f4}" ma:internalName="TaxCatchAll" ma:showField="CatchAllData" ma:web="ffe7e167-0881-48ea-aa94-2407584f39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84421-932E-4FB2-8D3F-606AAC57D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5050B-CFBF-4736-9E56-64EB936D510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f8a46c4-3620-427b-9554-1b5473809845"/>
    <ds:schemaRef ds:uri="51abbc47-c2be-464f-9667-bf02faf1fccb"/>
    <ds:schemaRef ds:uri="http://www.w3.org/XML/1998/namespace"/>
    <ds:schemaRef ds:uri="http://purl.org/dc/dcmitype/"/>
    <ds:schemaRef ds:uri="ffe7e167-0881-48ea-aa94-2407584f39e6"/>
    <ds:schemaRef ds:uri="84824b7d-6687-4f0d-b4f9-005cc21c8057"/>
  </ds:schemaRefs>
</ds:datastoreItem>
</file>

<file path=customXml/itemProps3.xml><?xml version="1.0" encoding="utf-8"?>
<ds:datastoreItem xmlns:ds="http://schemas.openxmlformats.org/officeDocument/2006/customXml" ds:itemID="{6D9C1B46-484F-4DAA-8A9E-A30882503AFF}"/>
</file>

<file path=docProps/app.xml><?xml version="1.0" encoding="utf-8"?>
<Properties xmlns="http://schemas.openxmlformats.org/officeDocument/2006/extended-properties" xmlns:vt="http://schemas.openxmlformats.org/officeDocument/2006/docPropsVTypes">
  <Template>Infinera 2020 Sept Presentation Template</Template>
  <TotalTime>1962</TotalTime>
  <Words>1888</Words>
  <Application>Microsoft Office PowerPoint</Application>
  <PresentationFormat>Widescreen</PresentationFormat>
  <Paragraphs>423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Infinera-2019-PPT-Theme</vt:lpstr>
      <vt:lpstr>think-cell Folie</vt:lpstr>
      <vt:lpstr>High-performance Synchronization Transport Challenges and Solutions</vt:lpstr>
      <vt:lpstr>What is driving the need for time?</vt:lpstr>
      <vt:lpstr>What is time in the transport network?</vt:lpstr>
      <vt:lpstr>Example Causes of Asymmetry in Optical Transport</vt:lpstr>
      <vt:lpstr>5G Drives Vast Majority of High-accuracy Synchronization Requirements</vt:lpstr>
      <vt:lpstr>1588 clock types </vt:lpstr>
      <vt:lpstr>Viable strategies for building cost efficient national synchronization distribution</vt:lpstr>
      <vt:lpstr>Viable strategy #1 choose good electronics </vt:lpstr>
      <vt:lpstr>The importance of understanding the full synch stack</vt:lpstr>
      <vt:lpstr>Viable strategy #2 Optimize linesystem or bypass assymetries using OTC</vt:lpstr>
      <vt:lpstr>Building High-Performance Optical Timing Channels</vt:lpstr>
      <vt:lpstr>1588 PTP High Accuracy Clocking with XH800</vt:lpstr>
      <vt:lpstr>Performance performance performance</vt:lpstr>
      <vt:lpstr>Sychronization Distribution Strategies</vt:lpstr>
      <vt:lpstr>Creating an OTC-enabled vPRTC/Timing Cloud </vt:lpstr>
      <vt:lpstr>Takeaways</vt:lpstr>
      <vt:lpstr>Resources for further reading</vt:lpstr>
    </vt:vector>
  </TitlesOfParts>
  <Company>Infinera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essence of time in transport networks</dc:title>
  <dc:creator>Martin Wahlsten</dc:creator>
  <cp:lastModifiedBy>Martin Wahlsten</cp:lastModifiedBy>
  <cp:revision>3</cp:revision>
  <dcterms:created xsi:type="dcterms:W3CDTF">2022-10-03T11:36:39Z</dcterms:created>
  <dcterms:modified xsi:type="dcterms:W3CDTF">2023-03-08T10:09:53Z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0x0101004CE235C277928648B99BA06872FA5037</vt:lpwstr>
  </property>
  <property fmtid="{D5CDD505-2E9C-101B-9397-08002B2CF9AE}" pid="3" name="_dlc_DocIdItemGuid">
    <vt:lpwstr>5691c51a-532d-42e2-b9f4-1cfd613cb2a7</vt:lpwstr>
  </property>
  <property fmtid="{D5CDD505-2E9C-101B-9397-08002B2CF9AE}" pid="4" name="MediaServiceImageTags">
    <vt:lpwstr/>
  </property>
</Properties>
</file>