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6858000" cy="9144000"/>
  <p:embeddedFontLst>
    <p:embeddedFont>
      <p:font typeface="Roboto"/>
      <p:regular r:id="rId36"/>
      <p:bold r:id="rId37"/>
      <p:italic r:id="rId38"/>
      <p:boldItalic r:id="rId39"/>
    </p:embeddedFont>
    <p:embeddedFont>
      <p:font typeface="Roboto Medium"/>
      <p:regular r:id="rId40"/>
      <p:bold r:id="rId41"/>
      <p:italic r:id="rId42"/>
      <p:boldItalic r:id="rId43"/>
    </p:embeddedFont>
    <p:embeddedFont>
      <p:font typeface="Helvetica Neue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Medium-regular.fntdata"/><Relationship Id="rId20" Type="http://schemas.openxmlformats.org/officeDocument/2006/relationships/slide" Target="slides/slide15.xml"/><Relationship Id="rId42" Type="http://schemas.openxmlformats.org/officeDocument/2006/relationships/font" Target="fonts/RobotoMedium-italic.fntdata"/><Relationship Id="rId41" Type="http://schemas.openxmlformats.org/officeDocument/2006/relationships/font" Target="fonts/RobotoMedium-bold.fntdata"/><Relationship Id="rId22" Type="http://schemas.openxmlformats.org/officeDocument/2006/relationships/slide" Target="slides/slide17.xml"/><Relationship Id="rId44" Type="http://schemas.openxmlformats.org/officeDocument/2006/relationships/font" Target="fonts/HelveticaNeue-regular.fntdata"/><Relationship Id="rId21" Type="http://schemas.openxmlformats.org/officeDocument/2006/relationships/slide" Target="slides/slide16.xml"/><Relationship Id="rId43" Type="http://schemas.openxmlformats.org/officeDocument/2006/relationships/font" Target="fonts/RobotoMedium-boldItalic.fntdata"/><Relationship Id="rId24" Type="http://schemas.openxmlformats.org/officeDocument/2006/relationships/slide" Target="slides/slide19.xml"/><Relationship Id="rId46" Type="http://schemas.openxmlformats.org/officeDocument/2006/relationships/font" Target="fonts/HelveticaNeue-italic.fntdata"/><Relationship Id="rId23" Type="http://schemas.openxmlformats.org/officeDocument/2006/relationships/slide" Target="slides/slide18.xml"/><Relationship Id="rId45" Type="http://schemas.openxmlformats.org/officeDocument/2006/relationships/font" Target="fonts/HelveticaNeue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47" Type="http://schemas.openxmlformats.org/officeDocument/2006/relationships/font" Target="fonts/HelveticaNeue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Roboto-bold.fntdata"/><Relationship Id="rId14" Type="http://schemas.openxmlformats.org/officeDocument/2006/relationships/slide" Target="slides/slide9.xml"/><Relationship Id="rId36" Type="http://schemas.openxmlformats.org/officeDocument/2006/relationships/font" Target="fonts/Roboto-regular.fntdata"/><Relationship Id="rId17" Type="http://schemas.openxmlformats.org/officeDocument/2006/relationships/slide" Target="slides/slide12.xml"/><Relationship Id="rId39" Type="http://schemas.openxmlformats.org/officeDocument/2006/relationships/font" Target="fonts/Roboto-boldItalic.fntdata"/><Relationship Id="rId16" Type="http://schemas.openxmlformats.org/officeDocument/2006/relationships/slide" Target="slides/slide11.xml"/><Relationship Id="rId38" Type="http://schemas.openxmlformats.org/officeDocument/2006/relationships/font" Target="fonts/Roboto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fe8aad78e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fe8aad78e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fe8aad78e6_0_3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fe8aad78e6_0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Last bullet = </a:t>
            </a:r>
            <a:r>
              <a:rPr i="1" lang="sv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This is a general requirement for the sector Electronic Communication in Sweden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ffb7bb4a7c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ffb7bb4a7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fe8aad78e6_0_8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fe8aad78e6_0_8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fe8aad78e6_0_8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fe8aad78e6_0_8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fb7bb4a7c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fb7bb4a7c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e9e4ec59a7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e9e4ec59a7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fe8aad78e6_0_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fe8aad78e6_0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e9e4ec59a7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e9e4ec59a7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e9e4ec59a7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e9e4ec59a7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e9e4ec59a7_0_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e9e4ec59a7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88ded8abc6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88ded8abc6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ffb7bb4a7c_1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ffb7bb4a7c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fe8aad78e6_0_1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fe8aad78e6_0_1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sv" sz="1000">
                <a:solidFill>
                  <a:srgbClr val="111111"/>
                </a:solidFill>
                <a:highlight>
                  <a:srgbClr val="FFFFFF"/>
                </a:highlight>
              </a:rPr>
              <a:t>With many of today’s most important security processes dependent on accurate time, the consequences of receiving time from a malicious source are serious. By using Network Time Security (NTS), you can be sure your devices are receiving</a:t>
            </a:r>
            <a:r>
              <a:rPr lang="sv" sz="1350">
                <a:solidFill>
                  <a:srgbClr val="111111"/>
                </a:solidFill>
                <a:highlight>
                  <a:srgbClr val="FFFFFF"/>
                </a:highlight>
              </a:rPr>
              <a:t> accurate time from a reliable source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fe8aad78e6_0_1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fe8aad78e6_0_1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ffb7bb4a7c_1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ffb7bb4a7c_1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ffb7bb4a7c_1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ffb7bb4a7c_1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fe8aad78e6_0_1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fe8aad78e6_0_1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fe8aad78e6_0_1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fe8aad78e6_0_1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e9e4ec59a7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1e9e4ec59a7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ddc0c23ab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ddc0c23ab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fe8aad78e6_0_15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fe8aad78e6_0_15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Johanna att uppdatera bild så lättare att läsa!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8529c7295c_0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8529c7295c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84f8964a4b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84f8964a4b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8529c7295c_0_5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8529c7295c_0_5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128382f80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128382f80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Netnod IX CPH: established in 2014, and now the biggest IX in CPH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fc4fc95254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fc4fc95254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4e9a4c7928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4e9a4c7928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sv" sz="1200">
                <a:solidFill>
                  <a:srgbClr val="202020"/>
                </a:solidFill>
                <a:highlight>
                  <a:schemeClr val="lt1"/>
                </a:highlight>
              </a:rPr>
            </a:b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e9e4ec59a7_0_4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e9e4ec59a7_0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e9e4ec59a7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e9e4ec59a7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jpg"/><Relationship Id="rId3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vertake + Title + Sub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5054400"/>
          </a:xfrm>
          <a:prstGeom prst="rect">
            <a:avLst/>
          </a:prstGeom>
          <a:solidFill>
            <a:srgbClr val="111111">
              <a:alpha val="702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504000" y="504000"/>
            <a:ext cx="8136000" cy="349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04000" y="4116425"/>
            <a:ext cx="81360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8601713" y="125150"/>
            <a:ext cx="396000" cy="41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Facts">
  <p:cSld name="TITLE_AND_TWO_COLUMNS_1_1">
    <p:bg>
      <p:bgPr>
        <a:solidFill>
          <a:schemeClr val="lt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/>
          <p:nvPr/>
        </p:nvSpPr>
        <p:spPr>
          <a:xfrm>
            <a:off x="502500" y="1142550"/>
            <a:ext cx="2401200" cy="2401200"/>
          </a:xfrm>
          <a:prstGeom prst="roundRect">
            <a:avLst>
              <a:gd fmla="val 3663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" name="Google Shape;61;p11"/>
          <p:cNvSpPr txBox="1"/>
          <p:nvPr>
            <p:ph idx="1" type="subTitle"/>
          </p:nvPr>
        </p:nvSpPr>
        <p:spPr>
          <a:xfrm>
            <a:off x="690275" y="1851850"/>
            <a:ext cx="2025600" cy="59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9pPr>
          </a:lstStyle>
          <a:p/>
        </p:txBody>
      </p:sp>
      <p:sp>
        <p:nvSpPr>
          <p:cNvPr id="62" name="Google Shape;62;p11"/>
          <p:cNvSpPr txBox="1"/>
          <p:nvPr>
            <p:ph idx="2" type="subTitle"/>
          </p:nvPr>
        </p:nvSpPr>
        <p:spPr>
          <a:xfrm>
            <a:off x="690275" y="2274275"/>
            <a:ext cx="20256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9pPr>
          </a:lstStyle>
          <a:p/>
        </p:txBody>
      </p:sp>
      <p:sp>
        <p:nvSpPr>
          <p:cNvPr id="63" name="Google Shape;63;p11"/>
          <p:cNvSpPr/>
          <p:nvPr/>
        </p:nvSpPr>
        <p:spPr>
          <a:xfrm>
            <a:off x="3371400" y="1142550"/>
            <a:ext cx="2401200" cy="2401200"/>
          </a:xfrm>
          <a:prstGeom prst="roundRect">
            <a:avLst>
              <a:gd fmla="val 3663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" name="Google Shape;64;p11"/>
          <p:cNvSpPr txBox="1"/>
          <p:nvPr>
            <p:ph idx="3" type="subTitle"/>
          </p:nvPr>
        </p:nvSpPr>
        <p:spPr>
          <a:xfrm>
            <a:off x="3559175" y="1851850"/>
            <a:ext cx="2025600" cy="59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1" sz="4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1" sz="4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1" sz="4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1" sz="4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9pPr>
          </a:lstStyle>
          <a:p/>
        </p:txBody>
      </p:sp>
      <p:sp>
        <p:nvSpPr>
          <p:cNvPr id="65" name="Google Shape;65;p11"/>
          <p:cNvSpPr txBox="1"/>
          <p:nvPr>
            <p:ph idx="4" type="subTitle"/>
          </p:nvPr>
        </p:nvSpPr>
        <p:spPr>
          <a:xfrm>
            <a:off x="3559175" y="2274275"/>
            <a:ext cx="20385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b="1" sz="4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b="1" sz="4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b="1" sz="4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b="1" sz="4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9pPr>
          </a:lstStyle>
          <a:p/>
        </p:txBody>
      </p:sp>
      <p:sp>
        <p:nvSpPr>
          <p:cNvPr id="66" name="Google Shape;66;p11"/>
          <p:cNvSpPr/>
          <p:nvPr/>
        </p:nvSpPr>
        <p:spPr>
          <a:xfrm>
            <a:off x="6240300" y="1142550"/>
            <a:ext cx="2401200" cy="2401200"/>
          </a:xfrm>
          <a:prstGeom prst="roundRect">
            <a:avLst>
              <a:gd fmla="val 3663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" name="Google Shape;67;p11"/>
          <p:cNvSpPr txBox="1"/>
          <p:nvPr>
            <p:ph idx="5" type="subTitle"/>
          </p:nvPr>
        </p:nvSpPr>
        <p:spPr>
          <a:xfrm>
            <a:off x="6428075" y="1851850"/>
            <a:ext cx="2025600" cy="59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1" sz="4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1" sz="4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1" sz="4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1" sz="4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9pPr>
          </a:lstStyle>
          <a:p/>
        </p:txBody>
      </p:sp>
      <p:sp>
        <p:nvSpPr>
          <p:cNvPr id="68" name="Google Shape;68;p11"/>
          <p:cNvSpPr txBox="1"/>
          <p:nvPr>
            <p:ph idx="6" type="subTitle"/>
          </p:nvPr>
        </p:nvSpPr>
        <p:spPr>
          <a:xfrm>
            <a:off x="6428075" y="2274275"/>
            <a:ext cx="20256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b="1" sz="4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b="1" sz="4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b="1" sz="4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b="1" sz="4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9pPr>
          </a:lstStyle>
          <a:p/>
        </p:txBody>
      </p:sp>
      <p:pic>
        <p:nvPicPr>
          <p:cNvPr id="69" name="Google Shape;69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01900" y="125800"/>
            <a:ext cx="395625" cy="4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Facts">
  <p:cSld name="TITLE_AND_TWO_COLUMNS_1_1_1">
    <p:bg>
      <p:bgPr>
        <a:solidFill>
          <a:schemeClr val="lt1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/>
          <p:nvPr/>
        </p:nvSpPr>
        <p:spPr>
          <a:xfrm>
            <a:off x="1785600" y="1142550"/>
            <a:ext cx="2401200" cy="2401200"/>
          </a:xfrm>
          <a:prstGeom prst="roundRect">
            <a:avLst>
              <a:gd fmla="val 3663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" name="Google Shape;72;p12"/>
          <p:cNvSpPr txBox="1"/>
          <p:nvPr>
            <p:ph idx="1" type="subTitle"/>
          </p:nvPr>
        </p:nvSpPr>
        <p:spPr>
          <a:xfrm>
            <a:off x="1973375" y="1851850"/>
            <a:ext cx="2025600" cy="59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9pPr>
          </a:lstStyle>
          <a:p/>
        </p:txBody>
      </p:sp>
      <p:sp>
        <p:nvSpPr>
          <p:cNvPr id="73" name="Google Shape;73;p12"/>
          <p:cNvSpPr txBox="1"/>
          <p:nvPr>
            <p:ph idx="2" type="subTitle"/>
          </p:nvPr>
        </p:nvSpPr>
        <p:spPr>
          <a:xfrm>
            <a:off x="1973375" y="2274275"/>
            <a:ext cx="20256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9pPr>
          </a:lstStyle>
          <a:p/>
        </p:txBody>
      </p:sp>
      <p:sp>
        <p:nvSpPr>
          <p:cNvPr id="74" name="Google Shape;74;p12"/>
          <p:cNvSpPr/>
          <p:nvPr/>
        </p:nvSpPr>
        <p:spPr>
          <a:xfrm>
            <a:off x="4957200" y="1142550"/>
            <a:ext cx="2401200" cy="2401200"/>
          </a:xfrm>
          <a:prstGeom prst="roundRect">
            <a:avLst>
              <a:gd fmla="val 3663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" name="Google Shape;75;p12"/>
          <p:cNvSpPr txBox="1"/>
          <p:nvPr>
            <p:ph idx="3" type="subTitle"/>
          </p:nvPr>
        </p:nvSpPr>
        <p:spPr>
          <a:xfrm>
            <a:off x="5144975" y="1851850"/>
            <a:ext cx="2025600" cy="59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1" sz="4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1" sz="4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1" sz="4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1" sz="4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9pPr>
          </a:lstStyle>
          <a:p/>
        </p:txBody>
      </p:sp>
      <p:sp>
        <p:nvSpPr>
          <p:cNvPr id="76" name="Google Shape;76;p12"/>
          <p:cNvSpPr txBox="1"/>
          <p:nvPr>
            <p:ph idx="4" type="subTitle"/>
          </p:nvPr>
        </p:nvSpPr>
        <p:spPr>
          <a:xfrm>
            <a:off x="5144975" y="2274275"/>
            <a:ext cx="20385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b="1" sz="4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b="1" sz="4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b="1" sz="4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b="1" sz="4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9pPr>
          </a:lstStyle>
          <a:p/>
        </p:txBody>
      </p:sp>
      <p:pic>
        <p:nvPicPr>
          <p:cNvPr id="77" name="Google Shape;77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01900" y="125800"/>
            <a:ext cx="395625" cy="4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Unordered">
  <p:cSld name="TITLE_AND_TWO_COLUMNS_1_1_1_2">
    <p:bg>
      <p:bgPr>
        <a:solidFill>
          <a:schemeClr val="lt1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/>
          <p:nvPr>
            <p:ph idx="1" type="subTitle"/>
          </p:nvPr>
        </p:nvSpPr>
        <p:spPr>
          <a:xfrm>
            <a:off x="3559200" y="1674525"/>
            <a:ext cx="2025600" cy="5943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60000" dist="571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2pPr>
            <a:lvl3pPr lvl="2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3pPr>
            <a:lvl4pPr lvl="3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4pPr>
            <a:lvl5pPr lvl="4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5pPr>
            <a:lvl6pPr lvl="5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6pPr>
            <a:lvl7pPr lvl="6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7pPr>
            <a:lvl8pPr lvl="7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8pPr>
            <a:lvl9pPr lvl="8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9pPr>
          </a:lstStyle>
          <a:p/>
        </p:txBody>
      </p:sp>
      <p:sp>
        <p:nvSpPr>
          <p:cNvPr id="80" name="Google Shape;80;p13"/>
          <p:cNvSpPr txBox="1"/>
          <p:nvPr>
            <p:ph idx="2" type="subTitle"/>
          </p:nvPr>
        </p:nvSpPr>
        <p:spPr>
          <a:xfrm>
            <a:off x="3559200" y="3159775"/>
            <a:ext cx="2025600" cy="5943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60000" dist="571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2pPr>
            <a:lvl3pPr lvl="2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3pPr>
            <a:lvl4pPr lvl="3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4pPr>
            <a:lvl5pPr lvl="4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5pPr>
            <a:lvl6pPr lvl="5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6pPr>
            <a:lvl7pPr lvl="6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7pPr>
            <a:lvl8pPr lvl="7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8pPr>
            <a:lvl9pPr lvl="8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9pPr>
          </a:lstStyle>
          <a:p/>
        </p:txBody>
      </p:sp>
      <p:sp>
        <p:nvSpPr>
          <p:cNvPr id="81" name="Google Shape;81;p13"/>
          <p:cNvSpPr txBox="1"/>
          <p:nvPr>
            <p:ph idx="3" type="subTitle"/>
          </p:nvPr>
        </p:nvSpPr>
        <p:spPr>
          <a:xfrm>
            <a:off x="3559200" y="2417150"/>
            <a:ext cx="2025600" cy="5943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60000" dist="571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2pPr>
            <a:lvl3pPr lvl="2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3pPr>
            <a:lvl4pPr lvl="3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4pPr>
            <a:lvl5pPr lvl="4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5pPr>
            <a:lvl6pPr lvl="5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6pPr>
            <a:lvl7pPr lvl="6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7pPr>
            <a:lvl8pPr lvl="7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8pPr>
            <a:lvl9pPr lvl="8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9pPr>
          </a:lstStyle>
          <a:p/>
        </p:txBody>
      </p:sp>
      <p:sp>
        <p:nvSpPr>
          <p:cNvPr id="82" name="Google Shape;82;p13"/>
          <p:cNvSpPr txBox="1"/>
          <p:nvPr>
            <p:ph idx="4" type="subTitle"/>
          </p:nvPr>
        </p:nvSpPr>
        <p:spPr>
          <a:xfrm>
            <a:off x="1339875" y="2417150"/>
            <a:ext cx="2025600" cy="5943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60000" dist="571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2pPr>
            <a:lvl3pPr lvl="2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3pPr>
            <a:lvl4pPr lvl="3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4pPr>
            <a:lvl5pPr lvl="4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5pPr>
            <a:lvl6pPr lvl="5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6pPr>
            <a:lvl7pPr lvl="6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7pPr>
            <a:lvl8pPr lvl="7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8pPr>
            <a:lvl9pPr lvl="8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9pPr>
          </a:lstStyle>
          <a:p/>
        </p:txBody>
      </p:sp>
      <p:sp>
        <p:nvSpPr>
          <p:cNvPr id="83" name="Google Shape;83;p13"/>
          <p:cNvSpPr txBox="1"/>
          <p:nvPr>
            <p:ph idx="5" type="subTitle"/>
          </p:nvPr>
        </p:nvSpPr>
        <p:spPr>
          <a:xfrm>
            <a:off x="1339875" y="1674525"/>
            <a:ext cx="2025600" cy="5943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60000" dist="571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2pPr>
            <a:lvl3pPr lvl="2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3pPr>
            <a:lvl4pPr lvl="3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4pPr>
            <a:lvl5pPr lvl="4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5pPr>
            <a:lvl6pPr lvl="5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6pPr>
            <a:lvl7pPr lvl="6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7pPr>
            <a:lvl8pPr lvl="7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8pPr>
            <a:lvl9pPr lvl="8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9pPr>
          </a:lstStyle>
          <a:p/>
        </p:txBody>
      </p:sp>
      <p:sp>
        <p:nvSpPr>
          <p:cNvPr id="84" name="Google Shape;84;p13"/>
          <p:cNvSpPr txBox="1"/>
          <p:nvPr>
            <p:ph idx="6" type="subTitle"/>
          </p:nvPr>
        </p:nvSpPr>
        <p:spPr>
          <a:xfrm>
            <a:off x="1339875" y="3159775"/>
            <a:ext cx="2025600" cy="5943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60000" dist="571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2pPr>
            <a:lvl3pPr lvl="2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3pPr>
            <a:lvl4pPr lvl="3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4pPr>
            <a:lvl5pPr lvl="4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5pPr>
            <a:lvl6pPr lvl="5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6pPr>
            <a:lvl7pPr lvl="6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7pPr>
            <a:lvl8pPr lvl="7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8pPr>
            <a:lvl9pPr lvl="8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9pPr>
          </a:lstStyle>
          <a:p/>
        </p:txBody>
      </p:sp>
      <p:sp>
        <p:nvSpPr>
          <p:cNvPr id="85" name="Google Shape;85;p13"/>
          <p:cNvSpPr txBox="1"/>
          <p:nvPr>
            <p:ph type="title"/>
          </p:nvPr>
        </p:nvSpPr>
        <p:spPr>
          <a:xfrm>
            <a:off x="504000" y="521225"/>
            <a:ext cx="813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6" name="Google Shape;86;p13"/>
          <p:cNvSpPr txBox="1"/>
          <p:nvPr>
            <p:ph idx="7" type="subTitle"/>
          </p:nvPr>
        </p:nvSpPr>
        <p:spPr>
          <a:xfrm>
            <a:off x="5778525" y="1674525"/>
            <a:ext cx="2025600" cy="5943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60000" dist="571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2pPr>
            <a:lvl3pPr lvl="2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3pPr>
            <a:lvl4pPr lvl="3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4pPr>
            <a:lvl5pPr lvl="4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5pPr>
            <a:lvl6pPr lvl="5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6pPr>
            <a:lvl7pPr lvl="6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7pPr>
            <a:lvl8pPr lvl="7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8pPr>
            <a:lvl9pPr lvl="8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9pPr>
          </a:lstStyle>
          <a:p/>
        </p:txBody>
      </p:sp>
      <p:sp>
        <p:nvSpPr>
          <p:cNvPr id="87" name="Google Shape;87;p13"/>
          <p:cNvSpPr txBox="1"/>
          <p:nvPr>
            <p:ph idx="8" type="subTitle"/>
          </p:nvPr>
        </p:nvSpPr>
        <p:spPr>
          <a:xfrm>
            <a:off x="5778525" y="3159775"/>
            <a:ext cx="2025600" cy="5943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60000" dist="571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2pPr>
            <a:lvl3pPr lvl="2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3pPr>
            <a:lvl4pPr lvl="3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4pPr>
            <a:lvl5pPr lvl="4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5pPr>
            <a:lvl6pPr lvl="5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6pPr>
            <a:lvl7pPr lvl="6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7pPr>
            <a:lvl8pPr lvl="7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8pPr>
            <a:lvl9pPr lvl="8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9pPr>
          </a:lstStyle>
          <a:p/>
        </p:txBody>
      </p:sp>
      <p:sp>
        <p:nvSpPr>
          <p:cNvPr id="88" name="Google Shape;88;p13"/>
          <p:cNvSpPr txBox="1"/>
          <p:nvPr>
            <p:ph idx="9" type="subTitle"/>
          </p:nvPr>
        </p:nvSpPr>
        <p:spPr>
          <a:xfrm>
            <a:off x="5778525" y="2417150"/>
            <a:ext cx="2025600" cy="5943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760000" dist="571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2pPr>
            <a:lvl3pPr lvl="2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3pPr>
            <a:lvl4pPr lvl="3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4pPr>
            <a:lvl5pPr lvl="4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5pPr>
            <a:lvl6pPr lvl="5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6pPr>
            <a:lvl7pPr lvl="6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7pPr>
            <a:lvl8pPr lvl="7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8pPr>
            <a:lvl9pPr lvl="8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9pPr>
          </a:lstStyle>
          <a:p/>
        </p:txBody>
      </p:sp>
      <p:pic>
        <p:nvPicPr>
          <p:cNvPr id="89" name="Google Shape;8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01900" y="125800"/>
            <a:ext cx="395625" cy="4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pact">
  <p:cSld name="TITLE_AND_TWO_COLUMNS_1_1_1_1">
    <p:bg>
      <p:bgPr>
        <a:solidFill>
          <a:schemeClr val="lt1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cap="flat" cmpd="sng" w="152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4"/>
          <p:cNvSpPr txBox="1"/>
          <p:nvPr>
            <p:ph type="ctrTitle"/>
          </p:nvPr>
        </p:nvSpPr>
        <p:spPr>
          <a:xfrm>
            <a:off x="504000" y="692400"/>
            <a:ext cx="8136000" cy="256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highlight>
                  <a:schemeClr val="accent1"/>
                </a:highlight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highlight>
                  <a:schemeClr val="accent1"/>
                </a:highlight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highlight>
                  <a:schemeClr val="accent1"/>
                </a:highlight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highlight>
                  <a:schemeClr val="accent1"/>
                </a:highlight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highlight>
                  <a:schemeClr val="accent1"/>
                </a:highlight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highlight>
                  <a:schemeClr val="accent1"/>
                </a:highlight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highlight>
                  <a:schemeClr val="accent1"/>
                </a:highlight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highlight>
                  <a:schemeClr val="accent1"/>
                </a:highlight>
              </a:defRPr>
            </a:lvl9pPr>
          </a:lstStyle>
          <a:p/>
        </p:txBody>
      </p:sp>
      <p:sp>
        <p:nvSpPr>
          <p:cNvPr id="93" name="Google Shape;93;p14"/>
          <p:cNvSpPr txBox="1"/>
          <p:nvPr>
            <p:ph idx="1" type="body"/>
          </p:nvPr>
        </p:nvSpPr>
        <p:spPr>
          <a:xfrm>
            <a:off x="504000" y="3011375"/>
            <a:ext cx="8136000" cy="6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1pPr>
            <a:lvl2pPr indent="-3175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2pPr>
            <a:lvl3pPr indent="-3175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5pPr>
            <a:lvl6pPr indent="-317500" lvl="5" marL="2743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6pPr>
            <a:lvl7pPr indent="-317500" lvl="6" marL="3200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7pPr>
            <a:lvl8pPr indent="-317500" lvl="7" marL="3657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8pPr>
            <a:lvl9pPr indent="-3175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94" name="Google Shape;9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01900" y="125800"/>
            <a:ext cx="395625" cy="4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MAIN_POINT">
    <p:bg>
      <p:bgPr>
        <a:solidFill>
          <a:schemeClr val="dk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/>
          <p:nvPr>
            <p:ph type="title"/>
          </p:nvPr>
        </p:nvSpPr>
        <p:spPr>
          <a:xfrm>
            <a:off x="504000" y="504000"/>
            <a:ext cx="8136000" cy="349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7" name="Google Shape;97;p15"/>
          <p:cNvSpPr txBox="1"/>
          <p:nvPr>
            <p:ph idx="1" type="body"/>
          </p:nvPr>
        </p:nvSpPr>
        <p:spPr>
          <a:xfrm>
            <a:off x="504000" y="4316850"/>
            <a:ext cx="8136000" cy="6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98" name="Google Shape;98;p15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8601713" y="125150"/>
            <a:ext cx="396000" cy="41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(Centered) + Meta">
  <p:cSld name="MAIN_POINT_1">
    <p:bg>
      <p:bgPr>
        <a:solidFill>
          <a:schemeClr val="dk1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/>
          <p:nvPr>
            <p:ph type="title"/>
          </p:nvPr>
        </p:nvSpPr>
        <p:spPr>
          <a:xfrm>
            <a:off x="504000" y="674250"/>
            <a:ext cx="8136000" cy="349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16"/>
          <p:cNvSpPr txBox="1"/>
          <p:nvPr>
            <p:ph idx="1" type="body"/>
          </p:nvPr>
        </p:nvSpPr>
        <p:spPr>
          <a:xfrm>
            <a:off x="504000" y="4316850"/>
            <a:ext cx="8136000" cy="6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1pPr>
            <a:lvl2pPr indent="-3175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2pPr>
            <a:lvl3pPr indent="-3175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5pPr>
            <a:lvl6pPr indent="-3175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6pPr>
            <a:lvl7pPr indent="-3175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7pPr>
            <a:lvl8pPr indent="-3175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8pPr>
            <a:lvl9pPr indent="-3175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02" name="Google Shape;102;p16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8601713" y="125150"/>
            <a:ext cx="396000" cy="41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age Overtake + Title (Centered) + Meta">
  <p:cSld name="MAIN_POINT_1_1">
    <p:bg>
      <p:bgPr>
        <a:solidFill>
          <a:schemeClr val="l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/>
          <p:nvPr/>
        </p:nvSpPr>
        <p:spPr>
          <a:xfrm>
            <a:off x="0" y="0"/>
            <a:ext cx="9144000" cy="5054400"/>
          </a:xfrm>
          <a:prstGeom prst="rect">
            <a:avLst/>
          </a:prstGeom>
          <a:solidFill>
            <a:srgbClr val="111111">
              <a:alpha val="702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7"/>
          <p:cNvSpPr txBox="1"/>
          <p:nvPr>
            <p:ph type="title"/>
          </p:nvPr>
        </p:nvSpPr>
        <p:spPr>
          <a:xfrm>
            <a:off x="504000" y="674250"/>
            <a:ext cx="8136000" cy="349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6" name="Google Shape;106;p17"/>
          <p:cNvSpPr txBox="1"/>
          <p:nvPr>
            <p:ph idx="1" type="body"/>
          </p:nvPr>
        </p:nvSpPr>
        <p:spPr>
          <a:xfrm>
            <a:off x="504000" y="4316850"/>
            <a:ext cx="8136000" cy="6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1pPr>
            <a:lvl2pPr indent="-3175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2pPr>
            <a:lvl3pPr indent="-3175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5pPr>
            <a:lvl6pPr indent="-317500" lvl="5" marL="2743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6pPr>
            <a:lvl7pPr indent="-317500" lvl="6" marL="3200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7pPr>
            <a:lvl8pPr indent="-317500" lvl="7" marL="3657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8pPr>
            <a:lvl9pPr indent="-317500" lvl="8" marL="4114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07" name="Google Shape;107;p17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8601713" y="125150"/>
            <a:ext cx="396000" cy="41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de + Caption">
  <p:cSld name="CAPTION_ONLY">
    <p:bg>
      <p:bgPr>
        <a:solidFill>
          <a:schemeClr val="lt1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/>
          <p:nvPr>
            <p:ph idx="1" type="body"/>
          </p:nvPr>
        </p:nvSpPr>
        <p:spPr>
          <a:xfrm>
            <a:off x="542925" y="4230575"/>
            <a:ext cx="80583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10" name="Google Shape;110;p18"/>
          <p:cNvSpPr/>
          <p:nvPr>
            <p:ph idx="2" type="pic"/>
          </p:nvPr>
        </p:nvSpPr>
        <p:spPr>
          <a:xfrm>
            <a:off x="619125" y="504825"/>
            <a:ext cx="7904400" cy="3725700"/>
          </a:xfrm>
          <a:prstGeom prst="roundRect">
            <a:avLst>
              <a:gd fmla="val 2395" name="adj"/>
            </a:avLst>
          </a:prstGeom>
          <a:noFill/>
          <a:ln>
            <a:noFill/>
          </a:ln>
          <a:effectLst>
            <a:outerShdw blurRad="228600" rotWithShape="0" algn="bl" dir="5400000" dist="19050">
              <a:srgbClr val="000000">
                <a:alpha val="14000"/>
              </a:srgbClr>
            </a:outerShdw>
          </a:effectLst>
        </p:spPr>
      </p:sp>
      <p:pic>
        <p:nvPicPr>
          <p:cNvPr id="111" name="Google Shape;111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01900" y="125800"/>
            <a:ext cx="395625" cy="4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APTION_ONLY_1">
    <p:bg>
      <p:bgPr>
        <a:solidFill>
          <a:schemeClr val="lt1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01900" y="125800"/>
            <a:ext cx="395625" cy="4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bg>
      <p:bgPr>
        <a:solidFill>
          <a:schemeClr val="lt1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/>
          <p:nvPr/>
        </p:nvSpPr>
        <p:spPr>
          <a:xfrm>
            <a:off x="0" y="738136"/>
            <a:ext cx="9147366" cy="4406973"/>
          </a:xfrm>
          <a:custGeom>
            <a:rect b="b" l="l" r="r" t="t"/>
            <a:pathLst>
              <a:path extrusionOk="0" h="9685655" w="20104100">
                <a:moveTo>
                  <a:pt x="0" y="9685568"/>
                </a:moveTo>
                <a:lnTo>
                  <a:pt x="20104099" y="9685568"/>
                </a:lnTo>
                <a:lnTo>
                  <a:pt x="20104099" y="0"/>
                </a:lnTo>
                <a:lnTo>
                  <a:pt x="0" y="0"/>
                </a:lnTo>
                <a:lnTo>
                  <a:pt x="0" y="9685568"/>
                </a:lnTo>
                <a:close/>
              </a:path>
            </a:pathLst>
          </a:custGeom>
          <a:solidFill>
            <a:srgbClr val="EFEEE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0"/>
          <p:cNvSpPr txBox="1"/>
          <p:nvPr>
            <p:ph type="title"/>
          </p:nvPr>
        </p:nvSpPr>
        <p:spPr>
          <a:xfrm>
            <a:off x="263286" y="102145"/>
            <a:ext cx="67704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1" i="0" sz="3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17" name="Google Shape;117;p20"/>
          <p:cNvSpPr txBox="1"/>
          <p:nvPr>
            <p:ph idx="11" type="ftr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>
                <a:solidFill>
                  <a:srgbClr val="8888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9pPr>
          </a:lstStyle>
          <a:p/>
        </p:txBody>
      </p:sp>
      <p:sp>
        <p:nvSpPr>
          <p:cNvPr id="118" name="Google Shape;118;p20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>
                <a:solidFill>
                  <a:srgbClr val="8888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9pPr>
          </a:lstStyle>
          <a:p/>
        </p:txBody>
      </p:sp>
      <p:sp>
        <p:nvSpPr>
          <p:cNvPr id="119" name="Google Shape;119;p20"/>
          <p:cNvSpPr txBox="1"/>
          <p:nvPr>
            <p:ph idx="12" type="sldNum"/>
          </p:nvPr>
        </p:nvSpPr>
        <p:spPr>
          <a:xfrm>
            <a:off x="6583680" y="4783455"/>
            <a:ext cx="21030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Image Background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0"/>
            <a:ext cx="9144000" cy="5054400"/>
          </a:xfrm>
          <a:prstGeom prst="rect">
            <a:avLst/>
          </a:prstGeom>
          <a:solidFill>
            <a:srgbClr val="111111">
              <a:alpha val="702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" name="Google Shape;1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84400" y="1211750"/>
            <a:ext cx="2575200" cy="2719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 amt="50000"/>
          </a:blip>
          <a:srcRect b="0" l="0" r="0" t="0"/>
          <a:stretch/>
        </p:blipFill>
        <p:spPr>
          <a:xfrm>
            <a:off x="8601713" y="125150"/>
            <a:ext cx="396000" cy="41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/>
          <p:nvPr>
            <p:ph type="title"/>
          </p:nvPr>
        </p:nvSpPr>
        <p:spPr>
          <a:xfrm>
            <a:off x="263286" y="102145"/>
            <a:ext cx="67704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1" i="0" sz="3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22" name="Google Shape;122;p21"/>
          <p:cNvSpPr txBox="1"/>
          <p:nvPr>
            <p:ph idx="1" type="body"/>
          </p:nvPr>
        </p:nvSpPr>
        <p:spPr>
          <a:xfrm>
            <a:off x="279974" y="1308746"/>
            <a:ext cx="6346500" cy="32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1300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23" name="Google Shape;123;p21"/>
          <p:cNvSpPr txBox="1"/>
          <p:nvPr>
            <p:ph idx="11" type="ftr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>
                <a:solidFill>
                  <a:srgbClr val="8888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9pPr>
          </a:lstStyle>
          <a:p/>
        </p:txBody>
      </p:sp>
      <p:sp>
        <p:nvSpPr>
          <p:cNvPr id="124" name="Google Shape;124;p21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>
                <a:solidFill>
                  <a:srgbClr val="8888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9pPr>
          </a:lstStyle>
          <a:p/>
        </p:txBody>
      </p:sp>
      <p:sp>
        <p:nvSpPr>
          <p:cNvPr id="125" name="Google Shape;125;p21"/>
          <p:cNvSpPr txBox="1"/>
          <p:nvPr>
            <p:ph idx="12" type="sldNum"/>
          </p:nvPr>
        </p:nvSpPr>
        <p:spPr>
          <a:xfrm>
            <a:off x="6583680" y="4783455"/>
            <a:ext cx="21030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 showMasterSp="0" type="obj">
  <p:cSld name="OBJECT">
    <p:bg>
      <p:bgPr>
        <a:solidFill>
          <a:schemeClr val="lt1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>
            <p:ph idx="11" type="ftr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>
                <a:solidFill>
                  <a:srgbClr val="8888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9pPr>
          </a:lstStyle>
          <a:p/>
        </p:txBody>
      </p:sp>
      <p:sp>
        <p:nvSpPr>
          <p:cNvPr id="128" name="Google Shape;128;p22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>
                <a:solidFill>
                  <a:srgbClr val="8888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9pPr>
          </a:lstStyle>
          <a:p/>
        </p:txBody>
      </p:sp>
      <p:sp>
        <p:nvSpPr>
          <p:cNvPr id="129" name="Google Shape;129;p22"/>
          <p:cNvSpPr txBox="1"/>
          <p:nvPr>
            <p:ph idx="12" type="sldNum"/>
          </p:nvPr>
        </p:nvSpPr>
        <p:spPr>
          <a:xfrm>
            <a:off x="6583680" y="4783455"/>
            <a:ext cx="21030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Image" type="secHead">
  <p:cSld name="SECTION_HEADER">
    <p:bg>
      <p:bgPr>
        <a:solidFill>
          <a:schemeClr val="dk1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>
            <p:ph idx="2" type="pic"/>
          </p:nvPr>
        </p:nvSpPr>
        <p:spPr>
          <a:xfrm>
            <a:off x="4600574" y="0"/>
            <a:ext cx="5817300" cy="5054400"/>
          </a:xfrm>
          <a:prstGeom prst="parallelogram">
            <a:avLst>
              <a:gd fmla="val 25000" name="adj"/>
            </a:avLst>
          </a:prstGeom>
          <a:noFill/>
          <a:ln>
            <a:noFill/>
          </a:ln>
        </p:spPr>
      </p: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3193800"/>
            <a:ext cx="9525" cy="952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/>
          <p:nvPr>
            <p:ph type="title"/>
          </p:nvPr>
        </p:nvSpPr>
        <p:spPr>
          <a:xfrm>
            <a:off x="504000" y="504000"/>
            <a:ext cx="4680000" cy="349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504000" y="4316850"/>
            <a:ext cx="8136000" cy="6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23" name="Google Shape;23;p4"/>
          <p:cNvPicPr preferRelativeResize="0"/>
          <p:nvPr/>
        </p:nvPicPr>
        <p:blipFill rotWithShape="1">
          <a:blip r:embed="rId3">
            <a:alphaModFix amt="50000"/>
          </a:blip>
          <a:srcRect b="0" l="0" r="0" t="0"/>
          <a:stretch/>
        </p:blipFill>
        <p:spPr>
          <a:xfrm>
            <a:off x="142863" y="125150"/>
            <a:ext cx="396000" cy="41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" type="tx">
  <p:cSld name="TITLE_AND_BODY">
    <p:bg>
      <p:bgPr>
        <a:solidFill>
          <a:schemeClr val="lt1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504000" y="521225"/>
            <a:ext cx="813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504000" y="1381075"/>
            <a:ext cx="5760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27" name="Google Shape;27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01900" y="125800"/>
            <a:ext cx="395625" cy="4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">
  <p:cSld name="TITLE_AND_BODY_2">
    <p:bg>
      <p:bgPr>
        <a:solidFill>
          <a:schemeClr val="lt1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84400" y="1211750"/>
            <a:ext cx="2575200" cy="2719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AND_BODY_1">
    <p:bg>
      <p:bgPr>
        <a:solidFill>
          <a:schemeClr val="lt1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cap="flat" cmpd="sng" w="152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7"/>
          <p:cNvSpPr txBox="1"/>
          <p:nvPr>
            <p:ph type="title"/>
          </p:nvPr>
        </p:nvSpPr>
        <p:spPr>
          <a:xfrm>
            <a:off x="972000" y="2285400"/>
            <a:ext cx="7200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972000" y="3877200"/>
            <a:ext cx="7200000" cy="8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1pPr>
            <a:lvl2pPr indent="-3175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2pPr>
            <a:lvl3pPr indent="-3175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5pPr>
            <a:lvl6pPr indent="-317500" lvl="5" marL="2743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6pPr>
            <a:lvl7pPr indent="-317500" lvl="6" marL="3200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7pPr>
            <a:lvl8pPr indent="-317500" lvl="7" marL="3657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8pPr>
            <a:lvl9pPr indent="-317500" lvl="8" marL="4114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34" name="Google Shape;3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01900" y="125800"/>
            <a:ext cx="395625" cy="4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Text Columns" type="twoColTx">
  <p:cSld name="TITLE_AND_TWO_COLUMNS">
    <p:bg>
      <p:bgPr>
        <a:solidFill>
          <a:schemeClr val="lt1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504000" y="521225"/>
            <a:ext cx="813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" type="body"/>
          </p:nvPr>
        </p:nvSpPr>
        <p:spPr>
          <a:xfrm>
            <a:off x="504000" y="1381075"/>
            <a:ext cx="3699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8"/>
          <p:cNvSpPr txBox="1"/>
          <p:nvPr>
            <p:ph idx="2" type="body"/>
          </p:nvPr>
        </p:nvSpPr>
        <p:spPr>
          <a:xfrm>
            <a:off x="4939200" y="1381075"/>
            <a:ext cx="3699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pic>
        <p:nvPicPr>
          <p:cNvPr id="39" name="Google Shape;39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01900" y="125800"/>
            <a:ext cx="395625" cy="4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s - Image + Short titles + Short Text">
  <p:cSld name="TITLE_AND_TWO_COLUMNS_1">
    <p:bg>
      <p:bgPr>
        <a:solidFill>
          <a:schemeClr val="lt1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/>
          <p:nvPr>
            <p:ph idx="1" type="body"/>
          </p:nvPr>
        </p:nvSpPr>
        <p:spPr>
          <a:xfrm>
            <a:off x="504000" y="3695700"/>
            <a:ext cx="2401200" cy="11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1pPr>
            <a:lvl2pPr indent="-304800" lvl="1" marL="914400" rtl="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2pPr>
            <a:lvl3pPr indent="-304800" lvl="2" marL="13716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5pPr>
            <a:lvl6pPr indent="-304800" lvl="5" marL="2743200" rtl="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6pPr>
            <a:lvl7pPr indent="-304800" lvl="6" marL="32004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7pPr>
            <a:lvl8pPr indent="-304800" lvl="7" marL="3657600" rtl="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8pPr>
            <a:lvl9pPr indent="-304800" lvl="8" marL="41148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9"/>
          <p:cNvSpPr txBox="1"/>
          <p:nvPr>
            <p:ph idx="2" type="subTitle"/>
          </p:nvPr>
        </p:nvSpPr>
        <p:spPr>
          <a:xfrm>
            <a:off x="504000" y="3324225"/>
            <a:ext cx="2399700" cy="48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"/>
          <p:cNvSpPr/>
          <p:nvPr>
            <p:ph idx="3" type="pic"/>
          </p:nvPr>
        </p:nvSpPr>
        <p:spPr>
          <a:xfrm>
            <a:off x="504000" y="885000"/>
            <a:ext cx="2401200" cy="2401200"/>
          </a:xfrm>
          <a:prstGeom prst="roundRect">
            <a:avLst>
              <a:gd fmla="val 3208" name="adj"/>
            </a:avLst>
          </a:prstGeom>
          <a:noFill/>
          <a:ln>
            <a:noFill/>
          </a:ln>
        </p:spPr>
      </p:sp>
      <p:sp>
        <p:nvSpPr>
          <p:cNvPr id="44" name="Google Shape;44;p9"/>
          <p:cNvSpPr txBox="1"/>
          <p:nvPr>
            <p:ph idx="4" type="body"/>
          </p:nvPr>
        </p:nvSpPr>
        <p:spPr>
          <a:xfrm>
            <a:off x="6238800" y="3695700"/>
            <a:ext cx="2401200" cy="11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1pPr>
            <a:lvl2pPr indent="-304800" lvl="1" marL="914400" rtl="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2pPr>
            <a:lvl3pPr indent="-304800" lvl="2" marL="13716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5pPr>
            <a:lvl6pPr indent="-304800" lvl="5" marL="2743200" rtl="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6pPr>
            <a:lvl7pPr indent="-304800" lvl="6" marL="32004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7pPr>
            <a:lvl8pPr indent="-304800" lvl="7" marL="3657600" rtl="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8pPr>
            <a:lvl9pPr indent="-304800" lvl="8" marL="41148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5" name="Google Shape;45;p9"/>
          <p:cNvSpPr txBox="1"/>
          <p:nvPr>
            <p:ph idx="5" type="subTitle"/>
          </p:nvPr>
        </p:nvSpPr>
        <p:spPr>
          <a:xfrm>
            <a:off x="6238800" y="3324225"/>
            <a:ext cx="2399700" cy="41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9"/>
          <p:cNvSpPr/>
          <p:nvPr>
            <p:ph idx="6" type="pic"/>
          </p:nvPr>
        </p:nvSpPr>
        <p:spPr>
          <a:xfrm>
            <a:off x="6238800" y="885000"/>
            <a:ext cx="2401200" cy="2401200"/>
          </a:xfrm>
          <a:prstGeom prst="roundRect">
            <a:avLst>
              <a:gd fmla="val 3208" name="adj"/>
            </a:avLst>
          </a:prstGeom>
          <a:noFill/>
          <a:ln>
            <a:noFill/>
          </a:ln>
        </p:spPr>
      </p:sp>
      <p:sp>
        <p:nvSpPr>
          <p:cNvPr id="47" name="Google Shape;47;p9"/>
          <p:cNvSpPr txBox="1"/>
          <p:nvPr>
            <p:ph idx="7" type="body"/>
          </p:nvPr>
        </p:nvSpPr>
        <p:spPr>
          <a:xfrm>
            <a:off x="3370650" y="3695700"/>
            <a:ext cx="2401200" cy="11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1pPr>
            <a:lvl2pPr indent="-304800" lvl="1" marL="914400" rtl="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2pPr>
            <a:lvl3pPr indent="-304800" lvl="2" marL="13716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5pPr>
            <a:lvl6pPr indent="-304800" lvl="5" marL="2743200" rtl="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6pPr>
            <a:lvl7pPr indent="-304800" lvl="6" marL="32004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7pPr>
            <a:lvl8pPr indent="-304800" lvl="7" marL="3657600" rtl="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8pPr>
            <a:lvl9pPr indent="-304800" lvl="8" marL="41148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8" name="Google Shape;48;p9"/>
          <p:cNvSpPr txBox="1"/>
          <p:nvPr>
            <p:ph idx="8" type="subTitle"/>
          </p:nvPr>
        </p:nvSpPr>
        <p:spPr>
          <a:xfrm>
            <a:off x="3370650" y="3324225"/>
            <a:ext cx="2399700" cy="41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9"/>
          <p:cNvSpPr/>
          <p:nvPr>
            <p:ph idx="9" type="pic"/>
          </p:nvPr>
        </p:nvSpPr>
        <p:spPr>
          <a:xfrm>
            <a:off x="3370650" y="885000"/>
            <a:ext cx="2401200" cy="2401200"/>
          </a:xfrm>
          <a:prstGeom prst="roundRect">
            <a:avLst>
              <a:gd fmla="val 3208" name="adj"/>
            </a:avLst>
          </a:prstGeom>
          <a:noFill/>
          <a:ln>
            <a:noFill/>
          </a:ln>
        </p:spPr>
      </p:sp>
      <p:pic>
        <p:nvPicPr>
          <p:cNvPr id="50" name="Google Shape;5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01900" y="125800"/>
            <a:ext cx="395625" cy="4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s - Image + Short titles + Short Text">
  <p:cSld name="TITLE_AND_TWO_COLUMNS_1_2">
    <p:bg>
      <p:bgPr>
        <a:solidFill>
          <a:schemeClr val="lt1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1785675" y="3695700"/>
            <a:ext cx="2401200" cy="11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1pPr>
            <a:lvl2pPr indent="-304800" lvl="1" marL="914400" rtl="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2pPr>
            <a:lvl3pPr indent="-304800" lvl="2" marL="13716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5pPr>
            <a:lvl6pPr indent="-304800" lvl="5" marL="2743200" rtl="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6pPr>
            <a:lvl7pPr indent="-304800" lvl="6" marL="32004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7pPr>
            <a:lvl8pPr indent="-304800" lvl="7" marL="3657600" rtl="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8pPr>
            <a:lvl9pPr indent="-304800" lvl="8" marL="41148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3" name="Google Shape;53;p10"/>
          <p:cNvSpPr txBox="1"/>
          <p:nvPr>
            <p:ph idx="2" type="subTitle"/>
          </p:nvPr>
        </p:nvSpPr>
        <p:spPr>
          <a:xfrm>
            <a:off x="1785675" y="3324225"/>
            <a:ext cx="2399700" cy="48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0"/>
          <p:cNvSpPr/>
          <p:nvPr>
            <p:ph idx="3" type="pic"/>
          </p:nvPr>
        </p:nvSpPr>
        <p:spPr>
          <a:xfrm>
            <a:off x="1785675" y="885000"/>
            <a:ext cx="2401200" cy="2401200"/>
          </a:xfrm>
          <a:prstGeom prst="roundRect">
            <a:avLst>
              <a:gd fmla="val 3208" name="adj"/>
            </a:avLst>
          </a:prstGeom>
          <a:noFill/>
          <a:ln>
            <a:noFill/>
          </a:ln>
        </p:spPr>
      </p:sp>
      <p:sp>
        <p:nvSpPr>
          <p:cNvPr id="55" name="Google Shape;55;p10"/>
          <p:cNvSpPr txBox="1"/>
          <p:nvPr>
            <p:ph idx="4" type="body"/>
          </p:nvPr>
        </p:nvSpPr>
        <p:spPr>
          <a:xfrm>
            <a:off x="4957125" y="3695700"/>
            <a:ext cx="2401200" cy="11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1pPr>
            <a:lvl2pPr indent="-304800" lvl="1" marL="914400" rtl="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2pPr>
            <a:lvl3pPr indent="-304800" lvl="2" marL="13716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5pPr>
            <a:lvl6pPr indent="-304800" lvl="5" marL="2743200" rtl="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6pPr>
            <a:lvl7pPr indent="-304800" lvl="6" marL="32004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7pPr>
            <a:lvl8pPr indent="-304800" lvl="7" marL="3657600" rtl="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8pPr>
            <a:lvl9pPr indent="-304800" lvl="8" marL="41148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6" name="Google Shape;56;p10"/>
          <p:cNvSpPr txBox="1"/>
          <p:nvPr>
            <p:ph idx="5" type="subTitle"/>
          </p:nvPr>
        </p:nvSpPr>
        <p:spPr>
          <a:xfrm>
            <a:off x="4957125" y="3324225"/>
            <a:ext cx="2399700" cy="41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0"/>
          <p:cNvSpPr/>
          <p:nvPr>
            <p:ph idx="6" type="pic"/>
          </p:nvPr>
        </p:nvSpPr>
        <p:spPr>
          <a:xfrm>
            <a:off x="4957125" y="885000"/>
            <a:ext cx="2401200" cy="2401200"/>
          </a:xfrm>
          <a:prstGeom prst="roundRect">
            <a:avLst>
              <a:gd fmla="val 3208" name="adj"/>
            </a:avLst>
          </a:prstGeom>
          <a:noFill/>
          <a:ln>
            <a:noFill/>
          </a:ln>
        </p:spPr>
      </p:sp>
      <p:pic>
        <p:nvPicPr>
          <p:cNvPr id="58" name="Google Shape;58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01900" y="125800"/>
            <a:ext cx="395625" cy="4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504000" y="445025"/>
            <a:ext cx="8136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b="1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04000" y="1152475"/>
            <a:ext cx="8136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■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/>
          <p:nvPr/>
        </p:nvSpPr>
        <p:spPr>
          <a:xfrm>
            <a:off x="0" y="5053500"/>
            <a:ext cx="9144000" cy="90000"/>
          </a:xfrm>
          <a:prstGeom prst="rect">
            <a:avLst/>
          </a:prstGeom>
          <a:solidFill>
            <a:srgbClr val="FAB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ransition>
    <p:push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image" Target="../media/image10.png"/><Relationship Id="rId7" Type="http://schemas.openxmlformats.org/officeDocument/2006/relationships/image" Target="../media/image13.png"/><Relationship Id="rId8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png"/><Relationship Id="rId4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Relationship Id="rId4" Type="http://schemas.openxmlformats.org/officeDocument/2006/relationships/image" Target="../media/image36.png"/><Relationship Id="rId5" Type="http://schemas.openxmlformats.org/officeDocument/2006/relationships/image" Target="../media/image3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netnod.se/netnod-time/how-to-use-nts" TargetMode="External"/><Relationship Id="rId4" Type="http://schemas.openxmlformats.org/officeDocument/2006/relationships/image" Target="../media/image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/Relationships>
</file>

<file path=ppt/slides/_rels/slide29.xml.rels><?xml version="1.0" encoding="UTF-8" standalone="yes"?><Relationships xmlns="http://schemas.openxmlformats.org/package/2006/relationships"><Relationship Id="rId10" Type="http://schemas.openxmlformats.org/officeDocument/2006/relationships/hyperlink" Target="https://www.netnod.se/landing-page/netnod-time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www.netnod.se/sites/default/files/2022-03/Netnod_NTS_Whitepaper_2020.pdf" TargetMode="External"/><Relationship Id="rId4" Type="http://schemas.openxmlformats.org/officeDocument/2006/relationships/hyperlink" Target="https://www.netnod.se/sites/default/files/2022-03/How_we_developed_the_worlds_first_hardware_implementation_of_Network_Time_Security.pdf" TargetMode="External"/><Relationship Id="rId9" Type="http://schemas.openxmlformats.org/officeDocument/2006/relationships/hyperlink" Target="https://www.netnod.se/netnod-time/how-to-use-nts" TargetMode="External"/><Relationship Id="rId5" Type="http://schemas.openxmlformats.org/officeDocument/2006/relationships/hyperlink" Target="https://www.rfc-editor.org/rfc/rfc8915.html" TargetMode="External"/><Relationship Id="rId6" Type="http://schemas.openxmlformats.org/officeDocument/2006/relationships/hyperlink" Target="https://www.netnod.se/blog/best-practices-connecting-ntp-servers" TargetMode="External"/><Relationship Id="rId7" Type="http://schemas.openxmlformats.org/officeDocument/2006/relationships/hyperlink" Target="https://www.netnod.se/blog/best-practices-connecting-ntp-servers" TargetMode="External"/><Relationship Id="rId8" Type="http://schemas.openxmlformats.org/officeDocument/2006/relationships/hyperlink" Target="https://www.netnod.se/blog/best-practices-connecting-ntp-servers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jpg"/><Relationship Id="rId4" Type="http://schemas.openxmlformats.org/officeDocument/2006/relationships/image" Target="../media/image2.png"/><Relationship Id="rId5" Type="http://schemas.openxmlformats.org/officeDocument/2006/relationships/image" Target="../media/image29.png"/><Relationship Id="rId6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5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/>
          <p:nvPr>
            <p:ph type="ctrTitle"/>
          </p:nvPr>
        </p:nvSpPr>
        <p:spPr>
          <a:xfrm>
            <a:off x="504000" y="504000"/>
            <a:ext cx="8136000" cy="349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" sz="4200"/>
              <a:t>How Sweden developed one of the most advanced and secure time distribution networks in the world</a:t>
            </a:r>
            <a:endParaRPr sz="4200"/>
          </a:p>
        </p:txBody>
      </p:sp>
      <p:sp>
        <p:nvSpPr>
          <p:cNvPr id="135" name="Google Shape;135;p23"/>
          <p:cNvSpPr txBox="1"/>
          <p:nvPr>
            <p:ph idx="1" type="subTitle"/>
          </p:nvPr>
        </p:nvSpPr>
        <p:spPr>
          <a:xfrm>
            <a:off x="504000" y="4116425"/>
            <a:ext cx="81360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Karin Ahl, Technical Product Lead,  Netnod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2"/>
          <p:cNvSpPr txBox="1"/>
          <p:nvPr>
            <p:ph type="title"/>
          </p:nvPr>
        </p:nvSpPr>
        <p:spPr>
          <a:xfrm>
            <a:off x="504000" y="521225"/>
            <a:ext cx="6065400" cy="11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A</a:t>
            </a:r>
            <a:r>
              <a:rPr lang="sv"/>
              <a:t> national time distribution system</a:t>
            </a:r>
            <a:endParaRPr/>
          </a:p>
        </p:txBody>
      </p:sp>
      <p:sp>
        <p:nvSpPr>
          <p:cNvPr id="204" name="Google Shape;204;p32"/>
          <p:cNvSpPr txBox="1"/>
          <p:nvPr>
            <p:ph idx="1" type="body"/>
          </p:nvPr>
        </p:nvSpPr>
        <p:spPr>
          <a:xfrm>
            <a:off x="504000" y="1603025"/>
            <a:ext cx="5760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t/>
            </a:r>
            <a:endParaRPr sz="88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2737" lvl="0" marL="457200" rtl="0" algn="l">
              <a:spcBef>
                <a:spcPts val="1200"/>
              </a:spcBef>
              <a:spcAft>
                <a:spcPts val="0"/>
              </a:spcAft>
              <a:buSzPts val="1325"/>
              <a:buChar char="■"/>
            </a:pPr>
            <a:r>
              <a:rPr lang="sv" sz="1325"/>
              <a:t>A system without GNSS dependency which, from a national perspective, can guarantee robust and secure time</a:t>
            </a:r>
            <a:endParaRPr sz="1325"/>
          </a:p>
          <a:p>
            <a:pPr indent="-312737" lvl="0" marL="457200" rtl="0" algn="l">
              <a:spcBef>
                <a:spcPts val="0"/>
              </a:spcBef>
              <a:spcAft>
                <a:spcPts val="0"/>
              </a:spcAft>
              <a:buSzPts val="1325"/>
              <a:buChar char="■"/>
            </a:pPr>
            <a:r>
              <a:rPr lang="sv" sz="1325"/>
              <a:t>The system must be robust and available throughout the country</a:t>
            </a:r>
            <a:endParaRPr sz="1325"/>
          </a:p>
          <a:p>
            <a:pPr indent="-312737" lvl="0" marL="457200" rtl="0" algn="l">
              <a:spcBef>
                <a:spcPts val="0"/>
              </a:spcBef>
              <a:spcAft>
                <a:spcPts val="0"/>
              </a:spcAft>
              <a:buSzPts val="1325"/>
              <a:buChar char="■"/>
            </a:pPr>
            <a:r>
              <a:rPr lang="sv" sz="1325"/>
              <a:t>The services delivered from the system must be affordable for operators of networks so that the price is not a barrier for use of the services</a:t>
            </a:r>
            <a:endParaRPr sz="1325"/>
          </a:p>
          <a:p>
            <a:pPr indent="-312737" lvl="0" marL="457200" rtl="0" algn="l">
              <a:spcBef>
                <a:spcPts val="0"/>
              </a:spcBef>
              <a:spcAft>
                <a:spcPts val="0"/>
              </a:spcAft>
              <a:buSzPts val="1325"/>
              <a:buChar char="■"/>
            </a:pPr>
            <a:r>
              <a:rPr lang="sv" sz="1325"/>
              <a:t>The government must have visibility and direct input regarding the infrastructure, which means it must be located in, and operated from, Sweden</a:t>
            </a:r>
            <a:endParaRPr baseline="30000" sz="1325"/>
          </a:p>
          <a:p>
            <a:pPr indent="0" lvl="0" marL="457200" marR="666115" rtl="0" algn="l">
              <a:lnSpc>
                <a:spcPct val="117288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t/>
            </a:r>
            <a:endParaRPr baseline="30000" sz="2700">
              <a:solidFill>
                <a:srgbClr val="231F2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457200" marR="666115" rtl="0" algn="l">
              <a:lnSpc>
                <a:spcPct val="117288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t/>
            </a:r>
            <a:endParaRPr baseline="30000" sz="2700">
              <a:solidFill>
                <a:srgbClr val="231F2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205" name="Google Shape;2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6125" y="703500"/>
            <a:ext cx="2269801" cy="414679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2"/>
          <p:cNvSpPr txBox="1"/>
          <p:nvPr/>
        </p:nvSpPr>
        <p:spPr>
          <a:xfrm>
            <a:off x="504000" y="4690500"/>
            <a:ext cx="49902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3"/>
          <p:cNvSpPr txBox="1"/>
          <p:nvPr>
            <p:ph type="title"/>
          </p:nvPr>
        </p:nvSpPr>
        <p:spPr>
          <a:xfrm>
            <a:off x="504000" y="521225"/>
            <a:ext cx="81360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Robust funding</a:t>
            </a:r>
            <a:endParaRPr/>
          </a:p>
        </p:txBody>
      </p:sp>
      <p:sp>
        <p:nvSpPr>
          <p:cNvPr id="212" name="Google Shape;212;p33"/>
          <p:cNvSpPr txBox="1"/>
          <p:nvPr/>
        </p:nvSpPr>
        <p:spPr>
          <a:xfrm>
            <a:off x="597926" y="1758150"/>
            <a:ext cx="850200" cy="7158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sv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Telecom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Operator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33"/>
          <p:cNvSpPr txBox="1"/>
          <p:nvPr/>
        </p:nvSpPr>
        <p:spPr>
          <a:xfrm>
            <a:off x="2727325" y="1457050"/>
            <a:ext cx="776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Money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33"/>
          <p:cNvSpPr txBox="1"/>
          <p:nvPr/>
        </p:nvSpPr>
        <p:spPr>
          <a:xfrm>
            <a:off x="5045273" y="2490600"/>
            <a:ext cx="12726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 for robust infrastructure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33"/>
          <p:cNvSpPr txBox="1"/>
          <p:nvPr/>
        </p:nvSpPr>
        <p:spPr>
          <a:xfrm>
            <a:off x="2482063" y="2739008"/>
            <a:ext cx="1272600" cy="1362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Robust Network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sv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Redundancy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sv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2nd Power</a:t>
            </a:r>
            <a:endParaRPr sz="1100"/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sv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Sync/time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6" name="Google Shape;216;p33"/>
          <p:cNvCxnSpPr/>
          <p:nvPr/>
        </p:nvCxnSpPr>
        <p:spPr>
          <a:xfrm>
            <a:off x="1453641" y="2396292"/>
            <a:ext cx="985800" cy="521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17" name="Google Shape;217;p33"/>
          <p:cNvSpPr txBox="1"/>
          <p:nvPr/>
        </p:nvSpPr>
        <p:spPr>
          <a:xfrm>
            <a:off x="2225937" y="1739703"/>
            <a:ext cx="17400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1ppm of </a:t>
            </a:r>
            <a:r>
              <a:rPr lang="sv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sv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turnover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3"/>
          <p:cNvSpPr/>
          <p:nvPr/>
        </p:nvSpPr>
        <p:spPr>
          <a:xfrm rot="5400000">
            <a:off x="2332453" y="1555292"/>
            <a:ext cx="1652100" cy="5184300"/>
          </a:xfrm>
          <a:prstGeom prst="curvedLeftArrow">
            <a:avLst>
              <a:gd fmla="val 9157" name="adj1"/>
              <a:gd fmla="val 50000" name="adj2"/>
              <a:gd fmla="val 25000" name="adj3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33"/>
          <p:cNvSpPr/>
          <p:nvPr/>
        </p:nvSpPr>
        <p:spPr>
          <a:xfrm flipH="1" rot="5400000">
            <a:off x="6438217" y="1580719"/>
            <a:ext cx="178500" cy="11190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33"/>
          <p:cNvSpPr txBox="1"/>
          <p:nvPr/>
        </p:nvSpPr>
        <p:spPr>
          <a:xfrm rot="1335033">
            <a:off x="1342935" y="2679127"/>
            <a:ext cx="952312" cy="28468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need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33"/>
          <p:cNvSpPr/>
          <p:nvPr/>
        </p:nvSpPr>
        <p:spPr>
          <a:xfrm rot="-5400000">
            <a:off x="3203350" y="473225"/>
            <a:ext cx="374100" cy="3345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9075" y="1582650"/>
            <a:ext cx="1056000" cy="10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33942" y="1860600"/>
            <a:ext cx="800160" cy="5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3"/>
          <p:cNvSpPr txBox="1"/>
          <p:nvPr/>
        </p:nvSpPr>
        <p:spPr>
          <a:xfrm>
            <a:off x="7292398" y="2381400"/>
            <a:ext cx="12726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Swedish government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5" name="Google Shape;22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6824" y="1092181"/>
            <a:ext cx="989399" cy="697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0048" y="1030824"/>
            <a:ext cx="850200" cy="850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7" name="Google Shape;227;p33"/>
          <p:cNvCxnSpPr/>
          <p:nvPr/>
        </p:nvCxnSpPr>
        <p:spPr>
          <a:xfrm flipH="1">
            <a:off x="4179125" y="2557125"/>
            <a:ext cx="805800" cy="368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28" name="Google Shape;228;p33"/>
          <p:cNvSpPr txBox="1"/>
          <p:nvPr/>
        </p:nvSpPr>
        <p:spPr>
          <a:xfrm rot="-702386">
            <a:off x="4095908" y="2866958"/>
            <a:ext cx="952206" cy="28459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</a:t>
            </a:r>
            <a:r>
              <a:rPr lang="sv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need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17875" y="3583435"/>
            <a:ext cx="850200" cy="896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3"/>
          <p:cNvPicPr preferRelativeResize="0"/>
          <p:nvPr/>
        </p:nvPicPr>
        <p:blipFill rotWithShape="1">
          <a:blip r:embed="rId8">
            <a:alphaModFix/>
          </a:blip>
          <a:srcRect b="0" l="0" r="59407" t="0"/>
          <a:stretch/>
        </p:blipFill>
        <p:spPr>
          <a:xfrm>
            <a:off x="7537825" y="3581597"/>
            <a:ext cx="850200" cy="900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4"/>
          <p:cNvSpPr txBox="1"/>
          <p:nvPr>
            <p:ph type="title"/>
          </p:nvPr>
        </p:nvSpPr>
        <p:spPr>
          <a:xfrm>
            <a:off x="504000" y="521225"/>
            <a:ext cx="79014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Funding of extraordinary initiatives</a:t>
            </a:r>
            <a:endParaRPr/>
          </a:p>
        </p:txBody>
      </p:sp>
      <p:sp>
        <p:nvSpPr>
          <p:cNvPr id="236" name="Google Shape;236;p34"/>
          <p:cNvSpPr txBox="1"/>
          <p:nvPr>
            <p:ph idx="1" type="body"/>
          </p:nvPr>
        </p:nvSpPr>
        <p:spPr>
          <a:xfrm>
            <a:off x="533675" y="1497625"/>
            <a:ext cx="8556900" cy="38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7500" lnSpcReduction="20000"/>
          </a:bodyPr>
          <a:lstStyle/>
          <a:p>
            <a:pPr indent="-31848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sv" sz="2979"/>
              <a:t>The SGEI regulation (Service of General Economic Interest) is an EU decision which can be an alternative to procurement</a:t>
            </a:r>
            <a:endParaRPr sz="2979"/>
          </a:p>
          <a:p>
            <a:pPr indent="-31848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sv" sz="2979"/>
              <a:t>Utilizing SGEI gives PTS and Netnod the opportunity to work in a more long term context</a:t>
            </a:r>
            <a:endParaRPr sz="2979"/>
          </a:p>
          <a:p>
            <a:pPr indent="-31848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sv" sz="2979"/>
              <a:t>ISPs in Sweden need redundant and robust time infrastructure as a complement to GNSS to be able to provide electronic communication. This is why PTS stepped in and initiated this initiative.</a:t>
            </a:r>
            <a:endParaRPr sz="2979"/>
          </a:p>
          <a:p>
            <a:pPr indent="-31848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sv" sz="2979"/>
              <a:t>State sponsored through what is termed “Robust funding”, which PTS can use to secure critical infrastructure such as time and other infrastructure initiatives.</a:t>
            </a:r>
            <a:endParaRPr sz="2979"/>
          </a:p>
          <a:p>
            <a:pPr indent="-31848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sv" sz="2979"/>
              <a:t>For example:</a:t>
            </a:r>
            <a:endParaRPr sz="2979"/>
          </a:p>
          <a:p>
            <a:pPr indent="-30641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sv" sz="2579"/>
              <a:t>Extra cost for establishment of robust fibre as compared to what market is prepared to pay</a:t>
            </a:r>
            <a:endParaRPr sz="2579"/>
          </a:p>
          <a:p>
            <a:pPr indent="-30641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sv" sz="2579"/>
              <a:t>Subsidy for for batteries and generators</a:t>
            </a:r>
            <a:endParaRPr sz="2579"/>
          </a:p>
          <a:p>
            <a:pPr indent="0" lvl="0" marL="457200" marR="666115" rtl="0" algn="l">
              <a:lnSpc>
                <a:spcPct val="117288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aseline="30000" sz="4000">
              <a:solidFill>
                <a:srgbClr val="231F2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457200" marR="666115" rtl="0" algn="l">
              <a:lnSpc>
                <a:spcPct val="1172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30000" sz="4000">
              <a:solidFill>
                <a:srgbClr val="231F2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5"/>
          <p:cNvSpPr txBox="1"/>
          <p:nvPr>
            <p:ph idx="1" type="body"/>
          </p:nvPr>
        </p:nvSpPr>
        <p:spPr>
          <a:xfrm>
            <a:off x="504000" y="1205125"/>
            <a:ext cx="5652000" cy="372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v" sz="1820">
                <a:solidFill>
                  <a:srgbClr val="EC008C"/>
                </a:solidFill>
              </a:rPr>
              <a:t>Success factors:</a:t>
            </a:r>
            <a:br>
              <a:rPr b="1" lang="sv" sz="1820">
                <a:solidFill>
                  <a:srgbClr val="EC008C"/>
                </a:solidFill>
              </a:rPr>
            </a:br>
            <a:endParaRPr b="1" sz="1820">
              <a:solidFill>
                <a:srgbClr val="EC008C"/>
              </a:solidFill>
            </a:endParaRPr>
          </a:p>
          <a:p>
            <a:pPr indent="-325755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sv"/>
              <a:t>Transparent cooperation between Netnod and PTS</a:t>
            </a:r>
            <a:endParaRPr/>
          </a:p>
          <a:p>
            <a:pPr indent="-325755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sv"/>
              <a:t>Dynamic requirements: in order to succeed a very close cooperation is needed between the parties</a:t>
            </a:r>
            <a:endParaRPr/>
          </a:p>
          <a:p>
            <a:pPr indent="-325755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sv"/>
              <a:t>A long term approach to ensure stability in maintenance and development of the service</a:t>
            </a:r>
            <a:endParaRPr/>
          </a:p>
          <a:p>
            <a:pPr indent="-325755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sv"/>
              <a:t>Dedicated resources working with the services so that stability and predictability is ensured</a:t>
            </a:r>
            <a:endParaRPr/>
          </a:p>
          <a:p>
            <a:pPr indent="-325755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sv"/>
              <a:t>The services delivered from the system must be affordable for network operators so that the price is not a barrier for use and implementation</a:t>
            </a:r>
            <a:endParaRPr/>
          </a:p>
        </p:txBody>
      </p:sp>
      <p:sp>
        <p:nvSpPr>
          <p:cNvPr id="242" name="Google Shape;242;p35"/>
          <p:cNvSpPr txBox="1"/>
          <p:nvPr>
            <p:ph type="title"/>
          </p:nvPr>
        </p:nvSpPr>
        <p:spPr>
          <a:xfrm>
            <a:off x="504000" y="521225"/>
            <a:ext cx="81360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How did Netnod and PTS make it happen?</a:t>
            </a:r>
            <a:endParaRPr/>
          </a:p>
        </p:txBody>
      </p:sp>
      <p:pic>
        <p:nvPicPr>
          <p:cNvPr id="243" name="Google Shape;24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1875" y="1205125"/>
            <a:ext cx="3302125" cy="330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6"/>
          <p:cNvSpPr txBox="1"/>
          <p:nvPr>
            <p:ph type="title"/>
          </p:nvPr>
        </p:nvSpPr>
        <p:spPr>
          <a:xfrm>
            <a:off x="504000" y="521225"/>
            <a:ext cx="79014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Netnod’s quality parameters and time activities include: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36"/>
          <p:cNvSpPr txBox="1"/>
          <p:nvPr>
            <p:ph idx="1" type="body"/>
          </p:nvPr>
        </p:nvSpPr>
        <p:spPr>
          <a:xfrm>
            <a:off x="504000" y="1686325"/>
            <a:ext cx="8310600" cy="325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marR="593725" rtl="0" algn="l">
              <a:lnSpc>
                <a:spcPct val="111800"/>
              </a:lnSpc>
              <a:spcBef>
                <a:spcPts val="1980"/>
              </a:spcBef>
              <a:spcAft>
                <a:spcPts val="0"/>
              </a:spcAft>
              <a:buNone/>
            </a:pPr>
            <a:r>
              <a:rPr b="1" lang="sv"/>
              <a:t>PRTC to operators </a:t>
            </a:r>
            <a:r>
              <a:rPr lang="sv"/>
              <a:t>(30 </a:t>
            </a:r>
            <a:r>
              <a:rPr lang="sv"/>
              <a:t>ns</a:t>
            </a:r>
            <a:r>
              <a:rPr lang="sv"/>
              <a:t> during normal operating conditions, 100 ns in holdover mode during a 14 day period) </a:t>
            </a:r>
            <a:endParaRPr/>
          </a:p>
          <a:p>
            <a:pPr indent="0" lvl="0" marL="0" marR="593725" rtl="0" algn="l">
              <a:lnSpc>
                <a:spcPct val="111800"/>
              </a:lnSpc>
              <a:spcBef>
                <a:spcPts val="1980"/>
              </a:spcBef>
              <a:spcAft>
                <a:spcPts val="0"/>
              </a:spcAft>
              <a:buNone/>
            </a:pPr>
            <a:r>
              <a:rPr b="1" lang="sv"/>
              <a:t>Time and sync to the energy sector</a:t>
            </a:r>
            <a:r>
              <a:rPr lang="sv"/>
              <a:t> (100 ns)</a:t>
            </a:r>
            <a:endParaRPr/>
          </a:p>
          <a:p>
            <a:pPr indent="0" lvl="0" marL="0" marR="593725" rtl="0" algn="l">
              <a:lnSpc>
                <a:spcPct val="111800"/>
              </a:lnSpc>
              <a:spcBef>
                <a:spcPts val="19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b="1" lang="sv"/>
              <a:t>Precision Time Protocol </a:t>
            </a:r>
            <a:r>
              <a:rPr lang="sv"/>
              <a:t>(PTP) service</a:t>
            </a:r>
            <a:br>
              <a:rPr lang="sv"/>
            </a:br>
            <a:r>
              <a:rPr lang="sv"/>
              <a:t>Time is delivered over a dedicated fibre so that an accuracy at the level of nanoseconds can be achieved.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45000"/>
              <a:buChar char="■"/>
            </a:pPr>
            <a:r>
              <a:rPr b="1" lang="sv"/>
              <a:t>Network Time Protocol</a:t>
            </a:r>
            <a:r>
              <a:rPr lang="sv"/>
              <a:t> (NTP) and </a:t>
            </a:r>
            <a:r>
              <a:rPr b="1" lang="sv"/>
              <a:t>Network Time Security</a:t>
            </a:r>
            <a:r>
              <a:rPr lang="sv"/>
              <a:t> (NTS)</a:t>
            </a:r>
            <a:br>
              <a:rPr lang="sv"/>
            </a:br>
            <a:r>
              <a:rPr lang="sv"/>
              <a:t>Time is delivered over the Internet, which is a simple and effective way to set your local time. Connect for free to NTP servers around the world. For more security, you can also use NTS.</a:t>
            </a:r>
            <a:endParaRPr baseline="30000" sz="4000">
              <a:solidFill>
                <a:srgbClr val="231F2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7"/>
          <p:cNvSpPr txBox="1"/>
          <p:nvPr>
            <p:ph idx="1" type="body"/>
          </p:nvPr>
        </p:nvSpPr>
        <p:spPr>
          <a:xfrm>
            <a:off x="504000" y="1782000"/>
            <a:ext cx="5040000" cy="27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sv"/>
              <a:t>Dual nodes with all critical equipment duplicated for redundancy (2x caesium clocks)</a:t>
            </a:r>
            <a:br>
              <a:rPr lang="sv"/>
            </a:b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sv"/>
              <a:t>Dedicated battery backup for all time components</a:t>
            </a:r>
            <a:br>
              <a:rPr lang="sv"/>
            </a:b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sv"/>
              <a:t>NTP/NTS servers use a custom-built FPGA-based hardware implementation</a:t>
            </a:r>
            <a:endParaRPr/>
          </a:p>
        </p:txBody>
      </p:sp>
      <p:sp>
        <p:nvSpPr>
          <p:cNvPr id="255" name="Google Shape;255;p37"/>
          <p:cNvSpPr txBox="1"/>
          <p:nvPr>
            <p:ph type="title"/>
          </p:nvPr>
        </p:nvSpPr>
        <p:spPr>
          <a:xfrm>
            <a:off x="504000" y="521225"/>
            <a:ext cx="8136000" cy="11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Netnod’s clock nodes - accurate </a:t>
            </a:r>
            <a:br>
              <a:rPr lang="sv"/>
            </a:br>
            <a:r>
              <a:rPr lang="sv"/>
              <a:t>and secure time</a:t>
            </a:r>
            <a:endParaRPr/>
          </a:p>
        </p:txBody>
      </p:sp>
      <p:pic>
        <p:nvPicPr>
          <p:cNvPr id="256" name="Google Shape;25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3175" y="1116725"/>
            <a:ext cx="2774476" cy="3818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8"/>
          <p:cNvSpPr txBox="1"/>
          <p:nvPr>
            <p:ph type="title"/>
          </p:nvPr>
        </p:nvSpPr>
        <p:spPr>
          <a:xfrm>
            <a:off x="504000" y="521225"/>
            <a:ext cx="6065400" cy="11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Swedish distributed time service </a:t>
            </a:r>
            <a:endParaRPr/>
          </a:p>
        </p:txBody>
      </p:sp>
      <p:sp>
        <p:nvSpPr>
          <p:cNvPr id="262" name="Google Shape;262;p38"/>
          <p:cNvSpPr txBox="1"/>
          <p:nvPr>
            <p:ph idx="1" type="body"/>
          </p:nvPr>
        </p:nvSpPr>
        <p:spPr>
          <a:xfrm>
            <a:off x="504000" y="1603025"/>
            <a:ext cx="5760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■"/>
            </a:pPr>
            <a:r>
              <a:rPr lang="sv"/>
              <a:t>Operated by Netnod, monitored by RISE and financed by PTS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sv"/>
              <a:t>6 time nodes placed in secure bunkers throughout Sweden (Stratum-1 time servers)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sv"/>
              <a:t>Time traceable to UTC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sv"/>
              <a:t>Free and commercial service with SLA</a:t>
            </a:r>
            <a:endParaRPr/>
          </a:p>
        </p:txBody>
      </p:sp>
      <p:pic>
        <p:nvPicPr>
          <p:cNvPr id="263" name="Google Shape;26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6125" y="703500"/>
            <a:ext cx="2269801" cy="4146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9"/>
          <p:cNvSpPr txBox="1"/>
          <p:nvPr>
            <p:ph idx="1" type="body"/>
          </p:nvPr>
        </p:nvSpPr>
        <p:spPr>
          <a:xfrm>
            <a:off x="1266000" y="3695700"/>
            <a:ext cx="2401200" cy="12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Connect for free to one of the most advanced and secure NTP services available which also includes…</a:t>
            </a:r>
            <a:endParaRPr sz="1100"/>
          </a:p>
        </p:txBody>
      </p:sp>
      <p:sp>
        <p:nvSpPr>
          <p:cNvPr id="269" name="Google Shape;269;p39"/>
          <p:cNvSpPr txBox="1"/>
          <p:nvPr>
            <p:ph idx="2" type="subTitle"/>
          </p:nvPr>
        </p:nvSpPr>
        <p:spPr>
          <a:xfrm>
            <a:off x="1266000" y="3324225"/>
            <a:ext cx="2399700" cy="46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NTP service </a:t>
            </a:r>
            <a:endParaRPr/>
          </a:p>
        </p:txBody>
      </p:sp>
      <p:pic>
        <p:nvPicPr>
          <p:cNvPr id="270" name="Google Shape;270;p39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16666" r="16666" t="0"/>
          <a:stretch/>
        </p:blipFill>
        <p:spPr>
          <a:xfrm>
            <a:off x="5019600" y="885000"/>
            <a:ext cx="2401200" cy="2401200"/>
          </a:xfrm>
          <a:prstGeom prst="roundRect">
            <a:avLst>
              <a:gd fmla="val 16667" name="adj"/>
            </a:avLst>
          </a:prstGeom>
        </p:spPr>
      </p:pic>
      <p:sp>
        <p:nvSpPr>
          <p:cNvPr id="271" name="Google Shape;271;p39"/>
          <p:cNvSpPr txBox="1"/>
          <p:nvPr>
            <p:ph idx="4" type="body"/>
          </p:nvPr>
        </p:nvSpPr>
        <p:spPr>
          <a:xfrm>
            <a:off x="5018100" y="3695700"/>
            <a:ext cx="2401200" cy="12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Connect for free to ensure you are </a:t>
            </a:r>
            <a:r>
              <a:rPr lang="sv"/>
              <a:t>receiving</a:t>
            </a:r>
            <a:r>
              <a:rPr lang="sv"/>
              <a:t> </a:t>
            </a:r>
            <a:r>
              <a:rPr lang="sv"/>
              <a:t>secure</a:t>
            </a:r>
            <a:r>
              <a:rPr lang="sv"/>
              <a:t> and accurate time from a trusted </a:t>
            </a:r>
            <a:r>
              <a:rPr lang="sv"/>
              <a:t>source</a:t>
            </a:r>
            <a:endParaRPr/>
          </a:p>
        </p:txBody>
      </p:sp>
      <p:sp>
        <p:nvSpPr>
          <p:cNvPr id="272" name="Google Shape;272;p39"/>
          <p:cNvSpPr txBox="1"/>
          <p:nvPr>
            <p:ph idx="5" type="subTitle"/>
          </p:nvPr>
        </p:nvSpPr>
        <p:spPr>
          <a:xfrm>
            <a:off x="5019600" y="3324225"/>
            <a:ext cx="2399700" cy="93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NTS service 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3" name="Google Shape;273;p39"/>
          <p:cNvPicPr preferRelativeResize="0"/>
          <p:nvPr>
            <p:ph idx="6" type="pic"/>
          </p:nvPr>
        </p:nvPicPr>
        <p:blipFill rotWithShape="1">
          <a:blip r:embed="rId4">
            <a:alphaModFix/>
          </a:blip>
          <a:srcRect b="0" l="21875" r="21875" t="0"/>
          <a:stretch/>
        </p:blipFill>
        <p:spPr>
          <a:xfrm>
            <a:off x="1266000" y="885000"/>
            <a:ext cx="2401200" cy="2401200"/>
          </a:xfrm>
          <a:prstGeom prst="roundRect">
            <a:avLst>
              <a:gd fmla="val 16667" name="adj"/>
            </a:avLst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0"/>
          <p:cNvSpPr txBox="1"/>
          <p:nvPr>
            <p:ph idx="1" type="body"/>
          </p:nvPr>
        </p:nvSpPr>
        <p:spPr>
          <a:xfrm>
            <a:off x="504000" y="3695700"/>
            <a:ext cx="2401200" cy="13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sv" sz="1100"/>
              <a:t>Ensure your network nanosecond level accuracy with the most robust, reliable and accurate source of time available without running your own atomic clock. </a:t>
            </a:r>
            <a:endParaRPr sz="1100"/>
          </a:p>
        </p:txBody>
      </p:sp>
      <p:sp>
        <p:nvSpPr>
          <p:cNvPr id="279" name="Google Shape;279;p40"/>
          <p:cNvSpPr txBox="1"/>
          <p:nvPr>
            <p:ph idx="2" type="subTitle"/>
          </p:nvPr>
        </p:nvSpPr>
        <p:spPr>
          <a:xfrm>
            <a:off x="504000" y="3324225"/>
            <a:ext cx="2399700" cy="46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Netnod </a:t>
            </a:r>
            <a:r>
              <a:rPr lang="sv"/>
              <a:t>PTP</a:t>
            </a:r>
            <a:endParaRPr/>
          </a:p>
        </p:txBody>
      </p:sp>
      <p:pic>
        <p:nvPicPr>
          <p:cNvPr id="280" name="Google Shape;280;p40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8800" y="885000"/>
            <a:ext cx="2401200" cy="2401200"/>
          </a:xfrm>
          <a:prstGeom prst="roundRect">
            <a:avLst>
              <a:gd fmla="val 16667" name="adj"/>
            </a:avLst>
          </a:prstGeom>
        </p:spPr>
      </p:pic>
      <p:sp>
        <p:nvSpPr>
          <p:cNvPr id="281" name="Google Shape;281;p40"/>
          <p:cNvSpPr txBox="1"/>
          <p:nvPr>
            <p:ph idx="4" type="body"/>
          </p:nvPr>
        </p:nvSpPr>
        <p:spPr>
          <a:xfrm>
            <a:off x="6237300" y="3695700"/>
            <a:ext cx="2401200" cy="13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sv" sz="1100"/>
              <a:t>Get accurate and reliable time securely delivered wherever you are located in Sweden with a guaranteed accuracy of 1ms from UTC. </a:t>
            </a:r>
            <a:endParaRPr sz="1100"/>
          </a:p>
        </p:txBody>
      </p:sp>
      <p:sp>
        <p:nvSpPr>
          <p:cNvPr id="282" name="Google Shape;282;p40"/>
          <p:cNvSpPr txBox="1"/>
          <p:nvPr>
            <p:ph idx="5" type="subTitle"/>
          </p:nvPr>
        </p:nvSpPr>
        <p:spPr>
          <a:xfrm>
            <a:off x="6238800" y="3324225"/>
            <a:ext cx="2399700" cy="46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Netnod </a:t>
            </a:r>
            <a:r>
              <a:rPr lang="sv"/>
              <a:t>Time Remote</a:t>
            </a:r>
            <a:endParaRPr/>
          </a:p>
        </p:txBody>
      </p:sp>
      <p:pic>
        <p:nvPicPr>
          <p:cNvPr id="283" name="Google Shape;283;p40"/>
          <p:cNvPicPr preferRelativeResize="0"/>
          <p:nvPr>
            <p:ph idx="6" type="pic"/>
          </p:nvPr>
        </p:nvPicPr>
        <p:blipFill rotWithShape="1">
          <a:blip r:embed="rId4">
            <a:alphaModFix/>
          </a:blip>
          <a:srcRect b="0" l="16666" r="16666" t="0"/>
          <a:stretch/>
        </p:blipFill>
        <p:spPr>
          <a:xfrm>
            <a:off x="504000" y="885000"/>
            <a:ext cx="2401200" cy="2401200"/>
          </a:xfrm>
          <a:prstGeom prst="roundRect">
            <a:avLst>
              <a:gd fmla="val 16667" name="adj"/>
            </a:avLst>
          </a:prstGeom>
        </p:spPr>
      </p:pic>
      <p:sp>
        <p:nvSpPr>
          <p:cNvPr id="284" name="Google Shape;284;p40"/>
          <p:cNvSpPr txBox="1"/>
          <p:nvPr>
            <p:ph idx="7" type="body"/>
          </p:nvPr>
        </p:nvSpPr>
        <p:spPr>
          <a:xfrm>
            <a:off x="3370650" y="3695700"/>
            <a:ext cx="2401200" cy="13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sv" sz="1100"/>
              <a:t>Get the most accurate and reliable time available over an IX port with a fully-managed, secure time service that guarantees 30µs accuracy from UTC.  </a:t>
            </a:r>
            <a:endParaRPr sz="1100"/>
          </a:p>
        </p:txBody>
      </p:sp>
      <p:sp>
        <p:nvSpPr>
          <p:cNvPr id="285" name="Google Shape;285;p40"/>
          <p:cNvSpPr txBox="1"/>
          <p:nvPr>
            <p:ph idx="8" type="subTitle"/>
          </p:nvPr>
        </p:nvSpPr>
        <p:spPr>
          <a:xfrm>
            <a:off x="3370650" y="3324225"/>
            <a:ext cx="2399700" cy="46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Netnod </a:t>
            </a:r>
            <a:r>
              <a:rPr lang="sv"/>
              <a:t>Time Direct</a:t>
            </a:r>
            <a:endParaRPr/>
          </a:p>
        </p:txBody>
      </p:sp>
      <p:pic>
        <p:nvPicPr>
          <p:cNvPr id="286" name="Google Shape;286;p40"/>
          <p:cNvPicPr preferRelativeResize="0"/>
          <p:nvPr>
            <p:ph idx="9" type="pic"/>
          </p:nvPr>
        </p:nvPicPr>
        <p:blipFill rotWithShape="1">
          <a:blip r:embed="rId5">
            <a:alphaModFix/>
          </a:blip>
          <a:srcRect b="0" l="16666" r="16666" t="0"/>
          <a:stretch/>
        </p:blipFill>
        <p:spPr>
          <a:xfrm>
            <a:off x="3370650" y="885000"/>
            <a:ext cx="2401200" cy="2401200"/>
          </a:xfrm>
          <a:prstGeom prst="roundRect">
            <a:avLst>
              <a:gd fmla="val 16667" name="adj"/>
            </a:avLst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1"/>
          <p:cNvSpPr txBox="1"/>
          <p:nvPr>
            <p:ph idx="1" type="body"/>
          </p:nvPr>
        </p:nvSpPr>
        <p:spPr>
          <a:xfrm>
            <a:off x="504000" y="1381075"/>
            <a:ext cx="8184300" cy="195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sv"/>
              <a:t>A fully managed time service with SLA that guarantees 30µs accuracy from UTC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sv"/>
              <a:t>Delivered over cross-connect or IX port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sv"/>
              <a:t>Immediate provisioning and easy integration with current setup</a:t>
            </a:r>
            <a:endParaRPr/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u="sng"/>
          </a:p>
        </p:txBody>
      </p:sp>
      <p:sp>
        <p:nvSpPr>
          <p:cNvPr id="292" name="Google Shape;292;p41"/>
          <p:cNvSpPr txBox="1"/>
          <p:nvPr>
            <p:ph type="title"/>
          </p:nvPr>
        </p:nvSpPr>
        <p:spPr>
          <a:xfrm>
            <a:off x="504000" y="521225"/>
            <a:ext cx="81360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Netnod Time Direct -  time-as-a-service</a:t>
            </a:r>
            <a:endParaRPr/>
          </a:p>
        </p:txBody>
      </p:sp>
      <p:pic>
        <p:nvPicPr>
          <p:cNvPr id="293" name="Google Shape;29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800" y="3138225"/>
            <a:ext cx="7104952" cy="177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/>
          <p:nvPr>
            <p:ph type="title"/>
          </p:nvPr>
        </p:nvSpPr>
        <p:spPr>
          <a:xfrm>
            <a:off x="504000" y="521225"/>
            <a:ext cx="81360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Netnod background</a:t>
            </a:r>
            <a:endParaRPr/>
          </a:p>
        </p:txBody>
      </p:sp>
      <p:sp>
        <p:nvSpPr>
          <p:cNvPr id="141" name="Google Shape;141;p24"/>
          <p:cNvSpPr txBox="1"/>
          <p:nvPr>
            <p:ph idx="1" type="body"/>
          </p:nvPr>
        </p:nvSpPr>
        <p:spPr>
          <a:xfrm>
            <a:off x="504000" y="1381075"/>
            <a:ext cx="5760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">
                <a:solidFill>
                  <a:srgbClr val="000000"/>
                </a:solidFill>
              </a:rPr>
              <a:t>A neutral organisation with more than 25 years working at the core of the Internet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sv"/>
              <a:t>Operates the largest </a:t>
            </a:r>
            <a:r>
              <a:rPr b="1" lang="sv"/>
              <a:t>Internet Exchange (IX)</a:t>
            </a:r>
            <a:r>
              <a:rPr lang="sv"/>
              <a:t> in the Nordics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sv"/>
              <a:t>Manages I-root, one of world’s 13 root name</a:t>
            </a:r>
            <a:r>
              <a:rPr b="1" lang="sv"/>
              <a:t> DNS</a:t>
            </a:r>
            <a:r>
              <a:rPr lang="sv"/>
              <a:t> servers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sv"/>
              <a:t>Provides </a:t>
            </a:r>
            <a:r>
              <a:rPr b="1" lang="sv"/>
              <a:t>DNS services</a:t>
            </a:r>
            <a:r>
              <a:rPr lang="sv"/>
              <a:t> to enterprises and some of the largest Top Level Domains in the world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sv"/>
              <a:t>Develops </a:t>
            </a:r>
            <a:r>
              <a:rPr b="1" lang="sv"/>
              <a:t>Time and frequency </a:t>
            </a:r>
            <a:r>
              <a:rPr lang="sv"/>
              <a:t>services with the highest levels of accuracy and security</a:t>
            </a:r>
            <a:endParaRPr/>
          </a:p>
        </p:txBody>
      </p:sp>
      <p:pic>
        <p:nvPicPr>
          <p:cNvPr id="142" name="Google Shape;14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3506" y="50"/>
            <a:ext cx="4989598" cy="498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2"/>
          <p:cNvSpPr txBox="1"/>
          <p:nvPr>
            <p:ph type="title"/>
          </p:nvPr>
        </p:nvSpPr>
        <p:spPr>
          <a:xfrm>
            <a:off x="504000" y="521225"/>
            <a:ext cx="81360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nts.netnod.se</a:t>
            </a:r>
            <a:endParaRPr/>
          </a:p>
        </p:txBody>
      </p:sp>
      <p:pic>
        <p:nvPicPr>
          <p:cNvPr id="299" name="Google Shape;299;p42"/>
          <p:cNvPicPr preferRelativeResize="0"/>
          <p:nvPr/>
        </p:nvPicPr>
        <p:blipFill rotWithShape="1">
          <a:blip r:embed="rId3">
            <a:alphaModFix/>
          </a:blip>
          <a:srcRect b="0" l="0" r="0" t="12472"/>
          <a:stretch/>
        </p:blipFill>
        <p:spPr>
          <a:xfrm>
            <a:off x="976600" y="1410125"/>
            <a:ext cx="7290102" cy="359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3"/>
          <p:cNvSpPr txBox="1"/>
          <p:nvPr>
            <p:ph idx="1" type="body"/>
          </p:nvPr>
        </p:nvSpPr>
        <p:spPr>
          <a:xfrm>
            <a:off x="504000" y="1381075"/>
            <a:ext cx="5040000" cy="31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sv" sz="135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Network Time Protocol (NTP) services are vulnerable to a range of attacks including: </a:t>
            </a:r>
            <a:endParaRPr sz="135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14325" lvl="1" marL="914400" rtl="0" algn="l">
              <a:spcBef>
                <a:spcPts val="0"/>
              </a:spcBef>
              <a:spcAft>
                <a:spcPts val="0"/>
              </a:spcAft>
              <a:buSzPts val="1350"/>
              <a:buFont typeface="Arial"/>
              <a:buChar char="●"/>
            </a:pPr>
            <a:r>
              <a:rPr lang="sv" sz="13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packet manipulation</a:t>
            </a:r>
            <a:endParaRPr sz="1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4325" lvl="1" marL="914400" rtl="0" algn="l">
              <a:spcBef>
                <a:spcPts val="0"/>
              </a:spcBef>
              <a:spcAft>
                <a:spcPts val="0"/>
              </a:spcAft>
              <a:buSzPts val="1350"/>
              <a:buFont typeface="Arial"/>
              <a:buChar char="●"/>
            </a:pPr>
            <a:r>
              <a:rPr lang="sv" sz="13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replay attacks</a:t>
            </a:r>
            <a:endParaRPr sz="1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4325" lvl="1" marL="914400" rtl="0" algn="l">
              <a:spcBef>
                <a:spcPts val="0"/>
              </a:spcBef>
              <a:spcAft>
                <a:spcPts val="0"/>
              </a:spcAft>
              <a:buSzPts val="1350"/>
              <a:buFont typeface="Arial"/>
              <a:buChar char="●"/>
            </a:pPr>
            <a:r>
              <a:rPr lang="sv" sz="13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amplification attacks</a:t>
            </a:r>
            <a:endParaRPr sz="1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4325" lvl="1" marL="914400" rtl="0" algn="l">
              <a:spcBef>
                <a:spcPts val="0"/>
              </a:spcBef>
              <a:spcAft>
                <a:spcPts val="0"/>
              </a:spcAft>
              <a:buSzPts val="1350"/>
              <a:buFont typeface="Arial"/>
              <a:buChar char="●"/>
            </a:pPr>
            <a:r>
              <a:rPr lang="sv" sz="13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spoofing</a:t>
            </a:r>
            <a:br>
              <a:rPr lang="sv" sz="13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■"/>
            </a:pPr>
            <a:r>
              <a:rPr lang="sv" sz="13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Inaccurate or tampered time = disaster! </a:t>
            </a:r>
            <a:endParaRPr sz="1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u="sng"/>
          </a:p>
        </p:txBody>
      </p:sp>
      <p:sp>
        <p:nvSpPr>
          <p:cNvPr id="305" name="Google Shape;305;p43"/>
          <p:cNvSpPr txBox="1"/>
          <p:nvPr>
            <p:ph type="title"/>
          </p:nvPr>
        </p:nvSpPr>
        <p:spPr>
          <a:xfrm>
            <a:off x="504000" y="521225"/>
            <a:ext cx="8136000" cy="11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Benefits of 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6" name="Google Shape;30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0263" y="648953"/>
            <a:ext cx="2008095" cy="3845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4"/>
          <p:cNvSpPr txBox="1"/>
          <p:nvPr>
            <p:ph idx="1" type="body"/>
          </p:nvPr>
        </p:nvSpPr>
        <p:spPr>
          <a:xfrm>
            <a:off x="504000" y="1897125"/>
            <a:ext cx="5040000" cy="286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sv"/>
              <a:t>Six nodes throughout Sweden with Stratum-1 NTS servers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v"/>
              <a:t>Luleå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v"/>
              <a:t>Sundsvall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v"/>
              <a:t>Stockholm x2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v"/>
              <a:t>Göteborg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v"/>
              <a:t>Malmö/Copenhagen</a:t>
            </a:r>
            <a:endParaRPr/>
          </a:p>
        </p:txBody>
      </p:sp>
      <p:sp>
        <p:nvSpPr>
          <p:cNvPr id="312" name="Google Shape;312;p44"/>
          <p:cNvSpPr txBox="1"/>
          <p:nvPr>
            <p:ph type="title"/>
          </p:nvPr>
        </p:nvSpPr>
        <p:spPr>
          <a:xfrm>
            <a:off x="504000" y="521225"/>
            <a:ext cx="81360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NTS sites  </a:t>
            </a:r>
            <a:endParaRPr/>
          </a:p>
        </p:txBody>
      </p:sp>
      <p:pic>
        <p:nvPicPr>
          <p:cNvPr id="313" name="Google Shape;31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4275" y="613475"/>
            <a:ext cx="2269801" cy="4146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5"/>
          <p:cNvSpPr txBox="1"/>
          <p:nvPr>
            <p:ph idx="1" type="body"/>
          </p:nvPr>
        </p:nvSpPr>
        <p:spPr>
          <a:xfrm>
            <a:off x="504000" y="1897125"/>
            <a:ext cx="5583600" cy="27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sv"/>
              <a:t>Public Internet service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sv"/>
              <a:t>4 x 10 Gb/s full wire speed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sv"/>
              <a:t>IPv4 and IPv6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sv"/>
              <a:t>Secure - NTP traffic stays in the FPGA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sv"/>
              <a:t>Standard FPGA board, with custom interface for time input and output (1 PPS &amp; 10 MHz)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sv"/>
              <a:t>Open source FPGA code</a:t>
            </a:r>
            <a:endParaRPr/>
          </a:p>
        </p:txBody>
      </p:sp>
      <p:sp>
        <p:nvSpPr>
          <p:cNvPr id="319" name="Google Shape;319;p45"/>
          <p:cNvSpPr txBox="1"/>
          <p:nvPr>
            <p:ph type="title"/>
          </p:nvPr>
        </p:nvSpPr>
        <p:spPr>
          <a:xfrm>
            <a:off x="504000" y="521225"/>
            <a:ext cx="8136000" cy="11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Hardware NTP server in FPGA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0" name="Google Shape;320;p45"/>
          <p:cNvPicPr preferRelativeResize="0"/>
          <p:nvPr/>
        </p:nvPicPr>
        <p:blipFill rotWithShape="1">
          <a:blip r:embed="rId3">
            <a:alphaModFix/>
          </a:blip>
          <a:srcRect b="0" l="1555" r="0" t="0"/>
          <a:stretch/>
        </p:blipFill>
        <p:spPr>
          <a:xfrm>
            <a:off x="6007405" y="1309925"/>
            <a:ext cx="2823319" cy="3381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6"/>
          <p:cNvSpPr txBox="1"/>
          <p:nvPr>
            <p:ph idx="1" type="body"/>
          </p:nvPr>
        </p:nvSpPr>
        <p:spPr>
          <a:xfrm>
            <a:off x="504000" y="1897125"/>
            <a:ext cx="5583600" cy="25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sv"/>
              <a:t>NTP </a:t>
            </a:r>
            <a:r>
              <a:rPr lang="sv"/>
              <a:t>with Network Time Security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sv"/>
              <a:t>RFC 8915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sv"/>
              <a:t>Public Internet service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sv"/>
              <a:t>Our implementation runs in a commercial vendor’s box (white box), many other variants possible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sv"/>
              <a:t>Open source FPGA code</a:t>
            </a:r>
            <a:endParaRPr/>
          </a:p>
        </p:txBody>
      </p:sp>
      <p:sp>
        <p:nvSpPr>
          <p:cNvPr id="326" name="Google Shape;326;p46"/>
          <p:cNvSpPr txBox="1"/>
          <p:nvPr>
            <p:ph type="title"/>
          </p:nvPr>
        </p:nvSpPr>
        <p:spPr>
          <a:xfrm>
            <a:off x="504000" y="521225"/>
            <a:ext cx="8136000" cy="11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3000">
                <a:solidFill>
                  <a:srgbClr val="000000"/>
                </a:solidFill>
              </a:rPr>
              <a:t>Hardware NTP with NTS server in FPGA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7" name="Google Shape;32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8191" y="1919577"/>
            <a:ext cx="4618084" cy="113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7"/>
          <p:cNvSpPr txBox="1"/>
          <p:nvPr>
            <p:ph type="title"/>
          </p:nvPr>
        </p:nvSpPr>
        <p:spPr>
          <a:xfrm>
            <a:off x="504000" y="521225"/>
            <a:ext cx="8136000" cy="11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How to connect to NTS</a:t>
            </a:r>
            <a:r>
              <a:rPr lang="sv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47"/>
          <p:cNvSpPr txBox="1"/>
          <p:nvPr>
            <p:ph idx="1" type="body"/>
          </p:nvPr>
        </p:nvSpPr>
        <p:spPr>
          <a:xfrm>
            <a:off x="504000" y="1810550"/>
            <a:ext cx="5760000" cy="31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SzPts val="1350"/>
              <a:buChar char="■"/>
            </a:pPr>
            <a:r>
              <a:rPr lang="sv" sz="1350"/>
              <a:t>Most LINUX distributions allow you to run Chrony or NTPsec which supports NTS</a:t>
            </a:r>
            <a:endParaRPr sz="1350"/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SzPts val="1350"/>
              <a:buChar char="■"/>
            </a:pPr>
            <a:r>
              <a:rPr lang="sv" sz="1350"/>
              <a:t>Install Chrony/NTPsec or similar as NTP client</a:t>
            </a:r>
            <a:endParaRPr sz="1350"/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SzPts val="1350"/>
              <a:buChar char="■"/>
            </a:pPr>
            <a:r>
              <a:rPr lang="sv" sz="1350"/>
              <a:t>Configure NTS [point at Netnod’s NTS servers]</a:t>
            </a:r>
            <a:endParaRPr sz="1350"/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SzPts val="1350"/>
              <a:buChar char="■"/>
            </a:pPr>
            <a:r>
              <a:rPr lang="sv" sz="1350"/>
              <a:t>Verify</a:t>
            </a:r>
            <a:r>
              <a:rPr lang="sv" sz="1350"/>
              <a:t> </a:t>
            </a:r>
            <a:endParaRPr sz="135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sv" sz="1350"/>
              <a:t>Full how to available here: </a:t>
            </a:r>
            <a:r>
              <a:rPr lang="sv" sz="1350" u="sng">
                <a:solidFill>
                  <a:schemeClr val="hlink"/>
                </a:solidFill>
                <a:hlinkClick r:id="rId3"/>
              </a:rPr>
              <a:t>https://www.netnod.se/netnod-time/how-to-use-nts</a:t>
            </a:r>
            <a:r>
              <a:rPr lang="sv" sz="1350"/>
              <a:t> </a:t>
            </a:r>
            <a:br>
              <a:rPr lang="sv" sz="1350"/>
            </a:br>
            <a:endParaRPr sz="1350" u="sng"/>
          </a:p>
        </p:txBody>
      </p:sp>
      <p:pic>
        <p:nvPicPr>
          <p:cNvPr id="334" name="Google Shape;33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3175" y="1934800"/>
            <a:ext cx="3787474" cy="3787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8"/>
          <p:cNvSpPr txBox="1"/>
          <p:nvPr>
            <p:ph type="title"/>
          </p:nvPr>
        </p:nvSpPr>
        <p:spPr>
          <a:xfrm>
            <a:off x="504000" y="521225"/>
            <a:ext cx="8136000" cy="11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Why get time from a trusted source?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48"/>
          <p:cNvSpPr txBox="1"/>
          <p:nvPr>
            <p:ph idx="1" type="body"/>
          </p:nvPr>
        </p:nvSpPr>
        <p:spPr>
          <a:xfrm>
            <a:off x="504000" y="1600000"/>
            <a:ext cx="5760000" cy="31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5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Avoid a range of problems like:</a:t>
            </a:r>
            <a:endParaRPr sz="15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3375" lvl="0" marL="457200" rtl="0" algn="l">
              <a:spcBef>
                <a:spcPts val="1200"/>
              </a:spcBef>
              <a:spcAft>
                <a:spcPts val="0"/>
              </a:spcAft>
              <a:buSzPts val="1650"/>
              <a:buChar char="■"/>
            </a:pPr>
            <a:r>
              <a:rPr lang="sv" sz="15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authentication problems, attacks and issues with authentication security measures</a:t>
            </a:r>
            <a:endParaRPr sz="15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SzPts val="1650"/>
              <a:buChar char="■"/>
            </a:pPr>
            <a:r>
              <a:rPr lang="sv" sz="15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issues with cryptographic signatures and establishing encrypted sessions such as Transport Layer Security (TLS)</a:t>
            </a:r>
            <a:endParaRPr sz="15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SzPts val="1650"/>
              <a:buChar char="■"/>
            </a:pPr>
            <a:r>
              <a:rPr lang="sv" sz="15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DNS Security (DNSSEC) failing to work if the client doesn’t have accurate time</a:t>
            </a:r>
            <a:endParaRPr sz="15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SzPts val="1350"/>
              <a:buChar char="■"/>
            </a:pPr>
            <a:r>
              <a:rPr lang="sv" sz="15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incorrect timestamps on logs and transactions </a:t>
            </a:r>
            <a:br>
              <a:rPr lang="sv" sz="1650"/>
            </a:br>
            <a:endParaRPr sz="1650" u="sng"/>
          </a:p>
        </p:txBody>
      </p:sp>
      <p:pic>
        <p:nvPicPr>
          <p:cNvPr id="341" name="Google Shape;34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7151" y="1323778"/>
            <a:ext cx="2880601" cy="3541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9"/>
          <p:cNvSpPr txBox="1"/>
          <p:nvPr>
            <p:ph type="title"/>
          </p:nvPr>
        </p:nvSpPr>
        <p:spPr>
          <a:xfrm>
            <a:off x="504000" y="521225"/>
            <a:ext cx="81360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National distribution of Swedish time </a:t>
            </a:r>
            <a:endParaRPr/>
          </a:p>
        </p:txBody>
      </p:sp>
      <p:sp>
        <p:nvSpPr>
          <p:cNvPr id="347" name="Google Shape;347;p49"/>
          <p:cNvSpPr txBox="1"/>
          <p:nvPr>
            <p:ph idx="1" type="body"/>
          </p:nvPr>
        </p:nvSpPr>
        <p:spPr>
          <a:xfrm>
            <a:off x="504000" y="1381075"/>
            <a:ext cx="5760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</a:pPr>
            <a:r>
              <a:rPr lang="sv" sz="1600">
                <a:solidFill>
                  <a:srgbClr val="000000"/>
                </a:solidFill>
              </a:rPr>
              <a:t>Sweden has one of the most advanced and secure </a:t>
            </a:r>
            <a:r>
              <a:rPr lang="sv" sz="1600">
                <a:solidFill>
                  <a:srgbClr val="000000"/>
                </a:solidFill>
              </a:rPr>
              <a:t>national</a:t>
            </a:r>
            <a:r>
              <a:rPr lang="sv" sz="1600">
                <a:solidFill>
                  <a:srgbClr val="000000"/>
                </a:solidFill>
              </a:rPr>
              <a:t> time distribution </a:t>
            </a:r>
            <a:r>
              <a:rPr lang="sv" sz="1600">
                <a:solidFill>
                  <a:srgbClr val="000000"/>
                </a:solidFill>
              </a:rPr>
              <a:t>infrastructures</a:t>
            </a:r>
            <a:r>
              <a:rPr lang="sv" sz="1600">
                <a:solidFill>
                  <a:srgbClr val="000000"/>
                </a:solidFill>
              </a:rPr>
              <a:t> in the world </a:t>
            </a:r>
            <a:br>
              <a:rPr lang="sv" sz="1600">
                <a:solidFill>
                  <a:srgbClr val="000000"/>
                </a:solidFill>
              </a:rPr>
            </a:b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</a:pPr>
            <a:r>
              <a:rPr lang="sv" sz="1600">
                <a:solidFill>
                  <a:srgbClr val="000000"/>
                </a:solidFill>
              </a:rPr>
              <a:t>An </a:t>
            </a:r>
            <a:r>
              <a:rPr lang="sv" sz="1600">
                <a:solidFill>
                  <a:srgbClr val="000000"/>
                </a:solidFill>
              </a:rPr>
              <a:t>excellent</a:t>
            </a:r>
            <a:r>
              <a:rPr lang="sv" sz="1600">
                <a:solidFill>
                  <a:srgbClr val="000000"/>
                </a:solidFill>
              </a:rPr>
              <a:t> </a:t>
            </a:r>
            <a:r>
              <a:rPr lang="sv" sz="1600">
                <a:solidFill>
                  <a:srgbClr val="000000"/>
                </a:solidFill>
              </a:rPr>
              <a:t>example</a:t>
            </a:r>
            <a:r>
              <a:rPr lang="sv" sz="1600">
                <a:solidFill>
                  <a:srgbClr val="000000"/>
                </a:solidFill>
              </a:rPr>
              <a:t> of public/private </a:t>
            </a:r>
            <a:r>
              <a:rPr lang="sv" sz="1600">
                <a:solidFill>
                  <a:srgbClr val="000000"/>
                </a:solidFill>
              </a:rPr>
              <a:t>cooperation</a:t>
            </a:r>
            <a:br>
              <a:rPr lang="sv" sz="1600">
                <a:solidFill>
                  <a:srgbClr val="000000"/>
                </a:solidFill>
              </a:rPr>
            </a:b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</a:pPr>
            <a:r>
              <a:rPr lang="sv" sz="1600">
                <a:solidFill>
                  <a:srgbClr val="000000"/>
                </a:solidFill>
              </a:rPr>
              <a:t>Main players: Netnod, PTS and RISE</a:t>
            </a:r>
            <a:br>
              <a:rPr lang="sv" sz="1600">
                <a:solidFill>
                  <a:srgbClr val="000000"/>
                </a:solidFill>
              </a:rPr>
            </a:b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</a:pPr>
            <a:r>
              <a:rPr lang="sv" sz="1600">
                <a:solidFill>
                  <a:srgbClr val="000000"/>
                </a:solidFill>
              </a:rPr>
              <a:t>Benefit: Organisations can </a:t>
            </a:r>
            <a:r>
              <a:rPr lang="sv" sz="1600">
                <a:solidFill>
                  <a:srgbClr val="000000"/>
                </a:solidFill>
              </a:rPr>
              <a:t>ensure</a:t>
            </a:r>
            <a:r>
              <a:rPr lang="sv" sz="1600">
                <a:solidFill>
                  <a:srgbClr val="000000"/>
                </a:solidFill>
              </a:rPr>
              <a:t> they are getting accurate and secure time for free from time servers that ensure low </a:t>
            </a:r>
            <a:r>
              <a:rPr lang="sv" sz="1600">
                <a:solidFill>
                  <a:srgbClr val="000000"/>
                </a:solidFill>
              </a:rPr>
              <a:t>latency</a:t>
            </a:r>
            <a:r>
              <a:rPr lang="sv" sz="1600">
                <a:solidFill>
                  <a:srgbClr val="000000"/>
                </a:solidFill>
              </a:rPr>
              <a:t> and full </a:t>
            </a:r>
            <a:r>
              <a:rPr lang="sv" sz="1600">
                <a:solidFill>
                  <a:srgbClr val="000000"/>
                </a:solidFill>
              </a:rPr>
              <a:t>redundancy. Sectors such as telco, energy and finance can use commercial time service with an SLA guaranteeing the highest level of accuracy on market. 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48" name="Google Shape;34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5852" y="1465151"/>
            <a:ext cx="3738315" cy="350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0"/>
          <p:cNvSpPr txBox="1"/>
          <p:nvPr>
            <p:ph type="title"/>
          </p:nvPr>
        </p:nvSpPr>
        <p:spPr>
          <a:xfrm>
            <a:off x="504000" y="521225"/>
            <a:ext cx="8136000" cy="11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Conclusions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50"/>
          <p:cNvSpPr txBox="1"/>
          <p:nvPr>
            <p:ph idx="1" type="body"/>
          </p:nvPr>
        </p:nvSpPr>
        <p:spPr>
          <a:xfrm>
            <a:off x="504000" y="1209100"/>
            <a:ext cx="5760000" cy="363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</a:pPr>
            <a:r>
              <a:rPr lang="sv" sz="15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Even if we at Netnod started our first baby steps with NTP back in 1997, establishing Time and Frequency takes time! </a:t>
            </a:r>
            <a:endParaRPr sz="15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702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Arial"/>
              <a:buChar char="■"/>
            </a:pPr>
            <a:r>
              <a:rPr lang="sv" sz="15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Establishing a national distribution network for T &amp; F demands both heavy investments and sharp brains. </a:t>
            </a:r>
            <a:endParaRPr sz="15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702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Arial"/>
              <a:buChar char="■"/>
            </a:pPr>
            <a:r>
              <a:rPr lang="sv" sz="15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Private public partnership and cooperation is a huge success factor. </a:t>
            </a:r>
            <a:endParaRPr sz="15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702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Arial"/>
              <a:buChar char="■"/>
            </a:pPr>
            <a:r>
              <a:rPr lang="sv" sz="15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customer doesn’t always know what they need. </a:t>
            </a:r>
            <a:endParaRPr sz="15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702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Arial"/>
              <a:buChar char="■"/>
            </a:pPr>
            <a:r>
              <a:rPr lang="sv" sz="15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Listen to different needs in different sectors and you will find your solution.</a:t>
            </a:r>
            <a:br>
              <a:rPr lang="sv" sz="1650"/>
            </a:br>
            <a:endParaRPr sz="1650" u="sng"/>
          </a:p>
        </p:txBody>
      </p:sp>
      <p:pic>
        <p:nvPicPr>
          <p:cNvPr id="355" name="Google Shape;35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8752" y="1817789"/>
            <a:ext cx="2924113" cy="313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1"/>
          <p:cNvSpPr txBox="1"/>
          <p:nvPr>
            <p:ph type="title"/>
          </p:nvPr>
        </p:nvSpPr>
        <p:spPr>
          <a:xfrm>
            <a:off x="504000" y="521225"/>
            <a:ext cx="81360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References </a:t>
            </a:r>
            <a:r>
              <a:rPr lang="sv"/>
              <a:t> </a:t>
            </a:r>
            <a:endParaRPr/>
          </a:p>
        </p:txBody>
      </p:sp>
      <p:sp>
        <p:nvSpPr>
          <p:cNvPr id="361" name="Google Shape;361;p51"/>
          <p:cNvSpPr txBox="1"/>
          <p:nvPr>
            <p:ph idx="1" type="body"/>
          </p:nvPr>
        </p:nvSpPr>
        <p:spPr>
          <a:xfrm>
            <a:off x="504000" y="1381075"/>
            <a:ext cx="5760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</a:pPr>
            <a:r>
              <a:rPr lang="sv" sz="1600">
                <a:solidFill>
                  <a:srgbClr val="000000"/>
                </a:solidFill>
              </a:rPr>
              <a:t>NTS white papers </a:t>
            </a:r>
            <a:endParaRPr sz="1600">
              <a:solidFill>
                <a:srgbClr val="000000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sv" sz="1600" u="sng">
                <a:solidFill>
                  <a:schemeClr val="hlink"/>
                </a:solidFill>
                <a:hlinkClick r:id="rId3"/>
              </a:rPr>
              <a:t>How does NTS work and why is it important?</a:t>
            </a:r>
            <a:endParaRPr sz="1600">
              <a:solidFill>
                <a:srgbClr val="000000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sv" sz="16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How we developed the world’s first hardware implementation of Network Time Security</a:t>
            </a:r>
            <a:br>
              <a:rPr lang="sv" sz="1600">
                <a:solidFill>
                  <a:srgbClr val="000000"/>
                </a:solidFill>
              </a:rPr>
            </a:b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</a:pPr>
            <a:r>
              <a:rPr lang="sv" sz="1600" u="sng">
                <a:solidFill>
                  <a:schemeClr val="hlink"/>
                </a:solidFill>
                <a:hlinkClick r:id="rId5"/>
              </a:rPr>
              <a:t>NTS proposed standard (RFC8915)</a:t>
            </a:r>
            <a:br>
              <a:rPr lang="sv" sz="1600">
                <a:solidFill>
                  <a:srgbClr val="000000"/>
                </a:solidFill>
              </a:rPr>
            </a:b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</a:pPr>
            <a:r>
              <a:rPr lang="sv" sz="1600" u="sng">
                <a:solidFill>
                  <a:schemeClr val="hlink"/>
                </a:solidFill>
                <a:hlinkClick r:id="rId6"/>
              </a:rPr>
              <a:t>Best practice </a:t>
            </a:r>
            <a:r>
              <a:rPr lang="sv" sz="1600" u="sng">
                <a:solidFill>
                  <a:schemeClr val="hlink"/>
                </a:solidFill>
                <a:hlinkClick r:id="rId7"/>
              </a:rPr>
              <a:t>for</a:t>
            </a:r>
            <a:r>
              <a:rPr lang="sv" sz="1600" u="sng">
                <a:solidFill>
                  <a:schemeClr val="hlink"/>
                </a:solidFill>
                <a:hlinkClick r:id="rId8"/>
              </a:rPr>
              <a:t> connecting to NTP servers </a:t>
            </a:r>
            <a:br>
              <a:rPr lang="sv" sz="1600">
                <a:solidFill>
                  <a:srgbClr val="000000"/>
                </a:solidFill>
              </a:rPr>
            </a:b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</a:pPr>
            <a:r>
              <a:rPr lang="sv" sz="1600" u="sng">
                <a:solidFill>
                  <a:schemeClr val="hlink"/>
                </a:solidFill>
                <a:hlinkClick r:id="rId9"/>
              </a:rPr>
              <a:t>How to set up an NTS client </a:t>
            </a:r>
            <a:br>
              <a:rPr lang="sv" sz="1600">
                <a:solidFill>
                  <a:srgbClr val="000000"/>
                </a:solidFill>
              </a:rPr>
            </a:b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</a:pPr>
            <a:r>
              <a:rPr lang="sv" sz="1600" u="sng">
                <a:solidFill>
                  <a:schemeClr val="hlink"/>
                </a:solidFill>
                <a:hlinkClick r:id="rId10"/>
              </a:rPr>
              <a:t>List of Netnod time services </a:t>
            </a:r>
            <a:endParaRPr sz="1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/>
          <p:nvPr>
            <p:ph type="title"/>
          </p:nvPr>
        </p:nvSpPr>
        <p:spPr>
          <a:xfrm>
            <a:off x="504000" y="521225"/>
            <a:ext cx="8136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Netnod: working for the good of the Internet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5"/>
          <p:cNvSpPr txBox="1"/>
          <p:nvPr>
            <p:ph idx="1" type="body"/>
          </p:nvPr>
        </p:nvSpPr>
        <p:spPr>
          <a:xfrm>
            <a:off x="504000" y="1631950"/>
            <a:ext cx="5760000" cy="31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SzPts val="1450"/>
              <a:buChar char="■"/>
            </a:pPr>
            <a:r>
              <a:rPr lang="sv" sz="1450"/>
              <a:t>Netnod is a neutral organisation formed and fully owned by the non-profit</a:t>
            </a:r>
            <a:r>
              <a:rPr lang="sv" sz="1450"/>
              <a:t> Stiftelsen för Telematikens Utveckling (TU-Stiftelsen). </a:t>
            </a:r>
            <a:endParaRPr sz="1450"/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SzPts val="1450"/>
              <a:buChar char="■"/>
            </a:pPr>
            <a:r>
              <a:rPr lang="sv" sz="1450"/>
              <a:t>We are focused on </a:t>
            </a:r>
            <a:r>
              <a:rPr lang="sv" sz="145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contributing</a:t>
            </a:r>
            <a:r>
              <a:rPr lang="sv" sz="14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the development of the Internet by</a:t>
            </a:r>
            <a:r>
              <a:rPr lang="sv" sz="1450"/>
              <a:t>: </a:t>
            </a:r>
            <a:endParaRPr sz="1450"/>
          </a:p>
          <a:p>
            <a:pPr indent="-3111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■"/>
            </a:pPr>
            <a:r>
              <a:rPr lang="sv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providing rock solid, best-in-class services at the core of the Internet </a:t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■"/>
            </a:pPr>
            <a:r>
              <a:rPr lang="sv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ensuring full redundancy and the highest level of service availability</a:t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</a:pPr>
            <a:r>
              <a:rPr lang="sv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playing a role in standards and governance activities important for Netnod’s services and customers </a:t>
            </a:r>
            <a:br>
              <a:rPr lang="sv" sz="1350"/>
            </a:br>
            <a:endParaRPr sz="1350" u="sng"/>
          </a:p>
        </p:txBody>
      </p:sp>
      <p:pic>
        <p:nvPicPr>
          <p:cNvPr id="149" name="Google Shape;14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3175" y="1934800"/>
            <a:ext cx="3787474" cy="3787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2"/>
          <p:cNvSpPr txBox="1"/>
          <p:nvPr>
            <p:ph idx="1" type="body"/>
          </p:nvPr>
        </p:nvSpPr>
        <p:spPr>
          <a:xfrm>
            <a:off x="504000" y="4469250"/>
            <a:ext cx="81360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Visit us at: </a:t>
            </a:r>
            <a:r>
              <a:rPr lang="sv"/>
              <a:t>netnod.se </a:t>
            </a:r>
            <a:endParaRPr/>
          </a:p>
        </p:txBody>
      </p:sp>
      <p:sp>
        <p:nvSpPr>
          <p:cNvPr id="367" name="Google Shape;367;p52"/>
          <p:cNvSpPr txBox="1"/>
          <p:nvPr>
            <p:ph type="title"/>
          </p:nvPr>
        </p:nvSpPr>
        <p:spPr>
          <a:xfrm>
            <a:off x="504000" y="674250"/>
            <a:ext cx="8136000" cy="349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Thanks for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listening!</a:t>
            </a:r>
            <a:endParaRPr/>
          </a:p>
        </p:txBody>
      </p:sp>
      <p:pic>
        <p:nvPicPr>
          <p:cNvPr id="368" name="Google Shape;368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3520" y="3585225"/>
            <a:ext cx="836950" cy="88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8127" y="1038415"/>
            <a:ext cx="2181884" cy="2181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4011" y="1328415"/>
            <a:ext cx="2181884" cy="2181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/>
          <p:nvPr>
            <p:ph idx="1" type="body"/>
          </p:nvPr>
        </p:nvSpPr>
        <p:spPr>
          <a:xfrm>
            <a:off x="504000" y="1897125"/>
            <a:ext cx="5040000" cy="157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sv"/>
              <a:t>Peak traffic ~2 Tbps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sv"/>
              <a:t>200+ connected ASNs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sv"/>
              <a:t>100% uptime since 2002</a:t>
            </a:r>
            <a:endParaRPr u="sng"/>
          </a:p>
        </p:txBody>
      </p:sp>
      <p:sp>
        <p:nvSpPr>
          <p:cNvPr id="155" name="Google Shape;155;p26"/>
          <p:cNvSpPr txBox="1"/>
          <p:nvPr>
            <p:ph type="title"/>
          </p:nvPr>
        </p:nvSpPr>
        <p:spPr>
          <a:xfrm>
            <a:off x="504000" y="521225"/>
            <a:ext cx="81360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Netnod IX platform  </a:t>
            </a:r>
            <a:endParaRPr/>
          </a:p>
        </p:txBody>
      </p:sp>
      <p:pic>
        <p:nvPicPr>
          <p:cNvPr id="156" name="Google Shape;15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8650" y="594200"/>
            <a:ext cx="3371550" cy="4348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/>
          <p:nvPr>
            <p:ph type="title"/>
          </p:nvPr>
        </p:nvSpPr>
        <p:spPr>
          <a:xfrm>
            <a:off x="504000" y="521225"/>
            <a:ext cx="81360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Netnod IX Copenhagen </a:t>
            </a:r>
            <a:endParaRPr/>
          </a:p>
        </p:txBody>
      </p:sp>
      <p:sp>
        <p:nvSpPr>
          <p:cNvPr id="162" name="Google Shape;162;p27"/>
          <p:cNvSpPr txBox="1"/>
          <p:nvPr>
            <p:ph idx="1" type="body"/>
          </p:nvPr>
        </p:nvSpPr>
        <p:spPr>
          <a:xfrm>
            <a:off x="504000" y="1381075"/>
            <a:ext cx="3762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SzPts val="1650"/>
              <a:buChar char="■"/>
            </a:pPr>
            <a:r>
              <a:rPr lang="sv" sz="1650"/>
              <a:t>Fastest growing IX in the Nordics </a:t>
            </a:r>
            <a:endParaRPr sz="1650"/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SzPts val="1650"/>
              <a:buChar char="■"/>
            </a:pPr>
            <a:r>
              <a:rPr lang="sv" sz="1650"/>
              <a:t>60+ networks</a:t>
            </a:r>
            <a:endParaRPr sz="1650"/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SzPts val="1650"/>
              <a:buChar char="■"/>
            </a:pPr>
            <a:r>
              <a:rPr lang="sv" sz="1650"/>
              <a:t>460+ Gbps peak traffic</a:t>
            </a:r>
            <a:endParaRPr sz="1650"/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SzPts val="1650"/>
              <a:buChar char="■"/>
            </a:pPr>
            <a:r>
              <a:rPr lang="sv" sz="1650"/>
              <a:t>Malmö / Copenhagen interconnected with multiple, redundant paths</a:t>
            </a:r>
            <a:endParaRPr sz="1650"/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SzPts val="1650"/>
              <a:buChar char="■"/>
            </a:pPr>
            <a:r>
              <a:rPr b="1" lang="sv" sz="1650"/>
              <a:t>Now you can also get Netnod Time Direct </a:t>
            </a:r>
            <a:r>
              <a:rPr lang="sv" sz="1650"/>
              <a:t>(guarantees 30µs accuracy from UTC)</a:t>
            </a:r>
            <a:r>
              <a:rPr lang="sv" sz="1650"/>
              <a:t> </a:t>
            </a:r>
            <a:endParaRPr sz="1650"/>
          </a:p>
        </p:txBody>
      </p:sp>
      <p:pic>
        <p:nvPicPr>
          <p:cNvPr id="163" name="Google Shape;16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4000" y="1448250"/>
            <a:ext cx="4960049" cy="303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/>
          <p:nvPr>
            <p:ph type="title"/>
          </p:nvPr>
        </p:nvSpPr>
        <p:spPr>
          <a:xfrm>
            <a:off x="504000" y="504000"/>
            <a:ext cx="4680000" cy="39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We always know what time it is</a:t>
            </a:r>
            <a:endParaRPr/>
          </a:p>
        </p:txBody>
      </p:sp>
      <p:pic>
        <p:nvPicPr>
          <p:cNvPr id="169" name="Google Shape;169;p2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3693" r="-422" t="0"/>
          <a:stretch/>
        </p:blipFill>
        <p:spPr>
          <a:xfrm>
            <a:off x="4600574" y="0"/>
            <a:ext cx="5817300" cy="5054400"/>
          </a:xfrm>
          <a:prstGeom prst="parallelogram">
            <a:avLst>
              <a:gd fmla="val 25000" name="adj"/>
            </a:avLst>
          </a:prstGeom>
        </p:spPr>
      </p:pic>
      <p:sp>
        <p:nvSpPr>
          <p:cNvPr id="170" name="Google Shape;170;p28"/>
          <p:cNvSpPr txBox="1"/>
          <p:nvPr>
            <p:ph idx="1" type="body"/>
          </p:nvPr>
        </p:nvSpPr>
        <p:spPr>
          <a:xfrm>
            <a:off x="504000" y="3363975"/>
            <a:ext cx="41691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Sweden trusts Netnod to </a:t>
            </a:r>
            <a:r>
              <a:rPr lang="sv"/>
              <a:t>distribute national time.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9"/>
          <p:cNvSpPr txBox="1"/>
          <p:nvPr>
            <p:ph idx="1" type="subTitle"/>
          </p:nvPr>
        </p:nvSpPr>
        <p:spPr>
          <a:xfrm>
            <a:off x="690275" y="1775650"/>
            <a:ext cx="2025600" cy="59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1997</a:t>
            </a:r>
            <a:endParaRPr/>
          </a:p>
        </p:txBody>
      </p:sp>
      <p:sp>
        <p:nvSpPr>
          <p:cNvPr id="176" name="Google Shape;176;p29"/>
          <p:cNvSpPr txBox="1"/>
          <p:nvPr>
            <p:ph idx="2" type="subTitle"/>
          </p:nvPr>
        </p:nvSpPr>
        <p:spPr>
          <a:xfrm>
            <a:off x="690275" y="2198075"/>
            <a:ext cx="2065200" cy="9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sv" sz="1500"/>
              <a:t>Netnod</a:t>
            </a:r>
            <a:r>
              <a:rPr lang="sv" sz="1500"/>
              <a:t> start an NTP service using Rubidium clocks</a:t>
            </a:r>
            <a:endParaRPr sz="1500"/>
          </a:p>
        </p:txBody>
      </p:sp>
      <p:sp>
        <p:nvSpPr>
          <p:cNvPr id="177" name="Google Shape;177;p29"/>
          <p:cNvSpPr txBox="1"/>
          <p:nvPr>
            <p:ph idx="3" type="subTitle"/>
          </p:nvPr>
        </p:nvSpPr>
        <p:spPr>
          <a:xfrm>
            <a:off x="3559175" y="1775650"/>
            <a:ext cx="2025600" cy="59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2</a:t>
            </a:r>
            <a:r>
              <a:rPr lang="sv"/>
              <a:t>014</a:t>
            </a:r>
            <a:endParaRPr/>
          </a:p>
        </p:txBody>
      </p:sp>
      <p:sp>
        <p:nvSpPr>
          <p:cNvPr id="178" name="Google Shape;178;p29"/>
          <p:cNvSpPr txBox="1"/>
          <p:nvPr>
            <p:ph idx="4" type="subTitle"/>
          </p:nvPr>
        </p:nvSpPr>
        <p:spPr>
          <a:xfrm>
            <a:off x="3559175" y="2198075"/>
            <a:ext cx="20385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sv" sz="1500"/>
              <a:t>Netnod start building national time distribution system on assignment from PTS</a:t>
            </a:r>
            <a:endParaRPr sz="1500"/>
          </a:p>
        </p:txBody>
      </p:sp>
      <p:sp>
        <p:nvSpPr>
          <p:cNvPr id="179" name="Google Shape;179;p29"/>
          <p:cNvSpPr txBox="1"/>
          <p:nvPr>
            <p:ph idx="5" type="subTitle"/>
          </p:nvPr>
        </p:nvSpPr>
        <p:spPr>
          <a:xfrm>
            <a:off x="6428075" y="1775650"/>
            <a:ext cx="2025600" cy="59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20</a:t>
            </a:r>
            <a:r>
              <a:rPr lang="sv"/>
              <a:t>20</a:t>
            </a:r>
            <a:endParaRPr/>
          </a:p>
        </p:txBody>
      </p:sp>
      <p:sp>
        <p:nvSpPr>
          <p:cNvPr id="180" name="Google Shape;180;p29"/>
          <p:cNvSpPr txBox="1"/>
          <p:nvPr>
            <p:ph idx="6" type="subTitle"/>
          </p:nvPr>
        </p:nvSpPr>
        <p:spPr>
          <a:xfrm>
            <a:off x="6428075" y="2198075"/>
            <a:ext cx="20256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sv" sz="1500"/>
              <a:t>Network</a:t>
            </a:r>
            <a:r>
              <a:rPr lang="sv" sz="1500"/>
              <a:t> Time Security (NTS) standard becomes RFC 8915</a:t>
            </a:r>
            <a:endParaRPr/>
          </a:p>
        </p:txBody>
      </p:sp>
      <p:pic>
        <p:nvPicPr>
          <p:cNvPr id="181" name="Google Shape;18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9075" y="821700"/>
            <a:ext cx="64800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7925" y="861650"/>
            <a:ext cx="568099" cy="56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96251" y="861651"/>
            <a:ext cx="568099" cy="568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 txBox="1"/>
          <p:nvPr>
            <p:ph type="title"/>
          </p:nvPr>
        </p:nvSpPr>
        <p:spPr>
          <a:xfrm>
            <a:off x="504000" y="521225"/>
            <a:ext cx="6065400" cy="11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Why a national time distribution system</a:t>
            </a:r>
            <a:endParaRPr/>
          </a:p>
        </p:txBody>
      </p:sp>
      <p:sp>
        <p:nvSpPr>
          <p:cNvPr id="189" name="Google Shape;189;p30"/>
          <p:cNvSpPr txBox="1"/>
          <p:nvPr>
            <p:ph idx="1" type="body"/>
          </p:nvPr>
        </p:nvSpPr>
        <p:spPr>
          <a:xfrm>
            <a:off x="504000" y="1603025"/>
            <a:ext cx="5760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■"/>
            </a:pPr>
            <a:r>
              <a:rPr lang="sv"/>
              <a:t>Citizens and critical community services are dependent on the availability of electronic communications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sv"/>
              <a:t>Electronic communications have a dependency on correct time and frequency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sv"/>
              <a:t>Time and frequency distributed by GNSS can be easily spoofed or interrupted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sv">
                <a:solidFill>
                  <a:srgbClr val="EC008C"/>
                </a:solidFill>
              </a:rPr>
              <a:t>Given these factors we identified a public need which is not delivered by the market</a:t>
            </a:r>
            <a:endParaRPr>
              <a:solidFill>
                <a:srgbClr val="EC008C"/>
              </a:solidFill>
            </a:endParaRPr>
          </a:p>
        </p:txBody>
      </p:sp>
      <p:pic>
        <p:nvPicPr>
          <p:cNvPr id="190" name="Google Shape;19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6125" y="703500"/>
            <a:ext cx="2269801" cy="4146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 txBox="1"/>
          <p:nvPr>
            <p:ph idx="1" type="body"/>
          </p:nvPr>
        </p:nvSpPr>
        <p:spPr>
          <a:xfrm>
            <a:off x="504000" y="1782000"/>
            <a:ext cx="5040000" cy="23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sv" sz="1300"/>
              <a:t>Common even in critical infrastructure</a:t>
            </a:r>
            <a:endParaRPr sz="1300"/>
          </a:p>
          <a:p>
            <a:pPr indent="-3111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sv" sz="1300"/>
              <a:t>Easy to disrupt with cheap equipment (jamming)</a:t>
            </a:r>
            <a:endParaRPr sz="1300"/>
          </a:p>
          <a:p>
            <a:pPr indent="-3111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sv" sz="1300"/>
              <a:t>Easy to “fake the time” (spoofing)</a:t>
            </a:r>
            <a:endParaRPr sz="1300"/>
          </a:p>
          <a:p>
            <a:pPr indent="-3111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sv" sz="1300"/>
              <a:t>Not available all the time</a:t>
            </a:r>
            <a:endParaRPr sz="1300"/>
          </a:p>
          <a:p>
            <a:pPr indent="-3111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v" sz="1300"/>
              <a:t>Signal interference </a:t>
            </a:r>
            <a:endParaRPr sz="1300"/>
          </a:p>
          <a:p>
            <a:pPr indent="-3111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v" sz="1300"/>
              <a:t>Outdated</a:t>
            </a:r>
            <a:r>
              <a:rPr lang="sv" sz="1300"/>
              <a:t> equipment and infrastructure problems </a:t>
            </a:r>
            <a:endParaRPr sz="1300"/>
          </a:p>
          <a:p>
            <a:pPr indent="-3111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sv" sz="1300"/>
              <a:t>Sabotage - “not peacetime”</a:t>
            </a:r>
            <a:endParaRPr sz="1300"/>
          </a:p>
        </p:txBody>
      </p:sp>
      <p:sp>
        <p:nvSpPr>
          <p:cNvPr id="196" name="Google Shape;196;p31"/>
          <p:cNvSpPr txBox="1"/>
          <p:nvPr>
            <p:ph type="title"/>
          </p:nvPr>
        </p:nvSpPr>
        <p:spPr>
          <a:xfrm>
            <a:off x="504000" y="521225"/>
            <a:ext cx="8136000" cy="139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3000">
                <a:solidFill>
                  <a:srgbClr val="000000"/>
                </a:solidFill>
              </a:rPr>
              <a:t>GNSS - good, cheap but easily compromised</a:t>
            </a:r>
            <a:br>
              <a:rPr lang="sv" sz="3000">
                <a:solidFill>
                  <a:srgbClr val="000000"/>
                </a:solidFill>
              </a:rPr>
            </a:br>
            <a:r>
              <a:rPr lang="sv" sz="1888">
                <a:solidFill>
                  <a:srgbClr val="000000"/>
                </a:solidFill>
              </a:rPr>
              <a:t>GPS - GLONASS - Galileo - BeiDou</a:t>
            </a:r>
            <a:endParaRPr sz="1888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3000">
                <a:solidFill>
                  <a:srgbClr val="000000"/>
                </a:solidFill>
              </a:rPr>
              <a:t> </a:t>
            </a:r>
            <a:endParaRPr/>
          </a:p>
        </p:txBody>
      </p:sp>
      <p:pic>
        <p:nvPicPr>
          <p:cNvPr id="197" name="Google Shape;19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8800" y="1317750"/>
            <a:ext cx="3587425" cy="237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1"/>
          <p:cNvSpPr txBox="1"/>
          <p:nvPr/>
        </p:nvSpPr>
        <p:spPr>
          <a:xfrm>
            <a:off x="5268800" y="3755025"/>
            <a:ext cx="3067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100">
                <a:latin typeface="Roboto"/>
                <a:ea typeface="Roboto"/>
                <a:cs typeface="Roboto"/>
                <a:sym typeface="Roboto"/>
              </a:rPr>
              <a:t>€10 GNSS receiver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v" sz="11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€250 software based radio that can be used to manipulate the receiver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Netnod Slide Theme 2022">
  <a:themeElements>
    <a:clrScheme name="Simple Light">
      <a:dk1>
        <a:srgbClr val="111111"/>
      </a:dk1>
      <a:lt1>
        <a:srgbClr val="FFFFFF"/>
      </a:lt1>
      <a:dk2>
        <a:srgbClr val="595959"/>
      </a:dk2>
      <a:lt2>
        <a:srgbClr val="FFDC7B"/>
      </a:lt2>
      <a:accent1>
        <a:srgbClr val="FAB900"/>
      </a:accent1>
      <a:accent2>
        <a:srgbClr val="E1822F"/>
      </a:accent2>
      <a:accent3>
        <a:srgbClr val="A4CC3A"/>
      </a:accent3>
      <a:accent4>
        <a:srgbClr val="DC5B82"/>
      </a:accent4>
      <a:accent5>
        <a:srgbClr val="0D460F"/>
      </a:accent5>
      <a:accent6>
        <a:srgbClr val="480015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