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Shape 15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>
            <a:lvl1pPr>
              <a:defRPr b="0" sz="20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Body Level One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7" name="Slide Number"/>
          <p:cNvSpPr txBox="1"/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</p:spPr>
        <p:txBody>
          <a:bodyPr/>
          <a:lstStyle>
            <a:lvl1pPr>
              <a:defRPr b="0" sz="20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act information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5" name="Body Level One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6" name="Slide Number"/>
          <p:cNvSpPr txBox="1"/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</p:spPr>
        <p:txBody>
          <a:bodyPr/>
          <a:lstStyle>
            <a:lvl1pPr>
              <a:defRPr b="0" sz="20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Attribution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4" name="Body Level One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5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>
            <a:lvl1pPr>
              <a:defRPr b="0" sz="20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ea against sky at sunset 2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3" name="Sea against sky at sunset 1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4" name="Beach and sea at sunset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>
            <a:lvl1pPr>
              <a:defRPr b="0" sz="20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beach and sea at sunset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3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>
            <a:lvl1pPr>
              <a:defRPr b="0" sz="20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>
            <a:lvl1pPr>
              <a:defRPr b="0" sz="20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 column –  2019">
    <p:bg>
      <p:bgPr>
        <a:solidFill>
          <a:srgbClr val="EEF2E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6800" y="12290552"/>
            <a:ext cx="688849" cy="688849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Title Text"/>
          <p:cNvSpPr txBox="1"/>
          <p:nvPr>
            <p:ph type="title"/>
          </p:nvPr>
        </p:nvSpPr>
        <p:spPr>
          <a:xfrm>
            <a:off x="1081951" y="1134201"/>
            <a:ext cx="22242594" cy="1075599"/>
          </a:xfrm>
          <a:prstGeom prst="rect">
            <a:avLst/>
          </a:prstGeom>
        </p:spPr>
        <p:txBody>
          <a:bodyPr lIns="0" tIns="0" rIns="0" bIns="0"/>
          <a:lstStyle>
            <a:lvl1pPr algn="l" defTabSz="1828800">
              <a:lnSpc>
                <a:spcPct val="105999"/>
              </a:lnSpc>
              <a:defRPr spc="40" sz="6000">
                <a:solidFill>
                  <a:srgbClr val="3A82E4"/>
                </a:solidFill>
                <a:latin typeface="Hind Light"/>
                <a:ea typeface="Hind Light"/>
                <a:cs typeface="Hind Light"/>
                <a:sym typeface="Hind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9" name="Body Level One…"/>
          <p:cNvSpPr txBox="1"/>
          <p:nvPr>
            <p:ph type="body" idx="1"/>
          </p:nvPr>
        </p:nvSpPr>
        <p:spPr>
          <a:xfrm>
            <a:off x="1079999" y="2598226"/>
            <a:ext cx="22244546" cy="9303901"/>
          </a:xfrm>
          <a:prstGeom prst="rect">
            <a:avLst/>
          </a:prstGeom>
        </p:spPr>
        <p:txBody>
          <a:bodyPr lIns="0" tIns="0" rIns="0" bIns="0"/>
          <a:lstStyle>
            <a:lvl1pPr marL="401052" indent="-401052" defTabSz="1828800">
              <a:lnSpc>
                <a:spcPct val="105999"/>
              </a:lnSpc>
              <a:buSzPct val="100000"/>
              <a:defRPr spc="50" sz="5000">
                <a:solidFill>
                  <a:srgbClr val="0C1C2C"/>
                </a:solidFill>
                <a:latin typeface="Hind Light"/>
                <a:ea typeface="Hind Light"/>
                <a:cs typeface="Hind Light"/>
                <a:sym typeface="Hind Light"/>
              </a:defRPr>
            </a:lvl1pPr>
            <a:lvl2pPr marL="782052" indent="-401052" defTabSz="1828800">
              <a:lnSpc>
                <a:spcPct val="105999"/>
              </a:lnSpc>
              <a:buSzPct val="100000"/>
              <a:defRPr spc="42" sz="4200">
                <a:solidFill>
                  <a:srgbClr val="0C1C2C"/>
                </a:solidFill>
                <a:latin typeface="Hind Light"/>
                <a:ea typeface="Hind Light"/>
                <a:cs typeface="Hind Light"/>
                <a:sym typeface="Hind Light"/>
              </a:defRPr>
            </a:lvl2pPr>
            <a:lvl3pPr marL="1163052" indent="-401052" defTabSz="1828800">
              <a:lnSpc>
                <a:spcPct val="105999"/>
              </a:lnSpc>
              <a:buSzPct val="100000"/>
              <a:defRPr spc="39" sz="4000">
                <a:solidFill>
                  <a:srgbClr val="0C1C2C"/>
                </a:solidFill>
                <a:latin typeface="Hind Light"/>
                <a:ea typeface="Hind Light"/>
                <a:cs typeface="Hind Light"/>
                <a:sym typeface="Hind Light"/>
              </a:defRPr>
            </a:lvl3pPr>
            <a:lvl4pPr marL="1544052" indent="-401052" defTabSz="1828800">
              <a:lnSpc>
                <a:spcPct val="105999"/>
              </a:lnSpc>
              <a:buSzPct val="100000"/>
              <a:defRPr spc="39" sz="4000">
                <a:solidFill>
                  <a:srgbClr val="0C1C2C"/>
                </a:solidFill>
                <a:latin typeface="Hind Light"/>
                <a:ea typeface="Hind Light"/>
                <a:cs typeface="Hind Light"/>
                <a:sym typeface="Hind Light"/>
              </a:defRPr>
            </a:lvl4pPr>
            <a:lvl5pPr marL="1925052" indent="-401052" defTabSz="1828800">
              <a:lnSpc>
                <a:spcPct val="105999"/>
              </a:lnSpc>
              <a:buSzPct val="100000"/>
              <a:defRPr spc="39" sz="4000">
                <a:solidFill>
                  <a:srgbClr val="0C1C2C"/>
                </a:solidFill>
                <a:latin typeface="Hind Light"/>
                <a:ea typeface="Hind Light"/>
                <a:cs typeface="Hind Light"/>
                <a:sym typeface="Hind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xfrm>
            <a:off x="23028324" y="12684125"/>
            <a:ext cx="295227" cy="304801"/>
          </a:xfrm>
          <a:prstGeom prst="rect">
            <a:avLst/>
          </a:prstGeom>
        </p:spPr>
        <p:txBody>
          <a:bodyPr lIns="0" tIns="0" rIns="0" bIns="0" anchor="t"/>
          <a:lstStyle>
            <a:lvl1pPr algn="r" defTabSz="1828800">
              <a:defRPr b="0" sz="2000">
                <a:solidFill>
                  <a:srgbClr val="0C1C2C"/>
                </a:solidFill>
                <a:latin typeface="Hind Light"/>
                <a:ea typeface="Hind Light"/>
                <a:cs typeface="Hind Light"/>
                <a:sym typeface="Hind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each and sea at sunset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</p:spPr>
        <p:txBody>
          <a:bodyPr/>
          <a:lstStyle>
            <a:lvl1pPr>
              <a:defRPr b="0" sz="2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Sea against sky at sunset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</p:spPr>
        <p:txBody>
          <a:bodyPr/>
          <a:lstStyle>
            <a:lvl1pPr>
              <a:defRPr b="0" sz="20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>
            <a:lvl2pPr>
              <a:buChar char="•"/>
              <a:defRPr sz="5100"/>
            </a:lvl2pPr>
            <a:lvl3pPr>
              <a:buChar char="•"/>
              <a:defRPr sz="5100"/>
            </a:lvl3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>
            <a:lvl1pPr>
              <a:defRPr b="0" sz="20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Title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0" name="Sea against sky at sunset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Subtitle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>
            <a:lvl2pPr>
              <a:buChar char="•"/>
              <a:defRPr sz="5100"/>
            </a:lvl2pPr>
            <a:lvl3pPr>
              <a:buChar char="•"/>
              <a:defRPr sz="5100"/>
            </a:lvl3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Slide Number"/>
          <p:cNvSpPr txBox="1"/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>
            <a:lvl1pPr>
              <a:defRPr b="0" sz="20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ection Title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Section Title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>
            <a:lvl1pPr>
              <a:defRPr b="0" sz="20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Title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23135124" y="12792482"/>
            <a:ext cx="564643" cy="60579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Agenda Title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7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8" name="Agenda Subtitle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89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>
            <a:lvl1pPr>
              <a:defRPr b="0" sz="20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19200" y="770025"/>
            <a:ext cx="21945600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17711" y="2616200"/>
            <a:ext cx="21948578" cy="9915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2pPr>
              <a:buChar char="-"/>
              <a:defRPr sz="4600"/>
            </a:lvl2pPr>
            <a:lvl3pPr>
              <a:buChar char="‣"/>
              <a:defRPr sz="4200"/>
            </a:lvl3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23188961" y="12754051"/>
            <a:ext cx="564643" cy="60579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b="1" sz="3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632979" marR="0" indent="-632979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51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179079" marR="0" indent="-632979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51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725179" marR="0" indent="-632979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51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271279" marR="0" indent="-632979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51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817379" marR="0" indent="-632979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51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363479" marR="0" indent="-632979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51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909579" marR="0" indent="-632979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51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455679" marR="0" indent="-632979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51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5001779" marR="0" indent="-632979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51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Massimiliano Stucchi - DKNOG13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Massimiliano Stucchi - DKNOG13</a:t>
            </a:r>
          </a:p>
        </p:txBody>
      </p:sp>
      <p:sp>
        <p:nvSpPr>
          <p:cNvPr id="160" name="Three things about routing you should be paying attention to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2292095">
              <a:defRPr spc="-120" sz="12032"/>
            </a:lvl1pPr>
          </a:lstStyle>
          <a:p>
            <a:pPr/>
            <a:r>
              <a:t>Three things about routing you should be paying attention to</a:t>
            </a:r>
          </a:p>
        </p:txBody>
      </p:sp>
      <p:sp>
        <p:nvSpPr>
          <p:cNvPr id="161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ugges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Suggestion</a:t>
            </a:r>
          </a:p>
        </p:txBody>
      </p:sp>
      <p:sp>
        <p:nvSpPr>
          <p:cNvPr id="230" name="If you have an AS-Set, change it to follow the hierarchical syste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If you have an AS-Set, change it to follow the hierarchical system</a:t>
            </a:r>
          </a:p>
          <a:p>
            <a:pPr/>
          </a:p>
          <a:p>
            <a:pPr/>
            <a:r>
              <a:t>And then update PeeringDB with it</a:t>
            </a:r>
          </a:p>
        </p:txBody>
      </p:sp>
      <p:sp>
        <p:nvSpPr>
          <p:cNvPr id="2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32" name="Screenshot 2022-12-06 at 12.25.07.png" descr="Screenshot 2022-12-06 at 12.25.0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73470" y="6651782"/>
            <a:ext cx="9841565" cy="8154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Fact information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5" name="First ASPA objects “in the wild”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defTabSz="1341120">
              <a:defRPr sz="12320"/>
            </a:lvl1pPr>
          </a:lstStyle>
          <a:p>
            <a:pPr/>
            <a:r>
              <a:t>First ASPA objects “in the wild”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Screenshot 2022-12-06 at 11.23.57.png" descr="Screenshot 2022-12-06 at 11.23.5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11878" y="1210124"/>
            <a:ext cx="17960244" cy="11295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What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What?</a:t>
            </a:r>
          </a:p>
        </p:txBody>
      </p:sp>
      <p:sp>
        <p:nvSpPr>
          <p:cNvPr id="240" name="ASPA objects are RPKI Signed objec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ASPA objects are RPKI Signed objects</a:t>
            </a:r>
          </a:p>
          <a:p>
            <a:pPr/>
          </a:p>
          <a:p>
            <a:pPr/>
            <a:r>
              <a:t>The goal is to indicate who your upstreams are</a:t>
            </a:r>
          </a:p>
          <a:p>
            <a:pPr/>
          </a:p>
          <a:p>
            <a:pPr/>
            <a:r>
              <a:t>A Router can check if an AS-Path “conforms” to what expressed in ASPA by looking at the chain of declarations</a:t>
            </a:r>
          </a:p>
        </p:txBody>
      </p:sp>
      <p:sp>
        <p:nvSpPr>
          <p:cNvPr id="241" name="Slide Number"/>
          <p:cNvSpPr txBox="1"/>
          <p:nvPr>
            <p:ph type="sldNum" sz="quarter" idx="2"/>
          </p:nvPr>
        </p:nvSpPr>
        <p:spPr>
          <a:xfrm>
            <a:off x="23204201" y="12754051"/>
            <a:ext cx="534163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Why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Why?</a:t>
            </a:r>
          </a:p>
        </p:txBody>
      </p:sp>
      <p:sp>
        <p:nvSpPr>
          <p:cNvPr id="244" name="ASPA helps in performing path valid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ASPA helps in performing path validation</a:t>
            </a:r>
          </a:p>
          <a:p>
            <a:pPr/>
          </a:p>
          <a:p>
            <a:pPr/>
            <a:r>
              <a:t>You can more easily identify hijacks and leaks</a:t>
            </a:r>
          </a:p>
        </p:txBody>
      </p:sp>
      <p:sp>
        <p:nvSpPr>
          <p:cNvPr id="245" name="Slide Number"/>
          <p:cNvSpPr txBox="1"/>
          <p:nvPr>
            <p:ph type="sldNum" sz="quarter" idx="2"/>
          </p:nvPr>
        </p:nvSpPr>
        <p:spPr>
          <a:xfrm>
            <a:off x="23200581" y="12754051"/>
            <a:ext cx="541402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How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How?</a:t>
            </a:r>
          </a:p>
        </p:txBody>
      </p:sp>
      <p:sp>
        <p:nvSpPr>
          <p:cNvPr id="248" name="Rpki-client already supports ASP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Rpki-client already supports ASPA </a:t>
            </a:r>
          </a:p>
          <a:p>
            <a:pPr/>
          </a:p>
          <a:p>
            <a:pPr/>
            <a:r>
              <a:t>Other validators will follow soon</a:t>
            </a:r>
          </a:p>
          <a:p>
            <a:pPr/>
          </a:p>
          <a:p>
            <a:pPr/>
            <a:r>
              <a:t>Then routers</a:t>
            </a:r>
          </a:p>
          <a:p>
            <a:pPr lvl="1"/>
            <a:r>
              <a:t>OpenBGPD already supports validation</a:t>
            </a:r>
          </a:p>
        </p:txBody>
      </p:sp>
      <p:sp>
        <p:nvSpPr>
          <p:cNvPr id="249" name="Slide Number"/>
          <p:cNvSpPr txBox="1"/>
          <p:nvPr>
            <p:ph type="sldNum" sz="quarter" idx="2"/>
          </p:nvPr>
        </p:nvSpPr>
        <p:spPr>
          <a:xfrm>
            <a:off x="23208201" y="12754051"/>
            <a:ext cx="526162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Fact information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2" name="First route leak prevented by ASPA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defTabSz="1316736">
              <a:defRPr sz="12096"/>
            </a:lvl1pPr>
          </a:lstStyle>
          <a:p>
            <a:pPr/>
            <a:r>
              <a:t>First route leak prevented by ASPA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What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What?</a:t>
            </a:r>
          </a:p>
        </p:txBody>
      </p:sp>
      <p:sp>
        <p:nvSpPr>
          <p:cNvPr id="255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6" name="Slide Number"/>
          <p:cNvSpPr txBox="1"/>
          <p:nvPr>
            <p:ph type="sldNum" sz="quarter" idx="2"/>
          </p:nvPr>
        </p:nvSpPr>
        <p:spPr>
          <a:xfrm>
            <a:off x="23218679" y="12754051"/>
            <a:ext cx="505207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5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50893" y="2191628"/>
            <a:ext cx="20504947" cy="107650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Why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Why?</a:t>
            </a:r>
          </a:p>
        </p:txBody>
      </p:sp>
      <p:sp>
        <p:nvSpPr>
          <p:cNvPr id="260" name="ASPA allowed to verify that the path should have been different from what is seen in the BGP Updat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ASPA allowed to verify that the path should have been different from what is seen in the BGP Update</a:t>
            </a:r>
          </a:p>
          <a:p>
            <a:pPr/>
          </a:p>
        </p:txBody>
      </p:sp>
      <p:sp>
        <p:nvSpPr>
          <p:cNvPr id="261" name="Slide Number"/>
          <p:cNvSpPr txBox="1"/>
          <p:nvPr>
            <p:ph type="sldNum" sz="quarter" idx="2"/>
          </p:nvPr>
        </p:nvSpPr>
        <p:spPr>
          <a:xfrm>
            <a:off x="23203248" y="12754051"/>
            <a:ext cx="536068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How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How?</a:t>
            </a:r>
          </a:p>
        </p:txBody>
      </p:sp>
      <p:sp>
        <p:nvSpPr>
          <p:cNvPr id="264" name="OpenBGPD and rpki-client already support ASPA validation thanks to work by RSS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OpenBGPD and rpki-client already support ASPA validation thanks to work by RSSF</a:t>
            </a:r>
          </a:p>
          <a:p>
            <a:pPr lvl="1"/>
          </a:p>
          <a:p>
            <a:pPr/>
            <a:r>
              <a:t>To read more:</a:t>
            </a:r>
          </a:p>
          <a:p>
            <a:pPr lvl="1"/>
            <a:r>
              <a:t>https://www.manrs.org/2023/02/unpacking-the-first-route-leak-prevented-by-aspa/</a:t>
            </a:r>
          </a:p>
        </p:txBody>
      </p:sp>
      <p:sp>
        <p:nvSpPr>
          <p:cNvPr id="265" name="Slide Number"/>
          <p:cNvSpPr txBox="1"/>
          <p:nvPr>
            <p:ph type="sldNum" sz="quarter" idx="2"/>
          </p:nvPr>
        </p:nvSpPr>
        <p:spPr>
          <a:xfrm>
            <a:off x="23200391" y="12754051"/>
            <a:ext cx="541783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Why 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 ?</a:t>
            </a:r>
          </a:p>
        </p:txBody>
      </p:sp>
      <p:sp>
        <p:nvSpPr>
          <p:cNvPr id="164" name="The World keeps chang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46100" indent="-546100"/>
            <a:r>
              <a:t>The World keeps changing</a:t>
            </a:r>
          </a:p>
          <a:p>
            <a:pPr marL="546100" indent="-546100"/>
          </a:p>
          <a:p>
            <a:pPr marL="546100" indent="-546100"/>
            <a:r>
              <a:t>There are always new and exciting technologies or breakthroughs</a:t>
            </a:r>
          </a:p>
          <a:p>
            <a:pPr marL="546100" indent="-546100"/>
          </a:p>
          <a:p>
            <a:pPr marL="546100" indent="-546100"/>
            <a:r>
              <a:t>As you are busy with your daily work, you might miss out on some of this</a:t>
            </a:r>
          </a:p>
        </p:txBody>
      </p:sp>
      <p:sp>
        <p:nvSpPr>
          <p:cNvPr id="165" name="Slide Number"/>
          <p:cNvSpPr txBox="1"/>
          <p:nvPr>
            <p:ph type="sldNum" sz="quarter" idx="2"/>
          </p:nvPr>
        </p:nvSpPr>
        <p:spPr>
          <a:xfrm>
            <a:off x="23296974" y="12754051"/>
            <a:ext cx="348616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Fact information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8" name="Reaching 1 million entries in the the FRT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defTabSz="1316736">
              <a:defRPr sz="12096"/>
            </a:lvl1pPr>
          </a:lstStyle>
          <a:p>
            <a:pPr/>
            <a:r>
              <a:t>Reaching 1 million entries in the the FRT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What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What?</a:t>
            </a:r>
          </a:p>
        </p:txBody>
      </p:sp>
      <p:sp>
        <p:nvSpPr>
          <p:cNvPr id="271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2" name="Slide Number"/>
          <p:cNvSpPr txBox="1"/>
          <p:nvPr>
            <p:ph type="sldNum" sz="quarter" idx="2"/>
          </p:nvPr>
        </p:nvSpPr>
        <p:spPr>
          <a:xfrm>
            <a:off x="23211821" y="12754051"/>
            <a:ext cx="518923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73" name="bird&gt; show route count…"/>
          <p:cNvSpPr/>
          <p:nvPr/>
        </p:nvSpPr>
        <p:spPr>
          <a:xfrm>
            <a:off x="2401103" y="4320514"/>
            <a:ext cx="19581794" cy="5074972"/>
          </a:xfrm>
          <a:prstGeom prst="roundRect">
            <a:avLst>
              <a:gd name="adj" fmla="val 15000"/>
            </a:avLst>
          </a:prstGeom>
          <a:solidFill>
            <a:schemeClr val="accent2">
              <a:hueOff val="240640"/>
              <a:satOff val="2542"/>
              <a:lumOff val="-1319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1130300">
              <a:lnSpc>
                <a:spcPct val="100000"/>
              </a:lnSpc>
              <a:defRPr sz="43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bird&gt; show route count</a:t>
            </a:r>
          </a:p>
          <a:p>
            <a:pPr algn="l" defTabSz="1130300">
              <a:lnSpc>
                <a:spcPct val="100000"/>
              </a:lnSpc>
              <a:defRPr sz="43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2498931 of 2498931 routes for </a:t>
            </a:r>
            <a:r>
              <a:rPr b="1"/>
              <a:t>933139</a:t>
            </a:r>
            <a:r>
              <a:t> networks in table master4</a:t>
            </a:r>
          </a:p>
          <a:p>
            <a:pPr algn="l" defTabSz="1130300">
              <a:lnSpc>
                <a:spcPct val="100000"/>
              </a:lnSpc>
              <a:defRPr sz="43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502780 of 502780 routes for </a:t>
            </a:r>
            <a:r>
              <a:rPr b="1"/>
              <a:t>164935</a:t>
            </a:r>
            <a:r>
              <a:t> networks in table master6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Why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Why?</a:t>
            </a:r>
          </a:p>
        </p:txBody>
      </p:sp>
      <p:sp>
        <p:nvSpPr>
          <p:cNvPr id="276" name="Smaller and smaller allocations mean more entries in the FR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Smaller and smaller allocations mean more entries in the FRT</a:t>
            </a:r>
          </a:p>
          <a:p>
            <a:pPr/>
          </a:p>
          <a:p>
            <a:pPr/>
            <a:r>
              <a:t>We have been seeing this for years</a:t>
            </a:r>
          </a:p>
        </p:txBody>
      </p:sp>
      <p:sp>
        <p:nvSpPr>
          <p:cNvPr id="277" name="Slide Number"/>
          <p:cNvSpPr txBox="1"/>
          <p:nvPr>
            <p:ph type="sldNum" sz="quarter" idx="2"/>
          </p:nvPr>
        </p:nvSpPr>
        <p:spPr>
          <a:xfrm>
            <a:off x="23178483" y="12754051"/>
            <a:ext cx="585598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How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How?</a:t>
            </a:r>
          </a:p>
        </p:txBody>
      </p:sp>
      <p:sp>
        <p:nvSpPr>
          <p:cNvPr id="280" name="Pay attention to your routers and line car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Pay attention to your routers and line cards</a:t>
            </a:r>
          </a:p>
          <a:p>
            <a:pPr/>
          </a:p>
          <a:p>
            <a:pPr/>
            <a:r>
              <a:t>Maybe reconsider the split between v4 and v6 (and MPLS, etc…)</a:t>
            </a:r>
          </a:p>
          <a:p>
            <a:pPr/>
          </a:p>
          <a:p>
            <a:pPr/>
            <a:r>
              <a:t>Or consider upgrading your platform</a:t>
            </a:r>
          </a:p>
        </p:txBody>
      </p:sp>
      <p:sp>
        <p:nvSpPr>
          <p:cNvPr id="281" name="Slide Number"/>
          <p:cNvSpPr txBox="1"/>
          <p:nvPr>
            <p:ph type="sldNum" sz="quarter" idx="2"/>
          </p:nvPr>
        </p:nvSpPr>
        <p:spPr>
          <a:xfrm>
            <a:off x="23172768" y="12754051"/>
            <a:ext cx="597028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Fact information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84" name="RPKI Publish in parent available at RIPE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defTabSz="1316736">
              <a:defRPr sz="12096"/>
            </a:lvl1pPr>
          </a:lstStyle>
          <a:p>
            <a:pPr/>
            <a:r>
              <a:t>RPKI Publish in parent available at RIPE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What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What?</a:t>
            </a:r>
          </a:p>
        </p:txBody>
      </p:sp>
      <p:sp>
        <p:nvSpPr>
          <p:cNvPr id="287" name="If you run delegated RPKI, you might not want to run your own publishing servi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If you run delegated RPKI, you might not want to run your own publishing service</a:t>
            </a:r>
          </a:p>
          <a:p>
            <a:pPr/>
          </a:p>
          <a:p>
            <a:pPr/>
            <a:r>
              <a:t>RFCs describe a method where you publish your RPKI objects in your parent’s publication point</a:t>
            </a:r>
          </a:p>
          <a:p>
            <a:pPr/>
          </a:p>
          <a:p>
            <a:pPr/>
            <a:r>
              <a:t>RIPE NCC announced their publish in parent service as production-ready a couple of weeks ago</a:t>
            </a:r>
          </a:p>
        </p:txBody>
      </p:sp>
      <p:sp>
        <p:nvSpPr>
          <p:cNvPr id="288" name="Slide Number"/>
          <p:cNvSpPr txBox="1"/>
          <p:nvPr>
            <p:ph type="sldNum" sz="quarter" idx="2"/>
          </p:nvPr>
        </p:nvSpPr>
        <p:spPr>
          <a:xfrm>
            <a:off x="23176769" y="12754051"/>
            <a:ext cx="589027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Why 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Why ?</a:t>
            </a:r>
          </a:p>
        </p:txBody>
      </p:sp>
      <p:sp>
        <p:nvSpPr>
          <p:cNvPr id="291" name="You can avoid running your own web server and rsync serv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You can avoid running your own web server and rsync server</a:t>
            </a:r>
          </a:p>
          <a:p>
            <a:pPr/>
          </a:p>
          <a:p>
            <a:pPr/>
            <a:r>
              <a:t>Piggyback on RIPE NCC’s infrastructure</a:t>
            </a:r>
          </a:p>
          <a:p>
            <a:pPr/>
          </a:p>
          <a:p>
            <a:pPr/>
            <a:r>
              <a:t>If you have address space from different RIRs, you can publish all your objects in one publishing service</a:t>
            </a:r>
          </a:p>
        </p:txBody>
      </p:sp>
      <p:sp>
        <p:nvSpPr>
          <p:cNvPr id="292" name="Slide Number"/>
          <p:cNvSpPr txBox="1"/>
          <p:nvPr>
            <p:ph type="sldNum" sz="quarter" idx="2"/>
          </p:nvPr>
        </p:nvSpPr>
        <p:spPr>
          <a:xfrm>
            <a:off x="23169149" y="12754051"/>
            <a:ext cx="604267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How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How?</a:t>
            </a:r>
          </a:p>
        </p:txBody>
      </p:sp>
      <p:sp>
        <p:nvSpPr>
          <p:cNvPr id="295" name="Run your krill insta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Run your krill instance</a:t>
            </a:r>
          </a:p>
          <a:p>
            <a:pPr/>
          </a:p>
          <a:p>
            <a:pPr/>
            <a:r>
              <a:t>Set up delegated RPKI on LIR Portal</a:t>
            </a:r>
          </a:p>
          <a:p>
            <a:pPr/>
          </a:p>
          <a:p>
            <a:pPr/>
            <a:r>
              <a:t>Activate publish in parent</a:t>
            </a:r>
          </a:p>
        </p:txBody>
      </p:sp>
      <p:sp>
        <p:nvSpPr>
          <p:cNvPr id="296" name="Slide Number"/>
          <p:cNvSpPr txBox="1"/>
          <p:nvPr>
            <p:ph type="sldNum" sz="quarter" idx="2"/>
          </p:nvPr>
        </p:nvSpPr>
        <p:spPr>
          <a:xfrm>
            <a:off x="23187818" y="12754051"/>
            <a:ext cx="566929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Fact information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9" name="Fair-share proposal in the EU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defTabSz="1438655">
              <a:defRPr sz="13215"/>
            </a:lvl1pPr>
          </a:lstStyle>
          <a:p>
            <a:pPr/>
            <a:r>
              <a:t>Fair-share proposal in the EU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What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What?</a:t>
            </a:r>
          </a:p>
        </p:txBody>
      </p:sp>
      <p:sp>
        <p:nvSpPr>
          <p:cNvPr id="302" name="The EU is discussing a new directive that would force content providers to pay ISPs for their bandwidth usag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EU is discussing a new directive that would force content providers to pay ISPs for their bandwidth usage</a:t>
            </a:r>
          </a:p>
          <a:p>
            <a:pPr/>
          </a:p>
          <a:p>
            <a:pPr/>
            <a:r>
              <a:t>At the moment there’s a consultation open</a:t>
            </a:r>
          </a:p>
          <a:p>
            <a:pPr lvl="1"/>
            <a:r>
              <a:t>Anyone can respond by filling a questionnaire/form</a:t>
            </a:r>
          </a:p>
          <a:p>
            <a:pPr lvl="1"/>
          </a:p>
          <a:p>
            <a:pPr/>
            <a:r>
              <a:t>This can have impact on routing if implemented</a:t>
            </a:r>
          </a:p>
        </p:txBody>
      </p:sp>
      <p:sp>
        <p:nvSpPr>
          <p:cNvPr id="303" name="Slide Number"/>
          <p:cNvSpPr txBox="1"/>
          <p:nvPr>
            <p:ph type="sldNum" sz="quarter" idx="2"/>
          </p:nvPr>
        </p:nvSpPr>
        <p:spPr>
          <a:xfrm>
            <a:off x="23168387" y="12754051"/>
            <a:ext cx="605791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Who 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Who ?</a:t>
            </a:r>
          </a:p>
        </p:txBody>
      </p:sp>
      <p:sp>
        <p:nvSpPr>
          <p:cNvPr id="168" name="I’m Max, I work at the Internet Socie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I’m Max, I work at the Internet Society</a:t>
            </a:r>
          </a:p>
          <a:p>
            <a:pPr lvl="1"/>
            <a:r>
              <a:t>But this is not a talk from ISOC</a:t>
            </a:r>
          </a:p>
          <a:p>
            <a:pPr lvl="1"/>
          </a:p>
          <a:p>
            <a:pPr/>
            <a:r>
              <a:t>I care about the Internet, and I know operators tend to be too busy to notice certain things</a:t>
            </a:r>
          </a:p>
        </p:txBody>
      </p:sp>
      <p:sp>
        <p:nvSpPr>
          <p:cNvPr id="169" name="Slide Number"/>
          <p:cNvSpPr txBox="1"/>
          <p:nvPr>
            <p:ph type="sldNum" sz="quarter" idx="2"/>
          </p:nvPr>
        </p:nvSpPr>
        <p:spPr>
          <a:xfrm>
            <a:off x="23289926" y="12754051"/>
            <a:ext cx="362713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Why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Why?</a:t>
            </a:r>
          </a:p>
        </p:txBody>
      </p:sp>
      <p:sp>
        <p:nvSpPr>
          <p:cNvPr id="306" name="ISPs claim they need more funds to deploy better connectivity for their us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ISPs claim they need more funds to deploy better connectivity for their users</a:t>
            </a:r>
          </a:p>
          <a:p>
            <a:pPr/>
          </a:p>
          <a:p>
            <a:pPr/>
            <a:r>
              <a:t>The idea is to try to get some funds from content providers</a:t>
            </a:r>
          </a:p>
          <a:p>
            <a:pPr/>
          </a:p>
          <a:p>
            <a:pPr/>
            <a:r>
              <a:t>This follows a similar regulation already active in South Korea since 2016</a:t>
            </a:r>
          </a:p>
        </p:txBody>
      </p:sp>
      <p:sp>
        <p:nvSpPr>
          <p:cNvPr id="307" name="Slide Number"/>
          <p:cNvSpPr txBox="1"/>
          <p:nvPr>
            <p:ph type="sldNum" sz="quarter" idx="2"/>
          </p:nvPr>
        </p:nvSpPr>
        <p:spPr>
          <a:xfrm>
            <a:off x="23151051" y="12754051"/>
            <a:ext cx="640462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How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How?</a:t>
            </a:r>
          </a:p>
        </p:txBody>
      </p:sp>
      <p:sp>
        <p:nvSpPr>
          <p:cNvPr id="310" name="Routing in the EU will most likely be impacted if this is implement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Routing in the EU will most likely be impacted if this is implemented</a:t>
            </a:r>
          </a:p>
          <a:p>
            <a:pPr/>
          </a:p>
          <a:p>
            <a:pPr/>
            <a:r>
              <a:t>Chances are some content will leave IXPs and maybe only peer in countries outside the EU</a:t>
            </a:r>
          </a:p>
          <a:p>
            <a:pPr/>
          </a:p>
          <a:p>
            <a:pPr/>
            <a:r>
              <a:t>Euro-IX and other organisations are already working on helping EU understand the possible impact</a:t>
            </a:r>
          </a:p>
        </p:txBody>
      </p:sp>
      <p:sp>
        <p:nvSpPr>
          <p:cNvPr id="311" name="Slide Number"/>
          <p:cNvSpPr txBox="1"/>
          <p:nvPr>
            <p:ph type="sldNum" sz="quarter" idx="2"/>
          </p:nvPr>
        </p:nvSpPr>
        <p:spPr>
          <a:xfrm>
            <a:off x="23206487" y="12754051"/>
            <a:ext cx="529591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Questions ?"/>
          <p:cNvSpPr txBox="1"/>
          <p:nvPr>
            <p:ph type="body" idx="1"/>
          </p:nvPr>
        </p:nvSpPr>
        <p:spPr>
          <a:xfrm>
            <a:off x="1219200" y="3250344"/>
            <a:ext cx="21945600" cy="6604001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Questions ?</a:t>
            </a:r>
          </a:p>
        </p:txBody>
      </p:sp>
      <p:pic>
        <p:nvPicPr>
          <p:cNvPr id="314" name="question_mark_PNG128.png" descr="question_mark_PNG12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16547" y="-501435"/>
            <a:ext cx="15846016" cy="9416689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max@stucchi.ch - @stucchimax@social.secret-wg.org"/>
          <p:cNvSpPr txBox="1"/>
          <p:nvPr/>
        </p:nvSpPr>
        <p:spPr>
          <a:xfrm>
            <a:off x="2073935" y="10480580"/>
            <a:ext cx="20236130" cy="1363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/>
            </a:lvl1pPr>
          </a:lstStyle>
          <a:p>
            <a:pPr/>
            <a:r>
              <a:t>max@stucchi.ch - @stucchimax@social.secret-wg.org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Fact information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2" name="AS Sets need improvements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defTabSz="1487424">
              <a:defRPr sz="13664"/>
            </a:lvl1pPr>
          </a:lstStyle>
          <a:p>
            <a:pPr/>
            <a:r>
              <a:t>AS Sets need improvements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What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What?</a:t>
            </a:r>
          </a:p>
        </p:txBody>
      </p:sp>
      <p:sp>
        <p:nvSpPr>
          <p:cNvPr id="175" name="AS-Sets are a type of Internet Routing Registry objec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20319" indent="-620319" defTabSz="2389572">
              <a:spcBef>
                <a:spcPts val="2300"/>
              </a:spcBef>
              <a:defRPr sz="4998"/>
            </a:pPr>
            <a:r>
              <a:t>AS-Sets are a type of Internet Routing Registry object</a:t>
            </a:r>
          </a:p>
          <a:p>
            <a:pPr marL="620319" indent="-620319" defTabSz="2389572">
              <a:spcBef>
                <a:spcPts val="2300"/>
              </a:spcBef>
              <a:defRPr sz="4998"/>
            </a:pPr>
          </a:p>
          <a:p>
            <a:pPr marL="620319" indent="-620319" defTabSz="2389572">
              <a:spcBef>
                <a:spcPts val="2300"/>
              </a:spcBef>
              <a:defRPr sz="4998"/>
            </a:pPr>
            <a:r>
              <a:t>They help build prefix lists to filter unwanted BGP Announcements</a:t>
            </a:r>
          </a:p>
          <a:p>
            <a:pPr marL="620319" indent="-620319" defTabSz="2389572">
              <a:spcBef>
                <a:spcPts val="2300"/>
              </a:spcBef>
              <a:defRPr sz="4998"/>
            </a:pPr>
          </a:p>
          <a:p>
            <a:pPr marL="620319" indent="-620319" defTabSz="2389572">
              <a:spcBef>
                <a:spcPts val="2300"/>
              </a:spcBef>
              <a:defRPr sz="4998"/>
            </a:pPr>
            <a:r>
              <a:t>They define a “customer cone”</a:t>
            </a:r>
          </a:p>
          <a:p>
            <a:pPr marL="620319" indent="-620319" defTabSz="2389572">
              <a:spcBef>
                <a:spcPts val="2300"/>
              </a:spcBef>
              <a:defRPr sz="4998"/>
            </a:pPr>
          </a:p>
          <a:p>
            <a:pPr marL="620319" indent="-620319" defTabSz="2389572">
              <a:spcBef>
                <a:spcPts val="2300"/>
              </a:spcBef>
              <a:defRPr sz="4998"/>
            </a:pPr>
            <a:r>
              <a:t>As an operator, you should have an AS-Set, including all of your customer ASNs plus yours</a:t>
            </a:r>
          </a:p>
          <a:p>
            <a:pPr lvl="1" marL="1155497" indent="-620319" defTabSz="2389572">
              <a:spcBef>
                <a:spcPts val="2300"/>
              </a:spcBef>
              <a:defRPr sz="4508"/>
            </a:pPr>
            <a:r>
              <a:t>And this should be listed on PeeringDB</a:t>
            </a:r>
          </a:p>
        </p:txBody>
      </p:sp>
      <p:sp>
        <p:nvSpPr>
          <p:cNvPr id="176" name="Slide Number"/>
          <p:cNvSpPr txBox="1"/>
          <p:nvPr>
            <p:ph type="sldNum" sz="quarter" idx="2"/>
          </p:nvPr>
        </p:nvSpPr>
        <p:spPr>
          <a:xfrm>
            <a:off x="23293926" y="12754051"/>
            <a:ext cx="354712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enerating Prefix Filt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Generating Prefix Filters</a:t>
            </a:r>
          </a:p>
        </p:txBody>
      </p:sp>
      <p:sp>
        <p:nvSpPr>
          <p:cNvPr id="179" name="Slide Number"/>
          <p:cNvSpPr txBox="1"/>
          <p:nvPr>
            <p:ph type="sldNum" sz="quarter" idx="2"/>
          </p:nvPr>
        </p:nvSpPr>
        <p:spPr>
          <a:xfrm>
            <a:off x="23231898" y="12792482"/>
            <a:ext cx="371095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215" name="Group"/>
          <p:cNvGrpSpPr/>
          <p:nvPr/>
        </p:nvGrpSpPr>
        <p:grpSpPr>
          <a:xfrm>
            <a:off x="2682093" y="2456326"/>
            <a:ext cx="19461012" cy="10933666"/>
            <a:chOff x="0" y="0"/>
            <a:chExt cx="19461010" cy="10933664"/>
          </a:xfrm>
        </p:grpSpPr>
        <p:sp>
          <p:nvSpPr>
            <p:cNvPr id="180" name="Line"/>
            <p:cNvSpPr/>
            <p:nvPr/>
          </p:nvSpPr>
          <p:spPr>
            <a:xfrm flipH="1">
              <a:off x="9134714" y="2738677"/>
              <a:ext cx="7929" cy="189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42"/>
                    <a:pt x="21600" y="4861"/>
                    <a:pt x="21600" y="11169"/>
                  </a:cubicBezTo>
                  <a:cubicBezTo>
                    <a:pt x="21600" y="17477"/>
                    <a:pt x="1183" y="21600"/>
                    <a:pt x="1183" y="21600"/>
                  </a:cubicBezTo>
                </a:path>
              </a:pathLst>
            </a:custGeom>
            <a:noFill/>
            <a:ln w="177800" cap="flat">
              <a:solidFill>
                <a:srgbClr val="0F7BD2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101600" tIns="101600" rIns="101600" bIns="101600" numCol="1" anchor="t">
              <a:noAutofit/>
            </a:bodyPr>
            <a:lstStyle/>
            <a:p>
              <a:pPr marL="142153" marR="142153" defTabSz="2590800">
                <a:lnSpc>
                  <a:spcPct val="100000"/>
                </a:lnSpc>
                <a:spcBef>
                  <a:spcPts val="700"/>
                </a:spcBef>
                <a:defRPr sz="3200">
                  <a:solidFill>
                    <a:srgbClr val="004CBB"/>
                  </a:solidFill>
                  <a:uFill>
                    <a:solidFill>
                      <a:srgbClr val="004CBB"/>
                    </a:solidFill>
                  </a:uFill>
                  <a:latin typeface="Helvetica Neue UltraLight"/>
                  <a:ea typeface="Helvetica Neue UltraLight"/>
                  <a:cs typeface="Helvetica Neue UltraLight"/>
                  <a:sym typeface="Helvetica Neue UltraLight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9307531" y="1119437"/>
              <a:ext cx="5824652" cy="352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637" y="47"/>
                  </a:lnTo>
                  <a:cubicBezTo>
                    <a:pt x="20637" y="47"/>
                    <a:pt x="21571" y="208"/>
                    <a:pt x="21571" y="1897"/>
                  </a:cubicBezTo>
                  <a:cubicBezTo>
                    <a:pt x="21571" y="4880"/>
                    <a:pt x="21600" y="4514"/>
                    <a:pt x="21600" y="7909"/>
                  </a:cubicBezTo>
                  <a:cubicBezTo>
                    <a:pt x="21600" y="11304"/>
                    <a:pt x="21573" y="21600"/>
                    <a:pt x="21573" y="21600"/>
                  </a:cubicBezTo>
                </a:path>
              </a:pathLst>
            </a:custGeom>
            <a:noFill/>
            <a:ln w="177800" cap="flat">
              <a:solidFill>
                <a:srgbClr val="0F7BD2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101600" tIns="101600" rIns="101600" bIns="101600" numCol="1" anchor="t">
              <a:noAutofit/>
            </a:bodyPr>
            <a:lstStyle/>
            <a:p>
              <a:pPr marL="142153" marR="142153" defTabSz="2590800">
                <a:lnSpc>
                  <a:spcPct val="100000"/>
                </a:lnSpc>
                <a:spcBef>
                  <a:spcPts val="700"/>
                </a:spcBef>
                <a:defRPr sz="3200">
                  <a:solidFill>
                    <a:srgbClr val="004CBB"/>
                  </a:solidFill>
                  <a:uFill>
                    <a:solidFill>
                      <a:srgbClr val="004CBB"/>
                    </a:solidFill>
                  </a:uFill>
                  <a:latin typeface="Helvetica Neue UltraLight"/>
                  <a:ea typeface="Helvetica Neue UltraLight"/>
                  <a:cs typeface="Helvetica Neue UltraLight"/>
                  <a:sym typeface="Helvetica Neue UltraLight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 flipH="1">
              <a:off x="3202356" y="1119437"/>
              <a:ext cx="5824652" cy="353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637" y="47"/>
                  </a:lnTo>
                  <a:cubicBezTo>
                    <a:pt x="20637" y="47"/>
                    <a:pt x="21571" y="208"/>
                    <a:pt x="21571" y="1896"/>
                  </a:cubicBezTo>
                  <a:cubicBezTo>
                    <a:pt x="21571" y="4877"/>
                    <a:pt x="21600" y="4511"/>
                    <a:pt x="21600" y="7904"/>
                  </a:cubicBezTo>
                  <a:cubicBezTo>
                    <a:pt x="21600" y="11297"/>
                    <a:pt x="21573" y="21600"/>
                    <a:pt x="21573" y="21600"/>
                  </a:cubicBezTo>
                </a:path>
              </a:pathLst>
            </a:custGeom>
            <a:noFill/>
            <a:ln w="177800" cap="flat">
              <a:solidFill>
                <a:srgbClr val="0F7BD2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101600" tIns="101600" rIns="101600" bIns="101600" numCol="1" anchor="t">
              <a:noAutofit/>
            </a:bodyPr>
            <a:lstStyle/>
            <a:p>
              <a:pPr marL="142153" marR="142153" defTabSz="2590800">
                <a:lnSpc>
                  <a:spcPct val="100000"/>
                </a:lnSpc>
                <a:spcBef>
                  <a:spcPts val="700"/>
                </a:spcBef>
                <a:defRPr sz="3200">
                  <a:solidFill>
                    <a:srgbClr val="004CBB"/>
                  </a:solidFill>
                  <a:uFill>
                    <a:solidFill>
                      <a:srgbClr val="004CBB"/>
                    </a:solidFill>
                  </a:uFill>
                  <a:latin typeface="Helvetica Neue UltraLight"/>
                  <a:ea typeface="Helvetica Neue UltraLight"/>
                  <a:cs typeface="Helvetica Neue UltraLight"/>
                  <a:sym typeface="Helvetica Neue UltraLight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855923" y="3421446"/>
              <a:ext cx="14560377" cy="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101600" tIns="101600" rIns="101600" bIns="101600" numCol="1" anchor="ctr">
              <a:noAutofit/>
            </a:bodyPr>
            <a:lstStyle/>
            <a:p>
              <a:pPr defTabSz="1168400">
                <a:lnSpc>
                  <a:spcPct val="100000"/>
                </a:lnSpc>
                <a:defRPr sz="48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 rot="10800000">
              <a:off x="9132662" y="6487467"/>
              <a:ext cx="2608" cy="105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9940"/>
                    <a:pt x="21600" y="10287"/>
                    <a:pt x="21600" y="21600"/>
                  </a:cubicBezTo>
                </a:path>
              </a:pathLst>
            </a:custGeom>
            <a:noFill/>
            <a:ln w="177800" cap="flat">
              <a:solidFill>
                <a:srgbClr val="0F7BD2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101600" tIns="101600" rIns="101600" bIns="101600" numCol="1" anchor="t">
              <a:noAutofit/>
            </a:bodyPr>
            <a:lstStyle/>
            <a:p>
              <a:pPr marL="142153" marR="142153" defTabSz="2590800">
                <a:lnSpc>
                  <a:spcPct val="100000"/>
                </a:lnSpc>
                <a:spcBef>
                  <a:spcPts val="700"/>
                </a:spcBef>
                <a:defRPr sz="3200">
                  <a:solidFill>
                    <a:srgbClr val="004CBB"/>
                  </a:solidFill>
                  <a:uFill>
                    <a:solidFill>
                      <a:srgbClr val="004CBB"/>
                    </a:solidFill>
                  </a:uFill>
                  <a:latin typeface="Helvetica Neue UltraLight"/>
                  <a:ea typeface="Helvetica Neue UltraLight"/>
                  <a:cs typeface="Helvetica Neue UltraLight"/>
                  <a:sym typeface="Helvetica Neue UltraLight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 flipH="1" rot="10800000">
              <a:off x="10826486" y="6966566"/>
              <a:ext cx="4274538" cy="220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8"/>
                  </a:moveTo>
                  <a:lnTo>
                    <a:pt x="20288" y="0"/>
                  </a:lnTo>
                  <a:cubicBezTo>
                    <a:pt x="20288" y="0"/>
                    <a:pt x="21560" y="258"/>
                    <a:pt x="21560" y="2965"/>
                  </a:cubicBezTo>
                  <a:cubicBezTo>
                    <a:pt x="21560" y="7746"/>
                    <a:pt x="21600" y="7159"/>
                    <a:pt x="21600" y="12601"/>
                  </a:cubicBezTo>
                  <a:cubicBezTo>
                    <a:pt x="21600" y="18043"/>
                    <a:pt x="21562" y="21600"/>
                    <a:pt x="21562" y="21600"/>
                  </a:cubicBezTo>
                </a:path>
              </a:pathLst>
            </a:custGeom>
            <a:noFill/>
            <a:ln w="177800" cap="flat">
              <a:solidFill>
                <a:srgbClr val="0F7BD2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101600" tIns="101600" rIns="101600" bIns="101600" numCol="1" anchor="t">
              <a:noAutofit/>
            </a:bodyPr>
            <a:lstStyle/>
            <a:p>
              <a:pPr marL="142153" marR="142153" defTabSz="2590800">
                <a:lnSpc>
                  <a:spcPct val="100000"/>
                </a:lnSpc>
                <a:spcBef>
                  <a:spcPts val="700"/>
                </a:spcBef>
                <a:defRPr sz="3200">
                  <a:solidFill>
                    <a:srgbClr val="004CBB"/>
                  </a:solidFill>
                  <a:uFill>
                    <a:solidFill>
                      <a:srgbClr val="004CBB"/>
                    </a:solidFill>
                  </a:uFill>
                  <a:latin typeface="Helvetica Neue UltraLight"/>
                  <a:ea typeface="Helvetica Neue UltraLight"/>
                  <a:cs typeface="Helvetica Neue UltraLight"/>
                  <a:sym typeface="Helvetica Neue UltraLight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 rot="10800000">
              <a:off x="3171198" y="6966566"/>
              <a:ext cx="4273018" cy="220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4"/>
                  </a:moveTo>
                  <a:lnTo>
                    <a:pt x="20288" y="0"/>
                  </a:lnTo>
                  <a:cubicBezTo>
                    <a:pt x="20288" y="0"/>
                    <a:pt x="21560" y="258"/>
                    <a:pt x="21560" y="2965"/>
                  </a:cubicBezTo>
                  <a:cubicBezTo>
                    <a:pt x="21560" y="7746"/>
                    <a:pt x="21600" y="7159"/>
                    <a:pt x="21600" y="12601"/>
                  </a:cubicBezTo>
                  <a:cubicBezTo>
                    <a:pt x="21600" y="18043"/>
                    <a:pt x="21562" y="21600"/>
                    <a:pt x="21562" y="21600"/>
                  </a:cubicBezTo>
                </a:path>
              </a:pathLst>
            </a:custGeom>
            <a:noFill/>
            <a:ln w="177800" cap="flat">
              <a:solidFill>
                <a:srgbClr val="0F7BD2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101600" tIns="101600" rIns="101600" bIns="101600" numCol="1" anchor="t">
              <a:noAutofit/>
            </a:bodyPr>
            <a:lstStyle/>
            <a:p>
              <a:pPr marL="142153" marR="142153" defTabSz="2590800">
                <a:lnSpc>
                  <a:spcPct val="100000"/>
                </a:lnSpc>
                <a:spcBef>
                  <a:spcPts val="700"/>
                </a:spcBef>
                <a:defRPr sz="3200">
                  <a:solidFill>
                    <a:srgbClr val="004CBB"/>
                  </a:solidFill>
                  <a:uFill>
                    <a:solidFill>
                      <a:srgbClr val="004CBB"/>
                    </a:solidFill>
                  </a:uFill>
                  <a:latin typeface="Helvetica Neue UltraLight"/>
                  <a:ea typeface="Helvetica Neue UltraLight"/>
                  <a:cs typeface="Helvetica Neue UltraLight"/>
                  <a:sym typeface="Helvetica Neue UltraLight"/>
                </a:defRPr>
              </a:pPr>
            </a:p>
          </p:txBody>
        </p:sp>
        <p:grpSp>
          <p:nvGrpSpPr>
            <p:cNvPr id="193" name="Group"/>
            <p:cNvGrpSpPr/>
            <p:nvPr/>
          </p:nvGrpSpPr>
          <p:grpSpPr>
            <a:xfrm>
              <a:off x="5790141" y="-1"/>
              <a:ext cx="7016226" cy="2714838"/>
              <a:chOff x="0" y="0"/>
              <a:chExt cx="7016224" cy="2714836"/>
            </a:xfrm>
          </p:grpSpPr>
          <p:grpSp>
            <p:nvGrpSpPr>
              <p:cNvPr id="191" name="Group"/>
              <p:cNvGrpSpPr/>
              <p:nvPr/>
            </p:nvGrpSpPr>
            <p:grpSpPr>
              <a:xfrm>
                <a:off x="-1" y="-1"/>
                <a:ext cx="6936318" cy="2714838"/>
                <a:chOff x="0" y="0"/>
                <a:chExt cx="6936316" cy="2714836"/>
              </a:xfrm>
            </p:grpSpPr>
            <p:sp>
              <p:nvSpPr>
                <p:cNvPr id="187" name="Rounded Rectangle"/>
                <p:cNvSpPr/>
                <p:nvPr/>
              </p:nvSpPr>
              <p:spPr>
                <a:xfrm>
                  <a:off x="2719" y="53999"/>
                  <a:ext cx="6539521" cy="2660838"/>
                </a:xfrm>
                <a:prstGeom prst="roundRect">
                  <a:avLst>
                    <a:gd name="adj" fmla="val 20653"/>
                  </a:avLst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>
                  <a:outerShdw sx="100000" sy="100000" kx="0" ky="0" algn="b" rotWithShape="0" blurRad="127000" dist="25400" dir="5400000">
                    <a:srgbClr val="000000">
                      <a:alpha val="75000"/>
                    </a:srgbClr>
                  </a:outerShdw>
                </a:effectLst>
              </p:spPr>
              <p:txBody>
                <a:bodyPr wrap="square" lIns="101600" tIns="101600" rIns="101600" bIns="101600" numCol="1" anchor="ctr">
                  <a:noAutofit/>
                </a:bodyPr>
                <a:lstStyle/>
                <a:p>
                  <a:pPr marL="142153" marR="142153" defTabSz="2590800">
                    <a:lnSpc>
                      <a:spcPct val="100000"/>
                    </a:lnSpc>
                    <a:spcBef>
                      <a:spcPts val="700"/>
                    </a:spcBef>
                    <a:defRPr sz="3200">
                      <a:solidFill>
                        <a:srgbClr val="004CBB"/>
                      </a:solidFill>
                      <a:uFill>
                        <a:solidFill>
                          <a:srgbClr val="004CBB"/>
                        </a:solidFill>
                      </a:uFill>
                      <a:latin typeface="Helvetica Neue UltraLight"/>
                      <a:ea typeface="Helvetica Neue UltraLight"/>
                      <a:cs typeface="Helvetica Neue UltraLight"/>
                      <a:sym typeface="Helvetica Neue UltraLight"/>
                    </a:defRPr>
                  </a:pPr>
                </a:p>
              </p:txBody>
            </p:sp>
            <p:sp>
              <p:nvSpPr>
                <p:cNvPr id="188" name="Rounded Rectangle"/>
                <p:cNvSpPr/>
                <p:nvPr/>
              </p:nvSpPr>
              <p:spPr>
                <a:xfrm>
                  <a:off x="2013" y="0"/>
                  <a:ext cx="6535286" cy="1992195"/>
                </a:xfrm>
                <a:prstGeom prst="roundRect">
                  <a:avLst>
                    <a:gd name="adj" fmla="val 24826"/>
                  </a:avLst>
                </a:prstGeom>
                <a:solidFill>
                  <a:srgbClr val="0265C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101600" tIns="101600" rIns="101600" bIns="101600" numCol="1" anchor="ctr">
                  <a:noAutofit/>
                </a:bodyPr>
                <a:lstStyle/>
                <a:p>
                  <a:pPr marL="142153" marR="142153" defTabSz="2590800">
                    <a:lnSpc>
                      <a:spcPct val="100000"/>
                    </a:lnSpc>
                    <a:spcBef>
                      <a:spcPts val="700"/>
                    </a:spcBef>
                    <a:defRPr sz="3200">
                      <a:solidFill>
                        <a:srgbClr val="004CBB"/>
                      </a:solidFill>
                      <a:uFill>
                        <a:solidFill>
                          <a:srgbClr val="004CBB"/>
                        </a:solidFill>
                      </a:uFill>
                      <a:latin typeface="Helvetica Neue UltraLight"/>
                      <a:ea typeface="Helvetica Neue UltraLight"/>
                      <a:cs typeface="Helvetica Neue UltraLight"/>
                      <a:sym typeface="Helvetica Neue UltraLight"/>
                    </a:defRPr>
                  </a:pPr>
                </a:p>
              </p:txBody>
            </p:sp>
            <p:sp>
              <p:nvSpPr>
                <p:cNvPr id="189" name="Rectangle"/>
                <p:cNvSpPr/>
                <p:nvPr/>
              </p:nvSpPr>
              <p:spPr>
                <a:xfrm>
                  <a:off x="0" y="828671"/>
                  <a:ext cx="6539521" cy="1439966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101600" tIns="101600" rIns="101600" bIns="101600" numCol="1" anchor="ctr">
                  <a:noAutofit/>
                </a:bodyPr>
                <a:lstStyle/>
                <a:p>
                  <a:pPr marL="142153" marR="142153" defTabSz="2590800">
                    <a:lnSpc>
                      <a:spcPct val="100000"/>
                    </a:lnSpc>
                    <a:spcBef>
                      <a:spcPts val="700"/>
                    </a:spcBef>
                    <a:defRPr sz="3200">
                      <a:solidFill>
                        <a:srgbClr val="004CBB"/>
                      </a:solidFill>
                      <a:uFill>
                        <a:solidFill>
                          <a:srgbClr val="004CBB"/>
                        </a:solidFill>
                      </a:uFill>
                      <a:latin typeface="Helvetica Neue UltraLight"/>
                      <a:ea typeface="Helvetica Neue UltraLight"/>
                      <a:cs typeface="Helvetica Neue UltraLight"/>
                      <a:sym typeface="Helvetica Neue UltraLight"/>
                    </a:defRPr>
                  </a:pPr>
                </a:p>
              </p:txBody>
            </p:sp>
            <p:sp>
              <p:nvSpPr>
                <p:cNvPr id="190" name="members:    AS141384:AS-ISOC…"/>
                <p:cNvSpPr txBox="1"/>
                <p:nvPr/>
              </p:nvSpPr>
              <p:spPr>
                <a:xfrm>
                  <a:off x="396091" y="888222"/>
                  <a:ext cx="6540226" cy="170056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101600" tIns="101600" rIns="101600" bIns="101600" numCol="1" anchor="t">
                  <a:noAutofit/>
                </a:bodyPr>
                <a:lstStyle/>
                <a:p>
                  <a:pPr marL="142153" marR="142153" algn="l" defTabSz="2590800">
                    <a:lnSpc>
                      <a:spcPct val="100000"/>
                    </a:lnSpc>
                    <a:spcBef>
                      <a:spcPts val="700"/>
                    </a:spcBef>
                    <a:defRPr sz="2600">
                      <a:uFill>
                        <a:solidFill>
                          <a:srgbClr val="004CBB"/>
                        </a:solidFill>
                      </a:uFill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r>
                    <a:rPr b="1"/>
                    <a:t>members:</a:t>
                  </a:r>
                  <a:r>
                    <a:t>    AS141384:AS-ISOC</a:t>
                  </a:r>
                </a:p>
                <a:p>
                  <a:pPr marL="142153" marR="142153" algn="l" defTabSz="2590800">
                    <a:lnSpc>
                      <a:spcPct val="100000"/>
                    </a:lnSpc>
                    <a:spcBef>
                      <a:spcPts val="700"/>
                    </a:spcBef>
                    <a:defRPr sz="2600">
                      <a:uFill>
                        <a:solidFill>
                          <a:srgbClr val="004CBB"/>
                        </a:solidFill>
                      </a:uFill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r>
                    <a:rPr b="1"/>
                    <a:t>members:</a:t>
                  </a:r>
                  <a:r>
                    <a:t>    AS58280</a:t>
                  </a:r>
                </a:p>
                <a:p>
                  <a:pPr marL="142153" marR="142153" algn="l" defTabSz="2590800">
                    <a:lnSpc>
                      <a:spcPct val="100000"/>
                    </a:lnSpc>
                    <a:spcBef>
                      <a:spcPts val="700"/>
                    </a:spcBef>
                    <a:defRPr sz="2600">
                      <a:uFill>
                        <a:solidFill>
                          <a:srgbClr val="004CBB"/>
                        </a:solidFill>
                      </a:uFill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r>
                    <a:rPr b="1"/>
                    <a:t>members:</a:t>
                  </a:r>
                  <a:r>
                    <a:t>    AS65530</a:t>
                  </a:r>
                </a:p>
              </p:txBody>
            </p:sp>
          </p:grpSp>
          <p:sp>
            <p:nvSpPr>
              <p:cNvPr id="192" name="as-set:     AS58280:AS-STUCCHI"/>
              <p:cNvSpPr txBox="1"/>
              <p:nvPr/>
            </p:nvSpPr>
            <p:spPr>
              <a:xfrm>
                <a:off x="446634" y="143562"/>
                <a:ext cx="6569591" cy="64113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01600" tIns="101600" rIns="101600" bIns="101600" numCol="1" anchor="t">
                <a:noAutofit/>
              </a:bodyPr>
              <a:lstStyle/>
              <a:p>
                <a:pPr marL="142153" marR="142153" algn="l" defTabSz="2590800">
                  <a:lnSpc>
                    <a:spcPct val="100000"/>
                  </a:lnSpc>
                  <a:spcBef>
                    <a:spcPts val="700"/>
                  </a:spcBef>
                  <a:defRPr b="1" sz="2800">
                    <a:solidFill>
                      <a:srgbClr val="FFFFFF"/>
                    </a:solidFill>
                    <a:uFill>
                      <a:solidFill>
                        <a:srgbClr val="004CBB"/>
                      </a:solidFill>
                    </a:u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r>
                  <a:t>as-set:     </a:t>
                </a:r>
                <a:r>
                  <a:rPr b="0"/>
                  <a:t>AS58280:AS-STUCCHI</a:t>
                </a:r>
              </a:p>
            </p:txBody>
          </p:sp>
        </p:grpSp>
        <p:grpSp>
          <p:nvGrpSpPr>
            <p:cNvPr id="199" name="Group"/>
            <p:cNvGrpSpPr/>
            <p:nvPr/>
          </p:nvGrpSpPr>
          <p:grpSpPr>
            <a:xfrm>
              <a:off x="0" y="4662092"/>
              <a:ext cx="7528691" cy="2122082"/>
              <a:chOff x="0" y="0"/>
              <a:chExt cx="7528690" cy="2122080"/>
            </a:xfrm>
          </p:grpSpPr>
          <p:sp>
            <p:nvSpPr>
              <p:cNvPr id="194" name="Rounded Rectangle"/>
              <p:cNvSpPr/>
              <p:nvPr/>
            </p:nvSpPr>
            <p:spPr>
              <a:xfrm>
                <a:off x="507304" y="53999"/>
                <a:ext cx="5288612" cy="2068082"/>
              </a:xfrm>
              <a:prstGeom prst="roundRect">
                <a:avLst>
                  <a:gd name="adj" fmla="val 26572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127000" dist="25400" dir="5400000">
                  <a:srgbClr val="000000">
                    <a:alpha val="75000"/>
                  </a:srgbClr>
                </a:outerShdw>
              </a:effectLst>
            </p:spPr>
            <p:txBody>
              <a:bodyPr wrap="square" lIns="101600" tIns="101600" rIns="101600" bIns="101600" numCol="1" anchor="ctr">
                <a:noAutofit/>
              </a:bodyPr>
              <a:lstStyle/>
              <a:p>
                <a:pPr marL="142153" marR="142153" algn="l" defTabSz="25908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004CBB"/>
                    </a:solidFill>
                    <a:uFill>
                      <a:solidFill>
                        <a:srgbClr val="004CBB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" name="Rounded Rectangle"/>
              <p:cNvSpPr/>
              <p:nvPr/>
            </p:nvSpPr>
            <p:spPr>
              <a:xfrm>
                <a:off x="506598" y="0"/>
                <a:ext cx="5289048" cy="1510316"/>
              </a:xfrm>
              <a:prstGeom prst="roundRect">
                <a:avLst>
                  <a:gd name="adj" fmla="val 32747"/>
                </a:avLst>
              </a:prstGeom>
              <a:solidFill>
                <a:srgbClr val="ED944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01600" tIns="101600" rIns="101600" bIns="101600" numCol="1" anchor="ctr">
                <a:noAutofit/>
              </a:bodyPr>
              <a:lstStyle/>
              <a:p>
                <a:pPr marL="142153" marR="142153" algn="l" defTabSz="25908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004CBB"/>
                    </a:solidFill>
                    <a:uFill>
                      <a:solidFill>
                        <a:srgbClr val="004CBB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" name="Rectangle"/>
              <p:cNvSpPr/>
              <p:nvPr/>
            </p:nvSpPr>
            <p:spPr>
              <a:xfrm>
                <a:off x="504585" y="803198"/>
                <a:ext cx="5281553" cy="748808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01600" tIns="101600" rIns="101600" bIns="101600" numCol="1" anchor="ctr">
                <a:noAutofit/>
              </a:bodyPr>
              <a:lstStyle/>
              <a:p>
                <a:pPr marL="142153" marR="142153" algn="l" defTabSz="25908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004CBB"/>
                    </a:solidFill>
                    <a:uFill>
                      <a:solidFill>
                        <a:srgbClr val="004CBB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" name="route6:   2001:db8:a::/48"/>
              <p:cNvSpPr txBox="1"/>
              <p:nvPr/>
            </p:nvSpPr>
            <p:spPr>
              <a:xfrm>
                <a:off x="0" y="143562"/>
                <a:ext cx="7528691" cy="64113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01600" tIns="101600" rIns="101600" bIns="101600" numCol="1" anchor="t">
                <a:noAutofit/>
              </a:bodyPr>
              <a:lstStyle/>
              <a:p>
                <a:pPr lvl="2" marL="142153" marR="142153" indent="533400" algn="l" defTabSz="2590800">
                  <a:lnSpc>
                    <a:spcPct val="100000"/>
                  </a:lnSpc>
                  <a:spcBef>
                    <a:spcPts val="700"/>
                  </a:spcBef>
                  <a:defRPr b="1" sz="2800">
                    <a:solidFill>
                      <a:srgbClr val="FFFFFF"/>
                    </a:solidFill>
                    <a:uFill>
                      <a:solidFill>
                        <a:srgbClr val="004CBB"/>
                      </a:solidFill>
                    </a:u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r>
                  <a:t>  route6:   2001:db8:a::/48</a:t>
                </a:r>
              </a:p>
            </p:txBody>
          </p:sp>
          <p:sp>
            <p:nvSpPr>
              <p:cNvPr id="198" name="origin:       AS65530"/>
              <p:cNvSpPr txBox="1"/>
              <p:nvPr/>
            </p:nvSpPr>
            <p:spPr>
              <a:xfrm>
                <a:off x="947938" y="630472"/>
                <a:ext cx="3817943" cy="11852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01600" tIns="101600" rIns="101600" bIns="101600" numCol="1" anchor="t">
                <a:noAutofit/>
              </a:bodyPr>
              <a:lstStyle/>
              <a:p>
                <a:pPr marL="142153" marR="142153" algn="l" defTabSz="2590800">
                  <a:lnSpc>
                    <a:spcPct val="100000"/>
                  </a:lnSpc>
                  <a:spcBef>
                    <a:spcPts val="700"/>
                  </a:spcBef>
                  <a:defRPr sz="2800">
                    <a:uFill>
                      <a:solidFill>
                        <a:srgbClr val="004CBB"/>
                      </a:solidFill>
                    </a:u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  <a:p>
                <a:pPr marL="142153" marR="142153" algn="l" defTabSz="2590800">
                  <a:lnSpc>
                    <a:spcPct val="100000"/>
                  </a:lnSpc>
                  <a:spcBef>
                    <a:spcPts val="700"/>
                  </a:spcBef>
                  <a:defRPr sz="2800">
                    <a:uFill>
                      <a:solidFill>
                        <a:srgbClr val="004CBB"/>
                      </a:solidFill>
                    </a:u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r>
                  <a:rPr b="1"/>
                  <a:t>origin:</a:t>
                </a:r>
                <a:r>
                  <a:t>       AS65530</a:t>
                </a:r>
              </a:p>
            </p:txBody>
          </p:sp>
        </p:grpSp>
        <p:grpSp>
          <p:nvGrpSpPr>
            <p:cNvPr id="205" name="Group"/>
            <p:cNvGrpSpPr/>
            <p:nvPr/>
          </p:nvGrpSpPr>
          <p:grpSpPr>
            <a:xfrm>
              <a:off x="5966159" y="4662092"/>
              <a:ext cx="7528692" cy="2122082"/>
              <a:chOff x="0" y="0"/>
              <a:chExt cx="7528690" cy="2122080"/>
            </a:xfrm>
          </p:grpSpPr>
          <p:sp>
            <p:nvSpPr>
              <p:cNvPr id="200" name="Rounded Rectangle"/>
              <p:cNvSpPr/>
              <p:nvPr/>
            </p:nvSpPr>
            <p:spPr>
              <a:xfrm>
                <a:off x="507304" y="53999"/>
                <a:ext cx="5288612" cy="2068082"/>
              </a:xfrm>
              <a:prstGeom prst="roundRect">
                <a:avLst>
                  <a:gd name="adj" fmla="val 26572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127000" dist="25400" dir="5400000">
                  <a:srgbClr val="000000">
                    <a:alpha val="75000"/>
                  </a:srgbClr>
                </a:outerShdw>
              </a:effectLst>
            </p:spPr>
            <p:txBody>
              <a:bodyPr wrap="square" lIns="101600" tIns="101600" rIns="101600" bIns="101600" numCol="1" anchor="ctr">
                <a:noAutofit/>
              </a:bodyPr>
              <a:lstStyle/>
              <a:p>
                <a:pPr marL="142153" marR="142153" algn="l" defTabSz="25908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004CBB"/>
                    </a:solidFill>
                    <a:uFill>
                      <a:solidFill>
                        <a:srgbClr val="004CBB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1" name="Rounded Rectangle"/>
              <p:cNvSpPr/>
              <p:nvPr/>
            </p:nvSpPr>
            <p:spPr>
              <a:xfrm>
                <a:off x="506598" y="0"/>
                <a:ext cx="5289048" cy="1510316"/>
              </a:xfrm>
              <a:prstGeom prst="roundRect">
                <a:avLst>
                  <a:gd name="adj" fmla="val 32747"/>
                </a:avLst>
              </a:prstGeom>
              <a:solidFill>
                <a:srgbClr val="ED944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01600" tIns="101600" rIns="101600" bIns="101600" numCol="1" anchor="ctr">
                <a:noAutofit/>
              </a:bodyPr>
              <a:lstStyle/>
              <a:p>
                <a:pPr marL="142153" marR="142153" algn="l" defTabSz="25908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004CBB"/>
                    </a:solidFill>
                    <a:uFill>
                      <a:solidFill>
                        <a:srgbClr val="004CBB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2" name="Rectangle"/>
              <p:cNvSpPr/>
              <p:nvPr/>
            </p:nvSpPr>
            <p:spPr>
              <a:xfrm>
                <a:off x="504585" y="803198"/>
                <a:ext cx="5281553" cy="748808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01600" tIns="101600" rIns="101600" bIns="101600" numCol="1" anchor="ctr">
                <a:noAutofit/>
              </a:bodyPr>
              <a:lstStyle/>
              <a:p>
                <a:pPr marL="142153" marR="142153" algn="l" defTabSz="25908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004CBB"/>
                    </a:solidFill>
                    <a:uFill>
                      <a:solidFill>
                        <a:srgbClr val="004CBB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3" name="route6:   2a0e:5040::/29"/>
              <p:cNvSpPr txBox="1"/>
              <p:nvPr/>
            </p:nvSpPr>
            <p:spPr>
              <a:xfrm>
                <a:off x="0" y="143562"/>
                <a:ext cx="7528691" cy="64113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01600" tIns="101600" rIns="101600" bIns="101600" numCol="1" anchor="t">
                <a:noAutofit/>
              </a:bodyPr>
              <a:lstStyle/>
              <a:p>
                <a:pPr lvl="2" marL="142153" marR="142153" indent="533400" algn="l" defTabSz="2590800">
                  <a:lnSpc>
                    <a:spcPct val="100000"/>
                  </a:lnSpc>
                  <a:spcBef>
                    <a:spcPts val="700"/>
                  </a:spcBef>
                  <a:defRPr b="1" sz="2800">
                    <a:solidFill>
                      <a:srgbClr val="FFFFFF"/>
                    </a:solidFill>
                    <a:uFill>
                      <a:solidFill>
                        <a:srgbClr val="004CBB"/>
                      </a:solidFill>
                    </a:u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r>
                  <a:t>  route6:   2a0e:5040::/29</a:t>
                </a:r>
              </a:p>
            </p:txBody>
          </p:sp>
          <p:sp>
            <p:nvSpPr>
              <p:cNvPr id="204" name="origin:       AS58280"/>
              <p:cNvSpPr txBox="1"/>
              <p:nvPr/>
            </p:nvSpPr>
            <p:spPr>
              <a:xfrm>
                <a:off x="947938" y="630472"/>
                <a:ext cx="3817943" cy="11852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01600" tIns="101600" rIns="101600" bIns="101600" numCol="1" anchor="t">
                <a:noAutofit/>
              </a:bodyPr>
              <a:lstStyle/>
              <a:p>
                <a:pPr marL="142153" marR="142153" algn="l" defTabSz="2590800">
                  <a:lnSpc>
                    <a:spcPct val="100000"/>
                  </a:lnSpc>
                  <a:spcBef>
                    <a:spcPts val="700"/>
                  </a:spcBef>
                  <a:defRPr sz="2800">
                    <a:uFill>
                      <a:solidFill>
                        <a:srgbClr val="004CBB"/>
                      </a:solidFill>
                    </a:u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  <a:p>
                <a:pPr marL="142153" marR="142153" algn="l" defTabSz="2590800">
                  <a:lnSpc>
                    <a:spcPct val="100000"/>
                  </a:lnSpc>
                  <a:spcBef>
                    <a:spcPts val="700"/>
                  </a:spcBef>
                  <a:defRPr sz="2800">
                    <a:uFill>
                      <a:solidFill>
                        <a:srgbClr val="004CBB"/>
                      </a:solidFill>
                    </a:u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r>
                  <a:rPr b="1"/>
                  <a:t>origin:</a:t>
                </a:r>
                <a:r>
                  <a:t>       AS58280</a:t>
                </a:r>
              </a:p>
            </p:txBody>
          </p:sp>
        </p:grpSp>
        <p:grpSp>
          <p:nvGrpSpPr>
            <p:cNvPr id="211" name="Group"/>
            <p:cNvGrpSpPr/>
            <p:nvPr/>
          </p:nvGrpSpPr>
          <p:grpSpPr>
            <a:xfrm>
              <a:off x="11932319" y="4662092"/>
              <a:ext cx="7528692" cy="2122082"/>
              <a:chOff x="0" y="0"/>
              <a:chExt cx="7528690" cy="2122080"/>
            </a:xfrm>
          </p:grpSpPr>
          <p:sp>
            <p:nvSpPr>
              <p:cNvPr id="206" name="Rounded Rectangle"/>
              <p:cNvSpPr/>
              <p:nvPr/>
            </p:nvSpPr>
            <p:spPr>
              <a:xfrm>
                <a:off x="507304" y="53999"/>
                <a:ext cx="5288612" cy="2068082"/>
              </a:xfrm>
              <a:prstGeom prst="roundRect">
                <a:avLst>
                  <a:gd name="adj" fmla="val 26572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127000" dist="25400" dir="5400000">
                  <a:srgbClr val="000000">
                    <a:alpha val="75000"/>
                  </a:srgbClr>
                </a:outerShdw>
              </a:effectLst>
            </p:spPr>
            <p:txBody>
              <a:bodyPr wrap="square" lIns="101600" tIns="101600" rIns="101600" bIns="101600" numCol="1" anchor="ctr">
                <a:noAutofit/>
              </a:bodyPr>
              <a:lstStyle/>
              <a:p>
                <a:pPr marL="142153" marR="142153" algn="l" defTabSz="25908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004CBB"/>
                    </a:solidFill>
                    <a:uFill>
                      <a:solidFill>
                        <a:srgbClr val="004CBB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" name="Rounded Rectangle"/>
              <p:cNvSpPr/>
              <p:nvPr/>
            </p:nvSpPr>
            <p:spPr>
              <a:xfrm>
                <a:off x="506598" y="0"/>
                <a:ext cx="5289048" cy="1510316"/>
              </a:xfrm>
              <a:prstGeom prst="roundRect">
                <a:avLst>
                  <a:gd name="adj" fmla="val 32747"/>
                </a:avLst>
              </a:prstGeom>
              <a:solidFill>
                <a:srgbClr val="ED944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01600" tIns="101600" rIns="101600" bIns="101600" numCol="1" anchor="ctr">
                <a:noAutofit/>
              </a:bodyPr>
              <a:lstStyle/>
              <a:p>
                <a:pPr marL="142153" marR="142153" algn="l" defTabSz="25908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004CBB"/>
                    </a:solidFill>
                    <a:uFill>
                      <a:solidFill>
                        <a:srgbClr val="004CBB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" name="Rectangle"/>
              <p:cNvSpPr/>
              <p:nvPr/>
            </p:nvSpPr>
            <p:spPr>
              <a:xfrm>
                <a:off x="504585" y="803198"/>
                <a:ext cx="5281553" cy="748808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01600" tIns="101600" rIns="101600" bIns="101600" numCol="1" anchor="ctr">
                <a:noAutofit/>
              </a:bodyPr>
              <a:lstStyle/>
              <a:p>
                <a:pPr marL="142153" marR="142153" algn="l" defTabSz="25908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004CBB"/>
                    </a:solidFill>
                    <a:uFill>
                      <a:solidFill>
                        <a:srgbClr val="004CBB"/>
                      </a:solidFill>
                    </a:u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" name="route6:   2001:db8:c::/48"/>
              <p:cNvSpPr txBox="1"/>
              <p:nvPr/>
            </p:nvSpPr>
            <p:spPr>
              <a:xfrm>
                <a:off x="0" y="143562"/>
                <a:ext cx="7528691" cy="64113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01600" tIns="101600" rIns="101600" bIns="101600" numCol="1" anchor="t">
                <a:noAutofit/>
              </a:bodyPr>
              <a:lstStyle/>
              <a:p>
                <a:pPr lvl="2" marL="142153" marR="142153" indent="533400" algn="l" defTabSz="2590800">
                  <a:lnSpc>
                    <a:spcPct val="100000"/>
                  </a:lnSpc>
                  <a:spcBef>
                    <a:spcPts val="700"/>
                  </a:spcBef>
                  <a:defRPr b="1" sz="2800">
                    <a:solidFill>
                      <a:srgbClr val="FFFFFF"/>
                    </a:solidFill>
                    <a:uFill>
                      <a:solidFill>
                        <a:srgbClr val="004CBB"/>
                      </a:solidFill>
                    </a:u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r>
                  <a:t>  route6:   2001:db8:c::/48</a:t>
                </a:r>
              </a:p>
            </p:txBody>
          </p:sp>
          <p:sp>
            <p:nvSpPr>
              <p:cNvPr id="210" name="origin:       AS141384"/>
              <p:cNvSpPr txBox="1"/>
              <p:nvPr/>
            </p:nvSpPr>
            <p:spPr>
              <a:xfrm>
                <a:off x="947938" y="630472"/>
                <a:ext cx="4291040" cy="11852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01600" tIns="101600" rIns="101600" bIns="101600" numCol="1" anchor="t">
                <a:noAutofit/>
              </a:bodyPr>
              <a:lstStyle/>
              <a:p>
                <a:pPr marL="142153" marR="142153" algn="l" defTabSz="2590800">
                  <a:lnSpc>
                    <a:spcPct val="100000"/>
                  </a:lnSpc>
                  <a:spcBef>
                    <a:spcPts val="700"/>
                  </a:spcBef>
                  <a:defRPr sz="2800">
                    <a:uFill>
                      <a:solidFill>
                        <a:srgbClr val="004CBB"/>
                      </a:solidFill>
                    </a:u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  <a:p>
                <a:pPr marL="142153" marR="142153" algn="l" defTabSz="2590800">
                  <a:lnSpc>
                    <a:spcPct val="100000"/>
                  </a:lnSpc>
                  <a:spcBef>
                    <a:spcPts val="700"/>
                  </a:spcBef>
                  <a:defRPr sz="2800">
                    <a:uFill>
                      <a:solidFill>
                        <a:srgbClr val="004CBB"/>
                      </a:solidFill>
                    </a:u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r>
                  <a:rPr b="1"/>
                  <a:t>origin:</a:t>
                </a:r>
                <a:r>
                  <a:t>       AS141384</a:t>
                </a:r>
              </a:p>
            </p:txBody>
          </p:sp>
        </p:grpSp>
        <p:sp>
          <p:nvSpPr>
            <p:cNvPr id="212" name="Bgpq4"/>
            <p:cNvSpPr/>
            <p:nvPr/>
          </p:nvSpPr>
          <p:spPr>
            <a:xfrm>
              <a:off x="7417298" y="7496038"/>
              <a:ext cx="3437628" cy="3437627"/>
            </a:xfrm>
            <a:prstGeom prst="roundRect">
              <a:avLst>
                <a:gd name="adj" fmla="val 15000"/>
              </a:avLst>
            </a:prstGeom>
            <a:solidFill>
              <a:srgbClr val="2F4A35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508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01600" tIns="101600" rIns="101600" bIns="101600" numCol="1" anchor="ctr">
              <a:noAutofit/>
            </a:bodyPr>
            <a:lstStyle>
              <a:lvl1pPr defTabSz="1168400">
                <a:lnSpc>
                  <a:spcPct val="100000"/>
                </a:lnSpc>
                <a:defRPr b="1" sz="4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Bgpq4</a:t>
              </a:r>
            </a:p>
          </p:txBody>
        </p:sp>
        <p:sp>
          <p:nvSpPr>
            <p:cNvPr id="213" name="reverse lookup"/>
            <p:cNvSpPr txBox="1"/>
            <p:nvPr/>
          </p:nvSpPr>
          <p:spPr>
            <a:xfrm>
              <a:off x="4387940" y="3110040"/>
              <a:ext cx="3206077" cy="586176"/>
            </a:xfrm>
            <a:prstGeom prst="rect">
              <a:avLst/>
            </a:prstGeom>
            <a:solidFill>
              <a:srgbClr val="EFF2E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01600" tIns="101600" rIns="101600" bIns="101600" numCol="1" anchor="ctr">
              <a:normAutofit fontScale="100000" lnSpcReduction="0"/>
            </a:bodyPr>
            <a:lstStyle>
              <a:lvl1pPr defTabSz="736091">
                <a:lnSpc>
                  <a:spcPct val="100000"/>
                </a:lnSpc>
                <a:defRPr sz="2520">
                  <a:solidFill>
                    <a:srgbClr val="424242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reverse lookup</a:t>
              </a:r>
            </a:p>
          </p:txBody>
        </p:sp>
        <p:sp>
          <p:nvSpPr>
            <p:cNvPr id="214" name="reverse lookup"/>
            <p:cNvSpPr txBox="1"/>
            <p:nvPr/>
          </p:nvSpPr>
          <p:spPr>
            <a:xfrm>
              <a:off x="10684970" y="3098441"/>
              <a:ext cx="3206076" cy="586177"/>
            </a:xfrm>
            <a:prstGeom prst="rect">
              <a:avLst/>
            </a:prstGeom>
            <a:solidFill>
              <a:srgbClr val="EFF2E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01600" tIns="101600" rIns="101600" bIns="101600" numCol="1" anchor="ctr">
              <a:normAutofit fontScale="100000" lnSpcReduction="0"/>
            </a:bodyPr>
            <a:lstStyle>
              <a:lvl1pPr defTabSz="736091">
                <a:lnSpc>
                  <a:spcPct val="100000"/>
                </a:lnSpc>
                <a:defRPr sz="2520">
                  <a:solidFill>
                    <a:srgbClr val="424242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reverse lookup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Why 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 ?</a:t>
            </a:r>
          </a:p>
        </p:txBody>
      </p:sp>
      <p:sp>
        <p:nvSpPr>
          <p:cNvPr id="218" name="Anyone can create an AS-Set in an IR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69681" indent="-569681" defTabSz="2194505">
              <a:spcBef>
                <a:spcPts val="2100"/>
              </a:spcBef>
              <a:defRPr sz="4590"/>
            </a:pPr>
            <a:r>
              <a:t>Anyone can create an AS-Set in an IRR</a:t>
            </a:r>
          </a:p>
          <a:p>
            <a:pPr lvl="1" marL="1061171" indent="-569681" defTabSz="2194505">
              <a:spcBef>
                <a:spcPts val="2100"/>
              </a:spcBef>
              <a:defRPr sz="4140"/>
            </a:pPr>
            <a:r>
              <a:t>And any name can be chosen</a:t>
            </a:r>
          </a:p>
          <a:p>
            <a:pPr lvl="1" marL="1061171" indent="-569681" defTabSz="2194505">
              <a:spcBef>
                <a:spcPts val="2100"/>
              </a:spcBef>
              <a:defRPr sz="4140"/>
            </a:pPr>
            <a:r>
              <a:t>An object can have the same name on different IRRs, but with different content</a:t>
            </a:r>
          </a:p>
          <a:p>
            <a:pPr lvl="1" marL="1061171" indent="-569681" defTabSz="2194505">
              <a:spcBef>
                <a:spcPts val="2100"/>
              </a:spcBef>
              <a:defRPr sz="4140"/>
            </a:pPr>
          </a:p>
          <a:p>
            <a:pPr marL="569681" indent="-569681" defTabSz="2194505">
              <a:spcBef>
                <a:spcPts val="2100"/>
              </a:spcBef>
              <a:defRPr sz="4590"/>
            </a:pPr>
            <a:r>
              <a:t>This is what happened</a:t>
            </a:r>
          </a:p>
          <a:p>
            <a:pPr lvl="1" marL="1061171" indent="-569681" defTabSz="2194505">
              <a:spcBef>
                <a:spcPts val="2100"/>
              </a:spcBef>
              <a:defRPr sz="4140"/>
            </a:pPr>
            <a:r>
              <a:t>Someone created </a:t>
            </a:r>
            <a:r>
              <a:rPr i="1"/>
              <a:t>AS-Google</a:t>
            </a:r>
            <a:r>
              <a:t> and </a:t>
            </a:r>
            <a:r>
              <a:rPr i="1"/>
              <a:t>AS-Facebook</a:t>
            </a:r>
            <a:r>
              <a:t> on the RIPE DB</a:t>
            </a:r>
          </a:p>
          <a:p>
            <a:pPr lvl="1" marL="1061171" indent="-569681" defTabSz="2194505">
              <a:spcBef>
                <a:spcPts val="2100"/>
              </a:spcBef>
              <a:defRPr sz="4140"/>
            </a:pPr>
            <a:r>
              <a:t>The original objects for Google and Facebook are not in the RIPE DB</a:t>
            </a:r>
          </a:p>
          <a:p>
            <a:pPr lvl="1" marL="1061171" indent="-569681" defTabSz="2194505">
              <a:spcBef>
                <a:spcPts val="2100"/>
              </a:spcBef>
              <a:defRPr sz="4140"/>
            </a:pPr>
          </a:p>
          <a:p>
            <a:pPr marL="569681" indent="-569681" defTabSz="2194505">
              <a:spcBef>
                <a:spcPts val="2100"/>
              </a:spcBef>
              <a:defRPr sz="4590"/>
            </a:pPr>
            <a:r>
              <a:t>Someone might accidentally use the ones in the RIPE DB for filtering purposes, but… </a:t>
            </a:r>
            <a:r>
              <a:rPr>
                <a:latin typeface="Canela Text Bold"/>
                <a:ea typeface="Canela Text Bold"/>
                <a:cs typeface="Canela Text Bold"/>
                <a:sym typeface="Canela Text Bold"/>
              </a:rPr>
              <a:t>they are empty!</a:t>
            </a:r>
          </a:p>
        </p:txBody>
      </p:sp>
      <p:sp>
        <p:nvSpPr>
          <p:cNvPr id="219" name="Slide Number"/>
          <p:cNvSpPr txBox="1"/>
          <p:nvPr>
            <p:ph type="sldNum" sz="quarter" idx="2"/>
          </p:nvPr>
        </p:nvSpPr>
        <p:spPr>
          <a:xfrm>
            <a:off x="23304404" y="12754051"/>
            <a:ext cx="333757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roposed Solution(s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Proposed Solution(s)</a:t>
            </a:r>
          </a:p>
        </p:txBody>
      </p:sp>
      <p:sp>
        <p:nvSpPr>
          <p:cNvPr id="222" name="Enforce creation of hierarchical AS-Se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Enforce creation of hierarchical AS-Sets</a:t>
            </a:r>
          </a:p>
          <a:p>
            <a:pPr lvl="1"/>
            <a:r>
              <a:t>AS58280:AS-STUCCHI</a:t>
            </a:r>
          </a:p>
          <a:p>
            <a:pPr/>
          </a:p>
          <a:p>
            <a:pPr/>
            <a:r>
              <a:t>Only if authentication for the Aut-num (ASN) object is passed, it’s possible to create such objects</a:t>
            </a:r>
          </a:p>
          <a:p>
            <a:pPr/>
          </a:p>
          <a:p>
            <a:pPr/>
            <a:r>
              <a:t>Also prefix the Source DB</a:t>
            </a:r>
          </a:p>
          <a:p>
            <a:pPr lvl="1"/>
            <a:r>
              <a:t>RIPE::AS58280:AS-STUCCHI</a:t>
            </a:r>
          </a:p>
        </p:txBody>
      </p:sp>
      <p:sp>
        <p:nvSpPr>
          <p:cNvPr id="223" name="Slide Number"/>
          <p:cNvSpPr txBox="1"/>
          <p:nvPr>
            <p:ph type="sldNum" sz="quarter" idx="2"/>
          </p:nvPr>
        </p:nvSpPr>
        <p:spPr>
          <a:xfrm>
            <a:off x="23288973" y="12754051"/>
            <a:ext cx="364618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Additional solution(s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Additional solution(s)</a:t>
            </a:r>
          </a:p>
        </p:txBody>
      </p:sp>
      <p:sp>
        <p:nvSpPr>
          <p:cNvPr id="226" name="RPKI can help solve the proble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RPKI can help solve the problem</a:t>
            </a:r>
          </a:p>
          <a:p>
            <a:pPr/>
          </a:p>
          <a:p>
            <a:pPr/>
            <a:r>
              <a:t>5 repositories against 30+ for IRRS</a:t>
            </a:r>
          </a:p>
          <a:p>
            <a:pPr/>
          </a:p>
          <a:p>
            <a:pPr/>
            <a:r>
              <a:t>New object types</a:t>
            </a:r>
          </a:p>
          <a:p>
            <a:pPr lvl="1"/>
            <a:r>
              <a:t>ASPA</a:t>
            </a:r>
          </a:p>
          <a:p>
            <a:pPr lvl="1"/>
            <a:r>
              <a:t>ASGroup and/or AS-Cones</a:t>
            </a:r>
          </a:p>
        </p:txBody>
      </p:sp>
      <p:sp>
        <p:nvSpPr>
          <p:cNvPr id="227" name="Slide Number"/>
          <p:cNvSpPr txBox="1"/>
          <p:nvPr>
            <p:ph type="sldNum" sz="quarter" idx="2"/>
          </p:nvPr>
        </p:nvSpPr>
        <p:spPr>
          <a:xfrm>
            <a:off x="23285544" y="12754051"/>
            <a:ext cx="371476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