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ukt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ukta-bold.fntdata"/><Relationship Id="rId25" Type="http://schemas.openxmlformats.org/officeDocument/2006/relationships/font" Target="fonts/Mukt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bff9f4c6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9bff9f4c6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f3b6f3726_2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bf3b6f3726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f3b6f3726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bf3b6f3726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f3b6f3726_2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bf3b6f3726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f73de8e4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f73de8e4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f3b6f3726_2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bf3b6f3726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f3b6f3726_2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2bf3b6f3726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f3b6f3726_2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2bf3b6f3726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197901fc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e197901fc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f3b6f3726_2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bf3b6f3726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f3b6f3726_2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bf3b6f3726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f73de8e4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bf73de8e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f73de8e44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bf73de8e4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f73de8e44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bf73de8e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f3b6f3726_2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bf3b6f3726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f73de8e4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f73de8e4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f3b6f3726_2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bf3b6f3726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f3b6f3726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bf3b6f3726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442650" y="444875"/>
            <a:ext cx="41337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42650" y="2716238"/>
            <a:ext cx="41337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442650" y="4028400"/>
            <a:ext cx="4133700" cy="6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None/>
              <a:defRPr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7313800" y="4812925"/>
            <a:ext cx="1449300" cy="1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625" y="2307475"/>
            <a:ext cx="2701275" cy="5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569950" y="2915350"/>
            <a:ext cx="1922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The network observability company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t (Green)">
  <p:cSld name="TITLE_AND_BODY_3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82" name="Google Shape;82;p11"/>
          <p:cNvSpPr/>
          <p:nvPr/>
        </p:nvSpPr>
        <p:spPr>
          <a:xfrm>
            <a:off x="0" y="-4000"/>
            <a:ext cx="9157500" cy="1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457200" y="280200"/>
            <a:ext cx="8229600" cy="1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1" sz="9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457200" y="1220750"/>
            <a:ext cx="26643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11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t (Happy Blue)">
  <p:cSld name="TITLE_AND_BODY_3_1_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2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89" name="Google Shape;89;p12"/>
          <p:cNvSpPr/>
          <p:nvPr/>
        </p:nvSpPr>
        <p:spPr>
          <a:xfrm>
            <a:off x="0" y="-4000"/>
            <a:ext cx="9157500" cy="10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idx="1" type="subTitle"/>
          </p:nvPr>
        </p:nvSpPr>
        <p:spPr>
          <a:xfrm>
            <a:off x="457200" y="280200"/>
            <a:ext cx="8229600" cy="1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b="1" sz="9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3" type="body"/>
          </p:nvPr>
        </p:nvSpPr>
        <p:spPr>
          <a:xfrm>
            <a:off x="457200" y="1220750"/>
            <a:ext cx="26643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Google Shape;92;p12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t (Purple)">
  <p:cSld name="TITLE_AND_BODY_3_1_1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13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96" name="Google Shape;96;p13"/>
          <p:cNvSpPr/>
          <p:nvPr/>
        </p:nvSpPr>
        <p:spPr>
          <a:xfrm>
            <a:off x="0" y="-4000"/>
            <a:ext cx="9157500" cy="102000"/>
          </a:xfrm>
          <a:prstGeom prst="rect">
            <a:avLst/>
          </a:prstGeom>
          <a:solidFill>
            <a:srgbClr val="6224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457200" y="280200"/>
            <a:ext cx="8229600" cy="1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900"/>
              <a:buNone/>
              <a:defRPr b="1" sz="900">
                <a:solidFill>
                  <a:srgbClr val="6224C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400"/>
              <a:buNone/>
              <a:defRPr>
                <a:solidFill>
                  <a:srgbClr val="6224C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400"/>
              <a:buNone/>
              <a:defRPr>
                <a:solidFill>
                  <a:srgbClr val="6224C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200"/>
              <a:buNone/>
              <a:defRPr>
                <a:solidFill>
                  <a:srgbClr val="6224C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200"/>
              <a:buNone/>
              <a:defRPr>
                <a:solidFill>
                  <a:srgbClr val="6224C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200"/>
              <a:buNone/>
              <a:defRPr>
                <a:solidFill>
                  <a:srgbClr val="6224C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200"/>
              <a:buNone/>
              <a:defRPr>
                <a:solidFill>
                  <a:srgbClr val="6224C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200"/>
              <a:buNone/>
              <a:defRPr>
                <a:solidFill>
                  <a:srgbClr val="6224C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24C6"/>
              </a:buClr>
              <a:buSzPts val="1200"/>
              <a:buNone/>
              <a:defRPr>
                <a:solidFill>
                  <a:srgbClr val="6224C6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3" type="body"/>
          </p:nvPr>
        </p:nvSpPr>
        <p:spPr>
          <a:xfrm>
            <a:off x="457200" y="1220750"/>
            <a:ext cx="26643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9" name="Google Shape;99;p13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Statement (1-Column)">
  <p:cSld name="TITLE_AND_BODY_3_2_2"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57200" y="457200"/>
            <a:ext cx="8229600" cy="13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457200" y="2084700"/>
            <a:ext cx="7315200" cy="26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Google Shape;103;p14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Statement (2-Columns)">
  <p:cSld name="TITLE_AND_BODY_3_2"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457200"/>
            <a:ext cx="8229600" cy="13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2084650"/>
            <a:ext cx="3886200" cy="26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7" name="Google Shape;107;p15"/>
          <p:cNvSpPr txBox="1"/>
          <p:nvPr>
            <p:ph idx="2" type="body"/>
          </p:nvPr>
        </p:nvSpPr>
        <p:spPr>
          <a:xfrm>
            <a:off x="4800600" y="2084650"/>
            <a:ext cx="3886200" cy="26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8" name="Google Shape;108;p15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Statement (3-Columns)">
  <p:cSld name="TITLE_AND_BODY_3_2_1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457200"/>
            <a:ext cx="8229600" cy="13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" type="subTitle"/>
          </p:nvPr>
        </p:nvSpPr>
        <p:spPr>
          <a:xfrm>
            <a:off x="457200" y="1834300"/>
            <a:ext cx="2587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2" type="subTitle"/>
          </p:nvPr>
        </p:nvSpPr>
        <p:spPr>
          <a:xfrm>
            <a:off x="6099000" y="1834300"/>
            <a:ext cx="2587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3" type="subTitle"/>
          </p:nvPr>
        </p:nvSpPr>
        <p:spPr>
          <a:xfrm>
            <a:off x="3278100" y="1834300"/>
            <a:ext cx="2587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4" type="body"/>
          </p:nvPr>
        </p:nvSpPr>
        <p:spPr>
          <a:xfrm>
            <a:off x="457200" y="2480650"/>
            <a:ext cx="2587800" cy="22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5" type="body"/>
          </p:nvPr>
        </p:nvSpPr>
        <p:spPr>
          <a:xfrm>
            <a:off x="6099000" y="2480650"/>
            <a:ext cx="2587800" cy="22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6" type="body"/>
          </p:nvPr>
        </p:nvSpPr>
        <p:spPr>
          <a:xfrm>
            <a:off x="3278100" y="2480650"/>
            <a:ext cx="2587800" cy="22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7" name="Google Shape;117;p16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ppy Blue Split">
  <p:cSld name="TITLE_AND_BODY_2_1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type="title"/>
          </p:nvPr>
        </p:nvSpPr>
        <p:spPr>
          <a:xfrm>
            <a:off x="457200" y="457200"/>
            <a:ext cx="3657600" cy="14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" type="subTitle"/>
          </p:nvPr>
        </p:nvSpPr>
        <p:spPr>
          <a:xfrm>
            <a:off x="457200" y="2571750"/>
            <a:ext cx="3657600" cy="21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22" name="Google Shape;122;p17"/>
          <p:cNvSpPr txBox="1"/>
          <p:nvPr>
            <p:ph idx="2" type="subTitle"/>
          </p:nvPr>
        </p:nvSpPr>
        <p:spPr>
          <a:xfrm>
            <a:off x="5029200" y="457200"/>
            <a:ext cx="3657600" cy="2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3" type="body"/>
          </p:nvPr>
        </p:nvSpPr>
        <p:spPr>
          <a:xfrm>
            <a:off x="5029200" y="969000"/>
            <a:ext cx="3657600" cy="371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Google Shape;124;p17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ppy Blue Top Bar">
  <p:cSld name="TITLE_AND_BODY_2_1_1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2">
            <a:alphaModFix/>
          </a:blip>
          <a:srcRect b="74019" l="0" r="0" t="0"/>
          <a:stretch/>
        </p:blipFill>
        <p:spPr>
          <a:xfrm>
            <a:off x="0" y="0"/>
            <a:ext cx="9144000" cy="13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457200" y="1724125"/>
            <a:ext cx="3886200" cy="2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211602" y="442625"/>
            <a:ext cx="475199" cy="500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457200"/>
            <a:ext cx="75234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800600" y="1724100"/>
            <a:ext cx="3886200" cy="2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1" name="Google Shape;131;p18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ppy Blue Product Shot">
  <p:cSld name="TITLE_AND_BODY_2_2"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9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457200" y="1236850"/>
            <a:ext cx="26643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rgbClr val="CCCC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Orange Testimonial">
  <p:cSld name="BLANK_1_1_1_1_1_1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457200"/>
            <a:ext cx="8229600" cy="33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457200" y="4244100"/>
            <a:ext cx="3657600" cy="44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7584499" y="3526173"/>
            <a:ext cx="1102302" cy="11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Only (1-Column)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164650"/>
            <a:ext cx="8229600" cy="35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3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">
  <p:cSld name="BLANK_1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500330" y="1186800"/>
            <a:ext cx="4275300" cy="192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7584499" y="3526173"/>
            <a:ext cx="1102302" cy="11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>
            <p:ph idx="1" type="subTitle"/>
          </p:nvPr>
        </p:nvSpPr>
        <p:spPr>
          <a:xfrm>
            <a:off x="500330" y="3064873"/>
            <a:ext cx="3089100" cy="53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52" name="Google Shape;152;p23"/>
          <p:cNvSpPr txBox="1"/>
          <p:nvPr>
            <p:ph idx="2" type="subTitle"/>
          </p:nvPr>
        </p:nvSpPr>
        <p:spPr>
          <a:xfrm>
            <a:off x="500330" y="3768282"/>
            <a:ext cx="3803100" cy="2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3" type="subTitle"/>
          </p:nvPr>
        </p:nvSpPr>
        <p:spPr>
          <a:xfrm>
            <a:off x="500330" y="4073082"/>
            <a:ext cx="3803100" cy="2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4" type="subTitle"/>
          </p:nvPr>
        </p:nvSpPr>
        <p:spPr>
          <a:xfrm>
            <a:off x="500330" y="4377882"/>
            <a:ext cx="3803100" cy="2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 1">
  <p:cSld name="BLANK_1_1"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>
            <p:ph type="title"/>
          </p:nvPr>
        </p:nvSpPr>
        <p:spPr>
          <a:xfrm>
            <a:off x="406825" y="1567800"/>
            <a:ext cx="4275300" cy="192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7584499" y="3526173"/>
            <a:ext cx="1102302" cy="11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ppy Blue Large Statement">
  <p:cSld name="BLANK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type="title"/>
          </p:nvPr>
        </p:nvSpPr>
        <p:spPr>
          <a:xfrm>
            <a:off x="457275" y="457200"/>
            <a:ext cx="8229600" cy="142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7584499" y="3526173"/>
            <a:ext cx="1102302" cy="11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57275" y="2172925"/>
            <a:ext cx="5944800" cy="251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" type="title">
  <p:cSld name="TITLE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type="ctrTitle"/>
          </p:nvPr>
        </p:nvSpPr>
        <p:spPr>
          <a:xfrm>
            <a:off x="442650" y="444875"/>
            <a:ext cx="4133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1" type="subTitle"/>
          </p:nvPr>
        </p:nvSpPr>
        <p:spPr>
          <a:xfrm>
            <a:off x="442650" y="2716238"/>
            <a:ext cx="4133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2" type="subTitle"/>
          </p:nvPr>
        </p:nvSpPr>
        <p:spPr>
          <a:xfrm>
            <a:off x="442650" y="4028400"/>
            <a:ext cx="4133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27"/>
          <p:cNvSpPr/>
          <p:nvPr/>
        </p:nvSpPr>
        <p:spPr>
          <a:xfrm>
            <a:off x="7313800" y="4812925"/>
            <a:ext cx="1449300" cy="1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625" y="2307475"/>
            <a:ext cx="2701275" cy="5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6569950" y="2915350"/>
            <a:ext cx="1922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network observability company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t (Happy Blue)">
  <p:cSld name="TITLE_AND_BODY_3_1_1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28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sp>
      <p:sp>
        <p:nvSpPr>
          <p:cNvPr id="178" name="Google Shape;178;p28"/>
          <p:cNvSpPr/>
          <p:nvPr/>
        </p:nvSpPr>
        <p:spPr>
          <a:xfrm>
            <a:off x="0" y="-4000"/>
            <a:ext cx="9157500" cy="10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 txBox="1"/>
          <p:nvPr>
            <p:ph idx="1" type="subTitle"/>
          </p:nvPr>
        </p:nvSpPr>
        <p:spPr>
          <a:xfrm>
            <a:off x="457200" y="280200"/>
            <a:ext cx="8229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b="1" sz="900">
                <a:solidFill>
                  <a:schemeClr val="accent6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3" type="body"/>
          </p:nvPr>
        </p:nvSpPr>
        <p:spPr>
          <a:xfrm>
            <a:off x="457200" y="1220750"/>
            <a:ext cx="26643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■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t (Dark Orange)">
  <p:cSld name="TITLE_AND_BODY_3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29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sp>
      <p:sp>
        <p:nvSpPr>
          <p:cNvPr id="184" name="Google Shape;184;p29"/>
          <p:cNvSpPr/>
          <p:nvPr/>
        </p:nvSpPr>
        <p:spPr>
          <a:xfrm>
            <a:off x="0" y="-4000"/>
            <a:ext cx="9157500" cy="1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/>
          <p:nvPr>
            <p:ph idx="1" type="subTitle"/>
          </p:nvPr>
        </p:nvSpPr>
        <p:spPr>
          <a:xfrm>
            <a:off x="457200" y="280200"/>
            <a:ext cx="8229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b="1" sz="9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3" type="body"/>
          </p:nvPr>
        </p:nvSpPr>
        <p:spPr>
          <a:xfrm>
            <a:off x="457200" y="1220750"/>
            <a:ext cx="26643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■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ppy Blue Product Shot">
  <p:cSld name="TITLE_AND_BODY_2_2">
    <p:bg>
      <p:bgPr>
        <a:solidFill>
          <a:schemeClr val="accen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30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457200" y="1236850"/>
            <a:ext cx="26643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Only (2-Columns)">
  <p:cSld name="TITLE_AND_BODY_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457200" y="1220650"/>
            <a:ext cx="38862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95" name="Google Shape;195;p31"/>
          <p:cNvSpPr txBox="1"/>
          <p:nvPr>
            <p:ph idx="2" type="body"/>
          </p:nvPr>
        </p:nvSpPr>
        <p:spPr>
          <a:xfrm>
            <a:off x="4800600" y="1220650"/>
            <a:ext cx="38862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Only (2-Columns)">
  <p:cSld name="TITLE_AND_BODY_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7200" y="1220650"/>
            <a:ext cx="38862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800600" y="1220650"/>
            <a:ext cx="38862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">
  <p:cSld name="BLANK_1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>
            <p:ph type="title"/>
          </p:nvPr>
        </p:nvSpPr>
        <p:spPr>
          <a:xfrm>
            <a:off x="500330" y="1186800"/>
            <a:ext cx="42753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7584499" y="3526173"/>
            <a:ext cx="1102302" cy="11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/>
          <p:nvPr>
            <p:ph idx="1" type="subTitle"/>
          </p:nvPr>
        </p:nvSpPr>
        <p:spPr>
          <a:xfrm>
            <a:off x="500330" y="3064873"/>
            <a:ext cx="30891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202" name="Google Shape;202;p33"/>
          <p:cNvSpPr txBox="1"/>
          <p:nvPr>
            <p:ph idx="2" type="subTitle"/>
          </p:nvPr>
        </p:nvSpPr>
        <p:spPr>
          <a:xfrm>
            <a:off x="500330" y="3768282"/>
            <a:ext cx="3803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3" type="subTitle"/>
          </p:nvPr>
        </p:nvSpPr>
        <p:spPr>
          <a:xfrm>
            <a:off x="500330" y="4073082"/>
            <a:ext cx="3803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4" type="subTitle"/>
          </p:nvPr>
        </p:nvSpPr>
        <p:spPr>
          <a:xfrm>
            <a:off x="500330" y="4377882"/>
            <a:ext cx="3803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(2-Columns)">
  <p:cSld name="TITLE_AND_BODY_3_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57200" y="1720050"/>
            <a:ext cx="3886200" cy="29664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00600" y="1720050"/>
            <a:ext cx="3886200" cy="29664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457300" y="1249000"/>
            <a:ext cx="3886200" cy="4710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137150" spcFirstLastPara="1" rIns="13715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4800600" y="1249000"/>
            <a:ext cx="3886200" cy="4710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137150" spcFirstLastPara="1" rIns="13715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Only (3-Columns)">
  <p:cSld name="TITLE_AND_BODY_3_3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57200" y="1415325"/>
            <a:ext cx="2587800" cy="2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sz="1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6099000" y="1415325"/>
            <a:ext cx="2587800" cy="2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1"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3" type="subTitle"/>
          </p:nvPr>
        </p:nvSpPr>
        <p:spPr>
          <a:xfrm>
            <a:off x="3278100" y="1415325"/>
            <a:ext cx="2587800" cy="2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57200" y="1858825"/>
            <a:ext cx="2587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5" type="body"/>
          </p:nvPr>
        </p:nvSpPr>
        <p:spPr>
          <a:xfrm>
            <a:off x="3278100" y="1858825"/>
            <a:ext cx="2587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6" type="body"/>
          </p:nvPr>
        </p:nvSpPr>
        <p:spPr>
          <a:xfrm>
            <a:off x="6099000" y="1858825"/>
            <a:ext cx="2587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(3-Columns)">
  <p:cSld name="TITLE_AND_BODY_3_3_1_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278100" y="1823724"/>
            <a:ext cx="2587800" cy="2938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9000" y="1823724"/>
            <a:ext cx="2587800" cy="2938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subTitle"/>
          </p:nvPr>
        </p:nvSpPr>
        <p:spPr>
          <a:xfrm>
            <a:off x="457200" y="1415325"/>
            <a:ext cx="2587800" cy="4050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subTitle"/>
          </p:nvPr>
        </p:nvSpPr>
        <p:spPr>
          <a:xfrm>
            <a:off x="6099000" y="1415325"/>
            <a:ext cx="2587800" cy="4083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5" type="subTitle"/>
          </p:nvPr>
        </p:nvSpPr>
        <p:spPr>
          <a:xfrm>
            <a:off x="3278100" y="1415325"/>
            <a:ext cx="2587800" cy="4083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6" type="body"/>
          </p:nvPr>
        </p:nvSpPr>
        <p:spPr>
          <a:xfrm>
            <a:off x="457200" y="1823625"/>
            <a:ext cx="2587800" cy="2938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Only (4-Columns)">
  <p:cSld name="TITLE_AND_BODY_3_3_1_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457200" y="1212475"/>
            <a:ext cx="1828800" cy="5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sz="1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subTitle"/>
          </p:nvPr>
        </p:nvSpPr>
        <p:spPr>
          <a:xfrm>
            <a:off x="4727400" y="1212475"/>
            <a:ext cx="1828800" cy="5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1"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3" type="subTitle"/>
          </p:nvPr>
        </p:nvSpPr>
        <p:spPr>
          <a:xfrm>
            <a:off x="2592300" y="1212475"/>
            <a:ext cx="1828800" cy="5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457200" y="1858825"/>
            <a:ext cx="1828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5" type="body"/>
          </p:nvPr>
        </p:nvSpPr>
        <p:spPr>
          <a:xfrm>
            <a:off x="2592300" y="1858825"/>
            <a:ext cx="1828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6" type="body"/>
          </p:nvPr>
        </p:nvSpPr>
        <p:spPr>
          <a:xfrm>
            <a:off x="4727400" y="1858825"/>
            <a:ext cx="1828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7" type="subTitle"/>
          </p:nvPr>
        </p:nvSpPr>
        <p:spPr>
          <a:xfrm>
            <a:off x="6861000" y="1212475"/>
            <a:ext cx="1828800" cy="5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8" type="body"/>
          </p:nvPr>
        </p:nvSpPr>
        <p:spPr>
          <a:xfrm>
            <a:off x="6861000" y="1858825"/>
            <a:ext cx="1828800" cy="29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0" name="Google Shape;60;p8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es (4-Columns)">
  <p:cSld name="TITLE_AND_BODY_3_3_1_3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457200" y="1212475"/>
            <a:ext cx="1828800" cy="53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2" type="subTitle"/>
          </p:nvPr>
        </p:nvSpPr>
        <p:spPr>
          <a:xfrm>
            <a:off x="4727400" y="1212475"/>
            <a:ext cx="1828800" cy="5376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3" type="subTitle"/>
          </p:nvPr>
        </p:nvSpPr>
        <p:spPr>
          <a:xfrm>
            <a:off x="2592300" y="1212475"/>
            <a:ext cx="1828800" cy="537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457200" y="1750075"/>
            <a:ext cx="1828800" cy="301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5" type="body"/>
          </p:nvPr>
        </p:nvSpPr>
        <p:spPr>
          <a:xfrm>
            <a:off x="2592300" y="1750075"/>
            <a:ext cx="1828800" cy="301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6" type="body"/>
          </p:nvPr>
        </p:nvSpPr>
        <p:spPr>
          <a:xfrm>
            <a:off x="4727400" y="1750075"/>
            <a:ext cx="1828800" cy="301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7" type="subTitle"/>
          </p:nvPr>
        </p:nvSpPr>
        <p:spPr>
          <a:xfrm>
            <a:off x="6861000" y="1212475"/>
            <a:ext cx="1828800" cy="53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8" type="body"/>
          </p:nvPr>
        </p:nvSpPr>
        <p:spPr>
          <a:xfrm>
            <a:off x="6861000" y="1750075"/>
            <a:ext cx="1828800" cy="301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1" name="Google Shape;71;p9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t (Dark Orange)">
  <p:cSld name="TITLE_AND_BODY_3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0"/>
          <p:cNvSpPr/>
          <p:nvPr>
            <p:ph idx="2" type="pic"/>
          </p:nvPr>
        </p:nvSpPr>
        <p:spPr>
          <a:xfrm>
            <a:off x="3578625" y="1220650"/>
            <a:ext cx="5108100" cy="346560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75" name="Google Shape;75;p10"/>
          <p:cNvSpPr/>
          <p:nvPr/>
        </p:nvSpPr>
        <p:spPr>
          <a:xfrm>
            <a:off x="0" y="-4000"/>
            <a:ext cx="9157500" cy="1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 txBox="1"/>
          <p:nvPr>
            <p:ph idx="1" type="subTitle"/>
          </p:nvPr>
        </p:nvSpPr>
        <p:spPr>
          <a:xfrm>
            <a:off x="457200" y="280200"/>
            <a:ext cx="8229600" cy="1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b="1" sz="9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3" type="body"/>
          </p:nvPr>
        </p:nvSpPr>
        <p:spPr>
          <a:xfrm>
            <a:off x="457200" y="1220750"/>
            <a:ext cx="26643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Google Shape;78;p10"/>
          <p:cNvSpPr txBox="1"/>
          <p:nvPr/>
        </p:nvSpPr>
        <p:spPr>
          <a:xfrm>
            <a:off x="4482300" y="4846975"/>
            <a:ext cx="420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Kentik. All rights reserved | </a:t>
            </a: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1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64650"/>
            <a:ext cx="82296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●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○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Char char="■"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88">
          <p15:clr>
            <a:srgbClr val="EA4335"/>
          </p15:clr>
        </p15:guide>
        <p15:guide id="5" pos="5472">
          <p15:clr>
            <a:srgbClr val="EA4335"/>
          </p15:clr>
        </p15:guide>
        <p15:guide id="6" orient="horz" pos="2952">
          <p15:clr>
            <a:srgbClr val="EA4335"/>
          </p15:clr>
        </p15:guide>
        <p15:guide id="7" pos="2736">
          <p15:clr>
            <a:srgbClr val="EA4335"/>
          </p15:clr>
        </p15:guide>
        <p15:guide id="8" pos="3024">
          <p15:clr>
            <a:srgbClr val="EA4335"/>
          </p15:clr>
        </p15:guide>
        <p15:guide id="9" pos="2592">
          <p15:clr>
            <a:srgbClr val="EA4335"/>
          </p15:clr>
        </p15:guide>
        <p15:guide id="10" pos="316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457200" y="1164650"/>
            <a:ext cx="82296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88">
          <p15:clr>
            <a:srgbClr val="EA4335"/>
          </p15:clr>
        </p15:guide>
        <p15:guide id="5" pos="5472">
          <p15:clr>
            <a:srgbClr val="EA4335"/>
          </p15:clr>
        </p15:guide>
        <p15:guide id="6" orient="horz" pos="2952">
          <p15:clr>
            <a:srgbClr val="EA4335"/>
          </p15:clr>
        </p15:guide>
        <p15:guide id="7" pos="2736">
          <p15:clr>
            <a:srgbClr val="EA4335"/>
          </p15:clr>
        </p15:guide>
        <p15:guide id="8" pos="3024">
          <p15:clr>
            <a:srgbClr val="EA4335"/>
          </p15:clr>
        </p15:guide>
        <p15:guide id="9" pos="2592">
          <p15:clr>
            <a:srgbClr val="EA4335"/>
          </p15:clr>
        </p15:guide>
        <p15:guide id="10" pos="316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kentik.com/go/kentik-community-slack-signup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ctrTitle"/>
          </p:nvPr>
        </p:nvSpPr>
        <p:spPr>
          <a:xfrm>
            <a:off x="442650" y="444875"/>
            <a:ext cx="41337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Fighting DDoS at the Source</a:t>
            </a:r>
            <a:endParaRPr/>
          </a:p>
        </p:txBody>
      </p:sp>
      <p:sp>
        <p:nvSpPr>
          <p:cNvPr id="210" name="Google Shape;210;p34"/>
          <p:cNvSpPr txBox="1"/>
          <p:nvPr>
            <p:ph idx="1" type="subTitle"/>
          </p:nvPr>
        </p:nvSpPr>
        <p:spPr>
          <a:xfrm>
            <a:off x="442650" y="2716238"/>
            <a:ext cx="41337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 txBox="1"/>
          <p:nvPr>
            <p:ph idx="2" type="subTitle"/>
          </p:nvPr>
        </p:nvSpPr>
        <p:spPr>
          <a:xfrm>
            <a:off x="442650" y="4028400"/>
            <a:ext cx="4133700" cy="6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Nina Bargisen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Using NetFlow to traceback DDoS sources</a:t>
            </a:r>
            <a:endParaRPr/>
          </a:p>
        </p:txBody>
      </p:sp>
      <p:sp>
        <p:nvSpPr>
          <p:cNvPr id="282" name="Google Shape;282;p43"/>
          <p:cNvSpPr/>
          <p:nvPr/>
        </p:nvSpPr>
        <p:spPr>
          <a:xfrm>
            <a:off x="7785269" y="312250"/>
            <a:ext cx="471000" cy="471000"/>
          </a:xfrm>
          <a:prstGeom prst="ellipse">
            <a:avLst/>
          </a:prstGeom>
          <a:solidFill>
            <a:srgbClr val="FA541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 shot of a graph&#10;&#10;Description automatically generated" id="283" name="Google Shape;28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730" y="1073150"/>
            <a:ext cx="7368539" cy="379831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3"/>
          <p:cNvSpPr/>
          <p:nvPr/>
        </p:nvSpPr>
        <p:spPr>
          <a:xfrm>
            <a:off x="1172105" y="1073150"/>
            <a:ext cx="682095" cy="273669"/>
          </a:xfrm>
          <a:prstGeom prst="rect">
            <a:avLst/>
          </a:prstGeom>
          <a:solidFill>
            <a:srgbClr val="1117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2184400" y="2048530"/>
            <a:ext cx="4140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B is sending a large number of packets to a large number of unique destination IPs.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evidence of a reflection attack.</a:t>
            </a:r>
            <a:endParaRPr/>
          </a:p>
        </p:txBody>
      </p:sp>
      <p:sp>
        <p:nvSpPr>
          <p:cNvPr id="286" name="Google Shape;286;p43"/>
          <p:cNvSpPr/>
          <p:nvPr/>
        </p:nvSpPr>
        <p:spPr>
          <a:xfrm>
            <a:off x="6223000" y="1917700"/>
            <a:ext cx="419100" cy="1485900"/>
          </a:xfrm>
          <a:prstGeom prst="rect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Using NetFlow to traceback DDoS sources</a:t>
            </a:r>
            <a:endParaRPr/>
          </a:p>
        </p:txBody>
      </p:sp>
      <p:pic>
        <p:nvPicPr>
          <p:cNvPr descr="A screenshot of a computer&#10;&#10;Description automatically generated" id="292" name="Google Shape;29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006" r="12005" t="0"/>
          <a:stretch/>
        </p:blipFill>
        <p:spPr>
          <a:xfrm>
            <a:off x="5431741" y="1220650"/>
            <a:ext cx="3254984" cy="2208350"/>
          </a:xfrm>
          <a:prstGeom prst="roundRect">
            <a:avLst>
              <a:gd fmla="val 1928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457200" y="1220650"/>
            <a:ext cx="4597400" cy="365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Now we want to investigate the source IPs of these packets coming from that customer by running a query that captures the following: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Only packets to abused UDP ports from the customer interface.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Group by destination IP/ASN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Group by source port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Still set metrics to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Packets/sec (not bps)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Unique number of destination IPs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294" name="Google Shape;294;p44"/>
          <p:cNvSpPr/>
          <p:nvPr/>
        </p:nvSpPr>
        <p:spPr>
          <a:xfrm>
            <a:off x="7683500" y="367925"/>
            <a:ext cx="471000" cy="4710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Using NetFlow to traceback DDoS sources</a:t>
            </a:r>
            <a:endParaRPr/>
          </a:p>
        </p:txBody>
      </p:sp>
      <p:sp>
        <p:nvSpPr>
          <p:cNvPr id="300" name="Google Shape;300;p45"/>
          <p:cNvSpPr/>
          <p:nvPr/>
        </p:nvSpPr>
        <p:spPr>
          <a:xfrm>
            <a:off x="7759700" y="403094"/>
            <a:ext cx="471000" cy="4710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89388"/>
            <a:ext cx="8229600" cy="364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/>
          <p:nvPr/>
        </p:nvSpPr>
        <p:spPr>
          <a:xfrm>
            <a:off x="508000" y="3012216"/>
            <a:ext cx="3187700" cy="1674083"/>
          </a:xfrm>
          <a:prstGeom prst="rect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749300" y="2124805"/>
            <a:ext cx="3276600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to ask yourself: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these source IP/ASNs make sense for this customer port in this location?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the downstreams of the customer</a:t>
            </a:r>
            <a:endParaRPr/>
          </a:p>
        </p:txBody>
      </p:sp>
      <p:pic>
        <p:nvPicPr>
          <p:cNvPr id="309" name="Google Shape;30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20" l="14118" r="10744" t="-3020"/>
          <a:stretch/>
        </p:blipFill>
        <p:spPr>
          <a:xfrm>
            <a:off x="3578625" y="1220650"/>
            <a:ext cx="5108100" cy="3465600"/>
          </a:xfrm>
          <a:prstGeom prst="roundRect">
            <a:avLst>
              <a:gd fmla="val 16667" name="adj"/>
            </a:avLst>
          </a:prstGeom>
        </p:spPr>
      </p:pic>
      <p:sp>
        <p:nvSpPr>
          <p:cNvPr id="310" name="Google Shape;310;p46"/>
          <p:cNvSpPr txBox="1"/>
          <p:nvPr>
            <p:ph idx="1" type="body"/>
          </p:nvPr>
        </p:nvSpPr>
        <p:spPr>
          <a:xfrm>
            <a:off x="457200" y="1236850"/>
            <a:ext cx="26643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your favorite tool or </a:t>
            </a:r>
            <a:r>
              <a:rPr lang="en"/>
              <a:t>looking glass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E93500"/>
            </a:gs>
          </a:gsLst>
          <a:lin ang="5400000" scaled="0"/>
        </a:gra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lt1"/>
                </a:solidFill>
              </a:rPr>
              <a:t>Now the fun begins — contacting customers!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47"/>
          <p:cNvSpPr txBox="1"/>
          <p:nvPr>
            <p:ph idx="1" type="body"/>
          </p:nvPr>
        </p:nvSpPr>
        <p:spPr>
          <a:xfrm>
            <a:off x="330200" y="1220650"/>
            <a:ext cx="4083537" cy="346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182875" spcFirstLastPara="1" rIns="182875" wrap="square" tIns="1828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Service providers could simply refer the traffic to the abuse team to take action (e.g. disconnect).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Customer would just continue activity with another provider.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●"/>
            </a:pPr>
            <a:r>
              <a:rPr lang="en" sz="1800"/>
              <a:t>A service provider’s objective should be to get the customer’s netops team to understand the issue and address it.</a:t>
            </a:r>
            <a:endParaRPr/>
          </a:p>
        </p:txBody>
      </p:sp>
      <p:sp>
        <p:nvSpPr>
          <p:cNvPr id="317" name="Google Shape;317;p47"/>
          <p:cNvSpPr txBox="1"/>
          <p:nvPr>
            <p:ph idx="2" type="body"/>
          </p:nvPr>
        </p:nvSpPr>
        <p:spPr>
          <a:xfrm>
            <a:off x="4730261" y="1220650"/>
            <a:ext cx="4083537" cy="346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182875" spcFirstLastPara="1" rIns="182875" wrap="square" tIns="18287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 very time-consuming process: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800"/>
              <a:t>Language barriers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800"/>
              <a:t>Network engineers who are either overworked or poorly trained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800"/>
              <a:t>Unfortunately, networking teams who are simply uninterested in fixing the problem</a:t>
            </a:r>
            <a:endParaRPr/>
          </a:p>
          <a:p>
            <a:pPr indent="-342900" lvl="0" marL="48260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1400"/>
              <a:buFont typeface="Arial"/>
              <a:buAutoNum type="arabicPeriod"/>
            </a:pPr>
            <a:r>
              <a:rPr lang="en" sz="1800"/>
              <a:t>Other reasons…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E93500"/>
            </a:gs>
          </a:gsLst>
          <a:lin ang="5400000" scaled="0"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bingo card&#10;&#10;Description automatically generated" id="322" name="Google Shape;32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360" y="342900"/>
            <a:ext cx="4793752" cy="44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8"/>
          <p:cNvSpPr txBox="1"/>
          <p:nvPr/>
        </p:nvSpPr>
        <p:spPr>
          <a:xfrm>
            <a:off x="2691936" y="4782165"/>
            <a:ext cx="3530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rPr>
              <a:t>Source: a certain cat at a cloud provider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Call to action</a:t>
            </a:r>
            <a:endParaRPr/>
          </a:p>
        </p:txBody>
      </p:sp>
      <p:sp>
        <p:nvSpPr>
          <p:cNvPr id="329" name="Google Shape;329;p49"/>
          <p:cNvSpPr/>
          <p:nvPr/>
        </p:nvSpPr>
        <p:spPr>
          <a:xfrm>
            <a:off x="3435042" y="1543194"/>
            <a:ext cx="2495326" cy="2905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5750" lIns="182875" spcFirstLastPara="1" rIns="182875" wrap="square" tIns="36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run a network that operates as a service provider, you have a responsibility to the rest of the Internet to actively look for and eliminate spoofed traffic.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9"/>
          <p:cNvSpPr/>
          <p:nvPr/>
        </p:nvSpPr>
        <p:spPr>
          <a:xfrm>
            <a:off x="6121138" y="1543193"/>
            <a:ext cx="2495326" cy="2880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5750" lIns="182875" spcFirstLastPara="1" rIns="182875" wrap="square" tIns="36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contacted, you need tools in place to investigate and address the claims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want to be the one to complete someone’s </a:t>
            </a:r>
            <a:r>
              <a:rPr b="1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anti-spoofing response bingo card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756338" y="1543194"/>
            <a:ext cx="2495326" cy="2905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5750" lIns="182875" spcFirstLastPara="1" rIns="182875" wrap="square" tIns="36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your network is allowing spoofed traffic, someone is probably using your infrastructure to launch DDoS attacks against victims around the world.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1711452" y="1239444"/>
            <a:ext cx="607500" cy="607500"/>
          </a:xfrm>
          <a:prstGeom prst="ellipse">
            <a:avLst/>
          </a:prstGeom>
          <a:solidFill>
            <a:srgbClr val="EB0C8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9"/>
          <p:cNvSpPr/>
          <p:nvPr/>
        </p:nvSpPr>
        <p:spPr>
          <a:xfrm>
            <a:off x="4355565" y="1239444"/>
            <a:ext cx="607500" cy="6075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9"/>
          <p:cNvSpPr/>
          <p:nvPr/>
        </p:nvSpPr>
        <p:spPr>
          <a:xfrm>
            <a:off x="7022921" y="1214341"/>
            <a:ext cx="607500" cy="6075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148" y="1366673"/>
            <a:ext cx="315552" cy="29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3575" y="1337454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0650" y="1357621"/>
            <a:ext cx="309572" cy="327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 txBox="1"/>
          <p:nvPr>
            <p:ph type="title"/>
          </p:nvPr>
        </p:nvSpPr>
        <p:spPr>
          <a:xfrm>
            <a:off x="500330" y="1186800"/>
            <a:ext cx="4275300" cy="192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43" name="Google Shape;343;p50"/>
          <p:cNvSpPr txBox="1"/>
          <p:nvPr>
            <p:ph idx="1" type="subTitle"/>
          </p:nvPr>
        </p:nvSpPr>
        <p:spPr>
          <a:xfrm>
            <a:off x="500330" y="3064873"/>
            <a:ext cx="3089100" cy="53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nina@kentik.com</a:t>
            </a:r>
            <a:endParaRPr/>
          </a:p>
        </p:txBody>
      </p:sp>
      <p:sp>
        <p:nvSpPr>
          <p:cNvPr id="344" name="Google Shape;344;p50"/>
          <p:cNvSpPr txBox="1"/>
          <p:nvPr>
            <p:ph idx="2" type="subTitle"/>
          </p:nvPr>
        </p:nvSpPr>
        <p:spPr>
          <a:xfrm>
            <a:off x="826297" y="3768282"/>
            <a:ext cx="3803100" cy="2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@nissen333</a:t>
            </a:r>
            <a:endParaRPr/>
          </a:p>
        </p:txBody>
      </p:sp>
      <p:sp>
        <p:nvSpPr>
          <p:cNvPr id="345" name="Google Shape;345;p50"/>
          <p:cNvSpPr txBox="1"/>
          <p:nvPr>
            <p:ph idx="3" type="subTitle"/>
          </p:nvPr>
        </p:nvSpPr>
        <p:spPr>
          <a:xfrm>
            <a:off x="826297" y="4073082"/>
            <a:ext cx="3803100" cy="2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in/ninabargisen</a:t>
            </a:r>
            <a:endParaRPr/>
          </a:p>
        </p:txBody>
      </p:sp>
      <p:sp>
        <p:nvSpPr>
          <p:cNvPr id="346" name="Google Shape;346;p50"/>
          <p:cNvSpPr txBox="1"/>
          <p:nvPr>
            <p:ph idx="4" type="subTitle"/>
          </p:nvPr>
        </p:nvSpPr>
        <p:spPr>
          <a:xfrm>
            <a:off x="826297" y="4377882"/>
            <a:ext cx="3803100" cy="2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Join Kentik on Slack</a:t>
            </a:r>
            <a:endParaRPr/>
          </a:p>
        </p:txBody>
      </p:sp>
      <p:sp>
        <p:nvSpPr>
          <p:cNvPr id="347" name="Google Shape;347;p50"/>
          <p:cNvSpPr/>
          <p:nvPr/>
        </p:nvSpPr>
        <p:spPr>
          <a:xfrm>
            <a:off x="501012" y="4065827"/>
            <a:ext cx="243840" cy="243840"/>
          </a:xfrm>
          <a:custGeom>
            <a:rect b="b" l="l" r="r" t="t"/>
            <a:pathLst>
              <a:path extrusionOk="0" h="6502400" w="6502400">
                <a:moveTo>
                  <a:pt x="3251200" y="0"/>
                </a:moveTo>
                <a:cubicBezTo>
                  <a:pt x="1455890" y="0"/>
                  <a:pt x="0" y="1455890"/>
                  <a:pt x="0" y="3251200"/>
                </a:cubicBezTo>
                <a:cubicBezTo>
                  <a:pt x="0" y="5046510"/>
                  <a:pt x="1455890" y="6502400"/>
                  <a:pt x="3251200" y="6502400"/>
                </a:cubicBezTo>
                <a:cubicBezTo>
                  <a:pt x="5046510" y="6502400"/>
                  <a:pt x="6502400" y="5046510"/>
                  <a:pt x="6502400" y="3251200"/>
                </a:cubicBezTo>
                <a:cubicBezTo>
                  <a:pt x="6502400" y="1455890"/>
                  <a:pt x="5046510" y="0"/>
                  <a:pt x="3251200" y="0"/>
                </a:cubicBezTo>
                <a:close/>
                <a:moveTo>
                  <a:pt x="2306434" y="4914900"/>
                </a:moveTo>
                <a:lnTo>
                  <a:pt x="1514627" y="4914900"/>
                </a:lnTo>
                <a:lnTo>
                  <a:pt x="1514627" y="2532710"/>
                </a:lnTo>
                <a:lnTo>
                  <a:pt x="2306434" y="2532710"/>
                </a:lnTo>
                <a:close/>
                <a:moveTo>
                  <a:pt x="1910563" y="2207412"/>
                </a:moveTo>
                <a:lnTo>
                  <a:pt x="1905394" y="2207412"/>
                </a:lnTo>
                <a:cubicBezTo>
                  <a:pt x="1639684" y="2207412"/>
                  <a:pt x="1467841" y="2024507"/>
                  <a:pt x="1467841" y="1795907"/>
                </a:cubicBezTo>
                <a:cubicBezTo>
                  <a:pt x="1467841" y="1562151"/>
                  <a:pt x="1644942" y="1384300"/>
                  <a:pt x="1915821" y="1384300"/>
                </a:cubicBezTo>
                <a:cubicBezTo>
                  <a:pt x="2186686" y="1384300"/>
                  <a:pt x="2353374" y="1562151"/>
                  <a:pt x="2358530" y="1795907"/>
                </a:cubicBezTo>
                <a:cubicBezTo>
                  <a:pt x="2358530" y="2024507"/>
                  <a:pt x="2186686" y="2207412"/>
                  <a:pt x="1910563" y="2207412"/>
                </a:cubicBezTo>
                <a:close/>
                <a:moveTo>
                  <a:pt x="5161560" y="4914900"/>
                </a:moveTo>
                <a:lnTo>
                  <a:pt x="4369842" y="4914900"/>
                </a:lnTo>
                <a:lnTo>
                  <a:pt x="4369842" y="3640481"/>
                </a:lnTo>
                <a:cubicBezTo>
                  <a:pt x="4369842" y="3320212"/>
                  <a:pt x="4255199" y="3101772"/>
                  <a:pt x="3968699" y="3101772"/>
                </a:cubicBezTo>
                <a:cubicBezTo>
                  <a:pt x="3749967" y="3101772"/>
                  <a:pt x="3619703" y="3249117"/>
                  <a:pt x="3562452" y="3391345"/>
                </a:cubicBezTo>
                <a:cubicBezTo>
                  <a:pt x="3541510" y="3442246"/>
                  <a:pt x="3536404" y="3513391"/>
                  <a:pt x="3536404" y="3584575"/>
                </a:cubicBezTo>
                <a:lnTo>
                  <a:pt x="3536404" y="4914900"/>
                </a:lnTo>
                <a:lnTo>
                  <a:pt x="2744635" y="4914900"/>
                </a:lnTo>
                <a:cubicBezTo>
                  <a:pt x="2744635" y="4914900"/>
                  <a:pt x="2755011" y="2756192"/>
                  <a:pt x="2744635" y="2532710"/>
                </a:cubicBezTo>
                <a:lnTo>
                  <a:pt x="3536404" y="2532710"/>
                </a:lnTo>
                <a:lnTo>
                  <a:pt x="3536404" y="2869997"/>
                </a:lnTo>
                <a:cubicBezTo>
                  <a:pt x="3641624" y="2707678"/>
                  <a:pt x="3829888" y="2476792"/>
                  <a:pt x="4249992" y="2476792"/>
                </a:cubicBezTo>
                <a:cubicBezTo>
                  <a:pt x="4770933" y="2476792"/>
                  <a:pt x="5161560" y="2817267"/>
                  <a:pt x="5161560" y="35489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0"/>
          <p:cNvSpPr/>
          <p:nvPr/>
        </p:nvSpPr>
        <p:spPr>
          <a:xfrm>
            <a:off x="501000" y="3744100"/>
            <a:ext cx="243840" cy="243840"/>
          </a:xfrm>
          <a:custGeom>
            <a:rect b="b" l="l" r="r" t="t"/>
            <a:pathLst>
              <a:path extrusionOk="0" h="6502400" w="6502400">
                <a:moveTo>
                  <a:pt x="3251200" y="0"/>
                </a:moveTo>
                <a:cubicBezTo>
                  <a:pt x="1455890" y="0"/>
                  <a:pt x="0" y="1455890"/>
                  <a:pt x="0" y="3251200"/>
                </a:cubicBezTo>
                <a:cubicBezTo>
                  <a:pt x="0" y="5046510"/>
                  <a:pt x="1455890" y="6502400"/>
                  <a:pt x="3251200" y="6502400"/>
                </a:cubicBezTo>
                <a:cubicBezTo>
                  <a:pt x="5046510" y="6502400"/>
                  <a:pt x="6502400" y="5046510"/>
                  <a:pt x="6502400" y="3251200"/>
                </a:cubicBezTo>
                <a:cubicBezTo>
                  <a:pt x="6502400" y="1455890"/>
                  <a:pt x="5046510" y="0"/>
                  <a:pt x="3251200" y="0"/>
                </a:cubicBezTo>
                <a:close/>
                <a:moveTo>
                  <a:pt x="4735665" y="2534946"/>
                </a:moveTo>
                <a:cubicBezTo>
                  <a:pt x="4737100" y="2566937"/>
                  <a:pt x="4737799" y="2599080"/>
                  <a:pt x="4737799" y="2631377"/>
                </a:cubicBezTo>
                <a:cubicBezTo>
                  <a:pt x="4737799" y="3617468"/>
                  <a:pt x="3987203" y="4754563"/>
                  <a:pt x="2614562" y="4754614"/>
                </a:cubicBezTo>
                <a:lnTo>
                  <a:pt x="2614613" y="4754614"/>
                </a:lnTo>
                <a:lnTo>
                  <a:pt x="2614562" y="4754614"/>
                </a:lnTo>
                <a:cubicBezTo>
                  <a:pt x="2193138" y="4754614"/>
                  <a:pt x="1800974" y="4631081"/>
                  <a:pt x="1470724" y="4419397"/>
                </a:cubicBezTo>
                <a:cubicBezTo>
                  <a:pt x="1529105" y="4426293"/>
                  <a:pt x="1588541" y="4429722"/>
                  <a:pt x="1648714" y="4429722"/>
                </a:cubicBezTo>
                <a:cubicBezTo>
                  <a:pt x="1998371" y="4429722"/>
                  <a:pt x="2320138" y="4310457"/>
                  <a:pt x="2575573" y="4110291"/>
                </a:cubicBezTo>
                <a:cubicBezTo>
                  <a:pt x="2248891" y="4104234"/>
                  <a:pt x="1973466" y="3888486"/>
                  <a:pt x="1878406" y="3591967"/>
                </a:cubicBezTo>
                <a:cubicBezTo>
                  <a:pt x="1923898" y="3600704"/>
                  <a:pt x="1970684" y="3605466"/>
                  <a:pt x="2018652" y="3605466"/>
                </a:cubicBezTo>
                <a:cubicBezTo>
                  <a:pt x="2086762" y="3605466"/>
                  <a:pt x="2152752" y="3596284"/>
                  <a:pt x="2215452" y="3579165"/>
                </a:cubicBezTo>
                <a:cubicBezTo>
                  <a:pt x="1873999" y="3510801"/>
                  <a:pt x="1616774" y="3209036"/>
                  <a:pt x="1616774" y="2847683"/>
                </a:cubicBezTo>
                <a:cubicBezTo>
                  <a:pt x="1616774" y="2844305"/>
                  <a:pt x="1616774" y="2841282"/>
                  <a:pt x="1616862" y="2838158"/>
                </a:cubicBezTo>
                <a:cubicBezTo>
                  <a:pt x="1717421" y="2894063"/>
                  <a:pt x="1832420" y="2927693"/>
                  <a:pt x="1954860" y="2931465"/>
                </a:cubicBezTo>
                <a:cubicBezTo>
                  <a:pt x="1754480" y="2797772"/>
                  <a:pt x="1622768" y="2569223"/>
                  <a:pt x="1622768" y="2310308"/>
                </a:cubicBezTo>
                <a:cubicBezTo>
                  <a:pt x="1622768" y="2173580"/>
                  <a:pt x="1659738" y="2045487"/>
                  <a:pt x="1723822" y="1935213"/>
                </a:cubicBezTo>
                <a:cubicBezTo>
                  <a:pt x="2091830" y="2386762"/>
                  <a:pt x="2641803" y="2683713"/>
                  <a:pt x="3262020" y="2714917"/>
                </a:cubicBezTo>
                <a:cubicBezTo>
                  <a:pt x="3249219" y="2660256"/>
                  <a:pt x="3242615" y="2603297"/>
                  <a:pt x="3242615" y="2544763"/>
                </a:cubicBezTo>
                <a:cubicBezTo>
                  <a:pt x="3242615" y="2132813"/>
                  <a:pt x="3576841" y="1798587"/>
                  <a:pt x="3988943" y="1798587"/>
                </a:cubicBezTo>
                <a:cubicBezTo>
                  <a:pt x="4203599" y="1798587"/>
                  <a:pt x="4397477" y="1889328"/>
                  <a:pt x="4533646" y="2034388"/>
                </a:cubicBezTo>
                <a:cubicBezTo>
                  <a:pt x="4703661" y="2000847"/>
                  <a:pt x="4863313" y="1938731"/>
                  <a:pt x="5007521" y="1853260"/>
                </a:cubicBezTo>
                <a:cubicBezTo>
                  <a:pt x="4951705" y="2027441"/>
                  <a:pt x="4833442" y="2173580"/>
                  <a:pt x="4679353" y="2266010"/>
                </a:cubicBezTo>
                <a:cubicBezTo>
                  <a:pt x="4830318" y="2247951"/>
                  <a:pt x="4974184" y="2207921"/>
                  <a:pt x="5107877" y="2148484"/>
                </a:cubicBezTo>
                <a:cubicBezTo>
                  <a:pt x="5008017" y="2298154"/>
                  <a:pt x="4881360" y="2429624"/>
                  <a:pt x="4735665" y="25349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0"/>
          <p:cNvSpPr/>
          <p:nvPr/>
        </p:nvSpPr>
        <p:spPr>
          <a:xfrm>
            <a:off x="500999" y="4387541"/>
            <a:ext cx="251460" cy="251460"/>
          </a:xfrm>
          <a:custGeom>
            <a:rect b="b" l="l" r="r" t="t"/>
            <a:pathLst>
              <a:path extrusionOk="0" h="5029200" w="5029200">
                <a:moveTo>
                  <a:pt x="2514600" y="0"/>
                </a:moveTo>
                <a:cubicBezTo>
                  <a:pt x="1125855" y="0"/>
                  <a:pt x="0" y="1125855"/>
                  <a:pt x="0" y="2514600"/>
                </a:cubicBezTo>
                <a:cubicBezTo>
                  <a:pt x="0" y="3903345"/>
                  <a:pt x="1125855" y="5029200"/>
                  <a:pt x="2514600" y="5029200"/>
                </a:cubicBezTo>
                <a:cubicBezTo>
                  <a:pt x="3903345" y="5029200"/>
                  <a:pt x="5029200" y="3903345"/>
                  <a:pt x="5029200" y="2514600"/>
                </a:cubicBezTo>
                <a:cubicBezTo>
                  <a:pt x="5029200" y="1125855"/>
                  <a:pt x="3903345" y="0"/>
                  <a:pt x="2514600" y="0"/>
                </a:cubicBezTo>
                <a:close/>
                <a:moveTo>
                  <a:pt x="2081213" y="866775"/>
                </a:moveTo>
                <a:cubicBezTo>
                  <a:pt x="2081213" y="866775"/>
                  <a:pt x="2081213" y="866775"/>
                  <a:pt x="2081213" y="866775"/>
                </a:cubicBezTo>
                <a:cubicBezTo>
                  <a:pt x="2272665" y="866775"/>
                  <a:pt x="2426970" y="1021080"/>
                  <a:pt x="2426970" y="1212533"/>
                </a:cubicBezTo>
                <a:cubicBezTo>
                  <a:pt x="2426970" y="1212533"/>
                  <a:pt x="2426970" y="1213485"/>
                  <a:pt x="2426970" y="1213485"/>
                </a:cubicBezTo>
                <a:lnTo>
                  <a:pt x="2426970" y="1560195"/>
                </a:lnTo>
                <a:lnTo>
                  <a:pt x="2081213" y="1560195"/>
                </a:lnTo>
                <a:cubicBezTo>
                  <a:pt x="1889760" y="1560195"/>
                  <a:pt x="1734503" y="1404938"/>
                  <a:pt x="1734503" y="1213485"/>
                </a:cubicBezTo>
                <a:cubicBezTo>
                  <a:pt x="1734503" y="1022033"/>
                  <a:pt x="1889760" y="866775"/>
                  <a:pt x="2081213" y="866775"/>
                </a:cubicBezTo>
                <a:close/>
                <a:moveTo>
                  <a:pt x="1562100" y="2949893"/>
                </a:moveTo>
                <a:cubicBezTo>
                  <a:pt x="1562100" y="3141345"/>
                  <a:pt x="1406843" y="3296603"/>
                  <a:pt x="1215390" y="3296603"/>
                </a:cubicBezTo>
                <a:cubicBezTo>
                  <a:pt x="1023938" y="3296603"/>
                  <a:pt x="868680" y="3141345"/>
                  <a:pt x="868680" y="2949893"/>
                </a:cubicBezTo>
                <a:cubicBezTo>
                  <a:pt x="868680" y="2758440"/>
                  <a:pt x="1023938" y="2603183"/>
                  <a:pt x="1215390" y="2603183"/>
                </a:cubicBezTo>
                <a:cubicBezTo>
                  <a:pt x="1215390" y="2603183"/>
                  <a:pt x="1215390" y="2603183"/>
                  <a:pt x="1215390" y="2603183"/>
                </a:cubicBezTo>
                <a:lnTo>
                  <a:pt x="1561148" y="2603183"/>
                </a:lnTo>
                <a:lnTo>
                  <a:pt x="1561148" y="2949893"/>
                </a:lnTo>
                <a:close/>
                <a:moveTo>
                  <a:pt x="2426970" y="3815715"/>
                </a:moveTo>
                <a:cubicBezTo>
                  <a:pt x="2426970" y="4007168"/>
                  <a:pt x="2271713" y="4161473"/>
                  <a:pt x="2081213" y="4161473"/>
                </a:cubicBezTo>
                <a:cubicBezTo>
                  <a:pt x="1889760" y="4161473"/>
                  <a:pt x="1735455" y="4006215"/>
                  <a:pt x="1735455" y="3815715"/>
                </a:cubicBezTo>
                <a:lnTo>
                  <a:pt x="1735455" y="2949893"/>
                </a:lnTo>
                <a:cubicBezTo>
                  <a:pt x="1735455" y="2758440"/>
                  <a:pt x="1890713" y="2604135"/>
                  <a:pt x="2081213" y="2604135"/>
                </a:cubicBezTo>
                <a:cubicBezTo>
                  <a:pt x="2272665" y="2604135"/>
                  <a:pt x="2426970" y="2759393"/>
                  <a:pt x="2426970" y="2949893"/>
                </a:cubicBezTo>
                <a:lnTo>
                  <a:pt x="2426970" y="3815715"/>
                </a:lnTo>
                <a:close/>
                <a:moveTo>
                  <a:pt x="2081213" y="2427923"/>
                </a:moveTo>
                <a:lnTo>
                  <a:pt x="1213485" y="2427923"/>
                </a:lnTo>
                <a:cubicBezTo>
                  <a:pt x="1022032" y="2427923"/>
                  <a:pt x="866775" y="2272665"/>
                  <a:pt x="866775" y="2081213"/>
                </a:cubicBezTo>
                <a:cubicBezTo>
                  <a:pt x="866775" y="1889760"/>
                  <a:pt x="1022032" y="1734503"/>
                  <a:pt x="1213485" y="1734503"/>
                </a:cubicBezTo>
                <a:lnTo>
                  <a:pt x="2081213" y="1734503"/>
                </a:lnTo>
                <a:cubicBezTo>
                  <a:pt x="2272665" y="1734503"/>
                  <a:pt x="2427923" y="1889760"/>
                  <a:pt x="2427923" y="2081213"/>
                </a:cubicBezTo>
                <a:cubicBezTo>
                  <a:pt x="2426970" y="2272665"/>
                  <a:pt x="2272665" y="2427923"/>
                  <a:pt x="2081213" y="2427923"/>
                </a:cubicBezTo>
                <a:close/>
                <a:moveTo>
                  <a:pt x="3467100" y="2081213"/>
                </a:moveTo>
                <a:lnTo>
                  <a:pt x="3467100" y="2081213"/>
                </a:lnTo>
                <a:cubicBezTo>
                  <a:pt x="3467100" y="1889760"/>
                  <a:pt x="3621405" y="1734503"/>
                  <a:pt x="3812858" y="1734503"/>
                </a:cubicBezTo>
                <a:cubicBezTo>
                  <a:pt x="3812858" y="1734503"/>
                  <a:pt x="3812858" y="1734503"/>
                  <a:pt x="3812858" y="1734503"/>
                </a:cubicBezTo>
                <a:cubicBezTo>
                  <a:pt x="4004310" y="1734503"/>
                  <a:pt x="4159568" y="1889760"/>
                  <a:pt x="4159568" y="2081213"/>
                </a:cubicBezTo>
                <a:cubicBezTo>
                  <a:pt x="4159568" y="2272665"/>
                  <a:pt x="4004310" y="2427923"/>
                  <a:pt x="3812858" y="2427923"/>
                </a:cubicBezTo>
                <a:lnTo>
                  <a:pt x="3467100" y="2427923"/>
                </a:lnTo>
                <a:lnTo>
                  <a:pt x="3467100" y="2081213"/>
                </a:lnTo>
                <a:close/>
                <a:moveTo>
                  <a:pt x="2602230" y="1213485"/>
                </a:moveTo>
                <a:cubicBezTo>
                  <a:pt x="2602230" y="1022033"/>
                  <a:pt x="2757488" y="867728"/>
                  <a:pt x="2947988" y="867728"/>
                </a:cubicBezTo>
                <a:cubicBezTo>
                  <a:pt x="3138488" y="867728"/>
                  <a:pt x="3293745" y="1022985"/>
                  <a:pt x="3293745" y="1213485"/>
                </a:cubicBezTo>
                <a:lnTo>
                  <a:pt x="3293745" y="2081213"/>
                </a:lnTo>
                <a:cubicBezTo>
                  <a:pt x="3293745" y="2272665"/>
                  <a:pt x="3138488" y="2426970"/>
                  <a:pt x="2947988" y="2426970"/>
                </a:cubicBezTo>
                <a:cubicBezTo>
                  <a:pt x="2756535" y="2426970"/>
                  <a:pt x="2602230" y="2271713"/>
                  <a:pt x="2602230" y="2081213"/>
                </a:cubicBezTo>
                <a:lnTo>
                  <a:pt x="2602230" y="1213485"/>
                </a:lnTo>
                <a:close/>
                <a:moveTo>
                  <a:pt x="2947988" y="4161473"/>
                </a:moveTo>
                <a:cubicBezTo>
                  <a:pt x="2756535" y="4161473"/>
                  <a:pt x="2602230" y="4006215"/>
                  <a:pt x="2602230" y="3815715"/>
                </a:cubicBezTo>
                <a:lnTo>
                  <a:pt x="2602230" y="3469005"/>
                </a:lnTo>
                <a:lnTo>
                  <a:pt x="2947988" y="3469005"/>
                </a:lnTo>
                <a:cubicBezTo>
                  <a:pt x="3139440" y="3469005"/>
                  <a:pt x="3293745" y="3624263"/>
                  <a:pt x="3293745" y="3814763"/>
                </a:cubicBezTo>
                <a:cubicBezTo>
                  <a:pt x="3293745" y="4005263"/>
                  <a:pt x="3139440" y="4161473"/>
                  <a:pt x="2947988" y="4161473"/>
                </a:cubicBezTo>
                <a:close/>
                <a:moveTo>
                  <a:pt x="3815715" y="3296603"/>
                </a:moveTo>
                <a:lnTo>
                  <a:pt x="2947988" y="3296603"/>
                </a:lnTo>
                <a:cubicBezTo>
                  <a:pt x="2756535" y="3296603"/>
                  <a:pt x="2601278" y="3141345"/>
                  <a:pt x="2601278" y="2949893"/>
                </a:cubicBezTo>
                <a:cubicBezTo>
                  <a:pt x="2601278" y="2758440"/>
                  <a:pt x="2756535" y="2603183"/>
                  <a:pt x="2947988" y="2603183"/>
                </a:cubicBezTo>
                <a:lnTo>
                  <a:pt x="3815715" y="2603183"/>
                </a:lnTo>
                <a:cubicBezTo>
                  <a:pt x="4007168" y="2603183"/>
                  <a:pt x="4162425" y="2758440"/>
                  <a:pt x="4162425" y="2949893"/>
                </a:cubicBezTo>
                <a:cubicBezTo>
                  <a:pt x="4162425" y="3141345"/>
                  <a:pt x="4007168" y="3296603"/>
                  <a:pt x="3815715" y="3296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/>
          <p:nvPr>
            <p:ph type="title"/>
          </p:nvPr>
        </p:nvSpPr>
        <p:spPr>
          <a:xfrm>
            <a:off x="838200" y="225083"/>
            <a:ext cx="7124114" cy="562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/>
              <a:t>Identifying spoofed traffic with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pmacct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p51"/>
          <p:cNvSpPr txBox="1"/>
          <p:nvPr/>
        </p:nvSpPr>
        <p:spPr>
          <a:xfrm>
            <a:off x="545912" y="787790"/>
            <a:ext cx="8052176" cy="423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arenR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 flows coming in from customer networks, using an external inventory (pre_tag_map)</a:t>
            </a:r>
            <a:endParaRPr/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arenR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ports of interest in a list of ports (ports_file)</a:t>
            </a:r>
            <a:endParaRPr/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arenR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Aggregate flows as &lt; label, src_host, dst_host, dst_port &gt;</a:t>
            </a:r>
            <a:endParaRPr/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arenR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 the equivalent of a "SELECT label, ip_src, COUNT(ip_dst),COUNT(port_dst), SUM(packets) FROM &lt;table&gt; WHERE stamp_inserted = &lt;timeframe of interest&gt; GROUP BY label, ip_src;" on the output data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Points a, b and c refer to pmacct configuration files (examples below)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additional questions, contact Paolo Lucente &lt;paolo@pmacct.net&gt;</a:t>
            </a:r>
            <a:endParaRPr/>
          </a:p>
        </p:txBody>
      </p:sp>
      <p:sp>
        <p:nvSpPr>
          <p:cNvPr id="356" name="Google Shape;356;p51"/>
          <p:cNvSpPr txBox="1"/>
          <p:nvPr/>
        </p:nvSpPr>
        <p:spPr>
          <a:xfrm>
            <a:off x="152016" y="2571750"/>
            <a:ext cx="4954556" cy="209288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== nfacctd.conf ==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 &lt; .. snip snip .. &gt;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pre_tag_map: /path/to/pre_tag.map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plugins: kafka[ddos]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pre_tag_label_filter[ddos]: customer_X, customer_Y, customer_Z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aggregate[ddos]: label, src_host, dst_host, dst_port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ports_file[ddos]: /path/to/ports.lst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 &lt; .. snip snip .. &gt;</a:t>
            </a:r>
            <a:endParaRPr b="0" i="0" sz="1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5207672" y="2583180"/>
            <a:ext cx="3784312" cy="132343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== pre_tag.map ==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! Label customers basing on &lt;ip, in&gt; ingress interface (ie. 1) of a given router (ie. 10.0.0.1)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set_label=customer_X    ip=10.0.0.1     in=1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set_label=customer_Y    ip=10.0.0.1     in=2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set_label=customer_Z    ip=10.0.0.2     in=1</a:t>
            </a:r>
            <a:b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set_label=customer_Z    ip=10.0.0.2     in=2</a:t>
            </a:r>
            <a:endParaRPr b="0" i="0" sz="1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5207672" y="3946401"/>
            <a:ext cx="2642100" cy="70788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== ports.lst ==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53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161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&lt; .. other relevant ports .. &gt;</a:t>
            </a:r>
            <a:endParaRPr b="0" i="0" sz="1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Fighting DDoS at the Source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" name="Google Shape;217;p35"/>
          <p:cNvSpPr txBox="1"/>
          <p:nvPr>
            <p:ph idx="3" type="body"/>
          </p:nvPr>
        </p:nvSpPr>
        <p:spPr>
          <a:xfrm>
            <a:off x="457200" y="1409700"/>
            <a:ext cx="3886200" cy="2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605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Distributed denial of service (DDoS) attacks continue to plague the Internet.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One of the most common forms of DDoS attack is the </a:t>
            </a: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reflection attack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descr="A screen shot of a blue circle with white text&#10;&#10;Description automatically generated"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309651"/>
            <a:ext cx="4460630" cy="200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/>
        </p:nvSpPr>
        <p:spPr>
          <a:xfrm>
            <a:off x="5788481" y="3368944"/>
            <a:ext cx="2373453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Reflection attack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457200" y="457200"/>
            <a:ext cx="8229600" cy="33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stop these if we work together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Reflection attacks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7"/>
          <p:cNvSpPr txBox="1"/>
          <p:nvPr>
            <p:ph idx="3" type="body"/>
          </p:nvPr>
        </p:nvSpPr>
        <p:spPr>
          <a:xfrm>
            <a:off x="457200" y="1409700"/>
            <a:ext cx="3886200" cy="28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605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attacker sends thousands of requests with “spoofed” source IP addresses.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requests are sent to DNS, NTP etc servers who replies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target address is flooded with the replies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service becomes degraded or unavailable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A screen shot of a blue circle with white text&#10;&#10;Description automatically generated"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309651"/>
            <a:ext cx="4460630" cy="200224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/>
          <p:nvPr/>
        </p:nvSpPr>
        <p:spPr>
          <a:xfrm>
            <a:off x="5788481" y="3368944"/>
            <a:ext cx="2373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Reflection attack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Reflection attacks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8"/>
          <p:cNvSpPr txBox="1"/>
          <p:nvPr>
            <p:ph idx="3" type="body"/>
          </p:nvPr>
        </p:nvSpPr>
        <p:spPr>
          <a:xfrm>
            <a:off x="457200" y="1409700"/>
            <a:ext cx="3886200" cy="28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605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One of the largest </a:t>
            </a:r>
            <a:r>
              <a:rPr b="1" lang="en" sz="15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reflection</a:t>
            </a: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 attacks was targeted Google Cloud in 2017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The attack </a:t>
            </a:r>
            <a:r>
              <a:rPr b="1" lang="en" sz="15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originated</a:t>
            </a: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 in 4 chinese networks ((ASNs 4134, 4837, 58453, and 9394)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The attackers used the networks to spoof </a:t>
            </a:r>
            <a:r>
              <a:rPr b="1" lang="en" sz="15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167 Mpps</a:t>
            </a: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 (millions of packets per second) to </a:t>
            </a:r>
            <a:r>
              <a:rPr b="1" lang="en" sz="15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180,000</a:t>
            </a: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 exposed CLDAP, DNS, and SMTP servers 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605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The attack peaked at </a:t>
            </a:r>
            <a:r>
              <a:rPr b="1" lang="en" sz="15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2.54 Tbps</a:t>
            </a:r>
            <a:endParaRPr b="1" sz="1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A screen shot of a blue circle with white text&#10;&#10;Description automatically generated" id="239" name="Google Shape;2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309651"/>
            <a:ext cx="4460630" cy="200224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 txBox="1"/>
          <p:nvPr/>
        </p:nvSpPr>
        <p:spPr>
          <a:xfrm>
            <a:off x="5788481" y="3368944"/>
            <a:ext cx="2373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Reflection attack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273850" y="4928700"/>
            <a:ext cx="6956100" cy="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https://www.zdnet.com/article/google-says-it-mitigated-a-2-54-tbps-ddos-attack-in-2017-largest-known-to-date/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Addressing the problem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39"/>
          <p:cNvSpPr txBox="1"/>
          <p:nvPr>
            <p:ph idx="3" type="body"/>
          </p:nvPr>
        </p:nvSpPr>
        <p:spPr>
          <a:xfrm>
            <a:off x="850900" y="3496195"/>
            <a:ext cx="7442200" cy="1390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911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AutoNum type="arabicPeriod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Secure internet devices from responding to UDP queries from the Internet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9116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AutoNum type="arabicPeriod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Eliminate spoofed traffic via technical means (BCP38)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9116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00"/>
              <a:buFont typeface="Source Sans Pro"/>
              <a:buAutoNum type="arabicPeriod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Identify and engage networks originating spoofed traffic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A blue square with white text and black text&#10;&#10;Description automatically generated" id="248" name="Google Shape;2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504" y="1100515"/>
            <a:ext cx="5487885" cy="222336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2" type="body"/>
          </p:nvPr>
        </p:nvSpPr>
        <p:spPr>
          <a:xfrm>
            <a:off x="4800600" y="1220650"/>
            <a:ext cx="38862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Methods of Implementation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Strict Reverse Path Forwarding (</a:t>
            </a:r>
            <a:r>
              <a:rPr b="1" lang="en">
                <a:solidFill>
                  <a:schemeClr val="accent1"/>
                </a:solidFill>
              </a:rPr>
              <a:t>sRPF</a:t>
            </a:r>
            <a:r>
              <a:rPr lang="en"/>
              <a:t>):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Drops packets arriving on</a:t>
            </a:r>
            <a:r>
              <a:rPr b="1" lang="en">
                <a:solidFill>
                  <a:schemeClr val="accent1"/>
                </a:solidFill>
              </a:rPr>
              <a:t> incorrect</a:t>
            </a:r>
            <a:r>
              <a:rPr lang="en"/>
              <a:t> interface.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</a:t>
            </a:r>
            <a:r>
              <a:rPr b="1" lang="en">
                <a:solidFill>
                  <a:schemeClr val="accent1"/>
                </a:solidFill>
              </a:rPr>
              <a:t>symmetric</a:t>
            </a:r>
            <a:r>
              <a:rPr lang="en"/>
              <a:t> routing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Feasible Reverse Path Forwarding (</a:t>
            </a:r>
            <a:r>
              <a:rPr b="1" lang="en">
                <a:solidFill>
                  <a:schemeClr val="accent1"/>
                </a:solidFill>
              </a:rPr>
              <a:t>fRPF</a:t>
            </a:r>
            <a:r>
              <a:rPr lang="en"/>
              <a:t>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Considers </a:t>
            </a:r>
            <a:r>
              <a:rPr b="1" lang="en">
                <a:solidFill>
                  <a:schemeClr val="accent1"/>
                </a:solidFill>
              </a:rPr>
              <a:t>all paths</a:t>
            </a:r>
            <a:r>
              <a:rPr lang="en"/>
              <a:t> to the source address.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Risk of </a:t>
            </a:r>
            <a:r>
              <a:rPr b="1" lang="en">
                <a:solidFill>
                  <a:schemeClr val="accent1"/>
                </a:solidFill>
              </a:rPr>
              <a:t>blackholing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Ingress Access Control Lists (</a:t>
            </a:r>
            <a:r>
              <a:rPr b="1" lang="en">
                <a:solidFill>
                  <a:schemeClr val="accent1"/>
                </a:solidFill>
              </a:rPr>
              <a:t>ACLs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</a:t>
            </a:r>
            <a:r>
              <a:rPr b="1" lang="en">
                <a:solidFill>
                  <a:schemeClr val="accent1"/>
                </a:solidFill>
              </a:rPr>
              <a:t>manual</a:t>
            </a:r>
            <a:r>
              <a:rPr lang="en"/>
              <a:t> maintenance.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Considered bulletproof if maintained properly.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Best fit for</a:t>
            </a:r>
            <a:r>
              <a:rPr b="1" lang="en">
                <a:solidFill>
                  <a:schemeClr val="accent1"/>
                </a:solidFill>
              </a:rPr>
              <a:t> non-dynamic</a:t>
            </a:r>
            <a:r>
              <a:rPr lang="en"/>
              <a:t> configurations and </a:t>
            </a:r>
            <a:r>
              <a:rPr b="1" lang="en">
                <a:solidFill>
                  <a:schemeClr val="accent1"/>
                </a:solidFill>
              </a:rPr>
              <a:t>few </a:t>
            </a:r>
            <a:r>
              <a:rPr lang="en"/>
              <a:t>used prefixes.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457200" y="1220650"/>
            <a:ext cx="38862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Source IP verification</a:t>
            </a:r>
            <a:endParaRPr b="1" sz="16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Checks </a:t>
            </a:r>
            <a:r>
              <a:rPr b="1" lang="en">
                <a:solidFill>
                  <a:schemeClr val="accent1"/>
                </a:solidFill>
              </a:rPr>
              <a:t>source IPs</a:t>
            </a:r>
            <a:r>
              <a:rPr lang="en"/>
              <a:t> of packets against permitted </a:t>
            </a:r>
            <a:r>
              <a:rPr b="1" lang="en">
                <a:solidFill>
                  <a:schemeClr val="accent1"/>
                </a:solidFill>
              </a:rPr>
              <a:t>addresses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Implementation varies by network type: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 Network: At the point of </a:t>
            </a:r>
            <a:r>
              <a:rPr b="1" lang="en">
                <a:solidFill>
                  <a:schemeClr val="accent1"/>
                </a:solidFill>
              </a:rPr>
              <a:t>interconnection</a:t>
            </a:r>
            <a:r>
              <a:rPr lang="en"/>
              <a:t> with a </a:t>
            </a:r>
            <a:r>
              <a:rPr b="1" lang="en">
                <a:solidFill>
                  <a:schemeClr val="accent1"/>
                </a:solidFill>
              </a:rPr>
              <a:t>single</a:t>
            </a:r>
            <a:r>
              <a:rPr lang="en"/>
              <a:t> customer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Enterprise Network: At the </a:t>
            </a:r>
            <a:r>
              <a:rPr b="1" lang="en">
                <a:solidFill>
                  <a:schemeClr val="accent1"/>
                </a:solidFill>
              </a:rPr>
              <a:t>edge</a:t>
            </a:r>
            <a:r>
              <a:rPr lang="en"/>
              <a:t> routers connected to </a:t>
            </a:r>
            <a:r>
              <a:rPr b="1" lang="en">
                <a:solidFill>
                  <a:schemeClr val="accent1"/>
                </a:solidFill>
              </a:rPr>
              <a:t>neighbors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Transit Provider: At the </a:t>
            </a:r>
            <a:r>
              <a:rPr b="1" lang="en">
                <a:solidFill>
                  <a:schemeClr val="accent1"/>
                </a:solidFill>
              </a:rPr>
              <a:t>provider-edge</a:t>
            </a:r>
            <a:r>
              <a:rPr lang="en"/>
              <a:t> router connected to</a:t>
            </a:r>
            <a:r>
              <a:rPr b="1" lang="en">
                <a:solidFill>
                  <a:schemeClr val="accent1"/>
                </a:solidFill>
              </a:rPr>
              <a:t> customers</a:t>
            </a:r>
            <a:r>
              <a:rPr lang="en"/>
              <a:t>.</a:t>
            </a:r>
            <a:endParaRPr/>
          </a:p>
        </p:txBody>
      </p:sp>
      <p:sp>
        <p:nvSpPr>
          <p:cNvPr id="255" name="Google Shape;255;p40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BCP 38 &amp; 84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/>
          <p:nvPr/>
        </p:nvSpPr>
        <p:spPr>
          <a:xfrm>
            <a:off x="4675239" y="2461846"/>
            <a:ext cx="3646680" cy="2135554"/>
          </a:xfrm>
          <a:prstGeom prst="rect">
            <a:avLst/>
          </a:prstGeom>
          <a:solidFill>
            <a:srgbClr val="EBEFF3"/>
          </a:solidFill>
          <a:ln>
            <a:noFill/>
          </a:ln>
        </p:spPr>
        <p:txBody>
          <a:bodyPr anchorCtr="0" anchor="t" bIns="182875" lIns="182875" spcFirstLastPara="1" rIns="182875" wrap="square" tIns="45720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393A45"/>
                </a:solidFill>
                <a:latin typeface="Arial"/>
                <a:ea typeface="Arial"/>
                <a:cs typeface="Arial"/>
                <a:sym typeface="Arial"/>
              </a:rPr>
              <a:t>For any suspicious spikes in packets to those selected UDP ports, investigate the source IPs of these packets coming from that customer.</a:t>
            </a:r>
            <a:endParaRPr/>
          </a:p>
        </p:txBody>
      </p:sp>
      <p:sp>
        <p:nvSpPr>
          <p:cNvPr id="261" name="Google Shape;261;p4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3000"/>
              <a:t>Using NetFlow to traceback DDoS sources</a:t>
            </a:r>
            <a:endParaRPr/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822080" y="1016686"/>
            <a:ext cx="7499840" cy="1019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000"/>
              <a:t>A backbone provider uses a customized workflow to identify customer networks which are sending traffic in violation of BCP38.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</a:pPr>
            <a:r>
              <a:rPr lang="en" sz="2000"/>
              <a:t>Methodology boils down to two steps:</a:t>
            </a:r>
            <a:endParaRPr/>
          </a:p>
        </p:txBody>
      </p:sp>
      <p:sp>
        <p:nvSpPr>
          <p:cNvPr id="263" name="Google Shape;263;p41"/>
          <p:cNvSpPr/>
          <p:nvPr/>
        </p:nvSpPr>
        <p:spPr>
          <a:xfrm>
            <a:off x="822081" y="2443370"/>
            <a:ext cx="3610660" cy="2154030"/>
          </a:xfrm>
          <a:prstGeom prst="rect">
            <a:avLst/>
          </a:prstGeom>
          <a:solidFill>
            <a:srgbClr val="EBEFF3"/>
          </a:solidFill>
          <a:ln>
            <a:noFill/>
          </a:ln>
        </p:spPr>
        <p:txBody>
          <a:bodyPr anchorCtr="0" anchor="t" bIns="182875" lIns="182875" spcFirstLastPara="1" rIns="182875" wrap="square" tIns="45720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393A45"/>
                </a:solidFill>
                <a:latin typeface="Arial"/>
                <a:ea typeface="Arial"/>
                <a:cs typeface="Arial"/>
                <a:sym typeface="Arial"/>
              </a:rPr>
              <a:t>Find spikes of packets from customer networks to a large set of unique destination IP addresses using commonly abused UDP ports.</a:t>
            </a:r>
            <a:endParaRPr/>
          </a:p>
        </p:txBody>
      </p:sp>
      <p:sp>
        <p:nvSpPr>
          <p:cNvPr id="264" name="Google Shape;264;p41"/>
          <p:cNvSpPr/>
          <p:nvPr/>
        </p:nvSpPr>
        <p:spPr>
          <a:xfrm>
            <a:off x="931346" y="4343182"/>
            <a:ext cx="3392129" cy="116700"/>
          </a:xfrm>
          <a:prstGeom prst="rect">
            <a:avLst/>
          </a:prstGeom>
          <a:solidFill>
            <a:srgbClr val="FA5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2403675" y="2187929"/>
            <a:ext cx="547833" cy="547833"/>
          </a:xfrm>
          <a:prstGeom prst="ellipse">
            <a:avLst/>
          </a:prstGeom>
          <a:solidFill>
            <a:srgbClr val="FA541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1"/>
          <p:cNvSpPr/>
          <p:nvPr/>
        </p:nvSpPr>
        <p:spPr>
          <a:xfrm>
            <a:off x="4820525" y="4343182"/>
            <a:ext cx="3392129" cy="116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6008806" y="2187928"/>
            <a:ext cx="547833" cy="547833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457200" y="457200"/>
            <a:ext cx="8229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Using NetFlow to traceback DDoS sources</a:t>
            </a:r>
            <a:endParaRPr/>
          </a:p>
        </p:txBody>
      </p:sp>
      <p:pic>
        <p:nvPicPr>
          <p:cNvPr id="273" name="Google Shape;27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672" r="12672" t="0"/>
          <a:stretch/>
        </p:blipFill>
        <p:spPr>
          <a:xfrm>
            <a:off x="5397499" y="1211858"/>
            <a:ext cx="3289225" cy="2423439"/>
          </a:xfrm>
          <a:prstGeom prst="roundRect">
            <a:avLst>
              <a:gd fmla="val 1699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241300" y="1307266"/>
            <a:ext cx="5041900" cy="337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Run a query that captures the following: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Only traffic from an external source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Only packets directed to commonly abused reflection ports.*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Set metrics to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Packets/sec (not bps)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Unique number of destination IPs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Group by customer and device</a:t>
            </a:r>
            <a:endParaRPr/>
          </a:p>
          <a:p>
            <a:pPr indent="-1968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275" name="Google Shape;275;p42"/>
          <p:cNvSpPr txBox="1"/>
          <p:nvPr/>
        </p:nvSpPr>
        <p:spPr>
          <a:xfrm>
            <a:off x="673100" y="4686300"/>
            <a:ext cx="8229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19, 53, 123, 161, 389, 427, 1900, 3283, 3702, 10001, 10074, 11211, 37810, 32414</a:t>
            </a:r>
            <a:endParaRPr/>
          </a:p>
        </p:txBody>
      </p:sp>
      <p:sp>
        <p:nvSpPr>
          <p:cNvPr id="276" name="Google Shape;276;p42"/>
          <p:cNvSpPr/>
          <p:nvPr/>
        </p:nvSpPr>
        <p:spPr>
          <a:xfrm>
            <a:off x="7785269" y="312250"/>
            <a:ext cx="471000" cy="471000"/>
          </a:xfrm>
          <a:prstGeom prst="ellipse">
            <a:avLst/>
          </a:prstGeom>
          <a:solidFill>
            <a:srgbClr val="FA541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2766"/>
      </a:dk1>
      <a:lt1>
        <a:srgbClr val="FFFFFF"/>
      </a:lt1>
      <a:dk2>
        <a:srgbClr val="393A45"/>
      </a:dk2>
      <a:lt2>
        <a:srgbClr val="EBEFF3"/>
      </a:lt2>
      <a:accent1>
        <a:srgbClr val="1D45B4"/>
      </a:accent1>
      <a:accent2>
        <a:srgbClr val="FA541C"/>
      </a:accent2>
      <a:accent3>
        <a:srgbClr val="1890FF"/>
      </a:accent3>
      <a:accent4>
        <a:srgbClr val="3DB800"/>
      </a:accent4>
      <a:accent5>
        <a:srgbClr val="6224C6"/>
      </a:accent5>
      <a:accent6>
        <a:srgbClr val="096DD9"/>
      </a:accent6>
      <a:hlink>
        <a:srgbClr val="096D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2766"/>
      </a:dk1>
      <a:lt1>
        <a:srgbClr val="FFFFFF"/>
      </a:lt1>
      <a:dk2>
        <a:srgbClr val="393A45"/>
      </a:dk2>
      <a:lt2>
        <a:srgbClr val="EBEFF3"/>
      </a:lt2>
      <a:accent1>
        <a:srgbClr val="1D45B4"/>
      </a:accent1>
      <a:accent2>
        <a:srgbClr val="FA541C"/>
      </a:accent2>
      <a:accent3>
        <a:srgbClr val="1890FF"/>
      </a:accent3>
      <a:accent4>
        <a:srgbClr val="3DB800"/>
      </a:accent4>
      <a:accent5>
        <a:srgbClr val="6224C6"/>
      </a:accent5>
      <a:accent6>
        <a:srgbClr val="096DD9"/>
      </a:accent6>
      <a:hlink>
        <a:srgbClr val="096D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