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embeddedFontLst>
    <p:embeddedFont>
      <p:font typeface="Comfortaa" pitchFamily="2" charset="0"/>
      <p:regular r:id="rId26"/>
      <p:bold r:id="rId27"/>
    </p:embeddedFont>
    <p:embeddedFont>
      <p:font typeface="Comfortaa Medium" pitchFamily="2" charset="0"/>
      <p:regular r:id="rId28"/>
      <p:bold r:id="rId29"/>
    </p:embeddedFont>
    <p:embeddedFont>
      <p:font typeface="Helvetica Neue Light" panose="02000403000000020004" pitchFamily="2" charset="0"/>
      <p:regular r:id="rId30"/>
      <p:bold r:id="rId31"/>
      <p:italic r:id="rId32"/>
      <p:boldItalic r:id="rId33"/>
    </p:embeddedFont>
    <p:embeddedFont>
      <p:font typeface="Nunito Light" panose="020F0302020204030204" pitchFamily="34" charset="0"/>
      <p:regular r:id="rId34"/>
      <p:bold r:id="rId35"/>
      <p:italic r:id="rId36"/>
      <p:boldItalic r:id="rId37"/>
    </p:embeddedFont>
    <p:embeddedFont>
      <p:font typeface="Nunito Sans Light" pitchFamily="2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mQmGgoOna8mUKZa2YQUqJy5+9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a Rustignoli" initials="" lastIdx="8" clrIdx="0"/>
  <p:cmAuthor id="1" name="Katarina Gari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095055-49C1-428F-8529-71A7EF1899E5}">
  <a:tblStyle styleId="{7C095055-49C1-428F-8529-71A7EF1899E5}" styleName="Table_0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8CEDCF-A717-48C9-84F9-7B225A3115BB}" styleName="Table_1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EF4"/>
          </a:solidFill>
        </a:fill>
      </a:tcStyle>
    </a:wholeTbl>
    <a:band1H>
      <a:tcTxStyle/>
      <a:tcStyle>
        <a:tcBdr/>
        <a:fill>
          <a:solidFill>
            <a:srgbClr val="E0DB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DBE9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EE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06T18:51:56.513" idx="4">
    <p:pos x="6000" y="0"/>
    <p:text>This might trigger questions on interoperability.. How do you bridge traffic to SCION? 
For that you need a SIG, there was a slide in the old deck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GGcOcF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2-06T19:00:50.698" idx="7">
    <p:pos x="213" y="2869"/>
    <p:text>Also Rust end host stack. 
You could add a link to https://github.com/scionproto/awesome-scion 
That contains a list of scion-related projects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GGcOcFs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4" name="Google Shape;87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ba8031c80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ba8031c80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g2ba8031c80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ba8377bc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g2ba8377bcd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g2ba8377bcd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building block of SCION </a:t>
            </a:r>
            <a:endParaRPr/>
          </a:p>
        </p:txBody>
      </p:sp>
      <p:sp>
        <p:nvSpPr>
          <p:cNvPr id="429" name="Google Shape;4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 Logo">
  <p:cSld name="Title Slide White Lo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16" name="Google Shape;16;p27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7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hite">
  <p:cSld name="Two Columns Whi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2"/>
          </p:nvPr>
        </p:nvSpPr>
        <p:spPr>
          <a:xfrm>
            <a:off x="390143" y="1457739"/>
            <a:ext cx="56395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3"/>
          </p:nvPr>
        </p:nvSpPr>
        <p:spPr>
          <a:xfrm>
            <a:off x="6162264" y="1457739"/>
            <a:ext cx="562836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37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7"/>
          <p:cNvSpPr txBox="1">
            <a:spLocks noGrp="1"/>
          </p:cNvSpPr>
          <p:nvPr>
            <p:ph type="body" idx="2"/>
          </p:nvPr>
        </p:nvSpPr>
        <p:spPr>
          <a:xfrm>
            <a:off x="390143" y="1937639"/>
            <a:ext cx="563959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3"/>
          </p:nvPr>
        </p:nvSpPr>
        <p:spPr>
          <a:xfrm>
            <a:off x="6162264" y="1937639"/>
            <a:ext cx="562836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>
            <a:spLocks noGrp="1"/>
          </p:cNvSpPr>
          <p:nvPr>
            <p:ph type="body" idx="4"/>
          </p:nvPr>
        </p:nvSpPr>
        <p:spPr>
          <a:xfrm>
            <a:off x="390144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>
            <a:spLocks noGrp="1"/>
          </p:cNvSpPr>
          <p:nvPr>
            <p:ph type="body" idx="5"/>
          </p:nvPr>
        </p:nvSpPr>
        <p:spPr>
          <a:xfrm>
            <a:off x="6142820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rgbClr val="A68FC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">
  <p:cSld name="Content with Graph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390144" y="1457739"/>
            <a:ext cx="56393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>
            <a:spLocks noGrp="1"/>
          </p:cNvSpPr>
          <p:nvPr>
            <p:ph type="body" idx="2"/>
          </p:nvPr>
        </p:nvSpPr>
        <p:spPr>
          <a:xfrm>
            <a:off x="6162460" y="1457739"/>
            <a:ext cx="5639396" cy="4580918"/>
          </a:xfrm>
          <a:prstGeom prst="roundRect">
            <a:avLst>
              <a:gd name="adj" fmla="val 4270"/>
            </a:avLst>
          </a:prstGeom>
          <a:solidFill>
            <a:srgbClr val="E2DDDB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White">
  <p:cSld name="Content with Images Whit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9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39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49" name="Google Shape;149;p39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Blue">
  <p:cSld name="Content with Images Blue">
    <p:bg>
      <p:bgPr>
        <a:solidFill>
          <a:srgbClr val="20336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0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59" name="Google Shape;159;p40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0" name="Google Shape;160;p40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ue">
  <p:cSld name="Content Blue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9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 Logo">
  <p:cSld name="Title Slide Blue Log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37" name="Google Shape;37;p30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6864626" y="0"/>
            <a:ext cx="5327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1"/>
          <p:cNvSpPr txBox="1">
            <a:spLocks noGrp="1"/>
          </p:cNvSpPr>
          <p:nvPr>
            <p:ph type="ctrTitle"/>
          </p:nvPr>
        </p:nvSpPr>
        <p:spPr>
          <a:xfrm>
            <a:off x="390144" y="194127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ubTitle" idx="1"/>
          </p:nvPr>
        </p:nvSpPr>
        <p:spPr>
          <a:xfrm>
            <a:off x="390144" y="388218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AAE1"/>
              </a:buClr>
              <a:buSzPts val="2000"/>
              <a:buFont typeface="Nunito Sans Light"/>
              <a:buNone/>
              <a:defRPr sz="2000" b="0" i="0">
                <a:solidFill>
                  <a:srgbClr val="2EAAE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2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32"/>
          <p:cNvPicPr preferRelativeResize="0"/>
          <p:nvPr/>
        </p:nvPicPr>
        <p:blipFill rotWithShape="1">
          <a:blip r:embed="rId3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2"/>
          <p:cNvSpPr>
            <a:spLocks noGrp="1"/>
          </p:cNvSpPr>
          <p:nvPr>
            <p:ph type="body" idx="2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pic" idx="3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58" name="Google Shape;58;p32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2" name="Google Shape;62;p32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3" name="Google Shape;63;p32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Blue">
  <p:cSld name="4 Columns Blue">
    <p:bg>
      <p:bgPr>
        <a:solidFill>
          <a:srgbClr val="20336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3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body" idx="1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33"/>
          <p:cNvSpPr>
            <a:spLocks noGrp="1"/>
          </p:cNvSpPr>
          <p:nvPr>
            <p:ph type="pic" idx="2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1" name="Google Shape;71;p33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33"/>
          <p:cNvPicPr preferRelativeResize="0"/>
          <p:nvPr/>
        </p:nvPicPr>
        <p:blipFill rotWithShape="1">
          <a:blip r:embed="rId3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7" name="Google Shape;77;p33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8" name="Google Shape;78;p33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">
  <p:cSld name="Tab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4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4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0" name="Google Shape;90;p34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2" name="Google Shape;92;p34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4" name="Google Shape;94;p34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34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 Blue">
  <p:cSld name="Tabs Blue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5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5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08" name="Google Shape;108;p35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0" name="Google Shape;110;p35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2" name="Google Shape;112;p35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5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90144" y="1674119"/>
            <a:ext cx="114117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033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ix-group.com/en/products-services/banking-services/ssfn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hyperlink" Target="https://www.hin.ch/hin-vertrauensraum/" TargetMode="External"/><Relationship Id="rId21" Type="http://schemas.openxmlformats.org/officeDocument/2006/relationships/image" Target="../media/image38.pn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hyperlink" Target="https://sciera.readthedocs.io/en/latest/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scionproto/scion" TargetMode="External"/><Relationship Id="rId5" Type="http://schemas.openxmlformats.org/officeDocument/2006/relationships/hyperlink" Target="https://www.anapaya.net/" TargetMode="Externa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tracker.ietf.org/doc/draft-dekater-scion-controlplane/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datatracker.ietf.org/doc/draft-dekater-scion-pki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tatracker.ietf.org/doc/draft-rustignoli-panrg-scion-components/" TargetMode="External"/><Relationship Id="rId5" Type="http://schemas.openxmlformats.org/officeDocument/2006/relationships/hyperlink" Target="http://datatracker.ietf.org/doc/draft-dekater-panrg-scion-overview/" TargetMode="External"/><Relationship Id="rId4" Type="http://schemas.openxmlformats.org/officeDocument/2006/relationships/image" Target="../media/image50.jpg"/><Relationship Id="rId9" Type="http://schemas.openxmlformats.org/officeDocument/2006/relationships/hyperlink" Target="https://datatracker.ietf.org/doc/draft-dekater-scion-dataplane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1.png"/><Relationship Id="rId7" Type="http://schemas.openxmlformats.org/officeDocument/2006/relationships/hyperlink" Target="https://www.scion.org/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x-group.com/en/products-services/banking-services/ssfn.html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9" Type="http://schemas.openxmlformats.org/officeDocument/2006/relationships/image" Target="../media/image98.png"/><Relationship Id="rId21" Type="http://schemas.openxmlformats.org/officeDocument/2006/relationships/image" Target="../media/image83.png"/><Relationship Id="rId34" Type="http://schemas.openxmlformats.org/officeDocument/2006/relationships/image" Target="../media/image94.png"/><Relationship Id="rId42" Type="http://schemas.openxmlformats.org/officeDocument/2006/relationships/image" Target="../media/image6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8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2.png"/><Relationship Id="rId37" Type="http://schemas.openxmlformats.org/officeDocument/2006/relationships/image" Target="../media/image96.png"/><Relationship Id="rId40" Type="http://schemas.openxmlformats.org/officeDocument/2006/relationships/image" Target="../media/image61.png"/><Relationship Id="rId45" Type="http://schemas.openxmlformats.org/officeDocument/2006/relationships/image" Target="../media/image102.jp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55.png"/><Relationship Id="rId36" Type="http://schemas.openxmlformats.org/officeDocument/2006/relationships/image" Target="../media/image95.png"/><Relationship Id="rId10" Type="http://schemas.openxmlformats.org/officeDocument/2006/relationships/image" Target="../media/image72.jpg"/><Relationship Id="rId19" Type="http://schemas.openxmlformats.org/officeDocument/2006/relationships/image" Target="../media/image81.png"/><Relationship Id="rId31" Type="http://schemas.openxmlformats.org/officeDocument/2006/relationships/image" Target="../media/image91.png"/><Relationship Id="rId44" Type="http://schemas.openxmlformats.org/officeDocument/2006/relationships/image" Target="../media/image101.jp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56.png"/><Relationship Id="rId35" Type="http://schemas.openxmlformats.org/officeDocument/2006/relationships/image" Target="../media/image58.png"/><Relationship Id="rId43" Type="http://schemas.openxmlformats.org/officeDocument/2006/relationships/image" Target="../media/image100.png"/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12" Type="http://schemas.openxmlformats.org/officeDocument/2006/relationships/image" Target="../media/image74.png"/><Relationship Id="rId17" Type="http://schemas.openxmlformats.org/officeDocument/2006/relationships/image" Target="../media/image79.jpg"/><Relationship Id="rId25" Type="http://schemas.openxmlformats.org/officeDocument/2006/relationships/image" Target="../media/image87.png"/><Relationship Id="rId33" Type="http://schemas.openxmlformats.org/officeDocument/2006/relationships/image" Target="../media/image93.png"/><Relationship Id="rId38" Type="http://schemas.openxmlformats.org/officeDocument/2006/relationships/image" Target="../media/image97.png"/><Relationship Id="rId20" Type="http://schemas.openxmlformats.org/officeDocument/2006/relationships/image" Target="../media/image82.png"/><Relationship Id="rId41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paya.net/resourc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scion-architecture.ne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on.org/" TargetMode="External"/><Relationship Id="rId5" Type="http://schemas.openxmlformats.org/officeDocument/2006/relationships/hyperlink" Target="https://www.scion.org/" TargetMode="External"/><Relationship Id="rId10" Type="http://schemas.openxmlformats.org/officeDocument/2006/relationships/image" Target="../media/image103.png"/><Relationship Id="rId4" Type="http://schemas.openxmlformats.org/officeDocument/2006/relationships/hyperlink" Target="https://link.springer.com/book/10.1007/978-3-031-05288-0" TargetMode="External"/><Relationship Id="rId9" Type="http://schemas.openxmlformats.org/officeDocument/2006/relationships/hyperlink" Target="https://github.com/scionproto/scion/relea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5303520" y="279133"/>
            <a:ext cx="7855042" cy="79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</a:pPr>
            <a:r>
              <a:rPr lang="en-US" dirty="0"/>
              <a:t>SCION: SECURE PATH-AWARE INTERNET ROUTING </a:t>
            </a:r>
            <a:br>
              <a:rPr lang="en-US" dirty="0"/>
            </a:br>
            <a:endParaRPr dirty="0"/>
          </a:p>
        </p:txBody>
      </p:sp>
      <p:sp>
        <p:nvSpPr>
          <p:cNvPr id="168" name="Google Shape;168;p1"/>
          <p:cNvSpPr txBox="1">
            <a:spLocks noGrp="1"/>
          </p:cNvSpPr>
          <p:nvPr>
            <p:ph type="subTitle" idx="1"/>
          </p:nvPr>
        </p:nvSpPr>
        <p:spPr>
          <a:xfrm>
            <a:off x="627887" y="4649982"/>
            <a:ext cx="6140775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r>
              <a:rPr lang="en-US" dirty="0"/>
              <a:t>Kevin Meynell, SCION Association &lt;</a:t>
            </a:r>
            <a:r>
              <a:rPr lang="en-US" dirty="0" err="1"/>
              <a:t>kme@scion.org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APRICOT 2024, February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endParaRPr dirty="0"/>
          </a:p>
        </p:txBody>
      </p:sp>
      <p:sp>
        <p:nvSpPr>
          <p:cNvPr id="169" name="Google Shape;169;p1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 dirty="0"/>
              <a:t>HOW IT WORKS</a:t>
            </a:r>
            <a:endParaRPr dirty="0"/>
          </a:p>
        </p:txBody>
      </p:sp>
      <p:sp>
        <p:nvSpPr>
          <p:cNvPr id="547" name="Google Shape;547;p1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548" name="Google Shape;548;p1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 dirty="0"/>
              <a:t>SCION core components in a nutshell</a:t>
            </a:r>
            <a:endParaRPr dirty="0"/>
          </a:p>
        </p:txBody>
      </p:sp>
      <p:sp>
        <p:nvSpPr>
          <p:cNvPr id="550" name="Google Shape;550;p13"/>
          <p:cNvSpPr/>
          <p:nvPr/>
        </p:nvSpPr>
        <p:spPr>
          <a:xfrm>
            <a:off x="6181577" y="1279201"/>
            <a:ext cx="5589495" cy="4704874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1" name="Google Shape;551;p13"/>
          <p:cNvSpPr/>
          <p:nvPr/>
        </p:nvSpPr>
        <p:spPr>
          <a:xfrm rot="-5400000">
            <a:off x="54503" y="4836625"/>
            <a:ext cx="1462844" cy="82867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2" name="Google Shape;552;p13"/>
          <p:cNvSpPr/>
          <p:nvPr/>
        </p:nvSpPr>
        <p:spPr>
          <a:xfrm rot="5400000" flipH="1">
            <a:off x="2769016" y="2950561"/>
            <a:ext cx="1462844" cy="4600800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3" name="Google Shape;553;p13"/>
          <p:cNvSpPr txBox="1"/>
          <p:nvPr/>
        </p:nvSpPr>
        <p:spPr>
          <a:xfrm>
            <a:off x="1190174" y="4641553"/>
            <a:ext cx="4539225" cy="121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none" strike="noStrike" cap="none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DATA PLANE - PACKET FORWARDING</a:t>
            </a:r>
            <a:endParaRPr sz="13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Combine path segments into end-to-end path (ISD-AS level)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Packets contain end-to-end ISD-AS path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Forward packet based on end-to-end path, agnostic of end-host address</a:t>
            </a:r>
            <a:endParaRPr sz="1200" dirty="0"/>
          </a:p>
        </p:txBody>
      </p:sp>
      <p:sp>
        <p:nvSpPr>
          <p:cNvPr id="554" name="Google Shape;554;p13"/>
          <p:cNvSpPr/>
          <p:nvPr/>
        </p:nvSpPr>
        <p:spPr>
          <a:xfrm>
            <a:off x="607288" y="5173194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5" name="Google Shape;555;p13"/>
          <p:cNvSpPr/>
          <p:nvPr/>
        </p:nvSpPr>
        <p:spPr>
          <a:xfrm rot="-5400000">
            <a:off x="71901" y="1573544"/>
            <a:ext cx="1428339" cy="82867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6" name="Google Shape;556;p13"/>
          <p:cNvSpPr/>
          <p:nvPr/>
        </p:nvSpPr>
        <p:spPr>
          <a:xfrm rot="5400000" flipH="1">
            <a:off x="2786526" y="-312408"/>
            <a:ext cx="1428338" cy="4600577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7" name="Google Shape;557;p13"/>
          <p:cNvSpPr txBox="1"/>
          <p:nvPr/>
        </p:nvSpPr>
        <p:spPr>
          <a:xfrm>
            <a:off x="1217131" y="1275193"/>
            <a:ext cx="4485788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none" strike="noStrike" cap="none" dirty="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CONTROL PLANE – INTER-DOMAIN ROUTING</a:t>
            </a:r>
            <a:endParaRPr sz="13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Discover valid inter-domain paths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Construct and disseminate path segments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Routing is based on &lt;ISD&gt;-&lt;AS&gt; tuple as “locator”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Intra-AS communication reuses existing data plane and routing (e.g. IPv6/IPv4)</a:t>
            </a:r>
            <a:endParaRPr sz="1200" dirty="0"/>
          </a:p>
        </p:txBody>
      </p:sp>
      <p:sp>
        <p:nvSpPr>
          <p:cNvPr id="558" name="Google Shape;558;p13"/>
          <p:cNvSpPr/>
          <p:nvPr/>
        </p:nvSpPr>
        <p:spPr>
          <a:xfrm>
            <a:off x="599047" y="1799673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9" name="Google Shape;559;p13"/>
          <p:cNvSpPr/>
          <p:nvPr/>
        </p:nvSpPr>
        <p:spPr>
          <a:xfrm rot="-5400000">
            <a:off x="71563" y="3215887"/>
            <a:ext cx="1428339" cy="82867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60" name="Google Shape;560;p13"/>
          <p:cNvSpPr/>
          <p:nvPr/>
        </p:nvSpPr>
        <p:spPr>
          <a:xfrm rot="5400000" flipH="1">
            <a:off x="2786076" y="1329823"/>
            <a:ext cx="1428339" cy="4600800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61" name="Google Shape;561;p13"/>
          <p:cNvSpPr txBox="1"/>
          <p:nvPr/>
        </p:nvSpPr>
        <p:spPr>
          <a:xfrm>
            <a:off x="1216939" y="3003918"/>
            <a:ext cx="4498881" cy="99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none" strike="noStrike" cap="none" dirty="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CONTROL PLANE PKI (CP-PKI) - AUTHENTICATION</a:t>
            </a:r>
            <a:endParaRPr sz="13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Authenticate path information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Used by control plane</a:t>
            </a:r>
            <a:endParaRPr sz="1200" dirty="0"/>
          </a:p>
          <a:p>
            <a:pPr marL="171450" marR="0" lvl="0" indent="-1714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sz="12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Unique ISD trust model – scalability of trust and routing</a:t>
            </a:r>
            <a:endParaRPr sz="1200" dirty="0"/>
          </a:p>
        </p:txBody>
      </p:sp>
      <p:sp>
        <p:nvSpPr>
          <p:cNvPr id="562" name="Google Shape;562;p13"/>
          <p:cNvSpPr/>
          <p:nvPr/>
        </p:nvSpPr>
        <p:spPr>
          <a:xfrm>
            <a:off x="607096" y="3367971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63" name="Google Shape;563;p13"/>
          <p:cNvSpPr/>
          <p:nvPr/>
        </p:nvSpPr>
        <p:spPr>
          <a:xfrm>
            <a:off x="8020950" y="2862622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4" name="Google Shape;564;p13"/>
          <p:cNvSpPr/>
          <p:nvPr/>
        </p:nvSpPr>
        <p:spPr>
          <a:xfrm>
            <a:off x="8359774" y="2949821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9313091" y="2236985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9456236" y="2322792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9782318" y="2991370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10112633" y="3114348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569" name="Google Shape;569;p13"/>
          <p:cNvCxnSpPr/>
          <p:nvPr/>
        </p:nvCxnSpPr>
        <p:spPr>
          <a:xfrm rot="10800000" flipH="1">
            <a:off x="10111961" y="3434573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13"/>
          <p:cNvCxnSpPr/>
          <p:nvPr/>
        </p:nvCxnSpPr>
        <p:spPr>
          <a:xfrm rot="10800000">
            <a:off x="10349820" y="3383531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p13"/>
          <p:cNvCxnSpPr/>
          <p:nvPr/>
        </p:nvCxnSpPr>
        <p:spPr>
          <a:xfrm rot="10800000">
            <a:off x="10550077" y="4129944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2" name="Google Shape;572;p13"/>
          <p:cNvCxnSpPr/>
          <p:nvPr/>
        </p:nvCxnSpPr>
        <p:spPr>
          <a:xfrm rot="10800000" flipH="1">
            <a:off x="10265307" y="4124491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p13"/>
          <p:cNvCxnSpPr/>
          <p:nvPr/>
        </p:nvCxnSpPr>
        <p:spPr>
          <a:xfrm rot="10800000" flipH="1">
            <a:off x="10648585" y="3924980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10101347" y="3958952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 rot="10800000">
            <a:off x="11058425" y="3973156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 rot="10800000">
            <a:off x="10891102" y="3452284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13"/>
          <p:cNvCxnSpPr/>
          <p:nvPr/>
        </p:nvCxnSpPr>
        <p:spPr>
          <a:xfrm rot="10800000" flipH="1">
            <a:off x="10525211" y="3614107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13"/>
          <p:cNvCxnSpPr/>
          <p:nvPr/>
        </p:nvCxnSpPr>
        <p:spPr>
          <a:xfrm>
            <a:off x="10466019" y="3344636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13"/>
          <p:cNvCxnSpPr/>
          <p:nvPr/>
        </p:nvCxnSpPr>
        <p:spPr>
          <a:xfrm>
            <a:off x="10246881" y="4443342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0" name="Google Shape;580;p13"/>
          <p:cNvGrpSpPr/>
          <p:nvPr/>
        </p:nvGrpSpPr>
        <p:grpSpPr>
          <a:xfrm>
            <a:off x="10050292" y="4265739"/>
            <a:ext cx="235845" cy="235673"/>
            <a:chOff x="-1" y="-1"/>
            <a:chExt cx="628920" cy="628460"/>
          </a:xfrm>
        </p:grpSpPr>
        <p:sp>
          <p:nvSpPr>
            <p:cNvPr id="581" name="Google Shape;581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2" name="Google Shape;582;p13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83" name="Google Shape;583;p13"/>
          <p:cNvGrpSpPr/>
          <p:nvPr/>
        </p:nvGrpSpPr>
        <p:grpSpPr>
          <a:xfrm>
            <a:off x="10491399" y="4542219"/>
            <a:ext cx="235845" cy="235673"/>
            <a:chOff x="-1" y="-1"/>
            <a:chExt cx="628918" cy="628460"/>
          </a:xfrm>
        </p:grpSpPr>
        <p:sp>
          <p:nvSpPr>
            <p:cNvPr id="584" name="Google Shape;58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5" name="Google Shape;58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86" name="Google Shape;586;p13"/>
          <p:cNvCxnSpPr/>
          <p:nvPr/>
        </p:nvCxnSpPr>
        <p:spPr>
          <a:xfrm rot="10800000" flipH="1">
            <a:off x="8455908" y="3327521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7" name="Google Shape;587;p13"/>
          <p:cNvCxnSpPr/>
          <p:nvPr/>
        </p:nvCxnSpPr>
        <p:spPr>
          <a:xfrm rot="10800000">
            <a:off x="8667380" y="3339759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p13"/>
          <p:cNvCxnSpPr/>
          <p:nvPr/>
        </p:nvCxnSpPr>
        <p:spPr>
          <a:xfrm rot="10800000" flipH="1">
            <a:off x="8811913" y="3974858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p13"/>
          <p:cNvCxnSpPr/>
          <p:nvPr/>
        </p:nvCxnSpPr>
        <p:spPr>
          <a:xfrm rot="10800000" flipH="1">
            <a:off x="8933428" y="3769892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90" name="Google Shape;590;p13"/>
          <p:cNvCxnSpPr/>
          <p:nvPr/>
        </p:nvCxnSpPr>
        <p:spPr>
          <a:xfrm>
            <a:off x="8386192" y="3803864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13"/>
          <p:cNvCxnSpPr/>
          <p:nvPr/>
        </p:nvCxnSpPr>
        <p:spPr>
          <a:xfrm rot="10800000">
            <a:off x="9343268" y="3818068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13"/>
          <p:cNvCxnSpPr/>
          <p:nvPr/>
        </p:nvCxnSpPr>
        <p:spPr>
          <a:xfrm rot="10800000">
            <a:off x="9142268" y="3337115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13"/>
          <p:cNvCxnSpPr/>
          <p:nvPr/>
        </p:nvCxnSpPr>
        <p:spPr>
          <a:xfrm rot="10800000" flipH="1">
            <a:off x="8875541" y="3340857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4" name="Google Shape;594;p13"/>
          <p:cNvCxnSpPr/>
          <p:nvPr/>
        </p:nvCxnSpPr>
        <p:spPr>
          <a:xfrm>
            <a:off x="8750863" y="3224061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5" name="Google Shape;595;p13"/>
          <p:cNvGrpSpPr/>
          <p:nvPr/>
        </p:nvGrpSpPr>
        <p:grpSpPr>
          <a:xfrm>
            <a:off x="8699910" y="3766154"/>
            <a:ext cx="235845" cy="235673"/>
            <a:chOff x="-1" y="-1"/>
            <a:chExt cx="628918" cy="628460"/>
          </a:xfrm>
        </p:grpSpPr>
        <p:sp>
          <p:nvSpPr>
            <p:cNvPr id="596" name="Google Shape;59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97" name="Google Shape;59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98" name="Google Shape;598;p13"/>
          <p:cNvGrpSpPr/>
          <p:nvPr/>
        </p:nvGrpSpPr>
        <p:grpSpPr>
          <a:xfrm>
            <a:off x="8687028" y="4378819"/>
            <a:ext cx="235845" cy="235673"/>
            <a:chOff x="-1" y="-1"/>
            <a:chExt cx="628918" cy="628460"/>
          </a:xfrm>
        </p:grpSpPr>
        <p:sp>
          <p:nvSpPr>
            <p:cNvPr id="599" name="Google Shape;59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0" name="Google Shape;60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1" name="Google Shape;601;p13"/>
          <p:cNvGrpSpPr/>
          <p:nvPr/>
        </p:nvGrpSpPr>
        <p:grpSpPr>
          <a:xfrm>
            <a:off x="9220391" y="3607088"/>
            <a:ext cx="235845" cy="235673"/>
            <a:chOff x="-1" y="-1"/>
            <a:chExt cx="628918" cy="628460"/>
          </a:xfrm>
        </p:grpSpPr>
        <p:sp>
          <p:nvSpPr>
            <p:cNvPr id="602" name="Google Shape;602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3" name="Google Shape;603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9246931" y="4104912"/>
            <a:ext cx="235845" cy="235673"/>
            <a:chOff x="-1" y="-1"/>
            <a:chExt cx="628920" cy="628460"/>
          </a:xfrm>
        </p:grpSpPr>
        <p:sp>
          <p:nvSpPr>
            <p:cNvPr id="605" name="Google Shape;605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6" name="Google Shape;606;p13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07" name="Google Shape;607;p13"/>
          <p:cNvCxnSpPr/>
          <p:nvPr/>
        </p:nvCxnSpPr>
        <p:spPr>
          <a:xfrm>
            <a:off x="9757656" y="263561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13"/>
          <p:cNvCxnSpPr/>
          <p:nvPr/>
        </p:nvCxnSpPr>
        <p:spPr>
          <a:xfrm rot="10800000" flipH="1">
            <a:off x="10667152" y="3394622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9" name="Google Shape;609;p13"/>
          <p:cNvCxnSpPr/>
          <p:nvPr/>
        </p:nvCxnSpPr>
        <p:spPr>
          <a:xfrm rot="10800000">
            <a:off x="10422019" y="3395470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0" name="Google Shape;610;p13"/>
          <p:cNvCxnSpPr/>
          <p:nvPr/>
        </p:nvCxnSpPr>
        <p:spPr>
          <a:xfrm rot="10800000">
            <a:off x="10649041" y="3574444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13"/>
          <p:cNvCxnSpPr/>
          <p:nvPr/>
        </p:nvCxnSpPr>
        <p:spPr>
          <a:xfrm>
            <a:off x="10166405" y="3944244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612" name="Google Shape;612;p13"/>
          <p:cNvCxnSpPr/>
          <p:nvPr/>
        </p:nvCxnSpPr>
        <p:spPr>
          <a:xfrm rot="10800000" flipH="1">
            <a:off x="10577739" y="3612463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3" name="Google Shape;613;p13"/>
          <p:cNvGrpSpPr/>
          <p:nvPr/>
        </p:nvGrpSpPr>
        <p:grpSpPr>
          <a:xfrm>
            <a:off x="9975843" y="3762176"/>
            <a:ext cx="235845" cy="235673"/>
            <a:chOff x="-1" y="-1"/>
            <a:chExt cx="628918" cy="628460"/>
          </a:xfrm>
        </p:grpSpPr>
        <p:sp>
          <p:nvSpPr>
            <p:cNvPr id="614" name="Google Shape;61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15" name="Google Shape;61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16" name="Google Shape;616;p13"/>
          <p:cNvCxnSpPr/>
          <p:nvPr/>
        </p:nvCxnSpPr>
        <p:spPr>
          <a:xfrm rot="10800000">
            <a:off x="10599559" y="4089883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13"/>
          <p:cNvCxnSpPr/>
          <p:nvPr/>
        </p:nvCxnSpPr>
        <p:spPr>
          <a:xfrm>
            <a:off x="10191216" y="2688343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13"/>
          <p:cNvCxnSpPr/>
          <p:nvPr/>
        </p:nvCxnSpPr>
        <p:spPr>
          <a:xfrm>
            <a:off x="10138009" y="2722941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13"/>
          <p:cNvCxnSpPr/>
          <p:nvPr/>
        </p:nvCxnSpPr>
        <p:spPr>
          <a:xfrm rot="10800000" flipH="1">
            <a:off x="9169104" y="2721221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13"/>
          <p:cNvCxnSpPr/>
          <p:nvPr/>
        </p:nvCxnSpPr>
        <p:spPr>
          <a:xfrm rot="10800000" flipH="1">
            <a:off x="9190085" y="2692460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1" name="Google Shape;621;p13"/>
          <p:cNvCxnSpPr/>
          <p:nvPr/>
        </p:nvCxnSpPr>
        <p:spPr>
          <a:xfrm rot="10800000" flipH="1">
            <a:off x="8717793" y="2673216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2" name="Google Shape;622;p13"/>
          <p:cNvGrpSpPr/>
          <p:nvPr/>
        </p:nvGrpSpPr>
        <p:grpSpPr>
          <a:xfrm>
            <a:off x="10415066" y="3921241"/>
            <a:ext cx="235845" cy="235673"/>
            <a:chOff x="-1" y="-1"/>
            <a:chExt cx="628918" cy="628460"/>
          </a:xfrm>
        </p:grpSpPr>
        <p:sp>
          <p:nvSpPr>
            <p:cNvPr id="623" name="Google Shape;623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4" name="Google Shape;624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25" name="Google Shape;625;p13"/>
          <p:cNvCxnSpPr/>
          <p:nvPr/>
        </p:nvCxnSpPr>
        <p:spPr>
          <a:xfrm>
            <a:off x="9228186" y="3244795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6" name="Google Shape;626;p13"/>
          <p:cNvCxnSpPr/>
          <p:nvPr/>
        </p:nvCxnSpPr>
        <p:spPr>
          <a:xfrm>
            <a:off x="9732476" y="2724621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7" name="Google Shape;627;p13"/>
          <p:cNvGrpSpPr/>
          <p:nvPr/>
        </p:nvGrpSpPr>
        <p:grpSpPr>
          <a:xfrm>
            <a:off x="10231740" y="3239709"/>
            <a:ext cx="235845" cy="235845"/>
            <a:chOff x="-1" y="-1"/>
            <a:chExt cx="628918" cy="628918"/>
          </a:xfrm>
        </p:grpSpPr>
        <p:sp>
          <p:nvSpPr>
            <p:cNvPr id="628" name="Google Shape;628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9" name="Google Shape;629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30" name="Google Shape;630;p13"/>
          <p:cNvCxnSpPr/>
          <p:nvPr/>
        </p:nvCxnSpPr>
        <p:spPr>
          <a:xfrm rot="10800000" flipH="1">
            <a:off x="8479482" y="3946366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631" name="Google Shape;631;p13"/>
          <p:cNvGrpSpPr/>
          <p:nvPr/>
        </p:nvGrpSpPr>
        <p:grpSpPr>
          <a:xfrm>
            <a:off x="10492305" y="3441508"/>
            <a:ext cx="235845" cy="235845"/>
            <a:chOff x="-1" y="-1"/>
            <a:chExt cx="628918" cy="628918"/>
          </a:xfrm>
        </p:grpSpPr>
        <p:sp>
          <p:nvSpPr>
            <p:cNvPr id="632" name="Google Shape;632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3" name="Google Shape;633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34" name="Google Shape;634;p13"/>
          <p:cNvGrpSpPr/>
          <p:nvPr/>
        </p:nvGrpSpPr>
        <p:grpSpPr>
          <a:xfrm>
            <a:off x="8989705" y="3109264"/>
            <a:ext cx="235845" cy="235845"/>
            <a:chOff x="-1" y="-1"/>
            <a:chExt cx="628920" cy="628918"/>
          </a:xfrm>
        </p:grpSpPr>
        <p:sp>
          <p:nvSpPr>
            <p:cNvPr id="635" name="Google Shape;635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6" name="Google Shape;636;p13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37" name="Google Shape;637;p13"/>
          <p:cNvSpPr txBox="1"/>
          <p:nvPr/>
        </p:nvSpPr>
        <p:spPr>
          <a:xfrm>
            <a:off x="9624025" y="2297574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8" name="Google Shape;638;p13"/>
          <p:cNvSpPr txBox="1"/>
          <p:nvPr/>
        </p:nvSpPr>
        <p:spPr>
          <a:xfrm>
            <a:off x="8646631" y="324199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9" name="Google Shape;639;p13"/>
          <p:cNvSpPr txBox="1"/>
          <p:nvPr/>
        </p:nvSpPr>
        <p:spPr>
          <a:xfrm>
            <a:off x="10302715" y="308398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640" name="Google Shape;640;p13"/>
          <p:cNvCxnSpPr/>
          <p:nvPr/>
        </p:nvCxnSpPr>
        <p:spPr>
          <a:xfrm rot="10800000">
            <a:off x="8372506" y="2426180"/>
            <a:ext cx="294874" cy="576122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41" name="Google Shape;641;p13"/>
          <p:cNvGrpSpPr/>
          <p:nvPr/>
        </p:nvGrpSpPr>
        <p:grpSpPr>
          <a:xfrm>
            <a:off x="8273898" y="2529160"/>
            <a:ext cx="2864199" cy="1847829"/>
            <a:chOff x="-22" y="16"/>
            <a:chExt cx="7637865" cy="4927544"/>
          </a:xfrm>
        </p:grpSpPr>
        <p:sp>
          <p:nvSpPr>
            <p:cNvPr id="642" name="Google Shape;642;p13"/>
            <p:cNvSpPr/>
            <p:nvPr/>
          </p:nvSpPr>
          <p:spPr>
            <a:xfrm>
              <a:off x="-22" y="1859158"/>
              <a:ext cx="928656" cy="2622893"/>
            </a:xfrm>
            <a:custGeom>
              <a:avLst/>
              <a:gdLst/>
              <a:ahLst/>
              <a:cxnLst/>
              <a:rect l="l" t="t" r="r" b="b"/>
              <a:pathLst>
                <a:path w="17291" h="21600" extrusionOk="0">
                  <a:moveTo>
                    <a:pt x="4280" y="21600"/>
                  </a:moveTo>
                  <a:cubicBezTo>
                    <a:pt x="-4309" y="12877"/>
                    <a:pt x="28" y="5677"/>
                    <a:pt x="17291" y="0"/>
                  </a:cubicBezTo>
                </a:path>
              </a:pathLst>
            </a:custGeom>
            <a:noFill/>
            <a:ln w="4445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1159687" y="16"/>
              <a:ext cx="5652839" cy="2206999"/>
            </a:xfrm>
            <a:custGeom>
              <a:avLst/>
              <a:gdLst/>
              <a:ahLst/>
              <a:cxnLst/>
              <a:rect l="l" t="t" r="r" b="b"/>
              <a:pathLst>
                <a:path w="21600" h="16275" extrusionOk="0">
                  <a:moveTo>
                    <a:pt x="0" y="12159"/>
                  </a:moveTo>
                  <a:cubicBezTo>
                    <a:pt x="9443" y="-5325"/>
                    <a:pt x="16643" y="-3953"/>
                    <a:pt x="21600" y="16275"/>
                  </a:cubicBezTo>
                </a:path>
              </a:pathLst>
            </a:custGeom>
            <a:noFill/>
            <a:ln w="4445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6812522" y="2207014"/>
              <a:ext cx="825321" cy="2720546"/>
            </a:xfrm>
            <a:custGeom>
              <a:avLst/>
              <a:gdLst/>
              <a:ahLst/>
              <a:cxnLst/>
              <a:rect l="l" t="t" r="r" b="b"/>
              <a:pathLst>
                <a:path w="17292" h="21600" extrusionOk="0">
                  <a:moveTo>
                    <a:pt x="0" y="0"/>
                  </a:moveTo>
                  <a:cubicBezTo>
                    <a:pt x="17262" y="5930"/>
                    <a:pt x="21600" y="13130"/>
                    <a:pt x="13013" y="21600"/>
                  </a:cubicBezTo>
                </a:path>
              </a:pathLst>
            </a:custGeom>
            <a:noFill/>
            <a:ln w="4445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45" name="Google Shape;645;p13"/>
          <p:cNvCxnSpPr>
            <a:stCxn id="584" idx="6"/>
          </p:cNvCxnSpPr>
          <p:nvPr/>
        </p:nvCxnSpPr>
        <p:spPr>
          <a:xfrm>
            <a:off x="10727244" y="4660056"/>
            <a:ext cx="530700" cy="271500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6" name="Google Shape;646;p13"/>
          <p:cNvSpPr txBox="1"/>
          <p:nvPr/>
        </p:nvSpPr>
        <p:spPr>
          <a:xfrm>
            <a:off x="11020734" y="4946516"/>
            <a:ext cx="5628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sp>
        <p:nvSpPr>
          <p:cNvPr id="648" name="Google Shape;648;p13"/>
          <p:cNvSpPr txBox="1"/>
          <p:nvPr/>
        </p:nvSpPr>
        <p:spPr>
          <a:xfrm>
            <a:off x="6274828" y="1539745"/>
            <a:ext cx="306759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Isolation Domain (ISD):</a:t>
            </a: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Grouping of Autonomous Systems (AS)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Each ISD has its own trust root</a:t>
            </a:r>
            <a:endParaRPr sz="12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For routing protocol scalability</a:t>
            </a:r>
            <a:endParaRPr sz="1200" dirty="0"/>
          </a:p>
        </p:txBody>
      </p:sp>
      <p:grpSp>
        <p:nvGrpSpPr>
          <p:cNvPr id="649" name="Google Shape;649;p13"/>
          <p:cNvGrpSpPr/>
          <p:nvPr/>
        </p:nvGrpSpPr>
        <p:grpSpPr>
          <a:xfrm>
            <a:off x="6616337" y="4635607"/>
            <a:ext cx="682815" cy="225113"/>
            <a:chOff x="0" y="-3977"/>
            <a:chExt cx="1820836" cy="600300"/>
          </a:xfrm>
        </p:grpSpPr>
        <p:sp>
          <p:nvSpPr>
            <p:cNvPr id="650" name="Google Shape;650;p13"/>
            <p:cNvSpPr/>
            <p:nvPr/>
          </p:nvSpPr>
          <p:spPr>
            <a:xfrm>
              <a:off x="0" y="780"/>
              <a:ext cx="1820836" cy="590817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1" name="Google Shape;651;p13"/>
            <p:cNvSpPr txBox="1"/>
            <p:nvPr/>
          </p:nvSpPr>
          <p:spPr>
            <a:xfrm>
              <a:off x="0" y="-3977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2" name="Google Shape;652;p13"/>
          <p:cNvGrpSpPr/>
          <p:nvPr/>
        </p:nvGrpSpPr>
        <p:grpSpPr>
          <a:xfrm>
            <a:off x="6616337" y="4885135"/>
            <a:ext cx="682814" cy="221557"/>
            <a:chOff x="-1" y="-1"/>
            <a:chExt cx="1820835" cy="590818"/>
          </a:xfrm>
        </p:grpSpPr>
        <p:sp>
          <p:nvSpPr>
            <p:cNvPr id="653" name="Google Shape;653;p13"/>
            <p:cNvSpPr/>
            <p:nvPr/>
          </p:nvSpPr>
          <p:spPr>
            <a:xfrm>
              <a:off x="-1" y="-1"/>
              <a:ext cx="1820835" cy="590818"/>
            </a:xfrm>
            <a:prstGeom prst="rect">
              <a:avLst/>
            </a:prstGeom>
            <a:noFill/>
            <a:ln w="1270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4" name="Google Shape;654;p13"/>
            <p:cNvSpPr txBox="1"/>
            <p:nvPr/>
          </p:nvSpPr>
          <p:spPr>
            <a:xfrm>
              <a:off x="-1" y="26020"/>
              <a:ext cx="1820699" cy="53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5" name="Google Shape;655;p13"/>
          <p:cNvGrpSpPr/>
          <p:nvPr/>
        </p:nvGrpSpPr>
        <p:grpSpPr>
          <a:xfrm>
            <a:off x="6616337" y="5131098"/>
            <a:ext cx="682814" cy="225113"/>
            <a:chOff x="0" y="-3975"/>
            <a:chExt cx="1820834" cy="600300"/>
          </a:xfrm>
        </p:grpSpPr>
        <p:sp>
          <p:nvSpPr>
            <p:cNvPr id="656" name="Google Shape;656;p13"/>
            <p:cNvSpPr/>
            <p:nvPr/>
          </p:nvSpPr>
          <p:spPr>
            <a:xfrm>
              <a:off x="0" y="780"/>
              <a:ext cx="1820834" cy="590817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7" name="Google Shape;657;p13"/>
            <p:cNvSpPr txBox="1"/>
            <p:nvPr/>
          </p:nvSpPr>
          <p:spPr>
            <a:xfrm>
              <a:off x="0" y="-3975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8" name="Google Shape;658;p13"/>
          <p:cNvGrpSpPr/>
          <p:nvPr/>
        </p:nvGrpSpPr>
        <p:grpSpPr>
          <a:xfrm>
            <a:off x="6521981" y="4371806"/>
            <a:ext cx="875588" cy="1418288"/>
            <a:chOff x="0" y="0"/>
            <a:chExt cx="2334901" cy="3782102"/>
          </a:xfrm>
        </p:grpSpPr>
        <p:grpSp>
          <p:nvGrpSpPr>
            <p:cNvPr id="659" name="Google Shape;659;p13"/>
            <p:cNvGrpSpPr/>
            <p:nvPr/>
          </p:nvGrpSpPr>
          <p:grpSpPr>
            <a:xfrm>
              <a:off x="0" y="0"/>
              <a:ext cx="2334901" cy="3782102"/>
              <a:chOff x="0" y="0"/>
              <a:chExt cx="2334900" cy="3782100"/>
            </a:xfrm>
          </p:grpSpPr>
          <p:sp>
            <p:nvSpPr>
              <p:cNvPr id="660" name="Google Shape;660;p13"/>
              <p:cNvSpPr/>
              <p:nvPr/>
            </p:nvSpPr>
            <p:spPr>
              <a:xfrm>
                <a:off x="0" y="0"/>
                <a:ext cx="2334900" cy="3782100"/>
              </a:xfrm>
              <a:prstGeom prst="rect">
                <a:avLst/>
              </a:prstGeom>
              <a:noFill/>
              <a:ln w="50800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1" name="Google Shape;661;p13"/>
              <p:cNvSpPr txBox="1"/>
              <p:nvPr/>
            </p:nvSpPr>
            <p:spPr>
              <a:xfrm>
                <a:off x="0" y="0"/>
                <a:ext cx="2334900" cy="600300"/>
              </a:xfrm>
              <a:prstGeom prst="rect">
                <a:avLst/>
              </a:prstGeom>
              <a:noFill/>
              <a:ln w="9525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Packet P1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662" name="Google Shape;662;p13"/>
            <p:cNvGrpSpPr/>
            <p:nvPr/>
          </p:nvGrpSpPr>
          <p:grpSpPr>
            <a:xfrm>
              <a:off x="249547" y="2796889"/>
              <a:ext cx="1824971" cy="678761"/>
              <a:chOff x="-1" y="157508"/>
              <a:chExt cx="1824970" cy="678760"/>
            </a:xfrm>
          </p:grpSpPr>
          <p:sp>
            <p:nvSpPr>
              <p:cNvPr id="663" name="Google Shape;663;p13"/>
              <p:cNvSpPr/>
              <p:nvPr/>
            </p:nvSpPr>
            <p:spPr>
              <a:xfrm>
                <a:off x="-1" y="157508"/>
                <a:ext cx="1824970" cy="678760"/>
              </a:xfrm>
              <a:prstGeom prst="rect">
                <a:avLst/>
              </a:prstGeom>
              <a:noFill/>
              <a:ln w="19050" cap="flat" cmpd="sng">
                <a:solidFill>
                  <a:srgbClr val="213368"/>
                </a:solidFill>
                <a:prstDash val="dash"/>
                <a:miter lim="400000"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4" name="Google Shape;664;p13"/>
              <p:cNvSpPr txBox="1"/>
              <p:nvPr/>
            </p:nvSpPr>
            <p:spPr>
              <a:xfrm>
                <a:off x="-1" y="196721"/>
                <a:ext cx="1824900" cy="60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Payload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</p:grpSp>
      <p:sp>
        <p:nvSpPr>
          <p:cNvPr id="665" name="Google Shape;665;p13"/>
          <p:cNvSpPr txBox="1"/>
          <p:nvPr/>
        </p:nvSpPr>
        <p:spPr>
          <a:xfrm>
            <a:off x="7442651" y="5369572"/>
            <a:ext cx="1177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Packet from AS F to AS S</a:t>
            </a:r>
            <a:endParaRPr dirty="0"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8522714" y="3109264"/>
            <a:ext cx="235845" cy="235845"/>
            <a:chOff x="-1" y="-1"/>
            <a:chExt cx="628918" cy="628918"/>
          </a:xfrm>
        </p:grpSpPr>
        <p:sp>
          <p:nvSpPr>
            <p:cNvPr id="667" name="Google Shape;667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68" name="Google Shape;668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9529506" y="2520816"/>
            <a:ext cx="235845" cy="235845"/>
            <a:chOff x="-1" y="-1"/>
            <a:chExt cx="628918" cy="628918"/>
          </a:xfrm>
        </p:grpSpPr>
        <p:sp>
          <p:nvSpPr>
            <p:cNvPr id="670" name="Google Shape;670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1" name="Google Shape;671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2" name="Google Shape;672;p13"/>
          <p:cNvGrpSpPr/>
          <p:nvPr/>
        </p:nvGrpSpPr>
        <p:grpSpPr>
          <a:xfrm>
            <a:off x="9996498" y="2520816"/>
            <a:ext cx="235845" cy="235845"/>
            <a:chOff x="-1" y="-1"/>
            <a:chExt cx="628918" cy="628918"/>
          </a:xfrm>
        </p:grpSpPr>
        <p:sp>
          <p:nvSpPr>
            <p:cNvPr id="673" name="Google Shape;673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4" name="Google Shape;674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5" name="Google Shape;675;p13"/>
          <p:cNvGrpSpPr/>
          <p:nvPr/>
        </p:nvGrpSpPr>
        <p:grpSpPr>
          <a:xfrm>
            <a:off x="8260687" y="3607088"/>
            <a:ext cx="235845" cy="235673"/>
            <a:chOff x="-1" y="-1"/>
            <a:chExt cx="628918" cy="628460"/>
          </a:xfrm>
        </p:grpSpPr>
        <p:sp>
          <p:nvSpPr>
            <p:cNvPr id="676" name="Google Shape;67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7" name="Google Shape;67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8" name="Google Shape;678;p13"/>
          <p:cNvGrpSpPr/>
          <p:nvPr/>
        </p:nvGrpSpPr>
        <p:grpSpPr>
          <a:xfrm>
            <a:off x="10935547" y="3762176"/>
            <a:ext cx="235845" cy="235673"/>
            <a:chOff x="-1" y="-1"/>
            <a:chExt cx="628918" cy="628460"/>
          </a:xfrm>
        </p:grpSpPr>
        <p:sp>
          <p:nvSpPr>
            <p:cNvPr id="679" name="Google Shape;67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0" name="Google Shape;68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1" name="Google Shape;681;p13"/>
          <p:cNvGrpSpPr/>
          <p:nvPr/>
        </p:nvGrpSpPr>
        <p:grpSpPr>
          <a:xfrm>
            <a:off x="10729172" y="3239709"/>
            <a:ext cx="235845" cy="235845"/>
            <a:chOff x="-1" y="-1"/>
            <a:chExt cx="628920" cy="628918"/>
          </a:xfrm>
        </p:grpSpPr>
        <p:sp>
          <p:nvSpPr>
            <p:cNvPr id="682" name="Google Shape;682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3" name="Google Shape;683;p13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4" name="Google Shape;684;p13"/>
          <p:cNvGrpSpPr/>
          <p:nvPr/>
        </p:nvGrpSpPr>
        <p:grpSpPr>
          <a:xfrm>
            <a:off x="8260687" y="4092933"/>
            <a:ext cx="235845" cy="235673"/>
            <a:chOff x="-1" y="-1"/>
            <a:chExt cx="628918" cy="628460"/>
          </a:xfrm>
        </p:grpSpPr>
        <p:sp>
          <p:nvSpPr>
            <p:cNvPr id="685" name="Google Shape;685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6" name="Google Shape;686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10962087" y="4260000"/>
            <a:ext cx="235845" cy="235673"/>
            <a:chOff x="-1" y="-1"/>
            <a:chExt cx="628918" cy="628460"/>
          </a:xfrm>
        </p:grpSpPr>
        <p:sp>
          <p:nvSpPr>
            <p:cNvPr id="688" name="Google Shape;688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9" name="Google Shape;689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90" name="Google Shape;690;p13"/>
          <p:cNvSpPr/>
          <p:nvPr/>
        </p:nvSpPr>
        <p:spPr>
          <a:xfrm>
            <a:off x="8436169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1" name="Google Shape;691;p13"/>
          <p:cNvSpPr/>
          <p:nvPr/>
        </p:nvSpPr>
        <p:spPr>
          <a:xfrm>
            <a:off x="9508796" y="1773638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2" name="Google Shape;692;p13"/>
          <p:cNvSpPr/>
          <p:nvPr/>
        </p:nvSpPr>
        <p:spPr>
          <a:xfrm>
            <a:off x="10261203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"/>
          <p:cNvSpPr txBox="1"/>
          <p:nvPr/>
        </p:nvSpPr>
        <p:spPr>
          <a:xfrm>
            <a:off x="2736218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</a:t>
            </a:r>
            <a:endParaRPr/>
          </a:p>
        </p:txBody>
      </p:sp>
      <p:sp>
        <p:nvSpPr>
          <p:cNvPr id="698" name="Google Shape;698;p14"/>
          <p:cNvSpPr/>
          <p:nvPr/>
        </p:nvSpPr>
        <p:spPr>
          <a:xfrm>
            <a:off x="3985918" y="5653570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9" name="Google Shape;699;p14"/>
          <p:cNvSpPr/>
          <p:nvPr/>
        </p:nvSpPr>
        <p:spPr>
          <a:xfrm>
            <a:off x="2334278" y="5598824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394721" y="5640492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/>
          </a:p>
        </p:txBody>
      </p:sp>
      <p:sp>
        <p:nvSpPr>
          <p:cNvPr id="701" name="Google Shape;701;p1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"/>
                <a:ea typeface="Comfortaa"/>
                <a:cs typeface="Comfortaa"/>
                <a:sym typeface="Comfortaa"/>
              </a:rPr>
              <a:t>DEPLOYMENT MODEL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2" name="Google Shape;702;p1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703" name="Google Shape;703;p14"/>
          <p:cNvSpPr txBox="1"/>
          <p:nvPr/>
        </p:nvSpPr>
        <p:spPr>
          <a:xfrm>
            <a:off x="285750" y="721838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SCION AS</a:t>
            </a:r>
            <a:endParaRPr/>
          </a:p>
        </p:txBody>
      </p:sp>
      <p:sp>
        <p:nvSpPr>
          <p:cNvPr id="704" name="Google Shape;704;p14"/>
          <p:cNvSpPr txBox="1"/>
          <p:nvPr/>
        </p:nvSpPr>
        <p:spPr>
          <a:xfrm>
            <a:off x="5168721" y="2126177"/>
            <a:ext cx="6672774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routers are set up at the borders of an AS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routers peer with other SCION-enabled networks and collect customer traffic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services discover and map network paths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 change to the internal network infrastructure of a network operator needed.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Endpoints run a SCION stack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Legacy endpoints can use SCION gateways</a:t>
            </a:r>
            <a:endParaRPr sz="1800" dirty="0"/>
          </a:p>
        </p:txBody>
      </p:sp>
      <p:sp>
        <p:nvSpPr>
          <p:cNvPr id="705" name="Google Shape;705;p14"/>
          <p:cNvSpPr txBox="1"/>
          <p:nvPr/>
        </p:nvSpPr>
        <p:spPr>
          <a:xfrm>
            <a:off x="66219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Services</a:t>
            </a:r>
            <a:endParaRPr/>
          </a:p>
        </p:txBody>
      </p:sp>
      <p:sp>
        <p:nvSpPr>
          <p:cNvPr id="706" name="Google Shape;706;p14"/>
          <p:cNvSpPr txBox="1"/>
          <p:nvPr/>
        </p:nvSpPr>
        <p:spPr>
          <a:xfrm>
            <a:off x="424940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Internal router</a:t>
            </a: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676211" y="1336713"/>
            <a:ext cx="3978339" cy="3978339"/>
          </a:xfrm>
          <a:prstGeom prst="ellipse">
            <a:avLst/>
          </a:prstGeom>
          <a:solidFill>
            <a:srgbClr val="C4D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08" name="Google Shape;708;p14"/>
          <p:cNvCxnSpPr/>
          <p:nvPr/>
        </p:nvCxnSpPr>
        <p:spPr>
          <a:xfrm rot="10800000" flipH="1">
            <a:off x="4150856" y="1389769"/>
            <a:ext cx="286225" cy="37516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9" name="Google Shape;709;p14"/>
          <p:cNvCxnSpPr/>
          <p:nvPr/>
        </p:nvCxnSpPr>
        <p:spPr>
          <a:xfrm>
            <a:off x="4174331" y="4676775"/>
            <a:ext cx="631332" cy="638277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0" name="Google Shape;710;p14"/>
          <p:cNvCxnSpPr/>
          <p:nvPr/>
        </p:nvCxnSpPr>
        <p:spPr>
          <a:xfrm>
            <a:off x="2489956" y="3627120"/>
            <a:ext cx="1579680" cy="9565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1" name="Google Shape;711;p14"/>
          <p:cNvCxnSpPr/>
          <p:nvPr/>
        </p:nvCxnSpPr>
        <p:spPr>
          <a:xfrm>
            <a:off x="1413018" y="2976781"/>
            <a:ext cx="893736" cy="54117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2" name="Google Shape;712;p14"/>
          <p:cNvCxnSpPr/>
          <p:nvPr/>
        </p:nvCxnSpPr>
        <p:spPr>
          <a:xfrm flipH="1">
            <a:off x="3279796" y="1897334"/>
            <a:ext cx="788109" cy="221522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14"/>
          <p:cNvCxnSpPr/>
          <p:nvPr/>
        </p:nvCxnSpPr>
        <p:spPr>
          <a:xfrm flipH="1">
            <a:off x="3014016" y="1897334"/>
            <a:ext cx="1051377" cy="526905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14"/>
          <p:cNvCxnSpPr/>
          <p:nvPr/>
        </p:nvCxnSpPr>
        <p:spPr>
          <a:xfrm flipH="1">
            <a:off x="1450134" y="2397461"/>
            <a:ext cx="1606928" cy="61478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14"/>
          <p:cNvCxnSpPr>
            <a:endCxn id="716" idx="5"/>
          </p:cNvCxnSpPr>
          <p:nvPr/>
        </p:nvCxnSpPr>
        <p:spPr>
          <a:xfrm rot="10800000">
            <a:off x="1519219" y="1904511"/>
            <a:ext cx="1492200" cy="5277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14"/>
          <p:cNvCxnSpPr>
            <a:endCxn id="716" idx="4"/>
          </p:cNvCxnSpPr>
          <p:nvPr/>
        </p:nvCxnSpPr>
        <p:spPr>
          <a:xfrm rot="10800000">
            <a:off x="1398731" y="1954419"/>
            <a:ext cx="85200" cy="10053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8" name="Google Shape;718;p14"/>
          <p:cNvCxnSpPr/>
          <p:nvPr/>
        </p:nvCxnSpPr>
        <p:spPr>
          <a:xfrm flipH="1">
            <a:off x="2138106" y="2416807"/>
            <a:ext cx="905455" cy="165339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14"/>
          <p:cNvCxnSpPr/>
          <p:nvPr/>
        </p:nvCxnSpPr>
        <p:spPr>
          <a:xfrm rot="10800000">
            <a:off x="2162964" y="4078460"/>
            <a:ext cx="1115101" cy="188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14"/>
          <p:cNvCxnSpPr/>
          <p:nvPr/>
        </p:nvCxnSpPr>
        <p:spPr>
          <a:xfrm flipH="1">
            <a:off x="1943931" y="4089544"/>
            <a:ext cx="1334134" cy="10043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14"/>
          <p:cNvCxnSpPr/>
          <p:nvPr/>
        </p:nvCxnSpPr>
        <p:spPr>
          <a:xfrm rot="10800000" flipH="1">
            <a:off x="1951556" y="4059381"/>
            <a:ext cx="186550" cy="10399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2" name="Google Shape;722;p14"/>
          <p:cNvCxnSpPr/>
          <p:nvPr/>
        </p:nvCxnSpPr>
        <p:spPr>
          <a:xfrm rot="10800000" flipH="1">
            <a:off x="1075636" y="3063560"/>
            <a:ext cx="361194" cy="404799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14"/>
          <p:cNvSpPr/>
          <p:nvPr/>
        </p:nvSpPr>
        <p:spPr>
          <a:xfrm>
            <a:off x="1385433" y="288770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24" name="Google Shape;724;p14"/>
          <p:cNvCxnSpPr/>
          <p:nvPr/>
        </p:nvCxnSpPr>
        <p:spPr>
          <a:xfrm>
            <a:off x="3049741" y="2412720"/>
            <a:ext cx="211652" cy="171335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5" name="Google Shape;725;p14"/>
          <p:cNvSpPr/>
          <p:nvPr/>
        </p:nvSpPr>
        <p:spPr>
          <a:xfrm>
            <a:off x="3150328" y="3984654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6" name="Google Shape;726;p14"/>
          <p:cNvSpPr/>
          <p:nvPr/>
        </p:nvSpPr>
        <p:spPr>
          <a:xfrm>
            <a:off x="2032420" y="396584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7" name="Google Shape;727;p14"/>
          <p:cNvSpPr/>
          <p:nvPr/>
        </p:nvSpPr>
        <p:spPr>
          <a:xfrm>
            <a:off x="2906976" y="2297171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8" name="Google Shape;728;p14"/>
          <p:cNvSpPr txBox="1"/>
          <p:nvPr/>
        </p:nvSpPr>
        <p:spPr>
          <a:xfrm>
            <a:off x="2698752" y="4620365"/>
            <a:ext cx="59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cxnSp>
        <p:nvCxnSpPr>
          <p:cNvPr id="729" name="Google Shape;729;p14"/>
          <p:cNvCxnSpPr/>
          <p:nvPr/>
        </p:nvCxnSpPr>
        <p:spPr>
          <a:xfrm flipH="1">
            <a:off x="1646815" y="5136698"/>
            <a:ext cx="253439" cy="28087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0" name="Google Shape;730;p14"/>
          <p:cNvSpPr/>
          <p:nvPr/>
        </p:nvSpPr>
        <p:spPr>
          <a:xfrm>
            <a:off x="3980460" y="447962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1" name="Google Shape;731;p14"/>
          <p:cNvSpPr/>
          <p:nvPr/>
        </p:nvSpPr>
        <p:spPr>
          <a:xfrm>
            <a:off x="1773535" y="4923460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2" name="Google Shape;732;p14"/>
          <p:cNvSpPr/>
          <p:nvPr/>
        </p:nvSpPr>
        <p:spPr>
          <a:xfrm>
            <a:off x="924498" y="3345403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/>
          </a:p>
        </p:txBody>
      </p:sp>
      <p:cxnSp>
        <p:nvCxnSpPr>
          <p:cNvPr id="733" name="Google Shape;733;p14"/>
          <p:cNvCxnSpPr/>
          <p:nvPr/>
        </p:nvCxnSpPr>
        <p:spPr>
          <a:xfrm>
            <a:off x="932523" y="1412189"/>
            <a:ext cx="466208" cy="371834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4" name="Google Shape;734;p14"/>
          <p:cNvSpPr/>
          <p:nvPr/>
        </p:nvSpPr>
        <p:spPr>
          <a:xfrm>
            <a:off x="3879739" y="172693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16" name="Google Shape;716;p14"/>
          <p:cNvSpPr/>
          <p:nvPr/>
        </p:nvSpPr>
        <p:spPr>
          <a:xfrm>
            <a:off x="1228335" y="1613627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5" name="Google Shape;735;p1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SCION CONTROL PLANE</a:t>
            </a:r>
            <a:endParaRPr/>
          </a:p>
        </p:txBody>
      </p:sp>
      <p:sp>
        <p:nvSpPr>
          <p:cNvPr id="741" name="Google Shape;741;p1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742" name="Google Shape;742;p1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743" name="Google Shape;743;p15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A look at how it works </a:t>
            </a:r>
            <a:endParaRPr/>
          </a:p>
        </p:txBody>
      </p:sp>
      <p:sp>
        <p:nvSpPr>
          <p:cNvPr id="744" name="Google Shape;744;p15"/>
          <p:cNvSpPr/>
          <p:nvPr/>
        </p:nvSpPr>
        <p:spPr>
          <a:xfrm>
            <a:off x="6681671" y="1012223"/>
            <a:ext cx="4680020" cy="5391297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745" name="Google Shape;745;p15"/>
          <p:cNvGrpSpPr/>
          <p:nvPr/>
        </p:nvGrpSpPr>
        <p:grpSpPr>
          <a:xfrm>
            <a:off x="7311819" y="2005683"/>
            <a:ext cx="3387341" cy="2694683"/>
            <a:chOff x="7529923" y="2077487"/>
            <a:chExt cx="3387341" cy="2694683"/>
          </a:xfrm>
        </p:grpSpPr>
        <p:sp>
          <p:nvSpPr>
            <p:cNvPr id="746" name="Google Shape;746;p15"/>
            <p:cNvSpPr/>
            <p:nvPr/>
          </p:nvSpPr>
          <p:spPr>
            <a:xfrm>
              <a:off x="7529923" y="2703124"/>
              <a:ext cx="1625972" cy="20690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7868747" y="2790323"/>
              <a:ext cx="950865" cy="614616"/>
            </a:xfrm>
            <a:prstGeom prst="ellipse">
              <a:avLst/>
            </a:prstGeom>
            <a:solidFill>
              <a:srgbClr val="7CCAFF"/>
            </a:solidFill>
            <a:ln>
              <a:noFill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8822064" y="2077487"/>
              <a:ext cx="1229621" cy="786249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0</a:t>
              </a: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8965209" y="2163294"/>
              <a:ext cx="950865" cy="614616"/>
            </a:xfrm>
            <a:prstGeom prst="ellipse">
              <a:avLst/>
            </a:prstGeom>
            <a:solidFill>
              <a:srgbClr val="C4D0ED"/>
            </a:solidFill>
            <a:ln>
              <a:noFill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9291291" y="2831872"/>
              <a:ext cx="1625973" cy="194029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9621606" y="2954850"/>
              <a:ext cx="950865" cy="614616"/>
            </a:xfrm>
            <a:prstGeom prst="ellipse">
              <a:avLst/>
            </a:prstGeom>
            <a:solidFill>
              <a:srgbClr val="D2EDF9"/>
            </a:solidFill>
            <a:ln>
              <a:noFill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cxnSp>
          <p:nvCxnSpPr>
            <p:cNvPr id="752" name="Google Shape;752;p15"/>
            <p:cNvCxnSpPr/>
            <p:nvPr/>
          </p:nvCxnSpPr>
          <p:spPr>
            <a:xfrm rot="10800000" flipH="1">
              <a:off x="9620934" y="3275075"/>
              <a:ext cx="209304" cy="384492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3" name="Google Shape;753;p15"/>
            <p:cNvCxnSpPr/>
            <p:nvPr/>
          </p:nvCxnSpPr>
          <p:spPr>
            <a:xfrm rot="10800000">
              <a:off x="9858793" y="3224033"/>
              <a:ext cx="175473" cy="550656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4" name="Google Shape;754;p15"/>
            <p:cNvCxnSpPr/>
            <p:nvPr/>
          </p:nvCxnSpPr>
          <p:spPr>
            <a:xfrm rot="10800000">
              <a:off x="10059050" y="3970446"/>
              <a:ext cx="55376" cy="471824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5" name="Google Shape;755;p15"/>
            <p:cNvCxnSpPr/>
            <p:nvPr/>
          </p:nvCxnSpPr>
          <p:spPr>
            <a:xfrm rot="10800000" flipH="1">
              <a:off x="9774280" y="3964993"/>
              <a:ext cx="193396" cy="186401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6" name="Google Shape;756;p15"/>
            <p:cNvCxnSpPr/>
            <p:nvPr/>
          </p:nvCxnSpPr>
          <p:spPr>
            <a:xfrm rot="10800000" flipH="1">
              <a:off x="10157558" y="3765482"/>
              <a:ext cx="289245" cy="10244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757" name="Google Shape;757;p15"/>
            <p:cNvCxnSpPr/>
            <p:nvPr/>
          </p:nvCxnSpPr>
          <p:spPr>
            <a:xfrm>
              <a:off x="9610320" y="3799454"/>
              <a:ext cx="39936" cy="31531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8" name="Google Shape;758;p15"/>
            <p:cNvCxnSpPr/>
            <p:nvPr/>
          </p:nvCxnSpPr>
          <p:spPr>
            <a:xfrm rot="10800000">
              <a:off x="10567398" y="3813658"/>
              <a:ext cx="31535" cy="312879"/>
            </a:xfrm>
            <a:prstGeom prst="straightConnector1">
              <a:avLst/>
            </a:prstGeom>
            <a:noFill/>
            <a:ln w="34925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9" name="Google Shape;759;p15"/>
            <p:cNvCxnSpPr/>
            <p:nvPr/>
          </p:nvCxnSpPr>
          <p:spPr>
            <a:xfrm rot="10800000">
              <a:off x="10400075" y="3292786"/>
              <a:ext cx="133305" cy="34106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0" name="Google Shape;760;p15"/>
            <p:cNvCxnSpPr/>
            <p:nvPr/>
          </p:nvCxnSpPr>
          <p:spPr>
            <a:xfrm rot="10800000" flipH="1">
              <a:off x="10034184" y="3454609"/>
              <a:ext cx="40074" cy="38465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1" name="Google Shape;761;p15"/>
            <p:cNvCxnSpPr/>
            <p:nvPr/>
          </p:nvCxnSpPr>
          <p:spPr>
            <a:xfrm>
              <a:off x="9974992" y="3185138"/>
              <a:ext cx="263517" cy="237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2" name="Google Shape;762;p15"/>
            <p:cNvCxnSpPr/>
            <p:nvPr/>
          </p:nvCxnSpPr>
          <p:spPr>
            <a:xfrm>
              <a:off x="9755854" y="4283844"/>
              <a:ext cx="297710" cy="19597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3" name="Google Shape;763;p15"/>
            <p:cNvGrpSpPr/>
            <p:nvPr/>
          </p:nvGrpSpPr>
          <p:grpSpPr>
            <a:xfrm>
              <a:off x="9559265" y="4106241"/>
              <a:ext cx="235845" cy="235673"/>
              <a:chOff x="-1" y="-1"/>
              <a:chExt cx="628920" cy="628460"/>
            </a:xfrm>
          </p:grpSpPr>
          <p:sp>
            <p:nvSpPr>
              <p:cNvPr id="764" name="Google Shape;764;p15"/>
              <p:cNvSpPr/>
              <p:nvPr/>
            </p:nvSpPr>
            <p:spPr>
              <a:xfrm>
                <a:off x="-1" y="-1"/>
                <a:ext cx="628920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65" name="Google Shape;765;p15"/>
              <p:cNvSpPr txBox="1"/>
              <p:nvPr/>
            </p:nvSpPr>
            <p:spPr>
              <a:xfrm>
                <a:off x="92103" y="44842"/>
                <a:ext cx="444709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Q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766" name="Google Shape;766;p15"/>
            <p:cNvGrpSpPr/>
            <p:nvPr/>
          </p:nvGrpSpPr>
          <p:grpSpPr>
            <a:xfrm>
              <a:off x="10000372" y="4382721"/>
              <a:ext cx="235845" cy="235673"/>
              <a:chOff x="-1" y="-1"/>
              <a:chExt cx="628918" cy="628460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68" name="Google Shape;768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R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cxnSp>
          <p:nvCxnSpPr>
            <p:cNvPr id="769" name="Google Shape;769;p15"/>
            <p:cNvCxnSpPr/>
            <p:nvPr/>
          </p:nvCxnSpPr>
          <p:spPr>
            <a:xfrm rot="10800000" flipH="1">
              <a:off x="7964881" y="3168023"/>
              <a:ext cx="146041" cy="294351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0" name="Google Shape;770;p15"/>
            <p:cNvCxnSpPr/>
            <p:nvPr/>
          </p:nvCxnSpPr>
          <p:spPr>
            <a:xfrm rot="10800000">
              <a:off x="8176353" y="3180261"/>
              <a:ext cx="142757" cy="43934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1" name="Google Shape;771;p15"/>
            <p:cNvCxnSpPr/>
            <p:nvPr/>
          </p:nvCxnSpPr>
          <p:spPr>
            <a:xfrm rot="10800000" flipH="1">
              <a:off x="8320886" y="3815360"/>
              <a:ext cx="1" cy="485667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2" name="Google Shape;772;p15"/>
            <p:cNvCxnSpPr/>
            <p:nvPr/>
          </p:nvCxnSpPr>
          <p:spPr>
            <a:xfrm rot="10800000" flipH="1">
              <a:off x="8442401" y="3610394"/>
              <a:ext cx="289244" cy="10244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773" name="Google Shape;773;p15"/>
            <p:cNvCxnSpPr/>
            <p:nvPr/>
          </p:nvCxnSpPr>
          <p:spPr>
            <a:xfrm>
              <a:off x="7895165" y="3644366"/>
              <a:ext cx="1" cy="31531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4" name="Google Shape;774;p15"/>
            <p:cNvCxnSpPr/>
            <p:nvPr/>
          </p:nvCxnSpPr>
          <p:spPr>
            <a:xfrm rot="10800000">
              <a:off x="8852241" y="3658570"/>
              <a:ext cx="31535" cy="312879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5" name="Google Shape;775;p15"/>
            <p:cNvCxnSpPr/>
            <p:nvPr/>
          </p:nvCxnSpPr>
          <p:spPr>
            <a:xfrm rot="10800000">
              <a:off x="8651241" y="3177617"/>
              <a:ext cx="161748" cy="287403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6" name="Google Shape;776;p15"/>
            <p:cNvCxnSpPr/>
            <p:nvPr/>
          </p:nvCxnSpPr>
          <p:spPr>
            <a:xfrm rot="10800000" flipH="1">
              <a:off x="8384514" y="3181359"/>
              <a:ext cx="201568" cy="436655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7" name="Google Shape;777;p15"/>
            <p:cNvCxnSpPr/>
            <p:nvPr/>
          </p:nvCxnSpPr>
          <p:spPr>
            <a:xfrm>
              <a:off x="8259836" y="3064563"/>
              <a:ext cx="263517" cy="237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78" name="Google Shape;778;p15"/>
            <p:cNvGrpSpPr/>
            <p:nvPr/>
          </p:nvGrpSpPr>
          <p:grpSpPr>
            <a:xfrm>
              <a:off x="7769660" y="3447590"/>
              <a:ext cx="235845" cy="235673"/>
              <a:chOff x="-1" y="-1"/>
              <a:chExt cx="628918" cy="628460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80" name="Google Shape;780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C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781" name="Google Shape;781;p15"/>
            <p:cNvGrpSpPr/>
            <p:nvPr/>
          </p:nvGrpSpPr>
          <p:grpSpPr>
            <a:xfrm>
              <a:off x="8208883" y="3606656"/>
              <a:ext cx="235845" cy="235673"/>
              <a:chOff x="-1" y="-1"/>
              <a:chExt cx="628918" cy="628460"/>
            </a:xfrm>
          </p:grpSpPr>
          <p:sp>
            <p:nvSpPr>
              <p:cNvPr id="782" name="Google Shape;782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83" name="Google Shape;783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D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784" name="Google Shape;784;p15"/>
            <p:cNvGrpSpPr/>
            <p:nvPr/>
          </p:nvGrpSpPr>
          <p:grpSpPr>
            <a:xfrm>
              <a:off x="8196001" y="4219321"/>
              <a:ext cx="235845" cy="235673"/>
              <a:chOff x="-1" y="-1"/>
              <a:chExt cx="628918" cy="628460"/>
            </a:xfrm>
          </p:grpSpPr>
          <p:sp>
            <p:nvSpPr>
              <p:cNvPr id="785" name="Google Shape;785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86" name="Google Shape;786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G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787" name="Google Shape;787;p15"/>
            <p:cNvGrpSpPr/>
            <p:nvPr/>
          </p:nvGrpSpPr>
          <p:grpSpPr>
            <a:xfrm>
              <a:off x="8729364" y="3447590"/>
              <a:ext cx="235845" cy="235673"/>
              <a:chOff x="-1" y="-1"/>
              <a:chExt cx="628918" cy="628460"/>
            </a:xfrm>
          </p:grpSpPr>
          <p:sp>
            <p:nvSpPr>
              <p:cNvPr id="788" name="Google Shape;788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89" name="Google Shape;789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E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790" name="Google Shape;790;p15"/>
            <p:cNvGrpSpPr/>
            <p:nvPr/>
          </p:nvGrpSpPr>
          <p:grpSpPr>
            <a:xfrm>
              <a:off x="8755904" y="3945414"/>
              <a:ext cx="235845" cy="235673"/>
              <a:chOff x="-1" y="-1"/>
              <a:chExt cx="628920" cy="628460"/>
            </a:xfrm>
          </p:grpSpPr>
          <p:sp>
            <p:nvSpPr>
              <p:cNvPr id="791" name="Google Shape;791;p15"/>
              <p:cNvSpPr/>
              <p:nvPr/>
            </p:nvSpPr>
            <p:spPr>
              <a:xfrm>
                <a:off x="-1" y="-1"/>
                <a:ext cx="628920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792" name="Google Shape;792;p15"/>
              <p:cNvSpPr txBox="1"/>
              <p:nvPr/>
            </p:nvSpPr>
            <p:spPr>
              <a:xfrm>
                <a:off x="92103" y="44844"/>
                <a:ext cx="444709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H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cxnSp>
          <p:nvCxnSpPr>
            <p:cNvPr id="793" name="Google Shape;793;p15"/>
            <p:cNvCxnSpPr/>
            <p:nvPr/>
          </p:nvCxnSpPr>
          <p:spPr>
            <a:xfrm>
              <a:off x="9266629" y="2476115"/>
              <a:ext cx="263517" cy="237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4" name="Google Shape;794;p15"/>
            <p:cNvCxnSpPr/>
            <p:nvPr/>
          </p:nvCxnSpPr>
          <p:spPr>
            <a:xfrm rot="10800000" flipH="1">
              <a:off x="10176125" y="3235124"/>
              <a:ext cx="138972" cy="98963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5" name="Google Shape;795;p15"/>
            <p:cNvCxnSpPr/>
            <p:nvPr/>
          </p:nvCxnSpPr>
          <p:spPr>
            <a:xfrm rot="10800000">
              <a:off x="9930992" y="3235972"/>
              <a:ext cx="124238" cy="97269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6" name="Google Shape;796;p15"/>
            <p:cNvCxnSpPr/>
            <p:nvPr/>
          </p:nvCxnSpPr>
          <p:spPr>
            <a:xfrm rot="10800000">
              <a:off x="10158014" y="3414946"/>
              <a:ext cx="344729" cy="284754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7" name="Google Shape;797;p15"/>
            <p:cNvCxnSpPr/>
            <p:nvPr/>
          </p:nvCxnSpPr>
          <p:spPr>
            <a:xfrm>
              <a:off x="9675378" y="3784746"/>
              <a:ext cx="274890" cy="135269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798" name="Google Shape;798;p15"/>
            <p:cNvCxnSpPr/>
            <p:nvPr/>
          </p:nvCxnSpPr>
          <p:spPr>
            <a:xfrm rot="10800000" flipH="1">
              <a:off x="10086712" y="3452965"/>
              <a:ext cx="40074" cy="38465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99" name="Google Shape;799;p15"/>
            <p:cNvGrpSpPr/>
            <p:nvPr/>
          </p:nvGrpSpPr>
          <p:grpSpPr>
            <a:xfrm>
              <a:off x="9484816" y="3602678"/>
              <a:ext cx="235845" cy="235673"/>
              <a:chOff x="-1" y="-1"/>
              <a:chExt cx="628918" cy="628460"/>
            </a:xfrm>
          </p:grpSpPr>
          <p:sp>
            <p:nvSpPr>
              <p:cNvPr id="800" name="Google Shape;800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01" name="Google Shape;801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N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cxnSp>
          <p:nvCxnSpPr>
            <p:cNvPr id="802" name="Google Shape;802;p15"/>
            <p:cNvCxnSpPr/>
            <p:nvPr/>
          </p:nvCxnSpPr>
          <p:spPr>
            <a:xfrm rot="10800000">
              <a:off x="10108532" y="3930385"/>
              <a:ext cx="388935" cy="238326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3" name="Google Shape;803;p15"/>
            <p:cNvCxnSpPr/>
            <p:nvPr/>
          </p:nvCxnSpPr>
          <p:spPr>
            <a:xfrm>
              <a:off x="9700189" y="2528845"/>
              <a:ext cx="599094" cy="605720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4" name="Google Shape;804;p15"/>
            <p:cNvCxnSpPr/>
            <p:nvPr/>
          </p:nvCxnSpPr>
          <p:spPr>
            <a:xfrm>
              <a:off x="9646982" y="2563443"/>
              <a:ext cx="176919" cy="536083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5" name="Google Shape;805;p15"/>
            <p:cNvCxnSpPr/>
            <p:nvPr/>
          </p:nvCxnSpPr>
          <p:spPr>
            <a:xfrm rot="10800000" flipH="1">
              <a:off x="8678077" y="2561723"/>
              <a:ext cx="423674" cy="423674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6" name="Google Shape;806;p15"/>
            <p:cNvCxnSpPr/>
            <p:nvPr/>
          </p:nvCxnSpPr>
          <p:spPr>
            <a:xfrm rot="10800000" flipH="1">
              <a:off x="8699058" y="2532962"/>
              <a:ext cx="863753" cy="514237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7" name="Google Shape;807;p15"/>
            <p:cNvCxnSpPr/>
            <p:nvPr/>
          </p:nvCxnSpPr>
          <p:spPr>
            <a:xfrm rot="10800000" flipH="1">
              <a:off x="8226766" y="2513718"/>
              <a:ext cx="837476" cy="502426"/>
            </a:xfrm>
            <a:prstGeom prst="straightConnector1">
              <a:avLst/>
            </a:prstGeom>
            <a:noFill/>
            <a:ln w="3175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08" name="Google Shape;808;p15"/>
            <p:cNvGrpSpPr/>
            <p:nvPr/>
          </p:nvGrpSpPr>
          <p:grpSpPr>
            <a:xfrm>
              <a:off x="9038479" y="2361318"/>
              <a:ext cx="235845" cy="235845"/>
              <a:chOff x="-1" y="-1"/>
              <a:chExt cx="628918" cy="628918"/>
            </a:xfrm>
          </p:grpSpPr>
          <p:sp>
            <p:nvSpPr>
              <p:cNvPr id="809" name="Google Shape;809;p15"/>
              <p:cNvSpPr/>
              <p:nvPr/>
            </p:nvSpPr>
            <p:spPr>
              <a:xfrm>
                <a:off x="-1" y="-1"/>
                <a:ext cx="628918" cy="628918"/>
              </a:xfrm>
              <a:prstGeom prst="ellipse">
                <a:avLst/>
              </a:prstGeom>
              <a:gradFill>
                <a:gsLst>
                  <a:gs pos="0">
                    <a:srgbClr val="FBCBA3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10" name="Google Shape;810;p15"/>
              <p:cNvSpPr txBox="1"/>
              <p:nvPr/>
            </p:nvSpPr>
            <p:spPr>
              <a:xfrm>
                <a:off x="92103" y="45074"/>
                <a:ext cx="444711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I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11" name="Google Shape;811;p15"/>
            <p:cNvGrpSpPr/>
            <p:nvPr/>
          </p:nvGrpSpPr>
          <p:grpSpPr>
            <a:xfrm>
              <a:off x="9505471" y="2361318"/>
              <a:ext cx="235845" cy="235845"/>
              <a:chOff x="-1" y="-1"/>
              <a:chExt cx="628918" cy="628918"/>
            </a:xfrm>
          </p:grpSpPr>
          <p:sp>
            <p:nvSpPr>
              <p:cNvPr id="812" name="Google Shape;812;p15"/>
              <p:cNvSpPr/>
              <p:nvPr/>
            </p:nvSpPr>
            <p:spPr>
              <a:xfrm>
                <a:off x="-1" y="-1"/>
                <a:ext cx="628918" cy="628918"/>
              </a:xfrm>
              <a:prstGeom prst="ellipse">
                <a:avLst/>
              </a:prstGeom>
              <a:gradFill>
                <a:gsLst>
                  <a:gs pos="0">
                    <a:srgbClr val="FBCBA3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13" name="Google Shape;813;p15"/>
              <p:cNvSpPr txBox="1"/>
              <p:nvPr/>
            </p:nvSpPr>
            <p:spPr>
              <a:xfrm>
                <a:off x="92103" y="45074"/>
                <a:ext cx="444711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J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14" name="Google Shape;814;p15"/>
            <p:cNvGrpSpPr/>
            <p:nvPr/>
          </p:nvGrpSpPr>
          <p:grpSpPr>
            <a:xfrm>
              <a:off x="10444520" y="3602678"/>
              <a:ext cx="235845" cy="235673"/>
              <a:chOff x="-1" y="-1"/>
              <a:chExt cx="628918" cy="628460"/>
            </a:xfrm>
          </p:grpSpPr>
          <p:sp>
            <p:nvSpPr>
              <p:cNvPr id="815" name="Google Shape;815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16" name="Google Shape;816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17" name="Google Shape;817;p15"/>
            <p:cNvGrpSpPr/>
            <p:nvPr/>
          </p:nvGrpSpPr>
          <p:grpSpPr>
            <a:xfrm>
              <a:off x="9924039" y="3761743"/>
              <a:ext cx="235845" cy="235673"/>
              <a:chOff x="-1" y="-1"/>
              <a:chExt cx="628918" cy="628460"/>
            </a:xfrm>
          </p:grpSpPr>
          <p:sp>
            <p:nvSpPr>
              <p:cNvPr id="818" name="Google Shape;818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19" name="Google Shape;819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O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cxnSp>
          <p:nvCxnSpPr>
            <p:cNvPr id="820" name="Google Shape;820;p15"/>
            <p:cNvCxnSpPr/>
            <p:nvPr/>
          </p:nvCxnSpPr>
          <p:spPr>
            <a:xfrm>
              <a:off x="8737159" y="3085297"/>
              <a:ext cx="1012455" cy="86346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9241449" y="2565123"/>
              <a:ext cx="528727" cy="555363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22" name="Google Shape;822;p15"/>
            <p:cNvGrpSpPr/>
            <p:nvPr/>
          </p:nvGrpSpPr>
          <p:grpSpPr>
            <a:xfrm>
              <a:off x="9740713" y="3080211"/>
              <a:ext cx="235845" cy="235845"/>
              <a:chOff x="-1" y="-1"/>
              <a:chExt cx="628918" cy="628918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-1" y="-1"/>
                <a:ext cx="628918" cy="628918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24" name="Google Shape;824;p15"/>
              <p:cNvSpPr txBox="1"/>
              <p:nvPr/>
            </p:nvSpPr>
            <p:spPr>
              <a:xfrm>
                <a:off x="92103" y="45074"/>
                <a:ext cx="444711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K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cxnSp>
          <p:nvCxnSpPr>
            <p:cNvPr id="825" name="Google Shape;825;p15"/>
            <p:cNvCxnSpPr/>
            <p:nvPr/>
          </p:nvCxnSpPr>
          <p:spPr>
            <a:xfrm rot="10800000" flipH="1">
              <a:off x="7988455" y="3786868"/>
              <a:ext cx="237315" cy="198408"/>
            </a:xfrm>
            <a:prstGeom prst="straightConnector1">
              <a:avLst/>
            </a:prstGeom>
            <a:noFill/>
            <a:ln w="31750" cap="flat" cmpd="sng">
              <a:solidFill>
                <a:srgbClr val="585959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grpSp>
          <p:nvGrpSpPr>
            <p:cNvPr id="826" name="Google Shape;826;p15"/>
            <p:cNvGrpSpPr/>
            <p:nvPr/>
          </p:nvGrpSpPr>
          <p:grpSpPr>
            <a:xfrm>
              <a:off x="7769660" y="3933435"/>
              <a:ext cx="235845" cy="235673"/>
              <a:chOff x="-1" y="-1"/>
              <a:chExt cx="628918" cy="628460"/>
            </a:xfrm>
          </p:grpSpPr>
          <p:sp>
            <p:nvSpPr>
              <p:cNvPr id="827" name="Google Shape;827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28" name="Google Shape;828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F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29" name="Google Shape;829;p15"/>
            <p:cNvGrpSpPr/>
            <p:nvPr/>
          </p:nvGrpSpPr>
          <p:grpSpPr>
            <a:xfrm>
              <a:off x="10001278" y="3282010"/>
              <a:ext cx="235845" cy="235845"/>
              <a:chOff x="-1" y="-1"/>
              <a:chExt cx="628918" cy="628918"/>
            </a:xfrm>
          </p:grpSpPr>
          <p:sp>
            <p:nvSpPr>
              <p:cNvPr id="830" name="Google Shape;830;p15"/>
              <p:cNvSpPr/>
              <p:nvPr/>
            </p:nvSpPr>
            <p:spPr>
              <a:xfrm>
                <a:off x="-1" y="-1"/>
                <a:ext cx="628918" cy="628918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31" name="Google Shape;831;p15"/>
              <p:cNvSpPr txBox="1"/>
              <p:nvPr/>
            </p:nvSpPr>
            <p:spPr>
              <a:xfrm>
                <a:off x="92103" y="45074"/>
                <a:ext cx="444711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L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32" name="Google Shape;832;p15"/>
            <p:cNvGrpSpPr/>
            <p:nvPr/>
          </p:nvGrpSpPr>
          <p:grpSpPr>
            <a:xfrm>
              <a:off x="10471060" y="4100502"/>
              <a:ext cx="235845" cy="235673"/>
              <a:chOff x="-1" y="-1"/>
              <a:chExt cx="628918" cy="628460"/>
            </a:xfrm>
          </p:grpSpPr>
          <p:sp>
            <p:nvSpPr>
              <p:cNvPr id="833" name="Google Shape;833;p15"/>
              <p:cNvSpPr/>
              <p:nvPr/>
            </p:nvSpPr>
            <p:spPr>
              <a:xfrm>
                <a:off x="-1" y="-1"/>
                <a:ext cx="628918" cy="628460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34" name="Google Shape;834;p15"/>
              <p:cNvSpPr txBox="1"/>
              <p:nvPr/>
            </p:nvSpPr>
            <p:spPr>
              <a:xfrm>
                <a:off x="92103" y="44844"/>
                <a:ext cx="444711" cy="538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S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35" name="Google Shape;835;p15"/>
            <p:cNvGrpSpPr/>
            <p:nvPr/>
          </p:nvGrpSpPr>
          <p:grpSpPr>
            <a:xfrm>
              <a:off x="8031687" y="2949766"/>
              <a:ext cx="235845" cy="235845"/>
              <a:chOff x="-1" y="-1"/>
              <a:chExt cx="628918" cy="628918"/>
            </a:xfrm>
          </p:grpSpPr>
          <p:sp>
            <p:nvSpPr>
              <p:cNvPr id="836" name="Google Shape;836;p15"/>
              <p:cNvSpPr/>
              <p:nvPr/>
            </p:nvSpPr>
            <p:spPr>
              <a:xfrm>
                <a:off x="-1" y="-1"/>
                <a:ext cx="628918" cy="628918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37" name="Google Shape;837;p15"/>
              <p:cNvSpPr txBox="1"/>
              <p:nvPr/>
            </p:nvSpPr>
            <p:spPr>
              <a:xfrm>
                <a:off x="92103" y="45074"/>
                <a:ext cx="444711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A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38" name="Google Shape;838;p15"/>
            <p:cNvGrpSpPr/>
            <p:nvPr/>
          </p:nvGrpSpPr>
          <p:grpSpPr>
            <a:xfrm>
              <a:off x="8498678" y="2949766"/>
              <a:ext cx="235845" cy="235845"/>
              <a:chOff x="-1" y="-1"/>
              <a:chExt cx="628920" cy="628918"/>
            </a:xfrm>
          </p:grpSpPr>
          <p:sp>
            <p:nvSpPr>
              <p:cNvPr id="839" name="Google Shape;839;p15"/>
              <p:cNvSpPr/>
              <p:nvPr/>
            </p:nvSpPr>
            <p:spPr>
              <a:xfrm>
                <a:off x="-1" y="-1"/>
                <a:ext cx="628920" cy="628918"/>
              </a:xfrm>
              <a:prstGeom prst="ellipse">
                <a:avLst/>
              </a:prstGeom>
              <a:gradFill>
                <a:gsLst>
                  <a:gs pos="0">
                    <a:srgbClr val="C0B1D1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endParaRPr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40" name="Google Shape;840;p15"/>
              <p:cNvSpPr txBox="1"/>
              <p:nvPr/>
            </p:nvSpPr>
            <p:spPr>
              <a:xfrm>
                <a:off x="92103" y="45074"/>
                <a:ext cx="444709" cy="538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63"/>
                  <a:buFont typeface="Arial"/>
                  <a:buNone/>
                </a:pPr>
                <a:r>
                  <a:rPr lang="en-US" sz="86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B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841" name="Google Shape;841;p15"/>
            <p:cNvGrpSpPr/>
            <p:nvPr/>
          </p:nvGrpSpPr>
          <p:grpSpPr>
            <a:xfrm>
              <a:off x="10238145" y="3080211"/>
              <a:ext cx="235845" cy="235845"/>
              <a:chOff x="-1" y="-1"/>
              <a:chExt cx="628920" cy="628918"/>
            </a:xfrm>
          </p:grpSpPr>
          <p:sp>
            <p:nvSpPr>
              <p:cNvPr id="842" name="Google Shape;842;p15"/>
              <p:cNvSpPr/>
              <p:nvPr/>
            </p:nvSpPr>
            <p:spPr>
              <a:xfrm>
                <a:off x="-1" y="-1"/>
                <a:ext cx="628920" cy="628918"/>
              </a:xfrm>
              <a:prstGeom prst="ellipse">
                <a:avLst/>
              </a:prstGeom>
              <a:gradFill>
                <a:gsLst>
                  <a:gs pos="0">
                    <a:srgbClr val="ADD6F2"/>
                  </a:gs>
                  <a:gs pos="100000">
                    <a:srgbClr val="FFFFFF"/>
                  </a:gs>
                </a:gsLst>
                <a:lin ang="16200000" scaled="0"/>
              </a:gradFill>
              <a:ln w="12700" cap="flat" cmpd="sng">
                <a:solidFill>
                  <a:srgbClr val="676767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88"/>
                  <a:buFont typeface="Arial"/>
                  <a:buNone/>
                </a:pPr>
                <a:endParaRPr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843" name="Google Shape;843;p15"/>
              <p:cNvSpPr txBox="1"/>
              <p:nvPr/>
            </p:nvSpPr>
            <p:spPr>
              <a:xfrm>
                <a:off x="92103" y="60460"/>
                <a:ext cx="444709" cy="5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88"/>
                  <a:buFont typeface="Arial"/>
                  <a:buNone/>
                </a:pPr>
                <a:r>
                  <a:rPr lang="en-US" sz="788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M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sp>
          <p:nvSpPr>
            <p:cNvPr id="844" name="Google Shape;844;p15"/>
            <p:cNvSpPr txBox="1"/>
            <p:nvPr/>
          </p:nvSpPr>
          <p:spPr>
            <a:xfrm>
              <a:off x="9132998" y="2138076"/>
              <a:ext cx="599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0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Core</a:t>
              </a:r>
              <a:endParaRPr sz="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845" name="Google Shape;845;p15"/>
            <p:cNvSpPr txBox="1"/>
            <p:nvPr/>
          </p:nvSpPr>
          <p:spPr>
            <a:xfrm>
              <a:off x="8155604" y="3082498"/>
              <a:ext cx="599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0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Core</a:t>
              </a:r>
              <a:endParaRPr sz="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846" name="Google Shape;846;p15"/>
            <p:cNvSpPr txBox="1"/>
            <p:nvPr/>
          </p:nvSpPr>
          <p:spPr>
            <a:xfrm>
              <a:off x="9811688" y="2924490"/>
              <a:ext cx="599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0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Core</a:t>
              </a:r>
              <a:endParaRPr sz="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847" name="Google Shape;847;p15"/>
          <p:cNvSpPr/>
          <p:nvPr/>
        </p:nvSpPr>
        <p:spPr>
          <a:xfrm>
            <a:off x="7727038" y="4869539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  <p:sp>
        <p:nvSpPr>
          <p:cNvPr id="848" name="Google Shape;848;p15"/>
          <p:cNvSpPr/>
          <p:nvPr/>
        </p:nvSpPr>
        <p:spPr>
          <a:xfrm>
            <a:off x="8799665" y="1542336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  <p:sp>
        <p:nvSpPr>
          <p:cNvPr id="849" name="Google Shape;849;p15"/>
          <p:cNvSpPr/>
          <p:nvPr/>
        </p:nvSpPr>
        <p:spPr>
          <a:xfrm>
            <a:off x="9552072" y="4869539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  <p:cxnSp>
        <p:nvCxnSpPr>
          <p:cNvPr id="850" name="Google Shape;850;p15"/>
          <p:cNvCxnSpPr/>
          <p:nvPr/>
        </p:nvCxnSpPr>
        <p:spPr>
          <a:xfrm>
            <a:off x="10030818" y="3438571"/>
            <a:ext cx="105818" cy="560457"/>
          </a:xfrm>
          <a:prstGeom prst="straightConnector1">
            <a:avLst/>
          </a:prstGeom>
          <a:noFill/>
          <a:ln w="60325" cap="flat" cmpd="sng">
            <a:solidFill>
              <a:srgbClr val="20336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1" name="Google Shape;851;p15"/>
          <p:cNvCxnSpPr/>
          <p:nvPr/>
        </p:nvCxnSpPr>
        <p:spPr>
          <a:xfrm flipH="1">
            <a:off x="9535948" y="3430539"/>
            <a:ext cx="123334" cy="405533"/>
          </a:xfrm>
          <a:prstGeom prst="straightConnector1">
            <a:avLst/>
          </a:prstGeom>
          <a:noFill/>
          <a:ln w="60325" cap="flat" cmpd="sng">
            <a:solidFill>
              <a:srgbClr val="20336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2" name="Google Shape;852;p15"/>
          <p:cNvCxnSpPr/>
          <p:nvPr/>
        </p:nvCxnSpPr>
        <p:spPr>
          <a:xfrm>
            <a:off x="9679484" y="3964466"/>
            <a:ext cx="158718" cy="371447"/>
          </a:xfrm>
          <a:prstGeom prst="straightConnector1">
            <a:avLst/>
          </a:prstGeom>
          <a:noFill/>
          <a:ln w="60325" cap="flat" cmpd="sng">
            <a:solidFill>
              <a:srgbClr val="20336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3" name="Google Shape;853;p15"/>
          <p:cNvCxnSpPr/>
          <p:nvPr/>
        </p:nvCxnSpPr>
        <p:spPr>
          <a:xfrm flipH="1">
            <a:off x="7789325" y="3280288"/>
            <a:ext cx="96452" cy="399615"/>
          </a:xfrm>
          <a:prstGeom prst="straightConnector1">
            <a:avLst/>
          </a:prstGeom>
          <a:noFill/>
          <a:ln w="60325" cap="flat" cmpd="sng">
            <a:solidFill>
              <a:srgbClr val="20336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4" name="Google Shape;854;p15"/>
          <p:cNvCxnSpPr/>
          <p:nvPr/>
        </p:nvCxnSpPr>
        <p:spPr>
          <a:xfrm>
            <a:off x="8337981" y="3285069"/>
            <a:ext cx="124485" cy="592796"/>
          </a:xfrm>
          <a:prstGeom prst="straightConnector1">
            <a:avLst/>
          </a:prstGeom>
          <a:noFill/>
          <a:ln w="60325" cap="flat" cmpd="sng">
            <a:solidFill>
              <a:srgbClr val="20336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5" name="Google Shape;855;p15"/>
          <p:cNvCxnSpPr/>
          <p:nvPr/>
        </p:nvCxnSpPr>
        <p:spPr>
          <a:xfrm>
            <a:off x="9482085" y="2457041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6" name="Google Shape;856;p15"/>
          <p:cNvCxnSpPr/>
          <p:nvPr/>
        </p:nvCxnSpPr>
        <p:spPr>
          <a:xfrm>
            <a:off x="9428878" y="2491639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7" name="Google Shape;857;p15"/>
          <p:cNvCxnSpPr/>
          <p:nvPr/>
        </p:nvCxnSpPr>
        <p:spPr>
          <a:xfrm rot="10800000" flipH="1">
            <a:off x="8459973" y="2489919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8" name="Google Shape;858;p15"/>
          <p:cNvCxnSpPr/>
          <p:nvPr/>
        </p:nvCxnSpPr>
        <p:spPr>
          <a:xfrm rot="10800000" flipH="1">
            <a:off x="8480954" y="2461158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9" name="Google Shape;859;p15"/>
          <p:cNvCxnSpPr/>
          <p:nvPr/>
        </p:nvCxnSpPr>
        <p:spPr>
          <a:xfrm rot="10800000" flipH="1">
            <a:off x="8008662" y="2441914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0" name="Google Shape;860;p15"/>
          <p:cNvCxnSpPr/>
          <p:nvPr/>
        </p:nvCxnSpPr>
        <p:spPr>
          <a:xfrm>
            <a:off x="8519055" y="3013493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1" name="Google Shape;861;p15"/>
          <p:cNvCxnSpPr/>
          <p:nvPr/>
        </p:nvCxnSpPr>
        <p:spPr>
          <a:xfrm>
            <a:off x="9023345" y="2493319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2" name="Google Shape;862;p15"/>
          <p:cNvCxnSpPr/>
          <p:nvPr/>
        </p:nvCxnSpPr>
        <p:spPr>
          <a:xfrm rot="10800000" flipH="1">
            <a:off x="8342300" y="2492348"/>
            <a:ext cx="404648" cy="249180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63" name="Google Shape;863;p15"/>
          <p:cNvCxnSpPr/>
          <p:nvPr/>
        </p:nvCxnSpPr>
        <p:spPr>
          <a:xfrm>
            <a:off x="8574163" y="3015884"/>
            <a:ext cx="870190" cy="69505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64" name="Google Shape;864;p15"/>
          <p:cNvCxnSpPr/>
          <p:nvPr/>
        </p:nvCxnSpPr>
        <p:spPr>
          <a:xfrm rot="10800000">
            <a:off x="9222538" y="2706106"/>
            <a:ext cx="291802" cy="303224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65" name="Google Shape;865;p15"/>
          <p:cNvSpPr txBox="1"/>
          <p:nvPr/>
        </p:nvSpPr>
        <p:spPr>
          <a:xfrm>
            <a:off x="6713140" y="5426486"/>
            <a:ext cx="4584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Simulations on CAIDA AS topology (2k core </a:t>
            </a:r>
            <a:r>
              <a:rPr lang="en-US" sz="12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7k </a:t>
            </a:r>
            <a:r>
              <a:rPr lang="en-US" sz="12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in single ISD, 12k </a:t>
            </a:r>
            <a:r>
              <a:rPr lang="en-US" sz="12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total) suggest similar Core beaconing messaging overhead to BGPsec, and 1-2 orders of magnitude better for Intra-ISD beaconing.</a:t>
            </a:r>
            <a:endParaRPr dirty="0"/>
          </a:p>
        </p:txBody>
      </p:sp>
      <p:sp>
        <p:nvSpPr>
          <p:cNvPr id="866" name="Google Shape;866;p15"/>
          <p:cNvSpPr txBox="1"/>
          <p:nvPr/>
        </p:nvSpPr>
        <p:spPr>
          <a:xfrm>
            <a:off x="509196" y="1767479"/>
            <a:ext cx="359843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plane mechanisms: </a:t>
            </a:r>
            <a:endParaRPr sz="1600" dirty="0"/>
          </a:p>
        </p:txBody>
      </p:sp>
      <p:sp>
        <p:nvSpPr>
          <p:cNvPr id="867" name="Google Shape;867;p15"/>
          <p:cNvSpPr/>
          <p:nvPr/>
        </p:nvSpPr>
        <p:spPr>
          <a:xfrm>
            <a:off x="377597" y="1837051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868" name="Google Shape;868;p15"/>
          <p:cNvSpPr txBox="1"/>
          <p:nvPr/>
        </p:nvSpPr>
        <p:spPr>
          <a:xfrm>
            <a:off x="346916" y="2143170"/>
            <a:ext cx="6161043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Grouping </a:t>
            </a:r>
            <a:r>
              <a:rPr lang="en-US" sz="1600" dirty="0" err="1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into ISDs - isolates AS control planes and reduces communications overhead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AS-level routing - establishes paths on AS basis instead of on prefix basis</a:t>
            </a:r>
            <a:endParaRPr sz="1600" dirty="0"/>
          </a:p>
        </p:txBody>
      </p:sp>
      <p:sp>
        <p:nvSpPr>
          <p:cNvPr id="869" name="Google Shape;869;p15"/>
          <p:cNvSpPr txBox="1"/>
          <p:nvPr/>
        </p:nvSpPr>
        <p:spPr>
          <a:xfrm>
            <a:off x="509196" y="3520382"/>
            <a:ext cx="359843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Beaconing:</a:t>
            </a:r>
            <a:endParaRPr sz="1600" dirty="0"/>
          </a:p>
        </p:txBody>
      </p:sp>
      <p:sp>
        <p:nvSpPr>
          <p:cNvPr id="870" name="Google Shape;870;p15"/>
          <p:cNvSpPr/>
          <p:nvPr/>
        </p:nvSpPr>
        <p:spPr>
          <a:xfrm>
            <a:off x="377597" y="3589954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871" name="Google Shape;871;p15"/>
          <p:cNvSpPr txBox="1"/>
          <p:nvPr/>
        </p:nvSpPr>
        <p:spPr>
          <a:xfrm>
            <a:off x="338638" y="3889810"/>
            <a:ext cx="6167533" cy="18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Path-segment Construction Beacons (PCBs) messages are used to build path segments and routing paths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 beaconing algorithm is used between all core </a:t>
            </a:r>
            <a:r>
              <a:rPr lang="en-US" sz="1600" dirty="0" err="1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Intra-ISD beaconing algorithm used between core and leaf </a:t>
            </a:r>
            <a:r>
              <a:rPr lang="en-US" sz="1600" dirty="0" err="1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Endpoints look up path segments and combine them to form 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end-to-end paths.</a:t>
            </a:r>
            <a:endParaRPr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"/>
          <p:cNvSpPr/>
          <p:nvPr/>
        </p:nvSpPr>
        <p:spPr>
          <a:xfrm rot="10800000" flipH="1">
            <a:off x="381000" y="1968131"/>
            <a:ext cx="5515304" cy="336151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78" name="Google Shape;878;p16"/>
          <p:cNvSpPr/>
          <p:nvPr/>
        </p:nvSpPr>
        <p:spPr>
          <a:xfrm rot="10800000" flipH="1">
            <a:off x="6295697" y="1968134"/>
            <a:ext cx="5515305" cy="3361512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79" name="Google Shape;879;p1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SCION SETUP</a:t>
            </a:r>
            <a:endParaRPr/>
          </a:p>
        </p:txBody>
      </p:sp>
      <p:sp>
        <p:nvSpPr>
          <p:cNvPr id="880" name="Google Shape;880;p1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881" name="Google Shape;881;p16"/>
          <p:cNvSpPr/>
          <p:nvPr/>
        </p:nvSpPr>
        <p:spPr>
          <a:xfrm>
            <a:off x="381000" y="1515292"/>
            <a:ext cx="5515304" cy="55883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CONTROL SERVICES (PER AS)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2" name="Google Shape;882;p16"/>
          <p:cNvSpPr txBox="1"/>
          <p:nvPr/>
        </p:nvSpPr>
        <p:spPr>
          <a:xfrm>
            <a:off x="478971" y="2159369"/>
            <a:ext cx="5259677" cy="27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Beacon server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– generate, receive and propagate path-segment construction beacons (PCBs) to construct path segments and routing paths.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Path server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– store mappings of AS to path discovered during beaconing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Certificate server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– cache copies of TRCs retrieved from ISD core, AS certificates and key management for inter-AS communication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routers 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– SCION packet forwarding to next SCION border router or destination host within the AS</a:t>
            </a:r>
            <a:endParaRPr sz="1600" dirty="0"/>
          </a:p>
        </p:txBody>
      </p:sp>
      <p:sp>
        <p:nvSpPr>
          <p:cNvPr id="883" name="Google Shape;883;p16"/>
          <p:cNvSpPr/>
          <p:nvPr/>
        </p:nvSpPr>
        <p:spPr>
          <a:xfrm>
            <a:off x="6295698" y="1515292"/>
            <a:ext cx="5515304" cy="55883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SIMPLER, CHEAPER ROUTERS</a:t>
            </a:r>
            <a:endParaRPr dirty="0"/>
          </a:p>
        </p:txBody>
      </p:sp>
      <p:sp>
        <p:nvSpPr>
          <p:cNvPr id="884" name="Google Shape;884;p16"/>
          <p:cNvSpPr txBox="1"/>
          <p:nvPr/>
        </p:nvSpPr>
        <p:spPr>
          <a:xfrm>
            <a:off x="6394045" y="2173975"/>
            <a:ext cx="5318984" cy="22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border routers only forward traffic and do not need to undertake control plane operations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border routers do not need to maintain inter-domain forwarding tables so do not require large and expensive TCAMs.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One AES operation per packet for Message Authentication Code verification</a:t>
            </a:r>
            <a:endParaRPr sz="1600" dirty="0"/>
          </a:p>
          <a:p>
            <a:pPr marL="174625" marR="0" lvl="0" indent="-174625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Paths can be used as soon as they are disseminated.</a:t>
            </a:r>
            <a:endParaRPr sz="1600" dirty="0"/>
          </a:p>
        </p:txBody>
      </p:sp>
      <p:sp>
        <p:nvSpPr>
          <p:cNvPr id="885" name="Google Shape;885;p1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a8031c80d_0_1"/>
          <p:cNvSpPr/>
          <p:nvPr/>
        </p:nvSpPr>
        <p:spPr>
          <a:xfrm>
            <a:off x="7010450" y="1427176"/>
            <a:ext cx="4876800" cy="4703700"/>
          </a:xfrm>
          <a:prstGeom prst="roundRect">
            <a:avLst>
              <a:gd name="adj" fmla="val 43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92" name="Google Shape;892;g2ba8031c80d_0_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Comfortaa"/>
                <a:ea typeface="Comfortaa"/>
                <a:cs typeface="Comfortaa"/>
                <a:sym typeface="Comfortaa"/>
              </a:rPr>
              <a:t>SCION BENEFIT: FAST MULTI-PATH DISCOVERY &amp; FAILOVER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3" name="Google Shape;893;g2ba8031c80d_0_1"/>
          <p:cNvSpPr txBox="1">
            <a:spLocks noGrp="1"/>
          </p:cNvSpPr>
          <p:nvPr>
            <p:ph type="body" idx="1"/>
          </p:nvPr>
        </p:nvSpPr>
        <p:spPr>
          <a:xfrm>
            <a:off x="390144" y="1427176"/>
            <a:ext cx="6262904" cy="47037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BGP generally selects routes based on ‘lowest cost’ regardless of whether these are in practice the most optimal or they meet particular requirements.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With SCION, Leaf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only receive and do not forward any beacons. Only core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initiate beacons.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Beaconing does not rely on iterative convergence nor forwarding table updates, allowing rapid path exploration within ISDs.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The control services discover path segments and assemble these into available paths.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Tests show path failover to be within 1-2 seconds.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Applications can choose paths based on optimal characteristics or other parameters, and can also use multiple paths simultaneously.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894" name="Google Shape;894;g2ba8031c80d_0_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895" name="Google Shape;895;g2ba8031c80d_0_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4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Unique differentiator </a:t>
            </a:r>
            <a:endParaRPr dirty="0"/>
          </a:p>
        </p:txBody>
      </p:sp>
      <p:pic>
        <p:nvPicPr>
          <p:cNvPr id="896" name="Google Shape;896;g2ba8031c80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8265" y="1701395"/>
            <a:ext cx="3901171" cy="41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7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SCION BENEFIT: PATH VALIDATION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11" name="Google Shape;911;p1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912" name="Google Shape;912;p17"/>
          <p:cNvSpPr txBox="1"/>
          <p:nvPr/>
        </p:nvSpPr>
        <p:spPr>
          <a:xfrm>
            <a:off x="285750" y="721838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Experimental extensions</a:t>
            </a:r>
            <a:endParaRPr/>
          </a:p>
        </p:txBody>
      </p:sp>
      <p:graphicFrame>
        <p:nvGraphicFramePr>
          <p:cNvPr id="913" name="Google Shape;913;p17"/>
          <p:cNvGraphicFramePr/>
          <p:nvPr>
            <p:extLst>
              <p:ext uri="{D42A27DB-BD31-4B8C-83A1-F6EECF244321}">
                <p14:modId xmlns:p14="http://schemas.microsoft.com/office/powerpoint/2010/main" val="3161718900"/>
              </p:ext>
            </p:extLst>
          </p:nvPr>
        </p:nvGraphicFramePr>
        <p:xfrm>
          <a:off x="380999" y="1312958"/>
          <a:ext cx="11430000" cy="4110575"/>
        </p:xfrm>
        <a:graphic>
          <a:graphicData uri="http://schemas.openxmlformats.org/drawingml/2006/table">
            <a:tbl>
              <a:tblPr firstRow="1" bandRow="1">
                <a:noFill/>
                <a:tableStyleId>{268CEDCF-A717-48C9-84F9-7B225A3115BB}</a:tableStyleId>
              </a:tblPr>
              <a:tblGrid>
                <a:gridCol w="255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PROPERTY</a:t>
                      </a:r>
                      <a:endParaRPr sz="1400" b="0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APPROACH</a:t>
                      </a:r>
                      <a:endParaRPr sz="1400" b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COMPONENT</a:t>
                      </a:r>
                      <a:endParaRPr sz="1400" b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PATH AUTHORIZATION</a:t>
                      </a:r>
                      <a:br>
                        <a:rPr lang="en-US" sz="14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</a:br>
                      <a:r>
                        <a:rPr lang="en-US" sz="14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(HOP-BY-HOP)</a:t>
                      </a:r>
                      <a:endParaRPr sz="1400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Information at each hop is authenticated with a 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          </a:ext>
                          </a:extLst>
                        </a:rPr>
                        <a:t>MAC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(Message Authentication Code), checked by border routers at forwarding. Each AS only forwards traffic on paths that are explicitly authorized by the AS. </a:t>
                      </a:r>
                      <a:endParaRPr sz="1400" i="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Standard SCION</a:t>
                      </a:r>
                      <a:endParaRPr sz="1400" i="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PROOF OF FORWARDING</a:t>
                      </a:r>
                      <a:endParaRPr sz="1400" i="0" u="none" strike="noStrike" cap="none" dirty="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EPIC adds short per-packet MACs at each SCION hop. </a:t>
                      </a:r>
                      <a:b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</a:b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Source authentication and path validation are enabled by the additional use of efficiently derivable symmetric keys. </a:t>
                      </a:r>
                      <a:endParaRPr sz="1400" i="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EPIC extension, L3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[1]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i="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TRUST-ENHANCED NETWORKING</a:t>
                      </a:r>
                      <a:endParaRPr sz="1400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Packet headers are extended with policies telling border routers which intra-AS path to forward the packet, so that endpoints can select routers/ASes  with specific path policies.</a:t>
                      </a:r>
                      <a:br>
                        <a:rPr lang="en-US" sz="140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</a:br>
                      <a:r>
                        <a:rPr lang="en-US" sz="140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Inter-domain paths are this way mapped to policy-compliant intra-domains paths. Per-AS attestation done by a third part. </a:t>
                      </a:r>
                      <a:endParaRPr sz="1400" i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FABIRD extension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[2]</a:t>
                      </a:r>
                      <a:endParaRPr sz="1400" i="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14" name="Google Shape;914;p17"/>
          <p:cNvSpPr txBox="1"/>
          <p:nvPr/>
        </p:nvSpPr>
        <p:spPr>
          <a:xfrm>
            <a:off x="390143" y="5643719"/>
            <a:ext cx="1142999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7013" marR="0" lvl="0" indent="-2270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"/>
              <a:buAutoNum type="arabicPeriod"/>
            </a:pPr>
            <a:r>
              <a:rPr lang="en-US" sz="11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Legner</a:t>
            </a:r>
            <a:r>
              <a:rPr lang="en-US" sz="11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Markus, et al. "EPIC: every packet is checked in the data plane of a Path-Aware Internet." 29th USENIX Security Symposium (USENIX Security 2020). </a:t>
            </a:r>
            <a:endParaRPr sz="1100" dirty="0"/>
          </a:p>
          <a:p>
            <a:pPr marL="227013" marR="0" lvl="0" indent="-22701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mfortaa"/>
              <a:buAutoNum type="arabicPeriod"/>
            </a:pPr>
            <a:r>
              <a:rPr lang="en-US" sz="11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Krähenbühl</a:t>
            </a:r>
            <a:r>
              <a:rPr lang="en-US" sz="11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C., Wyss, M., Basin, D., Lenders, V., </a:t>
            </a:r>
            <a:r>
              <a:rPr lang="en-US" sz="11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Perrig</a:t>
            </a:r>
            <a:r>
              <a:rPr lang="en-US" sz="11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A. and </a:t>
            </a:r>
            <a:r>
              <a:rPr lang="en-US" sz="11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Strohmeier</a:t>
            </a:r>
            <a:r>
              <a:rPr lang="en-US" sz="11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M., 2023. FABRID: Flexible Attestation-Based Routing for Inter-Domain Networks. (USENIX Security ‘23)</a:t>
            </a:r>
            <a:endParaRPr sz="1100" dirty="0"/>
          </a:p>
        </p:txBody>
      </p:sp>
      <p:sp>
        <p:nvSpPr>
          <p:cNvPr id="915" name="Google Shape;915;p17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9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46" name="Google Shape;946;p19"/>
          <p:cNvSpPr txBox="1">
            <a:spLocks noGrp="1"/>
          </p:cNvSpPr>
          <p:nvPr>
            <p:ph type="title"/>
          </p:nvPr>
        </p:nvSpPr>
        <p:spPr>
          <a:xfrm>
            <a:off x="390525" y="998530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"/>
                <a:ea typeface="Comfortaa"/>
                <a:cs typeface="Comfortaa"/>
                <a:sym typeface="Comfortaa"/>
              </a:rPr>
              <a:t>REAL-WORLD DEPLOYMENT: </a:t>
            </a:r>
            <a:br>
              <a:rPr lang="en-US" dirty="0">
                <a:latin typeface="Comfortaa"/>
                <a:ea typeface="Comfortaa"/>
                <a:cs typeface="Comfortaa"/>
                <a:sym typeface="Comfortaa"/>
              </a:rPr>
            </a:br>
            <a:r>
              <a:rPr lang="en-US" dirty="0">
                <a:latin typeface="Comfortaa"/>
                <a:ea typeface="Comfortaa"/>
                <a:cs typeface="Comfortaa"/>
                <a:sym typeface="Comfortaa"/>
              </a:rPr>
              <a:t>THE SECURE SWISS FINANCE NETWORK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47" name="Google Shape;947;p1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16</a:t>
            </a:fld>
            <a:endParaRPr>
              <a:solidFill>
                <a:srgbClr val="262626"/>
              </a:solidFill>
            </a:endParaRPr>
          </a:p>
        </p:txBody>
      </p:sp>
      <p:pic>
        <p:nvPicPr>
          <p:cNvPr id="948" name="Google Shape;948;p19"/>
          <p:cNvPicPr preferRelativeResize="0"/>
          <p:nvPr/>
        </p:nvPicPr>
        <p:blipFill rotWithShape="1">
          <a:blip r:embed="rId3">
            <a:alphaModFix/>
          </a:blip>
          <a:srcRect r="38234"/>
          <a:stretch/>
        </p:blipFill>
        <p:spPr>
          <a:xfrm>
            <a:off x="7304368" y="1176950"/>
            <a:ext cx="4497107" cy="29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971" y="2015032"/>
            <a:ext cx="685800" cy="18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9697" y="2429460"/>
            <a:ext cx="772939" cy="148147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9"/>
          <p:cNvSpPr txBox="1"/>
          <p:nvPr/>
        </p:nvSpPr>
        <p:spPr>
          <a:xfrm>
            <a:off x="7304368" y="4619427"/>
            <a:ext cx="433887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SOME FACTS: 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300+ </a:t>
            </a: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finance institutions</a:t>
            </a:r>
            <a:endParaRPr sz="16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Network handling </a:t>
            </a: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~200 Billion CHF/day</a:t>
            </a:r>
            <a:endParaRPr sz="1600"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Migration to SCION-based SSFN ongoing until </a:t>
            </a:r>
            <a:r>
              <a:rPr lang="en-US" sz="1600" b="1" dirty="0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September 2024 </a:t>
            </a:r>
            <a:endParaRPr sz="1600" dirty="0"/>
          </a:p>
        </p:txBody>
      </p:sp>
      <p:sp>
        <p:nvSpPr>
          <p:cNvPr id="952" name="Google Shape;952;p19"/>
          <p:cNvSpPr txBox="1"/>
          <p:nvPr/>
        </p:nvSpPr>
        <p:spPr>
          <a:xfrm>
            <a:off x="312214" y="2357486"/>
            <a:ext cx="5945711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Swiss inter-banking network, handling money transfers between banks and other critical real-time financial services, operated by SIX, the Swiss Financial Infrastructure operator.</a:t>
            </a:r>
            <a:endParaRPr sz="16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Reasons for using SCION: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Enforceable governance thanks to SCION’s trust concept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Performance-based routing &amp; fast failover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Geofencing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Multi-ISP</a:t>
            </a:r>
            <a:endParaRPr sz="1600" dirty="0"/>
          </a:p>
        </p:txBody>
      </p:sp>
      <p:sp>
        <p:nvSpPr>
          <p:cNvPr id="953" name="Google Shape;953;p19">
            <a:hlinkClick r:id="rId6"/>
          </p:cNvPr>
          <p:cNvSpPr/>
          <p:nvPr/>
        </p:nvSpPr>
        <p:spPr>
          <a:xfrm>
            <a:off x="312214" y="5274512"/>
            <a:ext cx="6229730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www.six-group.com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/products-services/banking-services/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ssfn.html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54" name="Google Shape;954;p1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ba8377bcde_1_0"/>
          <p:cNvSpPr/>
          <p:nvPr/>
        </p:nvSpPr>
        <p:spPr>
          <a:xfrm rot="10800000" flipH="1">
            <a:off x="380913" y="1480862"/>
            <a:ext cx="5483772" cy="467076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1" name="Google Shape;961;g2ba8377bcde_1_0"/>
          <p:cNvSpPr/>
          <p:nvPr/>
        </p:nvSpPr>
        <p:spPr>
          <a:xfrm rot="10800000" flipH="1">
            <a:off x="6180083" y="1458072"/>
            <a:ext cx="5630998" cy="4693552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2" name="Google Shape;962;g2ba8377bcde_1_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500" dirty="0">
                <a:latin typeface="Comfortaa"/>
                <a:ea typeface="Comfortaa"/>
                <a:cs typeface="Comfortaa"/>
                <a:sym typeface="Comfortaa"/>
              </a:rPr>
              <a:t>SSFN DEPLOYMENT EXPERIENCES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3" name="Google Shape;963;g2ba8377bcde_1_0"/>
          <p:cNvSpPr/>
          <p:nvPr/>
        </p:nvSpPr>
        <p:spPr>
          <a:xfrm>
            <a:off x="380913" y="906923"/>
            <a:ext cx="5483772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SzPts val="1100"/>
              <a:buNone/>
            </a:pPr>
            <a:r>
              <a:rPr lang="en-US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WHY WAS SCION ADOPTED?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4" name="Google Shape;964;g2ba8377bcde_1_0"/>
          <p:cNvSpPr txBox="1"/>
          <p:nvPr/>
        </p:nvSpPr>
        <p:spPr>
          <a:xfrm>
            <a:off x="530691" y="1650921"/>
            <a:ext cx="5094600" cy="282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SIX clients previously used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or point-to-point connections.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was reaching end-of-life.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did not limit connections to the rest of the Internet (e.g. no route controls) and offered limited protection against cyber risks.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Point-to-point connections lacked flexibility and had single points of failure. 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Lacked strong governance and geofencing.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5" name="Google Shape;965;g2ba8377bcde_1_0"/>
          <p:cNvSpPr/>
          <p:nvPr/>
        </p:nvSpPr>
        <p:spPr>
          <a:xfrm>
            <a:off x="6180083" y="906923"/>
            <a:ext cx="5631004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LESSONS LEARNED</a:t>
            </a:r>
            <a:endParaRPr dirty="0"/>
          </a:p>
        </p:txBody>
      </p:sp>
      <p:sp>
        <p:nvSpPr>
          <p:cNvPr id="966" name="Google Shape;966;g2ba8377bcde_1_0"/>
          <p:cNvSpPr txBox="1"/>
          <p:nvPr/>
        </p:nvSpPr>
        <p:spPr>
          <a:xfrm>
            <a:off x="6329855" y="1540826"/>
            <a:ext cx="5331454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Establishment of an ISD requires the creation of admission criteria, process documentation, and legal agreements.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Initial establishment of ISDs requires key-signing ceremony involving voting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Manual checks are needed when onboarding candidate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 ensure they meet admission criteria.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Building the PKI and management integration of the services was challenging (although SSFN offers managed service).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Certificate revocation not possible, although they expire within 72 hours.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products are still relatively new and not all features are implemented yet. 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Inter-ISD path control is currently limited.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community and sources of expertise are currently limited.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Practical experience has been that path failover and fallback occurs within a few seconds.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7" name="Google Shape;967;g2ba8377bcde_1_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/>
              <a:t>DEPLOYMENT BEYOND FINANCE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4" name="Google Shape;974;p2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975" name="Google Shape;975;p20"/>
          <p:cNvSpPr/>
          <p:nvPr/>
        </p:nvSpPr>
        <p:spPr>
          <a:xfrm>
            <a:off x="380999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HEALTHCARE</a:t>
            </a:r>
            <a:endParaRPr/>
          </a:p>
        </p:txBody>
      </p:sp>
      <p:sp>
        <p:nvSpPr>
          <p:cNvPr id="976" name="Google Shape;976;p20"/>
          <p:cNvSpPr/>
          <p:nvPr/>
        </p:nvSpPr>
        <p:spPr>
          <a:xfrm rot="10800000" flipH="1">
            <a:off x="380999" y="1793874"/>
            <a:ext cx="3591089" cy="394689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77" name="Google Shape;977;p20"/>
          <p:cNvSpPr/>
          <p:nvPr/>
        </p:nvSpPr>
        <p:spPr>
          <a:xfrm>
            <a:off x="4291310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EDUCATION</a:t>
            </a:r>
            <a:endParaRPr/>
          </a:p>
        </p:txBody>
      </p:sp>
      <p:sp>
        <p:nvSpPr>
          <p:cNvPr id="978" name="Google Shape;978;p20"/>
          <p:cNvSpPr/>
          <p:nvPr/>
        </p:nvSpPr>
        <p:spPr>
          <a:xfrm rot="10800000" flipH="1">
            <a:off x="4291310" y="1793875"/>
            <a:ext cx="3591089" cy="3946890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79" name="Google Shape;979;p20"/>
          <p:cNvSpPr/>
          <p:nvPr/>
        </p:nvSpPr>
        <p:spPr>
          <a:xfrm>
            <a:off x="8201621" y="1254491"/>
            <a:ext cx="3591089" cy="53938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POWER</a:t>
            </a:r>
            <a:endParaRPr/>
          </a:p>
        </p:txBody>
      </p:sp>
      <p:sp>
        <p:nvSpPr>
          <p:cNvPr id="980" name="Google Shape;980;p20"/>
          <p:cNvSpPr/>
          <p:nvPr/>
        </p:nvSpPr>
        <p:spPr>
          <a:xfrm rot="10800000" flipH="1">
            <a:off x="8201621" y="1793875"/>
            <a:ext cx="3591089" cy="3946890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81" name="Google Shape;981;p20"/>
          <p:cNvSpPr txBox="1"/>
          <p:nvPr/>
        </p:nvSpPr>
        <p:spPr>
          <a:xfrm>
            <a:off x="476250" y="1958831"/>
            <a:ext cx="34958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HIN Trust Circle 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adopts SCION to interconnect hundreds of hospitals and thousands of doctors.</a:t>
            </a:r>
            <a:endParaRPr dirty="0"/>
          </a:p>
        </p:txBody>
      </p:sp>
      <p:sp>
        <p:nvSpPr>
          <p:cNvPr id="982" name="Google Shape;982;p20"/>
          <p:cNvSpPr txBox="1"/>
          <p:nvPr/>
        </p:nvSpPr>
        <p:spPr>
          <a:xfrm>
            <a:off x="4386561" y="1958831"/>
            <a:ext cx="34958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SCION Education, Research &amp; Academic Network 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connects campuses with path-aware high performance SCION connectivity.</a:t>
            </a:r>
            <a:endParaRPr dirty="0"/>
          </a:p>
        </p:txBody>
      </p:sp>
      <p:sp>
        <p:nvSpPr>
          <p:cNvPr id="983" name="Google Shape;983;p20"/>
          <p:cNvSpPr txBox="1"/>
          <p:nvPr/>
        </p:nvSpPr>
        <p:spPr>
          <a:xfrm>
            <a:off x="8296872" y="1958831"/>
            <a:ext cx="34958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 2023, the Association of Swiss Electricity Companies explores SCION to connect electricity market players.</a:t>
            </a:r>
            <a:endParaRPr dirty="0"/>
          </a:p>
        </p:txBody>
      </p:sp>
      <p:grpSp>
        <p:nvGrpSpPr>
          <p:cNvPr id="984" name="Google Shape;984;p20"/>
          <p:cNvGrpSpPr/>
          <p:nvPr/>
        </p:nvGrpSpPr>
        <p:grpSpPr>
          <a:xfrm>
            <a:off x="541137" y="2930491"/>
            <a:ext cx="3234536" cy="2604405"/>
            <a:chOff x="2782623" y="2208294"/>
            <a:chExt cx="4334435" cy="4048590"/>
          </a:xfrm>
        </p:grpSpPr>
        <p:pic>
          <p:nvPicPr>
            <p:cNvPr id="985" name="Google Shape;985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47143" y="3046805"/>
              <a:ext cx="3456303" cy="22604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6" name="Google Shape;986;p20"/>
            <p:cNvGrpSpPr/>
            <p:nvPr/>
          </p:nvGrpSpPr>
          <p:grpSpPr>
            <a:xfrm>
              <a:off x="3989603" y="3312946"/>
              <a:ext cx="1879803" cy="1614674"/>
              <a:chOff x="7952889" y="4114692"/>
              <a:chExt cx="2145348" cy="1803293"/>
            </a:xfrm>
          </p:grpSpPr>
          <p:sp>
            <p:nvSpPr>
              <p:cNvPr id="987" name="Google Shape;987;p20"/>
              <p:cNvSpPr/>
              <p:nvPr/>
            </p:nvSpPr>
            <p:spPr>
              <a:xfrm>
                <a:off x="7952889" y="4114692"/>
                <a:ext cx="2145348" cy="1803293"/>
              </a:xfrm>
              <a:prstGeom prst="ellipse">
                <a:avLst/>
              </a:prstGeom>
              <a:solidFill>
                <a:srgbClr val="FFFFFF"/>
              </a:solidFill>
              <a:ln w="508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Nunito Light"/>
                  <a:buNone/>
                </a:pPr>
                <a:endParaRPr sz="36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88" name="Google Shape;988;p20" descr="Download Swisscom Logo in SVG Vector or PNG File Format - Logo.wine"/>
              <p:cNvPicPr preferRelativeResize="0"/>
              <p:nvPr/>
            </p:nvPicPr>
            <p:blipFill rotWithShape="1">
              <a:blip r:embed="rId6">
                <a:alphaModFix/>
              </a:blip>
              <a:srcRect l="25093" t="16181" r="26719" b="15889"/>
              <a:stretch/>
            </p:blipFill>
            <p:spPr>
              <a:xfrm>
                <a:off x="8797670" y="4441388"/>
                <a:ext cx="455785" cy="428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9" name="Google Shape;989;p20" descr="INFODIGITAL - Sunrise UPC stellt neue Geschäftsleitung vor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683039" y="5203242"/>
                <a:ext cx="685045" cy="2966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20" descr="Une image contenant objet, horloge, mètre&#10;&#10;Description générée automatiquement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036163" y="4947146"/>
                <a:ext cx="685045" cy="175067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991" name="Google Shape;991;p2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198215" y="4832618"/>
                <a:ext cx="899238" cy="1714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2" name="Google Shape;992;p20"/>
            <p:cNvGrpSpPr/>
            <p:nvPr/>
          </p:nvGrpSpPr>
          <p:grpSpPr>
            <a:xfrm>
              <a:off x="3030880" y="2470823"/>
              <a:ext cx="3846371" cy="3447811"/>
              <a:chOff x="2933771" y="2059198"/>
              <a:chExt cx="4948007" cy="4435296"/>
            </a:xfrm>
          </p:grpSpPr>
          <p:sp>
            <p:nvSpPr>
              <p:cNvPr id="993" name="Google Shape;993;p20"/>
              <p:cNvSpPr/>
              <p:nvPr/>
            </p:nvSpPr>
            <p:spPr>
              <a:xfrm>
                <a:off x="4828349" y="2059198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994" name="Google Shape;994;p20"/>
              <p:cNvSpPr/>
              <p:nvPr/>
            </p:nvSpPr>
            <p:spPr>
              <a:xfrm>
                <a:off x="6981778" y="3416739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995" name="Google Shape;995;p20"/>
              <p:cNvSpPr/>
              <p:nvPr/>
            </p:nvSpPr>
            <p:spPr>
              <a:xfrm>
                <a:off x="4872757" y="5594494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96" name="Google Shape;996;p2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024107" y="2251230"/>
                <a:ext cx="515738" cy="5157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2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101309" y="3595202"/>
                <a:ext cx="543075" cy="5430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98" name="Google Shape;998;p20"/>
              <p:cNvSpPr/>
              <p:nvPr/>
            </p:nvSpPr>
            <p:spPr>
              <a:xfrm>
                <a:off x="6212678" y="2277966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999" name="Google Shape;999;p20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355652" y="2450797"/>
                <a:ext cx="554339" cy="5543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0" name="Google Shape;1000;p20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5048503" y="5770150"/>
                <a:ext cx="646232" cy="54868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01" name="Google Shape;1001;p20"/>
              <p:cNvGrpSpPr/>
              <p:nvPr/>
            </p:nvGrpSpPr>
            <p:grpSpPr>
              <a:xfrm>
                <a:off x="3244779" y="4697697"/>
                <a:ext cx="900000" cy="900000"/>
                <a:chOff x="4191041" y="5265304"/>
                <a:chExt cx="900000" cy="900000"/>
              </a:xfrm>
            </p:grpSpPr>
            <p:sp>
              <p:nvSpPr>
                <p:cNvPr id="1002" name="Google Shape;1002;p20"/>
                <p:cNvSpPr/>
                <p:nvPr/>
              </p:nvSpPr>
              <p:spPr>
                <a:xfrm>
                  <a:off x="4191041" y="5265304"/>
                  <a:ext cx="900000" cy="9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40" h="1006740" extrusionOk="0">
                      <a:moveTo>
                        <a:pt x="0" y="503370"/>
                      </a:moveTo>
                      <a:cubicBezTo>
                        <a:pt x="0" y="225366"/>
                        <a:pt x="225366" y="0"/>
                        <a:pt x="503370" y="0"/>
                      </a:cubicBezTo>
                      <a:cubicBezTo>
                        <a:pt x="781374" y="0"/>
                        <a:pt x="1006740" y="225366"/>
                        <a:pt x="1006740" y="503370"/>
                      </a:cubicBezTo>
                      <a:cubicBezTo>
                        <a:pt x="1006740" y="781374"/>
                        <a:pt x="781374" y="1006740"/>
                        <a:pt x="503370" y="1006740"/>
                      </a:cubicBezTo>
                      <a:cubicBezTo>
                        <a:pt x="225366" y="1006740"/>
                        <a:pt x="0" y="781374"/>
                        <a:pt x="0" y="5033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204575" tIns="204575" rIns="204575" bIns="2045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4500"/>
                    <a:buFont typeface="Nunito Light"/>
                    <a:buNone/>
                  </a:pPr>
                  <a:endParaRPr sz="4500">
                    <a:solidFill>
                      <a:schemeClr val="lt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endParaRPr>
                </a:p>
              </p:txBody>
            </p:sp>
            <p:pic>
              <p:nvPicPr>
                <p:cNvPr id="1003" name="Google Shape;1003;p20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4385299" y="5462526"/>
                  <a:ext cx="505556" cy="505556"/>
                </a:xfrm>
                <a:prstGeom prst="rect">
                  <a:avLst/>
                </a:prstGeom>
                <a:noFill/>
                <a:ln w="12700" cap="rnd" cmpd="sng">
                  <a:solidFill>
                    <a:srgbClr val="BFBFBF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pic>
          </p:grpSp>
          <p:grpSp>
            <p:nvGrpSpPr>
              <p:cNvPr id="1004" name="Google Shape;1004;p20"/>
              <p:cNvGrpSpPr/>
              <p:nvPr/>
            </p:nvGrpSpPr>
            <p:grpSpPr>
              <a:xfrm>
                <a:off x="2933771" y="3416739"/>
                <a:ext cx="900000" cy="900000"/>
                <a:chOff x="3717632" y="3586361"/>
                <a:chExt cx="900000" cy="900000"/>
              </a:xfrm>
            </p:grpSpPr>
            <p:sp>
              <p:nvSpPr>
                <p:cNvPr id="1005" name="Google Shape;1005;p20"/>
                <p:cNvSpPr/>
                <p:nvPr/>
              </p:nvSpPr>
              <p:spPr>
                <a:xfrm>
                  <a:off x="3717632" y="3586361"/>
                  <a:ext cx="900000" cy="9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40" h="1006740" extrusionOk="0">
                      <a:moveTo>
                        <a:pt x="0" y="503370"/>
                      </a:moveTo>
                      <a:cubicBezTo>
                        <a:pt x="0" y="225366"/>
                        <a:pt x="225366" y="0"/>
                        <a:pt x="503370" y="0"/>
                      </a:cubicBezTo>
                      <a:cubicBezTo>
                        <a:pt x="781374" y="0"/>
                        <a:pt x="1006740" y="225366"/>
                        <a:pt x="1006740" y="503370"/>
                      </a:cubicBezTo>
                      <a:cubicBezTo>
                        <a:pt x="1006740" y="781374"/>
                        <a:pt x="781374" y="1006740"/>
                        <a:pt x="503370" y="1006740"/>
                      </a:cubicBezTo>
                      <a:cubicBezTo>
                        <a:pt x="225366" y="1006740"/>
                        <a:pt x="0" y="781374"/>
                        <a:pt x="0" y="5033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204575" tIns="204575" rIns="204575" bIns="2045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4500"/>
                    <a:buFont typeface="Nunito Light"/>
                    <a:buNone/>
                  </a:pPr>
                  <a:endParaRPr sz="4500">
                    <a:solidFill>
                      <a:schemeClr val="lt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endParaRPr>
                </a:p>
              </p:txBody>
            </p:sp>
            <p:pic>
              <p:nvPicPr>
                <p:cNvPr id="1006" name="Google Shape;1006;p20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/>
                <a:stretch/>
              </p:blipFill>
              <p:spPr>
                <a:xfrm>
                  <a:off x="3878136" y="3746866"/>
                  <a:ext cx="578991" cy="578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007" name="Google Shape;1007;p20"/>
              <p:cNvSpPr/>
              <p:nvPr/>
            </p:nvSpPr>
            <p:spPr>
              <a:xfrm>
                <a:off x="3518203" y="2277966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1008" name="Google Shape;1008;p20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3721491" y="2455451"/>
                <a:ext cx="545031" cy="5450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09" name="Google Shape;1009;p20"/>
              <p:cNvSpPr/>
              <p:nvPr/>
            </p:nvSpPr>
            <p:spPr>
              <a:xfrm>
                <a:off x="6622848" y="4697697"/>
                <a:ext cx="900000" cy="900000"/>
              </a:xfrm>
              <a:custGeom>
                <a:avLst/>
                <a:gdLst/>
                <a:ahLst/>
                <a:cxnLst/>
                <a:rect l="l" t="t" r="r" b="b"/>
                <a:pathLst>
                  <a:path w="1006740" h="1006740" extrusionOk="0">
                    <a:moveTo>
                      <a:pt x="0" y="503370"/>
                    </a:moveTo>
                    <a:cubicBezTo>
                      <a:pt x="0" y="225366"/>
                      <a:pt x="225366" y="0"/>
                      <a:pt x="503370" y="0"/>
                    </a:cubicBezTo>
                    <a:cubicBezTo>
                      <a:pt x="781374" y="0"/>
                      <a:pt x="1006740" y="225366"/>
                      <a:pt x="1006740" y="503370"/>
                    </a:cubicBezTo>
                    <a:cubicBezTo>
                      <a:pt x="1006740" y="781374"/>
                      <a:pt x="781374" y="1006740"/>
                      <a:pt x="503370" y="1006740"/>
                    </a:cubicBezTo>
                    <a:cubicBezTo>
                      <a:pt x="225366" y="1006740"/>
                      <a:pt x="0" y="781374"/>
                      <a:pt x="0" y="503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204575" tIns="204575" rIns="204575" bIns="2045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500"/>
                  <a:buFont typeface="Nunito Light"/>
                  <a:buNone/>
                </a:pPr>
                <a:endParaRPr sz="450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pic>
            <p:nvPicPr>
              <p:cNvPr id="1010" name="Google Shape;1010;p20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6846974" y="4863780"/>
                <a:ext cx="476394" cy="4763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1" name="Google Shape;1011;p2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409829" y="4570246"/>
              <a:ext cx="570662" cy="182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2" name="Google Shape;1012;p20"/>
            <p:cNvSpPr txBox="1"/>
            <p:nvPr/>
          </p:nvSpPr>
          <p:spPr>
            <a:xfrm>
              <a:off x="2782623" y="3170453"/>
              <a:ext cx="958482" cy="43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Doctors</a:t>
              </a:r>
              <a:endParaRPr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1013" name="Google Shape;1013;p20"/>
            <p:cNvSpPr txBox="1"/>
            <p:nvPr/>
          </p:nvSpPr>
          <p:spPr>
            <a:xfrm>
              <a:off x="2994498" y="5148264"/>
              <a:ext cx="1224849" cy="430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Insurances</a:t>
              </a:r>
              <a:endParaRPr/>
            </a:p>
          </p:txBody>
        </p:sp>
        <p:sp>
          <p:nvSpPr>
            <p:cNvPr id="1014" name="Google Shape;1014;p20"/>
            <p:cNvSpPr txBox="1"/>
            <p:nvPr/>
          </p:nvSpPr>
          <p:spPr>
            <a:xfrm>
              <a:off x="6207981" y="3119488"/>
              <a:ext cx="909077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Rescue</a:t>
              </a:r>
              <a:endParaRPr/>
            </a:p>
          </p:txBody>
        </p:sp>
        <p:sp>
          <p:nvSpPr>
            <p:cNvPr id="1015" name="Google Shape;1015;p20"/>
            <p:cNvSpPr txBox="1"/>
            <p:nvPr/>
          </p:nvSpPr>
          <p:spPr>
            <a:xfrm>
              <a:off x="4358103" y="5826284"/>
              <a:ext cx="990705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Patients</a:t>
              </a:r>
              <a:endParaRPr/>
            </a:p>
          </p:txBody>
        </p:sp>
        <p:sp>
          <p:nvSpPr>
            <p:cNvPr id="1016" name="Google Shape;1016;p20"/>
            <p:cNvSpPr txBox="1"/>
            <p:nvPr/>
          </p:nvSpPr>
          <p:spPr>
            <a:xfrm>
              <a:off x="3056881" y="2208294"/>
              <a:ext cx="1300031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Pharmacies</a:t>
              </a:r>
              <a:endParaRPr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1017" name="Google Shape;1017;p20"/>
            <p:cNvSpPr txBox="1"/>
            <p:nvPr/>
          </p:nvSpPr>
          <p:spPr>
            <a:xfrm>
              <a:off x="5689124" y="2234685"/>
              <a:ext cx="681379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Labs</a:t>
              </a:r>
              <a:endParaRPr/>
            </a:p>
          </p:txBody>
        </p:sp>
        <p:sp>
          <p:nvSpPr>
            <p:cNvPr id="1018" name="Google Shape;1018;p20"/>
            <p:cNvSpPr txBox="1"/>
            <p:nvPr/>
          </p:nvSpPr>
          <p:spPr>
            <a:xfrm>
              <a:off x="5466210" y="5148263"/>
              <a:ext cx="1583581" cy="4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accen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Administration</a:t>
              </a:r>
              <a:endParaRPr/>
            </a:p>
          </p:txBody>
        </p:sp>
      </p:grpSp>
      <p:pic>
        <p:nvPicPr>
          <p:cNvPr id="1019" name="Google Shape;1019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160613" y="4188498"/>
            <a:ext cx="542865" cy="12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64745" y="3677286"/>
            <a:ext cx="859260" cy="19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49799" y="3139929"/>
            <a:ext cx="825972" cy="20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43003" y="3698570"/>
            <a:ext cx="899077" cy="13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2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13602" y="3606591"/>
            <a:ext cx="945479" cy="27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2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485656" y="3094477"/>
            <a:ext cx="938752" cy="38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2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736671" y="4077351"/>
            <a:ext cx="852226" cy="37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2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77199" y="4016316"/>
            <a:ext cx="1058224" cy="46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2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729711" y="4041483"/>
            <a:ext cx="766894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2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663620" y="3146688"/>
            <a:ext cx="899077" cy="28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20" descr="A screenshot of a social media post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90917" y="2950078"/>
            <a:ext cx="3307748" cy="186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2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031" name="Google Shape;1031;p20"/>
          <p:cNvSpPr txBox="1"/>
          <p:nvPr/>
        </p:nvSpPr>
        <p:spPr>
          <a:xfrm>
            <a:off x="1677364" y="2778401"/>
            <a:ext cx="8306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Hospitals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COMMERCIAL &amp; OPEN-SOURCE IMPLEMENTATIONS</a:t>
            </a:r>
            <a:endParaRPr/>
          </a:p>
        </p:txBody>
      </p:sp>
      <p:sp>
        <p:nvSpPr>
          <p:cNvPr id="1037" name="Google Shape;1037;p2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038" name="Google Shape;1038;p2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039" name="Google Shape;1039;p2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>
                <a:solidFill>
                  <a:schemeClr val="lt1"/>
                </a:solidFill>
              </a:rPr>
              <a:t>If you’re interested in deploying SCION, there are currently two options: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endParaRPr/>
          </a:p>
        </p:txBody>
      </p:sp>
      <p:sp>
        <p:nvSpPr>
          <p:cNvPr id="1040" name="Google Shape;1040;p21"/>
          <p:cNvSpPr/>
          <p:nvPr/>
        </p:nvSpPr>
        <p:spPr>
          <a:xfrm>
            <a:off x="-7563" y="2870564"/>
            <a:ext cx="12199563" cy="75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566882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7022416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043" name="Google Shape;10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697" y="2622413"/>
            <a:ext cx="2879072" cy="78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2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8803" y="2396343"/>
            <a:ext cx="2474686" cy="123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21"/>
          <p:cNvSpPr txBox="1"/>
          <p:nvPr/>
        </p:nvSpPr>
        <p:spPr>
          <a:xfrm>
            <a:off x="1560785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Commercial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6" name="Google Shape;1046;p21"/>
          <p:cNvSpPr txBox="1"/>
          <p:nvPr/>
        </p:nvSpPr>
        <p:spPr>
          <a:xfrm>
            <a:off x="7022416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Source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7" name="Google Shape;1047;p21"/>
          <p:cNvSpPr txBox="1"/>
          <p:nvPr/>
        </p:nvSpPr>
        <p:spPr>
          <a:xfrm>
            <a:off x="338763" y="4555303"/>
            <a:ext cx="115144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Other implementations under development: </a:t>
            </a: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P4, Rust, </a:t>
            </a:r>
            <a:r>
              <a:rPr lang="en-US" sz="18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OpenWRT</a:t>
            </a:r>
            <a:endParaRPr sz="18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SCION Association formed by deployers and early adopters to support open source development, standardization, and community involvement.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WHAT IS ROUTING AND WHY IS IT NEEDED?</a:t>
            </a:r>
            <a:endParaRPr/>
          </a:p>
        </p:txBody>
      </p:sp>
      <p:sp>
        <p:nvSpPr>
          <p:cNvPr id="175" name="Google Shape;175;p2"/>
          <p:cNvSpPr txBox="1">
            <a:spLocks noGrp="1"/>
          </p:cNvSpPr>
          <p:nvPr>
            <p:ph type="body" idx="1"/>
          </p:nvPr>
        </p:nvSpPr>
        <p:spPr>
          <a:xfrm>
            <a:off x="5591175" y="1750741"/>
            <a:ext cx="6210681" cy="424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36538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Routing is needed to get packets from one destination to another (unless on the same subnet)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Routers are devices that discover other connected networks and forward packets to them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Each network is connected to the rest of Internet with a router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Packets are forwarded by routers to other routers (hops) or final destination, based on IP prefixes 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Routers use Border Gateway Protocol (BGP) to exchange “reachability information” - networks they know how to reach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Routers build a routing table (i.e. “road map”) to pick the best route when sending packets</a:t>
            </a:r>
            <a:endParaRPr sz="1600" dirty="0"/>
          </a:p>
          <a:p>
            <a:pPr marL="236538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</a:rPr>
              <a:t>Networks can control what to send to and accept from directly connected (‘next hop’) networks, but generally have no control over how packets are routed across the Internet – i.e. the path</a:t>
            </a:r>
            <a:endParaRPr sz="1600" dirty="0"/>
          </a:p>
        </p:txBody>
      </p:sp>
      <p:sp>
        <p:nvSpPr>
          <p:cNvPr id="176" name="Google Shape;176;p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77" name="Google Shape;177;p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Internet, a global system of interconnected systems using TCP/IP protocols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 l="15286" r="15339" b="396"/>
          <a:stretch/>
        </p:blipFill>
        <p:spPr>
          <a:xfrm>
            <a:off x="390145" y="1528509"/>
            <a:ext cx="4672584" cy="4471416"/>
          </a:xfrm>
          <a:custGeom>
            <a:avLst/>
            <a:gdLst/>
            <a:ahLst/>
            <a:cxnLst/>
            <a:rect l="l" t="t" r="r" b="b"/>
            <a:pathLst>
              <a:path w="4672584" h="4471416" extrusionOk="0">
                <a:moveTo>
                  <a:pt x="417586" y="0"/>
                </a:moveTo>
                <a:lnTo>
                  <a:pt x="4254998" y="0"/>
                </a:lnTo>
                <a:cubicBezTo>
                  <a:pt x="4485624" y="0"/>
                  <a:pt x="4672584" y="186960"/>
                  <a:pt x="4672584" y="417586"/>
                </a:cubicBezTo>
                <a:lnTo>
                  <a:pt x="4672584" y="4053830"/>
                </a:lnTo>
                <a:cubicBezTo>
                  <a:pt x="4672584" y="4284456"/>
                  <a:pt x="4485624" y="4471416"/>
                  <a:pt x="4254998" y="4471416"/>
                </a:cubicBezTo>
                <a:lnTo>
                  <a:pt x="417586" y="4471416"/>
                </a:lnTo>
                <a:cubicBezTo>
                  <a:pt x="186960" y="4471416"/>
                  <a:pt x="0" y="4284456"/>
                  <a:pt x="0" y="4053830"/>
                </a:cubicBezTo>
                <a:lnTo>
                  <a:pt x="0" y="417586"/>
                </a:lnTo>
                <a:cubicBezTo>
                  <a:pt x="0" y="186960"/>
                  <a:pt x="186960" y="0"/>
                  <a:pt x="41758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2"/>
          <p:cNvSpPr/>
          <p:nvPr/>
        </p:nvSpPr>
        <p:spPr>
          <a:xfrm>
            <a:off x="0" y="2584940"/>
            <a:ext cx="390144" cy="235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2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3" name="Google Shape;1053;p22"/>
          <p:cNvSpPr txBox="1">
            <a:spLocks noGrp="1"/>
          </p:cNvSpPr>
          <p:nvPr>
            <p:ph type="title"/>
          </p:nvPr>
        </p:nvSpPr>
        <p:spPr>
          <a:xfrm>
            <a:off x="445427" y="460164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INTERNET ENGINEERING TASK FORCE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4" name="Google Shape;1054;p2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20</a:t>
            </a:fld>
            <a:endParaRPr>
              <a:solidFill>
                <a:srgbClr val="262626"/>
              </a:solidFill>
            </a:endParaRPr>
          </a:p>
        </p:txBody>
      </p:sp>
      <p:sp>
        <p:nvSpPr>
          <p:cNvPr id="1055" name="Google Shape;1055;p22"/>
          <p:cNvSpPr txBox="1"/>
          <p:nvPr/>
        </p:nvSpPr>
        <p:spPr>
          <a:xfrm>
            <a:off x="312214" y="1614160"/>
            <a:ext cx="650813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Standardisation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is important for interoperability and to encourage other implementations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components and functionality currently being documented through PANRG (an IRTF Working Group)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Discussions with other IETF Working Groups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Independent Submission Stream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Hackathon @ IETF 118: Control Plane RPC over HTTP/3</a:t>
            </a:r>
            <a:endParaRPr sz="1600" dirty="0"/>
          </a:p>
        </p:txBody>
      </p:sp>
      <p:pic>
        <p:nvPicPr>
          <p:cNvPr id="1056" name="Google Shape;1056;p22" descr="A letter from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b="39665"/>
          <a:stretch/>
        </p:blipFill>
        <p:spPr>
          <a:xfrm>
            <a:off x="7459866" y="578121"/>
            <a:ext cx="4732133" cy="28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22" descr="A group of people in a large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6366"/>
          <a:stretch/>
        </p:blipFill>
        <p:spPr>
          <a:xfrm>
            <a:off x="7528597" y="3718659"/>
            <a:ext cx="4273259" cy="2359924"/>
          </a:xfrm>
          <a:prstGeom prst="roundRect">
            <a:avLst>
              <a:gd name="adj" fmla="val 6334"/>
            </a:avLst>
          </a:prstGeom>
          <a:noFill/>
          <a:ln>
            <a:noFill/>
          </a:ln>
        </p:spPr>
      </p:pic>
      <p:sp>
        <p:nvSpPr>
          <p:cNvPr id="1058" name="Google Shape;1058;p22"/>
          <p:cNvSpPr/>
          <p:nvPr/>
        </p:nvSpPr>
        <p:spPr>
          <a:xfrm>
            <a:off x="390150" y="3874400"/>
            <a:ext cx="6430200" cy="2174400"/>
          </a:xfrm>
          <a:prstGeom prst="roundRect">
            <a:avLst>
              <a:gd name="adj" fmla="val 413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59" name="Google Shape;1059;p22"/>
          <p:cNvSpPr txBox="1"/>
          <p:nvPr/>
        </p:nvSpPr>
        <p:spPr>
          <a:xfrm>
            <a:off x="410587" y="3983875"/>
            <a:ext cx="62994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Current Internet Drafts:</a:t>
            </a:r>
            <a:endParaRPr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Overview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draft-dekater-panrg-scion-overview</a:t>
            </a:r>
            <a:endParaRPr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Components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draft-rustignoli-panrg-scion-components</a:t>
            </a: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PKI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draft-dekater-scion-pki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Control Plane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draft-dekater-scion-controlplane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Data Plane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		</a:t>
            </a:r>
            <a:r>
              <a:rPr lang="en-US" sz="14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draft-dekater-scion-dataplane</a:t>
            </a:r>
            <a:endParaRPr sz="14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60" name="Google Shape;1060;p2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2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ABOUT THE SCION ASSOCIATION</a:t>
            </a:r>
            <a:endParaRPr/>
          </a:p>
        </p:txBody>
      </p:sp>
      <p:sp>
        <p:nvSpPr>
          <p:cNvPr id="1066" name="Google Shape;1066;p2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067" name="Google Shape;1067;p23"/>
          <p:cNvSpPr/>
          <p:nvPr/>
        </p:nvSpPr>
        <p:spPr>
          <a:xfrm>
            <a:off x="1844041" y="3402874"/>
            <a:ext cx="2679000" cy="2743200"/>
          </a:xfrm>
          <a:prstGeom prst="roundRect">
            <a:avLst>
              <a:gd name="adj" fmla="val 3315"/>
            </a:avLst>
          </a:prstGeom>
          <a:solidFill>
            <a:srgbClr val="1826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68" name="Google Shape;1068;p23"/>
          <p:cNvSpPr/>
          <p:nvPr/>
        </p:nvSpPr>
        <p:spPr>
          <a:xfrm>
            <a:off x="4757998" y="3402874"/>
            <a:ext cx="2679000" cy="2743200"/>
          </a:xfrm>
          <a:prstGeom prst="roundRect">
            <a:avLst>
              <a:gd name="adj" fmla="val 3315"/>
            </a:avLst>
          </a:prstGeom>
          <a:solidFill>
            <a:srgbClr val="1826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69" name="Google Shape;1069;p23"/>
          <p:cNvSpPr/>
          <p:nvPr/>
        </p:nvSpPr>
        <p:spPr>
          <a:xfrm>
            <a:off x="7671954" y="3402874"/>
            <a:ext cx="2679000" cy="2743200"/>
          </a:xfrm>
          <a:prstGeom prst="roundRect">
            <a:avLst>
              <a:gd name="adj" fmla="val 3315"/>
            </a:avLst>
          </a:prstGeom>
          <a:solidFill>
            <a:srgbClr val="1826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070" name="Google Shape;1070;p23"/>
          <p:cNvPicPr preferRelativeResize="0"/>
          <p:nvPr/>
        </p:nvPicPr>
        <p:blipFill rotWithShape="1">
          <a:blip r:embed="rId3">
            <a:alphaModFix/>
          </a:blip>
          <a:srcRect l="-15038" t="-12853" r="-14933" b="-17315"/>
          <a:stretch/>
        </p:blipFill>
        <p:spPr>
          <a:xfrm>
            <a:off x="2784028" y="3639461"/>
            <a:ext cx="804600" cy="800100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pic>
      <p:sp>
        <p:nvSpPr>
          <p:cNvPr id="1071" name="Google Shape;1071;p23"/>
          <p:cNvSpPr txBox="1"/>
          <p:nvPr/>
        </p:nvSpPr>
        <p:spPr>
          <a:xfrm>
            <a:off x="1828800" y="4539176"/>
            <a:ext cx="26790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COMMUNITY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We raise awareness on the benefits of SCION and cultivate its community, and support implementors and deployers with marketing. </a:t>
            </a:r>
            <a:endParaRPr/>
          </a:p>
        </p:txBody>
      </p:sp>
      <p:sp>
        <p:nvSpPr>
          <p:cNvPr id="1072" name="Google Shape;1072;p23"/>
          <p:cNvSpPr txBox="1"/>
          <p:nvPr/>
        </p:nvSpPr>
        <p:spPr>
          <a:xfrm>
            <a:off x="4864647" y="4539176"/>
            <a:ext cx="2435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STANDARDIZATION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We create the specifications to implement SCION, with the goal of making it a global Internet standard</a:t>
            </a:r>
            <a:endParaRPr/>
          </a:p>
        </p:txBody>
      </p:sp>
      <p:sp>
        <p:nvSpPr>
          <p:cNvPr id="1073" name="Google Shape;1073;p23"/>
          <p:cNvSpPr txBox="1"/>
          <p:nvPr/>
        </p:nvSpPr>
        <p:spPr>
          <a:xfrm>
            <a:off x="7793726" y="4539176"/>
            <a:ext cx="2435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OPEN SOURCE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We coordinate and maintain a SCION implementation for research, development, and experimental deployments. </a:t>
            </a:r>
            <a:endParaRPr/>
          </a:p>
        </p:txBody>
      </p:sp>
      <p:pic>
        <p:nvPicPr>
          <p:cNvPr id="1074" name="Google Shape;1074;p23"/>
          <p:cNvPicPr preferRelativeResize="0"/>
          <p:nvPr/>
        </p:nvPicPr>
        <p:blipFill rotWithShape="1">
          <a:blip r:embed="rId4">
            <a:alphaModFix/>
          </a:blip>
          <a:srcRect l="-19847" t="-18251" r="-19330" b="-20926"/>
          <a:stretch/>
        </p:blipFill>
        <p:spPr>
          <a:xfrm>
            <a:off x="5695154" y="3637241"/>
            <a:ext cx="804600" cy="804600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pic>
      <p:pic>
        <p:nvPicPr>
          <p:cNvPr id="1075" name="Google Shape;1075;p23"/>
          <p:cNvPicPr preferRelativeResize="0"/>
          <p:nvPr/>
        </p:nvPicPr>
        <p:blipFill rotWithShape="1">
          <a:blip r:embed="rId5">
            <a:alphaModFix/>
          </a:blip>
          <a:srcRect l="-22255" t="-18006" r="-16422" b="-20671"/>
          <a:stretch/>
        </p:blipFill>
        <p:spPr>
          <a:xfrm>
            <a:off x="8609110" y="3637241"/>
            <a:ext cx="804600" cy="804600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pic>
      <p:sp>
        <p:nvSpPr>
          <p:cNvPr id="1076" name="Google Shape;1076;p23"/>
          <p:cNvSpPr txBox="1"/>
          <p:nvPr/>
        </p:nvSpPr>
        <p:spPr>
          <a:xfrm>
            <a:off x="495074" y="1245848"/>
            <a:ext cx="547898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Promoting openness and collaboration to unlock the full potential of SCION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Non-profit association established in 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2022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for membership to entities interested in SCION</a:t>
            </a:r>
            <a:endParaRPr sz="1600" dirty="0"/>
          </a:p>
        </p:txBody>
      </p:sp>
      <p:sp>
        <p:nvSpPr>
          <p:cNvPr id="1077" name="Google Shape;1077;p2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078" name="Google Shape;1078;p23">
            <a:hlinkClick r:id="rId6"/>
          </p:cNvPr>
          <p:cNvSpPr/>
          <p:nvPr/>
        </p:nvSpPr>
        <p:spPr>
          <a:xfrm>
            <a:off x="778261" y="2624770"/>
            <a:ext cx="2238207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www.scion.org</a:t>
            </a:r>
            <a:endParaRPr sz="1400" dirty="0">
              <a:solidFill>
                <a:schemeClr val="bg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1079" name="Google Shape;1079;p23"/>
          <p:cNvGrpSpPr/>
          <p:nvPr/>
        </p:nvGrpSpPr>
        <p:grpSpPr>
          <a:xfrm>
            <a:off x="6526475" y="1032339"/>
            <a:ext cx="4617676" cy="1972523"/>
            <a:chOff x="6526726" y="1032408"/>
            <a:chExt cx="5166342" cy="2196329"/>
          </a:xfrm>
        </p:grpSpPr>
        <p:pic>
          <p:nvPicPr>
            <p:cNvPr id="1080" name="Google Shape;1080;p23" descr="Google Shape;1327;p10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91299" y="1208443"/>
              <a:ext cx="1134145" cy="188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1" name="Google Shape;1081;p23" descr="Google Shape;1340;p10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86893" y="1162173"/>
              <a:ext cx="951559" cy="370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2" name="Google Shape;1082;p23" descr="Google Shape;1342;p10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20741" y="1233013"/>
              <a:ext cx="841850" cy="233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3" name="Google Shape;1083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047285" y="1032408"/>
              <a:ext cx="832309" cy="5339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4" name="Google Shape;1084;p23"/>
            <p:cNvGrpSpPr/>
            <p:nvPr/>
          </p:nvGrpSpPr>
          <p:grpSpPr>
            <a:xfrm>
              <a:off x="6526726" y="1740479"/>
              <a:ext cx="5166342" cy="1488257"/>
              <a:chOff x="6556672" y="1925434"/>
              <a:chExt cx="3888561" cy="1103067"/>
            </a:xfrm>
          </p:grpSpPr>
          <p:pic>
            <p:nvPicPr>
              <p:cNvPr id="1085" name="Google Shape;1085;p23" descr="Google Shape;1335;p10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654700" y="1925434"/>
                <a:ext cx="1007341" cy="2554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6" name="Google Shape;1086;p23" descr="Google Shape;1362;p101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641952" y="2670459"/>
                <a:ext cx="994560" cy="3580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7" name="Google Shape;1087;p23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7965986" y="2670454"/>
                <a:ext cx="1134144" cy="233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8" name="Google Shape;1088;p23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7965981" y="2310413"/>
                <a:ext cx="1134145" cy="2721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9" name="Google Shape;1089;p23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6556672" y="2367857"/>
                <a:ext cx="1165120" cy="233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0" name="Google Shape;1090;p23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9320050" y="2674081"/>
                <a:ext cx="1085239" cy="1851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1" name="Google Shape;1091;p23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8076157" y="1943659"/>
                <a:ext cx="832310" cy="2127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2" name="Google Shape;1092;p23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9491079" y="1943659"/>
                <a:ext cx="696749" cy="257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3" name="Google Shape;1093;p23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9280108" y="2202391"/>
                <a:ext cx="1165125" cy="454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4"/>
          <p:cNvSpPr txBox="1">
            <a:spLocks noGrp="1"/>
          </p:cNvSpPr>
          <p:nvPr>
            <p:ph type="title"/>
          </p:nvPr>
        </p:nvSpPr>
        <p:spPr>
          <a:xfrm>
            <a:off x="390150" y="382886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SCION TODAY</a:t>
            </a:r>
            <a:endParaRPr/>
          </a:p>
        </p:txBody>
      </p:sp>
      <p:sp>
        <p:nvSpPr>
          <p:cNvPr id="1099" name="Google Shape;1099;p2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100" name="Google Shape;1100;p24"/>
          <p:cNvSpPr txBox="1"/>
          <p:nvPr/>
        </p:nvSpPr>
        <p:spPr>
          <a:xfrm>
            <a:off x="285750" y="721838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A growing ecosystem</a:t>
            </a:r>
            <a:endParaRPr/>
          </a:p>
        </p:txBody>
      </p:sp>
      <p:sp>
        <p:nvSpPr>
          <p:cNvPr id="1101" name="Google Shape;1101;p24"/>
          <p:cNvSpPr/>
          <p:nvPr/>
        </p:nvSpPr>
        <p:spPr>
          <a:xfrm rot="5400000" flipH="1">
            <a:off x="8496962" y="1958052"/>
            <a:ext cx="1839913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2" name="Google Shape;1102;p24"/>
          <p:cNvSpPr/>
          <p:nvPr/>
        </p:nvSpPr>
        <p:spPr>
          <a:xfrm rot="5400000" flipH="1">
            <a:off x="8499998" y="64301"/>
            <a:ext cx="1833840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3" name="Google Shape;1103;p24"/>
          <p:cNvSpPr/>
          <p:nvPr/>
        </p:nvSpPr>
        <p:spPr>
          <a:xfrm rot="-5400000">
            <a:off x="1848774" y="1958052"/>
            <a:ext cx="1839913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4" name="Google Shape;1104;p24"/>
          <p:cNvSpPr/>
          <p:nvPr/>
        </p:nvSpPr>
        <p:spPr>
          <a:xfrm>
            <a:off x="4225925" y="3425825"/>
            <a:ext cx="1839913" cy="1843088"/>
          </a:xfrm>
          <a:custGeom>
            <a:avLst/>
            <a:gdLst/>
            <a:ahLst/>
            <a:cxnLst/>
            <a:rect l="l" t="t" r="r" b="b"/>
            <a:pathLst>
              <a:path w="9655" h="9673" extrusionOk="0">
                <a:moveTo>
                  <a:pt x="9655" y="18"/>
                </a:moveTo>
                <a:cubicBezTo>
                  <a:pt x="9652" y="5016"/>
                  <a:pt x="9652" y="5016"/>
                  <a:pt x="9652" y="5016"/>
                </a:cubicBezTo>
                <a:cubicBezTo>
                  <a:pt x="9650" y="7580"/>
                  <a:pt x="7563" y="9667"/>
                  <a:pt x="5020" y="9647"/>
                </a:cubicBezTo>
                <a:cubicBezTo>
                  <a:pt x="0" y="9673"/>
                  <a:pt x="0" y="9673"/>
                  <a:pt x="0" y="9673"/>
                </a:cubicBezTo>
                <a:cubicBezTo>
                  <a:pt x="4" y="4631"/>
                  <a:pt x="4" y="4631"/>
                  <a:pt x="4" y="4631"/>
                </a:cubicBezTo>
                <a:cubicBezTo>
                  <a:pt x="6" y="2111"/>
                  <a:pt x="2093" y="23"/>
                  <a:pt x="4636" y="0"/>
                </a:cubicBezTo>
                <a:cubicBezTo>
                  <a:pt x="9655" y="18"/>
                  <a:pt x="9655" y="18"/>
                  <a:pt x="9655" y="18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5" name="Google Shape;1105;p24"/>
          <p:cNvSpPr/>
          <p:nvPr/>
        </p:nvSpPr>
        <p:spPr>
          <a:xfrm rot="-5400000">
            <a:off x="1851811" y="64301"/>
            <a:ext cx="1833840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6" name="Google Shape;1106;p24"/>
          <p:cNvSpPr/>
          <p:nvPr/>
        </p:nvSpPr>
        <p:spPr>
          <a:xfrm>
            <a:off x="4225925" y="1530350"/>
            <a:ext cx="1839913" cy="1844675"/>
          </a:xfrm>
          <a:custGeom>
            <a:avLst/>
            <a:gdLst/>
            <a:ahLst/>
            <a:cxnLst/>
            <a:rect l="l" t="t" r="r" b="b"/>
            <a:pathLst>
              <a:path w="19315" h="19349" extrusionOk="0">
                <a:moveTo>
                  <a:pt x="0" y="34"/>
                </a:moveTo>
                <a:cubicBezTo>
                  <a:pt x="10" y="10030"/>
                  <a:pt x="10" y="10030"/>
                  <a:pt x="10" y="10030"/>
                </a:cubicBezTo>
                <a:cubicBezTo>
                  <a:pt x="14" y="15158"/>
                  <a:pt x="4191" y="19334"/>
                  <a:pt x="9275" y="19296"/>
                </a:cubicBezTo>
                <a:cubicBezTo>
                  <a:pt x="19315" y="19349"/>
                  <a:pt x="19315" y="19349"/>
                  <a:pt x="19315" y="19349"/>
                </a:cubicBezTo>
                <a:cubicBezTo>
                  <a:pt x="19305" y="9266"/>
                  <a:pt x="19305" y="9266"/>
                  <a:pt x="19305" y="9266"/>
                </a:cubicBezTo>
                <a:cubicBezTo>
                  <a:pt x="19300" y="4224"/>
                  <a:pt x="15124" y="48"/>
                  <a:pt x="10039" y="0"/>
                </a:cubicBezTo>
                <a:cubicBezTo>
                  <a:pt x="0" y="34"/>
                  <a:pt x="0" y="34"/>
                  <a:pt x="0" y="3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7" name="Google Shape;1107;p24"/>
          <p:cNvSpPr/>
          <p:nvPr/>
        </p:nvSpPr>
        <p:spPr>
          <a:xfrm>
            <a:off x="6124575" y="1535113"/>
            <a:ext cx="1841500" cy="1839913"/>
          </a:xfrm>
          <a:custGeom>
            <a:avLst/>
            <a:gdLst/>
            <a:ahLst/>
            <a:cxnLst/>
            <a:rect l="l" t="t" r="r" b="b"/>
            <a:pathLst>
              <a:path w="9673" h="9655" extrusionOk="0">
                <a:moveTo>
                  <a:pt x="9655" y="0"/>
                </a:moveTo>
                <a:cubicBezTo>
                  <a:pt x="4657" y="3"/>
                  <a:pt x="4657" y="3"/>
                  <a:pt x="4657" y="3"/>
                </a:cubicBezTo>
                <a:cubicBezTo>
                  <a:pt x="2093" y="5"/>
                  <a:pt x="5" y="2092"/>
                  <a:pt x="25" y="4635"/>
                </a:cubicBezTo>
                <a:cubicBezTo>
                  <a:pt x="0" y="9655"/>
                  <a:pt x="0" y="9655"/>
                  <a:pt x="0" y="9655"/>
                </a:cubicBezTo>
                <a:cubicBezTo>
                  <a:pt x="5041" y="9651"/>
                  <a:pt x="5041" y="9651"/>
                  <a:pt x="5041" y="9651"/>
                </a:cubicBezTo>
                <a:cubicBezTo>
                  <a:pt x="7562" y="9649"/>
                  <a:pt x="9649" y="7562"/>
                  <a:pt x="9673" y="5019"/>
                </a:cubicBezTo>
                <a:cubicBezTo>
                  <a:pt x="9655" y="0"/>
                  <a:pt x="9655" y="0"/>
                  <a:pt x="9655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8" name="Google Shape;1108;p24"/>
          <p:cNvSpPr/>
          <p:nvPr/>
        </p:nvSpPr>
        <p:spPr>
          <a:xfrm>
            <a:off x="6119812" y="3429000"/>
            <a:ext cx="1843088" cy="1841500"/>
          </a:xfrm>
          <a:custGeom>
            <a:avLst/>
            <a:gdLst/>
            <a:ahLst/>
            <a:cxnLst/>
            <a:rect l="l" t="t" r="r" b="b"/>
            <a:pathLst>
              <a:path w="9675" h="9657" extrusionOk="0">
                <a:moveTo>
                  <a:pt x="17" y="0"/>
                </a:moveTo>
                <a:cubicBezTo>
                  <a:pt x="5015" y="4"/>
                  <a:pt x="5015" y="4"/>
                  <a:pt x="5015" y="4"/>
                </a:cubicBezTo>
                <a:cubicBezTo>
                  <a:pt x="7579" y="7"/>
                  <a:pt x="9667" y="2095"/>
                  <a:pt x="9648" y="4637"/>
                </a:cubicBezTo>
                <a:cubicBezTo>
                  <a:pt x="9675" y="9657"/>
                  <a:pt x="9675" y="9657"/>
                  <a:pt x="9675" y="9657"/>
                </a:cubicBezTo>
                <a:cubicBezTo>
                  <a:pt x="4633" y="9652"/>
                  <a:pt x="4633" y="9652"/>
                  <a:pt x="4633" y="9652"/>
                </a:cubicBezTo>
                <a:cubicBezTo>
                  <a:pt x="2113" y="9650"/>
                  <a:pt x="25" y="7562"/>
                  <a:pt x="0" y="5019"/>
                </a:cubicBezTo>
                <a:cubicBezTo>
                  <a:pt x="17" y="0"/>
                  <a:pt x="17" y="0"/>
                  <a:pt x="17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109" name="Google Shape;1109;p24" descr="Google Shape;1327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809" y="1845762"/>
            <a:ext cx="1021684" cy="1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24" descr="Google Shape;132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6032" y="2924888"/>
            <a:ext cx="945238" cy="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24" descr="Google Shape;1331;p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1644" y="1830909"/>
            <a:ext cx="339299" cy="26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24" descr="Google Shape;1357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803" y="1816069"/>
            <a:ext cx="745251" cy="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24" descr="Google Shape;1358;p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801" y="2375678"/>
            <a:ext cx="813254" cy="2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24" descr="Google Shape;1362;p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10682" y="2324474"/>
            <a:ext cx="895939" cy="32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302" y="2777093"/>
            <a:ext cx="750252" cy="42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24"/>
          <p:cNvPicPr preferRelativeResize="0"/>
          <p:nvPr/>
        </p:nvPicPr>
        <p:blipFill rotWithShape="1">
          <a:blip r:embed="rId10">
            <a:alphaModFix/>
          </a:blip>
          <a:srcRect l="14088" t="21732" r="14078" b="23861"/>
          <a:stretch/>
        </p:blipFill>
        <p:spPr>
          <a:xfrm>
            <a:off x="1900457" y="2337689"/>
            <a:ext cx="761673" cy="35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5908" y="2847318"/>
            <a:ext cx="650770" cy="37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24"/>
          <p:cNvSpPr txBox="1"/>
          <p:nvPr/>
        </p:nvSpPr>
        <p:spPr>
          <a:xfrm>
            <a:off x="6174336" y="2712681"/>
            <a:ext cx="15142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Vendors, Integrators</a:t>
            </a:r>
            <a:endParaRPr/>
          </a:p>
        </p:txBody>
      </p:sp>
      <p:sp>
        <p:nvSpPr>
          <p:cNvPr id="1119" name="Google Shape;1119;p24"/>
          <p:cNvSpPr txBox="1"/>
          <p:nvPr/>
        </p:nvSpPr>
        <p:spPr>
          <a:xfrm>
            <a:off x="4458091" y="2712681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Research</a:t>
            </a:r>
            <a:endParaRPr/>
          </a:p>
        </p:txBody>
      </p:sp>
      <p:sp>
        <p:nvSpPr>
          <p:cNvPr id="1120" name="Google Shape;1120;p24"/>
          <p:cNvSpPr txBox="1"/>
          <p:nvPr/>
        </p:nvSpPr>
        <p:spPr>
          <a:xfrm>
            <a:off x="6174336" y="4565223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Users</a:t>
            </a:r>
            <a:endParaRPr/>
          </a:p>
        </p:txBody>
      </p:sp>
      <p:sp>
        <p:nvSpPr>
          <p:cNvPr id="1121" name="Google Shape;1121;p24"/>
          <p:cNvSpPr txBox="1"/>
          <p:nvPr/>
        </p:nvSpPr>
        <p:spPr>
          <a:xfrm>
            <a:off x="4458091" y="4565223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ISPs</a:t>
            </a:r>
            <a:endParaRPr/>
          </a:p>
        </p:txBody>
      </p:sp>
      <p:pic>
        <p:nvPicPr>
          <p:cNvPr id="1122" name="Google Shape;1122;p24" descr="Google Shape;1332;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6234" y="4260121"/>
            <a:ext cx="588724" cy="15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24" descr="Google Shape;1333;p10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59677" y="4100122"/>
            <a:ext cx="705677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24" descr="Google Shape;1334;p10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78160" y="4603280"/>
            <a:ext cx="468711" cy="46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24" descr="Google Shape;1336;p10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94630" y="4195507"/>
            <a:ext cx="555657" cy="27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24" descr="Google Shape;1338;p10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484234" y="3556074"/>
            <a:ext cx="856563" cy="57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24" descr="Google Shape;1350;p10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26830" y="3668349"/>
            <a:ext cx="691258" cy="34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24" descr="Google Shape;1352;p10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3998" y="3680153"/>
            <a:ext cx="633193" cy="32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24" descr="Google Shape;1361;p10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38801" y="4732125"/>
            <a:ext cx="663589" cy="21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24"/>
          <p:cNvPicPr preferRelativeResize="0"/>
          <p:nvPr/>
        </p:nvPicPr>
        <p:blipFill rotWithShape="1">
          <a:blip r:embed="rId20">
            <a:alphaModFix/>
          </a:blip>
          <a:srcRect l="7983" t="33976" r="7110" b="33940"/>
          <a:stretch/>
        </p:blipFill>
        <p:spPr>
          <a:xfrm>
            <a:off x="2394630" y="4732652"/>
            <a:ext cx="555657" cy="20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24"/>
          <p:cNvPicPr preferRelativeResize="0"/>
          <p:nvPr/>
        </p:nvPicPr>
        <p:blipFill rotWithShape="1">
          <a:blip r:embed="rId21">
            <a:alphaModFix/>
          </a:blip>
          <a:srcRect l="22808" t="18259" r="22438" b="18099"/>
          <a:stretch/>
        </p:blipFill>
        <p:spPr>
          <a:xfrm>
            <a:off x="3232924" y="4655333"/>
            <a:ext cx="400643" cy="36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24"/>
          <p:cNvPicPr preferRelativeResize="0"/>
          <p:nvPr/>
        </p:nvPicPr>
        <p:blipFill rotWithShape="1">
          <a:blip r:embed="rId22">
            <a:alphaModFix/>
          </a:blip>
          <a:srcRect t="24198" b="31848"/>
          <a:stretch/>
        </p:blipFill>
        <p:spPr>
          <a:xfrm>
            <a:off x="3103783" y="4190533"/>
            <a:ext cx="658925" cy="28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2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137915" y="3797526"/>
            <a:ext cx="590662" cy="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2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910858" y="3776571"/>
            <a:ext cx="656112" cy="65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2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381750" y="3575450"/>
            <a:ext cx="1123781" cy="11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536303" y="1855860"/>
            <a:ext cx="778701" cy="7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2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824344" y="1893615"/>
            <a:ext cx="795409" cy="79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4" descr="Google Shape;1340;p10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838637" y="4492741"/>
            <a:ext cx="836451" cy="32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4" descr="Google Shape;1341;p10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028460" y="4042240"/>
            <a:ext cx="250978" cy="32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24" descr="Google Shape;1342;p10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804258" y="3686340"/>
            <a:ext cx="740013" cy="20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24" descr="Google Shape;216;p13"/>
          <p:cNvPicPr preferRelativeResize="0"/>
          <p:nvPr/>
        </p:nvPicPr>
        <p:blipFill rotWithShape="1">
          <a:blip r:embed="rId31">
            <a:alphaModFix/>
          </a:blip>
          <a:srcRect l="11692" t="37177" r="8736" b="34234"/>
          <a:stretch/>
        </p:blipFill>
        <p:spPr>
          <a:xfrm>
            <a:off x="8221761" y="4481183"/>
            <a:ext cx="1457609" cy="52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24" descr="Picture 59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378073" y="4088015"/>
            <a:ext cx="738975" cy="26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24" descr="Picture 60"/>
          <p:cNvPicPr preferRelativeResize="0"/>
          <p:nvPr/>
        </p:nvPicPr>
        <p:blipFill rotWithShape="1">
          <a:blip r:embed="rId33">
            <a:alphaModFix/>
          </a:blip>
          <a:srcRect l="5824" t="39614" r="6440" b="40199"/>
          <a:stretch/>
        </p:blipFill>
        <p:spPr>
          <a:xfrm>
            <a:off x="8235334" y="3694963"/>
            <a:ext cx="1055237" cy="20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4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9956705" y="4086530"/>
            <a:ext cx="600313" cy="27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24" descr="Google Shape;1335;p10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8429843" y="1761668"/>
            <a:ext cx="866847" cy="21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24" descr="Google Shape;1339;p10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9509604" y="2291185"/>
            <a:ext cx="935563" cy="18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4" descr="Google Shape;1351;p10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8470904" y="2245179"/>
            <a:ext cx="716681" cy="20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24" descr="Google Shape;1353;p10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10834354" y="4551629"/>
            <a:ext cx="621655" cy="25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24" descr="Google Shape;1354;p10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9602334" y="1777187"/>
            <a:ext cx="750126" cy="27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2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8327291" y="2684259"/>
            <a:ext cx="1071950" cy="25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2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0658078" y="1767034"/>
            <a:ext cx="803250" cy="20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2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9638023" y="2722114"/>
            <a:ext cx="917352" cy="18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4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0843130" y="2619250"/>
            <a:ext cx="387303" cy="387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pic>
        <p:nvPicPr>
          <p:cNvPr id="1155" name="Google Shape;1155;p24"/>
          <p:cNvPicPr preferRelativeResize="0"/>
          <p:nvPr/>
        </p:nvPicPr>
        <p:blipFill rotWithShape="1">
          <a:blip r:embed="rId44">
            <a:alphaModFix/>
          </a:blip>
          <a:srcRect t="41184" b="38980"/>
          <a:stretch/>
        </p:blipFill>
        <p:spPr>
          <a:xfrm>
            <a:off x="10548852" y="2288949"/>
            <a:ext cx="1021701" cy="20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4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0755827" y="3690268"/>
            <a:ext cx="778701" cy="17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2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8343615" y="-805839"/>
            <a:ext cx="4987446" cy="506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25"/>
          <p:cNvSpPr txBox="1">
            <a:spLocks noGrp="1"/>
          </p:cNvSpPr>
          <p:nvPr>
            <p:ph type="title"/>
          </p:nvPr>
        </p:nvSpPr>
        <p:spPr>
          <a:xfrm>
            <a:off x="5276469" y="815206"/>
            <a:ext cx="3782187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6600"/>
              <a:buFont typeface="Comfortaa"/>
              <a:buNone/>
            </a:pPr>
            <a:r>
              <a:rPr lang="en-US" sz="6600" dirty="0">
                <a:latin typeface="Comfortaa"/>
                <a:ea typeface="Comfortaa"/>
                <a:cs typeface="Comfortaa"/>
                <a:sym typeface="Comfortaa"/>
              </a:rPr>
              <a:t>THANK YOU!</a:t>
            </a:r>
            <a:endParaRPr dirty="0"/>
          </a:p>
        </p:txBody>
      </p:sp>
      <p:sp>
        <p:nvSpPr>
          <p:cNvPr id="1163" name="Google Shape;1163;p2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164" name="Google Shape;1164;p25"/>
          <p:cNvSpPr txBox="1"/>
          <p:nvPr/>
        </p:nvSpPr>
        <p:spPr>
          <a:xfrm>
            <a:off x="5276469" y="319816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More information:</a:t>
            </a:r>
            <a:endParaRPr dirty="0"/>
          </a:p>
        </p:txBody>
      </p:sp>
      <p:sp>
        <p:nvSpPr>
          <p:cNvPr id="1165" name="Google Shape;1165;p25"/>
          <p:cNvSpPr txBox="1"/>
          <p:nvPr/>
        </p:nvSpPr>
        <p:spPr>
          <a:xfrm>
            <a:off x="612601" y="5263433"/>
            <a:ext cx="38616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Complete Guide to SCION </a:t>
            </a: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Springer Verlag, 2022</a:t>
            </a:r>
            <a:endParaRPr/>
          </a:p>
        </p:txBody>
      </p:sp>
      <p:sp>
        <p:nvSpPr>
          <p:cNvPr id="1166" name="Google Shape;1166;p25"/>
          <p:cNvSpPr txBox="1"/>
          <p:nvPr/>
        </p:nvSpPr>
        <p:spPr>
          <a:xfrm>
            <a:off x="5276469" y="3970812"/>
            <a:ext cx="6096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Association: </a:t>
            </a:r>
            <a:r>
              <a:rPr lang="en-US" sz="1600" u="sng" strike="noStrike" cap="none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https://www.scion.org </a:t>
            </a:r>
            <a:endParaRPr sz="1600" dirty="0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Reference &amp; Developer Docs</a:t>
            </a: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https://docs.scion.org/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Research: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https://scion-architecture.net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Vendor: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https://www.anapaya.net/resources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Latest Release: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https://github.com/scionproto/scion/releases/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167" name="Google Shape;1167;p2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pic>
        <p:nvPicPr>
          <p:cNvPr id="1168" name="Google Shape;1168;p25" descr="A book cover of a boo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4819" y="764998"/>
            <a:ext cx="2877228" cy="43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GLOBAL ROUTING SYSTEM</a:t>
            </a:r>
            <a:endParaRPr/>
          </a:p>
        </p:txBody>
      </p:sp>
      <p:sp>
        <p:nvSpPr>
          <p:cNvPr id="186" name="Google Shape;186;p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87" name="Google Shape;187;p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as of </a:t>
            </a: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24 January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189" name="Google Shape;189;p3"/>
          <p:cNvSpPr/>
          <p:nvPr/>
        </p:nvSpPr>
        <p:spPr>
          <a:xfrm>
            <a:off x="0" y="2070538"/>
            <a:ext cx="12192000" cy="29428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6324600" y="1209201"/>
            <a:ext cx="4876800" cy="4703762"/>
          </a:xfrm>
          <a:prstGeom prst="roundRect">
            <a:avLst>
              <a:gd name="adj" fmla="val 431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91" name="Google Shape;19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310" y="1658615"/>
            <a:ext cx="4211380" cy="380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"/>
          <p:cNvSpPr txBox="1"/>
          <p:nvPr/>
        </p:nvSpPr>
        <p:spPr>
          <a:xfrm>
            <a:off x="399669" y="2355739"/>
            <a:ext cx="559222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75,454 networks known as Autonomous Systems connected to the Internet, each using a unique Autonomous System Number (ASN) for identification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943,556 advertised IP prefixes (routes)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possible paths across the Internet</a:t>
            </a:r>
            <a:endParaRPr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ROUTING PROBLEM</a:t>
            </a:r>
            <a:endParaRPr/>
          </a:p>
        </p:txBody>
      </p:sp>
      <p:sp>
        <p:nvSpPr>
          <p:cNvPr id="198" name="Google Shape;198;p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199" name="Google Shape;199;p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Border Gateway Protocol (BGP): the Internet routing protocol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pic>
        <p:nvPicPr>
          <p:cNvPr id="201" name="Google Shape;201;p4"/>
          <p:cNvPicPr preferRelativeResize="0"/>
          <p:nvPr/>
        </p:nvPicPr>
        <p:blipFill rotWithShape="1">
          <a:blip r:embed="rId3">
            <a:alphaModFix/>
          </a:blip>
          <a:srcRect l="10973" t="10973" r="18391" b="2146"/>
          <a:stretch/>
        </p:blipFill>
        <p:spPr>
          <a:xfrm flipH="1">
            <a:off x="7377811" y="2"/>
            <a:ext cx="4414520" cy="5429837"/>
          </a:xfrm>
          <a:custGeom>
            <a:avLst/>
            <a:gdLst/>
            <a:ahLst/>
            <a:cxnLst/>
            <a:rect l="l" t="t" r="r" b="b"/>
            <a:pathLst>
              <a:path w="4414520" h="5429837" extrusionOk="0">
                <a:moveTo>
                  <a:pt x="0" y="0"/>
                </a:moveTo>
                <a:lnTo>
                  <a:pt x="4414520" y="0"/>
                </a:lnTo>
                <a:lnTo>
                  <a:pt x="4414520" y="5161213"/>
                </a:lnTo>
                <a:cubicBezTo>
                  <a:pt x="4414520" y="5309570"/>
                  <a:pt x="4286249" y="5429837"/>
                  <a:pt x="4128018" y="5429837"/>
                </a:cubicBezTo>
                <a:lnTo>
                  <a:pt x="286502" y="5429837"/>
                </a:lnTo>
                <a:cubicBezTo>
                  <a:pt x="128271" y="5429837"/>
                  <a:pt x="0" y="5309570"/>
                  <a:pt x="0" y="516121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2" name="Google Shape;202;p4"/>
          <p:cNvSpPr txBox="1"/>
          <p:nvPr/>
        </p:nvSpPr>
        <p:spPr>
          <a:xfrm>
            <a:off x="271263" y="1607851"/>
            <a:ext cx="630795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Border Gateway Protocol (BGP) used by the Internet routing system is inherently based on unverified trust between networks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 built-in validation that route advertisements are legitimate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Any network can announce any ASN or IP prefix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Any network can claim to be another network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Sending and receiving networks cannot decide the path that intermediate routers direct their traffic across the Internet</a:t>
            </a:r>
            <a:endParaRPr sz="1800" dirty="0"/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>
            <a:off x="6498759" y="3825238"/>
            <a:ext cx="4325241" cy="439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WHY IS THIS A PROBLEM?</a:t>
            </a:r>
            <a:endParaRPr/>
          </a:p>
        </p:txBody>
      </p:sp>
      <p:graphicFrame>
        <p:nvGraphicFramePr>
          <p:cNvPr id="209" name="Google Shape;209;p5"/>
          <p:cNvGraphicFramePr/>
          <p:nvPr>
            <p:extLst>
              <p:ext uri="{D42A27DB-BD31-4B8C-83A1-F6EECF244321}">
                <p14:modId xmlns:p14="http://schemas.microsoft.com/office/powerpoint/2010/main" val="1217762389"/>
              </p:ext>
            </p:extLst>
          </p:nvPr>
        </p:nvGraphicFramePr>
        <p:xfrm>
          <a:off x="390144" y="1450974"/>
          <a:ext cx="11630500" cy="4570400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59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9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EVENT</a:t>
                      </a:r>
                      <a:endParaRPr sz="1200" b="0" i="0" u="none" strike="noStrike" cap="non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EXPLANATION</a:t>
                      </a:r>
                      <a:endParaRPr sz="1200" b="0" u="none" strike="noStrike" cap="non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REPERCUSSIONS</a:t>
                      </a:r>
                      <a:endParaRPr sz="1200" b="0" u="none" strike="noStrike" cap="non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cap="non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EXAMPLE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ROUTE LEAK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Usually accidental but sometimes malicious redirection of traffic through an unintended path. A network operator with multiple links announces to an upstream provider that has a route to a destination through another link.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delayed or never delivered, with the intermediate network(s) carries unintended traffic.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MITM including traffic inspection and/or modification.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 Jun 2019, Verizon accepted incorrect routes from DQE Communications that diverted traffic destined for Cloudflare, Facebook &amp; Amazon through small ISP.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ROUTE OR PREFIX HIJACKING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A network operator or attacker impersonates another network operator by falsely announcing ownership of IP prefixes and/or ASNs. Re-routes traffic by offering a shorter or more specific path for malicious or censorship reasons.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forwarded to the wrong destination.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Denial-of-Service attacks, traffic interception or network masquerading.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2022 – </a:t>
                      </a:r>
                      <a:r>
                        <a:rPr lang="en-US" sz="1400" dirty="0" err="1"/>
                        <a:t>KLAYswap</a:t>
                      </a:r>
                      <a:r>
                        <a:rPr lang="en-US" sz="1400" dirty="0"/>
                        <a:t> Cryptocurrency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Apr 2018 - Amazon Route 53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2008 - YouTube hijack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DATA SOVEREIGNTY BREACHES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BGP routing can, and often does, send traffic across geopolitical boundaries.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breach national and supra-national (e.g. GDPR) data protection legislation.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May 2023 – Australian healthcare data transferred through another country.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" name="Google Shape;210;p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Some info @ a glance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039331" y="0"/>
            <a:ext cx="1981304" cy="201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/>
          <p:nvPr/>
        </p:nvSpPr>
        <p:spPr>
          <a:xfrm>
            <a:off x="0" y="2188725"/>
            <a:ext cx="12192000" cy="278654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ROUTING PROBLEMS 101</a:t>
            </a:r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Data sovereignty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/>
          </a:p>
        </p:txBody>
      </p:sp>
      <p:sp>
        <p:nvSpPr>
          <p:cNvPr id="223" name="Google Shape;223;p8"/>
          <p:cNvSpPr txBox="1"/>
          <p:nvPr/>
        </p:nvSpPr>
        <p:spPr>
          <a:xfrm>
            <a:off x="577573" y="2451108"/>
            <a:ext cx="380449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Different countries have different regulations regarding transfer of sensitive data across geopolitical borders.</a:t>
            </a:r>
            <a:endParaRPr sz="1800"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Routing can send traffic through different jurisdictions, thereby making regulatory compliance complex.</a:t>
            </a:r>
            <a:endParaRPr sz="1800" dirty="0"/>
          </a:p>
        </p:txBody>
      </p:sp>
      <p:pic>
        <p:nvPicPr>
          <p:cNvPr id="224" name="Google Shape;224;p8" descr="Screenshot 2021-04-14 at 10.06.10.png"/>
          <p:cNvPicPr preferRelativeResize="0"/>
          <p:nvPr/>
        </p:nvPicPr>
        <p:blipFill rotWithShape="1">
          <a:blip r:embed="rId3">
            <a:alphaModFix/>
          </a:blip>
          <a:srcRect t="4079"/>
          <a:stretch/>
        </p:blipFill>
        <p:spPr>
          <a:xfrm>
            <a:off x="4646396" y="1211727"/>
            <a:ext cx="7154888" cy="4732403"/>
          </a:xfrm>
          <a:prstGeom prst="roundRect">
            <a:avLst>
              <a:gd name="adj" fmla="val 3786"/>
            </a:avLst>
          </a:prstGeom>
          <a:noFill/>
          <a:ln>
            <a:noFill/>
          </a:ln>
          <a:effectLst>
            <a:outerShdw blurRad="88900" dist="63500" dir="2700000" algn="tl" rotWithShape="0">
              <a:srgbClr val="000000">
                <a:alpha val="20000"/>
              </a:srgbClr>
            </a:outerShdw>
          </a:effectLst>
        </p:spPr>
      </p:pic>
      <p:cxnSp>
        <p:nvCxnSpPr>
          <p:cNvPr id="225" name="Google Shape;225;p8"/>
          <p:cNvCxnSpPr/>
          <p:nvPr/>
        </p:nvCxnSpPr>
        <p:spPr>
          <a:xfrm flipH="1">
            <a:off x="8749429" y="2601560"/>
            <a:ext cx="329366" cy="60135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6" name="Google Shape;226;p8"/>
          <p:cNvCxnSpPr/>
          <p:nvPr/>
        </p:nvCxnSpPr>
        <p:spPr>
          <a:xfrm rot="10800000" flipH="1">
            <a:off x="8502992" y="3202918"/>
            <a:ext cx="246437" cy="1643957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7" name="Google Shape;227;p8"/>
          <p:cNvCxnSpPr/>
          <p:nvPr/>
        </p:nvCxnSpPr>
        <p:spPr>
          <a:xfrm flipH="1">
            <a:off x="4727160" y="2710044"/>
            <a:ext cx="1689072" cy="41724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8" name="Google Shape;228;p8"/>
          <p:cNvCxnSpPr/>
          <p:nvPr/>
        </p:nvCxnSpPr>
        <p:spPr>
          <a:xfrm rot="10800000">
            <a:off x="7567836" y="3837135"/>
            <a:ext cx="935156" cy="1009740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9" name="Google Shape;229;p8"/>
          <p:cNvCxnSpPr/>
          <p:nvPr/>
        </p:nvCxnSpPr>
        <p:spPr>
          <a:xfrm flipH="1">
            <a:off x="7567836" y="2072437"/>
            <a:ext cx="442804" cy="1764698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0" name="Google Shape;230;p8"/>
          <p:cNvCxnSpPr/>
          <p:nvPr/>
        </p:nvCxnSpPr>
        <p:spPr>
          <a:xfrm rot="10800000" flipH="1">
            <a:off x="6416232" y="2072437"/>
            <a:ext cx="1594408" cy="63760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1" name="Google Shape;231;p8"/>
          <p:cNvCxnSpPr/>
          <p:nvPr/>
        </p:nvCxnSpPr>
        <p:spPr>
          <a:xfrm rot="10800000">
            <a:off x="8010640" y="2072437"/>
            <a:ext cx="1068155" cy="529123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2" name="Google Shape;232;p8"/>
          <p:cNvCxnSpPr/>
          <p:nvPr/>
        </p:nvCxnSpPr>
        <p:spPr>
          <a:xfrm rot="10800000" flipH="1">
            <a:off x="7509421" y="4846874"/>
            <a:ext cx="993571" cy="38993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Google Shape;233;p8"/>
          <p:cNvCxnSpPr/>
          <p:nvPr/>
        </p:nvCxnSpPr>
        <p:spPr>
          <a:xfrm rot="10800000" flipH="1">
            <a:off x="7509421" y="3837135"/>
            <a:ext cx="58415" cy="139967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4" name="Google Shape;234;p8"/>
          <p:cNvCxnSpPr/>
          <p:nvPr/>
        </p:nvCxnSpPr>
        <p:spPr>
          <a:xfrm>
            <a:off x="4727160" y="3127292"/>
            <a:ext cx="796683" cy="1368573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5" name="Google Shape;235;p8"/>
          <p:cNvCxnSpPr/>
          <p:nvPr/>
        </p:nvCxnSpPr>
        <p:spPr>
          <a:xfrm rot="10800000" flipH="1">
            <a:off x="7018111" y="2072437"/>
            <a:ext cx="992529" cy="134353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6" name="Google Shape;236;p8"/>
          <p:cNvCxnSpPr/>
          <p:nvPr/>
        </p:nvCxnSpPr>
        <p:spPr>
          <a:xfrm rot="10800000">
            <a:off x="7018111" y="3415976"/>
            <a:ext cx="549726" cy="421159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7" name="Google Shape;237;p8"/>
          <p:cNvCxnSpPr/>
          <p:nvPr/>
        </p:nvCxnSpPr>
        <p:spPr>
          <a:xfrm>
            <a:off x="6416232" y="2710044"/>
            <a:ext cx="1151605" cy="112709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8" name="Google Shape;238;p8"/>
          <p:cNvCxnSpPr/>
          <p:nvPr/>
        </p:nvCxnSpPr>
        <p:spPr>
          <a:xfrm rot="10800000" flipH="1">
            <a:off x="7018111" y="3202918"/>
            <a:ext cx="1731318" cy="213058"/>
          </a:xfrm>
          <a:prstGeom prst="straightConnector1">
            <a:avLst/>
          </a:prstGeom>
          <a:noFill/>
          <a:ln w="508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9" name="Google Shape;239;p8"/>
          <p:cNvCxnSpPr/>
          <p:nvPr/>
        </p:nvCxnSpPr>
        <p:spPr>
          <a:xfrm>
            <a:off x="5523843" y="4495865"/>
            <a:ext cx="1235054" cy="126061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0" name="Google Shape;240;p8"/>
          <p:cNvSpPr/>
          <p:nvPr/>
        </p:nvSpPr>
        <p:spPr>
          <a:xfrm>
            <a:off x="6758896" y="5271030"/>
            <a:ext cx="701108" cy="4854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241" name="Google Shape;241;p8"/>
          <p:cNvCxnSpPr/>
          <p:nvPr/>
        </p:nvCxnSpPr>
        <p:spPr>
          <a:xfrm>
            <a:off x="8010640" y="2072437"/>
            <a:ext cx="2228397" cy="637608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2" name="Google Shape;242;p8"/>
          <p:cNvSpPr/>
          <p:nvPr/>
        </p:nvSpPr>
        <p:spPr>
          <a:xfrm>
            <a:off x="8540891" y="2710044"/>
            <a:ext cx="1698146" cy="20901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4713" y="1534807"/>
            <a:ext cx="447080" cy="45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4713" y="1534807"/>
            <a:ext cx="456625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7411765" y="5148331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8"/>
          <p:cNvGrpSpPr/>
          <p:nvPr/>
        </p:nvGrpSpPr>
        <p:grpSpPr>
          <a:xfrm>
            <a:off x="8332153" y="4983174"/>
            <a:ext cx="447080" cy="457015"/>
            <a:chOff x="8332153" y="4975554"/>
            <a:chExt cx="447080" cy="457015"/>
          </a:xfrm>
        </p:grpSpPr>
        <p:pic>
          <p:nvPicPr>
            <p:cNvPr id="247" name="Google Shape;24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32153" y="4975554"/>
              <a:ext cx="447080" cy="4570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8" name="Google Shape;248;p8"/>
            <p:cNvGrpSpPr/>
            <p:nvPr/>
          </p:nvGrpSpPr>
          <p:grpSpPr>
            <a:xfrm>
              <a:off x="8358705" y="4997239"/>
              <a:ext cx="403516" cy="413245"/>
              <a:chOff x="8358705" y="4997239"/>
              <a:chExt cx="403516" cy="413245"/>
            </a:xfrm>
          </p:grpSpPr>
          <p:sp>
            <p:nvSpPr>
              <p:cNvPr id="249" name="Google Shape;249;p8"/>
              <p:cNvSpPr/>
              <p:nvPr/>
            </p:nvSpPr>
            <p:spPr>
              <a:xfrm>
                <a:off x="8479711" y="5079432"/>
                <a:ext cx="173251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173251" h="13698" extrusionOk="0">
                    <a:moveTo>
                      <a:pt x="0" y="0"/>
                    </a:moveTo>
                    <a:lnTo>
                      <a:pt x="173251" y="0"/>
                    </a:lnTo>
                    <a:lnTo>
                      <a:pt x="173251" y="13699"/>
                    </a:lnTo>
                    <a:lnTo>
                      <a:pt x="0" y="13699"/>
                    </a:ln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8479711" y="5038336"/>
                <a:ext cx="173251" cy="13698"/>
              </a:xfrm>
              <a:custGeom>
                <a:avLst/>
                <a:gdLst/>
                <a:ahLst/>
                <a:cxnLst/>
                <a:rect l="l" t="t" r="r" b="b"/>
                <a:pathLst>
                  <a:path w="173251" h="13698" extrusionOk="0">
                    <a:moveTo>
                      <a:pt x="0" y="0"/>
                    </a:moveTo>
                    <a:lnTo>
                      <a:pt x="173251" y="0"/>
                    </a:lnTo>
                    <a:lnTo>
                      <a:pt x="173251" y="13699"/>
                    </a:lnTo>
                    <a:lnTo>
                      <a:pt x="0" y="13699"/>
                    </a:ln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8615873" y="5155304"/>
                <a:ext cx="90590" cy="90590"/>
              </a:xfrm>
              <a:custGeom>
                <a:avLst/>
                <a:gdLst/>
                <a:ahLst/>
                <a:cxnLst/>
                <a:rect l="l" t="t" r="r" b="b"/>
                <a:pathLst>
                  <a:path w="90590" h="90590" extrusionOk="0">
                    <a:moveTo>
                      <a:pt x="45297" y="0"/>
                    </a:moveTo>
                    <a:cubicBezTo>
                      <a:pt x="20319" y="0"/>
                      <a:pt x="0" y="20315"/>
                      <a:pt x="0" y="45297"/>
                    </a:cubicBezTo>
                    <a:cubicBezTo>
                      <a:pt x="0" y="70270"/>
                      <a:pt x="20319" y="90591"/>
                      <a:pt x="45297" y="90591"/>
                    </a:cubicBezTo>
                    <a:cubicBezTo>
                      <a:pt x="70270" y="90591"/>
                      <a:pt x="90591" y="70272"/>
                      <a:pt x="90591" y="45297"/>
                    </a:cubicBezTo>
                    <a:cubicBezTo>
                      <a:pt x="90591" y="20317"/>
                      <a:pt x="70267" y="0"/>
                      <a:pt x="45297" y="0"/>
                    </a:cubicBezTo>
                    <a:close/>
                    <a:moveTo>
                      <a:pt x="45297" y="76892"/>
                    </a:moveTo>
                    <a:cubicBezTo>
                      <a:pt x="27872" y="76892"/>
                      <a:pt x="13699" y="62719"/>
                      <a:pt x="13699" y="45298"/>
                    </a:cubicBezTo>
                    <a:cubicBezTo>
                      <a:pt x="13699" y="27873"/>
                      <a:pt x="27872" y="13700"/>
                      <a:pt x="45297" y="13700"/>
                    </a:cubicBezTo>
                    <a:cubicBezTo>
                      <a:pt x="62714" y="13700"/>
                      <a:pt x="76891" y="27873"/>
                      <a:pt x="76891" y="45298"/>
                    </a:cubicBezTo>
                    <a:cubicBezTo>
                      <a:pt x="76891" y="62717"/>
                      <a:pt x="62712" y="76892"/>
                      <a:pt x="45297" y="76892"/>
                    </a:cubicBez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8358705" y="4997239"/>
                <a:ext cx="403516" cy="413245"/>
              </a:xfrm>
              <a:custGeom>
                <a:avLst/>
                <a:gdLst/>
                <a:ahLst/>
                <a:cxnLst/>
                <a:rect l="l" t="t" r="r" b="b"/>
                <a:pathLst>
                  <a:path w="403516" h="413245" extrusionOk="0">
                    <a:moveTo>
                      <a:pt x="335620" y="374094"/>
                    </a:moveTo>
                    <a:cubicBezTo>
                      <a:pt x="343629" y="360323"/>
                      <a:pt x="352245" y="344199"/>
                      <a:pt x="360529" y="327423"/>
                    </a:cubicBezTo>
                    <a:cubicBezTo>
                      <a:pt x="373455" y="301249"/>
                      <a:pt x="403516" y="236764"/>
                      <a:pt x="403516" y="203358"/>
                    </a:cubicBezTo>
                    <a:cubicBezTo>
                      <a:pt x="403516" y="159248"/>
                      <a:pt x="375103" y="121672"/>
                      <a:pt x="335620" y="107916"/>
                    </a:cubicBezTo>
                    <a:lnTo>
                      <a:pt x="335620" y="0"/>
                    </a:lnTo>
                    <a:lnTo>
                      <a:pt x="75344" y="0"/>
                    </a:lnTo>
                    <a:lnTo>
                      <a:pt x="75344" y="175595"/>
                    </a:lnTo>
                    <a:cubicBezTo>
                      <a:pt x="70883" y="173722"/>
                      <a:pt x="66075" y="172600"/>
                      <a:pt x="60993" y="172600"/>
                    </a:cubicBezTo>
                    <a:cubicBezTo>
                      <a:pt x="39303" y="172600"/>
                      <a:pt x="21658" y="191222"/>
                      <a:pt x="21658" y="214103"/>
                    </a:cubicBezTo>
                    <a:cubicBezTo>
                      <a:pt x="21658" y="219529"/>
                      <a:pt x="22659" y="224867"/>
                      <a:pt x="24585" y="229830"/>
                    </a:cubicBezTo>
                    <a:cubicBezTo>
                      <a:pt x="9275" y="240401"/>
                      <a:pt x="0" y="257529"/>
                      <a:pt x="0" y="275907"/>
                    </a:cubicBezTo>
                    <a:cubicBezTo>
                      <a:pt x="0" y="305094"/>
                      <a:pt x="23036" y="329187"/>
                      <a:pt x="52512" y="332228"/>
                    </a:cubicBezTo>
                    <a:lnTo>
                      <a:pt x="52512" y="374433"/>
                    </a:lnTo>
                    <a:lnTo>
                      <a:pt x="6846" y="374433"/>
                    </a:lnTo>
                    <a:lnTo>
                      <a:pt x="6846" y="388131"/>
                    </a:lnTo>
                    <a:lnTo>
                      <a:pt x="279637" y="388131"/>
                    </a:lnTo>
                    <a:cubicBezTo>
                      <a:pt x="294495" y="411240"/>
                      <a:pt x="299295" y="413246"/>
                      <a:pt x="303537" y="413246"/>
                    </a:cubicBezTo>
                    <a:cubicBezTo>
                      <a:pt x="307806" y="413246"/>
                      <a:pt x="312588" y="411240"/>
                      <a:pt x="327136" y="388131"/>
                    </a:cubicBezTo>
                    <a:lnTo>
                      <a:pt x="388002" y="388131"/>
                    </a:lnTo>
                    <a:lnTo>
                      <a:pt x="388002" y="374433"/>
                    </a:lnTo>
                    <a:lnTo>
                      <a:pt x="335621" y="374433"/>
                    </a:lnTo>
                    <a:close/>
                    <a:moveTo>
                      <a:pt x="89042" y="13699"/>
                    </a:moveTo>
                    <a:lnTo>
                      <a:pt x="321921" y="13699"/>
                    </a:lnTo>
                    <a:lnTo>
                      <a:pt x="321921" y="104198"/>
                    </a:lnTo>
                    <a:cubicBezTo>
                      <a:pt x="315616" y="102960"/>
                      <a:pt x="309113" y="102298"/>
                      <a:pt x="302460" y="102298"/>
                    </a:cubicBezTo>
                    <a:cubicBezTo>
                      <a:pt x="279309" y="102298"/>
                      <a:pt x="257965" y="110144"/>
                      <a:pt x="240910" y="123285"/>
                    </a:cubicBezTo>
                    <a:lnTo>
                      <a:pt x="120913" y="123285"/>
                    </a:lnTo>
                    <a:lnTo>
                      <a:pt x="120913" y="136984"/>
                    </a:lnTo>
                    <a:lnTo>
                      <a:pt x="226352" y="136984"/>
                    </a:lnTo>
                    <a:cubicBezTo>
                      <a:pt x="219269" y="145085"/>
                      <a:pt x="213453" y="154317"/>
                      <a:pt x="209228" y="164381"/>
                    </a:cubicBezTo>
                    <a:lnTo>
                      <a:pt x="120913" y="164381"/>
                    </a:lnTo>
                    <a:lnTo>
                      <a:pt x="120913" y="178080"/>
                    </a:lnTo>
                    <a:lnTo>
                      <a:pt x="204601" y="178080"/>
                    </a:lnTo>
                    <a:cubicBezTo>
                      <a:pt x="202514" y="186168"/>
                      <a:pt x="201401" y="194633"/>
                      <a:pt x="201401" y="203359"/>
                    </a:cubicBezTo>
                    <a:cubicBezTo>
                      <a:pt x="201401" y="204027"/>
                      <a:pt x="201487" y="204789"/>
                      <a:pt x="201511" y="205477"/>
                    </a:cubicBezTo>
                    <a:lnTo>
                      <a:pt x="120916" y="205477"/>
                    </a:lnTo>
                    <a:lnTo>
                      <a:pt x="120916" y="219176"/>
                    </a:lnTo>
                    <a:lnTo>
                      <a:pt x="203158" y="219176"/>
                    </a:lnTo>
                    <a:cubicBezTo>
                      <a:pt x="204756" y="227610"/>
                      <a:pt x="207368" y="236930"/>
                      <a:pt x="210596" y="246574"/>
                    </a:cubicBezTo>
                    <a:lnTo>
                      <a:pt x="121007" y="246574"/>
                    </a:lnTo>
                    <a:lnTo>
                      <a:pt x="121007" y="260272"/>
                    </a:lnTo>
                    <a:lnTo>
                      <a:pt x="215456" y="260272"/>
                    </a:lnTo>
                    <a:cubicBezTo>
                      <a:pt x="218966" y="269583"/>
                      <a:pt x="222821" y="278870"/>
                      <a:pt x="226684" y="287675"/>
                    </a:cubicBezTo>
                    <a:lnTo>
                      <a:pt x="121006" y="287675"/>
                    </a:lnTo>
                    <a:lnTo>
                      <a:pt x="121006" y="374433"/>
                    </a:lnTo>
                    <a:lnTo>
                      <a:pt x="89042" y="374433"/>
                    </a:lnTo>
                    <a:lnTo>
                      <a:pt x="89042" y="13700"/>
                    </a:lnTo>
                    <a:close/>
                    <a:moveTo>
                      <a:pt x="134701" y="374433"/>
                    </a:moveTo>
                    <a:lnTo>
                      <a:pt x="134701" y="301373"/>
                    </a:lnTo>
                    <a:lnTo>
                      <a:pt x="198648" y="301373"/>
                    </a:lnTo>
                    <a:lnTo>
                      <a:pt x="198648" y="374433"/>
                    </a:lnTo>
                    <a:close/>
                    <a:moveTo>
                      <a:pt x="212346" y="374433"/>
                    </a:moveTo>
                    <a:lnTo>
                      <a:pt x="212346" y="301373"/>
                    </a:lnTo>
                    <a:lnTo>
                      <a:pt x="232853" y="301373"/>
                    </a:lnTo>
                    <a:cubicBezTo>
                      <a:pt x="237670" y="311770"/>
                      <a:pt x="242146" y="320861"/>
                      <a:pt x="245501" y="327483"/>
                    </a:cubicBezTo>
                    <a:cubicBezTo>
                      <a:pt x="254036" y="344350"/>
                      <a:pt x="262926" y="360578"/>
                      <a:pt x="271181" y="374433"/>
                    </a:cubicBezTo>
                    <a:close/>
                    <a:moveTo>
                      <a:pt x="13699" y="275904"/>
                    </a:moveTo>
                    <a:cubicBezTo>
                      <a:pt x="13699" y="260434"/>
                      <a:pt x="22503" y="246096"/>
                      <a:pt x="36667" y="238471"/>
                    </a:cubicBezTo>
                    <a:lnTo>
                      <a:pt x="42923" y="235110"/>
                    </a:lnTo>
                    <a:lnTo>
                      <a:pt x="39334" y="228981"/>
                    </a:lnTo>
                    <a:cubicBezTo>
                      <a:pt x="36731" y="224530"/>
                      <a:pt x="35351" y="219388"/>
                      <a:pt x="35351" y="214100"/>
                    </a:cubicBezTo>
                    <a:cubicBezTo>
                      <a:pt x="35351" y="198770"/>
                      <a:pt x="46849" y="186297"/>
                      <a:pt x="60986" y="186297"/>
                    </a:cubicBezTo>
                    <a:cubicBezTo>
                      <a:pt x="66306" y="186297"/>
                      <a:pt x="71238" y="188091"/>
                      <a:pt x="75337" y="191114"/>
                    </a:cubicBezTo>
                    <a:lnTo>
                      <a:pt x="75337" y="315761"/>
                    </a:lnTo>
                    <a:cubicBezTo>
                      <a:pt x="70209" y="317711"/>
                      <a:pt x="64666" y="318866"/>
                      <a:pt x="58817" y="318866"/>
                    </a:cubicBezTo>
                    <a:cubicBezTo>
                      <a:pt x="33945" y="318863"/>
                      <a:pt x="13699" y="299589"/>
                      <a:pt x="13699" y="275902"/>
                    </a:cubicBezTo>
                    <a:close/>
                    <a:moveTo>
                      <a:pt x="66215" y="332065"/>
                    </a:moveTo>
                    <a:cubicBezTo>
                      <a:pt x="69343" y="331682"/>
                      <a:pt x="72388" y="331056"/>
                      <a:pt x="75343" y="330221"/>
                    </a:cubicBezTo>
                    <a:lnTo>
                      <a:pt x="75343" y="374436"/>
                    </a:lnTo>
                    <a:lnTo>
                      <a:pt x="66215" y="374436"/>
                    </a:lnTo>
                    <a:close/>
                    <a:moveTo>
                      <a:pt x="303512" y="398101"/>
                    </a:moveTo>
                    <a:cubicBezTo>
                      <a:pt x="285141" y="378919"/>
                      <a:pt x="215094" y="249945"/>
                      <a:pt x="215094" y="203358"/>
                    </a:cubicBezTo>
                    <a:cubicBezTo>
                      <a:pt x="215094" y="155188"/>
                      <a:pt x="254287" y="115994"/>
                      <a:pt x="302461" y="115994"/>
                    </a:cubicBezTo>
                    <a:cubicBezTo>
                      <a:pt x="350632" y="115994"/>
                      <a:pt x="389818" y="155188"/>
                      <a:pt x="389818" y="203358"/>
                    </a:cubicBezTo>
                    <a:cubicBezTo>
                      <a:pt x="389818" y="250044"/>
                      <a:pt x="321476" y="378888"/>
                      <a:pt x="303512" y="398101"/>
                    </a:cubicBezTo>
                    <a:close/>
                  </a:path>
                </a:pathLst>
              </a:custGeom>
              <a:solidFill>
                <a:srgbClr val="1659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253" name="Google Shape;253;p8"/>
          <p:cNvSpPr/>
          <p:nvPr/>
        </p:nvSpPr>
        <p:spPr>
          <a:xfrm>
            <a:off x="6665715" y="5646273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5426187" y="4402685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4646396" y="3053826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6338251" y="2624135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7913026" y="198068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9008555" y="248144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8656249" y="3109740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7472081" y="3742531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6913846" y="3346669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8414289" y="4730372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10110737" y="2635428"/>
            <a:ext cx="186359" cy="186359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HOW IS THIS BEING ADDRESSED?</a:t>
            </a:r>
            <a:endParaRPr/>
          </a:p>
        </p:txBody>
      </p:sp>
      <p:graphicFrame>
        <p:nvGraphicFramePr>
          <p:cNvPr id="326" name="Google Shape;326;p10"/>
          <p:cNvGraphicFramePr/>
          <p:nvPr>
            <p:extLst>
              <p:ext uri="{D42A27DB-BD31-4B8C-83A1-F6EECF244321}">
                <p14:modId xmlns:p14="http://schemas.microsoft.com/office/powerpoint/2010/main" val="813370343"/>
              </p:ext>
            </p:extLst>
          </p:nvPr>
        </p:nvGraphicFramePr>
        <p:xfrm>
          <a:off x="390144" y="1201738"/>
          <a:ext cx="10995250" cy="4881435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94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EVENT</a:t>
                      </a:r>
                      <a:endParaRPr sz="1200" b="0" i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EXPLANATION</a:t>
                      </a:r>
                      <a:endParaRPr sz="1200" b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LIMITATIONS</a:t>
                      </a:r>
                      <a:endParaRPr sz="1200" b="0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RPKI &amp; ROV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Resource Public Key Infrastructure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&amp; Route Origin Validation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ROAs (Route Origin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Authorisations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) provide cryptographic assertions of IP prefix ownership and which ASNs are allowed to originate them.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Routers can validate ROAs and generate appropriate route filters.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widespread deployment to be effective (less than 50% of IP prefixes are signed in 2024)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Few network operators currently use ROV (5%).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Only does origin validation and does not validate paths through the Internet.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BGPSEC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BGP Security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Builds on RPKI to provide cryptographic assertions that every router (hop)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en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-route to a destination has authorized the advertisement of that route. Prevents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unauthorised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insertion of ASNs into a path to circumvent RPKI.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explicitly supported by all routers along a path to achieve full benefits.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Computationally intensive and introduces significant delays in route convergence.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Explicit path selection is not possible.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Almost no deployment.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ASPA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Autonomous System Provider Authorization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ASPA objects are similar to ROAs, but allow ASNs to authorize other ASNs to carry their traffic through the Internet. Works out-of-band so doesn’t need to be deployed on all routers.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Developmental stop-gap technology  and 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        </a:ext>
                          </a:extLst>
                        </a:rPr>
                        <a:t>not yet an Internet standard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      </a:ext>
                          </a:extLst>
                        </a:rPr>
                        <a:t>Does not provide assurances that traffic will actually follow validated paths.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lt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SCION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Inter-domain routing architecture offering secure path awareness and selection.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supported by border routers.</a:t>
                      </a:r>
                      <a:endParaRPr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7" name="Google Shape;327;p1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328" name="Google Shape;328;p1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29" name="Google Shape;329;p10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Some info @ a glance</a:t>
            </a:r>
            <a:endParaRPr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210699" y="-492375"/>
            <a:ext cx="2324625" cy="236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/>
          <p:cNvSpPr/>
          <p:nvPr/>
        </p:nvSpPr>
        <p:spPr>
          <a:xfrm>
            <a:off x="6556550" y="836614"/>
            <a:ext cx="4974476" cy="5222228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WHAT IS SCION? </a:t>
            </a:r>
            <a:endParaRPr dirty="0"/>
          </a:p>
        </p:txBody>
      </p:sp>
      <p:sp>
        <p:nvSpPr>
          <p:cNvPr id="338" name="Google Shape;338;p1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06/02/2024  |  SCION: SECURE PATH-AWARE INTERNET ROUTING</a:t>
            </a:r>
            <a:endParaRPr/>
          </a:p>
        </p:txBody>
      </p:sp>
      <p:sp>
        <p:nvSpPr>
          <p:cNvPr id="339" name="Google Shape;339;p1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40" name="Google Shape;340;p1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SCION is an inter-domain path-aware architecture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341" name="Google Shape;341;p11"/>
          <p:cNvSpPr/>
          <p:nvPr/>
        </p:nvSpPr>
        <p:spPr>
          <a:xfrm rot="-5400000">
            <a:off x="349284" y="4871793"/>
            <a:ext cx="1227909" cy="114619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42" name="Google Shape;342;p11"/>
          <p:cNvSpPr/>
          <p:nvPr/>
        </p:nvSpPr>
        <p:spPr>
          <a:xfrm rot="5400000" flipH="1">
            <a:off x="2982718" y="3384548"/>
            <a:ext cx="1227909" cy="4120679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343" name="Google Shape;343;p11"/>
          <p:cNvGrpSpPr/>
          <p:nvPr/>
        </p:nvGrpSpPr>
        <p:grpSpPr>
          <a:xfrm>
            <a:off x="546229" y="4497154"/>
            <a:ext cx="858809" cy="1383876"/>
            <a:chOff x="6745953" y="4432052"/>
            <a:chExt cx="949824" cy="1530536"/>
          </a:xfrm>
        </p:grpSpPr>
        <p:sp>
          <p:nvSpPr>
            <p:cNvPr id="344" name="Google Shape;344;p11"/>
            <p:cNvSpPr/>
            <p:nvPr/>
          </p:nvSpPr>
          <p:spPr>
            <a:xfrm>
              <a:off x="6745953" y="4432052"/>
              <a:ext cx="948848" cy="1529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948022" y="5042129"/>
              <a:ext cx="537388" cy="707771"/>
            </a:xfrm>
            <a:custGeom>
              <a:avLst/>
              <a:gdLst/>
              <a:ahLst/>
              <a:cxnLst/>
              <a:rect l="l" t="t" r="r" b="b"/>
              <a:pathLst>
                <a:path w="593" h="750" extrusionOk="0">
                  <a:moveTo>
                    <a:pt x="1" y="455"/>
                  </a:moveTo>
                  <a:cubicBezTo>
                    <a:pt x="2" y="618"/>
                    <a:pt x="135" y="750"/>
                    <a:pt x="298" y="749"/>
                  </a:cubicBezTo>
                  <a:cubicBezTo>
                    <a:pt x="462" y="748"/>
                    <a:pt x="593" y="615"/>
                    <a:pt x="593" y="452"/>
                  </a:cubicBezTo>
                  <a:cubicBezTo>
                    <a:pt x="592" y="334"/>
                    <a:pt x="522" y="232"/>
                    <a:pt x="422" y="185"/>
                  </a:cubicBezTo>
                  <a:cubicBezTo>
                    <a:pt x="421" y="55"/>
                    <a:pt x="421" y="55"/>
                    <a:pt x="421" y="55"/>
                  </a:cubicBezTo>
                  <a:cubicBezTo>
                    <a:pt x="421" y="25"/>
                    <a:pt x="396" y="0"/>
                    <a:pt x="36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3" y="1"/>
                    <a:pt x="168" y="26"/>
                    <a:pt x="168" y="5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69" y="234"/>
                    <a:pt x="0" y="337"/>
                    <a:pt x="1" y="455"/>
                  </a:cubicBezTo>
                  <a:close/>
                </a:path>
              </a:pathLst>
            </a:custGeom>
            <a:solidFill>
              <a:srgbClr val="009C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7100307" y="5042129"/>
              <a:ext cx="230379" cy="118047"/>
            </a:xfrm>
            <a:custGeom>
              <a:avLst/>
              <a:gdLst/>
              <a:ahLst/>
              <a:cxnLst/>
              <a:rect l="l" t="t" r="r" b="b"/>
              <a:pathLst>
                <a:path w="254" h="125" extrusionOk="0">
                  <a:moveTo>
                    <a:pt x="254" y="124"/>
                  </a:moveTo>
                  <a:cubicBezTo>
                    <a:pt x="253" y="55"/>
                    <a:pt x="253" y="55"/>
                    <a:pt x="253" y="55"/>
                  </a:cubicBezTo>
                  <a:cubicBezTo>
                    <a:pt x="253" y="25"/>
                    <a:pt x="228" y="0"/>
                    <a:pt x="19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1"/>
                    <a:pt x="0" y="26"/>
                    <a:pt x="0" y="57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1B36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7087616" y="5028900"/>
              <a:ext cx="254783" cy="144505"/>
            </a:xfrm>
            <a:custGeom>
              <a:avLst/>
              <a:gdLst/>
              <a:ahLst/>
              <a:cxnLst/>
              <a:rect l="l" t="t" r="r" b="b"/>
              <a:pathLst>
                <a:path w="281" h="153" extrusionOk="0">
                  <a:moveTo>
                    <a:pt x="70" y="1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249" y="0"/>
                    <a:pt x="281" y="31"/>
                    <a:pt x="281" y="69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32"/>
                    <a:pt x="31" y="1"/>
                    <a:pt x="70" y="1"/>
                  </a:cubicBezTo>
                  <a:close/>
                  <a:moveTo>
                    <a:pt x="254" y="124"/>
                  </a:moveTo>
                  <a:cubicBezTo>
                    <a:pt x="254" y="70"/>
                    <a:pt x="254" y="70"/>
                    <a:pt x="254" y="70"/>
                  </a:cubicBezTo>
                  <a:cubicBezTo>
                    <a:pt x="254" y="46"/>
                    <a:pt x="234" y="27"/>
                    <a:pt x="211" y="27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47" y="28"/>
                    <a:pt x="28" y="47"/>
                    <a:pt x="28" y="71"/>
                  </a:cubicBezTo>
                  <a:cubicBezTo>
                    <a:pt x="28" y="126"/>
                    <a:pt x="28" y="126"/>
                    <a:pt x="28" y="126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7154485" y="4992774"/>
              <a:ext cx="120558" cy="49356"/>
            </a:xfrm>
            <a:custGeom>
              <a:avLst/>
              <a:gdLst/>
              <a:ahLst/>
              <a:cxnLst/>
              <a:rect l="l" t="t" r="r" b="b"/>
              <a:pathLst>
                <a:path w="133" h="52" extrusionOk="0">
                  <a:moveTo>
                    <a:pt x="133" y="52"/>
                  </a:moveTo>
                  <a:cubicBezTo>
                    <a:pt x="133" y="52"/>
                    <a:pt x="133" y="52"/>
                    <a:pt x="133" y="52"/>
                  </a:cubicBezTo>
                  <a:cubicBezTo>
                    <a:pt x="133" y="23"/>
                    <a:pt x="103" y="0"/>
                    <a:pt x="66" y="1"/>
                  </a:cubicBezTo>
                  <a:cubicBezTo>
                    <a:pt x="29" y="1"/>
                    <a:pt x="0" y="24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3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7141794" y="4980562"/>
              <a:ext cx="145939" cy="74797"/>
            </a:xfrm>
            <a:custGeom>
              <a:avLst/>
              <a:gdLst/>
              <a:ahLst/>
              <a:cxnLst/>
              <a:rect l="l" t="t" r="r" b="b"/>
              <a:pathLst>
                <a:path w="161" h="79" extrusionOk="0">
                  <a:moveTo>
                    <a:pt x="80" y="0"/>
                  </a:moveTo>
                  <a:cubicBezTo>
                    <a:pt x="124" y="0"/>
                    <a:pt x="160" y="29"/>
                    <a:pt x="161" y="65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0"/>
                    <a:pt x="36" y="0"/>
                    <a:pt x="80" y="0"/>
                  </a:cubicBezTo>
                  <a:close/>
                  <a:moveTo>
                    <a:pt x="130" y="51"/>
                  </a:moveTo>
                  <a:cubicBezTo>
                    <a:pt x="122" y="37"/>
                    <a:pt x="102" y="27"/>
                    <a:pt x="80" y="27"/>
                  </a:cubicBezTo>
                  <a:cubicBezTo>
                    <a:pt x="58" y="27"/>
                    <a:pt x="39" y="38"/>
                    <a:pt x="31" y="52"/>
                  </a:cubicBezTo>
                  <a:lnTo>
                    <a:pt x="130" y="51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211103" y="5042129"/>
              <a:ext cx="274307" cy="707262"/>
            </a:xfrm>
            <a:custGeom>
              <a:avLst/>
              <a:gdLst/>
              <a:ahLst/>
              <a:cxnLst/>
              <a:rect l="l" t="t" r="r" b="b"/>
              <a:pathLst>
                <a:path w="303" h="749" extrusionOk="0">
                  <a:moveTo>
                    <a:pt x="166" y="622"/>
                  </a:moveTo>
                  <a:cubicBezTo>
                    <a:pt x="143" y="643"/>
                    <a:pt x="116" y="657"/>
                    <a:pt x="88" y="668"/>
                  </a:cubicBezTo>
                  <a:cubicBezTo>
                    <a:pt x="68" y="675"/>
                    <a:pt x="44" y="681"/>
                    <a:pt x="22" y="683"/>
                  </a:cubicBezTo>
                  <a:cubicBezTo>
                    <a:pt x="0" y="685"/>
                    <a:pt x="7" y="710"/>
                    <a:pt x="7" y="744"/>
                  </a:cubicBezTo>
                  <a:cubicBezTo>
                    <a:pt x="7" y="749"/>
                    <a:pt x="79" y="740"/>
                    <a:pt x="84" y="739"/>
                  </a:cubicBezTo>
                  <a:cubicBezTo>
                    <a:pt x="113" y="732"/>
                    <a:pt x="141" y="720"/>
                    <a:pt x="165" y="704"/>
                  </a:cubicBezTo>
                  <a:cubicBezTo>
                    <a:pt x="218" y="670"/>
                    <a:pt x="262" y="618"/>
                    <a:pt x="283" y="558"/>
                  </a:cubicBezTo>
                  <a:cubicBezTo>
                    <a:pt x="295" y="525"/>
                    <a:pt x="303" y="486"/>
                    <a:pt x="303" y="452"/>
                  </a:cubicBezTo>
                  <a:cubicBezTo>
                    <a:pt x="302" y="334"/>
                    <a:pt x="232" y="232"/>
                    <a:pt x="132" y="185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1" y="25"/>
                    <a:pt x="106" y="0"/>
                    <a:pt x="7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9" y="0"/>
                    <a:pt x="64" y="25"/>
                    <a:pt x="65" y="56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166" y="261"/>
                    <a:pt x="235" y="334"/>
                    <a:pt x="236" y="452"/>
                  </a:cubicBezTo>
                  <a:cubicBezTo>
                    <a:pt x="236" y="526"/>
                    <a:pt x="210" y="583"/>
                    <a:pt x="166" y="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212567" y="5460381"/>
              <a:ext cx="229403" cy="240673"/>
            </a:xfrm>
            <a:custGeom>
              <a:avLst/>
              <a:gdLst/>
              <a:ahLst/>
              <a:cxnLst/>
              <a:rect l="l" t="t" r="r" b="b"/>
              <a:pathLst>
                <a:path w="253" h="255" extrusionOk="0">
                  <a:moveTo>
                    <a:pt x="239" y="0"/>
                  </a:moveTo>
                  <a:cubicBezTo>
                    <a:pt x="247" y="0"/>
                    <a:pt x="253" y="6"/>
                    <a:pt x="253" y="14"/>
                  </a:cubicBezTo>
                  <a:cubicBezTo>
                    <a:pt x="253" y="146"/>
                    <a:pt x="146" y="255"/>
                    <a:pt x="14" y="255"/>
                  </a:cubicBezTo>
                  <a:cubicBezTo>
                    <a:pt x="6" y="255"/>
                    <a:pt x="0" y="249"/>
                    <a:pt x="0" y="242"/>
                  </a:cubicBezTo>
                  <a:cubicBezTo>
                    <a:pt x="0" y="234"/>
                    <a:pt x="6" y="228"/>
                    <a:pt x="13" y="228"/>
                  </a:cubicBezTo>
                  <a:cubicBezTo>
                    <a:pt x="131" y="228"/>
                    <a:pt x="226" y="132"/>
                    <a:pt x="226" y="14"/>
                  </a:cubicBezTo>
                  <a:cubicBezTo>
                    <a:pt x="226" y="6"/>
                    <a:pt x="232" y="0"/>
                    <a:pt x="239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7088592" y="5087414"/>
              <a:ext cx="253807" cy="85991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0" y="2"/>
                  </a:moveTo>
                  <a:lnTo>
                    <a:pt x="520" y="0"/>
                  </a:lnTo>
                  <a:lnTo>
                    <a:pt x="520" y="165"/>
                  </a:lnTo>
                  <a:lnTo>
                    <a:pt x="0" y="169"/>
                  </a:lnTo>
                  <a:lnTo>
                    <a:pt x="0" y="2"/>
                  </a:lnTo>
                  <a:close/>
                  <a:moveTo>
                    <a:pt x="470" y="50"/>
                  </a:moveTo>
                  <a:lnTo>
                    <a:pt x="50" y="52"/>
                  </a:lnTo>
                  <a:lnTo>
                    <a:pt x="50" y="119"/>
                  </a:lnTo>
                  <a:lnTo>
                    <a:pt x="470" y="115"/>
                  </a:lnTo>
                  <a:lnTo>
                    <a:pt x="470" y="50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7423911" y="5748374"/>
              <a:ext cx="67845" cy="69709"/>
            </a:xfrm>
            <a:custGeom>
              <a:avLst/>
              <a:gdLst/>
              <a:ahLst/>
              <a:cxnLst/>
              <a:rect l="l" t="t" r="r" b="b"/>
              <a:pathLst>
                <a:path w="139" h="137" extrusionOk="0">
                  <a:moveTo>
                    <a:pt x="139" y="137"/>
                  </a:moveTo>
                  <a:lnTo>
                    <a:pt x="0" y="0"/>
                  </a:lnTo>
                  <a:lnTo>
                    <a:pt x="139" y="1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7410244" y="5735145"/>
              <a:ext cx="95178" cy="97185"/>
            </a:xfrm>
            <a:custGeom>
              <a:avLst/>
              <a:gdLst/>
              <a:ahLst/>
              <a:cxnLst/>
              <a:rect l="l" t="t" r="r" b="b"/>
              <a:pathLst>
                <a:path w="105" h="103" extrusionOk="0">
                  <a:moveTo>
                    <a:pt x="15" y="0"/>
                  </a:moveTo>
                  <a:cubicBezTo>
                    <a:pt x="19" y="0"/>
                    <a:pt x="22" y="2"/>
                    <a:pt x="25" y="4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105" y="84"/>
                    <a:pt x="105" y="92"/>
                    <a:pt x="100" y="98"/>
                  </a:cubicBezTo>
                  <a:cubicBezTo>
                    <a:pt x="94" y="103"/>
                    <a:pt x="86" y="103"/>
                    <a:pt x="80" y="9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6" y="4"/>
                  </a:cubicBezTo>
                  <a:cubicBezTo>
                    <a:pt x="8" y="2"/>
                    <a:pt x="12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7216472" y="5807906"/>
              <a:ext cx="976" cy="141452"/>
            </a:xfrm>
            <a:custGeom>
              <a:avLst/>
              <a:gdLst/>
              <a:ahLst/>
              <a:cxnLst/>
              <a:rect l="l" t="t" r="r" b="b"/>
              <a:pathLst>
                <a:path w="2" h="278" extrusionOk="0">
                  <a:moveTo>
                    <a:pt x="0" y="0"/>
                  </a:moveTo>
                  <a:lnTo>
                    <a:pt x="2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7203782" y="5794677"/>
              <a:ext cx="25381" cy="167911"/>
            </a:xfrm>
            <a:custGeom>
              <a:avLst/>
              <a:gdLst/>
              <a:ahLst/>
              <a:cxnLst/>
              <a:rect l="l" t="t" r="r" b="b"/>
              <a:pathLst>
                <a:path w="28" h="178" extrusionOk="0">
                  <a:moveTo>
                    <a:pt x="14" y="1"/>
                  </a:moveTo>
                  <a:cubicBezTo>
                    <a:pt x="21" y="0"/>
                    <a:pt x="27" y="7"/>
                    <a:pt x="27" y="1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72"/>
                    <a:pt x="22" y="178"/>
                    <a:pt x="15" y="178"/>
                  </a:cubicBezTo>
                  <a:cubicBezTo>
                    <a:pt x="7" y="178"/>
                    <a:pt x="1" y="172"/>
                    <a:pt x="1" y="16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1"/>
                    <a:pt x="14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885547" y="5749900"/>
              <a:ext cx="98594" cy="103800"/>
            </a:xfrm>
            <a:custGeom>
              <a:avLst/>
              <a:gdLst/>
              <a:ahLst/>
              <a:cxnLst/>
              <a:rect l="l" t="t" r="r" b="b"/>
              <a:pathLst>
                <a:path w="202" h="204" extrusionOk="0">
                  <a:moveTo>
                    <a:pt x="202" y="0"/>
                  </a:moveTo>
                  <a:lnTo>
                    <a:pt x="0" y="20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872857" y="5737689"/>
              <a:ext cx="124951" cy="130258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23" y="0"/>
                  </a:moveTo>
                  <a:cubicBezTo>
                    <a:pt x="126" y="0"/>
                    <a:pt x="130" y="1"/>
                    <a:pt x="133" y="4"/>
                  </a:cubicBezTo>
                  <a:cubicBezTo>
                    <a:pt x="138" y="9"/>
                    <a:pt x="138" y="18"/>
                    <a:pt x="133" y="23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19" y="138"/>
                    <a:pt x="10" y="138"/>
                    <a:pt x="5" y="133"/>
                  </a:cubicBezTo>
                  <a:cubicBezTo>
                    <a:pt x="0" y="127"/>
                    <a:pt x="0" y="119"/>
                    <a:pt x="5" y="11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6" y="1"/>
                    <a:pt x="119" y="0"/>
                    <a:pt x="12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7555207" y="5492437"/>
              <a:ext cx="127880" cy="1018"/>
            </a:xfrm>
            <a:custGeom>
              <a:avLst/>
              <a:gdLst/>
              <a:ahLst/>
              <a:cxnLst/>
              <a:rect l="l" t="t" r="r" b="b"/>
              <a:pathLst>
                <a:path w="262" h="2" extrusionOk="0">
                  <a:moveTo>
                    <a:pt x="0" y="2"/>
                  </a:moveTo>
                  <a:lnTo>
                    <a:pt x="26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7543493" y="5480225"/>
              <a:ext cx="152284" cy="26459"/>
            </a:xfrm>
            <a:custGeom>
              <a:avLst/>
              <a:gdLst/>
              <a:ahLst/>
              <a:cxnLst/>
              <a:rect l="l" t="t" r="r" b="b"/>
              <a:pathLst>
                <a:path w="168" h="28" extrusionOk="0">
                  <a:moveTo>
                    <a:pt x="13" y="1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61" y="0"/>
                    <a:pt x="167" y="6"/>
                    <a:pt x="168" y="13"/>
                  </a:cubicBezTo>
                  <a:cubicBezTo>
                    <a:pt x="168" y="21"/>
                    <a:pt x="162" y="27"/>
                    <a:pt x="154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6757667" y="5497016"/>
              <a:ext cx="126904" cy="0"/>
            </a:xfrm>
            <a:custGeom>
              <a:avLst/>
              <a:gdLst/>
              <a:ahLst/>
              <a:cxnLst/>
              <a:rect l="l" t="t" r="r" b="b"/>
              <a:pathLst>
                <a:path w="260" h="120000" extrusionOk="0">
                  <a:moveTo>
                    <a:pt x="260" y="0"/>
                  </a:moveTo>
                  <a:lnTo>
                    <a:pt x="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6745953" y="5483787"/>
              <a:ext cx="150332" cy="26459"/>
            </a:xfrm>
            <a:custGeom>
              <a:avLst/>
              <a:gdLst/>
              <a:ahLst/>
              <a:cxnLst/>
              <a:rect l="l" t="t" r="r" b="b"/>
              <a:pathLst>
                <a:path w="166" h="28" extrusionOk="0">
                  <a:moveTo>
                    <a:pt x="13" y="1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60" y="0"/>
                    <a:pt x="166" y="6"/>
                    <a:pt x="166" y="14"/>
                  </a:cubicBezTo>
                  <a:cubicBezTo>
                    <a:pt x="166" y="21"/>
                    <a:pt x="160" y="27"/>
                    <a:pt x="153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6886523" y="5194776"/>
              <a:ext cx="61499" cy="64112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6" y="126"/>
                  </a:moveTo>
                  <a:lnTo>
                    <a:pt x="0" y="0"/>
                  </a:lnTo>
                  <a:lnTo>
                    <a:pt x="126" y="12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6872857" y="5181547"/>
              <a:ext cx="87856" cy="91588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7" y="77"/>
                    <a:pt x="97" y="86"/>
                    <a:pt x="92" y="91"/>
                  </a:cubicBezTo>
                  <a:cubicBezTo>
                    <a:pt x="87" y="97"/>
                    <a:pt x="78" y="97"/>
                    <a:pt x="73" y="91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7472720" y="5191214"/>
              <a:ext cx="61499" cy="65129"/>
            </a:xfrm>
            <a:custGeom>
              <a:avLst/>
              <a:gdLst/>
              <a:ahLst/>
              <a:cxnLst/>
              <a:rect l="l" t="t" r="r" b="b"/>
              <a:pathLst>
                <a:path w="126" h="128" extrusionOk="0">
                  <a:moveTo>
                    <a:pt x="0" y="128"/>
                  </a:moveTo>
                  <a:lnTo>
                    <a:pt x="126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7459053" y="5179002"/>
              <a:ext cx="88832" cy="91588"/>
            </a:xfrm>
            <a:custGeom>
              <a:avLst/>
              <a:gdLst/>
              <a:ahLst/>
              <a:cxnLst/>
              <a:rect l="l" t="t" r="r" b="b"/>
              <a:pathLst>
                <a:path w="98" h="97" extrusionOk="0">
                  <a:moveTo>
                    <a:pt x="83" y="0"/>
                  </a:moveTo>
                  <a:cubicBezTo>
                    <a:pt x="87" y="0"/>
                    <a:pt x="90" y="1"/>
                    <a:pt x="93" y="4"/>
                  </a:cubicBezTo>
                  <a:cubicBezTo>
                    <a:pt x="98" y="9"/>
                    <a:pt x="98" y="18"/>
                    <a:pt x="93" y="2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0" y="97"/>
                    <a:pt x="11" y="97"/>
                    <a:pt x="6" y="91"/>
                  </a:cubicBezTo>
                  <a:cubicBezTo>
                    <a:pt x="0" y="86"/>
                    <a:pt x="0" y="78"/>
                    <a:pt x="6" y="7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1"/>
                    <a:pt x="80" y="0"/>
                    <a:pt x="8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7516160" y="5842506"/>
              <a:ext cx="17083" cy="17809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35"/>
                  </a:move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7502493" y="5829277"/>
              <a:ext cx="44416" cy="45285"/>
            </a:xfrm>
            <a:custGeom>
              <a:avLst/>
              <a:gdLst/>
              <a:ahLst/>
              <a:cxnLst/>
              <a:rect l="l" t="t" r="r" b="b"/>
              <a:pathLst>
                <a:path w="49" h="48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9" y="28"/>
                    <a:pt x="49" y="37"/>
                    <a:pt x="44" y="42"/>
                  </a:cubicBezTo>
                  <a:cubicBezTo>
                    <a:pt x="38" y="48"/>
                    <a:pt x="30" y="48"/>
                    <a:pt x="24" y="42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6936308" y="5028900"/>
              <a:ext cx="561792" cy="734230"/>
            </a:xfrm>
            <a:custGeom>
              <a:avLst/>
              <a:gdLst/>
              <a:ahLst/>
              <a:cxnLst/>
              <a:rect l="l" t="t" r="r" b="b"/>
              <a:pathLst>
                <a:path w="620" h="778" extrusionOk="0">
                  <a:moveTo>
                    <a:pt x="237" y="1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416" y="0"/>
                    <a:pt x="448" y="31"/>
                    <a:pt x="448" y="69"/>
                  </a:cubicBezTo>
                  <a:cubicBezTo>
                    <a:pt x="448" y="191"/>
                    <a:pt x="448" y="191"/>
                    <a:pt x="448" y="191"/>
                  </a:cubicBezTo>
                  <a:cubicBezTo>
                    <a:pt x="497" y="215"/>
                    <a:pt x="539" y="252"/>
                    <a:pt x="569" y="298"/>
                  </a:cubicBezTo>
                  <a:cubicBezTo>
                    <a:pt x="602" y="348"/>
                    <a:pt x="619" y="406"/>
                    <a:pt x="619" y="466"/>
                  </a:cubicBezTo>
                  <a:cubicBezTo>
                    <a:pt x="620" y="636"/>
                    <a:pt x="482" y="776"/>
                    <a:pt x="311" y="777"/>
                  </a:cubicBezTo>
                  <a:cubicBezTo>
                    <a:pt x="141" y="778"/>
                    <a:pt x="1" y="639"/>
                    <a:pt x="0" y="469"/>
                  </a:cubicBezTo>
                  <a:cubicBezTo>
                    <a:pt x="0" y="409"/>
                    <a:pt x="17" y="351"/>
                    <a:pt x="49" y="301"/>
                  </a:cubicBezTo>
                  <a:cubicBezTo>
                    <a:pt x="78" y="255"/>
                    <a:pt x="119" y="217"/>
                    <a:pt x="168" y="192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32"/>
                    <a:pt x="198" y="1"/>
                    <a:pt x="237" y="1"/>
                  </a:cubicBezTo>
                  <a:close/>
                  <a:moveTo>
                    <a:pt x="311" y="750"/>
                  </a:moveTo>
                  <a:cubicBezTo>
                    <a:pt x="467" y="749"/>
                    <a:pt x="593" y="622"/>
                    <a:pt x="592" y="466"/>
                  </a:cubicBezTo>
                  <a:cubicBezTo>
                    <a:pt x="592" y="411"/>
                    <a:pt x="576" y="359"/>
                    <a:pt x="546" y="313"/>
                  </a:cubicBezTo>
                  <a:cubicBezTo>
                    <a:pt x="517" y="269"/>
                    <a:pt x="477" y="234"/>
                    <a:pt x="429" y="211"/>
                  </a:cubicBezTo>
                  <a:cubicBezTo>
                    <a:pt x="421" y="208"/>
                    <a:pt x="421" y="208"/>
                    <a:pt x="421" y="208"/>
                  </a:cubicBezTo>
                  <a:cubicBezTo>
                    <a:pt x="421" y="70"/>
                    <a:pt x="421" y="70"/>
                    <a:pt x="421" y="70"/>
                  </a:cubicBezTo>
                  <a:cubicBezTo>
                    <a:pt x="421" y="46"/>
                    <a:pt x="401" y="27"/>
                    <a:pt x="378" y="27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4" y="28"/>
                    <a:pt x="195" y="47"/>
                    <a:pt x="195" y="71"/>
                  </a:cubicBezTo>
                  <a:cubicBezTo>
                    <a:pt x="195" y="209"/>
                    <a:pt x="195" y="209"/>
                    <a:pt x="195" y="209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40" y="235"/>
                    <a:pt x="100" y="271"/>
                    <a:pt x="71" y="316"/>
                  </a:cubicBezTo>
                  <a:cubicBezTo>
                    <a:pt x="42" y="361"/>
                    <a:pt x="27" y="414"/>
                    <a:pt x="27" y="469"/>
                  </a:cubicBezTo>
                  <a:cubicBezTo>
                    <a:pt x="28" y="624"/>
                    <a:pt x="155" y="750"/>
                    <a:pt x="311" y="75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7043200" y="5311296"/>
              <a:ext cx="117142" cy="121608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129" y="64"/>
                  </a:moveTo>
                  <a:cubicBezTo>
                    <a:pt x="129" y="100"/>
                    <a:pt x="100" y="128"/>
                    <a:pt x="65" y="129"/>
                  </a:cubicBezTo>
                  <a:cubicBezTo>
                    <a:pt x="30" y="129"/>
                    <a:pt x="1" y="100"/>
                    <a:pt x="1" y="65"/>
                  </a:cubicBezTo>
                  <a:cubicBezTo>
                    <a:pt x="0" y="29"/>
                    <a:pt x="29" y="1"/>
                    <a:pt x="64" y="0"/>
                  </a:cubicBezTo>
                  <a:cubicBezTo>
                    <a:pt x="100" y="0"/>
                    <a:pt x="128" y="29"/>
                    <a:pt x="12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7198901" y="4746504"/>
              <a:ext cx="31726" cy="234058"/>
            </a:xfrm>
            <a:prstGeom prst="rect">
              <a:avLst/>
            </a:pr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372" name="Google Shape;372;p11"/>
          <p:cNvSpPr txBox="1"/>
          <p:nvPr/>
        </p:nvSpPr>
        <p:spPr>
          <a:xfrm>
            <a:off x="1628786" y="4967834"/>
            <a:ext cx="37177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Internet-based secure and reliable communication for critical infrastructure ecosystems (e.g. financial services, power utilities, emergency services, government, …)</a:t>
            </a:r>
            <a:endParaRPr/>
          </a:p>
        </p:txBody>
      </p:sp>
      <p:grpSp>
        <p:nvGrpSpPr>
          <p:cNvPr id="373" name="Google Shape;373;p11"/>
          <p:cNvGrpSpPr/>
          <p:nvPr/>
        </p:nvGrpSpPr>
        <p:grpSpPr>
          <a:xfrm>
            <a:off x="7779884" y="2344932"/>
            <a:ext cx="2532510" cy="2064951"/>
            <a:chOff x="-1" y="-1"/>
            <a:chExt cx="5701910" cy="4876303"/>
          </a:xfrm>
        </p:grpSpPr>
        <p:cxnSp>
          <p:nvCxnSpPr>
            <p:cNvPr id="374" name="Google Shape;374;p11"/>
            <p:cNvCxnSpPr/>
            <p:nvPr/>
          </p:nvCxnSpPr>
          <p:spPr>
            <a:xfrm>
              <a:off x="1197918" y="4860981"/>
              <a:ext cx="3311461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p11"/>
            <p:cNvCxnSpPr/>
            <p:nvPr/>
          </p:nvCxnSpPr>
          <p:spPr>
            <a:xfrm flipH="1">
              <a:off x="0" y="-1"/>
              <a:ext cx="1214450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1214450" y="-1"/>
              <a:ext cx="4487459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11"/>
            <p:cNvCxnSpPr/>
            <p:nvPr/>
          </p:nvCxnSpPr>
          <p:spPr>
            <a:xfrm flipH="1">
              <a:off x="4509380" y="2428898"/>
              <a:ext cx="1192528" cy="2432083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8" name="Google Shape;378;p11"/>
            <p:cNvCxnSpPr/>
            <p:nvPr/>
          </p:nvCxnSpPr>
          <p:spPr>
            <a:xfrm rot="10800000">
              <a:off x="0" y="2428897"/>
              <a:ext cx="1212668" cy="244740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79" name="Google Shape;379;p11"/>
            <p:cNvCxnSpPr/>
            <p:nvPr/>
          </p:nvCxnSpPr>
          <p:spPr>
            <a:xfrm flipH="1">
              <a:off x="1214450" y="-1"/>
              <a:ext cx="1" cy="485779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214450" y="-1"/>
              <a:ext cx="3294929" cy="4860982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1" name="Google Shape;381;p11"/>
            <p:cNvCxnSpPr/>
            <p:nvPr/>
          </p:nvCxnSpPr>
          <p:spPr>
            <a:xfrm rot="10800000">
              <a:off x="0" y="2428898"/>
              <a:ext cx="5701909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2" name="Google Shape;382;p11"/>
            <p:cNvCxnSpPr/>
            <p:nvPr/>
          </p:nvCxnSpPr>
          <p:spPr>
            <a:xfrm flipH="1">
              <a:off x="1212667" y="2428898"/>
              <a:ext cx="4489242" cy="2416767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4487458" y="-1"/>
              <a:ext cx="1214451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4" name="Google Shape;384;p11"/>
            <p:cNvCxnSpPr/>
            <p:nvPr/>
          </p:nvCxnSpPr>
          <p:spPr>
            <a:xfrm rot="10800000">
              <a:off x="1214449" y="-1"/>
              <a:ext cx="3273009" cy="1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5" name="Google Shape;385;p11"/>
            <p:cNvCxnSpPr/>
            <p:nvPr/>
          </p:nvCxnSpPr>
          <p:spPr>
            <a:xfrm flipH="1">
              <a:off x="1214449" y="0"/>
              <a:ext cx="3273010" cy="4857794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6" name="Google Shape;386;p11"/>
            <p:cNvCxnSpPr/>
            <p:nvPr/>
          </p:nvCxnSpPr>
          <p:spPr>
            <a:xfrm flipH="1">
              <a:off x="4487458" y="-1"/>
              <a:ext cx="1" cy="4857795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7" name="Google Shape;387;p11"/>
            <p:cNvCxnSpPr/>
            <p:nvPr/>
          </p:nvCxnSpPr>
          <p:spPr>
            <a:xfrm flipH="1">
              <a:off x="-1" y="-1"/>
              <a:ext cx="4487459" cy="2428900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88" name="Google Shape;388;p11"/>
            <p:cNvCxnSpPr/>
            <p:nvPr/>
          </p:nvCxnSpPr>
          <p:spPr>
            <a:xfrm rot="10800000">
              <a:off x="0" y="2428897"/>
              <a:ext cx="4509381" cy="2447394"/>
            </a:xfrm>
            <a:prstGeom prst="straightConnector1">
              <a:avLst/>
            </a:prstGeom>
            <a:noFill/>
            <a:ln w="28575" cap="rnd" cmpd="sng">
              <a:solidFill>
                <a:srgbClr val="1B365D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389" name="Google Shape;389;p11"/>
          <p:cNvGrpSpPr/>
          <p:nvPr/>
        </p:nvGrpSpPr>
        <p:grpSpPr>
          <a:xfrm>
            <a:off x="7460543" y="2036473"/>
            <a:ext cx="3129587" cy="2608782"/>
            <a:chOff x="0" y="-333900"/>
            <a:chExt cx="7046221" cy="6160537"/>
          </a:xfrm>
        </p:grpSpPr>
        <p:cxnSp>
          <p:nvCxnSpPr>
            <p:cNvPr id="390" name="Google Shape;390;p11"/>
            <p:cNvCxnSpPr/>
            <p:nvPr/>
          </p:nvCxnSpPr>
          <p:spPr>
            <a:xfrm rot="10800000" flipH="1">
              <a:off x="0" y="2742009"/>
              <a:ext cx="1378373" cy="7273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1" name="Google Shape;391;p11"/>
            <p:cNvCxnSpPr/>
            <p:nvPr/>
          </p:nvCxnSpPr>
          <p:spPr>
            <a:xfrm rot="10800000" flipH="1">
              <a:off x="1600962" y="3718910"/>
              <a:ext cx="1285551" cy="2107727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11"/>
            <p:cNvCxnSpPr/>
            <p:nvPr/>
          </p:nvCxnSpPr>
          <p:spPr>
            <a:xfrm rot="10800000">
              <a:off x="4195286" y="3753723"/>
              <a:ext cx="1285551" cy="1940760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" name="Google Shape;393;p11"/>
            <p:cNvCxnSpPr/>
            <p:nvPr/>
          </p:nvCxnSpPr>
          <p:spPr>
            <a:xfrm flipH="1">
              <a:off x="4421488" y="99557"/>
              <a:ext cx="1059351" cy="1530654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4" name="Google Shape;394;p11"/>
            <p:cNvCxnSpPr/>
            <p:nvPr/>
          </p:nvCxnSpPr>
          <p:spPr>
            <a:xfrm>
              <a:off x="1476653" y="-333900"/>
              <a:ext cx="1384754" cy="2044725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11"/>
            <p:cNvCxnSpPr/>
            <p:nvPr/>
          </p:nvCxnSpPr>
          <p:spPr>
            <a:xfrm rot="10800000">
              <a:off x="6048252" y="2874723"/>
              <a:ext cx="997969" cy="17463"/>
            </a:xfrm>
            <a:prstGeom prst="straightConnector1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6" name="Google Shape;396;p11"/>
          <p:cNvSpPr/>
          <p:nvPr/>
        </p:nvSpPr>
        <p:spPr>
          <a:xfrm>
            <a:off x="7397496" y="1450922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397" name="Google Shape;3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1973" y="1640646"/>
            <a:ext cx="436404" cy="416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11"/>
          <p:cNvGrpSpPr/>
          <p:nvPr/>
        </p:nvGrpSpPr>
        <p:grpSpPr>
          <a:xfrm>
            <a:off x="8006692" y="2902351"/>
            <a:ext cx="2109601" cy="865425"/>
            <a:chOff x="7942628" y="238415"/>
            <a:chExt cx="2109601" cy="865425"/>
          </a:xfrm>
        </p:grpSpPr>
        <p:sp>
          <p:nvSpPr>
            <p:cNvPr id="399" name="Google Shape;399;p11"/>
            <p:cNvSpPr/>
            <p:nvPr/>
          </p:nvSpPr>
          <p:spPr>
            <a:xfrm>
              <a:off x="7942628" y="242661"/>
              <a:ext cx="2109601" cy="86117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400" name="Google Shape;400;p11" descr="A blue and purple letters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5074" y="238415"/>
              <a:ext cx="2084816" cy="821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11"/>
          <p:cNvSpPr txBox="1"/>
          <p:nvPr/>
        </p:nvSpPr>
        <p:spPr>
          <a:xfrm>
            <a:off x="7130584" y="1131593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Office</a:t>
            </a:r>
            <a:endParaRPr/>
          </a:p>
        </p:txBody>
      </p:sp>
      <p:sp>
        <p:nvSpPr>
          <p:cNvPr id="402" name="Google Shape;402;p11"/>
          <p:cNvSpPr txBox="1"/>
          <p:nvPr/>
        </p:nvSpPr>
        <p:spPr>
          <a:xfrm>
            <a:off x="9429140" y="1131593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IoT</a:t>
            </a:r>
            <a:endParaRPr/>
          </a:p>
        </p:txBody>
      </p:sp>
      <p:sp>
        <p:nvSpPr>
          <p:cNvPr id="403" name="Google Shape;403;p11"/>
          <p:cNvSpPr txBox="1"/>
          <p:nvPr/>
        </p:nvSpPr>
        <p:spPr>
          <a:xfrm>
            <a:off x="10360161" y="3792459"/>
            <a:ext cx="12461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Home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office</a:t>
            </a:r>
            <a:endParaRPr/>
          </a:p>
        </p:txBody>
      </p:sp>
      <p:sp>
        <p:nvSpPr>
          <p:cNvPr id="404" name="Google Shape;404;p11"/>
          <p:cNvSpPr txBox="1"/>
          <p:nvPr/>
        </p:nvSpPr>
        <p:spPr>
          <a:xfrm>
            <a:off x="6556550" y="3792459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Cloud</a:t>
            </a:r>
            <a:endParaRPr/>
          </a:p>
        </p:txBody>
      </p:sp>
      <p:sp>
        <p:nvSpPr>
          <p:cNvPr id="405" name="Google Shape;405;p11"/>
          <p:cNvSpPr txBox="1"/>
          <p:nvPr/>
        </p:nvSpPr>
        <p:spPr>
          <a:xfrm>
            <a:off x="7147923" y="5351399"/>
            <a:ext cx="15078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Data center</a:t>
            </a:r>
            <a:endParaRPr/>
          </a:p>
        </p:txBody>
      </p:sp>
      <p:sp>
        <p:nvSpPr>
          <p:cNvPr id="406" name="Google Shape;406;p11"/>
          <p:cNvSpPr txBox="1"/>
          <p:nvPr/>
        </p:nvSpPr>
        <p:spPr>
          <a:xfrm>
            <a:off x="9496578" y="5351399"/>
            <a:ext cx="12461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 Light"/>
              <a:buNone/>
            </a:pPr>
            <a:r>
              <a:rPr lang="en-US" sz="16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Bank</a:t>
            </a:r>
            <a:endParaRPr/>
          </a:p>
        </p:txBody>
      </p:sp>
      <p:sp>
        <p:nvSpPr>
          <p:cNvPr id="407" name="Google Shape;407;p11"/>
          <p:cNvSpPr/>
          <p:nvPr/>
        </p:nvSpPr>
        <p:spPr>
          <a:xfrm>
            <a:off x="9608090" y="1450922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08" name="Google Shape;4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5187" y="1598131"/>
            <a:ext cx="525589" cy="50111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1"/>
          <p:cNvSpPr/>
          <p:nvPr/>
        </p:nvSpPr>
        <p:spPr>
          <a:xfrm>
            <a:off x="9719776" y="452172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0" name="Google Shape;41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8783" y="4662669"/>
            <a:ext cx="481768" cy="45933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1"/>
          <p:cNvSpPr/>
          <p:nvPr/>
        </p:nvSpPr>
        <p:spPr>
          <a:xfrm>
            <a:off x="7506224" y="452172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2" name="Google Shape;41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368" y="4699613"/>
            <a:ext cx="461240" cy="43976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1"/>
          <p:cNvSpPr/>
          <p:nvPr/>
        </p:nvSpPr>
        <p:spPr>
          <a:xfrm>
            <a:off x="10585718" y="301155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4" name="Google Shape;41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5645" y="3203659"/>
            <a:ext cx="431420" cy="41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1"/>
          <p:cNvSpPr/>
          <p:nvPr/>
        </p:nvSpPr>
        <p:spPr>
          <a:xfrm>
            <a:off x="6780619" y="3011559"/>
            <a:ext cx="795528" cy="795528"/>
          </a:xfrm>
          <a:prstGeom prst="ellipse">
            <a:avLst/>
          </a:prstGeom>
          <a:solidFill>
            <a:srgbClr val="0052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16" name="Google Shape;41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58338" y="3197498"/>
            <a:ext cx="444344" cy="4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1"/>
          <p:cNvSpPr txBox="1"/>
          <p:nvPr/>
        </p:nvSpPr>
        <p:spPr>
          <a:xfrm>
            <a:off x="509195" y="1370954"/>
            <a:ext cx="51478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INTER-DOMAIN MULTIPATH ROUTING:</a:t>
            </a:r>
            <a:endParaRPr dirty="0"/>
          </a:p>
        </p:txBody>
      </p:sp>
      <p:sp>
        <p:nvSpPr>
          <p:cNvPr id="418" name="Google Shape;418;p11"/>
          <p:cNvSpPr/>
          <p:nvPr/>
        </p:nvSpPr>
        <p:spPr>
          <a:xfrm>
            <a:off x="377597" y="1425137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345277" y="1694733"/>
            <a:ext cx="5898321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Fast path failover (can switch to backup path in ~RTT)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Multi-operator</a:t>
            </a:r>
            <a:endParaRPr sz="1600" dirty="0"/>
          </a:p>
        </p:txBody>
      </p:sp>
      <p:sp>
        <p:nvSpPr>
          <p:cNvPr id="420" name="Google Shape;420;p11"/>
          <p:cNvSpPr txBox="1"/>
          <p:nvPr/>
        </p:nvSpPr>
        <p:spPr>
          <a:xfrm>
            <a:off x="509196" y="2458831"/>
            <a:ext cx="514781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PATH CONTROL:</a:t>
            </a:r>
            <a:r>
              <a:rPr lang="en-US" sz="1200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dirty="0"/>
          </a:p>
        </p:txBody>
      </p:sp>
      <p:sp>
        <p:nvSpPr>
          <p:cNvPr id="421" name="Google Shape;421;p11"/>
          <p:cNvSpPr/>
          <p:nvPr/>
        </p:nvSpPr>
        <p:spPr>
          <a:xfrm>
            <a:off x="377597" y="2513014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22" name="Google Shape;422;p11"/>
          <p:cNvSpPr txBox="1"/>
          <p:nvPr/>
        </p:nvSpPr>
        <p:spPr>
          <a:xfrm>
            <a:off x="334690" y="2773692"/>
            <a:ext cx="642958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Source endpoints can select AS path (included in packet header)</a:t>
            </a:r>
            <a:endParaRPr sz="1600" dirty="0"/>
          </a:p>
        </p:txBody>
      </p:sp>
      <p:sp>
        <p:nvSpPr>
          <p:cNvPr id="423" name="Google Shape;423;p11"/>
          <p:cNvSpPr txBox="1"/>
          <p:nvPr/>
        </p:nvSpPr>
        <p:spPr>
          <a:xfrm>
            <a:off x="493454" y="3211108"/>
            <a:ext cx="57484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PATHS ARE AUTHENTICATED AT DISCOVERY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AND VERIFIED AT FORWARDING:</a:t>
            </a:r>
            <a:endParaRPr dirty="0"/>
          </a:p>
        </p:txBody>
      </p:sp>
      <p:sp>
        <p:nvSpPr>
          <p:cNvPr id="424" name="Google Shape;424;p11"/>
          <p:cNvSpPr/>
          <p:nvPr/>
        </p:nvSpPr>
        <p:spPr>
          <a:xfrm>
            <a:off x="343590" y="3280680"/>
            <a:ext cx="168632" cy="168632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25" name="Google Shape;425;p11"/>
          <p:cNvSpPr txBox="1"/>
          <p:nvPr/>
        </p:nvSpPr>
        <p:spPr>
          <a:xfrm>
            <a:off x="320105" y="3737587"/>
            <a:ext cx="595111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Higher assurance that packets will follow certain path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Hijacking prevention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Geofencing</a:t>
            </a:r>
            <a:endParaRPr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"/>
                <a:ea typeface="Comfortaa"/>
                <a:cs typeface="Comfortaa"/>
                <a:sym typeface="Comfortaa"/>
              </a:rPr>
              <a:t>TRUST-ENHANCED NETWORKING</a:t>
            </a:r>
            <a:endParaRPr dirty="0"/>
          </a:p>
        </p:txBody>
      </p:sp>
      <p:sp>
        <p:nvSpPr>
          <p:cNvPr id="432" name="Google Shape;432;p1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33" name="Google Shape;433;p12"/>
          <p:cNvSpPr txBox="1">
            <a:spLocks noGrp="1"/>
          </p:cNvSpPr>
          <p:nvPr>
            <p:ph type="body" idx="2"/>
          </p:nvPr>
        </p:nvSpPr>
        <p:spPr>
          <a:xfrm>
            <a:off x="399669" y="74136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/>
              <a:t>Trust model is based on Isolation Domains (ISDs)</a:t>
            </a:r>
            <a:endParaRPr/>
          </a:p>
        </p:txBody>
      </p:sp>
      <p:sp>
        <p:nvSpPr>
          <p:cNvPr id="434" name="Google Shape;434;p1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06/02/2024  |  SCION: SECURE PATH-AWARE INTERNET ROUTING</a:t>
            </a:r>
            <a:endParaRPr dirty="0"/>
          </a:p>
        </p:txBody>
      </p:sp>
      <p:sp>
        <p:nvSpPr>
          <p:cNvPr id="435" name="Google Shape;435;p12"/>
          <p:cNvSpPr/>
          <p:nvPr/>
        </p:nvSpPr>
        <p:spPr>
          <a:xfrm>
            <a:off x="0" y="1549875"/>
            <a:ext cx="12192000" cy="40989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6324600" y="1209201"/>
            <a:ext cx="4876800" cy="4703762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7" name="Google Shape;437;p12"/>
          <p:cNvSpPr txBox="1">
            <a:spLocks noGrp="1"/>
          </p:cNvSpPr>
          <p:nvPr>
            <p:ph type="body" idx="1"/>
          </p:nvPr>
        </p:nvSpPr>
        <p:spPr>
          <a:xfrm>
            <a:off x="381499" y="1282114"/>
            <a:ext cx="5565814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93688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An ISD is a logical grouping of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sharing a uniform trust environment (e.g. a common jurisdiction).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is administered by one or more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via a voting mechanism. These are known as core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and form the ISD core. 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Every ISD has its own trust root specified in the Trust Root Configuration (a collection of X.509 certificates with ISD information) - negotiated by the ISD core according to its own trust policy. Not reliant on third-party CAs.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The CAs in an ISD can only create certificates for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in their respective ISD.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This is the main building block of SCION</a:t>
            </a:r>
            <a:endParaRPr sz="1600" dirty="0"/>
          </a:p>
        </p:txBody>
      </p:sp>
      <p:sp>
        <p:nvSpPr>
          <p:cNvPr id="438" name="Google Shape;438;p12"/>
          <p:cNvSpPr/>
          <p:nvPr/>
        </p:nvSpPr>
        <p:spPr>
          <a:xfrm>
            <a:off x="7060366" y="2760284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7399190" y="2847483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0" name="Google Shape;440;p12"/>
          <p:cNvSpPr/>
          <p:nvPr/>
        </p:nvSpPr>
        <p:spPr>
          <a:xfrm>
            <a:off x="8352507" y="2134647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8495652" y="2220454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8821734" y="2889032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9152049" y="3012010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444" name="Google Shape;444;p12"/>
          <p:cNvCxnSpPr/>
          <p:nvPr/>
        </p:nvCxnSpPr>
        <p:spPr>
          <a:xfrm rot="10800000" flipH="1">
            <a:off x="9151377" y="3332235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p12"/>
          <p:cNvCxnSpPr/>
          <p:nvPr/>
        </p:nvCxnSpPr>
        <p:spPr>
          <a:xfrm rot="10800000">
            <a:off x="9389236" y="3281193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6" name="Google Shape;446;p12"/>
          <p:cNvCxnSpPr/>
          <p:nvPr/>
        </p:nvCxnSpPr>
        <p:spPr>
          <a:xfrm rot="10800000">
            <a:off x="9589493" y="4027606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7" name="Google Shape;447;p12"/>
          <p:cNvCxnSpPr/>
          <p:nvPr/>
        </p:nvCxnSpPr>
        <p:spPr>
          <a:xfrm rot="10800000" flipH="1">
            <a:off x="9304723" y="4022153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8" name="Google Shape;448;p12"/>
          <p:cNvCxnSpPr/>
          <p:nvPr/>
        </p:nvCxnSpPr>
        <p:spPr>
          <a:xfrm rot="10800000" flipH="1">
            <a:off x="9688001" y="3822642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449" name="Google Shape;449;p12"/>
          <p:cNvCxnSpPr/>
          <p:nvPr/>
        </p:nvCxnSpPr>
        <p:spPr>
          <a:xfrm>
            <a:off x="9140763" y="3856614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450;p12"/>
          <p:cNvCxnSpPr/>
          <p:nvPr/>
        </p:nvCxnSpPr>
        <p:spPr>
          <a:xfrm rot="10800000">
            <a:off x="10097841" y="3870818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1" name="Google Shape;451;p12"/>
          <p:cNvCxnSpPr/>
          <p:nvPr/>
        </p:nvCxnSpPr>
        <p:spPr>
          <a:xfrm rot="10800000">
            <a:off x="9930518" y="3349946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2" name="Google Shape;452;p12"/>
          <p:cNvCxnSpPr/>
          <p:nvPr/>
        </p:nvCxnSpPr>
        <p:spPr>
          <a:xfrm rot="10800000" flipH="1">
            <a:off x="9564627" y="3511769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12"/>
          <p:cNvCxnSpPr/>
          <p:nvPr/>
        </p:nvCxnSpPr>
        <p:spPr>
          <a:xfrm>
            <a:off x="9505435" y="3242298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12"/>
          <p:cNvCxnSpPr/>
          <p:nvPr/>
        </p:nvCxnSpPr>
        <p:spPr>
          <a:xfrm>
            <a:off x="9286297" y="4341004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55" name="Google Shape;455;p12"/>
          <p:cNvGrpSpPr/>
          <p:nvPr/>
        </p:nvGrpSpPr>
        <p:grpSpPr>
          <a:xfrm>
            <a:off x="9089708" y="4163401"/>
            <a:ext cx="235845" cy="235673"/>
            <a:chOff x="-1" y="-1"/>
            <a:chExt cx="628920" cy="628460"/>
          </a:xfrm>
        </p:grpSpPr>
        <p:sp>
          <p:nvSpPr>
            <p:cNvPr id="456" name="Google Shape;456;p12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57" name="Google Shape;457;p12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58" name="Google Shape;458;p12"/>
          <p:cNvGrpSpPr/>
          <p:nvPr/>
        </p:nvGrpSpPr>
        <p:grpSpPr>
          <a:xfrm>
            <a:off x="9530815" y="4439881"/>
            <a:ext cx="235845" cy="235673"/>
            <a:chOff x="-1" y="-1"/>
            <a:chExt cx="628918" cy="628460"/>
          </a:xfrm>
        </p:grpSpPr>
        <p:sp>
          <p:nvSpPr>
            <p:cNvPr id="459" name="Google Shape;459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60" name="Google Shape;460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61" name="Google Shape;461;p12"/>
          <p:cNvCxnSpPr/>
          <p:nvPr/>
        </p:nvCxnSpPr>
        <p:spPr>
          <a:xfrm rot="10800000" flipH="1">
            <a:off x="7495324" y="3225183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12"/>
          <p:cNvCxnSpPr/>
          <p:nvPr/>
        </p:nvCxnSpPr>
        <p:spPr>
          <a:xfrm rot="10800000">
            <a:off x="7706796" y="3237421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12"/>
          <p:cNvCxnSpPr/>
          <p:nvPr/>
        </p:nvCxnSpPr>
        <p:spPr>
          <a:xfrm rot="10800000" flipH="1">
            <a:off x="7851329" y="3872520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p12"/>
          <p:cNvCxnSpPr/>
          <p:nvPr/>
        </p:nvCxnSpPr>
        <p:spPr>
          <a:xfrm rot="10800000" flipH="1">
            <a:off x="7972844" y="3667554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65" name="Google Shape;465;p12"/>
          <p:cNvCxnSpPr/>
          <p:nvPr/>
        </p:nvCxnSpPr>
        <p:spPr>
          <a:xfrm>
            <a:off x="7425608" y="3701526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6" name="Google Shape;466;p12"/>
          <p:cNvCxnSpPr/>
          <p:nvPr/>
        </p:nvCxnSpPr>
        <p:spPr>
          <a:xfrm rot="10800000">
            <a:off x="8382684" y="3715730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7" name="Google Shape;467;p12"/>
          <p:cNvCxnSpPr/>
          <p:nvPr/>
        </p:nvCxnSpPr>
        <p:spPr>
          <a:xfrm rot="10800000">
            <a:off x="8181684" y="3234777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8" name="Google Shape;468;p12"/>
          <p:cNvCxnSpPr/>
          <p:nvPr/>
        </p:nvCxnSpPr>
        <p:spPr>
          <a:xfrm rot="10800000" flipH="1">
            <a:off x="7914957" y="3238519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469;p12"/>
          <p:cNvCxnSpPr/>
          <p:nvPr/>
        </p:nvCxnSpPr>
        <p:spPr>
          <a:xfrm>
            <a:off x="7790279" y="312172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70" name="Google Shape;470;p12"/>
          <p:cNvGrpSpPr/>
          <p:nvPr/>
        </p:nvGrpSpPr>
        <p:grpSpPr>
          <a:xfrm>
            <a:off x="7300103" y="3504750"/>
            <a:ext cx="235845" cy="235673"/>
            <a:chOff x="-1" y="-1"/>
            <a:chExt cx="628918" cy="628460"/>
          </a:xfrm>
        </p:grpSpPr>
        <p:sp>
          <p:nvSpPr>
            <p:cNvPr id="471" name="Google Shape;471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2" name="Google Shape;472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3" name="Google Shape;473;p12"/>
          <p:cNvGrpSpPr/>
          <p:nvPr/>
        </p:nvGrpSpPr>
        <p:grpSpPr>
          <a:xfrm>
            <a:off x="7739326" y="3663816"/>
            <a:ext cx="235845" cy="235673"/>
            <a:chOff x="-1" y="-1"/>
            <a:chExt cx="628918" cy="628460"/>
          </a:xfrm>
        </p:grpSpPr>
        <p:sp>
          <p:nvSpPr>
            <p:cNvPr id="474" name="Google Shape;474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5" name="Google Shape;475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6" name="Google Shape;476;p12"/>
          <p:cNvGrpSpPr/>
          <p:nvPr/>
        </p:nvGrpSpPr>
        <p:grpSpPr>
          <a:xfrm>
            <a:off x="7726444" y="4276481"/>
            <a:ext cx="235845" cy="235673"/>
            <a:chOff x="-1" y="-1"/>
            <a:chExt cx="628918" cy="628460"/>
          </a:xfrm>
        </p:grpSpPr>
        <p:sp>
          <p:nvSpPr>
            <p:cNvPr id="477" name="Google Shape;477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78" name="Google Shape;478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79" name="Google Shape;479;p12"/>
          <p:cNvGrpSpPr/>
          <p:nvPr/>
        </p:nvGrpSpPr>
        <p:grpSpPr>
          <a:xfrm>
            <a:off x="8259807" y="3504750"/>
            <a:ext cx="235845" cy="235673"/>
            <a:chOff x="-1" y="-1"/>
            <a:chExt cx="628918" cy="628460"/>
          </a:xfrm>
        </p:grpSpPr>
        <p:sp>
          <p:nvSpPr>
            <p:cNvPr id="480" name="Google Shape;480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81" name="Google Shape;481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482" name="Google Shape;482;p12"/>
          <p:cNvGrpSpPr/>
          <p:nvPr/>
        </p:nvGrpSpPr>
        <p:grpSpPr>
          <a:xfrm>
            <a:off x="8286347" y="4002574"/>
            <a:ext cx="235845" cy="235673"/>
            <a:chOff x="-1" y="-1"/>
            <a:chExt cx="628920" cy="628460"/>
          </a:xfrm>
        </p:grpSpPr>
        <p:sp>
          <p:nvSpPr>
            <p:cNvPr id="483" name="Google Shape;483;p12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84" name="Google Shape;484;p12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85" name="Google Shape;485;p12"/>
          <p:cNvCxnSpPr/>
          <p:nvPr/>
        </p:nvCxnSpPr>
        <p:spPr>
          <a:xfrm>
            <a:off x="8797072" y="2533275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6" name="Google Shape;486;p12"/>
          <p:cNvCxnSpPr/>
          <p:nvPr/>
        </p:nvCxnSpPr>
        <p:spPr>
          <a:xfrm rot="10800000" flipH="1">
            <a:off x="9706568" y="3292284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7" name="Google Shape;487;p12"/>
          <p:cNvCxnSpPr/>
          <p:nvPr/>
        </p:nvCxnSpPr>
        <p:spPr>
          <a:xfrm rot="10800000">
            <a:off x="9461435" y="3293132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8" name="Google Shape;488;p12"/>
          <p:cNvCxnSpPr/>
          <p:nvPr/>
        </p:nvCxnSpPr>
        <p:spPr>
          <a:xfrm rot="10800000">
            <a:off x="9688457" y="3472106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12"/>
          <p:cNvCxnSpPr/>
          <p:nvPr/>
        </p:nvCxnSpPr>
        <p:spPr>
          <a:xfrm>
            <a:off x="9205821" y="3841906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490" name="Google Shape;490;p12"/>
          <p:cNvCxnSpPr/>
          <p:nvPr/>
        </p:nvCxnSpPr>
        <p:spPr>
          <a:xfrm rot="10800000" flipH="1">
            <a:off x="9617155" y="3510125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1" name="Google Shape;491;p12"/>
          <p:cNvGrpSpPr/>
          <p:nvPr/>
        </p:nvGrpSpPr>
        <p:grpSpPr>
          <a:xfrm>
            <a:off x="9015259" y="3659838"/>
            <a:ext cx="235845" cy="235673"/>
            <a:chOff x="-1" y="-1"/>
            <a:chExt cx="628918" cy="628460"/>
          </a:xfrm>
        </p:grpSpPr>
        <p:sp>
          <p:nvSpPr>
            <p:cNvPr id="492" name="Google Shape;492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493" name="Google Shape;493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494" name="Google Shape;494;p12"/>
          <p:cNvCxnSpPr/>
          <p:nvPr/>
        </p:nvCxnSpPr>
        <p:spPr>
          <a:xfrm rot="10800000">
            <a:off x="9638975" y="3987545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5" name="Google Shape;495;p12"/>
          <p:cNvCxnSpPr/>
          <p:nvPr/>
        </p:nvCxnSpPr>
        <p:spPr>
          <a:xfrm>
            <a:off x="9230632" y="2586005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6" name="Google Shape;496;p12"/>
          <p:cNvCxnSpPr/>
          <p:nvPr/>
        </p:nvCxnSpPr>
        <p:spPr>
          <a:xfrm>
            <a:off x="9177425" y="2620603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7" name="Google Shape;497;p12"/>
          <p:cNvCxnSpPr/>
          <p:nvPr/>
        </p:nvCxnSpPr>
        <p:spPr>
          <a:xfrm rot="10800000" flipH="1">
            <a:off x="8208520" y="2618883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8" name="Google Shape;498;p12"/>
          <p:cNvCxnSpPr/>
          <p:nvPr/>
        </p:nvCxnSpPr>
        <p:spPr>
          <a:xfrm rot="10800000" flipH="1">
            <a:off x="8229501" y="2590122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9" name="Google Shape;499;p12"/>
          <p:cNvCxnSpPr/>
          <p:nvPr/>
        </p:nvCxnSpPr>
        <p:spPr>
          <a:xfrm rot="10800000" flipH="1">
            <a:off x="7757209" y="2570878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0" name="Google Shape;500;p12"/>
          <p:cNvGrpSpPr/>
          <p:nvPr/>
        </p:nvGrpSpPr>
        <p:grpSpPr>
          <a:xfrm>
            <a:off x="8568922" y="2418478"/>
            <a:ext cx="235845" cy="235845"/>
            <a:chOff x="-1" y="-1"/>
            <a:chExt cx="628918" cy="628918"/>
          </a:xfrm>
        </p:grpSpPr>
        <p:sp>
          <p:nvSpPr>
            <p:cNvPr id="501" name="Google Shape;501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2" name="Google Shape;502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3" name="Google Shape;503;p12"/>
          <p:cNvGrpSpPr/>
          <p:nvPr/>
        </p:nvGrpSpPr>
        <p:grpSpPr>
          <a:xfrm>
            <a:off x="9035914" y="2418478"/>
            <a:ext cx="235845" cy="235845"/>
            <a:chOff x="-1" y="-1"/>
            <a:chExt cx="628918" cy="628918"/>
          </a:xfrm>
        </p:grpSpPr>
        <p:sp>
          <p:nvSpPr>
            <p:cNvPr id="504" name="Google Shape;504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5" name="Google Shape;505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6" name="Google Shape;506;p12"/>
          <p:cNvGrpSpPr/>
          <p:nvPr/>
        </p:nvGrpSpPr>
        <p:grpSpPr>
          <a:xfrm>
            <a:off x="9974963" y="3659838"/>
            <a:ext cx="235845" cy="235673"/>
            <a:chOff x="-1" y="-1"/>
            <a:chExt cx="628918" cy="628460"/>
          </a:xfrm>
        </p:grpSpPr>
        <p:sp>
          <p:nvSpPr>
            <p:cNvPr id="507" name="Google Shape;507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08" name="Google Shape;508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09" name="Google Shape;509;p12"/>
          <p:cNvGrpSpPr/>
          <p:nvPr/>
        </p:nvGrpSpPr>
        <p:grpSpPr>
          <a:xfrm>
            <a:off x="9454482" y="3818903"/>
            <a:ext cx="235845" cy="235673"/>
            <a:chOff x="-1" y="-1"/>
            <a:chExt cx="628918" cy="628460"/>
          </a:xfrm>
        </p:grpSpPr>
        <p:sp>
          <p:nvSpPr>
            <p:cNvPr id="510" name="Google Shape;510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11" name="Google Shape;511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12" name="Google Shape;512;p12"/>
          <p:cNvCxnSpPr/>
          <p:nvPr/>
        </p:nvCxnSpPr>
        <p:spPr>
          <a:xfrm>
            <a:off x="8267602" y="3142457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3" name="Google Shape;513;p12"/>
          <p:cNvCxnSpPr/>
          <p:nvPr/>
        </p:nvCxnSpPr>
        <p:spPr>
          <a:xfrm>
            <a:off x="8771892" y="2622283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14" name="Google Shape;514;p12"/>
          <p:cNvGrpSpPr/>
          <p:nvPr/>
        </p:nvGrpSpPr>
        <p:grpSpPr>
          <a:xfrm>
            <a:off x="9271156" y="3137371"/>
            <a:ext cx="235845" cy="235845"/>
            <a:chOff x="-1" y="-1"/>
            <a:chExt cx="628918" cy="628918"/>
          </a:xfrm>
        </p:grpSpPr>
        <p:sp>
          <p:nvSpPr>
            <p:cNvPr id="515" name="Google Shape;515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16" name="Google Shape;516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17" name="Google Shape;517;p12"/>
          <p:cNvCxnSpPr/>
          <p:nvPr/>
        </p:nvCxnSpPr>
        <p:spPr>
          <a:xfrm rot="10800000" flipH="1">
            <a:off x="7518898" y="3844028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518" name="Google Shape;518;p12"/>
          <p:cNvGrpSpPr/>
          <p:nvPr/>
        </p:nvGrpSpPr>
        <p:grpSpPr>
          <a:xfrm>
            <a:off x="7300103" y="3990595"/>
            <a:ext cx="235845" cy="235673"/>
            <a:chOff x="-1" y="-1"/>
            <a:chExt cx="628918" cy="628460"/>
          </a:xfrm>
        </p:grpSpPr>
        <p:sp>
          <p:nvSpPr>
            <p:cNvPr id="519" name="Google Shape;519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0" name="Google Shape;520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1" name="Google Shape;521;p12"/>
          <p:cNvGrpSpPr/>
          <p:nvPr/>
        </p:nvGrpSpPr>
        <p:grpSpPr>
          <a:xfrm>
            <a:off x="9531721" y="3339170"/>
            <a:ext cx="235845" cy="235845"/>
            <a:chOff x="-1" y="-1"/>
            <a:chExt cx="628918" cy="628918"/>
          </a:xfrm>
        </p:grpSpPr>
        <p:sp>
          <p:nvSpPr>
            <p:cNvPr id="522" name="Google Shape;522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3" name="Google Shape;523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4" name="Google Shape;524;p12"/>
          <p:cNvGrpSpPr/>
          <p:nvPr/>
        </p:nvGrpSpPr>
        <p:grpSpPr>
          <a:xfrm>
            <a:off x="10001503" y="4157662"/>
            <a:ext cx="235845" cy="235673"/>
            <a:chOff x="-1" y="-1"/>
            <a:chExt cx="628918" cy="628460"/>
          </a:xfrm>
        </p:grpSpPr>
        <p:sp>
          <p:nvSpPr>
            <p:cNvPr id="525" name="Google Shape;525;p12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6" name="Google Shape;526;p12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27" name="Google Shape;527;p12"/>
          <p:cNvGrpSpPr/>
          <p:nvPr/>
        </p:nvGrpSpPr>
        <p:grpSpPr>
          <a:xfrm>
            <a:off x="7562130" y="3006926"/>
            <a:ext cx="235845" cy="235845"/>
            <a:chOff x="-1" y="-1"/>
            <a:chExt cx="628918" cy="628918"/>
          </a:xfrm>
        </p:grpSpPr>
        <p:sp>
          <p:nvSpPr>
            <p:cNvPr id="528" name="Google Shape;528;p12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29" name="Google Shape;529;p12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30" name="Google Shape;530;p12"/>
          <p:cNvGrpSpPr/>
          <p:nvPr/>
        </p:nvGrpSpPr>
        <p:grpSpPr>
          <a:xfrm>
            <a:off x="8029121" y="3006926"/>
            <a:ext cx="235845" cy="235845"/>
            <a:chOff x="-1" y="-1"/>
            <a:chExt cx="628920" cy="628918"/>
          </a:xfrm>
        </p:grpSpPr>
        <p:sp>
          <p:nvSpPr>
            <p:cNvPr id="531" name="Google Shape;531;p12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32" name="Google Shape;532;p12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33" name="Google Shape;533;p12"/>
          <p:cNvGrpSpPr/>
          <p:nvPr/>
        </p:nvGrpSpPr>
        <p:grpSpPr>
          <a:xfrm>
            <a:off x="9768588" y="3137371"/>
            <a:ext cx="235845" cy="235845"/>
            <a:chOff x="-1" y="-1"/>
            <a:chExt cx="628920" cy="628918"/>
          </a:xfrm>
        </p:grpSpPr>
        <p:sp>
          <p:nvSpPr>
            <p:cNvPr id="534" name="Google Shape;534;p12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35" name="Google Shape;535;p12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536" name="Google Shape;536;p12"/>
          <p:cNvSpPr txBox="1"/>
          <p:nvPr/>
        </p:nvSpPr>
        <p:spPr>
          <a:xfrm>
            <a:off x="8663441" y="219523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7" name="Google Shape;537;p12"/>
          <p:cNvSpPr txBox="1"/>
          <p:nvPr/>
        </p:nvSpPr>
        <p:spPr>
          <a:xfrm>
            <a:off x="7686047" y="313965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8" name="Google Shape;538;p12"/>
          <p:cNvSpPr txBox="1"/>
          <p:nvPr/>
        </p:nvSpPr>
        <p:spPr>
          <a:xfrm>
            <a:off x="9342131" y="2981650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7475585" y="4998503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8548212" y="1671300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41" name="Google Shape;541;p12"/>
          <p:cNvSpPr/>
          <p:nvPr/>
        </p:nvSpPr>
        <p:spPr>
          <a:xfrm>
            <a:off x="9300619" y="4998503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TRC</a:t>
            </a:r>
            <a:endParaRPr sz="2000" u="none" strike="noStrike" cap="none">
              <a:solidFill>
                <a:schemeClr val="accent3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CION">
      <a:dk1>
        <a:srgbClr val="000000"/>
      </a:dk1>
      <a:lt1>
        <a:srgbClr val="FFFFFF"/>
      </a:lt1>
      <a:dk2>
        <a:srgbClr val="203367"/>
      </a:dk2>
      <a:lt2>
        <a:srgbClr val="E8E3E3"/>
      </a:lt2>
      <a:accent1>
        <a:srgbClr val="A68FC3"/>
      </a:accent1>
      <a:accent2>
        <a:srgbClr val="006EB7"/>
      </a:accent2>
      <a:accent3>
        <a:srgbClr val="27A9E1"/>
      </a:accent3>
      <a:accent4>
        <a:srgbClr val="F0EEED"/>
      </a:accent4>
      <a:accent5>
        <a:srgbClr val="A68FC3"/>
      </a:accent5>
      <a:accent6>
        <a:srgbClr val="006EB7"/>
      </a:accent6>
      <a:hlink>
        <a:srgbClr val="006EB7"/>
      </a:hlink>
      <a:folHlink>
        <a:srgbClr val="A68F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2835</Words>
  <Application>Microsoft Macintosh PowerPoint</Application>
  <PresentationFormat>Widescreen</PresentationFormat>
  <Paragraphs>414</Paragraphs>
  <Slides>23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Comfortaa Medium</vt:lpstr>
      <vt:lpstr>Nunito Sans Light</vt:lpstr>
      <vt:lpstr>Arial</vt:lpstr>
      <vt:lpstr>Nunito Light</vt:lpstr>
      <vt:lpstr>Calibri</vt:lpstr>
      <vt:lpstr>Comfortaa</vt:lpstr>
      <vt:lpstr>Helvetica Neue Light</vt:lpstr>
      <vt:lpstr>Office Theme</vt:lpstr>
      <vt:lpstr>SCION: SECURE PATH-AWARE INTERNET ROUTING  </vt:lpstr>
      <vt:lpstr>WHAT IS ROUTING AND WHY IS IT NEEDED?</vt:lpstr>
      <vt:lpstr>THE GLOBAL ROUTING SYSTEM</vt:lpstr>
      <vt:lpstr>THE ROUTING PROBLEM</vt:lpstr>
      <vt:lpstr>WHY IS THIS A PROBLEM?</vt:lpstr>
      <vt:lpstr>ROUTING PROBLEMS 101</vt:lpstr>
      <vt:lpstr>HOW IS THIS BEING ADDRESSED?</vt:lpstr>
      <vt:lpstr>WHAT IS SCION? </vt:lpstr>
      <vt:lpstr>TRUST-ENHANCED NETWORKING</vt:lpstr>
      <vt:lpstr>HOW IT WORKS</vt:lpstr>
      <vt:lpstr>DEPLOYMENT MODEL</vt:lpstr>
      <vt:lpstr>SCION CONTROL PLANE</vt:lpstr>
      <vt:lpstr>SCION SETUP</vt:lpstr>
      <vt:lpstr>SCION BENEFIT: FAST MULTI-PATH DISCOVERY &amp; FAILOVER</vt:lpstr>
      <vt:lpstr>SCION BENEFIT: PATH VALIDATION</vt:lpstr>
      <vt:lpstr>REAL-WORLD DEPLOYMENT:  THE SECURE SWISS FINANCE NETWORK</vt:lpstr>
      <vt:lpstr>SSFN DEPLOYMENT EXPERIENCES</vt:lpstr>
      <vt:lpstr>DEPLOYMENT BEYOND FINANCE</vt:lpstr>
      <vt:lpstr>COMMERCIAL &amp; OPEN-SOURCE IMPLEMENTATIONS</vt:lpstr>
      <vt:lpstr>INTERNET ENGINEERING TASK FORCE</vt:lpstr>
      <vt:lpstr>ABOUT THE SCION ASSOCIATION</vt:lpstr>
      <vt:lpstr>SCION TODAY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SCION: SECURE PATH-AWARE INTERNET ROUTING  </dc:title>
  <dc:creator>Annina Diston</dc:creator>
  <cp:lastModifiedBy>Kevin Meynell</cp:lastModifiedBy>
  <cp:revision>10</cp:revision>
  <dcterms:created xsi:type="dcterms:W3CDTF">2023-09-22T11:03:35Z</dcterms:created>
  <dcterms:modified xsi:type="dcterms:W3CDTF">2024-03-07T08:17:01Z</dcterms:modified>
</cp:coreProperties>
</file>