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erriweather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PkIdn6VLMCN/8ZaI8P8kANOs7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Kolom2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0B-E446-8201-6B45A111462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A0B-E446-8201-6B45A111462D}"/>
              </c:ext>
            </c:extLst>
          </c:dPt>
          <c:cat>
            <c:strRef>
              <c:f>Blad1!$A$2:$A$3</c:f>
              <c:strCache>
                <c:ptCount val="2"/>
                <c:pt idx="0">
                  <c:v>aantal .nl</c:v>
                </c:pt>
                <c:pt idx="1">
                  <c:v>NaWas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5.8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A0B-E446-8201-6B45A1114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0.10855</cdr:x>
      <cdr:y>0.24653</cdr:y>
    </cdr:from>
    <cdr:to>
      <cdr:x>0.30784</cdr:x>
      <cdr:y>0.50498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:a16="http://schemas.microsoft.com/office/drawing/2014/main" xmlns="" id="{C7283C04-EF13-3341-B713-2BED465130D6}"/>
            </a:ext>
          </a:extLst>
        </cdr:cNvPr>
        <cdr:cNvSpPr txBox="1"/>
      </cdr:nvSpPr>
      <cdr:spPr>
        <a:xfrm xmlns:a="http://schemas.openxmlformats.org/drawingml/2006/main">
          <a:off x="374185" y="677386"/>
          <a:ext cx="686960" cy="710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NL" sz="2800" dirty="0">
              <a:latin typeface="Georgia" panose="02040502050405020303" pitchFamily="18" charset="0"/>
            </a:rPr>
            <a:t>43%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141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077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64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0244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2136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58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198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251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91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6905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58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364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18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8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uw - Titel + Text">
  <p:cSld name="Blauw - Titel +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/>
          <p:nvPr/>
        </p:nvSpPr>
        <p:spPr>
          <a:xfrm>
            <a:off x="0" y="0"/>
            <a:ext cx="12192000" cy="1456174"/>
          </a:xfrm>
          <a:prstGeom prst="rect">
            <a:avLst/>
          </a:prstGeom>
          <a:solidFill>
            <a:srgbClr val="222D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54">
              <a:solidFill>
                <a:srgbClr val="222C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838201" y="1905000"/>
            <a:ext cx="10515599" cy="413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/>
          <p:nvPr/>
        </p:nvSpPr>
        <p:spPr>
          <a:xfrm>
            <a:off x="0" y="6479668"/>
            <a:ext cx="12192000" cy="378335"/>
          </a:xfrm>
          <a:prstGeom prst="rect">
            <a:avLst/>
          </a:prstGeom>
          <a:solidFill>
            <a:srgbClr val="222D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6"/>
          <p:cNvSpPr txBox="1"/>
          <p:nvPr/>
        </p:nvSpPr>
        <p:spPr>
          <a:xfrm>
            <a:off x="838200" y="6571425"/>
            <a:ext cx="150598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Stichting NBIP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" name="Google Shape;24;p16"/>
          <p:cNvSpPr txBox="1"/>
          <p:nvPr/>
        </p:nvSpPr>
        <p:spPr>
          <a:xfrm>
            <a:off x="10676309" y="6571425"/>
            <a:ext cx="67749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8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nbip.nl</a:t>
            </a:r>
            <a:endParaRPr sz="1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" name="Google Shape;25;p16"/>
          <p:cNvSpPr/>
          <p:nvPr/>
        </p:nvSpPr>
        <p:spPr>
          <a:xfrm>
            <a:off x="0" y="6428528"/>
            <a:ext cx="12192000" cy="45719"/>
          </a:xfrm>
          <a:prstGeom prst="rect">
            <a:avLst/>
          </a:prstGeom>
          <a:solidFill>
            <a:srgbClr val="EF4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16" descr="A black background with white text and red dot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98539" y="29841"/>
            <a:ext cx="2093461" cy="1483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www.nbip.nl/nawa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.png"/><Relationship Id="rId5" Type="http://schemas.openxmlformats.org/officeDocument/2006/relationships/hyperlink" Target="http://www.cleannetworks.net/" TargetMode="External"/><Relationship Id="rId10" Type="http://schemas.openxmlformats.org/officeDocument/2006/relationships/image" Target="../media/image9.jpg"/><Relationship Id="rId4" Type="http://schemas.openxmlformats.org/officeDocument/2006/relationships/hyperlink" Target="https://www.nbip.nl/en/" TargetMode="External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3.jp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96252" y="0"/>
            <a:ext cx="12192000" cy="6858000"/>
          </a:xfrm>
          <a:prstGeom prst="rect">
            <a:avLst/>
          </a:prstGeom>
          <a:solidFill>
            <a:srgbClr val="222B64">
              <a:alpha val="8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3810076" y="1228601"/>
            <a:ext cx="4571848" cy="4400797"/>
          </a:xfrm>
          <a:prstGeom prst="ellipse">
            <a:avLst/>
          </a:prstGeom>
          <a:solidFill>
            <a:srgbClr val="EF4060">
              <a:alpha val="84705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704702" y="1465729"/>
            <a:ext cx="4782595" cy="3644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2F56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800"/>
              <a:buFont typeface="Arial"/>
              <a:buNone/>
            </a:pPr>
            <a:r>
              <a:rPr lang="nl-NL" sz="2800" b="1" i="0" u="none" strike="noStrike" cap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NaWas Anti-DDoS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None/>
            </a:pPr>
            <a: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Frank </a:t>
            </a:r>
            <a:r>
              <a:rPr lang="nl-NL" sz="2400" b="0" i="0" u="none" strike="noStrike" cap="none" smtClean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Dupker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None/>
            </a:pPr>
            <a: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nl-NL" sz="2400" b="0" i="0" u="none" strike="noStrike" cap="none" smtClean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DKNOG14</a:t>
            </a:r>
            <a:endParaRPr sz="2400" b="0" i="0" u="none" strike="noStrike" cap="none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1600"/>
              <a:buFont typeface="Arial"/>
              <a:buNone/>
            </a:pPr>
            <a:r>
              <a:rPr lang="nl-NL" sz="1600" b="0" i="0" u="sng" strike="noStrike" cap="none" dirty="0">
                <a:solidFill>
                  <a:srgbClr val="F2F2F2"/>
                </a:solid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https://www.nbip.nl/nawas/</a:t>
            </a:r>
            <a:endParaRPr sz="1600" b="0" i="0" u="none" strike="noStrike" cap="none" dirty="0">
              <a:solidFill>
                <a:srgbClr val="F2F2F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None/>
            </a:pPr>
            <a:r>
              <a:rPr lang="nl-NL" sz="2400" b="0" i="0" u="none" strike="noStrike" cap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br>
              <a:rPr lang="nl-NL" sz="2400" b="0" i="0" u="none" strike="noStrike" cap="none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600" b="0" i="0" u="none" strike="noStrike" cap="none" dirty="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258724" y="15417633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body" idx="1"/>
          </p:nvPr>
        </p:nvSpPr>
        <p:spPr>
          <a:xfrm>
            <a:off x="487327" y="1895412"/>
            <a:ext cx="6955464" cy="413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2F56"/>
              </a:buClr>
              <a:buSzPct val="100000"/>
              <a:buChar char="•"/>
            </a:pPr>
            <a:r>
              <a:rPr lang="nl-NL" b="1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North: Internet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2F56"/>
              </a:buClr>
              <a:buSzPct val="100000"/>
              <a:buChar char="•"/>
            </a:pP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Several Tier-1 Transit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2F56"/>
              </a:buClr>
              <a:buSzPct val="100000"/>
              <a:buChar char="•"/>
            </a:pP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Public peering on Internet Exchanges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2F56"/>
              </a:buClr>
              <a:buSzPct val="100000"/>
              <a:buChar char="•"/>
            </a:pP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Amsterdam as one of major hubs in Europe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2F56"/>
              </a:buClr>
              <a:buSzPct val="100000"/>
              <a:buNone/>
            </a:pPr>
            <a:endParaRPr>
              <a:solidFill>
                <a:srgbClr val="222C6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2F56"/>
              </a:buClr>
              <a:buSzPct val="100000"/>
              <a:buChar char="•"/>
            </a:pPr>
            <a:r>
              <a:rPr lang="nl-NL" b="1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West – East: 3-stage scrubbing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2F56"/>
              </a:buClr>
              <a:buSzPct val="100000"/>
              <a:buChar char="•"/>
            </a:pP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Multiple vendors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2F56"/>
              </a:buClr>
              <a:buSzPct val="100000"/>
              <a:buChar char="•"/>
            </a:pP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Fail-over on multiple sites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2F56"/>
              </a:buClr>
              <a:buSzPct val="100000"/>
              <a:buChar char="•"/>
            </a:pP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Prefiltering with NaWas filters</a:t>
            </a:r>
            <a:b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(migrating to FlowSpec)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2F56"/>
              </a:buClr>
              <a:buSzPct val="100000"/>
              <a:buNone/>
            </a:pPr>
            <a:endParaRPr>
              <a:solidFill>
                <a:srgbClr val="222C6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2F56"/>
              </a:buClr>
              <a:buSzPct val="100000"/>
              <a:buChar char="•"/>
            </a:pPr>
            <a:r>
              <a:rPr lang="nl-NL" b="1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South: Clean Traffic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2F56"/>
              </a:buClr>
              <a:buSzPct val="100000"/>
              <a:buChar char="•"/>
            </a:pP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private connections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2F56"/>
              </a:buClr>
              <a:buSzPct val="100000"/>
              <a:buChar char="•"/>
            </a:pP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Only reachable through NaWas</a:t>
            </a:r>
            <a:endParaRPr>
              <a:solidFill>
                <a:srgbClr val="222C6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2F56"/>
              </a:buClr>
              <a:buSzPct val="100000"/>
              <a:buChar char="•"/>
            </a:pP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PoP’s via AMS-IX, NL-IX, Dcspine, Linx, Mix, Top-IX, Namex, Netix</a:t>
            </a:r>
            <a:endParaRPr>
              <a:solidFill>
                <a:srgbClr val="222C6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4" name="Google Shape;19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"/>
              <a:buNone/>
            </a:pPr>
            <a:r>
              <a:rPr lang="nl-NL" b="1">
                <a:latin typeface="Merriweather"/>
                <a:ea typeface="Merriweather"/>
                <a:cs typeface="Merriweather"/>
                <a:sym typeface="Merriweather"/>
              </a:rPr>
              <a:t>NaWas</a:t>
            </a:r>
            <a:endParaRPr/>
          </a:p>
        </p:txBody>
      </p:sp>
      <p:pic>
        <p:nvPicPr>
          <p:cNvPr id="195" name="Google Shape;19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4948" y="1564563"/>
            <a:ext cx="4278851" cy="466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B64">
              <a:alpha val="8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3810076" y="1228601"/>
            <a:ext cx="4571848" cy="4400797"/>
          </a:xfrm>
          <a:prstGeom prst="ellipse">
            <a:avLst/>
          </a:prstGeom>
          <a:solidFill>
            <a:srgbClr val="EF4060">
              <a:alpha val="84705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4659085" y="2187801"/>
            <a:ext cx="2873829" cy="248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2F56"/>
              </a:buClr>
              <a:buSzPts val="2800"/>
              <a:buFont typeface="Arial"/>
              <a:buNone/>
            </a:pPr>
            <a:r>
              <a:rPr lang="nl-NL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Future plans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258724" y="1541763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 descr="A picture containing water, wave, surfing, outd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258724" y="-770881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 descr="A crowd of peopl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258724" y="770881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 descr="A group of people walking down the stree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52400" y="781720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 descr="A group of people in a room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193486" y="770881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 descr="A picture containing outdoor, water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193486" y="-747230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2" descr="A body of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949" y="1283"/>
            <a:ext cx="365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2"/>
          <p:cNvSpPr/>
          <p:nvPr/>
        </p:nvSpPr>
        <p:spPr>
          <a:xfrm>
            <a:off x="-15463" y="-7494"/>
            <a:ext cx="8501496" cy="6865494"/>
          </a:xfrm>
          <a:prstGeom prst="rect">
            <a:avLst/>
          </a:prstGeom>
          <a:solidFill>
            <a:srgbClr val="222D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72715" y="1129495"/>
            <a:ext cx="8325140" cy="553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DDoS Detectie as a Service (DaaS)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Web Application Firewall (WAF-dp)</a:t>
            </a:r>
            <a:endParaRPr/>
          </a:p>
          <a:p>
            <a:pPr marL="457200" marR="0" lvl="0" indent="-304800" algn="l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Clearing House (Anti-DDoS coalition)</a:t>
            </a:r>
            <a:endParaRPr/>
          </a:p>
          <a:p>
            <a:pPr marL="457200" marR="0" lvl="0" indent="-304800" algn="l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DDoS Pattern Recognition - generate filter rules (Dissector)</a:t>
            </a:r>
            <a:endParaRPr/>
          </a:p>
        </p:txBody>
      </p:sp>
      <p:sp>
        <p:nvSpPr>
          <p:cNvPr id="217" name="Google Shape;217;p12"/>
          <p:cNvSpPr txBox="1"/>
          <p:nvPr/>
        </p:nvSpPr>
        <p:spPr>
          <a:xfrm>
            <a:off x="409936" y="0"/>
            <a:ext cx="68402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erriweather"/>
              <a:buNone/>
            </a:pPr>
            <a:r>
              <a:rPr lang="nl-NL" sz="3200" b="1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R&amp;D NaWas</a:t>
            </a:r>
            <a:endParaRPr sz="3200" b="1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18" name="Google Shape;218;p12" descr="A close up of a train st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50" y="-7243944"/>
            <a:ext cx="3657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" descr="A group of people standing on a tiled fl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-7243944"/>
            <a:ext cx="3657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2" descr="A picture containing water, nature, outdoor, wav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5865" y="7404491"/>
            <a:ext cx="3657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" descr="A sign on the side of a build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61685" y="-5532437"/>
            <a:ext cx="3657600" cy="514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7404491"/>
            <a:ext cx="365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/>
          <p:nvPr/>
        </p:nvSpPr>
        <p:spPr>
          <a:xfrm>
            <a:off x="8486033" y="-9992"/>
            <a:ext cx="89832" cy="6867992"/>
          </a:xfrm>
          <a:prstGeom prst="rect">
            <a:avLst/>
          </a:prstGeom>
          <a:solidFill>
            <a:srgbClr val="EF4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8575865" y="-13773"/>
            <a:ext cx="3657600" cy="6870490"/>
          </a:xfrm>
          <a:prstGeom prst="rect">
            <a:avLst/>
          </a:prstGeom>
          <a:solidFill>
            <a:srgbClr val="222B64">
              <a:alpha val="8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2" descr="A black background with white text and red dots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59985" y="4348660"/>
            <a:ext cx="3439165" cy="2437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1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/>
          <p:nvPr/>
        </p:nvSpPr>
        <p:spPr>
          <a:xfrm>
            <a:off x="0" y="-10144"/>
            <a:ext cx="12192000" cy="6858000"/>
          </a:xfrm>
          <a:prstGeom prst="rect">
            <a:avLst/>
          </a:prstGeom>
          <a:solidFill>
            <a:srgbClr val="222B64">
              <a:alpha val="8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3810075" y="1318918"/>
            <a:ext cx="4571848" cy="4400797"/>
          </a:xfrm>
          <a:prstGeom prst="ellipse">
            <a:avLst/>
          </a:prstGeom>
          <a:solidFill>
            <a:srgbClr val="EF4060">
              <a:alpha val="84705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 txBox="1"/>
          <p:nvPr/>
        </p:nvSpPr>
        <p:spPr>
          <a:xfrm>
            <a:off x="3810076" y="1913480"/>
            <a:ext cx="4571847" cy="321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2F56"/>
              </a:buClr>
              <a:buSzPts val="2800"/>
              <a:buFont typeface="Arial"/>
              <a:buNone/>
            </a:pPr>
            <a:r>
              <a:rPr lang="nl-NL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Together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800"/>
              <a:buFont typeface="Arial"/>
              <a:buNone/>
            </a:pPr>
            <a:r>
              <a:rPr lang="nl-NL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Smarter and Stronger</a:t>
            </a: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1800"/>
              <a:buFont typeface="Arial"/>
              <a:buNone/>
            </a:pPr>
            <a:r>
              <a:rPr lang="nl-NL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https://www.nbip.nl/nawas/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000"/>
              <a:buFont typeface="Arial"/>
              <a:buNone/>
            </a:pPr>
            <a:r>
              <a:rPr lang="nl-NL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f.dupker@connect.nbip.nl</a:t>
            </a:r>
            <a:endParaRPr sz="2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34" name="Google Shape;23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258724" y="15417633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 descr="A body of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0949" y="1283"/>
            <a:ext cx="365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-15463" y="-7494"/>
            <a:ext cx="8501496" cy="6865494"/>
          </a:xfrm>
          <a:prstGeom prst="rect">
            <a:avLst/>
          </a:prstGeom>
          <a:solidFill>
            <a:srgbClr val="222D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72715" y="1129495"/>
            <a:ext cx="8325140" cy="553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77235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org-name: </a:t>
            </a:r>
            <a:r>
              <a:rPr lang="nl-NL" sz="24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Stichting NBIP </a:t>
            </a:r>
            <a: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- </a:t>
            </a:r>
            <a:r>
              <a:rPr lang="nl-NL" sz="2400" b="1" i="0" u="sng" strike="noStrike" cap="none">
                <a:solidFill>
                  <a:srgbClr val="E72F56"/>
                </a:solid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https://www.nbip.nl/en/</a:t>
            </a:r>
            <a:r>
              <a:rPr lang="nl-NL" sz="2400" b="1" i="0" u="none" strike="noStrike" cap="none">
                <a:solidFill>
                  <a:srgbClr val="E72F5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/>
          </a:p>
          <a:p>
            <a:pPr marL="677235" marR="0" lvl="1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Independent non-profit foundation</a:t>
            </a:r>
            <a:endParaRPr/>
          </a:p>
          <a:p>
            <a:pPr marL="677235" marR="0" lvl="1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Sector initiative started in 2002</a:t>
            </a:r>
            <a:endParaRPr/>
          </a:p>
          <a:p>
            <a:pPr marL="677235" marR="0" lvl="1" indent="-1905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77235" marR="0" lvl="1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Services for Internet Providers</a:t>
            </a:r>
            <a:endParaRPr/>
          </a:p>
          <a:p>
            <a:pPr marL="1011572" marR="0" lvl="2" indent="-342899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Lawful Interception </a:t>
            </a:r>
            <a:endParaRPr/>
          </a:p>
          <a:p>
            <a:pPr marL="1011572" marR="0" lvl="2" indent="-342899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Clean Networks Platform – </a:t>
            </a:r>
            <a:r>
              <a:rPr lang="nl-NL" sz="2000" b="1" i="0" u="sng" strike="noStrike" cap="none">
                <a:solidFill>
                  <a:srgbClr val="E72F56"/>
                </a:solidFill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www.cleannetworks.net</a:t>
            </a:r>
            <a:r>
              <a:rPr lang="nl-NL" sz="2000" b="1" i="0" u="none" strike="noStrike" cap="none">
                <a:solidFill>
                  <a:srgbClr val="E72F56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2000" b="0" i="0" u="none" strike="noStrike" cap="none">
              <a:solidFill>
                <a:srgbClr val="E72F5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011572" marR="0" lvl="2" indent="-342899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2000"/>
              <a:buFont typeface="Arial"/>
              <a:buChar char="•"/>
            </a:pPr>
            <a:r>
              <a:rPr lang="nl-NL"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DDoS Scrubbing Center – NaWas</a:t>
            </a:r>
            <a:endParaRPr sz="20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288758" marR="0" lvl="3" indent="-2857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Mitigation</a:t>
            </a:r>
            <a:endParaRPr/>
          </a:p>
          <a:p>
            <a:pPr marL="1288758" marR="0" lvl="3" indent="-2857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Reporting </a:t>
            </a:r>
            <a:endParaRPr/>
          </a:p>
          <a:p>
            <a:pPr marL="1288758" marR="0" lvl="3" indent="-2857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1800"/>
              <a:buFont typeface="Arial"/>
              <a:buChar char="•"/>
            </a:pPr>
            <a:r>
              <a:rPr lang="nl-NL"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Research and cooperation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409936" y="0"/>
            <a:ext cx="68402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erriweather"/>
              <a:buNone/>
            </a:pPr>
            <a:r>
              <a:rPr lang="nl-NL" sz="32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whois ORG-SN292-RIPE</a:t>
            </a:r>
            <a:endParaRPr sz="3200" b="1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1" name="Google Shape;111;p2" descr="A close up of a train stati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50" y="-7243944"/>
            <a:ext cx="3657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 descr="A group of people standing on a tiled floor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67200" y="-7243944"/>
            <a:ext cx="3657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A picture containing water, nature, outdoor, wav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75865" y="7404491"/>
            <a:ext cx="3657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A sign on the side of a build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61685" y="-5532437"/>
            <a:ext cx="3657600" cy="514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7404491"/>
            <a:ext cx="365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>
            <a:off x="8486033" y="-9992"/>
            <a:ext cx="89832" cy="6867992"/>
          </a:xfrm>
          <a:prstGeom prst="rect">
            <a:avLst/>
          </a:prstGeom>
          <a:solidFill>
            <a:srgbClr val="EF4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8530949" y="-13773"/>
            <a:ext cx="3702516" cy="6870490"/>
          </a:xfrm>
          <a:prstGeom prst="rect">
            <a:avLst/>
          </a:prstGeom>
          <a:solidFill>
            <a:srgbClr val="222B64">
              <a:alpha val="8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" descr="A black background with white text and red dots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59985" y="4348660"/>
            <a:ext cx="3439165" cy="2437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 descr="A body of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1359" y="-7243944"/>
            <a:ext cx="365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/>
          <p:nvPr/>
        </p:nvSpPr>
        <p:spPr>
          <a:xfrm>
            <a:off x="-15463" y="-7494"/>
            <a:ext cx="8501496" cy="6865494"/>
          </a:xfrm>
          <a:prstGeom prst="rect">
            <a:avLst/>
          </a:prstGeom>
          <a:solidFill>
            <a:srgbClr val="222D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4273633" y="816913"/>
            <a:ext cx="4012495" cy="521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34335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77235" marR="0" lvl="1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In 2013 request for anti DDoS solution</a:t>
            </a:r>
            <a:endParaRPr/>
          </a:p>
          <a:p>
            <a:pPr marL="677235" marR="0" lvl="1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Started POC 2</a:t>
            </a:r>
            <a:r>
              <a:rPr lang="nl-NL" sz="2400" b="0" i="0" u="none" strike="noStrike" cap="none" baseline="30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nd</a:t>
            </a:r>
            <a: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½ 2013</a:t>
            </a:r>
            <a:endParaRPr/>
          </a:p>
          <a:p>
            <a:pPr marL="677235" marR="0" lvl="1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NaWas operational in 2014</a:t>
            </a:r>
            <a:endParaRPr/>
          </a:p>
          <a:p>
            <a:pPr marL="677235" marR="0" lvl="1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NaWas connected to LINX in 2019</a:t>
            </a:r>
            <a:endParaRPr/>
          </a:p>
          <a:p>
            <a:pPr marL="677235" marR="0" lvl="1" indent="-3429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NaWas connected to Italian IX and Netix in 2020</a:t>
            </a:r>
            <a:endParaRPr/>
          </a:p>
          <a:p>
            <a:pPr marL="677235" marR="0" lvl="1" indent="-1905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409936" y="0"/>
            <a:ext cx="68402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erriweather"/>
              <a:buNone/>
            </a:pPr>
            <a:r>
              <a:rPr lang="nl-NL" sz="3200" b="1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whois ORG-SN292-RIPE</a:t>
            </a:r>
            <a:endParaRPr sz="3200" b="1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7" name="Google Shape;127;p3" descr="A close up of a train st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50" y="-7243944"/>
            <a:ext cx="3657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3" descr="A group of people standing on a tiled fl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-7243944"/>
            <a:ext cx="3657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3" descr="A picture containing water, nature, outdoor, wav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5865" y="7404491"/>
            <a:ext cx="3657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 descr="A sign on the side of a build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0949" y="0"/>
            <a:ext cx="36576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7404491"/>
            <a:ext cx="365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8486033" y="-9992"/>
            <a:ext cx="89832" cy="6867992"/>
          </a:xfrm>
          <a:prstGeom prst="rect">
            <a:avLst/>
          </a:prstGeom>
          <a:solidFill>
            <a:srgbClr val="EF4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8575865" y="-12490"/>
            <a:ext cx="3657600" cy="6870490"/>
          </a:xfrm>
          <a:prstGeom prst="rect">
            <a:avLst/>
          </a:prstGeom>
          <a:solidFill>
            <a:srgbClr val="222B64">
              <a:alpha val="8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427701" y="1196621"/>
            <a:ext cx="4012494" cy="197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E72F56"/>
                </a:solidFill>
                <a:latin typeface="Merriweather"/>
                <a:ea typeface="Merriweather"/>
                <a:cs typeface="Merriweather"/>
                <a:sym typeface="Merriweather"/>
              </a:rPr>
              <a:t>6,5 M .nl domains protected by NaWas </a:t>
            </a:r>
            <a:r>
              <a:rPr lang="nl-NL" sz="1800" b="0" i="0" u="none" strike="noStrike" cap="none">
                <a:solidFill>
                  <a:srgbClr val="E72F56"/>
                </a:solidFill>
                <a:latin typeface="Merriweather"/>
                <a:ea typeface="Merriweather"/>
                <a:cs typeface="Merriweather"/>
                <a:sym typeface="Merriweather"/>
              </a:rPr>
              <a:t>(2020)</a:t>
            </a:r>
            <a:br>
              <a:rPr lang="nl-NL" sz="1800" b="0" i="0" u="none" strike="noStrike" cap="none">
                <a:solidFill>
                  <a:srgbClr val="E72F56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sz="1800" b="0" i="0" u="none" strike="noStrike" cap="none">
              <a:solidFill>
                <a:srgbClr val="E72F5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72F56"/>
              </a:buClr>
              <a:buSzPts val="2400"/>
              <a:buFont typeface="Arial"/>
              <a:buChar char="•"/>
            </a:pPr>
            <a:r>
              <a:rPr lang="nl-NL" sz="2400" b="0" i="0" u="none" strike="noStrike" cap="none">
                <a:solidFill>
                  <a:srgbClr val="E72F56"/>
                </a:solidFill>
                <a:latin typeface="Merriweather"/>
                <a:ea typeface="Merriweather"/>
                <a:cs typeface="Merriweather"/>
                <a:sym typeface="Merriweather"/>
              </a:rPr>
              <a:t>Aprox 1,6  M websites</a:t>
            </a:r>
            <a:endParaRPr sz="2600" b="0" i="0" u="none" strike="noStrike" cap="none">
              <a:solidFill>
                <a:srgbClr val="E72F5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3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135" name="Google Shape;135;p3"/>
          <p:cNvGraphicFramePr/>
          <p:nvPr/>
        </p:nvGraphicFramePr>
        <p:xfrm>
          <a:off x="664994" y="3276604"/>
          <a:ext cx="3447038" cy="274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36" name="Google Shape;136;p3" descr="A black background with white text and red dots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659985" y="4348660"/>
            <a:ext cx="3439165" cy="2437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body" idx="1"/>
          </p:nvPr>
        </p:nvSpPr>
        <p:spPr>
          <a:xfrm>
            <a:off x="487327" y="1895412"/>
            <a:ext cx="6955464" cy="413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2F56"/>
              </a:buClr>
              <a:buSzPts val="2800"/>
              <a:buChar char="•"/>
            </a:pP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Every quarter</a:t>
            </a:r>
            <a:endParaRPr>
              <a:solidFill>
                <a:srgbClr val="222C6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000"/>
              <a:buChar char="•"/>
            </a:pPr>
            <a:r>
              <a:rPr lang="nl-NL" sz="2000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nbip.nl/ddos-report</a:t>
            </a:r>
            <a:endParaRPr/>
          </a:p>
        </p:txBody>
      </p:sp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"/>
              <a:buNone/>
            </a:pPr>
            <a:r>
              <a:rPr lang="nl-NL" b="1">
                <a:latin typeface="Merriweather"/>
                <a:ea typeface="Merriweather"/>
                <a:cs typeface="Merriweather"/>
                <a:sym typeface="Merriweather"/>
              </a:rPr>
              <a:t>DDoS Reporting</a:t>
            </a:r>
            <a:endParaRPr/>
          </a:p>
        </p:txBody>
      </p:sp>
      <p:pic>
        <p:nvPicPr>
          <p:cNvPr id="144" name="Google Shape;144;p4" descr="Qr cod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593" y="1896576"/>
            <a:ext cx="3064847" cy="306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5" descr="A graphic of a number of attack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" y="906"/>
            <a:ext cx="12191999" cy="685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A close-up of a grap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7" descr="A diagram of a bomb attack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body" idx="1"/>
          </p:nvPr>
        </p:nvSpPr>
        <p:spPr>
          <a:xfrm>
            <a:off x="487327" y="1895412"/>
            <a:ext cx="6955464" cy="413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2F56"/>
              </a:buClr>
              <a:buSzPts val="2800"/>
              <a:buChar char="•"/>
            </a:pP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Cooperation on knowledge sharing about DDoS attacks (2018)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400"/>
              <a:buChar char="•"/>
            </a:pP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Universities, IX’s, ISP’s, banks, goverment, law inforcement</a:t>
            </a:r>
            <a:endParaRPr>
              <a:solidFill>
                <a:srgbClr val="222C64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457200" algn="l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400"/>
              <a:buChar char="•"/>
            </a:pPr>
            <a: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  <a:t>National Cyber Security Centre (NCSC) facilitator</a:t>
            </a:r>
            <a:br>
              <a:rPr lang="nl-NL">
                <a:solidFill>
                  <a:srgbClr val="222C64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>
              <a:solidFill>
                <a:srgbClr val="222C6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erriweather"/>
              <a:buNone/>
            </a:pPr>
            <a:r>
              <a:rPr lang="nl-NL" b="1">
                <a:latin typeface="Merriweather"/>
                <a:ea typeface="Merriweather"/>
                <a:cs typeface="Merriweather"/>
                <a:sym typeface="Merriweather"/>
              </a:rPr>
              <a:t>Anti-DDoS-Coalitie</a:t>
            </a:r>
            <a:endParaRPr b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71" name="Google Shape;171;p8" descr="Afbeelding met teken, buiten, blauw, voedsel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909" y="4745958"/>
            <a:ext cx="4183919" cy="67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 descr="Afbeelding met tekst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6176" y="1895412"/>
            <a:ext cx="4205408" cy="378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9" descr="A large long train on a train track at a train st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222B64">
              <a:alpha val="8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9" name="Google Shape;179;p9"/>
          <p:cNvSpPr/>
          <p:nvPr/>
        </p:nvSpPr>
        <p:spPr>
          <a:xfrm>
            <a:off x="3810076" y="1228601"/>
            <a:ext cx="4571848" cy="4400797"/>
          </a:xfrm>
          <a:prstGeom prst="ellipse">
            <a:avLst/>
          </a:prstGeom>
          <a:solidFill>
            <a:srgbClr val="EF4060">
              <a:alpha val="84705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3810076" y="2187801"/>
            <a:ext cx="4571848" cy="248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2F56"/>
              </a:buClr>
              <a:buSzPts val="2800"/>
              <a:buFont typeface="Arial"/>
              <a:buNone/>
            </a:pPr>
            <a:r>
              <a:rPr lang="nl-NL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NaWas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31"/>
              </a:spcBef>
              <a:spcAft>
                <a:spcPts val="0"/>
              </a:spcAft>
              <a:buClr>
                <a:srgbClr val="E72F56"/>
              </a:buClr>
              <a:buSzPts val="2800"/>
              <a:buFont typeface="Arial"/>
              <a:buNone/>
            </a:pPr>
            <a:r>
              <a:rPr lang="nl-NL" sz="2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Scrubbing Center</a:t>
            </a:r>
            <a:endParaRPr/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258724" y="1541763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" descr="A tall build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2400" y="-783748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 descr="A picture containing water, wave, surfing, outdoor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258724" y="-7708818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 descr="A crowd of peop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258724" y="770881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9" descr="A group of people walking down the street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52400" y="781720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9" descr="A group of people in a room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193486" y="770881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" descr="A picture containing outdoor, water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193486" y="-747230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Widescreen</PresentationFormat>
  <Paragraphs>77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Georgia</vt:lpstr>
      <vt:lpstr>Calibri</vt:lpstr>
      <vt:lpstr>Merriweather</vt:lpstr>
      <vt:lpstr>Office Theme</vt:lpstr>
      <vt:lpstr>PowerPoint Presentation</vt:lpstr>
      <vt:lpstr>PowerPoint Presentation</vt:lpstr>
      <vt:lpstr>PowerPoint Presentation</vt:lpstr>
      <vt:lpstr>DDoS Reporting</vt:lpstr>
      <vt:lpstr>PowerPoint Presentation</vt:lpstr>
      <vt:lpstr>PowerPoint Presentation</vt:lpstr>
      <vt:lpstr>PowerPoint Presentation</vt:lpstr>
      <vt:lpstr>Anti-DDoS-Coalitie</vt:lpstr>
      <vt:lpstr>PowerPoint Presentation</vt:lpstr>
      <vt:lpstr>NaWas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dupker</dc:creator>
  <cp:lastModifiedBy>Microsoft account</cp:lastModifiedBy>
  <cp:revision>1</cp:revision>
  <dcterms:created xsi:type="dcterms:W3CDTF">2021-02-03T10:35:46Z</dcterms:created>
  <dcterms:modified xsi:type="dcterms:W3CDTF">2024-02-05T15:50:32Z</dcterms:modified>
</cp:coreProperties>
</file>