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85" r:id="rId10"/>
    <p:sldId id="264" r:id="rId11"/>
    <p:sldId id="286" r:id="rId12"/>
    <p:sldId id="287" r:id="rId13"/>
    <p:sldId id="266" r:id="rId14"/>
    <p:sldId id="288" r:id="rId15"/>
    <p:sldId id="289" r:id="rId16"/>
    <p:sldId id="29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/>
    <p:restoredTop sz="94650"/>
  </p:normalViewPr>
  <p:slideViewPr>
    <p:cSldViewPr>
      <p:cViewPr>
        <p:scale>
          <a:sx n="92" d="100"/>
          <a:sy n="92" d="100"/>
        </p:scale>
        <p:origin x="680" y="5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035" y="6029792"/>
            <a:ext cx="2669016" cy="4878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06484" y="5998060"/>
            <a:ext cx="1378372" cy="6538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47014" y="5840883"/>
            <a:ext cx="799369" cy="8393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2211" y="1214510"/>
            <a:ext cx="7728976" cy="54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375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na@routeviews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eringdb.com/asn/644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outeviews.org/routeviews/index.php/supporter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uteviews.org/routeviews/index.php/map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6220" y="2599817"/>
            <a:ext cx="5241290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The RouteViews</a:t>
            </a:r>
            <a:r>
              <a:rPr sz="3700" spc="-5" dirty="0"/>
              <a:t> </a:t>
            </a:r>
            <a:r>
              <a:rPr sz="3700" spc="-10" dirty="0"/>
              <a:t>Project:</a:t>
            </a:r>
            <a:endParaRPr sz="3700"/>
          </a:p>
          <a:p>
            <a:pPr marL="135890" algn="ctr">
              <a:lnSpc>
                <a:spcPct val="100000"/>
              </a:lnSpc>
              <a:spcBef>
                <a:spcPts val="50"/>
              </a:spcBef>
            </a:pPr>
            <a:r>
              <a:rPr sz="3700" spc="-10" dirty="0"/>
              <a:t>Update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2890723" y="4137075"/>
            <a:ext cx="504444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Nina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Bargisen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&lt;</a:t>
            </a:r>
            <a:r>
              <a:rPr sz="2300" spc="-10" dirty="0">
                <a:latin typeface="Arial"/>
                <a:cs typeface="Arial"/>
                <a:hlinkClick r:id="rId2"/>
              </a:rPr>
              <a:t>nina@routeviews.org</a:t>
            </a:r>
            <a:r>
              <a:rPr sz="2300" spc="-10" dirty="0">
                <a:latin typeface="Arial"/>
                <a:cs typeface="Arial"/>
              </a:rPr>
              <a:t>&gt;,</a:t>
            </a:r>
            <a:endParaRPr sz="2300">
              <a:latin typeface="Arial"/>
              <a:cs typeface="Arial"/>
            </a:endParaRPr>
          </a:p>
          <a:p>
            <a:pPr marL="1220470" marR="1214755" algn="ctr">
              <a:lnSpc>
                <a:spcPts val="2700"/>
              </a:lnSpc>
              <a:spcBef>
                <a:spcPts val="110"/>
              </a:spcBef>
            </a:pPr>
            <a:r>
              <a:rPr sz="2300" spc="-10" dirty="0">
                <a:latin typeface="Arial"/>
                <a:cs typeface="Arial"/>
              </a:rPr>
              <a:t>ZAPF8,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Cape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Town </a:t>
            </a:r>
            <a:r>
              <a:rPr sz="2300" dirty="0">
                <a:latin typeface="Arial"/>
                <a:cs typeface="Arial"/>
              </a:rPr>
              <a:t>14</a:t>
            </a:r>
            <a:r>
              <a:rPr sz="2250" baseline="25925" dirty="0">
                <a:latin typeface="Arial"/>
                <a:cs typeface="Arial"/>
              </a:rPr>
              <a:t>th</a:t>
            </a:r>
            <a:r>
              <a:rPr sz="2250" spc="187" baseline="259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November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2024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957" y="1214510"/>
            <a:ext cx="8817487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Connected</a:t>
            </a:r>
            <a:r>
              <a:rPr lang="da-DK" dirty="0"/>
              <a:t> Networks: </a:t>
            </a:r>
            <a:r>
              <a:rPr dirty="0" err="1"/>
              <a:t>Multihop</a:t>
            </a:r>
            <a:r>
              <a:rPr spc="-55" dirty="0"/>
              <a:t> </a:t>
            </a:r>
            <a:r>
              <a:rPr spc="-10" dirty="0"/>
              <a:t>Collector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6110" y="2086833"/>
            <a:ext cx="26854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ourier New"/>
                <a:cs typeface="Courier New"/>
              </a:rPr>
              <a:t>route-</a:t>
            </a:r>
            <a:r>
              <a:rPr sz="900" b="1" dirty="0">
                <a:latin typeface="Courier New"/>
                <a:cs typeface="Courier New"/>
              </a:rPr>
              <a:t>views2.routeviews.org&gt;</a:t>
            </a:r>
            <a:r>
              <a:rPr sz="900" b="1" spc="-4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sh</a:t>
            </a:r>
            <a:r>
              <a:rPr sz="900" b="1" spc="-4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bgp</a:t>
            </a:r>
            <a:r>
              <a:rPr sz="900" b="1" spc="-40" dirty="0">
                <a:latin typeface="Courier New"/>
                <a:cs typeface="Courier New"/>
              </a:rPr>
              <a:t> </a:t>
            </a:r>
            <a:r>
              <a:rPr sz="900" b="1" spc="-25" dirty="0">
                <a:latin typeface="Courier New"/>
                <a:cs typeface="Courier New"/>
              </a:rPr>
              <a:t>sum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6110" y="2367289"/>
            <a:ext cx="459549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sz="900" b="1" dirty="0">
                <a:latin typeface="Courier New"/>
                <a:cs typeface="Courier New"/>
              </a:rPr>
              <a:t>IPv4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Unicast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Summary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(VRF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default):</a:t>
            </a:r>
            <a:endParaRPr sz="900" dirty="0">
              <a:latin typeface="Courier New"/>
              <a:cs typeface="Courier New"/>
            </a:endParaRPr>
          </a:p>
          <a:p>
            <a:pPr marL="12700" marR="5080">
              <a:lnSpc>
                <a:spcPts val="1080"/>
              </a:lnSpc>
            </a:pPr>
            <a:r>
              <a:rPr sz="900" b="1" dirty="0">
                <a:latin typeface="Courier New"/>
                <a:cs typeface="Courier New"/>
              </a:rPr>
              <a:t>BGP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router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identifier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128.223.51.102,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local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AS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number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6447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vrf-</a:t>
            </a:r>
            <a:r>
              <a:rPr sz="900" b="1" dirty="0">
                <a:latin typeface="Courier New"/>
                <a:cs typeface="Courier New"/>
              </a:rPr>
              <a:t>id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50" dirty="0">
                <a:latin typeface="Courier New"/>
                <a:cs typeface="Courier New"/>
              </a:rPr>
              <a:t>0 </a:t>
            </a:r>
            <a:r>
              <a:rPr sz="900" b="1" dirty="0">
                <a:latin typeface="Courier New"/>
                <a:cs typeface="Courier New"/>
              </a:rPr>
              <a:t>BGP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table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version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2376140</a:t>
            </a:r>
            <a:endParaRPr sz="900" dirty="0">
              <a:latin typeface="Courier New"/>
              <a:cs typeface="Courier New"/>
            </a:endParaRPr>
          </a:p>
          <a:p>
            <a:pPr marL="12700" marR="1573530">
              <a:lnSpc>
                <a:spcPts val="1100"/>
              </a:lnSpc>
              <a:spcBef>
                <a:spcPts val="5"/>
              </a:spcBef>
            </a:pPr>
            <a:r>
              <a:rPr sz="900" b="1" dirty="0">
                <a:latin typeface="Courier New"/>
                <a:cs typeface="Courier New"/>
              </a:rPr>
              <a:t>RIB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entries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1842070,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using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169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MiB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of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memory </a:t>
            </a:r>
            <a:r>
              <a:rPr sz="900" b="1" dirty="0">
                <a:latin typeface="Courier New"/>
                <a:cs typeface="Courier New"/>
              </a:rPr>
              <a:t>Peers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32,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using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644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KiB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of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memory</a:t>
            </a:r>
            <a:endParaRPr sz="900" dirty="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97060" y="3212913"/>
          <a:ext cx="8041000" cy="232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0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44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928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4620">
                <a:tc>
                  <a:txBody>
                    <a:bodyPr/>
                    <a:lstStyle/>
                    <a:p>
                      <a:pPr marL="31750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Neighbor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3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V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3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AS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MsgRcvd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MsgSent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TblVer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3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InQ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3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OutQ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Up/Down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State/PfxRcd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PfxSnt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3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Desc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12.0.1.63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7018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278377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938553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ATT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37.139.139.17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57866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281167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941733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Fusix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45.61.0.85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22652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430462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05:30:45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943602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FIBRENOIRE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62.115.128.137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1299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1145666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5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919817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Telia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64.71.137.241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6939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222621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2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961672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dirty="0">
                          <a:latin typeface="Courier New"/>
                          <a:cs typeface="Courier New"/>
                        </a:rPr>
                        <a:t>Hurricane</a:t>
                      </a:r>
                      <a:r>
                        <a:rPr sz="900" b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b="1" spc="-10" dirty="0">
                          <a:latin typeface="Courier New"/>
                          <a:cs typeface="Courier New"/>
                        </a:rPr>
                        <a:t>Electric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77.39.192.30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20912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199676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2247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942334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PANSERVICE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87.121.64.4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57463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124693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06:13:35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483102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NETIXLTD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89.149.178.10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3257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301777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939075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Tiscali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91.218.184.60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49788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280255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5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943183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NEXTHOPNO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94.156.252.18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34224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365615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2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965856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NETERRA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105.16.0.247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37100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304500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746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06:11:16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942394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SEACOM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129.250.1.71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2914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267752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939523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NTT-</a:t>
                      </a:r>
                      <a:r>
                        <a:rPr sz="900" b="1" spc="-50" dirty="0">
                          <a:latin typeface="Courier New"/>
                          <a:cs typeface="Courier New"/>
                        </a:rPr>
                        <a:t>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137.164.16.84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2152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219827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941035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CENIC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140.192.8.16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20130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247609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5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964417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DEPAULEDU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144.228.241.130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1239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4442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2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45863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Sprint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147.28.7.1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3130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421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14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dirty="0">
                          <a:latin typeface="Courier New"/>
                          <a:cs typeface="Courier New"/>
                        </a:rPr>
                        <a:t>RGnet,</a:t>
                      </a:r>
                      <a:r>
                        <a:rPr sz="900" b="1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b="1" spc="-25" dirty="0">
                          <a:latin typeface="Courier New"/>
                          <a:cs typeface="Courier New"/>
                        </a:rPr>
                        <a:t>LLC</a:t>
                      </a:r>
                      <a:endParaRPr sz="9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66798" y="2046069"/>
            <a:ext cx="2378075" cy="3238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32</a:t>
            </a: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peers,</a:t>
            </a:r>
            <a:r>
              <a:rPr sz="14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 Black"/>
                <a:cs typeface="Arial Black"/>
              </a:rPr>
              <a:t>multi-</a:t>
            </a: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hop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2269" y="2202519"/>
            <a:ext cx="3035935" cy="826769"/>
          </a:xfrm>
          <a:custGeom>
            <a:avLst/>
            <a:gdLst/>
            <a:ahLst/>
            <a:cxnLst/>
            <a:rect l="l" t="t" r="r" b="b"/>
            <a:pathLst>
              <a:path w="3035935" h="826769">
                <a:moveTo>
                  <a:pt x="72301" y="743216"/>
                </a:moveTo>
                <a:lnTo>
                  <a:pt x="0" y="806881"/>
                </a:lnTo>
                <a:lnTo>
                  <a:pt x="94297" y="826528"/>
                </a:lnTo>
                <a:lnTo>
                  <a:pt x="85643" y="793750"/>
                </a:lnTo>
                <a:lnTo>
                  <a:pt x="70789" y="793750"/>
                </a:lnTo>
                <a:lnTo>
                  <a:pt x="68046" y="783336"/>
                </a:lnTo>
                <a:lnTo>
                  <a:pt x="81925" y="779669"/>
                </a:lnTo>
                <a:lnTo>
                  <a:pt x="72301" y="743216"/>
                </a:lnTo>
                <a:close/>
              </a:path>
              <a:path w="3035935" h="826769">
                <a:moveTo>
                  <a:pt x="81925" y="779669"/>
                </a:moveTo>
                <a:lnTo>
                  <a:pt x="68046" y="783336"/>
                </a:lnTo>
                <a:lnTo>
                  <a:pt x="70789" y="793750"/>
                </a:lnTo>
                <a:lnTo>
                  <a:pt x="84674" y="790081"/>
                </a:lnTo>
                <a:lnTo>
                  <a:pt x="81925" y="779669"/>
                </a:lnTo>
                <a:close/>
              </a:path>
              <a:path w="3035935" h="826769">
                <a:moveTo>
                  <a:pt x="84674" y="790081"/>
                </a:moveTo>
                <a:lnTo>
                  <a:pt x="70789" y="793750"/>
                </a:lnTo>
                <a:lnTo>
                  <a:pt x="85643" y="793750"/>
                </a:lnTo>
                <a:lnTo>
                  <a:pt x="84674" y="790081"/>
                </a:lnTo>
                <a:close/>
              </a:path>
              <a:path w="3035935" h="826769">
                <a:moveTo>
                  <a:pt x="3033153" y="0"/>
                </a:moveTo>
                <a:lnTo>
                  <a:pt x="81925" y="779669"/>
                </a:lnTo>
                <a:lnTo>
                  <a:pt x="84674" y="790081"/>
                </a:lnTo>
                <a:lnTo>
                  <a:pt x="3035909" y="10414"/>
                </a:lnTo>
                <a:lnTo>
                  <a:pt x="3033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37973" y="2686081"/>
            <a:ext cx="1877695" cy="3238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Lots</a:t>
            </a: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full</a:t>
            </a:r>
            <a:r>
              <a:rPr sz="1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tables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8760" y="2842508"/>
            <a:ext cx="1330960" cy="354330"/>
          </a:xfrm>
          <a:custGeom>
            <a:avLst/>
            <a:gdLst/>
            <a:ahLst/>
            <a:cxnLst/>
            <a:rect l="l" t="t" r="r" b="b"/>
            <a:pathLst>
              <a:path w="1330959" h="354330">
                <a:moveTo>
                  <a:pt x="73342" y="270294"/>
                </a:moveTo>
                <a:lnTo>
                  <a:pt x="0" y="332740"/>
                </a:lnTo>
                <a:lnTo>
                  <a:pt x="93941" y="353961"/>
                </a:lnTo>
                <a:lnTo>
                  <a:pt x="85774" y="320789"/>
                </a:lnTo>
                <a:lnTo>
                  <a:pt x="70993" y="320789"/>
                </a:lnTo>
                <a:lnTo>
                  <a:pt x="68414" y="310337"/>
                </a:lnTo>
                <a:lnTo>
                  <a:pt x="82355" y="306902"/>
                </a:lnTo>
                <a:lnTo>
                  <a:pt x="73342" y="270294"/>
                </a:lnTo>
                <a:close/>
              </a:path>
              <a:path w="1330959" h="354330">
                <a:moveTo>
                  <a:pt x="82355" y="306902"/>
                </a:moveTo>
                <a:lnTo>
                  <a:pt x="68414" y="310337"/>
                </a:lnTo>
                <a:lnTo>
                  <a:pt x="70993" y="320789"/>
                </a:lnTo>
                <a:lnTo>
                  <a:pt x="84929" y="317355"/>
                </a:lnTo>
                <a:lnTo>
                  <a:pt x="82355" y="306902"/>
                </a:lnTo>
                <a:close/>
              </a:path>
              <a:path w="1330959" h="354330">
                <a:moveTo>
                  <a:pt x="84929" y="317355"/>
                </a:moveTo>
                <a:lnTo>
                  <a:pt x="70993" y="320789"/>
                </a:lnTo>
                <a:lnTo>
                  <a:pt x="85774" y="320789"/>
                </a:lnTo>
                <a:lnTo>
                  <a:pt x="84929" y="317355"/>
                </a:lnTo>
                <a:close/>
              </a:path>
              <a:path w="1330959" h="354330">
                <a:moveTo>
                  <a:pt x="1327924" y="0"/>
                </a:moveTo>
                <a:lnTo>
                  <a:pt x="82355" y="306902"/>
                </a:lnTo>
                <a:lnTo>
                  <a:pt x="84929" y="317355"/>
                </a:lnTo>
                <a:lnTo>
                  <a:pt x="1330502" y="10452"/>
                </a:lnTo>
                <a:lnTo>
                  <a:pt x="1327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Afrundet rektangel 9">
            <a:extLst>
              <a:ext uri="{FF2B5EF4-FFF2-40B4-BE49-F238E27FC236}">
                <a16:creationId xmlns:a16="http://schemas.microsoft.com/office/drawing/2014/main" id="{792EACC8-9406-2F9F-CE71-1DA93546BA04}"/>
              </a:ext>
            </a:extLst>
          </p:cNvPr>
          <p:cNvSpPr/>
          <p:nvPr/>
        </p:nvSpPr>
        <p:spPr>
          <a:xfrm>
            <a:off x="3136899" y="2046069"/>
            <a:ext cx="1298093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E1AE-4075-44FF-D7F9-723E3CDE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4B3434-0A6B-5A90-6102-A2C33C3D8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688" y="1214510"/>
            <a:ext cx="883602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Connected</a:t>
            </a:r>
            <a:r>
              <a:rPr lang="da-DK" dirty="0"/>
              <a:t> </a:t>
            </a:r>
            <a:r>
              <a:rPr lang="da-DK" dirty="0" err="1"/>
              <a:t>networks</a:t>
            </a:r>
            <a:r>
              <a:rPr lang="da-DK" dirty="0"/>
              <a:t>:  </a:t>
            </a:r>
            <a:r>
              <a:rPr dirty="0" err="1"/>
              <a:t>Multihop</a:t>
            </a:r>
            <a:r>
              <a:rPr spc="-55" dirty="0"/>
              <a:t> </a:t>
            </a:r>
            <a:r>
              <a:rPr spc="-10" dirty="0"/>
              <a:t>Collector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6EEC4D77-89FF-BE9E-E71C-3C1438366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7"/>
            <a:ext cx="8836025" cy="4016484"/>
          </a:xfrm>
        </p:spPr>
        <p:txBody>
          <a:bodyPr/>
          <a:lstStyle/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bg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regexp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_2018$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version is 12697779,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router ID is 128.223.51.108,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 0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Default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100,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AS 6447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Status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suppressed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d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damped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h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history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* valid, &gt;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=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multipath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      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internal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RIB-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failure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Removed</a:t>
            </a: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@NNN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nexthop's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id, &lt;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announce-nh-self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i - IGP, e - EGP, ? -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incomplete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 valid, I invalid, N Not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found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Network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Hop  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Metric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LocPrf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Weight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Path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  41.74.144.0/22   195.239.77.236                         0 3216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109.233.62.1                           0 29479 50304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195.239.252.124                        0 3216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104.251.122.1                          0 14315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158.106.197.135                        0 46450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202.150.221.33                         0 38001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89.149.178.10           10             0 3257 174 2018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190.15.124.18                          0 61568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163.253.3.22                           0 11537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205.171.200.245          0             0 209 3356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67.219.192.5                           0 19653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203.62.187.103                         0 9268 4764 3356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210.5.41.225                           0 45352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64.71.137.241                          0 6939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203.62.187.102                         0 9268 4764 3356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N*=                  94.101.60.146                          0 39120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                  89.21.210.85                           0 39120 2018 i</a:t>
            </a:r>
          </a:p>
          <a:p>
            <a:endParaRPr lang="da-DK" sz="900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72EAFDA-AE1B-D6D0-0BBD-C54C4FC975E5}"/>
              </a:ext>
            </a:extLst>
          </p:cNvPr>
          <p:cNvSpPr txBox="1"/>
          <p:nvPr/>
        </p:nvSpPr>
        <p:spPr>
          <a:xfrm>
            <a:off x="6642100" y="233045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Connected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ASNs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92713F0A-63CB-062C-C8DB-8371238EEBB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203380" y="2581801"/>
            <a:ext cx="2627758" cy="9678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B38BEF55-3BCD-CD8A-BB3A-D54B6E8F2FB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727700" y="2581801"/>
            <a:ext cx="2103438" cy="11202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14CE238E-7293-02DF-E379-AF6FE161CD36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040882" y="2581801"/>
            <a:ext cx="1790256" cy="1410818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6">
            <a:extLst>
              <a:ext uri="{FF2B5EF4-FFF2-40B4-BE49-F238E27FC236}">
                <a16:creationId xmlns:a16="http://schemas.microsoft.com/office/drawing/2014/main" id="{BE3B36D0-1A0A-B82D-D9B3-FA752B5EDD8E}"/>
              </a:ext>
            </a:extLst>
          </p:cNvPr>
          <p:cNvSpPr txBox="1"/>
          <p:nvPr/>
        </p:nvSpPr>
        <p:spPr>
          <a:xfrm>
            <a:off x="7404100" y="4590043"/>
            <a:ext cx="2378075" cy="46679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Prepends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indicate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3" name="Afrundet rektangel 22">
            <a:extLst>
              <a:ext uri="{FF2B5EF4-FFF2-40B4-BE49-F238E27FC236}">
                <a16:creationId xmlns:a16="http://schemas.microsoft.com/office/drawing/2014/main" id="{D7863901-05C6-20E1-2511-1BCE7BFA4EA3}"/>
              </a:ext>
            </a:extLst>
          </p:cNvPr>
          <p:cNvSpPr/>
          <p:nvPr/>
        </p:nvSpPr>
        <p:spPr>
          <a:xfrm>
            <a:off x="5575300" y="4299474"/>
            <a:ext cx="762000" cy="164576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C99AEFF5-A8AB-0A67-B0BD-11BF55A7A5CB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215063" y="4464050"/>
            <a:ext cx="2378075" cy="125993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frundet rektangel 26">
            <a:extLst>
              <a:ext uri="{FF2B5EF4-FFF2-40B4-BE49-F238E27FC236}">
                <a16:creationId xmlns:a16="http://schemas.microsoft.com/office/drawing/2014/main" id="{12AF3B15-D0DC-D3B3-99B5-B8E297722690}"/>
              </a:ext>
            </a:extLst>
          </p:cNvPr>
          <p:cNvSpPr/>
          <p:nvPr/>
        </p:nvSpPr>
        <p:spPr>
          <a:xfrm>
            <a:off x="2755900" y="1949450"/>
            <a:ext cx="16764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480A27E4-843A-B7E3-65A0-361399542303}"/>
              </a:ext>
            </a:extLst>
          </p:cNvPr>
          <p:cNvSpPr txBox="1"/>
          <p:nvPr/>
        </p:nvSpPr>
        <p:spPr>
          <a:xfrm>
            <a:off x="6613236" y="602964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Tier 1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network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DAE1B499-A8DF-5138-8A88-61122A7D707B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6215063" y="5527663"/>
            <a:ext cx="1587211" cy="501977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5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1F0CB-D648-C914-FFBB-082E2BD02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4418E5-3FEC-A874-35A9-89920346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4016484"/>
          </a:xfrm>
        </p:spPr>
        <p:txBody>
          <a:bodyPr/>
          <a:lstStyle/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views.napafrica.routeviews.org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regexp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^2018(_.+)+$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version is 250650352,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router ID is 196.60.9.68,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 0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Default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100,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AS 6447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Status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suppressed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d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damped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h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history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* valid, &gt;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=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multipath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      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internal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RIB-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failure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Removed</a:t>
            </a: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@NNN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nexthop's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id, &lt;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announce-nh-self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i - IGP, e - EGP, ? -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incomplete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 valid, I invalid, N Not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found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Network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Hop  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Metric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LocPrf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Weight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Path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137.158.0.0/16   196.60.8.216                           0 2018 36982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143.160.0.0/24   196.60.8.216                           0 2018 8094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143.160.240.0/20 196.60.8.216                           0 2018 8094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146.182.0.0/16 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146.182.0.0/17 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146.182.128.0/17 196.60.8.216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146.231.0.0/16   196.60.8.216                           0 2018 37520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154.114.25.0/24  196.60.8.216                           0 2018 36982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154.115.0.0/24   196.60.8.216                           0 2018 6149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154.115.112.0/20 196.60.8.216                           0 2018 36982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192.42.99.0/24   196.60.8.216                           0 2018 37520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196.6.221.0/24   196.60.8.216                           0 2018 8094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196.21.40.0/24 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196.21.158.0/24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196.21.159.0/24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196.21.164.0/22  196.60.8.216                           0 2018 8094 i</a:t>
            </a:r>
          </a:p>
          <a:p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da-DK" sz="90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BA818DF-403A-E0CF-03DF-E99BCB03A2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688" y="1214510"/>
            <a:ext cx="883602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Downstreams</a:t>
            </a:r>
            <a:r>
              <a:rPr lang="da-DK" dirty="0"/>
              <a:t>:  Local</a:t>
            </a:r>
            <a:r>
              <a:rPr spc="-55" dirty="0"/>
              <a:t> </a:t>
            </a:r>
            <a:r>
              <a:rPr spc="-10" dirty="0"/>
              <a:t>Collector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4F24037-3B3D-C289-5AF8-692C4A57F2D1}"/>
              </a:ext>
            </a:extLst>
          </p:cNvPr>
          <p:cNvSpPr txBox="1"/>
          <p:nvPr/>
        </p:nvSpPr>
        <p:spPr>
          <a:xfrm>
            <a:off x="6642100" y="233045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downstream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ASNs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D25B3F1-2FF0-E6BC-31AA-0501E96D2C9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575300" y="2581801"/>
            <a:ext cx="2255838" cy="9678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45D5A5A7-95CD-E67C-1D7B-1CECDDC6EADF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621338" y="2581801"/>
            <a:ext cx="2209800" cy="11964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frundet rektangel 26">
            <a:extLst>
              <a:ext uri="{FF2B5EF4-FFF2-40B4-BE49-F238E27FC236}">
                <a16:creationId xmlns:a16="http://schemas.microsoft.com/office/drawing/2014/main" id="{59D381A2-F424-E0B1-BB03-176104959241}"/>
              </a:ext>
            </a:extLst>
          </p:cNvPr>
          <p:cNvSpPr/>
          <p:nvPr/>
        </p:nvSpPr>
        <p:spPr>
          <a:xfrm>
            <a:off x="3365500" y="1984376"/>
            <a:ext cx="2209800" cy="184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7782527-8494-F09C-E731-B65D97D0213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727700" y="2581801"/>
            <a:ext cx="2103438" cy="16536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8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18BB5A9-9C9C-E710-BA28-CF813565D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2954655"/>
          </a:xfrm>
        </p:spPr>
        <p:txBody>
          <a:bodyPr/>
          <a:lstStyle/>
          <a:p>
            <a:r>
              <a:rPr lang="da-DK" dirty="0" err="1"/>
              <a:t>Often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 and peers </a:t>
            </a:r>
            <a:r>
              <a:rPr lang="da-DK" dirty="0" err="1"/>
              <a:t>contact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noc</a:t>
            </a:r>
            <a:r>
              <a:rPr lang="da-DK" dirty="0"/>
              <a:t> with routing issues. </a:t>
            </a:r>
            <a:r>
              <a:rPr lang="da-DK" dirty="0" err="1"/>
              <a:t>Announcing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routes to </a:t>
            </a:r>
            <a:r>
              <a:rPr lang="da-DK" dirty="0" err="1"/>
              <a:t>RouteViews</a:t>
            </a:r>
            <a:r>
              <a:rPr lang="da-DK" dirty="0"/>
              <a:t>, </a:t>
            </a:r>
            <a:r>
              <a:rPr lang="da-DK" dirty="0" err="1"/>
              <a:t>helps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engineers</a:t>
            </a:r>
            <a:r>
              <a:rPr lang="da-DK" dirty="0"/>
              <a:t> to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network</a:t>
            </a:r>
            <a:r>
              <a:rPr lang="da-DK" dirty="0"/>
              <a:t> from the rest of the Internet.</a:t>
            </a:r>
          </a:p>
          <a:p>
            <a:endParaRPr lang="da-DK" dirty="0"/>
          </a:p>
          <a:p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balance </a:t>
            </a:r>
            <a:r>
              <a:rPr lang="da-DK" dirty="0" err="1"/>
              <a:t>traffic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upstreams</a:t>
            </a:r>
            <a:r>
              <a:rPr lang="da-DK" dirty="0"/>
              <a:t> but the </a:t>
            </a:r>
            <a:r>
              <a:rPr lang="da-DK" dirty="0" err="1"/>
              <a:t>deaggregation</a:t>
            </a:r>
            <a:r>
              <a:rPr lang="da-DK" dirty="0"/>
              <a:t> </a:t>
            </a:r>
            <a:r>
              <a:rPr lang="da-DK" dirty="0" err="1"/>
              <a:t>scheme</a:t>
            </a:r>
            <a:r>
              <a:rPr lang="da-DK" dirty="0"/>
              <a:t> is not </a:t>
            </a:r>
            <a:r>
              <a:rPr lang="da-DK" dirty="0" err="1"/>
              <a:t>working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582B-0DC2-B98E-569D-46FE7A750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248DC63-A6B8-8A0D-9D56-FB4268E73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077178C-84AC-803E-EB89-AB9EDA00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2800767"/>
          </a:xfrm>
        </p:spPr>
        <p:txBody>
          <a:bodyPr/>
          <a:lstStyle/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bg 220.239.64.0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routing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entry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for 220.239.64.0/20, version 10370995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Paths: (1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available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#1,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default)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Not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advertised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to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peer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38001 7473 4804 4804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202.150.221.33 from 202.150.221.33 (10.11.33.29)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IGP, valid,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external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(First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received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validation-state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invalid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Community: 38001:100 38001:3003 38001:8003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Last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update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Sun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Nov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 14:28:09 2024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 </a:t>
            </a:r>
          </a:p>
          <a:p>
            <a:endParaRPr lang="da-DK" sz="1400" dirty="0"/>
          </a:p>
          <a:p>
            <a:endParaRPr lang="da-DK" sz="1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BE3C9AB-A53A-CA12-C330-5771E47AA82A}"/>
              </a:ext>
            </a:extLst>
          </p:cNvPr>
          <p:cNvSpPr txBox="1"/>
          <p:nvPr/>
        </p:nvSpPr>
        <p:spPr>
          <a:xfrm>
            <a:off x="6718301" y="4083050"/>
            <a:ext cx="1219200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RPKI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state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CB25B55E-6445-DA22-5DC1-DDBC6B38E11F}"/>
              </a:ext>
            </a:extLst>
          </p:cNvPr>
          <p:cNvCxnSpPr>
            <a:cxnSpLocks/>
          </p:cNvCxnSpPr>
          <p:nvPr/>
        </p:nvCxnSpPr>
        <p:spPr>
          <a:xfrm flipH="1" flipV="1">
            <a:off x="2374900" y="3625850"/>
            <a:ext cx="4953000" cy="457200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7F969342-D2AA-7964-65AA-6A76F7040991}"/>
              </a:ext>
            </a:extLst>
          </p:cNvPr>
          <p:cNvSpPr txBox="1"/>
          <p:nvPr/>
        </p:nvSpPr>
        <p:spPr>
          <a:xfrm>
            <a:off x="1126836" y="1322656"/>
            <a:ext cx="1219200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390E298B-2C21-BADC-AB5E-5B269A3FAD7B}"/>
              </a:ext>
            </a:extLst>
          </p:cNvPr>
          <p:cNvCxnSpPr>
            <a:cxnSpLocks/>
          </p:cNvCxnSpPr>
          <p:nvPr/>
        </p:nvCxnSpPr>
        <p:spPr>
          <a:xfrm>
            <a:off x="1736436" y="1607034"/>
            <a:ext cx="181264" cy="1256816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1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1AC7-7D88-6AC9-A71B-373B815F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14E449-BBD1-D79F-7785-6940B1376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0F60EAF-C349-CCEF-1B69-DA5CEA161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3662541"/>
          </a:xfrm>
        </p:spPr>
        <p:txBody>
          <a:bodyPr/>
          <a:lstStyle/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bg 220.239.64.0/19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routing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entry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for 220.239.64.0/19, version 9454097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Paths: (25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available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#24,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default)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Not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advertised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to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peer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9268 4764 1221 7474 4804, (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aggregated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by 4804 198.142.65.160)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203.62.187.103 from 203.62.187.103 (203.62.187.103)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IGP, valid,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external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atomic-aggregate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validation-state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valid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Community: 0:2011 9268:2124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Last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update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Mon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Nov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4 04:04:03 2024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9268 4764 1221 7474 4804, (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aggregated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by 4804 198.142.65.160)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203.62.187.102 from 203.62.187.102 (203.62.187.102)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IGP, valid,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external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atomic-aggregate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validation-state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valid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Community: 0:2011 9268:2124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Last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update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Mon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Nov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4 02:34:28 2024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 </a:t>
            </a:r>
          </a:p>
          <a:p>
            <a:endParaRPr lang="da-DK" sz="1400" dirty="0"/>
          </a:p>
          <a:p>
            <a:endParaRPr lang="da-DK" sz="1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617FF60-2EC0-FFCC-6AE5-6A23FF5FF791}"/>
              </a:ext>
            </a:extLst>
          </p:cNvPr>
          <p:cNvSpPr txBox="1"/>
          <p:nvPr/>
        </p:nvSpPr>
        <p:spPr>
          <a:xfrm>
            <a:off x="1003300" y="1088834"/>
            <a:ext cx="1219200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85671583-59B2-5FA9-6D27-BC03A7D2697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612900" y="1340185"/>
            <a:ext cx="1371600" cy="1523665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763D53F3-A996-74E5-E960-DB7FD1C19A36}"/>
              </a:ext>
            </a:extLst>
          </p:cNvPr>
          <p:cNvCxnSpPr>
            <a:cxnSpLocks/>
          </p:cNvCxnSpPr>
          <p:nvPr/>
        </p:nvCxnSpPr>
        <p:spPr>
          <a:xfrm>
            <a:off x="1612900" y="1340185"/>
            <a:ext cx="1371600" cy="2590465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7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54353-9EE7-BE8F-41AA-E3C1EE25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C9D4DA-9392-4A52-7AAF-9FFAE3846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942114F-E29C-0726-5027-0108BB12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1846659"/>
          </a:xfrm>
        </p:spPr>
        <p:txBody>
          <a:bodyPr/>
          <a:lstStyle/>
          <a:p>
            <a:r>
              <a:rPr lang="da-DK" dirty="0"/>
              <a:t>Ups –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forgot</a:t>
            </a:r>
            <a:r>
              <a:rPr lang="da-DK" dirty="0"/>
              <a:t> to </a:t>
            </a:r>
            <a:r>
              <a:rPr lang="da-DK" dirty="0" err="1"/>
              <a:t>create</a:t>
            </a:r>
            <a:r>
              <a:rPr lang="da-DK" dirty="0"/>
              <a:t> new </a:t>
            </a:r>
            <a:r>
              <a:rPr lang="da-DK" dirty="0" err="1"/>
              <a:t>ROAs</a:t>
            </a:r>
            <a:r>
              <a:rPr lang="da-DK" dirty="0"/>
              <a:t> so </a:t>
            </a:r>
            <a:r>
              <a:rPr lang="da-DK" dirty="0" err="1"/>
              <a:t>networks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dropping the longer </a:t>
            </a:r>
            <a:r>
              <a:rPr lang="da-DK" dirty="0" err="1"/>
              <a:t>prefixes</a:t>
            </a:r>
            <a:endParaRPr lang="da-DK" dirty="0"/>
          </a:p>
          <a:p>
            <a:endParaRPr lang="da-DK" dirty="0"/>
          </a:p>
          <a:p>
            <a:r>
              <a:rPr lang="da-DK" dirty="0"/>
              <a:t>Go fix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376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092" y="4631318"/>
            <a:ext cx="620395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PEERING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WITH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24491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Peering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Coordinators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4470">
              <a:lnSpc>
                <a:spcPct val="100000"/>
              </a:lnSpc>
              <a:spcBef>
                <a:spcPts val="100"/>
              </a:spcBef>
            </a:pPr>
            <a:r>
              <a:rPr dirty="0"/>
              <a:t>Peering</a:t>
            </a:r>
            <a:r>
              <a:rPr spc="-70" dirty="0"/>
              <a:t> </a:t>
            </a:r>
            <a:r>
              <a:rPr dirty="0"/>
              <a:t>with</a:t>
            </a:r>
            <a:r>
              <a:rPr spc="-7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4"/>
            <a:ext cx="8177530" cy="3865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peering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policy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PeeringDB: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</a:t>
            </a:r>
            <a:r>
              <a:rPr sz="2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www.peeringdb.com/asn/6447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15"/>
              </a:spcBef>
              <a:buChar char="•"/>
              <a:tabLst>
                <a:tab pos="302895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require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peers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PeeringDB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entry</a:t>
            </a:r>
            <a:endParaRPr sz="2400">
              <a:latin typeface="Arial"/>
              <a:cs typeface="Arial"/>
            </a:endParaRPr>
          </a:p>
          <a:p>
            <a:pPr marL="641350" marR="54991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2620" algn="l"/>
              </a:tabLst>
            </a:pPr>
            <a:r>
              <a:rPr sz="2000" dirty="0">
                <a:latin typeface="Arial"/>
                <a:cs typeface="Arial"/>
              </a:rPr>
              <a:t>Our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tools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build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peering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options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collectors)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	</a:t>
            </a:r>
            <a:r>
              <a:rPr sz="2000" dirty="0">
                <a:latin typeface="Arial"/>
                <a:cs typeface="Arial"/>
              </a:rPr>
              <a:t>configurations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PeeringDB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605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Peering: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Over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IPv4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IPv4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prefixes)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IPv6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IPv6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prefixes)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484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entire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operationally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possible)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Please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“add-path”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send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bogon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routes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send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prefixes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(please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don’t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ask)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4470">
              <a:lnSpc>
                <a:spcPct val="100000"/>
              </a:lnSpc>
              <a:spcBef>
                <a:spcPts val="100"/>
              </a:spcBef>
            </a:pPr>
            <a:r>
              <a:rPr dirty="0"/>
              <a:t>Peering</a:t>
            </a:r>
            <a:r>
              <a:rPr spc="-70" dirty="0"/>
              <a:t> </a:t>
            </a:r>
            <a:r>
              <a:rPr dirty="0"/>
              <a:t>with</a:t>
            </a:r>
            <a:r>
              <a:rPr spc="-80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pc="-20" dirty="0"/>
              <a:t>Presence</a:t>
            </a:r>
            <a:r>
              <a:rPr spc="-90" dirty="0"/>
              <a:t> </a:t>
            </a:r>
            <a:r>
              <a:rPr dirty="0"/>
              <a:t>in</a:t>
            </a:r>
            <a:r>
              <a:rPr spc="-90" dirty="0"/>
              <a:t> </a:t>
            </a:r>
            <a:r>
              <a:rPr spc="-10" dirty="0"/>
              <a:t>multiple</a:t>
            </a:r>
            <a:r>
              <a:rPr spc="-90" dirty="0"/>
              <a:t> </a:t>
            </a:r>
            <a:r>
              <a:rPr dirty="0"/>
              <a:t>IXP</a:t>
            </a:r>
            <a:r>
              <a:rPr spc="-90" dirty="0"/>
              <a:t> </a:t>
            </a:r>
            <a:r>
              <a:rPr spc="-10" dirty="0"/>
              <a:t>locations?</a:t>
            </a: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It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peer;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assess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15"/>
              </a:spcBef>
              <a:buChar char="•"/>
              <a:tabLst>
                <a:tab pos="302895" algn="l"/>
              </a:tabLst>
            </a:pPr>
            <a:r>
              <a:rPr dirty="0"/>
              <a:t>Will</a:t>
            </a:r>
            <a:r>
              <a:rPr spc="-100" dirty="0"/>
              <a:t> </a:t>
            </a:r>
            <a:r>
              <a:rPr dirty="0"/>
              <a:t>we</a:t>
            </a:r>
            <a:r>
              <a:rPr spc="-110" dirty="0"/>
              <a:t> </a:t>
            </a:r>
            <a:r>
              <a:rPr dirty="0"/>
              <a:t>peer</a:t>
            </a:r>
            <a:r>
              <a:rPr spc="-95" dirty="0"/>
              <a:t> </a:t>
            </a:r>
            <a:r>
              <a:rPr dirty="0"/>
              <a:t>with</a:t>
            </a:r>
            <a:r>
              <a:rPr spc="-105" dirty="0"/>
              <a:t> </a:t>
            </a:r>
            <a:r>
              <a:rPr spc="-10" dirty="0"/>
              <a:t>everyone?</a:t>
            </a: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Route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Servers,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AS6447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selective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about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bi-lateral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multi-hop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peerings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48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interested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new,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interesting,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diverse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around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world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289" y="2007040"/>
            <a:ext cx="4305300" cy="35826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02895" algn="l"/>
              </a:tabLst>
            </a:pP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RouteViews</a:t>
            </a:r>
            <a:r>
              <a:rPr sz="1600" b="1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was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first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started</a:t>
            </a:r>
            <a:r>
              <a:rPr sz="1600" b="1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in</a:t>
            </a:r>
            <a:r>
              <a:rPr sz="1600" b="1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B050"/>
                </a:solidFill>
                <a:latin typeface="Arial"/>
                <a:cs typeface="Arial"/>
              </a:rPr>
              <a:t>1995</a:t>
            </a:r>
            <a:endParaRPr sz="1600">
              <a:latin typeface="Arial"/>
              <a:cs typeface="Arial"/>
            </a:endParaRPr>
          </a:p>
          <a:p>
            <a:pPr marL="303530" marR="62230" indent="-290830">
              <a:lnSpc>
                <a:spcPts val="1900"/>
              </a:lnSpc>
              <a:spcBef>
                <a:spcPts val="464"/>
              </a:spcBef>
              <a:buChar char="•"/>
              <a:tabLst>
                <a:tab pos="303530" algn="l"/>
              </a:tabLst>
            </a:pPr>
            <a:r>
              <a:rPr sz="1600" dirty="0">
                <a:latin typeface="Arial"/>
                <a:cs typeface="Arial"/>
              </a:rPr>
              <a:t>Now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growing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network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40+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collectors positioned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strategically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Exchange </a:t>
            </a:r>
            <a:r>
              <a:rPr sz="1600" dirty="0">
                <a:latin typeface="Arial"/>
                <a:cs typeface="Arial"/>
              </a:rPr>
              <a:t>Points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around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world</a:t>
            </a:r>
            <a:endParaRPr sz="1600">
              <a:latin typeface="Arial"/>
              <a:cs typeface="Arial"/>
            </a:endParaRPr>
          </a:p>
          <a:p>
            <a:pPr marL="302895" marR="5080" indent="-290830">
              <a:lnSpc>
                <a:spcPct val="98900"/>
              </a:lnSpc>
              <a:spcBef>
                <a:spcPts val="240"/>
              </a:spcBef>
              <a:buChar char="•"/>
              <a:tabLst>
                <a:tab pos="302895" algn="l"/>
              </a:tabLst>
            </a:pPr>
            <a:r>
              <a:rPr sz="1600" spc="-10" dirty="0">
                <a:latin typeface="Arial"/>
                <a:cs typeface="Arial"/>
              </a:rPr>
              <a:t>RouteViews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collaborates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Applied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Analysis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(CAIDA) </a:t>
            </a:r>
            <a:r>
              <a:rPr sz="1600" dirty="0">
                <a:latin typeface="Arial"/>
                <a:cs typeface="Arial"/>
              </a:rPr>
              <a:t>working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NSF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grants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 Designing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Global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Measurement </a:t>
            </a:r>
            <a:r>
              <a:rPr sz="1600" spc="-20" dirty="0">
                <a:latin typeface="Arial"/>
                <a:cs typeface="Arial"/>
              </a:rPr>
              <a:t>Infrastructure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Improve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Security, GMI3S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(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OAC-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2131987</a:t>
            </a:r>
            <a:r>
              <a:rPr sz="1600" spc="-10" dirty="0">
                <a:latin typeface="Arial"/>
                <a:cs typeface="Arial"/>
              </a:rPr>
              <a:t>),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Integrated Library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Advancing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Network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Science, </a:t>
            </a:r>
            <a:r>
              <a:rPr sz="1600" dirty="0">
                <a:latin typeface="Arial"/>
                <a:cs typeface="Arial"/>
              </a:rPr>
              <a:t>ILANDS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(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CNS-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2120399</a:t>
            </a:r>
            <a:r>
              <a:rPr sz="1600" spc="-10" dirty="0"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  <a:p>
            <a:pPr marL="302895" marR="179070" indent="-290830">
              <a:lnSpc>
                <a:spcPts val="1900"/>
              </a:lnSpc>
              <a:spcBef>
                <a:spcPts val="365"/>
              </a:spcBef>
              <a:buChar char="•"/>
              <a:tabLst>
                <a:tab pos="302895" algn="l"/>
              </a:tabLst>
            </a:pPr>
            <a:r>
              <a:rPr sz="1600" spc="-10" dirty="0">
                <a:latin typeface="Arial"/>
                <a:cs typeface="Arial"/>
              </a:rPr>
              <a:t>RouteViews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financial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20" dirty="0">
                <a:latin typeface="Arial"/>
                <a:cs typeface="Arial"/>
              </a:rPr>
              <a:t>in-</a:t>
            </a:r>
            <a:r>
              <a:rPr sz="1600" dirty="0">
                <a:latin typeface="Arial"/>
                <a:cs typeface="Arial"/>
              </a:rPr>
              <a:t>kind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donations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multiple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organizations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3498" y="2055879"/>
            <a:ext cx="4326890" cy="37750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2895" marR="163830" indent="-290830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302895" algn="l"/>
              </a:tabLst>
            </a:pP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RouteViews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is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based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at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University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Oregon</a:t>
            </a:r>
            <a:r>
              <a:rPr sz="1600" b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sz="1600" b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operated</a:t>
            </a:r>
            <a:r>
              <a:rPr sz="1600" b="1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by</a:t>
            </a:r>
            <a:r>
              <a:rPr sz="1600" b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B050"/>
                </a:solidFill>
                <a:latin typeface="Arial"/>
                <a:cs typeface="Arial"/>
              </a:rPr>
              <a:t>NSRC</a:t>
            </a:r>
            <a:endParaRPr sz="1600">
              <a:latin typeface="Arial"/>
              <a:cs typeface="Arial"/>
            </a:endParaRPr>
          </a:p>
          <a:p>
            <a:pPr marL="302895" marR="82550" indent="-290830">
              <a:lnSpc>
                <a:spcPct val="97800"/>
              </a:lnSpc>
              <a:spcBef>
                <a:spcPts val="360"/>
              </a:spcBef>
              <a:buChar char="•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NSRC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growth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global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 infrastructure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providing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engineering assistance,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collaborative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technical workshops,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training,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resources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university,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research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education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networks worldwide.</a:t>
            </a:r>
            <a:endParaRPr sz="1600">
              <a:latin typeface="Arial"/>
              <a:cs typeface="Arial"/>
            </a:endParaRPr>
          </a:p>
          <a:p>
            <a:pPr marL="302895" marR="219075" indent="-290830">
              <a:lnSpc>
                <a:spcPct val="99100"/>
              </a:lnSpc>
              <a:spcBef>
                <a:spcPts val="405"/>
              </a:spcBef>
              <a:buChar char="•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NSRC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partially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funded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IRNC program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NSF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(</a:t>
            </a:r>
            <a:r>
              <a:rPr sz="1600" u="sng" spc="-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OAC-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2029309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10" dirty="0">
                <a:latin typeface="Arial"/>
                <a:cs typeface="Arial"/>
              </a:rPr>
              <a:t>Google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contributions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public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private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organizations.</a:t>
            </a:r>
            <a:endParaRPr sz="1600">
              <a:latin typeface="Arial"/>
              <a:cs typeface="Arial"/>
            </a:endParaRPr>
          </a:p>
          <a:p>
            <a:pPr marL="302895" marR="5080" indent="-290830">
              <a:lnSpc>
                <a:spcPts val="1900"/>
              </a:lnSpc>
              <a:spcBef>
                <a:spcPts val="370"/>
              </a:spcBef>
              <a:buChar char="•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University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Oregon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research institution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Eugene,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Oregon,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founded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1876.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092" y="4631318"/>
            <a:ext cx="433578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ROUTEVIEWS</a:t>
            </a:r>
            <a:r>
              <a:rPr sz="3400" b="1" spc="-145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NEWS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32054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What’s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happening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RouteViews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963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95" dirty="0"/>
              <a:t> </a:t>
            </a:r>
            <a:r>
              <a:rPr spc="-20" dirty="0"/>
              <a:t>News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968" y="1975634"/>
            <a:ext cx="9044940" cy="30670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282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28295" algn="l"/>
              </a:tabLst>
            </a:pPr>
            <a:r>
              <a:rPr sz="2400" spc="-10" dirty="0">
                <a:latin typeface="Arial"/>
                <a:cs typeface="Arial"/>
              </a:rPr>
              <a:t>Collectors:</a:t>
            </a:r>
            <a:endParaRPr sz="240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majority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FRR</a:t>
            </a:r>
            <a:r>
              <a:rPr sz="2100" baseline="23809" dirty="0">
                <a:latin typeface="Arial"/>
                <a:cs typeface="Arial"/>
              </a:rPr>
              <a:t>1</a:t>
            </a:r>
            <a:r>
              <a:rPr sz="2100" spc="240" baseline="238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(either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version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9.1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10)</a:t>
            </a:r>
            <a:endParaRPr sz="200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One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Cisco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ASR1004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(still)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Quagga</a:t>
            </a:r>
            <a:endParaRPr sz="200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Moving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metal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VMs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(easier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deployment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management)</a:t>
            </a:r>
            <a:endParaRPr sz="2000">
              <a:latin typeface="Arial"/>
              <a:cs typeface="Arial"/>
            </a:endParaRPr>
          </a:p>
          <a:p>
            <a:pPr marL="328295" indent="-290195">
              <a:lnSpc>
                <a:spcPct val="100000"/>
              </a:lnSpc>
              <a:spcBef>
                <a:spcPts val="509"/>
              </a:spcBef>
              <a:buChar char="•"/>
              <a:tabLst>
                <a:tab pos="328295" algn="l"/>
              </a:tabLst>
            </a:pPr>
            <a:r>
              <a:rPr sz="2400" spc="-10" dirty="0">
                <a:latin typeface="Arial"/>
                <a:cs typeface="Arial"/>
              </a:rPr>
              <a:t>Location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update:</a:t>
            </a:r>
            <a:endParaRPr sz="2400">
              <a:latin typeface="Arial"/>
              <a:cs typeface="Arial"/>
            </a:endParaRPr>
          </a:p>
          <a:p>
            <a:pPr marL="666115" marR="100965" lvl="1" indent="-241300">
              <a:lnSpc>
                <a:spcPct val="105000"/>
              </a:lnSpc>
              <a:spcBef>
                <a:spcPts val="380"/>
              </a:spcBef>
              <a:buChar char="–"/>
              <a:tabLst>
                <a:tab pos="668020" algn="l"/>
              </a:tabLst>
            </a:pPr>
            <a:r>
              <a:rPr sz="2000" dirty="0">
                <a:latin typeface="Arial"/>
                <a:cs typeface="Arial"/>
              </a:rPr>
              <a:t>Recent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CIX-ATL,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PacWave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LAX,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Iraq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PIT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Mexico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&amp; 	</a:t>
            </a:r>
            <a:r>
              <a:rPr sz="2000" dirty="0">
                <a:latin typeface="Arial"/>
                <a:cs typeface="Arial"/>
              </a:rPr>
              <a:t>Santiago,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DE-CIX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Johor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Bahru</a:t>
            </a:r>
            <a:endParaRPr sz="200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Several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offered;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resources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fulfil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those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7600" y="5599643"/>
            <a:ext cx="2878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7777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FRRouting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Project: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https://frrouting.org/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165" dirty="0"/>
              <a:t> </a:t>
            </a:r>
            <a:r>
              <a:rPr dirty="0"/>
              <a:t>Development</a:t>
            </a:r>
            <a:r>
              <a:rPr spc="-155" dirty="0"/>
              <a:t> </a:t>
            </a:r>
            <a:r>
              <a:rPr spc="-10" dirty="0"/>
              <a:t>Projects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4"/>
            <a:ext cx="8738235" cy="38011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5" dirty="0">
                <a:latin typeface="Arial"/>
                <a:cs typeface="Arial"/>
              </a:rPr>
              <a:t>API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Allow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programmatic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RouteViews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641350" marR="508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2620" algn="l"/>
              </a:tabLst>
            </a:pPr>
            <a:r>
              <a:rPr sz="2000" dirty="0">
                <a:latin typeface="Arial"/>
                <a:cs typeface="Arial"/>
              </a:rPr>
              <a:t>(our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currently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allow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telnet</a:t>
            </a:r>
            <a:r>
              <a:rPr sz="2000" spc="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access,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1000s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automated 	</a:t>
            </a:r>
            <a:r>
              <a:rPr sz="2000" dirty="0">
                <a:latin typeface="Arial"/>
                <a:cs typeface="Arial"/>
              </a:rPr>
              <a:t>scripts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hammer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daily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basis)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61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LookingGlass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telnet</a:t>
            </a:r>
            <a:r>
              <a:rPr sz="2000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unsustainable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Aim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making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LookingGlass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default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</a:t>
            </a:r>
            <a:endParaRPr sz="200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395"/>
              </a:spcBef>
              <a:buChar char="•"/>
              <a:tabLst>
                <a:tab pos="982344" algn="l"/>
              </a:tabLst>
            </a:pPr>
            <a:r>
              <a:rPr sz="1700" dirty="0">
                <a:solidFill>
                  <a:srgbClr val="00B050"/>
                </a:solidFill>
                <a:latin typeface="Arial"/>
                <a:cs typeface="Arial"/>
              </a:rPr>
              <a:t>telnet</a:t>
            </a:r>
            <a:r>
              <a:rPr sz="1700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will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remain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available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collector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legacy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50"/>
              </a:spcBef>
              <a:buChar char="•"/>
              <a:tabLst>
                <a:tab pos="302895" algn="l"/>
              </a:tabLst>
            </a:pPr>
            <a:r>
              <a:rPr sz="2400" spc="-25" dirty="0">
                <a:latin typeface="Arial"/>
                <a:cs typeface="Arial"/>
              </a:rPr>
              <a:t>BMP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Live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consumers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75" dirty="0"/>
              <a:t> </a:t>
            </a:r>
            <a:r>
              <a:rPr dirty="0"/>
              <a:t>Behind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Scenes</a:t>
            </a:r>
            <a:r>
              <a:rPr spc="-65" dirty="0"/>
              <a:t> </a:t>
            </a:r>
            <a:r>
              <a:rPr spc="-10" dirty="0"/>
              <a:t>Projects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pc="-10" dirty="0"/>
              <a:t>Months</a:t>
            </a:r>
            <a:r>
              <a:rPr spc="-10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20" dirty="0"/>
              <a:t>ongoing</a:t>
            </a:r>
            <a:r>
              <a:rPr spc="-100" dirty="0"/>
              <a:t> </a:t>
            </a:r>
            <a:r>
              <a:rPr spc="-10" dirty="0"/>
              <a:t>effort:</a:t>
            </a:r>
          </a:p>
          <a:p>
            <a:pPr marL="302895" indent="-290195">
              <a:lnSpc>
                <a:spcPct val="100000"/>
              </a:lnSpc>
              <a:spcBef>
                <a:spcPts val="530"/>
              </a:spcBef>
              <a:buChar char="•"/>
              <a:tabLst>
                <a:tab pos="302895" algn="l"/>
              </a:tabLst>
            </a:pPr>
            <a:r>
              <a:rPr sz="2300" spc="-10" dirty="0"/>
              <a:t>Upgrading</a:t>
            </a:r>
            <a:r>
              <a:rPr sz="2300" spc="-90" dirty="0"/>
              <a:t> </a:t>
            </a:r>
            <a:r>
              <a:rPr sz="2300" spc="-10" dirty="0"/>
              <a:t>archive</a:t>
            </a:r>
            <a:r>
              <a:rPr sz="2300" spc="-90" dirty="0"/>
              <a:t> </a:t>
            </a:r>
            <a:r>
              <a:rPr sz="2300" spc="-20" dirty="0"/>
              <a:t>infrastructure</a:t>
            </a:r>
            <a:r>
              <a:rPr sz="2300" spc="-85" dirty="0"/>
              <a:t> </a:t>
            </a:r>
            <a:r>
              <a:rPr sz="2300" dirty="0"/>
              <a:t>and</a:t>
            </a:r>
            <a:r>
              <a:rPr sz="2300" spc="-90" dirty="0"/>
              <a:t> </a:t>
            </a:r>
            <a:r>
              <a:rPr sz="2300" spc="-10" dirty="0"/>
              <a:t>storage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30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RouteViews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stores BGP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 from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1997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around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50 TBytes </a:t>
            </a:r>
            <a:r>
              <a:rPr sz="1800" spc="-10" dirty="0">
                <a:latin typeface="Arial"/>
                <a:cs typeface="Arial"/>
              </a:rPr>
              <a:t>(compressed)</a:t>
            </a:r>
            <a:endParaRPr sz="18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34"/>
              </a:spcBef>
              <a:buChar char="•"/>
              <a:tabLst>
                <a:tab pos="302895" algn="l"/>
              </a:tabLst>
            </a:pPr>
            <a:r>
              <a:rPr sz="2300" spc="-10" dirty="0"/>
              <a:t>Tooling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50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Automation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managing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infrastructure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deploying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10" dirty="0">
                <a:latin typeface="Arial"/>
                <a:cs typeface="Arial"/>
              </a:rPr>
              <a:t> peers</a:t>
            </a:r>
            <a:endParaRPr sz="18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34"/>
              </a:spcBef>
              <a:buChar char="•"/>
              <a:tabLst>
                <a:tab pos="302895" algn="l"/>
              </a:tabLst>
            </a:pPr>
            <a:r>
              <a:rPr sz="2300" spc="-10" dirty="0"/>
              <a:t>Collector</a:t>
            </a:r>
            <a:r>
              <a:rPr sz="2300" spc="-100" dirty="0"/>
              <a:t> </a:t>
            </a:r>
            <a:r>
              <a:rPr sz="2300" dirty="0"/>
              <a:t>OS</a:t>
            </a:r>
            <a:r>
              <a:rPr sz="2300" spc="-105" dirty="0"/>
              <a:t> </a:t>
            </a:r>
            <a:r>
              <a:rPr sz="2300" dirty="0"/>
              <a:t>(from</a:t>
            </a:r>
            <a:r>
              <a:rPr sz="2300" spc="-114" dirty="0"/>
              <a:t> </a:t>
            </a:r>
            <a:r>
              <a:rPr sz="2300" spc="-10" dirty="0"/>
              <a:t>CentOS</a:t>
            </a:r>
            <a:r>
              <a:rPr sz="2300" spc="-105" dirty="0"/>
              <a:t> </a:t>
            </a:r>
            <a:r>
              <a:rPr sz="2300" dirty="0"/>
              <a:t>to</a:t>
            </a:r>
            <a:r>
              <a:rPr sz="2300" spc="-105" dirty="0"/>
              <a:t> </a:t>
            </a:r>
            <a:r>
              <a:rPr sz="2300" spc="-10" dirty="0"/>
              <a:t>Ubuntu)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5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CentOS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end-</a:t>
            </a:r>
            <a:r>
              <a:rPr sz="1800" dirty="0">
                <a:latin typeface="Arial"/>
                <a:cs typeface="Arial"/>
              </a:rPr>
              <a:t>of-life –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half 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collectors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still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CentOS</a:t>
            </a:r>
            <a:endParaRPr sz="18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30"/>
              </a:spcBef>
              <a:buChar char="•"/>
              <a:tabLst>
                <a:tab pos="302895" algn="l"/>
              </a:tabLst>
            </a:pPr>
            <a:r>
              <a:rPr sz="2300" dirty="0"/>
              <a:t>FRR</a:t>
            </a:r>
            <a:r>
              <a:rPr sz="2300" spc="-90" dirty="0"/>
              <a:t> </a:t>
            </a:r>
            <a:r>
              <a:rPr sz="2300" spc="-10" dirty="0"/>
              <a:t>performance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5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Standardising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latest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releases,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upgrading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releases</a:t>
            </a:r>
            <a:endParaRPr sz="1800">
              <a:latin typeface="Arial"/>
              <a:cs typeface="Arial"/>
            </a:endParaRPr>
          </a:p>
          <a:p>
            <a:pPr marL="641985" lvl="1" indent="-241935">
              <a:lnSpc>
                <a:spcPct val="100000"/>
              </a:lnSpc>
              <a:spcBef>
                <a:spcPts val="33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“Badly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peers”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(aka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slow</a:t>
            </a:r>
            <a:r>
              <a:rPr sz="1800" spc="-10" dirty="0">
                <a:latin typeface="Arial"/>
                <a:cs typeface="Arial"/>
              </a:rPr>
              <a:t> peers)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85" dirty="0"/>
              <a:t> </a:t>
            </a:r>
            <a:r>
              <a:rPr dirty="0"/>
              <a:t>Future</a:t>
            </a:r>
            <a:r>
              <a:rPr spc="-80" dirty="0"/>
              <a:t> </a:t>
            </a:r>
            <a:r>
              <a:rPr spc="-10" dirty="0"/>
              <a:t>Planning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2"/>
            <a:ext cx="8028305" cy="35458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0" dirty="0">
                <a:latin typeface="Arial"/>
                <a:cs typeface="Arial"/>
              </a:rPr>
              <a:t>Collectors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hosts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locations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outside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North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America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Large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dense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interconnection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Unique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specialist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environments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(eg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R&amp;E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exchanges)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15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Scalable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diverse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archiving</a:t>
            </a:r>
            <a:endParaRPr sz="24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0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Improved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community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Running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infrastructure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money!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hugely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appreciate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generous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supporters</a:t>
            </a:r>
            <a:endParaRPr sz="200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Char char="•"/>
              <a:tabLst>
                <a:tab pos="982344" algn="l"/>
              </a:tabLst>
            </a:pPr>
            <a:r>
              <a:rPr sz="17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</a:t>
            </a:r>
            <a:r>
              <a:rPr sz="17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www.routeviews.org/routeviews/index.php/supporters</a:t>
            </a:r>
            <a:r>
              <a:rPr sz="17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80"/>
              </a:spcBef>
              <a:buChar char="•"/>
              <a:tabLst>
                <a:tab pos="302895" algn="l"/>
              </a:tabLst>
            </a:pPr>
            <a:r>
              <a:rPr sz="2400" dirty="0">
                <a:latin typeface="Arial"/>
                <a:cs typeface="Arial"/>
              </a:rPr>
              <a:t>Your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suggestions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welcome!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753" y="5143599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092" y="4631318"/>
            <a:ext cx="50069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HOSTING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30099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potential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hosts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collectors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8495">
              <a:lnSpc>
                <a:spcPct val="100000"/>
              </a:lnSpc>
              <a:spcBef>
                <a:spcPts val="100"/>
              </a:spcBef>
            </a:pPr>
            <a:r>
              <a:rPr dirty="0"/>
              <a:t>Hosting</a:t>
            </a:r>
            <a:r>
              <a:rPr spc="-7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2"/>
            <a:ext cx="7780655" cy="37414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interested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locations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Especially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regions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economies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Where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(&gt;100)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15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Hosting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collector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themselves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48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IXPs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6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sponsor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(~10Mbps)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transit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48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sponsor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VM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needed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</a:t>
            </a:r>
            <a:endParaRPr sz="200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420"/>
              </a:spcBef>
              <a:buChar char="•"/>
              <a:tabLst>
                <a:tab pos="982344" algn="l"/>
              </a:tabLst>
            </a:pPr>
            <a:r>
              <a:rPr sz="1700" dirty="0">
                <a:latin typeface="Arial"/>
                <a:cs typeface="Arial"/>
              </a:rPr>
              <a:t>Physical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hardware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preferred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being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harder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manage</a:t>
            </a:r>
            <a:endParaRPr sz="170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340"/>
              </a:spcBef>
              <a:buChar char="•"/>
              <a:tabLst>
                <a:tab pos="982344" algn="l"/>
              </a:tabLst>
            </a:pPr>
            <a:r>
              <a:rPr sz="1700" dirty="0">
                <a:latin typeface="Arial"/>
                <a:cs typeface="Arial"/>
              </a:rPr>
              <a:t>VMs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sometimes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may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not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possible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operational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requirements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>
              <a:lnSpc>
                <a:spcPct val="100000"/>
              </a:lnSpc>
              <a:spcBef>
                <a:spcPts val="100"/>
              </a:spcBef>
            </a:pPr>
            <a:r>
              <a:rPr dirty="0"/>
              <a:t>Collector</a:t>
            </a:r>
            <a:r>
              <a:rPr spc="-120" dirty="0"/>
              <a:t> </a:t>
            </a:r>
            <a:r>
              <a:rPr spc="-10" dirty="0"/>
              <a:t>Specifications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24651"/>
            <a:ext cx="6525895" cy="36290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450"/>
              </a:spcBef>
              <a:buChar char="•"/>
              <a:tabLst>
                <a:tab pos="302895" algn="l"/>
              </a:tabLst>
            </a:pPr>
            <a:r>
              <a:rPr sz="2000" dirty="0">
                <a:latin typeface="Arial"/>
                <a:cs typeface="Arial"/>
              </a:rPr>
              <a:t>Virtual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Machine:</a:t>
            </a:r>
            <a:endParaRPr sz="20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28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16GB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(prefer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32GB)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100GB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disk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5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4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vCPUs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29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transit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interface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(management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CLI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traffic)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4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peering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interface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IX</a:t>
            </a:r>
            <a:endParaRPr sz="16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59"/>
              </a:spcBef>
              <a:buChar char="•"/>
              <a:tabLst>
                <a:tab pos="302895" algn="l"/>
              </a:tabLst>
            </a:pPr>
            <a:r>
              <a:rPr sz="2000" dirty="0">
                <a:latin typeface="Arial"/>
                <a:cs typeface="Arial"/>
              </a:rPr>
              <a:t>Physical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Hardware:</a:t>
            </a:r>
            <a:endParaRPr sz="20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40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32GB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64GB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RAM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5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400GB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1TB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SSD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29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4+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CPUs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4"/>
              </a:spcBef>
              <a:buChar char="–"/>
              <a:tabLst>
                <a:tab pos="642620" algn="l"/>
              </a:tabLst>
            </a:pPr>
            <a:r>
              <a:rPr sz="1600" spc="-10" dirty="0">
                <a:latin typeface="Arial"/>
                <a:cs typeface="Arial"/>
              </a:rPr>
              <a:t>Ethernet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transit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interface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(1Gbps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enough)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0"/>
              </a:spcBef>
              <a:buChar char="–"/>
              <a:tabLst>
                <a:tab pos="642620" algn="l"/>
              </a:tabLst>
            </a:pPr>
            <a:r>
              <a:rPr sz="1600" spc="-10" dirty="0">
                <a:latin typeface="Arial"/>
                <a:cs typeface="Arial"/>
              </a:rPr>
              <a:t>Ethernet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IX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peering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(10Gbps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standard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now)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6930">
              <a:lnSpc>
                <a:spcPct val="100000"/>
              </a:lnSpc>
              <a:spcBef>
                <a:spcPts val="100"/>
              </a:spcBef>
            </a:pPr>
            <a:r>
              <a:rPr dirty="0"/>
              <a:t>Collector</a:t>
            </a:r>
            <a:r>
              <a:rPr spc="-120" dirty="0"/>
              <a:t> </a:t>
            </a:r>
            <a:r>
              <a:rPr spc="-10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2668" y="1975632"/>
            <a:ext cx="8920480" cy="231858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155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15595" algn="l"/>
              </a:tabLst>
            </a:pPr>
            <a:r>
              <a:rPr sz="2400" spc="-10" dirty="0">
                <a:latin typeface="Arial"/>
                <a:cs typeface="Arial"/>
              </a:rPr>
              <a:t>Ubuntu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lang="da-DK" sz="240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.04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standard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  <a:p>
            <a:pPr marL="6540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540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Ubuntu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Server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install</a:t>
            </a:r>
            <a:endParaRPr sz="2000" dirty="0">
              <a:latin typeface="Arial"/>
              <a:cs typeface="Arial"/>
            </a:endParaRPr>
          </a:p>
          <a:p>
            <a:pPr marL="6540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54050" algn="l"/>
              </a:tabLst>
            </a:pPr>
            <a:r>
              <a:rPr sz="2000" dirty="0">
                <a:latin typeface="Arial"/>
                <a:cs typeface="Arial"/>
              </a:rPr>
              <a:t>Our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deployment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scripts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rest</a:t>
            </a:r>
            <a:endParaRPr sz="2000" dirty="0">
              <a:latin typeface="Arial"/>
              <a:cs typeface="Arial"/>
            </a:endParaRPr>
          </a:p>
          <a:p>
            <a:pPr marL="315595" indent="-290195">
              <a:lnSpc>
                <a:spcPct val="100000"/>
              </a:lnSpc>
              <a:spcBef>
                <a:spcPts val="509"/>
              </a:spcBef>
              <a:buChar char="•"/>
              <a:tabLst>
                <a:tab pos="315595" algn="l"/>
              </a:tabLst>
            </a:pPr>
            <a:r>
              <a:rPr sz="2400" spc="-10" dirty="0">
                <a:latin typeface="Arial"/>
                <a:cs typeface="Arial"/>
              </a:rPr>
              <a:t>Routing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daemon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install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FRR</a:t>
            </a:r>
            <a:endParaRPr sz="2400" dirty="0">
              <a:latin typeface="Arial"/>
              <a:cs typeface="Arial"/>
            </a:endParaRPr>
          </a:p>
          <a:p>
            <a:pPr marL="653415" marR="37973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55320" algn="l"/>
              </a:tabLst>
            </a:pPr>
            <a:r>
              <a:rPr sz="2000" dirty="0">
                <a:latin typeface="Arial"/>
                <a:cs typeface="Arial"/>
              </a:rPr>
              <a:t>MRT</a:t>
            </a:r>
            <a:r>
              <a:rPr sz="2100" baseline="23809" dirty="0">
                <a:latin typeface="Arial"/>
                <a:cs typeface="Arial"/>
              </a:rPr>
              <a:t>1</a:t>
            </a:r>
            <a:r>
              <a:rPr sz="2100" spc="240" baseline="238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RIBs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(archived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hours)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updates 	</a:t>
            </a:r>
            <a:r>
              <a:rPr sz="2000" dirty="0">
                <a:latin typeface="Arial"/>
                <a:cs typeface="Arial"/>
              </a:rPr>
              <a:t>(archived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minutes)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5302" y="5532587"/>
            <a:ext cx="54006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7777" dirty="0">
                <a:latin typeface="Arial"/>
                <a:cs typeface="Arial"/>
              </a:rPr>
              <a:t>1</a:t>
            </a:r>
            <a:r>
              <a:rPr sz="1200" spc="217" baseline="2777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Multi-Threaded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Routing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Toolkit: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u="heavy" spc="-15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https://datatracker.ietf.org/doc/html/rfc6396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3330">
              <a:lnSpc>
                <a:spcPct val="100000"/>
              </a:lnSpc>
              <a:spcBef>
                <a:spcPts val="100"/>
              </a:spcBef>
            </a:pPr>
            <a:r>
              <a:rPr dirty="0"/>
              <a:t>Collector</a:t>
            </a:r>
            <a:r>
              <a:rPr spc="-120" dirty="0"/>
              <a:t> </a:t>
            </a:r>
            <a:r>
              <a:rPr spc="-20" dirty="0"/>
              <a:t>Host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87821"/>
            <a:ext cx="7447915" cy="12496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625"/>
              </a:spcBef>
              <a:buChar char="•"/>
              <a:tabLst>
                <a:tab pos="302895" algn="l"/>
              </a:tabLst>
            </a:pPr>
            <a:r>
              <a:rPr sz="2400" spc="-25" dirty="0">
                <a:latin typeface="Arial"/>
                <a:cs typeface="Arial"/>
              </a:rPr>
              <a:t>Acknowledged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website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sponsor</a:t>
            </a:r>
            <a:endParaRPr sz="24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3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Contact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details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kept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  <a:p>
            <a:pPr marL="40005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up-to-date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PeeringDB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entry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helps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1445" y="2921413"/>
            <a:ext cx="2540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062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85" dirty="0"/>
              <a:t> </a:t>
            </a:r>
            <a:r>
              <a:rPr dirty="0"/>
              <a:t>Team</a:t>
            </a:r>
            <a:r>
              <a:rPr spc="-75" dirty="0"/>
              <a:t> </a:t>
            </a:r>
            <a:r>
              <a:rPr spc="-10" dirty="0"/>
              <a:t>Members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80864" y="2041281"/>
          <a:ext cx="2516505" cy="359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Hans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Kuhn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Nina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Bargisen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Owen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Conway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Philip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Smith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2715" y="4385492"/>
            <a:ext cx="1308105" cy="16039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5845" y="1901596"/>
            <a:ext cx="1270687" cy="12710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2715" y="2829920"/>
            <a:ext cx="1285048" cy="12853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5845" y="3748192"/>
            <a:ext cx="1442007" cy="124595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092" y="4631318"/>
            <a:ext cx="589153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SUPPORTING</a:t>
            </a:r>
            <a:r>
              <a:rPr b="1" spc="-16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17418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How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you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help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7980">
              <a:lnSpc>
                <a:spcPct val="100000"/>
              </a:lnSpc>
              <a:spcBef>
                <a:spcPts val="100"/>
              </a:spcBef>
            </a:pPr>
            <a:r>
              <a:rPr dirty="0"/>
              <a:t>Supporting</a:t>
            </a:r>
            <a:r>
              <a:rPr spc="-13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54777"/>
            <a:ext cx="9099550" cy="3709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2895" marR="5080" indent="-290830">
              <a:lnSpc>
                <a:spcPct val="99200"/>
              </a:lnSpc>
              <a:spcBef>
                <a:spcPts val="120"/>
              </a:spcBef>
              <a:buChar char="•"/>
              <a:tabLst>
                <a:tab pos="302895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started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1995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because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network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operators wished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BGP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announcements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looked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external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viewpoint</a:t>
            </a:r>
            <a:endParaRPr sz="2400">
              <a:latin typeface="Arial"/>
              <a:cs typeface="Arial"/>
            </a:endParaRPr>
          </a:p>
          <a:p>
            <a:pPr marL="640715" marR="200025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2620" algn="l"/>
              </a:tabLst>
            </a:pPr>
            <a:r>
              <a:rPr sz="2000" dirty="0">
                <a:latin typeface="Arial"/>
                <a:cs typeface="Arial"/>
              </a:rPr>
              <a:t>Thousands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network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operators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researchers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around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now 	</a:t>
            </a:r>
            <a:r>
              <a:rPr sz="2000" dirty="0">
                <a:latin typeface="Arial"/>
                <a:cs typeface="Arial"/>
              </a:rPr>
              <a:t>rely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RouteViews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Many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everyday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tools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RouteViews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9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Please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consider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supporting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RouteViews: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publicly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acknowledging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collected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60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keep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community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going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971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75" dirty="0"/>
              <a:t> </a:t>
            </a:r>
            <a:r>
              <a:rPr spc="-20" dirty="0"/>
              <a:t>you!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8142" y="2910180"/>
            <a:ext cx="2357113" cy="2477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9289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55289"/>
            <a:ext cx="9016365" cy="35001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02895" marR="5080" indent="-290830">
              <a:lnSpc>
                <a:spcPct val="97800"/>
              </a:lnSpc>
              <a:spcBef>
                <a:spcPts val="160"/>
              </a:spcBef>
              <a:buChar char="•"/>
              <a:tabLst>
                <a:tab pos="302895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tool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that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allows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Internet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network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operators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look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BGP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table </a:t>
            </a:r>
            <a:r>
              <a:rPr sz="2300" dirty="0">
                <a:latin typeface="Arial"/>
                <a:cs typeface="Arial"/>
              </a:rPr>
              <a:t>from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different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backbones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locations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around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world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to </a:t>
            </a:r>
            <a:r>
              <a:rPr sz="2300" spc="-20" dirty="0">
                <a:latin typeface="Arial"/>
                <a:cs typeface="Arial"/>
              </a:rPr>
              <a:t>troubleshoot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assess:</a:t>
            </a:r>
            <a:endParaRPr sz="2300" dirty="0">
              <a:latin typeface="Arial"/>
              <a:cs typeface="Arial"/>
            </a:endParaRPr>
          </a:p>
          <a:p>
            <a:pPr marL="641985" lvl="1" indent="-241935">
              <a:lnSpc>
                <a:spcPct val="100000"/>
              </a:lnSpc>
              <a:spcBef>
                <a:spcPts val="42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Reachability,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hijacks,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bugs,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visibility,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withdrawals,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RPKI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status,…</a:t>
            </a:r>
            <a:endParaRPr sz="1800" dirty="0">
              <a:latin typeface="Arial"/>
              <a:cs typeface="Arial"/>
            </a:endParaRPr>
          </a:p>
          <a:p>
            <a:pPr marL="302895" marR="412115" indent="-290830">
              <a:lnSpc>
                <a:spcPts val="2690"/>
              </a:lnSpc>
              <a:spcBef>
                <a:spcPts val="610"/>
              </a:spcBef>
              <a:buChar char="•"/>
              <a:tabLst>
                <a:tab pos="302895" algn="l"/>
              </a:tabLst>
            </a:pPr>
            <a:r>
              <a:rPr sz="2300" spc="-20" dirty="0">
                <a:latin typeface="Arial"/>
                <a:cs typeface="Arial"/>
              </a:rPr>
              <a:t>Operators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who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find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it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valuable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tool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also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peer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contribute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10" dirty="0">
                <a:latin typeface="Arial"/>
                <a:cs typeface="Arial"/>
              </a:rPr>
              <a:t>value</a:t>
            </a:r>
            <a:endParaRPr sz="2300" dirty="0">
              <a:latin typeface="Arial"/>
              <a:cs typeface="Arial"/>
            </a:endParaRPr>
          </a:p>
          <a:p>
            <a:pPr marL="302895" marR="693420" indent="-290830">
              <a:lnSpc>
                <a:spcPts val="2690"/>
              </a:lnSpc>
              <a:spcBef>
                <a:spcPts val="620"/>
              </a:spcBef>
              <a:buChar char="•"/>
              <a:tabLst>
                <a:tab pos="302895" algn="l"/>
              </a:tabLst>
            </a:pPr>
            <a:r>
              <a:rPr sz="2300" spc="-20" dirty="0">
                <a:latin typeface="Arial"/>
                <a:cs typeface="Arial"/>
              </a:rPr>
              <a:t>RouteViews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operates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collectors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strategically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positioned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at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IXPs </a:t>
            </a:r>
            <a:r>
              <a:rPr sz="2300" spc="-10" dirty="0">
                <a:latin typeface="Arial"/>
                <a:cs typeface="Arial"/>
              </a:rPr>
              <a:t>around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world.</a:t>
            </a:r>
            <a:endParaRPr sz="2300" dirty="0">
              <a:latin typeface="Arial"/>
              <a:cs typeface="Arial"/>
            </a:endParaRPr>
          </a:p>
          <a:p>
            <a:pPr marL="641350" marR="555625" lvl="1" indent="-241935">
              <a:lnSpc>
                <a:spcPts val="2090"/>
              </a:lnSpc>
              <a:spcBef>
                <a:spcPts val="500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hosts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few </a:t>
            </a:r>
            <a:r>
              <a:rPr sz="1800" spc="-10" dirty="0">
                <a:latin typeface="Arial"/>
                <a:cs typeface="Arial"/>
              </a:rPr>
              <a:t>multi-</a:t>
            </a:r>
            <a:r>
              <a:rPr sz="1800" dirty="0">
                <a:latin typeface="Arial"/>
                <a:cs typeface="Arial"/>
              </a:rPr>
              <a:t>hop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collectors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operators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not 	</a:t>
            </a:r>
            <a:r>
              <a:rPr sz="1800" dirty="0">
                <a:latin typeface="Arial"/>
                <a:cs typeface="Arial"/>
              </a:rPr>
              <a:t>present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IXPs.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F00F-A4E2-4C07-2ABE-D3CB4F6CD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FAF763F-3CA5-D8EA-F396-13CFBC886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0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 err="1"/>
              <a:t>RouteViews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03F93A8-D283-16ED-1071-E92964EF1442}"/>
              </a:ext>
            </a:extLst>
          </p:cNvPr>
          <p:cNvSpPr txBox="1"/>
          <p:nvPr/>
        </p:nvSpPr>
        <p:spPr>
          <a:xfrm>
            <a:off x="785368" y="2054778"/>
            <a:ext cx="8798560" cy="40972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895" marR="5080" indent="-290830">
              <a:lnSpc>
                <a:spcPts val="2810"/>
              </a:lnSpc>
              <a:spcBef>
                <a:spcPts val="250"/>
              </a:spcBef>
              <a:buChar char="•"/>
              <a:tabLst>
                <a:tab pos="302895" algn="l"/>
              </a:tabLst>
            </a:pPr>
            <a:r>
              <a:rPr lang="da-DK" sz="2400" spc="-10" dirty="0" err="1">
                <a:latin typeface="Arial"/>
                <a:cs typeface="Arial"/>
              </a:rPr>
              <a:t>Many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free</a:t>
            </a:r>
            <a:r>
              <a:rPr lang="da-DK" sz="2400" spc="-10" dirty="0">
                <a:latin typeface="Arial"/>
                <a:cs typeface="Arial"/>
              </a:rPr>
              <a:t> and </a:t>
            </a:r>
            <a:r>
              <a:rPr lang="da-DK" sz="2400" spc="-10" dirty="0" err="1">
                <a:latin typeface="Arial"/>
                <a:cs typeface="Arial"/>
              </a:rPr>
              <a:t>commercial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tools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used</a:t>
            </a:r>
            <a:r>
              <a:rPr lang="da-DK" sz="2400" spc="-10" dirty="0">
                <a:latin typeface="Arial"/>
                <a:cs typeface="Arial"/>
              </a:rPr>
              <a:t> by </a:t>
            </a:r>
            <a:r>
              <a:rPr lang="da-DK" sz="2400" spc="-10" dirty="0" err="1">
                <a:latin typeface="Arial"/>
                <a:cs typeface="Arial"/>
              </a:rPr>
              <a:t>network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engineers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every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day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include</a:t>
            </a:r>
            <a:r>
              <a:rPr lang="da-DK" sz="2400" spc="-10" dirty="0">
                <a:latin typeface="Arial"/>
                <a:cs typeface="Arial"/>
              </a:rPr>
              <a:t> data from </a:t>
            </a:r>
            <a:r>
              <a:rPr lang="da-DK" sz="2400" spc="-10" dirty="0" err="1">
                <a:latin typeface="Arial"/>
                <a:cs typeface="Arial"/>
              </a:rPr>
              <a:t>RouteViews</a:t>
            </a:r>
            <a:endParaRPr sz="24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CAIDA ASRANK</a:t>
            </a: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CAIDA BGP Reader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HE BGP Tools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Kentik</a:t>
            </a:r>
            <a:r>
              <a:rPr lang="da-DK" sz="2000" dirty="0">
                <a:latin typeface="Arial"/>
                <a:cs typeface="Arial"/>
              </a:rPr>
              <a:t> Market Intelligence</a:t>
            </a:r>
          </a:p>
          <a:p>
            <a:pPr marL="641350" lvl="6" indent="-241300"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Kentik</a:t>
            </a:r>
            <a:r>
              <a:rPr lang="da-DK" sz="2000" dirty="0">
                <a:latin typeface="Arial"/>
                <a:cs typeface="Arial"/>
              </a:rPr>
              <a:t> BGP </a:t>
            </a:r>
            <a:r>
              <a:rPr lang="da-DK" sz="2000" dirty="0" err="1">
                <a:latin typeface="Arial"/>
                <a:cs typeface="Arial"/>
              </a:rPr>
              <a:t>monitoring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Catchpoint</a:t>
            </a:r>
            <a:endParaRPr lang="da-DK"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BGPMon</a:t>
            </a:r>
            <a:endParaRPr lang="da-DK"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And </a:t>
            </a:r>
            <a:r>
              <a:rPr lang="da-DK" sz="2000" dirty="0" err="1">
                <a:latin typeface="Arial"/>
                <a:cs typeface="Arial"/>
              </a:rPr>
              <a:t>many</a:t>
            </a:r>
            <a:r>
              <a:rPr lang="da-DK" sz="2000" dirty="0">
                <a:latin typeface="Arial"/>
                <a:cs typeface="Arial"/>
              </a:rPr>
              <a:t> more</a:t>
            </a:r>
          </a:p>
          <a:p>
            <a:pPr marL="400050" lvl="1">
              <a:lnSpc>
                <a:spcPct val="100000"/>
              </a:lnSpc>
              <a:spcBef>
                <a:spcPts val="505"/>
              </a:spcBef>
              <a:tabLst>
                <a:tab pos="64135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33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880" y="2004495"/>
            <a:ext cx="171005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14300">
              <a:lnSpc>
                <a:spcPts val="2500"/>
              </a:lnSpc>
              <a:spcBef>
                <a:spcPts val="200"/>
              </a:spcBef>
            </a:pPr>
            <a:r>
              <a:rPr sz="2100" spc="-10" dirty="0"/>
              <a:t>RouteViews </a:t>
            </a:r>
            <a:r>
              <a:rPr sz="2100" dirty="0"/>
              <a:t>Collector</a:t>
            </a:r>
            <a:r>
              <a:rPr sz="2100" spc="175" dirty="0"/>
              <a:t> </a:t>
            </a:r>
            <a:r>
              <a:rPr sz="2100" spc="-25" dirty="0"/>
              <a:t>Map</a:t>
            </a:r>
            <a:endParaRPr sz="2100"/>
          </a:p>
        </p:txBody>
      </p:sp>
      <p:pic>
        <p:nvPicPr>
          <p:cNvPr id="8" name="Billede 7" descr="Et billede, der indeholder tekst, kort, diagram&#10;&#10;Automatisk genereret beskrivelse">
            <a:extLst>
              <a:ext uri="{FF2B5EF4-FFF2-40B4-BE49-F238E27FC236}">
                <a16:creationId xmlns:a16="http://schemas.microsoft.com/office/drawing/2014/main" id="{B628D20A-66EE-98A0-9AF1-1C6C82E1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/>
          <a:stretch/>
        </p:blipFill>
        <p:spPr>
          <a:xfrm>
            <a:off x="2679095" y="1035050"/>
            <a:ext cx="7772400" cy="56675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8460" y="4022804"/>
            <a:ext cx="4074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http://www.routeviews.org/routeviews/index.php/map</a:t>
            </a:r>
            <a:r>
              <a:rPr sz="1400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092" y="4631318"/>
            <a:ext cx="440753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USING</a:t>
            </a:r>
            <a:r>
              <a:rPr sz="3400" b="1" spc="-100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ROUTEVIEWS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35369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network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operators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&amp;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researchers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0">
              <a:lnSpc>
                <a:spcPct val="100000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5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54778"/>
            <a:ext cx="8798560" cy="37617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895" marR="5080" indent="-290830">
              <a:lnSpc>
                <a:spcPts val="2810"/>
              </a:lnSpc>
              <a:spcBef>
                <a:spcPts val="25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Network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Operators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analyse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how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routes appear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Global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Routing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03530" marR="238125" indent="-291465">
              <a:lnSpc>
                <a:spcPct val="100000"/>
              </a:lnSpc>
              <a:spcBef>
                <a:spcPts val="445"/>
              </a:spcBef>
              <a:buChar char="•"/>
              <a:tabLst>
                <a:tab pos="303530" algn="l"/>
              </a:tabLst>
            </a:pPr>
            <a:r>
              <a:rPr sz="2400" spc="-25" dirty="0">
                <a:latin typeface="Arial"/>
                <a:cs typeface="Arial"/>
              </a:rPr>
              <a:t>Researchers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27-year-</a:t>
            </a:r>
            <a:r>
              <a:rPr sz="2400" dirty="0">
                <a:latin typeface="Arial"/>
                <a:cs typeface="Arial"/>
              </a:rPr>
              <a:t>old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archive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trends, </a:t>
            </a:r>
            <a:r>
              <a:rPr sz="2400" dirty="0">
                <a:latin typeface="Arial"/>
                <a:cs typeface="Arial"/>
              </a:rPr>
              <a:t>route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hijacks,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changes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as: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Origin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Next-hop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New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prefix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specifics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New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neighbours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Operator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ASN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appearing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path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spc="-10" dirty="0">
                <a:latin typeface="Arial"/>
                <a:cs typeface="Arial"/>
              </a:rPr>
              <a:t>Bogons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A41FE-0CDA-65BD-53BD-B370D2E57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F501C7-7815-B598-8B04-08DF5334F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dirty="0"/>
              <a:t>Use</a:t>
            </a:r>
            <a:r>
              <a:rPr spc="-60" dirty="0"/>
              <a:t> </a:t>
            </a:r>
            <a:r>
              <a:rPr dirty="0"/>
              <a:t>Cases</a:t>
            </a:r>
            <a:r>
              <a:rPr spc="-55" dirty="0"/>
              <a:t> </a:t>
            </a:r>
            <a:r>
              <a:rPr dirty="0"/>
              <a:t>–</a:t>
            </a:r>
            <a:r>
              <a:rPr lang="da-DK" spc="-65" dirty="0"/>
              <a:t> </a:t>
            </a:r>
            <a:r>
              <a:rPr lang="da-DK" spc="-65" dirty="0" err="1"/>
              <a:t>peering</a:t>
            </a:r>
            <a:r>
              <a:rPr lang="da-DK" spc="-65" dirty="0"/>
              <a:t> </a:t>
            </a:r>
            <a:r>
              <a:rPr lang="da-DK" spc="-65" dirty="0" err="1"/>
              <a:t>negotiation</a:t>
            </a:r>
            <a:endParaRPr spc="-10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F5385C1-0314-CA37-4DE5-7CE416E5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3323987"/>
          </a:xfrm>
        </p:spPr>
        <p:txBody>
          <a:bodyPr/>
          <a:lstStyle/>
          <a:p>
            <a:r>
              <a:rPr lang="da-DK" dirty="0" err="1"/>
              <a:t>Understanding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prospects </a:t>
            </a:r>
            <a:r>
              <a:rPr lang="da-DK" dirty="0" err="1"/>
              <a:t>connectivity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key</a:t>
            </a:r>
            <a:r>
              <a:rPr lang="da-DK" dirty="0"/>
              <a:t> to a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negotiation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</a:t>
            </a:r>
            <a:r>
              <a:rPr lang="da-DK" dirty="0" err="1"/>
              <a:t>upstreams</a:t>
            </a:r>
            <a:r>
              <a:rPr lang="da-DK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peers?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</a:t>
            </a:r>
            <a:r>
              <a:rPr lang="da-DK" dirty="0" err="1"/>
              <a:t>customers</a:t>
            </a:r>
            <a:r>
              <a:rPr lang="da-DK" dirty="0"/>
              <a:t>?</a:t>
            </a:r>
          </a:p>
          <a:p>
            <a:endParaRPr lang="da-DK" dirty="0"/>
          </a:p>
          <a:p>
            <a:r>
              <a:rPr lang="da-DK" dirty="0" err="1"/>
              <a:t>Let’s</a:t>
            </a:r>
            <a:r>
              <a:rPr lang="da-DK" dirty="0"/>
              <a:t> have a look at AS2018 as an </a:t>
            </a:r>
            <a:r>
              <a:rPr lang="da-DK" dirty="0" err="1"/>
              <a:t>example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620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18821</TotalTime>
  <Words>2386</Words>
  <Application>Microsoft Macintosh PowerPoint</Application>
  <PresentationFormat>Brugerdefineret</PresentationFormat>
  <Paragraphs>471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Courier New</vt:lpstr>
      <vt:lpstr>Menlo</vt:lpstr>
      <vt:lpstr>Times New Roman</vt:lpstr>
      <vt:lpstr>Office Theme</vt:lpstr>
      <vt:lpstr>The RouteViews Project: Update</vt:lpstr>
      <vt:lpstr>Background</vt:lpstr>
      <vt:lpstr>RouteViews Team Members</vt:lpstr>
      <vt:lpstr>What is RouteViews</vt:lpstr>
      <vt:lpstr>What is RouteViews</vt:lpstr>
      <vt:lpstr>RouteViews Collector Map</vt:lpstr>
      <vt:lpstr>PowerPoint-præsentation</vt:lpstr>
      <vt:lpstr>Using RouteViews</vt:lpstr>
      <vt:lpstr>Use Cases – peering negotiation</vt:lpstr>
      <vt:lpstr>Connected Networks: Multihop Collector</vt:lpstr>
      <vt:lpstr>Connected networks:  Multihop Collector</vt:lpstr>
      <vt:lpstr>Downstreams:  Local Collector</vt:lpstr>
      <vt:lpstr>Make life easier for your NOC</vt:lpstr>
      <vt:lpstr>Make life easier for your NOC</vt:lpstr>
      <vt:lpstr>Make life easier for your NOC</vt:lpstr>
      <vt:lpstr>Make life easier for your NOC</vt:lpstr>
      <vt:lpstr>PEERING WITH ROUTEVIEWS</vt:lpstr>
      <vt:lpstr>Peering with RouteViews</vt:lpstr>
      <vt:lpstr>Peering with RouteViews</vt:lpstr>
      <vt:lpstr>PowerPoint-præsentation</vt:lpstr>
      <vt:lpstr>RouteViews News</vt:lpstr>
      <vt:lpstr>RouteViews Development Projects</vt:lpstr>
      <vt:lpstr>RouteViews Behind the Scenes Projects</vt:lpstr>
      <vt:lpstr>RouteViews Future Planning</vt:lpstr>
      <vt:lpstr>HOSTING ROUTEVIEWS</vt:lpstr>
      <vt:lpstr>Hosting RouteViews</vt:lpstr>
      <vt:lpstr>Collector Specifications</vt:lpstr>
      <vt:lpstr>Collector Software</vt:lpstr>
      <vt:lpstr>Collector Host</vt:lpstr>
      <vt:lpstr>SUPPORTING ROUTEVIEWS</vt:lpstr>
      <vt:lpstr>Supporting RouteViews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RV_SGNOG11</dc:title>
  <dc:creator>Philip Smith</dc:creator>
  <cp:lastModifiedBy>Nina Bargisen</cp:lastModifiedBy>
  <cp:revision>4</cp:revision>
  <dcterms:created xsi:type="dcterms:W3CDTF">2024-10-31T13:57:51Z</dcterms:created>
  <dcterms:modified xsi:type="dcterms:W3CDTF">2024-11-13T15:39:15Z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2024-10-31T00:00:00Z</vt:filetime>
  </property>
  <property fmtid="{D5CDD505-2E9C-101B-9397-08002B2CF9AE}" pid="5" name="Producer">
    <vt:lpwstr>macOS Version 15.0 (Build 24A335) Quartz PDFContext</vt:lpwstr>
  </property>
</Properties>
</file>