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5"/>
  </p:sldMasterIdLst>
  <p:notesMasterIdLst>
    <p:notesMasterId r:id="rId74"/>
  </p:notesMasterIdLst>
  <p:handoutMasterIdLst>
    <p:handoutMasterId r:id="rId75"/>
  </p:handoutMasterIdLst>
  <p:sldIdLst>
    <p:sldId id="316" r:id="rId6"/>
    <p:sldId id="331" r:id="rId7"/>
    <p:sldId id="2147481096" r:id="rId8"/>
    <p:sldId id="2147481102" r:id="rId9"/>
    <p:sldId id="2147481104" r:id="rId10"/>
    <p:sldId id="2147481125" r:id="rId11"/>
    <p:sldId id="2147481111" r:id="rId12"/>
    <p:sldId id="2147481086" r:id="rId13"/>
    <p:sldId id="333" r:id="rId14"/>
    <p:sldId id="326" r:id="rId15"/>
    <p:sldId id="2147481101" r:id="rId16"/>
    <p:sldId id="2147481131" r:id="rId17"/>
    <p:sldId id="2147481076" r:id="rId18"/>
    <p:sldId id="2147481098" r:id="rId19"/>
    <p:sldId id="2147481077" r:id="rId20"/>
    <p:sldId id="2147481110" r:id="rId21"/>
    <p:sldId id="2147481079" r:id="rId22"/>
    <p:sldId id="2147481078" r:id="rId23"/>
    <p:sldId id="2147481048" r:id="rId24"/>
    <p:sldId id="2147481150" r:id="rId25"/>
    <p:sldId id="2147481040" r:id="rId26"/>
    <p:sldId id="2147481115" r:id="rId27"/>
    <p:sldId id="2147481144" r:id="rId28"/>
    <p:sldId id="2147481116" r:id="rId29"/>
    <p:sldId id="2147481041" r:id="rId30"/>
    <p:sldId id="2147481105" r:id="rId31"/>
    <p:sldId id="2147481047" r:id="rId32"/>
    <p:sldId id="341" r:id="rId33"/>
    <p:sldId id="343" r:id="rId34"/>
    <p:sldId id="347" r:id="rId35"/>
    <p:sldId id="2147481049" r:id="rId36"/>
    <p:sldId id="2147481135" r:id="rId37"/>
    <p:sldId id="2147481099" r:id="rId38"/>
    <p:sldId id="2147481134" r:id="rId39"/>
    <p:sldId id="2147481067" r:id="rId40"/>
    <p:sldId id="2147481092" r:id="rId41"/>
    <p:sldId id="2147481057" r:id="rId42"/>
    <p:sldId id="2147481126" r:id="rId43"/>
    <p:sldId id="2145706583" r:id="rId44"/>
    <p:sldId id="2145706585" r:id="rId45"/>
    <p:sldId id="2147481128" r:id="rId46"/>
    <p:sldId id="2147481051" r:id="rId47"/>
    <p:sldId id="2147481090" r:id="rId48"/>
    <p:sldId id="2147481085" r:id="rId49"/>
    <p:sldId id="2147481071" r:id="rId50"/>
    <p:sldId id="2147481146" r:id="rId51"/>
    <p:sldId id="2147481106" r:id="rId52"/>
    <p:sldId id="2147481107" r:id="rId53"/>
    <p:sldId id="2147481059" r:id="rId54"/>
    <p:sldId id="2147481061" r:id="rId55"/>
    <p:sldId id="2147481069" r:id="rId56"/>
    <p:sldId id="2147481124" r:id="rId57"/>
    <p:sldId id="2147481073" r:id="rId58"/>
    <p:sldId id="2147481148" r:id="rId59"/>
    <p:sldId id="2147481129" r:id="rId60"/>
    <p:sldId id="2147481149" r:id="rId61"/>
    <p:sldId id="2147481143" r:id="rId62"/>
    <p:sldId id="2147481140" r:id="rId63"/>
    <p:sldId id="2147481141" r:id="rId64"/>
    <p:sldId id="2147481138" r:id="rId65"/>
    <p:sldId id="2147481142" r:id="rId66"/>
    <p:sldId id="2147481137" r:id="rId67"/>
    <p:sldId id="2147481130" r:id="rId68"/>
    <p:sldId id="2147481133" r:id="rId69"/>
    <p:sldId id="2147481145" r:id="rId70"/>
    <p:sldId id="2147481123" r:id="rId71"/>
    <p:sldId id="2147481113" r:id="rId72"/>
    <p:sldId id="2147481039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E834902-BA39-D582-C2F2-1C85694BB1F0}" name="Geoff Bennett" initials="GB" userId="S::gbennett@infinera.com::18e2b201-f278-4657-aca6-41509691b92d" providerId="AD"/>
  <p188:author id="{5FB5CB53-CAD1-11D6-29D9-7F585E130781}" name="Teresa Monteiro" initials="TM" userId="S::TMonteiro@infinera.com::9586469e-a980-42d7-a2a9-841b6588e8fb" providerId="AD"/>
  <p188:author id="{7719B297-47FF-4345-61F0-597A1956E542}" name="Francesco Berardi" initials="FB" userId="S::fberardi@infinera.com::e718a4f9-2076-460a-9ca2-92aa916aca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A2A"/>
    <a:srgbClr val="F7B040"/>
    <a:srgbClr val="F8F8F8"/>
    <a:srgbClr val="BFBFBF"/>
    <a:srgbClr val="6F6F71"/>
    <a:srgbClr val="414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7E2B0B-C33B-418E-97A7-77F493ADB049}" v="1341" dt="2025-01-24T14:52:47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430" autoAdjust="0"/>
  </p:normalViewPr>
  <p:slideViewPr>
    <p:cSldViewPr snapToGrid="0">
      <p:cViewPr varScale="1">
        <p:scale>
          <a:sx n="148" d="100"/>
          <a:sy n="148" d="100"/>
        </p:scale>
        <p:origin x="11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microsoft.com/office/2018/10/relationships/authors" Target="author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 Bennett" userId="18e2b201-f278-4657-aca6-41509691b92d" providerId="ADAL" clId="{9E7E2B0B-C33B-418E-97A7-77F493ADB049}"/>
    <pc:docChg chg="undo redo custSel addSld delSld modSld modMainMaster">
      <pc:chgData name="Geoff Bennett" userId="18e2b201-f278-4657-aca6-41509691b92d" providerId="ADAL" clId="{9E7E2B0B-C33B-418E-97A7-77F493ADB049}" dt="2025-01-24T14:58:27.009" v="10257" actId="47"/>
      <pc:docMkLst>
        <pc:docMk/>
      </pc:docMkLst>
      <pc:sldChg chg="modSp mod">
        <pc:chgData name="Geoff Bennett" userId="18e2b201-f278-4657-aca6-41509691b92d" providerId="ADAL" clId="{9E7E2B0B-C33B-418E-97A7-77F493ADB049}" dt="2025-01-22T14:24:21.168" v="4583" actId="1037"/>
        <pc:sldMkLst>
          <pc:docMk/>
          <pc:sldMk cId="2708827125" sldId="341"/>
        </pc:sldMkLst>
        <pc:spChg chg="mod">
          <ac:chgData name="Geoff Bennett" userId="18e2b201-f278-4657-aca6-41509691b92d" providerId="ADAL" clId="{9E7E2B0B-C33B-418E-97A7-77F493ADB049}" dt="2025-01-22T14:22:16.078" v="4448" actId="1038"/>
          <ac:spMkLst>
            <pc:docMk/>
            <pc:sldMk cId="2708827125" sldId="341"/>
            <ac:spMk id="54" creationId="{D928EA48-431B-DDB9-7598-BA4022014BDF}"/>
          </ac:spMkLst>
        </pc:spChg>
        <pc:spChg chg="mod">
          <ac:chgData name="Geoff Bennett" userId="18e2b201-f278-4657-aca6-41509691b92d" providerId="ADAL" clId="{9E7E2B0B-C33B-418E-97A7-77F493ADB049}" dt="2025-01-22T14:21:47.735" v="4434" actId="403"/>
          <ac:spMkLst>
            <pc:docMk/>
            <pc:sldMk cId="2708827125" sldId="341"/>
            <ac:spMk id="56" creationId="{5B0DD69B-1D8F-33BD-7D87-203AA9968C0C}"/>
          </ac:spMkLst>
        </pc:spChg>
        <pc:spChg chg="mod">
          <ac:chgData name="Geoff Bennett" userId="18e2b201-f278-4657-aca6-41509691b92d" providerId="ADAL" clId="{9E7E2B0B-C33B-418E-97A7-77F493ADB049}" dt="2025-01-22T14:21:42.358" v="4432" actId="1038"/>
          <ac:spMkLst>
            <pc:docMk/>
            <pc:sldMk cId="2708827125" sldId="341"/>
            <ac:spMk id="59" creationId="{11103693-1A79-BBCB-A860-9C748302A456}"/>
          </ac:spMkLst>
        </pc:spChg>
        <pc:spChg chg="mod">
          <ac:chgData name="Geoff Bennett" userId="18e2b201-f278-4657-aca6-41509691b92d" providerId="ADAL" clId="{9E7E2B0B-C33B-418E-97A7-77F493ADB049}" dt="2025-01-22T14:22:45.706" v="4487" actId="1038"/>
          <ac:spMkLst>
            <pc:docMk/>
            <pc:sldMk cId="2708827125" sldId="341"/>
            <ac:spMk id="60" creationId="{11E4F3BD-6C86-21DE-3C5B-30C26A16CDC5}"/>
          </ac:spMkLst>
        </pc:spChg>
        <pc:spChg chg="mod">
          <ac:chgData name="Geoff Bennett" userId="18e2b201-f278-4657-aca6-41509691b92d" providerId="ADAL" clId="{9E7E2B0B-C33B-418E-97A7-77F493ADB049}" dt="2025-01-22T14:22:58.324" v="4489" actId="1076"/>
          <ac:spMkLst>
            <pc:docMk/>
            <pc:sldMk cId="2708827125" sldId="341"/>
            <ac:spMk id="61" creationId="{4C6336E1-2732-7202-2B90-B90B55A80AC4}"/>
          </ac:spMkLst>
        </pc:spChg>
        <pc:spChg chg="mod">
          <ac:chgData name="Geoff Bennett" userId="18e2b201-f278-4657-aca6-41509691b92d" providerId="ADAL" clId="{9E7E2B0B-C33B-418E-97A7-77F493ADB049}" dt="2025-01-22T14:23:09.457" v="4512" actId="1038"/>
          <ac:spMkLst>
            <pc:docMk/>
            <pc:sldMk cId="2708827125" sldId="341"/>
            <ac:spMk id="62" creationId="{0F85BF91-164F-A28A-9D80-6B022229B9F0}"/>
          </ac:spMkLst>
        </pc:spChg>
        <pc:spChg chg="mod">
          <ac:chgData name="Geoff Bennett" userId="18e2b201-f278-4657-aca6-41509691b92d" providerId="ADAL" clId="{9E7E2B0B-C33B-418E-97A7-77F493ADB049}" dt="2025-01-22T14:23:35.788" v="4534" actId="1037"/>
          <ac:spMkLst>
            <pc:docMk/>
            <pc:sldMk cId="2708827125" sldId="341"/>
            <ac:spMk id="72" creationId="{0432E39C-7FD5-255C-1C41-2EC1884551DC}"/>
          </ac:spMkLst>
        </pc:spChg>
        <pc:spChg chg="mod">
          <ac:chgData name="Geoff Bennett" userId="18e2b201-f278-4657-aca6-41509691b92d" providerId="ADAL" clId="{9E7E2B0B-C33B-418E-97A7-77F493ADB049}" dt="2025-01-22T14:22:16.078" v="4448" actId="1038"/>
          <ac:spMkLst>
            <pc:docMk/>
            <pc:sldMk cId="2708827125" sldId="341"/>
            <ac:spMk id="74" creationId="{5CFD41FD-54AB-9DAA-F901-F4C730771DE6}"/>
          </ac:spMkLst>
        </pc:spChg>
        <pc:spChg chg="mod">
          <ac:chgData name="Geoff Bennett" userId="18e2b201-f278-4657-aca6-41509691b92d" providerId="ADAL" clId="{9E7E2B0B-C33B-418E-97A7-77F493ADB049}" dt="2025-01-22T14:23:54.638" v="4562" actId="1037"/>
          <ac:spMkLst>
            <pc:docMk/>
            <pc:sldMk cId="2708827125" sldId="341"/>
            <ac:spMk id="82" creationId="{2E14F0D5-F8FD-4B2B-407B-D7CAD8989821}"/>
          </ac:spMkLst>
        </pc:spChg>
        <pc:spChg chg="mod">
          <ac:chgData name="Geoff Bennett" userId="18e2b201-f278-4657-aca6-41509691b92d" providerId="ADAL" clId="{9E7E2B0B-C33B-418E-97A7-77F493ADB049}" dt="2025-01-22T14:24:21.168" v="4583" actId="1037"/>
          <ac:spMkLst>
            <pc:docMk/>
            <pc:sldMk cId="2708827125" sldId="341"/>
            <ac:spMk id="204" creationId="{09D83D9D-2864-947E-63A9-E2F37DBE332C}"/>
          </ac:spMkLst>
        </pc:spChg>
        <pc:grpChg chg="mod">
          <ac:chgData name="Geoff Bennett" userId="18e2b201-f278-4657-aca6-41509691b92d" providerId="ADAL" clId="{9E7E2B0B-C33B-418E-97A7-77F493ADB049}" dt="2025-01-22T14:24:16.594" v="4567" actId="1076"/>
          <ac:grpSpMkLst>
            <pc:docMk/>
            <pc:sldMk cId="2708827125" sldId="341"/>
            <ac:grpSpMk id="205" creationId="{8B9BE397-E8C0-938D-5D9B-BBBED86C81D9}"/>
          </ac:grpSpMkLst>
        </pc:grpChg>
        <pc:picChg chg="mod">
          <ac:chgData name="Geoff Bennett" userId="18e2b201-f278-4657-aca6-41509691b92d" providerId="ADAL" clId="{9E7E2B0B-C33B-418E-97A7-77F493ADB049}" dt="2025-01-22T14:24:16.594" v="4567" actId="1076"/>
          <ac:picMkLst>
            <pc:docMk/>
            <pc:sldMk cId="2708827125" sldId="341"/>
            <ac:picMk id="11266" creationId="{843BFDB0-41BA-2C27-A450-93CC31F0BD74}"/>
          </ac:picMkLst>
        </pc:picChg>
      </pc:sldChg>
      <pc:sldChg chg="modSp mod">
        <pc:chgData name="Geoff Bennett" userId="18e2b201-f278-4657-aca6-41509691b92d" providerId="ADAL" clId="{9E7E2B0B-C33B-418E-97A7-77F493ADB049}" dt="2025-01-24T14:39:40.477" v="10085" actId="20577"/>
        <pc:sldMkLst>
          <pc:docMk/>
          <pc:sldMk cId="3514698856" sldId="2145706583"/>
        </pc:sldMkLst>
        <pc:spChg chg="mod">
          <ac:chgData name="Geoff Bennett" userId="18e2b201-f278-4657-aca6-41509691b92d" providerId="ADAL" clId="{9E7E2B0B-C33B-418E-97A7-77F493ADB049}" dt="2025-01-24T14:39:40.477" v="10085" actId="20577"/>
          <ac:spMkLst>
            <pc:docMk/>
            <pc:sldMk cId="3514698856" sldId="2145706583"/>
            <ac:spMk id="3" creationId="{7D63BA50-E062-EDF5-DD38-6D22720BE3C6}"/>
          </ac:spMkLst>
        </pc:spChg>
      </pc:sldChg>
      <pc:sldChg chg="modSp mod">
        <pc:chgData name="Geoff Bennett" userId="18e2b201-f278-4657-aca6-41509691b92d" providerId="ADAL" clId="{9E7E2B0B-C33B-418E-97A7-77F493ADB049}" dt="2025-01-22T14:28:39.407" v="4785" actId="20577"/>
        <pc:sldMkLst>
          <pc:docMk/>
          <pc:sldMk cId="3503677618" sldId="2147481051"/>
        </pc:sldMkLst>
        <pc:spChg chg="mod">
          <ac:chgData name="Geoff Bennett" userId="18e2b201-f278-4657-aca6-41509691b92d" providerId="ADAL" clId="{9E7E2B0B-C33B-418E-97A7-77F493ADB049}" dt="2025-01-22T14:28:39.407" v="4785" actId="20577"/>
          <ac:spMkLst>
            <pc:docMk/>
            <pc:sldMk cId="3503677618" sldId="2147481051"/>
            <ac:spMk id="11" creationId="{BE5F69EA-7F5D-FBBE-840E-D2F56932267A}"/>
          </ac:spMkLst>
        </pc:spChg>
      </pc:sldChg>
      <pc:sldChg chg="addSp modSp mod modAnim">
        <pc:chgData name="Geoff Bennett" userId="18e2b201-f278-4657-aca6-41509691b92d" providerId="ADAL" clId="{9E7E2B0B-C33B-418E-97A7-77F493ADB049}" dt="2025-01-22T14:50:37.965" v="5661"/>
        <pc:sldMkLst>
          <pc:docMk/>
          <pc:sldMk cId="4063877439" sldId="2147481059"/>
        </pc:sldMkLst>
        <pc:spChg chg="add mod">
          <ac:chgData name="Geoff Bennett" userId="18e2b201-f278-4657-aca6-41509691b92d" providerId="ADAL" clId="{9E7E2B0B-C33B-418E-97A7-77F493ADB049}" dt="2025-01-22T14:50:24.517" v="5658" actId="164"/>
          <ac:spMkLst>
            <pc:docMk/>
            <pc:sldMk cId="4063877439" sldId="2147481059"/>
            <ac:spMk id="4" creationId="{0FFF9263-EE42-9941-A743-49920A168E12}"/>
          </ac:spMkLst>
        </pc:spChg>
        <pc:spChg chg="add mod">
          <ac:chgData name="Geoff Bennett" userId="18e2b201-f278-4657-aca6-41509691b92d" providerId="ADAL" clId="{9E7E2B0B-C33B-418E-97A7-77F493ADB049}" dt="2025-01-22T14:47:43.182" v="5647" actId="1036"/>
          <ac:spMkLst>
            <pc:docMk/>
            <pc:sldMk cId="4063877439" sldId="2147481059"/>
            <ac:spMk id="10" creationId="{DB88D006-EA3D-3C6D-0743-F57431499011}"/>
          </ac:spMkLst>
        </pc:spChg>
        <pc:spChg chg="mod">
          <ac:chgData name="Geoff Bennett" userId="18e2b201-f278-4657-aca6-41509691b92d" providerId="ADAL" clId="{9E7E2B0B-C33B-418E-97A7-77F493ADB049}" dt="2025-01-22T14:50:06.666" v="5657" actId="1076"/>
          <ac:spMkLst>
            <pc:docMk/>
            <pc:sldMk cId="4063877439" sldId="2147481059"/>
            <ac:spMk id="11" creationId="{E166FF22-76D5-F3AB-FBC1-BA3E7C3A56F6}"/>
          </ac:spMkLst>
        </pc:spChg>
        <pc:spChg chg="mod">
          <ac:chgData name="Geoff Bennett" userId="18e2b201-f278-4657-aca6-41509691b92d" providerId="ADAL" clId="{9E7E2B0B-C33B-418E-97A7-77F493ADB049}" dt="2025-01-22T14:50:06.666" v="5657" actId="1076"/>
          <ac:spMkLst>
            <pc:docMk/>
            <pc:sldMk cId="4063877439" sldId="2147481059"/>
            <ac:spMk id="33" creationId="{2682B297-9577-6578-566C-64968B5C9657}"/>
          </ac:spMkLst>
        </pc:spChg>
        <pc:grpChg chg="add mod">
          <ac:chgData name="Geoff Bennett" userId="18e2b201-f278-4657-aca6-41509691b92d" providerId="ADAL" clId="{9E7E2B0B-C33B-418E-97A7-77F493ADB049}" dt="2025-01-22T14:50:24.517" v="5658" actId="164"/>
          <ac:grpSpMkLst>
            <pc:docMk/>
            <pc:sldMk cId="4063877439" sldId="2147481059"/>
            <ac:grpSpMk id="14" creationId="{FFC51376-30B2-6988-0EF8-4F6927C2BD5A}"/>
          </ac:grpSpMkLst>
        </pc:grpChg>
        <pc:grpChg chg="mod">
          <ac:chgData name="Geoff Bennett" userId="18e2b201-f278-4657-aca6-41509691b92d" providerId="ADAL" clId="{9E7E2B0B-C33B-418E-97A7-77F493ADB049}" dt="2025-01-22T14:50:24.517" v="5658" actId="164"/>
          <ac:grpSpMkLst>
            <pc:docMk/>
            <pc:sldMk cId="4063877439" sldId="2147481059"/>
            <ac:grpSpMk id="36" creationId="{D7C9E3BD-36B3-C323-748B-71EC57920739}"/>
          </ac:grpSpMkLst>
        </pc:grpChg>
        <pc:picChg chg="add mod">
          <ac:chgData name="Geoff Bennett" userId="18e2b201-f278-4657-aca6-41509691b92d" providerId="ADAL" clId="{9E7E2B0B-C33B-418E-97A7-77F493ADB049}" dt="2025-01-22T14:50:24.517" v="5658" actId="164"/>
          <ac:picMkLst>
            <pc:docMk/>
            <pc:sldMk cId="4063877439" sldId="2147481059"/>
            <ac:picMk id="12" creationId="{2EA87D83-39FF-A01F-673E-0BAE07429D89}"/>
          </ac:picMkLst>
        </pc:picChg>
        <pc:picChg chg="mod">
          <ac:chgData name="Geoff Bennett" userId="18e2b201-f278-4657-aca6-41509691b92d" providerId="ADAL" clId="{9E7E2B0B-C33B-418E-97A7-77F493ADB049}" dt="2025-01-22T14:50:06.666" v="5657" actId="1076"/>
          <ac:picMkLst>
            <pc:docMk/>
            <pc:sldMk cId="4063877439" sldId="2147481059"/>
            <ac:picMk id="2054" creationId="{4E1AB074-266C-8B8B-2AA5-924902039969}"/>
          </ac:picMkLst>
        </pc:picChg>
        <pc:picChg chg="mod">
          <ac:chgData name="Geoff Bennett" userId="18e2b201-f278-4657-aca6-41509691b92d" providerId="ADAL" clId="{9E7E2B0B-C33B-418E-97A7-77F493ADB049}" dt="2025-01-22T14:50:06.666" v="5657" actId="1076"/>
          <ac:picMkLst>
            <pc:docMk/>
            <pc:sldMk cId="4063877439" sldId="2147481059"/>
            <ac:picMk id="8194" creationId="{39616B5F-DB70-DE67-31C2-0F20AD27F334}"/>
          </ac:picMkLst>
        </pc:picChg>
      </pc:sldChg>
      <pc:sldChg chg="modSp mod">
        <pc:chgData name="Geoff Bennett" userId="18e2b201-f278-4657-aca6-41509691b92d" providerId="ADAL" clId="{9E7E2B0B-C33B-418E-97A7-77F493ADB049}" dt="2025-01-22T17:07:13.254" v="7848" actId="403"/>
        <pc:sldMkLst>
          <pc:docMk/>
          <pc:sldMk cId="2133648761" sldId="2147481067"/>
        </pc:sldMkLst>
        <pc:spChg chg="mod">
          <ac:chgData name="Geoff Bennett" userId="18e2b201-f278-4657-aca6-41509691b92d" providerId="ADAL" clId="{9E7E2B0B-C33B-418E-97A7-77F493ADB049}" dt="2025-01-22T17:07:13.254" v="7848" actId="403"/>
          <ac:spMkLst>
            <pc:docMk/>
            <pc:sldMk cId="2133648761" sldId="2147481067"/>
            <ac:spMk id="16" creationId="{CE60CBD8-F92A-3A22-AFB6-6610ADE86CA5}"/>
          </ac:spMkLst>
        </pc:spChg>
      </pc:sldChg>
      <pc:sldChg chg="modSp mod modAnim">
        <pc:chgData name="Geoff Bennett" userId="18e2b201-f278-4657-aca6-41509691b92d" providerId="ADAL" clId="{9E7E2B0B-C33B-418E-97A7-77F493ADB049}" dt="2025-01-24T14:52:47.897" v="10098"/>
        <pc:sldMkLst>
          <pc:docMk/>
          <pc:sldMk cId="3677691136" sldId="2147481071"/>
        </pc:sldMkLst>
        <pc:spChg chg="mod">
          <ac:chgData name="Geoff Bennett" userId="18e2b201-f278-4657-aca6-41509691b92d" providerId="ADAL" clId="{9E7E2B0B-C33B-418E-97A7-77F493ADB049}" dt="2025-01-22T14:29:53.255" v="4786" actId="403"/>
          <ac:spMkLst>
            <pc:docMk/>
            <pc:sldMk cId="3677691136" sldId="2147481071"/>
            <ac:spMk id="10" creationId="{34B75DDD-176B-370E-773A-36E11FC2E35D}"/>
          </ac:spMkLst>
        </pc:spChg>
        <pc:spChg chg="mod">
          <ac:chgData name="Geoff Bennett" userId="18e2b201-f278-4657-aca6-41509691b92d" providerId="ADAL" clId="{9E7E2B0B-C33B-418E-97A7-77F493ADB049}" dt="2025-01-22T14:30:03.465" v="4798" actId="1037"/>
          <ac:spMkLst>
            <pc:docMk/>
            <pc:sldMk cId="3677691136" sldId="2147481071"/>
            <ac:spMk id="11" creationId="{B402FA75-CADE-CF9A-BC9A-6B8D117C60A4}"/>
          </ac:spMkLst>
        </pc:spChg>
        <pc:spChg chg="mod">
          <ac:chgData name="Geoff Bennett" userId="18e2b201-f278-4657-aca6-41509691b92d" providerId="ADAL" clId="{9E7E2B0B-C33B-418E-97A7-77F493ADB049}" dt="2025-01-22T14:35:30.898" v="4856" actId="14100"/>
          <ac:spMkLst>
            <pc:docMk/>
            <pc:sldMk cId="3677691136" sldId="2147481071"/>
            <ac:spMk id="17" creationId="{D366D96D-1ADD-D19C-31A8-7DBE65F7BB76}"/>
          </ac:spMkLst>
        </pc:spChg>
        <pc:spChg chg="mod">
          <ac:chgData name="Geoff Bennett" userId="18e2b201-f278-4657-aca6-41509691b92d" providerId="ADAL" clId="{9E7E2B0B-C33B-418E-97A7-77F493ADB049}" dt="2025-01-22T14:35:37.339" v="4862" actId="1038"/>
          <ac:spMkLst>
            <pc:docMk/>
            <pc:sldMk cId="3677691136" sldId="2147481071"/>
            <ac:spMk id="18" creationId="{900F0C6D-CC47-43FD-46E2-036A6FF534CC}"/>
          </ac:spMkLst>
        </pc:spChg>
        <pc:spChg chg="mod">
          <ac:chgData name="Geoff Bennett" userId="18e2b201-f278-4657-aca6-41509691b92d" providerId="ADAL" clId="{9E7E2B0B-C33B-418E-97A7-77F493ADB049}" dt="2025-01-22T14:35:48.620" v="4875" actId="1035"/>
          <ac:spMkLst>
            <pc:docMk/>
            <pc:sldMk cId="3677691136" sldId="2147481071"/>
            <ac:spMk id="19" creationId="{F7FFBAB5-AE8D-23E3-42E0-1922964C62BD}"/>
          </ac:spMkLst>
        </pc:spChg>
        <pc:spChg chg="mod">
          <ac:chgData name="Geoff Bennett" userId="18e2b201-f278-4657-aca6-41509691b92d" providerId="ADAL" clId="{9E7E2B0B-C33B-418E-97A7-77F493ADB049}" dt="2025-01-22T14:35:57.860" v="4894" actId="1035"/>
          <ac:spMkLst>
            <pc:docMk/>
            <pc:sldMk cId="3677691136" sldId="2147481071"/>
            <ac:spMk id="26" creationId="{D3256807-F1F4-B85F-CBA7-A21A7DDA47B5}"/>
          </ac:spMkLst>
        </pc:spChg>
        <pc:spChg chg="mod">
          <ac:chgData name="Geoff Bennett" userId="18e2b201-f278-4657-aca6-41509691b92d" providerId="ADAL" clId="{9E7E2B0B-C33B-418E-97A7-77F493ADB049}" dt="2025-01-22T14:36:52.991" v="4934" actId="403"/>
          <ac:spMkLst>
            <pc:docMk/>
            <pc:sldMk cId="3677691136" sldId="2147481071"/>
            <ac:spMk id="27" creationId="{2615A044-0AE9-14FB-6085-AF383D6618CB}"/>
          </ac:spMkLst>
        </pc:spChg>
        <pc:spChg chg="mod">
          <ac:chgData name="Geoff Bennett" userId="18e2b201-f278-4657-aca6-41509691b92d" providerId="ADAL" clId="{9E7E2B0B-C33B-418E-97A7-77F493ADB049}" dt="2025-01-22T14:37:11.328" v="4970" actId="1037"/>
          <ac:spMkLst>
            <pc:docMk/>
            <pc:sldMk cId="3677691136" sldId="2147481071"/>
            <ac:spMk id="28" creationId="{64CC3CB5-CAD7-41C0-0172-E4D819165D06}"/>
          </ac:spMkLst>
        </pc:spChg>
        <pc:spChg chg="mod">
          <ac:chgData name="Geoff Bennett" userId="18e2b201-f278-4657-aca6-41509691b92d" providerId="ADAL" clId="{9E7E2B0B-C33B-418E-97A7-77F493ADB049}" dt="2025-01-22T14:37:16.516" v="4983" actId="1038"/>
          <ac:spMkLst>
            <pc:docMk/>
            <pc:sldMk cId="3677691136" sldId="2147481071"/>
            <ac:spMk id="29" creationId="{4710CE4C-827B-9E6A-D25E-6C448249D924}"/>
          </ac:spMkLst>
        </pc:spChg>
        <pc:spChg chg="mod">
          <ac:chgData name="Geoff Bennett" userId="18e2b201-f278-4657-aca6-41509691b92d" providerId="ADAL" clId="{9E7E2B0B-C33B-418E-97A7-77F493ADB049}" dt="2025-01-22T14:36:42.568" v="4932" actId="403"/>
          <ac:spMkLst>
            <pc:docMk/>
            <pc:sldMk cId="3677691136" sldId="2147481071"/>
            <ac:spMk id="31" creationId="{1099B9B9-EAF5-8921-A65A-3AD706F0CA60}"/>
          </ac:spMkLst>
        </pc:spChg>
        <pc:spChg chg="mod">
          <ac:chgData name="Geoff Bennett" userId="18e2b201-f278-4657-aca6-41509691b92d" providerId="ADAL" clId="{9E7E2B0B-C33B-418E-97A7-77F493ADB049}" dt="2025-01-22T14:37:31.716" v="4989" actId="1035"/>
          <ac:spMkLst>
            <pc:docMk/>
            <pc:sldMk cId="3677691136" sldId="2147481071"/>
            <ac:spMk id="32" creationId="{5007CC19-D574-28AE-7F50-35BA76E23530}"/>
          </ac:spMkLst>
        </pc:spChg>
        <pc:spChg chg="mod">
          <ac:chgData name="Geoff Bennett" userId="18e2b201-f278-4657-aca6-41509691b92d" providerId="ADAL" clId="{9E7E2B0B-C33B-418E-97A7-77F493ADB049}" dt="2025-01-22T14:37:35.630" v="4997" actId="1035"/>
          <ac:spMkLst>
            <pc:docMk/>
            <pc:sldMk cId="3677691136" sldId="2147481071"/>
            <ac:spMk id="39" creationId="{B2C6AE90-F26D-788A-E345-10910DED7FCB}"/>
          </ac:spMkLst>
        </pc:spChg>
        <pc:grpChg chg="mod">
          <ac:chgData name="Geoff Bennett" userId="18e2b201-f278-4657-aca6-41509691b92d" providerId="ADAL" clId="{9E7E2B0B-C33B-418E-97A7-77F493ADB049}" dt="2025-01-22T14:35:34.411" v="4857" actId="1038"/>
          <ac:grpSpMkLst>
            <pc:docMk/>
            <pc:sldMk cId="3677691136" sldId="2147481071"/>
            <ac:grpSpMk id="35" creationId="{6713ACA3-9309-BB77-657E-00EFA7542CA8}"/>
          </ac:grpSpMkLst>
        </pc:grpChg>
        <pc:grpChg chg="mod">
          <ac:chgData name="Geoff Bennett" userId="18e2b201-f278-4657-aca6-41509691b92d" providerId="ADAL" clId="{9E7E2B0B-C33B-418E-97A7-77F493ADB049}" dt="2025-01-22T14:34:53.421" v="4844" actId="14100"/>
          <ac:grpSpMkLst>
            <pc:docMk/>
            <pc:sldMk cId="3677691136" sldId="2147481071"/>
            <ac:grpSpMk id="36" creationId="{A0959CA4-2197-69E7-6596-E879978C8AF8}"/>
          </ac:grpSpMkLst>
        </pc:grpChg>
        <pc:grpChg chg="mod">
          <ac:chgData name="Geoff Bennett" userId="18e2b201-f278-4657-aca6-41509691b92d" providerId="ADAL" clId="{9E7E2B0B-C33B-418E-97A7-77F493ADB049}" dt="2025-01-22T14:34:59.938" v="4851" actId="1036"/>
          <ac:grpSpMkLst>
            <pc:docMk/>
            <pc:sldMk cId="3677691136" sldId="2147481071"/>
            <ac:grpSpMk id="37" creationId="{5CBACEAC-5E63-4709-2FBA-18B5C45C7273}"/>
          </ac:grpSpMkLst>
        </pc:grpChg>
      </pc:sldChg>
      <pc:sldChg chg="addSp modSp mod modAnim">
        <pc:chgData name="Geoff Bennett" userId="18e2b201-f278-4657-aca6-41509691b92d" providerId="ADAL" clId="{9E7E2B0B-C33B-418E-97A7-77F493ADB049}" dt="2025-01-21T17:23:21.080" v="1241"/>
        <pc:sldMkLst>
          <pc:docMk/>
          <pc:sldMk cId="463273759" sldId="2147481073"/>
        </pc:sldMkLst>
        <pc:spChg chg="add mod">
          <ac:chgData name="Geoff Bennett" userId="18e2b201-f278-4657-aca6-41509691b92d" providerId="ADAL" clId="{9E7E2B0B-C33B-418E-97A7-77F493ADB049}" dt="2025-01-21T17:23:02.940" v="1237" actId="1076"/>
          <ac:spMkLst>
            <pc:docMk/>
            <pc:sldMk cId="463273759" sldId="2147481073"/>
            <ac:spMk id="3" creationId="{0F97AFD5-7A08-8D8C-5997-AA98AFA22648}"/>
          </ac:spMkLst>
        </pc:spChg>
        <pc:spChg chg="mod">
          <ac:chgData name="Geoff Bennett" userId="18e2b201-f278-4657-aca6-41509691b92d" providerId="ADAL" clId="{9E7E2B0B-C33B-418E-97A7-77F493ADB049}" dt="2025-01-21T17:22:39.116" v="1201" actId="20577"/>
          <ac:spMkLst>
            <pc:docMk/>
            <pc:sldMk cId="463273759" sldId="2147481073"/>
            <ac:spMk id="9" creationId="{D2EFE4CC-D532-9990-7E7A-F63CE067BE07}"/>
          </ac:spMkLst>
        </pc:spChg>
      </pc:sldChg>
      <pc:sldChg chg="addSp modSp mod modAnim">
        <pc:chgData name="Geoff Bennett" userId="18e2b201-f278-4657-aca6-41509691b92d" providerId="ADAL" clId="{9E7E2B0B-C33B-418E-97A7-77F493ADB049}" dt="2025-01-24T14:33:48.943" v="10034" actId="1038"/>
        <pc:sldMkLst>
          <pc:docMk/>
          <pc:sldMk cId="1936431112" sldId="2147481078"/>
        </pc:sldMkLst>
        <pc:spChg chg="add mod">
          <ac:chgData name="Geoff Bennett" userId="18e2b201-f278-4657-aca6-41509691b92d" providerId="ADAL" clId="{9E7E2B0B-C33B-418E-97A7-77F493ADB049}" dt="2025-01-23T14:20:56.142" v="9281" actId="164"/>
          <ac:spMkLst>
            <pc:docMk/>
            <pc:sldMk cId="1936431112" sldId="2147481078"/>
            <ac:spMk id="3" creationId="{4A800D30-57C1-2E2B-AEB3-FBD755EC892F}"/>
          </ac:spMkLst>
        </pc:spChg>
        <pc:spChg chg="add mod">
          <ac:chgData name="Geoff Bennett" userId="18e2b201-f278-4657-aca6-41509691b92d" providerId="ADAL" clId="{9E7E2B0B-C33B-418E-97A7-77F493ADB049}" dt="2025-01-24T14:33:48.943" v="10034" actId="1038"/>
          <ac:spMkLst>
            <pc:docMk/>
            <pc:sldMk cId="1936431112" sldId="2147481078"/>
            <ac:spMk id="4" creationId="{777CDF60-36AA-C192-4C66-CB3DA3BA3681}"/>
          </ac:spMkLst>
        </pc:spChg>
        <pc:spChg chg="add mod">
          <ac:chgData name="Geoff Bennett" userId="18e2b201-f278-4657-aca6-41509691b92d" providerId="ADAL" clId="{9E7E2B0B-C33B-418E-97A7-77F493ADB049}" dt="2025-01-24T07:56:19.694" v="9938" actId="1035"/>
          <ac:spMkLst>
            <pc:docMk/>
            <pc:sldMk cId="1936431112" sldId="2147481078"/>
            <ac:spMk id="5" creationId="{4FCE9FD4-80E4-11E0-C1DD-89CBF1A1FDF9}"/>
          </ac:spMkLst>
        </pc:spChg>
        <pc:spChg chg="mod">
          <ac:chgData name="Geoff Bennett" userId="18e2b201-f278-4657-aca6-41509691b92d" providerId="ADAL" clId="{9E7E2B0B-C33B-418E-97A7-77F493ADB049}" dt="2025-01-22T14:09:19.965" v="4061" actId="1037"/>
          <ac:spMkLst>
            <pc:docMk/>
            <pc:sldMk cId="1936431112" sldId="2147481078"/>
            <ac:spMk id="7" creationId="{9240C40E-E51C-C979-2FB4-6496D38F7BA6}"/>
          </ac:spMkLst>
        </pc:spChg>
        <pc:spChg chg="mod">
          <ac:chgData name="Geoff Bennett" userId="18e2b201-f278-4657-aca6-41509691b92d" providerId="ADAL" clId="{9E7E2B0B-C33B-418E-97A7-77F493ADB049}" dt="2025-01-22T14:08:48.533" v="4019" actId="1036"/>
          <ac:spMkLst>
            <pc:docMk/>
            <pc:sldMk cId="1936431112" sldId="2147481078"/>
            <ac:spMk id="10" creationId="{C02B9879-F9ED-05A2-A737-BFB241CC40C4}"/>
          </ac:spMkLst>
        </pc:spChg>
        <pc:spChg chg="mod">
          <ac:chgData name="Geoff Bennett" userId="18e2b201-f278-4657-aca6-41509691b92d" providerId="ADAL" clId="{9E7E2B0B-C33B-418E-97A7-77F493ADB049}" dt="2025-01-22T14:09:29.543" v="4095" actId="1035"/>
          <ac:spMkLst>
            <pc:docMk/>
            <pc:sldMk cId="1936431112" sldId="2147481078"/>
            <ac:spMk id="18" creationId="{8ED4560F-4E65-9AEC-C6D8-FD37649ED326}"/>
          </ac:spMkLst>
        </pc:spChg>
        <pc:grpChg chg="add mod">
          <ac:chgData name="Geoff Bennett" userId="18e2b201-f278-4657-aca6-41509691b92d" providerId="ADAL" clId="{9E7E2B0B-C33B-418E-97A7-77F493ADB049}" dt="2025-01-23T14:20:56.142" v="9281" actId="164"/>
          <ac:grpSpMkLst>
            <pc:docMk/>
            <pc:sldMk cId="1936431112" sldId="2147481078"/>
            <ac:grpSpMk id="8" creationId="{65DEA071-AA9B-8546-0D71-C512AE819B97}"/>
          </ac:grpSpMkLst>
        </pc:grpChg>
        <pc:grpChg chg="mod">
          <ac:chgData name="Geoff Bennett" userId="18e2b201-f278-4657-aca6-41509691b92d" providerId="ADAL" clId="{9E7E2B0B-C33B-418E-97A7-77F493ADB049}" dt="2025-01-22T14:08:59.372" v="4021" actId="14100"/>
          <ac:grpSpMkLst>
            <pc:docMk/>
            <pc:sldMk cId="1936431112" sldId="2147481078"/>
            <ac:grpSpMk id="19" creationId="{C31F08D2-C940-28E6-4458-4D094082C043}"/>
          </ac:grpSpMkLst>
        </pc:grpChg>
        <pc:picChg chg="mod">
          <ac:chgData name="Geoff Bennett" userId="18e2b201-f278-4657-aca6-41509691b92d" providerId="ADAL" clId="{9E7E2B0B-C33B-418E-97A7-77F493ADB049}" dt="2025-01-22T14:08:59.372" v="4021" actId="14100"/>
          <ac:picMkLst>
            <pc:docMk/>
            <pc:sldMk cId="1936431112" sldId="2147481078"/>
            <ac:picMk id="6" creationId="{D2A6B496-DD3B-B08A-1021-E776E50E9F1E}"/>
          </ac:picMkLst>
        </pc:picChg>
        <pc:picChg chg="mod">
          <ac:chgData name="Geoff Bennett" userId="18e2b201-f278-4657-aca6-41509691b92d" providerId="ADAL" clId="{9E7E2B0B-C33B-418E-97A7-77F493ADB049}" dt="2025-01-22T14:08:59.372" v="4021" actId="14100"/>
          <ac:picMkLst>
            <pc:docMk/>
            <pc:sldMk cId="1936431112" sldId="2147481078"/>
            <ac:picMk id="3074" creationId="{77049EED-60F7-0569-8A30-98086088F8DE}"/>
          </ac:picMkLst>
        </pc:picChg>
        <pc:picChg chg="add mod">
          <ac:chgData name="Geoff Bennett" userId="18e2b201-f278-4657-aca6-41509691b92d" providerId="ADAL" clId="{9E7E2B0B-C33B-418E-97A7-77F493ADB049}" dt="2025-01-23T14:20:56.142" v="9281" actId="164"/>
          <ac:picMkLst>
            <pc:docMk/>
            <pc:sldMk cId="1936431112" sldId="2147481078"/>
            <ac:picMk id="6146" creationId="{665F2A32-EAFE-18ED-8803-7C54934D9575}"/>
          </ac:picMkLst>
        </pc:picChg>
        <pc:picChg chg="add mod">
          <ac:chgData name="Geoff Bennett" userId="18e2b201-f278-4657-aca6-41509691b92d" providerId="ADAL" clId="{9E7E2B0B-C33B-418E-97A7-77F493ADB049}" dt="2025-01-23T14:20:56.142" v="9281" actId="164"/>
          <ac:picMkLst>
            <pc:docMk/>
            <pc:sldMk cId="1936431112" sldId="2147481078"/>
            <ac:picMk id="6148" creationId="{7210B8EF-F446-EF84-9259-112B4AED0F81}"/>
          </ac:picMkLst>
        </pc:picChg>
        <pc:picChg chg="add mod">
          <ac:chgData name="Geoff Bennett" userId="18e2b201-f278-4657-aca6-41509691b92d" providerId="ADAL" clId="{9E7E2B0B-C33B-418E-97A7-77F493ADB049}" dt="2025-01-23T14:20:56.142" v="9281" actId="164"/>
          <ac:picMkLst>
            <pc:docMk/>
            <pc:sldMk cId="1936431112" sldId="2147481078"/>
            <ac:picMk id="6150" creationId="{E3CE4407-1C00-236D-70F3-5F98D5A1A9BD}"/>
          </ac:picMkLst>
        </pc:picChg>
      </pc:sldChg>
      <pc:sldChg chg="modSp mod modAnim">
        <pc:chgData name="Geoff Bennett" userId="18e2b201-f278-4657-aca6-41509691b92d" providerId="ADAL" clId="{9E7E2B0B-C33B-418E-97A7-77F493ADB049}" dt="2025-01-24T14:41:05.175" v="10097" actId="1037"/>
        <pc:sldMkLst>
          <pc:docMk/>
          <pc:sldMk cId="247784690" sldId="2147481085"/>
        </pc:sldMkLst>
        <pc:spChg chg="mod">
          <ac:chgData name="Geoff Bennett" userId="18e2b201-f278-4657-aca6-41509691b92d" providerId="ADAL" clId="{9E7E2B0B-C33B-418E-97A7-77F493ADB049}" dt="2025-01-22T16:33:52.710" v="7253" actId="1036"/>
          <ac:spMkLst>
            <pc:docMk/>
            <pc:sldMk cId="247784690" sldId="2147481085"/>
            <ac:spMk id="12" creationId="{515D8769-6F2B-62DB-A058-13531FC179B5}"/>
          </ac:spMkLst>
        </pc:spChg>
        <pc:spChg chg="mod">
          <ac:chgData name="Geoff Bennett" userId="18e2b201-f278-4657-aca6-41509691b92d" providerId="ADAL" clId="{9E7E2B0B-C33B-418E-97A7-77F493ADB049}" dt="2025-01-22T16:34:01.573" v="7283" actId="1036"/>
          <ac:spMkLst>
            <pc:docMk/>
            <pc:sldMk cId="247784690" sldId="2147481085"/>
            <ac:spMk id="18" creationId="{20C1FEF4-7F75-4AB8-ACBD-9853AB3BF509}"/>
          </ac:spMkLst>
        </pc:spChg>
        <pc:spChg chg="mod">
          <ac:chgData name="Geoff Bennett" userId="18e2b201-f278-4657-aca6-41509691b92d" providerId="ADAL" clId="{9E7E2B0B-C33B-418E-97A7-77F493ADB049}" dt="2025-01-22T14:34:38.722" v="4843" actId="1036"/>
          <ac:spMkLst>
            <pc:docMk/>
            <pc:sldMk cId="247784690" sldId="2147481085"/>
            <ac:spMk id="20" creationId="{50F656ED-B675-487E-FA81-2A52B2B69D8B}"/>
          </ac:spMkLst>
        </pc:spChg>
        <pc:spChg chg="mod">
          <ac:chgData name="Geoff Bennett" userId="18e2b201-f278-4657-aca6-41509691b92d" providerId="ADAL" clId="{9E7E2B0B-C33B-418E-97A7-77F493ADB049}" dt="2025-01-22T14:34:07.979" v="4807" actId="1038"/>
          <ac:spMkLst>
            <pc:docMk/>
            <pc:sldMk cId="247784690" sldId="2147481085"/>
            <ac:spMk id="24" creationId="{BD2DE7F4-A7FF-63F7-CB22-29196C0EECF2}"/>
          </ac:spMkLst>
        </pc:spChg>
        <pc:spChg chg="mod">
          <ac:chgData name="Geoff Bennett" userId="18e2b201-f278-4657-aca6-41509691b92d" providerId="ADAL" clId="{9E7E2B0B-C33B-418E-97A7-77F493ADB049}" dt="2025-01-24T14:41:05.175" v="10097" actId="1037"/>
          <ac:spMkLst>
            <pc:docMk/>
            <pc:sldMk cId="247784690" sldId="2147481085"/>
            <ac:spMk id="28" creationId="{042C0BEE-F479-4888-7EC3-8EF47E33D367}"/>
          </ac:spMkLst>
        </pc:spChg>
        <pc:cxnChg chg="mod">
          <ac:chgData name="Geoff Bennett" userId="18e2b201-f278-4657-aca6-41509691b92d" providerId="ADAL" clId="{9E7E2B0B-C33B-418E-97A7-77F493ADB049}" dt="2025-01-22T16:34:01.573" v="7283" actId="1036"/>
          <ac:cxnSpMkLst>
            <pc:docMk/>
            <pc:sldMk cId="247784690" sldId="2147481085"/>
            <ac:cxnSpMk id="26" creationId="{69F817F5-D4C0-6D99-6BCB-6AA47B1E32A6}"/>
          </ac:cxnSpMkLst>
        </pc:cxnChg>
      </pc:sldChg>
      <pc:sldChg chg="add del">
        <pc:chgData name="Geoff Bennett" userId="18e2b201-f278-4657-aca6-41509691b92d" providerId="ADAL" clId="{9E7E2B0B-C33B-418E-97A7-77F493ADB049}" dt="2025-01-22T16:56:29.968" v="7462" actId="47"/>
        <pc:sldMkLst>
          <pc:docMk/>
          <pc:sldMk cId="1314791877" sldId="2147481094"/>
        </pc:sldMkLst>
      </pc:sldChg>
      <pc:sldChg chg="addSp modSp mod modTransition modAnim">
        <pc:chgData name="Geoff Bennett" userId="18e2b201-f278-4657-aca6-41509691b92d" providerId="ADAL" clId="{9E7E2B0B-C33B-418E-97A7-77F493ADB049}" dt="2025-01-24T14:37:57.637" v="10038"/>
        <pc:sldMkLst>
          <pc:docMk/>
          <pc:sldMk cId="3771608311" sldId="2147481099"/>
        </pc:sldMkLst>
        <pc:spChg chg="mod">
          <ac:chgData name="Geoff Bennett" userId="18e2b201-f278-4657-aca6-41509691b92d" providerId="ADAL" clId="{9E7E2B0B-C33B-418E-97A7-77F493ADB049}" dt="2025-01-24T14:37:44.195" v="10036" actId="164"/>
          <ac:spMkLst>
            <pc:docMk/>
            <pc:sldMk cId="3771608311" sldId="2147481099"/>
            <ac:spMk id="4" creationId="{82109183-3CB3-60EB-D6E9-FC3D2290B6C2}"/>
          </ac:spMkLst>
        </pc:spChg>
        <pc:spChg chg="mod">
          <ac:chgData name="Geoff Bennett" userId="18e2b201-f278-4657-aca6-41509691b92d" providerId="ADAL" clId="{9E7E2B0B-C33B-418E-97A7-77F493ADB049}" dt="2025-01-24T14:37:44.195" v="10036" actId="164"/>
          <ac:spMkLst>
            <pc:docMk/>
            <pc:sldMk cId="3771608311" sldId="2147481099"/>
            <ac:spMk id="11" creationId="{EF2B30B0-CF25-34F5-0C78-8D5173677F4D}"/>
          </ac:spMkLst>
        </pc:spChg>
        <pc:spChg chg="mod">
          <ac:chgData name="Geoff Bennett" userId="18e2b201-f278-4657-aca6-41509691b92d" providerId="ADAL" clId="{9E7E2B0B-C33B-418E-97A7-77F493ADB049}" dt="2025-01-22T17:05:50.220" v="7784" actId="1076"/>
          <ac:spMkLst>
            <pc:docMk/>
            <pc:sldMk cId="3771608311" sldId="2147481099"/>
            <ac:spMk id="17" creationId="{6381AC0E-608F-D86D-C7CF-814B7307DF17}"/>
          </ac:spMkLst>
        </pc:spChg>
        <pc:spChg chg="mod">
          <ac:chgData name="Geoff Bennett" userId="18e2b201-f278-4657-aca6-41509691b92d" providerId="ADAL" clId="{9E7E2B0B-C33B-418E-97A7-77F493ADB049}" dt="2025-01-22T17:06:00.968" v="7801" actId="1035"/>
          <ac:spMkLst>
            <pc:docMk/>
            <pc:sldMk cId="3771608311" sldId="2147481099"/>
            <ac:spMk id="23" creationId="{83322C1B-58E5-CE38-8F50-DB1054420236}"/>
          </ac:spMkLst>
        </pc:spChg>
        <pc:spChg chg="mod">
          <ac:chgData name="Geoff Bennett" userId="18e2b201-f278-4657-aca6-41509691b92d" providerId="ADAL" clId="{9E7E2B0B-C33B-418E-97A7-77F493ADB049}" dt="2025-01-22T17:04:15" v="7723" actId="14100"/>
          <ac:spMkLst>
            <pc:docMk/>
            <pc:sldMk cId="3771608311" sldId="2147481099"/>
            <ac:spMk id="27" creationId="{01D2FA8C-808F-CF21-D1B1-B2797E88BB4F}"/>
          </ac:spMkLst>
        </pc:spChg>
        <pc:spChg chg="mod">
          <ac:chgData name="Geoff Bennett" userId="18e2b201-f278-4657-aca6-41509691b92d" providerId="ADAL" clId="{9E7E2B0B-C33B-418E-97A7-77F493ADB049}" dt="2025-01-22T17:03:50.127" v="7706" actId="1035"/>
          <ac:spMkLst>
            <pc:docMk/>
            <pc:sldMk cId="3771608311" sldId="2147481099"/>
            <ac:spMk id="29" creationId="{CD4B7022-3905-54F4-A015-0AE76FD2DFCE}"/>
          </ac:spMkLst>
        </pc:spChg>
        <pc:spChg chg="mod">
          <ac:chgData name="Geoff Bennett" userId="18e2b201-f278-4657-aca6-41509691b92d" providerId="ADAL" clId="{9E7E2B0B-C33B-418E-97A7-77F493ADB049}" dt="2025-01-22T17:05:24.927" v="7777" actId="403"/>
          <ac:spMkLst>
            <pc:docMk/>
            <pc:sldMk cId="3771608311" sldId="2147481099"/>
            <ac:spMk id="34" creationId="{09E816E7-AB98-7530-EC0A-CC14C058B1B1}"/>
          </ac:spMkLst>
        </pc:spChg>
        <pc:spChg chg="mod">
          <ac:chgData name="Geoff Bennett" userId="18e2b201-f278-4657-aca6-41509691b92d" providerId="ADAL" clId="{9E7E2B0B-C33B-418E-97A7-77F493ADB049}" dt="2025-01-22T17:04:00.179" v="7721" actId="114"/>
          <ac:spMkLst>
            <pc:docMk/>
            <pc:sldMk cId="3771608311" sldId="2147481099"/>
            <ac:spMk id="41" creationId="{DA741F50-094C-A84D-790A-F8C46A1365BF}"/>
          </ac:spMkLst>
        </pc:spChg>
        <pc:spChg chg="mod">
          <ac:chgData name="Geoff Bennett" userId="18e2b201-f278-4657-aca6-41509691b92d" providerId="ADAL" clId="{9E7E2B0B-C33B-418E-97A7-77F493ADB049}" dt="2025-01-22T17:06:07.344" v="7825" actId="1035"/>
          <ac:spMkLst>
            <pc:docMk/>
            <pc:sldMk cId="3771608311" sldId="2147481099"/>
            <ac:spMk id="42" creationId="{C27A868A-65CC-8E24-440A-CBD026507DF8}"/>
          </ac:spMkLst>
        </pc:spChg>
        <pc:spChg chg="mod">
          <ac:chgData name="Geoff Bennett" userId="18e2b201-f278-4657-aca6-41509691b92d" providerId="ADAL" clId="{9E7E2B0B-C33B-418E-97A7-77F493ADB049}" dt="2025-01-22T17:05:14.171" v="7775" actId="403"/>
          <ac:spMkLst>
            <pc:docMk/>
            <pc:sldMk cId="3771608311" sldId="2147481099"/>
            <ac:spMk id="45" creationId="{904ED4DF-05A1-AE6E-9337-33CDEFFB8C66}"/>
          </ac:spMkLst>
        </pc:spChg>
        <pc:spChg chg="mod">
          <ac:chgData name="Geoff Bennett" userId="18e2b201-f278-4657-aca6-41509691b92d" providerId="ADAL" clId="{9E7E2B0B-C33B-418E-97A7-77F493ADB049}" dt="2025-01-22T17:04:37.441" v="7747" actId="1035"/>
          <ac:spMkLst>
            <pc:docMk/>
            <pc:sldMk cId="3771608311" sldId="2147481099"/>
            <ac:spMk id="49" creationId="{3C70A655-0DB8-253B-9C79-4E7B1CB73298}"/>
          </ac:spMkLst>
        </pc:spChg>
        <pc:spChg chg="mod">
          <ac:chgData name="Geoff Bennett" userId="18e2b201-f278-4657-aca6-41509691b92d" providerId="ADAL" clId="{9E7E2B0B-C33B-418E-97A7-77F493ADB049}" dt="2025-01-22T17:05:07.285" v="7773" actId="1035"/>
          <ac:spMkLst>
            <pc:docMk/>
            <pc:sldMk cId="3771608311" sldId="2147481099"/>
            <ac:spMk id="51" creationId="{095BA55D-93CF-11E6-CD79-B7DA64B63DAA}"/>
          </ac:spMkLst>
        </pc:spChg>
        <pc:spChg chg="mod">
          <ac:chgData name="Geoff Bennett" userId="18e2b201-f278-4657-aca6-41509691b92d" providerId="ADAL" clId="{9E7E2B0B-C33B-418E-97A7-77F493ADB049}" dt="2025-01-22T17:06:00.968" v="7801" actId="1035"/>
          <ac:spMkLst>
            <pc:docMk/>
            <pc:sldMk cId="3771608311" sldId="2147481099"/>
            <ac:spMk id="56" creationId="{44596460-E2BB-A7DE-4CB1-F7CE222DA8EA}"/>
          </ac:spMkLst>
        </pc:spChg>
        <pc:spChg chg="mod">
          <ac:chgData name="Geoff Bennett" userId="18e2b201-f278-4657-aca6-41509691b92d" providerId="ADAL" clId="{9E7E2B0B-C33B-418E-97A7-77F493ADB049}" dt="2025-01-22T17:06:07.344" v="7825" actId="1035"/>
          <ac:spMkLst>
            <pc:docMk/>
            <pc:sldMk cId="3771608311" sldId="2147481099"/>
            <ac:spMk id="57" creationId="{F26A1EE1-4BB0-1F3D-1D4E-AE9CFF41E679}"/>
          </ac:spMkLst>
        </pc:spChg>
        <pc:grpChg chg="add mod">
          <ac:chgData name="Geoff Bennett" userId="18e2b201-f278-4657-aca6-41509691b92d" providerId="ADAL" clId="{9E7E2B0B-C33B-418E-97A7-77F493ADB049}" dt="2025-01-24T14:37:44.195" v="10036" actId="164"/>
          <ac:grpSpMkLst>
            <pc:docMk/>
            <pc:sldMk cId="3771608311" sldId="2147481099"/>
            <ac:grpSpMk id="5" creationId="{C9ECC6B5-2EFE-AF5D-7469-9949B30A393A}"/>
          </ac:grpSpMkLst>
        </pc:grpChg>
        <pc:grpChg chg="mod">
          <ac:chgData name="Geoff Bennett" userId="18e2b201-f278-4657-aca6-41509691b92d" providerId="ADAL" clId="{9E7E2B0B-C33B-418E-97A7-77F493ADB049}" dt="2025-01-22T17:05:43.607" v="7783" actId="1076"/>
          <ac:grpSpMkLst>
            <pc:docMk/>
            <pc:sldMk cId="3771608311" sldId="2147481099"/>
            <ac:grpSpMk id="52" creationId="{47A01BE8-4F70-5631-8668-44B0E2F1796C}"/>
          </ac:grpSpMkLst>
        </pc:grpChg>
        <pc:cxnChg chg="mod">
          <ac:chgData name="Geoff Bennett" userId="18e2b201-f278-4657-aca6-41509691b92d" providerId="ADAL" clId="{9E7E2B0B-C33B-418E-97A7-77F493ADB049}" dt="2025-01-24T14:37:44.195" v="10036" actId="164"/>
          <ac:cxnSpMkLst>
            <pc:docMk/>
            <pc:sldMk cId="3771608311" sldId="2147481099"/>
            <ac:cxnSpMk id="8" creationId="{4D1A5C69-E742-36E3-4BB7-9D22312C7668}"/>
          </ac:cxnSpMkLst>
        </pc:cxnChg>
        <pc:cxnChg chg="mod">
          <ac:chgData name="Geoff Bennett" userId="18e2b201-f278-4657-aca6-41509691b92d" providerId="ADAL" clId="{9E7E2B0B-C33B-418E-97A7-77F493ADB049}" dt="2025-01-22T17:05:43.607" v="7783" actId="1076"/>
          <ac:cxnSpMkLst>
            <pc:docMk/>
            <pc:sldMk cId="3771608311" sldId="2147481099"/>
            <ac:cxnSpMk id="26" creationId="{66975342-3B68-DCB0-C90D-41DBA8A745C3}"/>
          </ac:cxnSpMkLst>
        </pc:cxnChg>
      </pc:sldChg>
      <pc:sldChg chg="addSp delSp modSp mod modAnim">
        <pc:chgData name="Geoff Bennett" userId="18e2b201-f278-4657-aca6-41509691b92d" providerId="ADAL" clId="{9E7E2B0B-C33B-418E-97A7-77F493ADB049}" dt="2025-01-24T14:32:21.445" v="10000"/>
        <pc:sldMkLst>
          <pc:docMk/>
          <pc:sldMk cId="1750744184" sldId="2147481101"/>
        </pc:sldMkLst>
        <pc:spChg chg="mod">
          <ac:chgData name="Geoff Bennett" userId="18e2b201-f278-4657-aca6-41509691b92d" providerId="ADAL" clId="{9E7E2B0B-C33B-418E-97A7-77F493ADB049}" dt="2025-01-22T14:02:45.714" v="3848" actId="1076"/>
          <ac:spMkLst>
            <pc:docMk/>
            <pc:sldMk cId="1750744184" sldId="2147481101"/>
            <ac:spMk id="9" creationId="{EF22D056-0F50-2545-B064-601382461F47}"/>
          </ac:spMkLst>
        </pc:spChg>
        <pc:spChg chg="mod">
          <ac:chgData name="Geoff Bennett" userId="18e2b201-f278-4657-aca6-41509691b92d" providerId="ADAL" clId="{9E7E2B0B-C33B-418E-97A7-77F493ADB049}" dt="2025-01-22T14:04:32.513" v="3932" actId="1076"/>
          <ac:spMkLst>
            <pc:docMk/>
            <pc:sldMk cId="1750744184" sldId="2147481101"/>
            <ac:spMk id="14" creationId="{A5E84FF4-FFD0-FD90-CA6F-E4408B924668}"/>
          </ac:spMkLst>
        </pc:spChg>
        <pc:spChg chg="mod">
          <ac:chgData name="Geoff Bennett" userId="18e2b201-f278-4657-aca6-41509691b92d" providerId="ADAL" clId="{9E7E2B0B-C33B-418E-97A7-77F493ADB049}" dt="2025-01-22T14:04:32.513" v="3932" actId="1076"/>
          <ac:spMkLst>
            <pc:docMk/>
            <pc:sldMk cId="1750744184" sldId="2147481101"/>
            <ac:spMk id="19" creationId="{FFC5F096-B241-E820-B757-0685E19FDB90}"/>
          </ac:spMkLst>
        </pc:spChg>
        <pc:spChg chg="mod">
          <ac:chgData name="Geoff Bennett" userId="18e2b201-f278-4657-aca6-41509691b92d" providerId="ADAL" clId="{9E7E2B0B-C33B-418E-97A7-77F493ADB049}" dt="2025-01-22T14:04:32.513" v="3932" actId="1076"/>
          <ac:spMkLst>
            <pc:docMk/>
            <pc:sldMk cId="1750744184" sldId="2147481101"/>
            <ac:spMk id="22" creationId="{7B13E8FC-4AA7-61DA-0C69-CE2D9C898545}"/>
          </ac:spMkLst>
        </pc:spChg>
        <pc:spChg chg="mod">
          <ac:chgData name="Geoff Bennett" userId="18e2b201-f278-4657-aca6-41509691b92d" providerId="ADAL" clId="{9E7E2B0B-C33B-418E-97A7-77F493ADB049}" dt="2025-01-22T14:04:32.513" v="3932" actId="1076"/>
          <ac:spMkLst>
            <pc:docMk/>
            <pc:sldMk cId="1750744184" sldId="2147481101"/>
            <ac:spMk id="24" creationId="{0302910E-92ED-185D-6444-088CAD0E0BF9}"/>
          </ac:spMkLst>
        </pc:spChg>
        <pc:spChg chg="mod">
          <ac:chgData name="Geoff Bennett" userId="18e2b201-f278-4657-aca6-41509691b92d" providerId="ADAL" clId="{9E7E2B0B-C33B-418E-97A7-77F493ADB049}" dt="2025-01-22T14:04:32.513" v="3932" actId="1076"/>
          <ac:spMkLst>
            <pc:docMk/>
            <pc:sldMk cId="1750744184" sldId="2147481101"/>
            <ac:spMk id="25" creationId="{9D25D3FD-1C85-E562-33B4-6C7C0AAC39AE}"/>
          </ac:spMkLst>
        </pc:spChg>
        <pc:spChg chg="mod">
          <ac:chgData name="Geoff Bennett" userId="18e2b201-f278-4657-aca6-41509691b92d" providerId="ADAL" clId="{9E7E2B0B-C33B-418E-97A7-77F493ADB049}" dt="2025-01-22T14:04:00.630" v="3916" actId="1076"/>
          <ac:spMkLst>
            <pc:docMk/>
            <pc:sldMk cId="1750744184" sldId="2147481101"/>
            <ac:spMk id="26" creationId="{501F4E48-5017-8CD2-9135-1A2DADEE5210}"/>
          </ac:spMkLst>
        </pc:spChg>
        <pc:spChg chg="mod">
          <ac:chgData name="Geoff Bennett" userId="18e2b201-f278-4657-aca6-41509691b92d" providerId="ADAL" clId="{9E7E2B0B-C33B-418E-97A7-77F493ADB049}" dt="2025-01-22T14:04:00.630" v="3916" actId="1076"/>
          <ac:spMkLst>
            <pc:docMk/>
            <pc:sldMk cId="1750744184" sldId="2147481101"/>
            <ac:spMk id="33" creationId="{0BD568BA-1B95-7C95-4991-A2C332007B94}"/>
          </ac:spMkLst>
        </pc:spChg>
        <pc:spChg chg="mod">
          <ac:chgData name="Geoff Bennett" userId="18e2b201-f278-4657-aca6-41509691b92d" providerId="ADAL" clId="{9E7E2B0B-C33B-418E-97A7-77F493ADB049}" dt="2025-01-22T14:04:00.630" v="3916" actId="1076"/>
          <ac:spMkLst>
            <pc:docMk/>
            <pc:sldMk cId="1750744184" sldId="2147481101"/>
            <ac:spMk id="37" creationId="{33775298-3B97-0C4A-A369-4A59DD1BBC21}"/>
          </ac:spMkLst>
        </pc:spChg>
        <pc:spChg chg="mod topLvl">
          <ac:chgData name="Geoff Bennett" userId="18e2b201-f278-4657-aca6-41509691b92d" providerId="ADAL" clId="{9E7E2B0B-C33B-418E-97A7-77F493ADB049}" dt="2025-01-22T14:05:16.892" v="3943" actId="164"/>
          <ac:spMkLst>
            <pc:docMk/>
            <pc:sldMk cId="1750744184" sldId="2147481101"/>
            <ac:spMk id="40" creationId="{08796BBF-4A95-3438-3CF3-94FF8FB21ADB}"/>
          </ac:spMkLst>
        </pc:spChg>
        <pc:spChg chg="mod ord topLvl">
          <ac:chgData name="Geoff Bennett" userId="18e2b201-f278-4657-aca6-41509691b92d" providerId="ADAL" clId="{9E7E2B0B-C33B-418E-97A7-77F493ADB049}" dt="2025-01-22T14:05:16.892" v="3943" actId="164"/>
          <ac:spMkLst>
            <pc:docMk/>
            <pc:sldMk cId="1750744184" sldId="2147481101"/>
            <ac:spMk id="41" creationId="{FE2E0719-3787-2903-6587-B2D3DF451920}"/>
          </ac:spMkLst>
        </pc:spChg>
        <pc:spChg chg="mod topLvl">
          <ac:chgData name="Geoff Bennett" userId="18e2b201-f278-4657-aca6-41509691b92d" providerId="ADAL" clId="{9E7E2B0B-C33B-418E-97A7-77F493ADB049}" dt="2025-01-22T14:05:16.892" v="3943" actId="164"/>
          <ac:spMkLst>
            <pc:docMk/>
            <pc:sldMk cId="1750744184" sldId="2147481101"/>
            <ac:spMk id="42" creationId="{33DEF80A-2C1F-5C37-2791-504707512815}"/>
          </ac:spMkLst>
        </pc:spChg>
        <pc:spChg chg="mod topLvl">
          <ac:chgData name="Geoff Bennett" userId="18e2b201-f278-4657-aca6-41509691b92d" providerId="ADAL" clId="{9E7E2B0B-C33B-418E-97A7-77F493ADB049}" dt="2025-01-22T14:05:16.892" v="3943" actId="164"/>
          <ac:spMkLst>
            <pc:docMk/>
            <pc:sldMk cId="1750744184" sldId="2147481101"/>
            <ac:spMk id="43" creationId="{2D8345D4-702B-05F6-51AD-2163F2D0CC38}"/>
          </ac:spMkLst>
        </pc:spChg>
        <pc:spChg chg="mod topLvl">
          <ac:chgData name="Geoff Bennett" userId="18e2b201-f278-4657-aca6-41509691b92d" providerId="ADAL" clId="{9E7E2B0B-C33B-418E-97A7-77F493ADB049}" dt="2025-01-22T14:04:32.513" v="3932" actId="1076"/>
          <ac:spMkLst>
            <pc:docMk/>
            <pc:sldMk cId="1750744184" sldId="2147481101"/>
            <ac:spMk id="51" creationId="{EEA7ACA0-92A1-0981-CB1B-7810D2C7B7CF}"/>
          </ac:spMkLst>
        </pc:spChg>
        <pc:spChg chg="mod topLvl">
          <ac:chgData name="Geoff Bennett" userId="18e2b201-f278-4657-aca6-41509691b92d" providerId="ADAL" clId="{9E7E2B0B-C33B-418E-97A7-77F493ADB049}" dt="2025-01-22T14:00:35.492" v="3628" actId="164"/>
          <ac:spMkLst>
            <pc:docMk/>
            <pc:sldMk cId="1750744184" sldId="2147481101"/>
            <ac:spMk id="52" creationId="{6024AA84-FCF4-2352-A388-3B20696350CE}"/>
          </ac:spMkLst>
        </pc:spChg>
        <pc:spChg chg="mod topLvl">
          <ac:chgData name="Geoff Bennett" userId="18e2b201-f278-4657-aca6-41509691b92d" providerId="ADAL" clId="{9E7E2B0B-C33B-418E-97A7-77F493ADB049}" dt="2025-01-22T14:04:32.513" v="3932" actId="1076"/>
          <ac:spMkLst>
            <pc:docMk/>
            <pc:sldMk cId="1750744184" sldId="2147481101"/>
            <ac:spMk id="55" creationId="{18835E6D-EA67-472B-0F9E-19885C9EBB15}"/>
          </ac:spMkLst>
        </pc:spChg>
        <pc:spChg chg="mod topLvl">
          <ac:chgData name="Geoff Bennett" userId="18e2b201-f278-4657-aca6-41509691b92d" providerId="ADAL" clId="{9E7E2B0B-C33B-418E-97A7-77F493ADB049}" dt="2025-01-22T14:00:43.003" v="3630" actId="164"/>
          <ac:spMkLst>
            <pc:docMk/>
            <pc:sldMk cId="1750744184" sldId="2147481101"/>
            <ac:spMk id="56" creationId="{B9E690A4-5864-10EC-C6B6-2162EBEF8864}"/>
          </ac:spMkLst>
        </pc:spChg>
        <pc:spChg chg="mod">
          <ac:chgData name="Geoff Bennett" userId="18e2b201-f278-4657-aca6-41509691b92d" providerId="ADAL" clId="{9E7E2B0B-C33B-418E-97A7-77F493ADB049}" dt="2025-01-22T14:04:54.619" v="3942" actId="1035"/>
          <ac:spMkLst>
            <pc:docMk/>
            <pc:sldMk cId="1750744184" sldId="2147481101"/>
            <ac:spMk id="60" creationId="{F8999A06-990D-D204-6006-6922376E098E}"/>
          </ac:spMkLst>
        </pc:spChg>
        <pc:spChg chg="mod">
          <ac:chgData name="Geoff Bennett" userId="18e2b201-f278-4657-aca6-41509691b92d" providerId="ADAL" clId="{9E7E2B0B-C33B-418E-97A7-77F493ADB049}" dt="2025-01-22T13:57:50.625" v="3455" actId="1037"/>
          <ac:spMkLst>
            <pc:docMk/>
            <pc:sldMk cId="1750744184" sldId="2147481101"/>
            <ac:spMk id="61" creationId="{3CE5ACBB-18CD-188A-B62F-74D3FCEA7553}"/>
          </ac:spMkLst>
        </pc:spChg>
        <pc:grpChg chg="mod">
          <ac:chgData name="Geoff Bennett" userId="18e2b201-f278-4657-aca6-41509691b92d" providerId="ADAL" clId="{9E7E2B0B-C33B-418E-97A7-77F493ADB049}" dt="2025-01-22T14:01:43.283" v="3840" actId="1037"/>
          <ac:grpSpMkLst>
            <pc:docMk/>
            <pc:sldMk cId="1750744184" sldId="2147481101"/>
            <ac:grpSpMk id="5" creationId="{6099E3AC-B6C8-AE27-3C0C-D9D81EBAEE4F}"/>
          </ac:grpSpMkLst>
        </pc:grpChg>
        <pc:grpChg chg="add mod">
          <ac:chgData name="Geoff Bennett" userId="18e2b201-f278-4657-aca6-41509691b92d" providerId="ADAL" clId="{9E7E2B0B-C33B-418E-97A7-77F493ADB049}" dt="2025-01-22T14:05:16.892" v="3943" actId="164"/>
          <ac:grpSpMkLst>
            <pc:docMk/>
            <pc:sldMk cId="1750744184" sldId="2147481101"/>
            <ac:grpSpMk id="10" creationId="{A896D997-02CB-AB70-BBB2-6C84DDCADBA1}"/>
          </ac:grpSpMkLst>
        </pc:grpChg>
        <pc:grpChg chg="add mod">
          <ac:chgData name="Geoff Bennett" userId="18e2b201-f278-4657-aca6-41509691b92d" providerId="ADAL" clId="{9E7E2B0B-C33B-418E-97A7-77F493ADB049}" dt="2025-01-22T14:05:16.892" v="3943" actId="164"/>
          <ac:grpSpMkLst>
            <pc:docMk/>
            <pc:sldMk cId="1750744184" sldId="2147481101"/>
            <ac:grpSpMk id="11" creationId="{DCC5FD58-F52C-95CA-4ADD-2E10F64D24FA}"/>
          </ac:grpSpMkLst>
        </pc:grpChg>
        <pc:grpChg chg="add mod">
          <ac:chgData name="Geoff Bennett" userId="18e2b201-f278-4657-aca6-41509691b92d" providerId="ADAL" clId="{9E7E2B0B-C33B-418E-97A7-77F493ADB049}" dt="2025-01-22T14:05:16.892" v="3943" actId="164"/>
          <ac:grpSpMkLst>
            <pc:docMk/>
            <pc:sldMk cId="1750744184" sldId="2147481101"/>
            <ac:grpSpMk id="12" creationId="{84C28C6F-3912-1AE6-CB17-1BFA5BA0406C}"/>
          </ac:grpSpMkLst>
        </pc:grpChg>
        <pc:grpChg chg="add mod">
          <ac:chgData name="Geoff Bennett" userId="18e2b201-f278-4657-aca6-41509691b92d" providerId="ADAL" clId="{9E7E2B0B-C33B-418E-97A7-77F493ADB049}" dt="2025-01-22T14:05:16.892" v="3943" actId="164"/>
          <ac:grpSpMkLst>
            <pc:docMk/>
            <pc:sldMk cId="1750744184" sldId="2147481101"/>
            <ac:grpSpMk id="13" creationId="{2A586935-4193-A1B1-C213-257B88B75BC8}"/>
          </ac:grpSpMkLst>
        </pc:grpChg>
        <pc:grpChg chg="add mod">
          <ac:chgData name="Geoff Bennett" userId="18e2b201-f278-4657-aca6-41509691b92d" providerId="ADAL" clId="{9E7E2B0B-C33B-418E-97A7-77F493ADB049}" dt="2025-01-22T14:05:16.892" v="3943" actId="164"/>
          <ac:grpSpMkLst>
            <pc:docMk/>
            <pc:sldMk cId="1750744184" sldId="2147481101"/>
            <ac:grpSpMk id="15" creationId="{61B8B610-1FF3-14CE-5831-0902ABCF32F7}"/>
          </ac:grpSpMkLst>
        </pc:grpChg>
        <pc:grpChg chg="mod">
          <ac:chgData name="Geoff Bennett" userId="18e2b201-f278-4657-aca6-41509691b92d" providerId="ADAL" clId="{9E7E2B0B-C33B-418E-97A7-77F493ADB049}" dt="2025-01-22T14:04:00.630" v="3916" actId="1076"/>
          <ac:grpSpMkLst>
            <pc:docMk/>
            <pc:sldMk cId="1750744184" sldId="2147481101"/>
            <ac:grpSpMk id="58" creationId="{DC628387-0F35-9B7D-5225-933708EFF420}"/>
          </ac:grpSpMkLst>
        </pc:grpChg>
        <pc:grpChg chg="mod">
          <ac:chgData name="Geoff Bennett" userId="18e2b201-f278-4657-aca6-41509691b92d" providerId="ADAL" clId="{9E7E2B0B-C33B-418E-97A7-77F493ADB049}" dt="2025-01-22T14:04:12.435" v="3929" actId="1036"/>
          <ac:grpSpMkLst>
            <pc:docMk/>
            <pc:sldMk cId="1750744184" sldId="2147481101"/>
            <ac:grpSpMk id="62" creationId="{37181CCA-DD26-DFAA-FF74-9008D25A27E1}"/>
          </ac:grpSpMkLst>
        </pc:grpChg>
        <pc:picChg chg="mod">
          <ac:chgData name="Geoff Bennett" userId="18e2b201-f278-4657-aca6-41509691b92d" providerId="ADAL" clId="{9E7E2B0B-C33B-418E-97A7-77F493ADB049}" dt="2025-01-22T14:02:48.408" v="3849" actId="1076"/>
          <ac:picMkLst>
            <pc:docMk/>
            <pc:sldMk cId="1750744184" sldId="2147481101"/>
            <ac:picMk id="21" creationId="{9EF6D4C5-AAE6-246C-7D6B-AE4758F60E2E}"/>
          </ac:picMkLst>
        </pc:picChg>
        <pc:picChg chg="mod">
          <ac:chgData name="Geoff Bennett" userId="18e2b201-f278-4657-aca6-41509691b92d" providerId="ADAL" clId="{9E7E2B0B-C33B-418E-97A7-77F493ADB049}" dt="2025-01-22T14:00:30.703" v="3627" actId="164"/>
          <ac:picMkLst>
            <pc:docMk/>
            <pc:sldMk cId="1750744184" sldId="2147481101"/>
            <ac:picMk id="49" creationId="{D79F4B79-BE91-8A7C-7851-397229344207}"/>
          </ac:picMkLst>
        </pc:picChg>
        <pc:picChg chg="mod">
          <ac:chgData name="Geoff Bennett" userId="18e2b201-f278-4657-aca6-41509691b92d" providerId="ADAL" clId="{9E7E2B0B-C33B-418E-97A7-77F493ADB049}" dt="2025-01-22T14:00:35.492" v="3628" actId="164"/>
          <ac:picMkLst>
            <pc:docMk/>
            <pc:sldMk cId="1750744184" sldId="2147481101"/>
            <ac:picMk id="50" creationId="{D64DA677-9F22-5330-2DB7-025872C3CC8C}"/>
          </ac:picMkLst>
        </pc:picChg>
        <pc:picChg chg="mod topLvl">
          <ac:chgData name="Geoff Bennett" userId="18e2b201-f278-4657-aca6-41509691b92d" providerId="ADAL" clId="{9E7E2B0B-C33B-418E-97A7-77F493ADB049}" dt="2025-01-22T14:00:39.991" v="3629" actId="164"/>
          <ac:picMkLst>
            <pc:docMk/>
            <pc:sldMk cId="1750744184" sldId="2147481101"/>
            <ac:picMk id="53" creationId="{84C3E688-1F6A-4C47-5E13-0889E899E2B4}"/>
          </ac:picMkLst>
        </pc:picChg>
        <pc:picChg chg="mod topLvl">
          <ac:chgData name="Geoff Bennett" userId="18e2b201-f278-4657-aca6-41509691b92d" providerId="ADAL" clId="{9E7E2B0B-C33B-418E-97A7-77F493ADB049}" dt="2025-01-22T14:00:43.003" v="3630" actId="164"/>
          <ac:picMkLst>
            <pc:docMk/>
            <pc:sldMk cId="1750744184" sldId="2147481101"/>
            <ac:picMk id="54" creationId="{BAA354B2-0B7B-1B85-D4BB-F3813C3A4179}"/>
          </ac:picMkLst>
        </pc:picChg>
        <pc:picChg chg="mod">
          <ac:chgData name="Geoff Bennett" userId="18e2b201-f278-4657-aca6-41509691b92d" providerId="ADAL" clId="{9E7E2B0B-C33B-418E-97A7-77F493ADB049}" dt="2025-01-22T14:02:45.714" v="3848" actId="1076"/>
          <ac:picMkLst>
            <pc:docMk/>
            <pc:sldMk cId="1750744184" sldId="2147481101"/>
            <ac:picMk id="1026" creationId="{F66E0521-6468-2732-19DB-5B6073032321}"/>
          </ac:picMkLst>
        </pc:picChg>
        <pc:picChg chg="mod">
          <ac:chgData name="Geoff Bennett" userId="18e2b201-f278-4657-aca6-41509691b92d" providerId="ADAL" clId="{9E7E2B0B-C33B-418E-97A7-77F493ADB049}" dt="2025-01-22T14:02:45.714" v="3848" actId="1076"/>
          <ac:picMkLst>
            <pc:docMk/>
            <pc:sldMk cId="1750744184" sldId="2147481101"/>
            <ac:picMk id="1028" creationId="{DE5EBEDD-43D3-209B-7DCB-5C8FF8737C84}"/>
          </ac:picMkLst>
        </pc:picChg>
        <pc:picChg chg="mod">
          <ac:chgData name="Geoff Bennett" userId="18e2b201-f278-4657-aca6-41509691b92d" providerId="ADAL" clId="{9E7E2B0B-C33B-418E-97A7-77F493ADB049}" dt="2025-01-22T14:02:45.714" v="3848" actId="1076"/>
          <ac:picMkLst>
            <pc:docMk/>
            <pc:sldMk cId="1750744184" sldId="2147481101"/>
            <ac:picMk id="1030" creationId="{E0278274-BEC0-B3C7-95E1-98A5DF7F068C}"/>
          </ac:picMkLst>
        </pc:picChg>
        <pc:picChg chg="mod">
          <ac:chgData name="Geoff Bennett" userId="18e2b201-f278-4657-aca6-41509691b92d" providerId="ADAL" clId="{9E7E2B0B-C33B-418E-97A7-77F493ADB049}" dt="2025-01-22T14:02:45.714" v="3848" actId="1076"/>
          <ac:picMkLst>
            <pc:docMk/>
            <pc:sldMk cId="1750744184" sldId="2147481101"/>
            <ac:picMk id="1032" creationId="{D89599A1-A297-D80E-411B-3E5D894B0887}"/>
          </ac:picMkLst>
        </pc:picChg>
        <pc:picChg chg="mod">
          <ac:chgData name="Geoff Bennett" userId="18e2b201-f278-4657-aca6-41509691b92d" providerId="ADAL" clId="{9E7E2B0B-C33B-418E-97A7-77F493ADB049}" dt="2025-01-22T14:02:45.714" v="3848" actId="1076"/>
          <ac:picMkLst>
            <pc:docMk/>
            <pc:sldMk cId="1750744184" sldId="2147481101"/>
            <ac:picMk id="1034" creationId="{B1124D4C-FE0A-EFE0-BD77-39C40BDB6738}"/>
          </ac:picMkLst>
        </pc:picChg>
        <pc:picChg chg="mod">
          <ac:chgData name="Geoff Bennett" userId="18e2b201-f278-4657-aca6-41509691b92d" providerId="ADAL" clId="{9E7E2B0B-C33B-418E-97A7-77F493ADB049}" dt="2025-01-22T14:04:00.630" v="3916" actId="1076"/>
          <ac:picMkLst>
            <pc:docMk/>
            <pc:sldMk cId="1750744184" sldId="2147481101"/>
            <ac:picMk id="1042" creationId="{9AB2939F-7E9D-3294-4DCC-EDF5E2FC2A9A}"/>
          </ac:picMkLst>
        </pc:picChg>
        <pc:picChg chg="mod">
          <ac:chgData name="Geoff Bennett" userId="18e2b201-f278-4657-aca6-41509691b92d" providerId="ADAL" clId="{9E7E2B0B-C33B-418E-97A7-77F493ADB049}" dt="2025-01-22T14:04:00.630" v="3916" actId="1076"/>
          <ac:picMkLst>
            <pc:docMk/>
            <pc:sldMk cId="1750744184" sldId="2147481101"/>
            <ac:picMk id="1048" creationId="{311A30F5-667C-7166-7752-9BB706900C58}"/>
          </ac:picMkLst>
        </pc:picChg>
        <pc:picChg chg="mod">
          <ac:chgData name="Geoff Bennett" userId="18e2b201-f278-4657-aca6-41509691b92d" providerId="ADAL" clId="{9E7E2B0B-C33B-418E-97A7-77F493ADB049}" dt="2025-01-22T14:04:00.630" v="3916" actId="1076"/>
          <ac:picMkLst>
            <pc:docMk/>
            <pc:sldMk cId="1750744184" sldId="2147481101"/>
            <ac:picMk id="1050" creationId="{9CC5D1FF-C193-FDD7-8E5B-513421225795}"/>
          </ac:picMkLst>
        </pc:picChg>
        <pc:picChg chg="mod">
          <ac:chgData name="Geoff Bennett" userId="18e2b201-f278-4657-aca6-41509691b92d" providerId="ADAL" clId="{9E7E2B0B-C33B-418E-97A7-77F493ADB049}" dt="2025-01-22T14:04:00.630" v="3916" actId="1076"/>
          <ac:picMkLst>
            <pc:docMk/>
            <pc:sldMk cId="1750744184" sldId="2147481101"/>
            <ac:picMk id="1052" creationId="{24286CF2-8B4E-9E22-262D-F8E589F5ECB2}"/>
          </ac:picMkLst>
        </pc:picChg>
      </pc:sldChg>
      <pc:sldChg chg="modSp mod">
        <pc:chgData name="Geoff Bennett" userId="18e2b201-f278-4657-aca6-41509691b92d" providerId="ADAL" clId="{9E7E2B0B-C33B-418E-97A7-77F493ADB049}" dt="2025-01-22T14:21:15.816" v="4404" actId="1035"/>
        <pc:sldMkLst>
          <pc:docMk/>
          <pc:sldMk cId="4023154481" sldId="2147481105"/>
        </pc:sldMkLst>
        <pc:spChg chg="mod">
          <ac:chgData name="Geoff Bennett" userId="18e2b201-f278-4657-aca6-41509691b92d" providerId="ADAL" clId="{9E7E2B0B-C33B-418E-97A7-77F493ADB049}" dt="2025-01-22T14:18:47.227" v="4288" actId="1038"/>
          <ac:spMkLst>
            <pc:docMk/>
            <pc:sldMk cId="4023154481" sldId="2147481105"/>
            <ac:spMk id="5" creationId="{49C43397-6B1A-A452-F087-E52D1FAFCB6F}"/>
          </ac:spMkLst>
        </pc:spChg>
        <pc:spChg chg="mod">
          <ac:chgData name="Geoff Bennett" userId="18e2b201-f278-4657-aca6-41509691b92d" providerId="ADAL" clId="{9E7E2B0B-C33B-418E-97A7-77F493ADB049}" dt="2025-01-22T14:19:23.898" v="4300" actId="1076"/>
          <ac:spMkLst>
            <pc:docMk/>
            <pc:sldMk cId="4023154481" sldId="2147481105"/>
            <ac:spMk id="6" creationId="{4E6DC4CC-A6B3-D04F-BA15-9BB72A562EF5}"/>
          </ac:spMkLst>
        </pc:spChg>
        <pc:spChg chg="mod">
          <ac:chgData name="Geoff Bennett" userId="18e2b201-f278-4657-aca6-41509691b92d" providerId="ADAL" clId="{9E7E2B0B-C33B-418E-97A7-77F493ADB049}" dt="2025-01-22T14:20:09.804" v="4321" actId="1036"/>
          <ac:spMkLst>
            <pc:docMk/>
            <pc:sldMk cId="4023154481" sldId="2147481105"/>
            <ac:spMk id="7" creationId="{96D1C921-8B98-EB9C-F84B-A50B43A58248}"/>
          </ac:spMkLst>
        </pc:spChg>
        <pc:spChg chg="mod">
          <ac:chgData name="Geoff Bennett" userId="18e2b201-f278-4657-aca6-41509691b92d" providerId="ADAL" clId="{9E7E2B0B-C33B-418E-97A7-77F493ADB049}" dt="2025-01-22T14:20:05.146" v="4314" actId="1076"/>
          <ac:spMkLst>
            <pc:docMk/>
            <pc:sldMk cId="4023154481" sldId="2147481105"/>
            <ac:spMk id="8" creationId="{FF01A6F4-B261-AA5C-11E2-5D6D2D3B7DB7}"/>
          </ac:spMkLst>
        </pc:spChg>
        <pc:spChg chg="mod">
          <ac:chgData name="Geoff Bennett" userId="18e2b201-f278-4657-aca6-41509691b92d" providerId="ADAL" clId="{9E7E2B0B-C33B-418E-97A7-77F493ADB049}" dt="2025-01-22T14:20:32.299" v="4346" actId="1038"/>
          <ac:spMkLst>
            <pc:docMk/>
            <pc:sldMk cId="4023154481" sldId="2147481105"/>
            <ac:spMk id="10" creationId="{DDE6165E-0B91-F9E3-F5F0-177C6EC8937A}"/>
          </ac:spMkLst>
        </pc:spChg>
        <pc:spChg chg="mod">
          <ac:chgData name="Geoff Bennett" userId="18e2b201-f278-4657-aca6-41509691b92d" providerId="ADAL" clId="{9E7E2B0B-C33B-418E-97A7-77F493ADB049}" dt="2025-01-22T14:19:10.475" v="4299" actId="1037"/>
          <ac:spMkLst>
            <pc:docMk/>
            <pc:sldMk cId="4023154481" sldId="2147481105"/>
            <ac:spMk id="11" creationId="{8EEC9E0C-D70F-BBA6-E191-468EFA8F31A2}"/>
          </ac:spMkLst>
        </pc:spChg>
        <pc:spChg chg="mod">
          <ac:chgData name="Geoff Bennett" userId="18e2b201-f278-4657-aca6-41509691b92d" providerId="ADAL" clId="{9E7E2B0B-C33B-418E-97A7-77F493ADB049}" dt="2025-01-22T14:21:15.816" v="4404" actId="1035"/>
          <ac:spMkLst>
            <pc:docMk/>
            <pc:sldMk cId="4023154481" sldId="2147481105"/>
            <ac:spMk id="13" creationId="{CF2F9465-048F-A957-130A-D7DA819A0B55}"/>
          </ac:spMkLst>
        </pc:spChg>
        <pc:spChg chg="mod">
          <ac:chgData name="Geoff Bennett" userId="18e2b201-f278-4657-aca6-41509691b92d" providerId="ADAL" clId="{9E7E2B0B-C33B-418E-97A7-77F493ADB049}" dt="2025-01-22T14:18:42.793" v="4271" actId="1076"/>
          <ac:spMkLst>
            <pc:docMk/>
            <pc:sldMk cId="4023154481" sldId="2147481105"/>
            <ac:spMk id="14" creationId="{9575CF1D-1597-1A9B-7259-1765E85ADCB8}"/>
          </ac:spMkLst>
        </pc:spChg>
        <pc:spChg chg="mod">
          <ac:chgData name="Geoff Bennett" userId="18e2b201-f278-4657-aca6-41509691b92d" providerId="ADAL" clId="{9E7E2B0B-C33B-418E-97A7-77F493ADB049}" dt="2025-01-22T14:20:16.255" v="4335" actId="1037"/>
          <ac:spMkLst>
            <pc:docMk/>
            <pc:sldMk cId="4023154481" sldId="2147481105"/>
            <ac:spMk id="18" creationId="{440B1671-75D0-30CA-4181-DDA175060914}"/>
          </ac:spMkLst>
        </pc:spChg>
        <pc:spChg chg="mod">
          <ac:chgData name="Geoff Bennett" userId="18e2b201-f278-4657-aca6-41509691b92d" providerId="ADAL" clId="{9E7E2B0B-C33B-418E-97A7-77F493ADB049}" dt="2025-01-22T14:20:55.586" v="4370" actId="403"/>
          <ac:spMkLst>
            <pc:docMk/>
            <pc:sldMk cId="4023154481" sldId="2147481105"/>
            <ac:spMk id="20" creationId="{8E6D9FC3-A991-AA3F-DFC3-3C8D16E28CA2}"/>
          </ac:spMkLst>
        </pc:spChg>
        <pc:spChg chg="mod">
          <ac:chgData name="Geoff Bennett" userId="18e2b201-f278-4657-aca6-41509691b92d" providerId="ADAL" clId="{9E7E2B0B-C33B-418E-97A7-77F493ADB049}" dt="2025-01-22T14:20:55.586" v="4370" actId="403"/>
          <ac:spMkLst>
            <pc:docMk/>
            <pc:sldMk cId="4023154481" sldId="2147481105"/>
            <ac:spMk id="21" creationId="{5A013243-50A9-2D61-0F6E-F62FFF38FE33}"/>
          </ac:spMkLst>
        </pc:spChg>
        <pc:spChg chg="mod">
          <ac:chgData name="Geoff Bennett" userId="18e2b201-f278-4657-aca6-41509691b92d" providerId="ADAL" clId="{9E7E2B0B-C33B-418E-97A7-77F493ADB049}" dt="2025-01-22T14:20:55.586" v="4370" actId="403"/>
          <ac:spMkLst>
            <pc:docMk/>
            <pc:sldMk cId="4023154481" sldId="2147481105"/>
            <ac:spMk id="22" creationId="{3FF19097-0157-40C1-A8DE-10EC6470D672}"/>
          </ac:spMkLst>
        </pc:spChg>
        <pc:grpChg chg="mod">
          <ac:chgData name="Geoff Bennett" userId="18e2b201-f278-4657-aca6-41509691b92d" providerId="ADAL" clId="{9E7E2B0B-C33B-418E-97A7-77F493ADB049}" dt="2025-01-22T14:18:42.793" v="4271" actId="1076"/>
          <ac:grpSpMkLst>
            <pc:docMk/>
            <pc:sldMk cId="4023154481" sldId="2147481105"/>
            <ac:grpSpMk id="15" creationId="{87D6E9A6-5C07-369A-35D9-3B9EBCC47951}"/>
          </ac:grpSpMkLst>
        </pc:grpChg>
        <pc:grpChg chg="mod">
          <ac:chgData name="Geoff Bennett" userId="18e2b201-f278-4657-aca6-41509691b92d" providerId="ADAL" clId="{9E7E2B0B-C33B-418E-97A7-77F493ADB049}" dt="2025-01-22T14:21:12.284" v="4396" actId="1037"/>
          <ac:grpSpMkLst>
            <pc:docMk/>
            <pc:sldMk cId="4023154481" sldId="2147481105"/>
            <ac:grpSpMk id="23" creationId="{7F07FABB-173C-148A-E3C7-F67CF30B6570}"/>
          </ac:grpSpMkLst>
        </pc:grpChg>
        <pc:picChg chg="mod">
          <ac:chgData name="Geoff Bennett" userId="18e2b201-f278-4657-aca6-41509691b92d" providerId="ADAL" clId="{9E7E2B0B-C33B-418E-97A7-77F493ADB049}" dt="2025-01-22T14:18:42.793" v="4271" actId="1076"/>
          <ac:picMkLst>
            <pc:docMk/>
            <pc:sldMk cId="4023154481" sldId="2147481105"/>
            <ac:picMk id="3074" creationId="{1DDDDABE-422A-FF0E-17D0-C3EBFDD22B1D}"/>
          </ac:picMkLst>
        </pc:picChg>
      </pc:sldChg>
      <pc:sldChg chg="modSp mod modAnim">
        <pc:chgData name="Geoff Bennett" userId="18e2b201-f278-4657-aca6-41509691b92d" providerId="ADAL" clId="{9E7E2B0B-C33B-418E-97A7-77F493ADB049}" dt="2025-01-24T14:53:40.623" v="10118" actId="1038"/>
        <pc:sldMkLst>
          <pc:docMk/>
          <pc:sldMk cId="3984292644" sldId="2147481106"/>
        </pc:sldMkLst>
        <pc:spChg chg="mod">
          <ac:chgData name="Geoff Bennett" userId="18e2b201-f278-4657-aca6-41509691b92d" providerId="ADAL" clId="{9E7E2B0B-C33B-418E-97A7-77F493ADB049}" dt="2025-01-22T14:42:53.031" v="5422" actId="1038"/>
          <ac:spMkLst>
            <pc:docMk/>
            <pc:sldMk cId="3984292644" sldId="2147481106"/>
            <ac:spMk id="8" creationId="{3D6AF483-4960-139F-49DF-B286C1EE0EB8}"/>
          </ac:spMkLst>
        </pc:spChg>
        <pc:spChg chg="mod">
          <ac:chgData name="Geoff Bennett" userId="18e2b201-f278-4657-aca6-41509691b92d" providerId="ADAL" clId="{9E7E2B0B-C33B-418E-97A7-77F493ADB049}" dt="2025-01-22T14:43:16.424" v="5445" actId="1038"/>
          <ac:spMkLst>
            <pc:docMk/>
            <pc:sldMk cId="3984292644" sldId="2147481106"/>
            <ac:spMk id="13" creationId="{920DE303-A832-85C4-B204-E500025B216B}"/>
          </ac:spMkLst>
        </pc:spChg>
        <pc:spChg chg="mod">
          <ac:chgData name="Geoff Bennett" userId="18e2b201-f278-4657-aca6-41509691b92d" providerId="ADAL" clId="{9E7E2B0B-C33B-418E-97A7-77F493ADB049}" dt="2025-01-22T14:43:56.573" v="5465" actId="1037"/>
          <ac:spMkLst>
            <pc:docMk/>
            <pc:sldMk cId="3984292644" sldId="2147481106"/>
            <ac:spMk id="14" creationId="{87FF9F6E-A046-C14F-1AE2-E2C5569B675B}"/>
          </ac:spMkLst>
        </pc:spChg>
        <pc:spChg chg="mod">
          <ac:chgData name="Geoff Bennett" userId="18e2b201-f278-4657-aca6-41509691b92d" providerId="ADAL" clId="{9E7E2B0B-C33B-418E-97A7-77F493ADB049}" dt="2025-01-22T14:44:17.318" v="5485" actId="1036"/>
          <ac:spMkLst>
            <pc:docMk/>
            <pc:sldMk cId="3984292644" sldId="2147481106"/>
            <ac:spMk id="23" creationId="{32654075-4875-D66D-810E-A3FF87721694}"/>
          </ac:spMkLst>
        </pc:spChg>
        <pc:grpChg chg="mod">
          <ac:chgData name="Geoff Bennett" userId="18e2b201-f278-4657-aca6-41509691b92d" providerId="ADAL" clId="{9E7E2B0B-C33B-418E-97A7-77F493ADB049}" dt="2025-01-22T14:44:07.561" v="5466" actId="14100"/>
          <ac:grpSpMkLst>
            <pc:docMk/>
            <pc:sldMk cId="3984292644" sldId="2147481106"/>
            <ac:grpSpMk id="24" creationId="{28A0335A-D47B-E029-C18D-7FB014FE8A0C}"/>
          </ac:grpSpMkLst>
        </pc:grpChg>
        <pc:picChg chg="mod">
          <ac:chgData name="Geoff Bennett" userId="18e2b201-f278-4657-aca6-41509691b92d" providerId="ADAL" clId="{9E7E2B0B-C33B-418E-97A7-77F493ADB049}" dt="2025-01-24T14:53:40.623" v="10118" actId="1038"/>
          <ac:picMkLst>
            <pc:docMk/>
            <pc:sldMk cId="3984292644" sldId="2147481106"/>
            <ac:picMk id="22" creationId="{F2920813-393E-9A46-8198-B60FC988DE06}"/>
          </ac:picMkLst>
        </pc:picChg>
      </pc:sldChg>
      <pc:sldChg chg="modSp mod">
        <pc:chgData name="Geoff Bennett" userId="18e2b201-f278-4657-aca6-41509691b92d" providerId="ADAL" clId="{9E7E2B0B-C33B-418E-97A7-77F493ADB049}" dt="2025-01-24T14:55:01.435" v="10256" actId="20577"/>
        <pc:sldMkLst>
          <pc:docMk/>
          <pc:sldMk cId="3824633895" sldId="2147481107"/>
        </pc:sldMkLst>
        <pc:spChg chg="mod">
          <ac:chgData name="Geoff Bennett" userId="18e2b201-f278-4657-aca6-41509691b92d" providerId="ADAL" clId="{9E7E2B0B-C33B-418E-97A7-77F493ADB049}" dt="2025-01-24T14:55:01.435" v="10256" actId="20577"/>
          <ac:spMkLst>
            <pc:docMk/>
            <pc:sldMk cId="3824633895" sldId="2147481107"/>
            <ac:spMk id="2" creationId="{D2BE48E7-4EC3-B3BD-9D70-0D2958AC3C27}"/>
          </ac:spMkLst>
        </pc:spChg>
        <pc:spChg chg="mod">
          <ac:chgData name="Geoff Bennett" userId="18e2b201-f278-4657-aca6-41509691b92d" providerId="ADAL" clId="{9E7E2B0B-C33B-418E-97A7-77F493ADB049}" dt="2025-01-22T14:44:47.983" v="5488" actId="1036"/>
          <ac:spMkLst>
            <pc:docMk/>
            <pc:sldMk cId="3824633895" sldId="2147481107"/>
            <ac:spMk id="6" creationId="{F472EEC9-E31B-4DAB-753D-339D67B4A940}"/>
          </ac:spMkLst>
        </pc:spChg>
        <pc:spChg chg="mod">
          <ac:chgData name="Geoff Bennett" userId="18e2b201-f278-4657-aca6-41509691b92d" providerId="ADAL" clId="{9E7E2B0B-C33B-418E-97A7-77F493ADB049}" dt="2025-01-22T14:44:54.376" v="5492" actId="1038"/>
          <ac:spMkLst>
            <pc:docMk/>
            <pc:sldMk cId="3824633895" sldId="2147481107"/>
            <ac:spMk id="7" creationId="{E41ACCAC-AE3F-C16E-5307-54038DC4529C}"/>
          </ac:spMkLst>
        </pc:spChg>
        <pc:spChg chg="mod">
          <ac:chgData name="Geoff Bennett" userId="18e2b201-f278-4657-aca6-41509691b92d" providerId="ADAL" clId="{9E7E2B0B-C33B-418E-97A7-77F493ADB049}" dt="2025-01-22T14:46:00.261" v="5589" actId="1037"/>
          <ac:spMkLst>
            <pc:docMk/>
            <pc:sldMk cId="3824633895" sldId="2147481107"/>
            <ac:spMk id="8" creationId="{71EC0173-76C4-93F9-B874-4DE164A0B69B}"/>
          </ac:spMkLst>
        </pc:spChg>
        <pc:spChg chg="mod">
          <ac:chgData name="Geoff Bennett" userId="18e2b201-f278-4657-aca6-41509691b92d" providerId="ADAL" clId="{9E7E2B0B-C33B-418E-97A7-77F493ADB049}" dt="2025-01-22T14:46:05.015" v="5605" actId="1036"/>
          <ac:spMkLst>
            <pc:docMk/>
            <pc:sldMk cId="3824633895" sldId="2147481107"/>
            <ac:spMk id="9" creationId="{2711A203-FDE7-004C-55FC-8710CD2E66A5}"/>
          </ac:spMkLst>
        </pc:spChg>
        <pc:spChg chg="mod">
          <ac:chgData name="Geoff Bennett" userId="18e2b201-f278-4657-aca6-41509691b92d" providerId="ADAL" clId="{9E7E2B0B-C33B-418E-97A7-77F493ADB049}" dt="2025-01-22T14:45:00.284" v="5494" actId="403"/>
          <ac:spMkLst>
            <pc:docMk/>
            <pc:sldMk cId="3824633895" sldId="2147481107"/>
            <ac:spMk id="10" creationId="{406BA067-9963-F9DA-F743-07AF7B6F4DE2}"/>
          </ac:spMkLst>
        </pc:spChg>
        <pc:spChg chg="mod">
          <ac:chgData name="Geoff Bennett" userId="18e2b201-f278-4657-aca6-41509691b92d" providerId="ADAL" clId="{9E7E2B0B-C33B-418E-97A7-77F493ADB049}" dt="2025-01-22T14:45:56.543" v="5575" actId="1036"/>
          <ac:spMkLst>
            <pc:docMk/>
            <pc:sldMk cId="3824633895" sldId="2147481107"/>
            <ac:spMk id="14" creationId="{5047988C-DC67-4ED6-3625-D617123784AE}"/>
          </ac:spMkLst>
        </pc:spChg>
        <pc:spChg chg="mod">
          <ac:chgData name="Geoff Bennett" userId="18e2b201-f278-4657-aca6-41509691b92d" providerId="ADAL" clId="{9E7E2B0B-C33B-418E-97A7-77F493ADB049}" dt="2025-01-22T14:46:05.015" v="5605" actId="1036"/>
          <ac:spMkLst>
            <pc:docMk/>
            <pc:sldMk cId="3824633895" sldId="2147481107"/>
            <ac:spMk id="19" creationId="{26A81A53-17A3-A65B-848B-B4FC24A573EB}"/>
          </ac:spMkLst>
        </pc:spChg>
        <pc:spChg chg="mod">
          <ac:chgData name="Geoff Bennett" userId="18e2b201-f278-4657-aca6-41509691b92d" providerId="ADAL" clId="{9E7E2B0B-C33B-418E-97A7-77F493ADB049}" dt="2025-01-22T14:45:56.543" v="5575" actId="1036"/>
          <ac:spMkLst>
            <pc:docMk/>
            <pc:sldMk cId="3824633895" sldId="2147481107"/>
            <ac:spMk id="21" creationId="{37202A77-7CE9-A133-F2FC-B4902026EBFD}"/>
          </ac:spMkLst>
        </pc:spChg>
        <pc:spChg chg="mod">
          <ac:chgData name="Geoff Bennett" userId="18e2b201-f278-4657-aca6-41509691b92d" providerId="ADAL" clId="{9E7E2B0B-C33B-418E-97A7-77F493ADB049}" dt="2025-01-22T14:46:00.261" v="5589" actId="1037"/>
          <ac:spMkLst>
            <pc:docMk/>
            <pc:sldMk cId="3824633895" sldId="2147481107"/>
            <ac:spMk id="22" creationId="{774D6C15-A1CB-7554-FD04-9DE754E1B2FE}"/>
          </ac:spMkLst>
        </pc:spChg>
        <pc:grpChg chg="mod">
          <ac:chgData name="Geoff Bennett" userId="18e2b201-f278-4657-aca6-41509691b92d" providerId="ADAL" clId="{9E7E2B0B-C33B-418E-97A7-77F493ADB049}" dt="2025-01-22T14:46:05.015" v="5605" actId="1036"/>
          <ac:grpSpMkLst>
            <pc:docMk/>
            <pc:sldMk cId="3824633895" sldId="2147481107"/>
            <ac:grpSpMk id="12" creationId="{AC9E06EE-72F0-92BA-CB0D-293474E5104B}"/>
          </ac:grpSpMkLst>
        </pc:grpChg>
        <pc:grpChg chg="mod">
          <ac:chgData name="Geoff Bennett" userId="18e2b201-f278-4657-aca6-41509691b92d" providerId="ADAL" clId="{9E7E2B0B-C33B-418E-97A7-77F493ADB049}" dt="2025-01-22T14:46:00.261" v="5589" actId="1037"/>
          <ac:grpSpMkLst>
            <pc:docMk/>
            <pc:sldMk cId="3824633895" sldId="2147481107"/>
            <ac:grpSpMk id="13" creationId="{0DAA53E4-FEB5-673E-E92D-85B6B0EAF60A}"/>
          </ac:grpSpMkLst>
        </pc:grpChg>
        <pc:grpChg chg="mod">
          <ac:chgData name="Geoff Bennett" userId="18e2b201-f278-4657-aca6-41509691b92d" providerId="ADAL" clId="{9E7E2B0B-C33B-418E-97A7-77F493ADB049}" dt="2025-01-22T14:45:56.543" v="5575" actId="1036"/>
          <ac:grpSpMkLst>
            <pc:docMk/>
            <pc:sldMk cId="3824633895" sldId="2147481107"/>
            <ac:grpSpMk id="15" creationId="{E7618EA2-2358-A3F9-F2F5-67674A5E39D6}"/>
          </ac:grpSpMkLst>
        </pc:grpChg>
        <pc:grpChg chg="mod">
          <ac:chgData name="Geoff Bennett" userId="18e2b201-f278-4657-aca6-41509691b92d" providerId="ADAL" clId="{9E7E2B0B-C33B-418E-97A7-77F493ADB049}" dt="2025-01-22T14:46:05.015" v="5605" actId="1036"/>
          <ac:grpSpMkLst>
            <pc:docMk/>
            <pc:sldMk cId="3824633895" sldId="2147481107"/>
            <ac:grpSpMk id="20" creationId="{57D7ACC0-8A59-6039-CC40-B6F84303358B}"/>
          </ac:grpSpMkLst>
        </pc:grpChg>
        <pc:picChg chg="mod">
          <ac:chgData name="Geoff Bennett" userId="18e2b201-f278-4657-aca6-41509691b92d" providerId="ADAL" clId="{9E7E2B0B-C33B-418E-97A7-77F493ADB049}" dt="2025-01-22T14:46:00.261" v="5589" actId="1037"/>
          <ac:picMkLst>
            <pc:docMk/>
            <pc:sldMk cId="3824633895" sldId="2147481107"/>
            <ac:picMk id="5126" creationId="{D3F2E688-F8EC-C5A1-5356-91CBF8D75FFD}"/>
          </ac:picMkLst>
        </pc:picChg>
        <pc:picChg chg="mod">
          <ac:chgData name="Geoff Bennett" userId="18e2b201-f278-4657-aca6-41509691b92d" providerId="ADAL" clId="{9E7E2B0B-C33B-418E-97A7-77F493ADB049}" dt="2025-01-22T14:46:05.015" v="5605" actId="1036"/>
          <ac:picMkLst>
            <pc:docMk/>
            <pc:sldMk cId="3824633895" sldId="2147481107"/>
            <ac:picMk id="5128" creationId="{3C6457E5-F97B-7CF5-7EB6-65BD0BE37567}"/>
          </ac:picMkLst>
        </pc:picChg>
        <pc:picChg chg="mod">
          <ac:chgData name="Geoff Bennett" userId="18e2b201-f278-4657-aca6-41509691b92d" providerId="ADAL" clId="{9E7E2B0B-C33B-418E-97A7-77F493ADB049}" dt="2025-01-22T14:45:56.543" v="5575" actId="1036"/>
          <ac:picMkLst>
            <pc:docMk/>
            <pc:sldMk cId="3824633895" sldId="2147481107"/>
            <ac:picMk id="5132" creationId="{B6647230-0A98-286A-64AB-D911724B58D1}"/>
          </ac:picMkLst>
        </pc:picChg>
      </pc:sldChg>
      <pc:sldChg chg="del">
        <pc:chgData name="Geoff Bennett" userId="18e2b201-f278-4657-aca6-41509691b92d" providerId="ADAL" clId="{9E7E2B0B-C33B-418E-97A7-77F493ADB049}" dt="2025-01-21T17:21:40" v="1200" actId="47"/>
        <pc:sldMkLst>
          <pc:docMk/>
          <pc:sldMk cId="510452709" sldId="2147481112"/>
        </pc:sldMkLst>
      </pc:sldChg>
      <pc:sldChg chg="addSp modSp mod modAnim">
        <pc:chgData name="Geoff Bennett" userId="18e2b201-f278-4657-aca6-41509691b92d" providerId="ADAL" clId="{9E7E2B0B-C33B-418E-97A7-77F493ADB049}" dt="2025-01-24T10:00:29.311" v="9969"/>
        <pc:sldMkLst>
          <pc:docMk/>
          <pc:sldMk cId="193137648" sldId="2147481113"/>
        </pc:sldMkLst>
        <pc:spChg chg="add mod">
          <ac:chgData name="Geoff Bennett" userId="18e2b201-f278-4657-aca6-41509691b92d" providerId="ADAL" clId="{9E7E2B0B-C33B-418E-97A7-77F493ADB049}" dt="2025-01-22T16:11:30.945" v="6430" actId="1037"/>
          <ac:spMkLst>
            <pc:docMk/>
            <pc:sldMk cId="193137648" sldId="2147481113"/>
            <ac:spMk id="4" creationId="{D35E5259-B537-B271-7541-F8099C4C91F2}"/>
          </ac:spMkLst>
        </pc:spChg>
        <pc:spChg chg="mod">
          <ac:chgData name="Geoff Bennett" userId="18e2b201-f278-4657-aca6-41509691b92d" providerId="ADAL" clId="{9E7E2B0B-C33B-418E-97A7-77F493ADB049}" dt="2025-01-22T16:11:23.780" v="6394" actId="1037"/>
          <ac:spMkLst>
            <pc:docMk/>
            <pc:sldMk cId="193137648" sldId="2147481113"/>
            <ac:spMk id="29" creationId="{1C30CDBA-C547-0636-ED1A-1EDBF5E0026D}"/>
          </ac:spMkLst>
        </pc:spChg>
        <pc:spChg chg="add mod">
          <ac:chgData name="Geoff Bennett" userId="18e2b201-f278-4657-aca6-41509691b92d" providerId="ADAL" clId="{9E7E2B0B-C33B-418E-97A7-77F493ADB049}" dt="2025-01-24T09:57:41.125" v="9963" actId="1076"/>
          <ac:spMkLst>
            <pc:docMk/>
            <pc:sldMk cId="193137648" sldId="2147481113"/>
            <ac:spMk id="30" creationId="{92CE6D88-7966-5BD2-9EED-9CE6B8690595}"/>
          </ac:spMkLst>
        </pc:spChg>
        <pc:spChg chg="mod">
          <ac:chgData name="Geoff Bennett" userId="18e2b201-f278-4657-aca6-41509691b92d" providerId="ADAL" clId="{9E7E2B0B-C33B-418E-97A7-77F493ADB049}" dt="2025-01-22T16:09:02.184" v="6295" actId="14100"/>
          <ac:spMkLst>
            <pc:docMk/>
            <pc:sldMk cId="193137648" sldId="2147481113"/>
            <ac:spMk id="34" creationId="{718CDF08-6DC9-5502-B16B-BB5CF2D12C02}"/>
          </ac:spMkLst>
        </pc:spChg>
        <pc:spChg chg="mod">
          <ac:chgData name="Geoff Bennett" userId="18e2b201-f278-4657-aca6-41509691b92d" providerId="ADAL" clId="{9E7E2B0B-C33B-418E-97A7-77F493ADB049}" dt="2025-01-22T16:10:04.060" v="6315" actId="14100"/>
          <ac:spMkLst>
            <pc:docMk/>
            <pc:sldMk cId="193137648" sldId="2147481113"/>
            <ac:spMk id="44" creationId="{4A122F10-7E85-1FCA-DFEC-EA9698BE978D}"/>
          </ac:spMkLst>
        </pc:spChg>
        <pc:spChg chg="mod">
          <ac:chgData name="Geoff Bennett" userId="18e2b201-f278-4657-aca6-41509691b92d" providerId="ADAL" clId="{9E7E2B0B-C33B-418E-97A7-77F493ADB049}" dt="2025-01-24T09:56:07.012" v="9939" actId="14100"/>
          <ac:spMkLst>
            <pc:docMk/>
            <pc:sldMk cId="193137648" sldId="2147481113"/>
            <ac:spMk id="59" creationId="{0C697168-66FD-6567-6D89-33646C5D7AFD}"/>
          </ac:spMkLst>
        </pc:spChg>
        <pc:spChg chg="mod">
          <ac:chgData name="Geoff Bennett" userId="18e2b201-f278-4657-aca6-41509691b92d" providerId="ADAL" clId="{9E7E2B0B-C33B-418E-97A7-77F493ADB049}" dt="2025-01-22T16:09:33.180" v="6302" actId="14100"/>
          <ac:spMkLst>
            <pc:docMk/>
            <pc:sldMk cId="193137648" sldId="2147481113"/>
            <ac:spMk id="60" creationId="{65CFD195-5531-342B-3ED1-BE1B168259DC}"/>
          </ac:spMkLst>
        </pc:spChg>
        <pc:spChg chg="mod">
          <ac:chgData name="Geoff Bennett" userId="18e2b201-f278-4657-aca6-41509691b92d" providerId="ADAL" clId="{9E7E2B0B-C33B-418E-97A7-77F493ADB049}" dt="2025-01-22T16:07:58.184" v="6248" actId="1035"/>
          <ac:spMkLst>
            <pc:docMk/>
            <pc:sldMk cId="193137648" sldId="2147481113"/>
            <ac:spMk id="6163" creationId="{B61E7D02-ADE0-9531-3476-9EBEA5C3D8D1}"/>
          </ac:spMkLst>
        </pc:spChg>
        <pc:spChg chg="mod">
          <ac:chgData name="Geoff Bennett" userId="18e2b201-f278-4657-aca6-41509691b92d" providerId="ADAL" clId="{9E7E2B0B-C33B-418E-97A7-77F493ADB049}" dt="2025-01-22T16:07:53.624" v="6240" actId="1035"/>
          <ac:spMkLst>
            <pc:docMk/>
            <pc:sldMk cId="193137648" sldId="2147481113"/>
            <ac:spMk id="6187" creationId="{52CB92C7-3786-225B-82C3-5705E4086ADA}"/>
          </ac:spMkLst>
        </pc:spChg>
        <pc:spChg chg="mod">
          <ac:chgData name="Geoff Bennett" userId="18e2b201-f278-4657-aca6-41509691b92d" providerId="ADAL" clId="{9E7E2B0B-C33B-418E-97A7-77F493ADB049}" dt="2025-01-22T16:08:15.388" v="6272" actId="1035"/>
          <ac:spMkLst>
            <pc:docMk/>
            <pc:sldMk cId="193137648" sldId="2147481113"/>
            <ac:spMk id="6191" creationId="{6DF0F40A-60C9-732F-5E8E-FCA595E1DEC2}"/>
          </ac:spMkLst>
        </pc:spChg>
        <pc:grpChg chg="mod">
          <ac:chgData name="Geoff Bennett" userId="18e2b201-f278-4657-aca6-41509691b92d" providerId="ADAL" clId="{9E7E2B0B-C33B-418E-97A7-77F493ADB049}" dt="2025-01-22T16:11:23.780" v="6394" actId="1037"/>
          <ac:grpSpMkLst>
            <pc:docMk/>
            <pc:sldMk cId="193137648" sldId="2147481113"/>
            <ac:grpSpMk id="56" creationId="{EC167696-5B03-6415-816A-2E481FFB505E}"/>
          </ac:grpSpMkLst>
        </pc:grpChg>
        <pc:picChg chg="mod">
          <ac:chgData name="Geoff Bennett" userId="18e2b201-f278-4657-aca6-41509691b92d" providerId="ADAL" clId="{9E7E2B0B-C33B-418E-97A7-77F493ADB049}" dt="2025-01-22T16:11:23.780" v="6394" actId="1037"/>
          <ac:picMkLst>
            <pc:docMk/>
            <pc:sldMk cId="193137648" sldId="2147481113"/>
            <ac:picMk id="6146" creationId="{F2062D9A-FC5E-46D3-4A3B-7567956A572C}"/>
          </ac:picMkLst>
        </pc:picChg>
        <pc:cxnChg chg="add mod">
          <ac:chgData name="Geoff Bennett" userId="18e2b201-f278-4657-aca6-41509691b92d" providerId="ADAL" clId="{9E7E2B0B-C33B-418E-97A7-77F493ADB049}" dt="2025-01-24T09:57:22.799" v="9956" actId="1036"/>
          <ac:cxnSpMkLst>
            <pc:docMk/>
            <pc:sldMk cId="193137648" sldId="2147481113"/>
            <ac:cxnSpMk id="10" creationId="{FA8C2DBD-F32B-4E21-B7F8-08D84BC9F5AD}"/>
          </ac:cxnSpMkLst>
        </pc:cxnChg>
      </pc:sldChg>
      <pc:sldChg chg="addSp modSp mod modAnim">
        <pc:chgData name="Geoff Bennett" userId="18e2b201-f278-4657-aca6-41509691b92d" providerId="ADAL" clId="{9E7E2B0B-C33B-418E-97A7-77F493ADB049}" dt="2025-01-21T16:11:32.676" v="192"/>
        <pc:sldMkLst>
          <pc:docMk/>
          <pc:sldMk cId="3075834616" sldId="2147481116"/>
        </pc:sldMkLst>
        <pc:spChg chg="add mod">
          <ac:chgData name="Geoff Bennett" userId="18e2b201-f278-4657-aca6-41509691b92d" providerId="ADAL" clId="{9E7E2B0B-C33B-418E-97A7-77F493ADB049}" dt="2025-01-21T16:11:08.117" v="189" actId="1037"/>
          <ac:spMkLst>
            <pc:docMk/>
            <pc:sldMk cId="3075834616" sldId="2147481116"/>
            <ac:spMk id="4" creationId="{1F9B332A-183A-BE35-C7B5-909CDE75B32F}"/>
          </ac:spMkLst>
        </pc:spChg>
        <pc:spChg chg="mod">
          <ac:chgData name="Geoff Bennett" userId="18e2b201-f278-4657-aca6-41509691b92d" providerId="ADAL" clId="{9E7E2B0B-C33B-418E-97A7-77F493ADB049}" dt="2025-01-21T16:09:16.161" v="94" actId="20577"/>
          <ac:spMkLst>
            <pc:docMk/>
            <pc:sldMk cId="3075834616" sldId="2147481116"/>
            <ac:spMk id="59" creationId="{19AE43AF-9C2F-1DAE-0D69-E76A3690DC99}"/>
          </ac:spMkLst>
        </pc:spChg>
      </pc:sldChg>
      <pc:sldChg chg="addSp modSp mod modAnim">
        <pc:chgData name="Geoff Bennett" userId="18e2b201-f278-4657-aca6-41509691b92d" providerId="ADAL" clId="{9E7E2B0B-C33B-418E-97A7-77F493ADB049}" dt="2025-01-24T14:30:46.857" v="9999"/>
        <pc:sldMkLst>
          <pc:docMk/>
          <pc:sldMk cId="2874438089" sldId="2147481125"/>
        </pc:sldMkLst>
        <pc:spChg chg="mod">
          <ac:chgData name="Geoff Bennett" userId="18e2b201-f278-4657-aca6-41509691b92d" providerId="ADAL" clId="{9E7E2B0B-C33B-418E-97A7-77F493ADB049}" dt="2025-01-24T14:29:49.300" v="9970" actId="164"/>
          <ac:spMkLst>
            <pc:docMk/>
            <pc:sldMk cId="2874438089" sldId="2147481125"/>
            <ac:spMk id="13" creationId="{FD844875-832A-4AF4-A9CB-600B5E88BA61}"/>
          </ac:spMkLst>
        </pc:spChg>
        <pc:spChg chg="mod">
          <ac:chgData name="Geoff Bennett" userId="18e2b201-f278-4657-aca6-41509691b92d" providerId="ADAL" clId="{9E7E2B0B-C33B-418E-97A7-77F493ADB049}" dt="2025-01-24T14:29:49.300" v="9970" actId="164"/>
          <ac:spMkLst>
            <pc:docMk/>
            <pc:sldMk cId="2874438089" sldId="2147481125"/>
            <ac:spMk id="14" creationId="{FD9CB11C-E55C-0A3C-EC92-EB16D296A806}"/>
          </ac:spMkLst>
        </pc:spChg>
        <pc:spChg chg="mod">
          <ac:chgData name="Geoff Bennett" userId="18e2b201-f278-4657-aca6-41509691b92d" providerId="ADAL" clId="{9E7E2B0B-C33B-418E-97A7-77F493ADB049}" dt="2025-01-24T14:29:49.300" v="9970" actId="164"/>
          <ac:spMkLst>
            <pc:docMk/>
            <pc:sldMk cId="2874438089" sldId="2147481125"/>
            <ac:spMk id="15" creationId="{1126E679-2878-718B-6DE7-2CAEF26FC4CE}"/>
          </ac:spMkLst>
        </pc:spChg>
        <pc:spChg chg="mod">
          <ac:chgData name="Geoff Bennett" userId="18e2b201-f278-4657-aca6-41509691b92d" providerId="ADAL" clId="{9E7E2B0B-C33B-418E-97A7-77F493ADB049}" dt="2025-01-24T14:30:11.989" v="9989" actId="164"/>
          <ac:spMkLst>
            <pc:docMk/>
            <pc:sldMk cId="2874438089" sldId="2147481125"/>
            <ac:spMk id="16" creationId="{9C0A5591-241C-9697-D321-087EF206CF15}"/>
          </ac:spMkLst>
        </pc:spChg>
        <pc:spChg chg="mod">
          <ac:chgData name="Geoff Bennett" userId="18e2b201-f278-4657-aca6-41509691b92d" providerId="ADAL" clId="{9E7E2B0B-C33B-418E-97A7-77F493ADB049}" dt="2025-01-24T14:30:32.961" v="9994" actId="164"/>
          <ac:spMkLst>
            <pc:docMk/>
            <pc:sldMk cId="2874438089" sldId="2147481125"/>
            <ac:spMk id="21" creationId="{4FEE063B-D30B-811A-0736-985676340568}"/>
          </ac:spMkLst>
        </pc:spChg>
        <pc:grpChg chg="add mod">
          <ac:chgData name="Geoff Bennett" userId="18e2b201-f278-4657-aca6-41509691b92d" providerId="ADAL" clId="{9E7E2B0B-C33B-418E-97A7-77F493ADB049}" dt="2025-01-24T14:29:49.300" v="9970" actId="164"/>
          <ac:grpSpMkLst>
            <pc:docMk/>
            <pc:sldMk cId="2874438089" sldId="2147481125"/>
            <ac:grpSpMk id="2" creationId="{A4D1B43F-E3C9-154C-3717-3CCC3AC1B1CD}"/>
          </ac:grpSpMkLst>
        </pc:grpChg>
        <pc:grpChg chg="add mod">
          <ac:chgData name="Geoff Bennett" userId="18e2b201-f278-4657-aca6-41509691b92d" providerId="ADAL" clId="{9E7E2B0B-C33B-418E-97A7-77F493ADB049}" dt="2025-01-24T14:30:11.989" v="9989" actId="164"/>
          <ac:grpSpMkLst>
            <pc:docMk/>
            <pc:sldMk cId="2874438089" sldId="2147481125"/>
            <ac:grpSpMk id="3" creationId="{D8BBC221-0B34-6538-A29A-35AC2ED902B4}"/>
          </ac:grpSpMkLst>
        </pc:grpChg>
        <pc:grpChg chg="add mod">
          <ac:chgData name="Geoff Bennett" userId="18e2b201-f278-4657-aca6-41509691b92d" providerId="ADAL" clId="{9E7E2B0B-C33B-418E-97A7-77F493ADB049}" dt="2025-01-24T14:30:32.961" v="9994" actId="164"/>
          <ac:grpSpMkLst>
            <pc:docMk/>
            <pc:sldMk cId="2874438089" sldId="2147481125"/>
            <ac:grpSpMk id="4" creationId="{0F173629-9F5D-91CA-5C23-8D6768FB96B2}"/>
          </ac:grpSpMkLst>
        </pc:grpChg>
        <pc:cxnChg chg="mod">
          <ac:chgData name="Geoff Bennett" userId="18e2b201-f278-4657-aca6-41509691b92d" providerId="ADAL" clId="{9E7E2B0B-C33B-418E-97A7-77F493ADB049}" dt="2025-01-24T14:30:11.989" v="9989" actId="164"/>
          <ac:cxnSpMkLst>
            <pc:docMk/>
            <pc:sldMk cId="2874438089" sldId="2147481125"/>
            <ac:cxnSpMk id="18" creationId="{8E38DB66-A70C-6CDD-5296-227EE922D718}"/>
          </ac:cxnSpMkLst>
        </pc:cxnChg>
        <pc:cxnChg chg="mod">
          <ac:chgData name="Geoff Bennett" userId="18e2b201-f278-4657-aca6-41509691b92d" providerId="ADAL" clId="{9E7E2B0B-C33B-418E-97A7-77F493ADB049}" dt="2025-01-24T14:30:32.961" v="9994" actId="164"/>
          <ac:cxnSpMkLst>
            <pc:docMk/>
            <pc:sldMk cId="2874438089" sldId="2147481125"/>
            <ac:cxnSpMk id="23" creationId="{65D43022-8936-C8F9-55B4-700110556CE8}"/>
          </ac:cxnSpMkLst>
        </pc:cxnChg>
      </pc:sldChg>
      <pc:sldChg chg="modSp mod">
        <pc:chgData name="Geoff Bennett" userId="18e2b201-f278-4657-aca6-41509691b92d" providerId="ADAL" clId="{9E7E2B0B-C33B-418E-97A7-77F493ADB049}" dt="2025-01-22T14:28:02.968" v="4781" actId="20577"/>
        <pc:sldMkLst>
          <pc:docMk/>
          <pc:sldMk cId="3593127345" sldId="2147481128"/>
        </pc:sldMkLst>
        <pc:spChg chg="mod">
          <ac:chgData name="Geoff Bennett" userId="18e2b201-f278-4657-aca6-41509691b92d" providerId="ADAL" clId="{9E7E2B0B-C33B-418E-97A7-77F493ADB049}" dt="2025-01-22T14:27:24.334" v="4726" actId="1035"/>
          <ac:spMkLst>
            <pc:docMk/>
            <pc:sldMk cId="3593127345" sldId="2147481128"/>
            <ac:spMk id="7" creationId="{00ACB28B-76BB-BA10-D05D-C59D05C785BC}"/>
          </ac:spMkLst>
        </pc:spChg>
        <pc:spChg chg="mod">
          <ac:chgData name="Geoff Bennett" userId="18e2b201-f278-4657-aca6-41509691b92d" providerId="ADAL" clId="{9E7E2B0B-C33B-418E-97A7-77F493ADB049}" dt="2025-01-22T14:27:10.766" v="4709" actId="1035"/>
          <ac:spMkLst>
            <pc:docMk/>
            <pc:sldMk cId="3593127345" sldId="2147481128"/>
            <ac:spMk id="8" creationId="{7388C3BB-ACFF-21BE-FD31-11974C332284}"/>
          </ac:spMkLst>
        </pc:spChg>
        <pc:spChg chg="mod">
          <ac:chgData name="Geoff Bennett" userId="18e2b201-f278-4657-aca6-41509691b92d" providerId="ADAL" clId="{9E7E2B0B-C33B-418E-97A7-77F493ADB049}" dt="2025-01-22T14:26:57.094" v="4701" actId="1035"/>
          <ac:spMkLst>
            <pc:docMk/>
            <pc:sldMk cId="3593127345" sldId="2147481128"/>
            <ac:spMk id="14" creationId="{3BBE0A03-7593-A790-7E30-D78D46C6B75D}"/>
          </ac:spMkLst>
        </pc:spChg>
        <pc:spChg chg="mod">
          <ac:chgData name="Geoff Bennett" userId="18e2b201-f278-4657-aca6-41509691b92d" providerId="ADAL" clId="{9E7E2B0B-C33B-418E-97A7-77F493ADB049}" dt="2025-01-22T14:28:02.968" v="4781" actId="20577"/>
          <ac:spMkLst>
            <pc:docMk/>
            <pc:sldMk cId="3593127345" sldId="2147481128"/>
            <ac:spMk id="17" creationId="{040DDC9B-2AF5-2003-7CAB-DAC056CFE08C}"/>
          </ac:spMkLst>
        </pc:spChg>
        <pc:spChg chg="mod">
          <ac:chgData name="Geoff Bennett" userId="18e2b201-f278-4657-aca6-41509691b92d" providerId="ADAL" clId="{9E7E2B0B-C33B-418E-97A7-77F493ADB049}" dt="2025-01-22T14:26:46.103" v="4683" actId="1037"/>
          <ac:spMkLst>
            <pc:docMk/>
            <pc:sldMk cId="3593127345" sldId="2147481128"/>
            <ac:spMk id="18" creationId="{359C7B3B-7252-004F-17A8-D3F32E595AEF}"/>
          </ac:spMkLst>
        </pc:spChg>
        <pc:cxnChg chg="mod">
          <ac:chgData name="Geoff Bennett" userId="18e2b201-f278-4657-aca6-41509691b92d" providerId="ADAL" clId="{9E7E2B0B-C33B-418E-97A7-77F493ADB049}" dt="2025-01-22T14:27:54.463" v="4757" actId="14100"/>
          <ac:cxnSpMkLst>
            <pc:docMk/>
            <pc:sldMk cId="3593127345" sldId="2147481128"/>
            <ac:cxnSpMk id="15" creationId="{B75153D7-EA74-372A-E733-0F525636C3C1}"/>
          </ac:cxnSpMkLst>
        </pc:cxnChg>
      </pc:sldChg>
      <pc:sldChg chg="addSp modSp mod modAnim">
        <pc:chgData name="Geoff Bennett" userId="18e2b201-f278-4657-aca6-41509691b92d" providerId="ADAL" clId="{9E7E2B0B-C33B-418E-97A7-77F493ADB049}" dt="2025-01-22T16:05:18.719" v="6142" actId="1036"/>
        <pc:sldMkLst>
          <pc:docMk/>
          <pc:sldMk cId="3115525233" sldId="2147481130"/>
        </pc:sldMkLst>
        <pc:spChg chg="mod">
          <ac:chgData name="Geoff Bennett" userId="18e2b201-f278-4657-aca6-41509691b92d" providerId="ADAL" clId="{9E7E2B0B-C33B-418E-97A7-77F493ADB049}" dt="2025-01-21T16:14:41.592" v="204" actId="20577"/>
          <ac:spMkLst>
            <pc:docMk/>
            <pc:sldMk cId="3115525233" sldId="2147481130"/>
            <ac:spMk id="3" creationId="{95483CA9-DD39-52A4-84DD-880A51182F7B}"/>
          </ac:spMkLst>
        </pc:spChg>
        <pc:spChg chg="mod">
          <ac:chgData name="Geoff Bennett" userId="18e2b201-f278-4657-aca6-41509691b92d" providerId="ADAL" clId="{9E7E2B0B-C33B-418E-97A7-77F493ADB049}" dt="2025-01-21T17:01:22.282" v="1017" actId="164"/>
          <ac:spMkLst>
            <pc:docMk/>
            <pc:sldMk cId="3115525233" sldId="2147481130"/>
            <ac:spMk id="5" creationId="{194DE259-BD12-B759-F362-2164ABD1D997}"/>
          </ac:spMkLst>
        </pc:spChg>
        <pc:spChg chg="mod">
          <ac:chgData name="Geoff Bennett" userId="18e2b201-f278-4657-aca6-41509691b92d" providerId="ADAL" clId="{9E7E2B0B-C33B-418E-97A7-77F493ADB049}" dt="2025-01-22T16:03:43.125" v="6091" actId="1037"/>
          <ac:spMkLst>
            <pc:docMk/>
            <pc:sldMk cId="3115525233" sldId="2147481130"/>
            <ac:spMk id="6" creationId="{FDBC6736-DCDF-C432-AD6F-7FBBDD259838}"/>
          </ac:spMkLst>
        </pc:spChg>
        <pc:spChg chg="add mod">
          <ac:chgData name="Geoff Bennett" userId="18e2b201-f278-4657-aca6-41509691b92d" providerId="ADAL" clId="{9E7E2B0B-C33B-418E-97A7-77F493ADB049}" dt="2025-01-22T16:05:11.156" v="6128" actId="1036"/>
          <ac:spMkLst>
            <pc:docMk/>
            <pc:sldMk cId="3115525233" sldId="2147481130"/>
            <ac:spMk id="10" creationId="{E96ED3B4-102E-ABB8-B86F-BD8E15C5A8A5}"/>
          </ac:spMkLst>
        </pc:spChg>
        <pc:spChg chg="mod">
          <ac:chgData name="Geoff Bennett" userId="18e2b201-f278-4657-aca6-41509691b92d" providerId="ADAL" clId="{9E7E2B0B-C33B-418E-97A7-77F493ADB049}" dt="2025-01-21T17:01:33.753" v="1019" actId="164"/>
          <ac:spMkLst>
            <pc:docMk/>
            <pc:sldMk cId="3115525233" sldId="2147481130"/>
            <ac:spMk id="11" creationId="{C23BE590-D451-6D92-DEAE-6ECE7EC32D5A}"/>
          </ac:spMkLst>
        </pc:spChg>
        <pc:spChg chg="mod">
          <ac:chgData name="Geoff Bennett" userId="18e2b201-f278-4657-aca6-41509691b92d" providerId="ADAL" clId="{9E7E2B0B-C33B-418E-97A7-77F493ADB049}" dt="2025-01-22T16:04:28.154" v="6099" actId="179"/>
          <ac:spMkLst>
            <pc:docMk/>
            <pc:sldMk cId="3115525233" sldId="2147481130"/>
            <ac:spMk id="13" creationId="{6DA548EF-C713-D444-B813-C02A7143ED05}"/>
          </ac:spMkLst>
        </pc:spChg>
        <pc:spChg chg="add mod">
          <ac:chgData name="Geoff Bennett" userId="18e2b201-f278-4657-aca6-41509691b92d" providerId="ADAL" clId="{9E7E2B0B-C33B-418E-97A7-77F493ADB049}" dt="2025-01-22T16:05:18.719" v="6142" actId="1036"/>
          <ac:spMkLst>
            <pc:docMk/>
            <pc:sldMk cId="3115525233" sldId="2147481130"/>
            <ac:spMk id="16" creationId="{A9400CC9-BBFB-022F-6E60-86C14200174F}"/>
          </ac:spMkLst>
        </pc:spChg>
        <pc:spChg chg="mod">
          <ac:chgData name="Geoff Bennett" userId="18e2b201-f278-4657-aca6-41509691b92d" providerId="ADAL" clId="{9E7E2B0B-C33B-418E-97A7-77F493ADB049}" dt="2025-01-21T17:01:41.912" v="1021" actId="164"/>
          <ac:spMkLst>
            <pc:docMk/>
            <pc:sldMk cId="3115525233" sldId="2147481130"/>
            <ac:spMk id="18" creationId="{965ED22D-6866-971B-3F1D-3DBF81698AC5}"/>
          </ac:spMkLst>
        </pc:spChg>
        <pc:spChg chg="mod">
          <ac:chgData name="Geoff Bennett" userId="18e2b201-f278-4657-aca6-41509691b92d" providerId="ADAL" clId="{9E7E2B0B-C33B-418E-97A7-77F493ADB049}" dt="2025-01-22T16:04:16.122" v="6098" actId="14100"/>
          <ac:spMkLst>
            <pc:docMk/>
            <pc:sldMk cId="3115525233" sldId="2147481130"/>
            <ac:spMk id="22" creationId="{00AD5406-7889-EB4A-D843-5E997EF13F0B}"/>
          </ac:spMkLst>
        </pc:spChg>
        <pc:grpChg chg="add mod">
          <ac:chgData name="Geoff Bennett" userId="18e2b201-f278-4657-aca6-41509691b92d" providerId="ADAL" clId="{9E7E2B0B-C33B-418E-97A7-77F493ADB049}" dt="2025-01-21T17:01:22.282" v="1017" actId="164"/>
          <ac:grpSpMkLst>
            <pc:docMk/>
            <pc:sldMk cId="3115525233" sldId="2147481130"/>
            <ac:grpSpMk id="2" creationId="{EAC48B9D-99BB-757C-21F9-C2847F280C50}"/>
          </ac:grpSpMkLst>
        </pc:grpChg>
        <pc:grpChg chg="add mod">
          <ac:chgData name="Geoff Bennett" userId="18e2b201-f278-4657-aca6-41509691b92d" providerId="ADAL" clId="{9E7E2B0B-C33B-418E-97A7-77F493ADB049}" dt="2025-01-21T17:01:33.753" v="1019" actId="164"/>
          <ac:grpSpMkLst>
            <pc:docMk/>
            <pc:sldMk cId="3115525233" sldId="2147481130"/>
            <ac:grpSpMk id="4" creationId="{D6605B83-5325-8594-49D2-FE770C328E22}"/>
          </ac:grpSpMkLst>
        </pc:grpChg>
        <pc:grpChg chg="add mod">
          <ac:chgData name="Geoff Bennett" userId="18e2b201-f278-4657-aca6-41509691b92d" providerId="ADAL" clId="{9E7E2B0B-C33B-418E-97A7-77F493ADB049}" dt="2025-01-21T17:01:41.912" v="1021" actId="164"/>
          <ac:grpSpMkLst>
            <pc:docMk/>
            <pc:sldMk cId="3115525233" sldId="2147481130"/>
            <ac:grpSpMk id="7" creationId="{5D20890C-6AFC-2DE8-0A2B-1B8EC5331B68}"/>
          </ac:grpSpMkLst>
        </pc:grpChg>
        <pc:grpChg chg="add mod">
          <ac:chgData name="Geoff Bennett" userId="18e2b201-f278-4657-aca6-41509691b92d" providerId="ADAL" clId="{9E7E2B0B-C33B-418E-97A7-77F493ADB049}" dt="2025-01-22T16:05:11.156" v="6128" actId="1036"/>
          <ac:grpSpMkLst>
            <pc:docMk/>
            <pc:sldMk cId="3115525233" sldId="2147481130"/>
            <ac:grpSpMk id="17" creationId="{3E9304A4-E411-6077-185C-867BF0AA8945}"/>
          </ac:grpSpMkLst>
        </pc:grpChg>
        <pc:grpChg chg="add mod">
          <ac:chgData name="Geoff Bennett" userId="18e2b201-f278-4657-aca6-41509691b92d" providerId="ADAL" clId="{9E7E2B0B-C33B-418E-97A7-77F493ADB049}" dt="2025-01-22T16:05:11.156" v="6128" actId="1036"/>
          <ac:grpSpMkLst>
            <pc:docMk/>
            <pc:sldMk cId="3115525233" sldId="2147481130"/>
            <ac:grpSpMk id="21" creationId="{09A57F8E-EF7D-2F89-0F7B-070F7E537FDE}"/>
          </ac:grpSpMkLst>
        </pc:grpChg>
        <pc:picChg chg="mod">
          <ac:chgData name="Geoff Bennett" userId="18e2b201-f278-4657-aca6-41509691b92d" providerId="ADAL" clId="{9E7E2B0B-C33B-418E-97A7-77F493ADB049}" dt="2025-01-21T17:01:33.753" v="1019" actId="164"/>
          <ac:picMkLst>
            <pc:docMk/>
            <pc:sldMk cId="3115525233" sldId="2147481130"/>
            <ac:picMk id="9" creationId="{5CEC48F1-8438-75A7-96BB-ED0872AD9AE8}"/>
          </ac:picMkLst>
        </pc:picChg>
        <pc:picChg chg="add mod ord">
          <ac:chgData name="Geoff Bennett" userId="18e2b201-f278-4657-aca6-41509691b92d" providerId="ADAL" clId="{9E7E2B0B-C33B-418E-97A7-77F493ADB049}" dt="2025-01-22T16:05:18.719" v="6142" actId="1036"/>
          <ac:picMkLst>
            <pc:docMk/>
            <pc:sldMk cId="3115525233" sldId="2147481130"/>
            <ac:picMk id="15" creationId="{E799CB02-EA88-8B16-F724-D554358D016D}"/>
          </ac:picMkLst>
        </pc:picChg>
        <pc:picChg chg="add mod">
          <ac:chgData name="Geoff Bennett" userId="18e2b201-f278-4657-aca6-41509691b92d" providerId="ADAL" clId="{9E7E2B0B-C33B-418E-97A7-77F493ADB049}" dt="2025-01-22T16:05:11.156" v="6128" actId="1036"/>
          <ac:picMkLst>
            <pc:docMk/>
            <pc:sldMk cId="3115525233" sldId="2147481130"/>
            <ac:picMk id="20" creationId="{B7D6D0D6-A939-65B6-AFFB-B9A86C9C5BB3}"/>
          </ac:picMkLst>
        </pc:picChg>
        <pc:picChg chg="add mod">
          <ac:chgData name="Geoff Bennett" userId="18e2b201-f278-4657-aca6-41509691b92d" providerId="ADAL" clId="{9E7E2B0B-C33B-418E-97A7-77F493ADB049}" dt="2025-01-22T16:05:11.156" v="6128" actId="1036"/>
          <ac:picMkLst>
            <pc:docMk/>
            <pc:sldMk cId="3115525233" sldId="2147481130"/>
            <ac:picMk id="1028" creationId="{360B7A4B-087E-C74E-4F7B-3C0BA2DE27DF}"/>
          </ac:picMkLst>
        </pc:picChg>
        <pc:picChg chg="mod">
          <ac:chgData name="Geoff Bennett" userId="18e2b201-f278-4657-aca6-41509691b92d" providerId="ADAL" clId="{9E7E2B0B-C33B-418E-97A7-77F493ADB049}" dt="2025-01-21T17:01:22.282" v="1017" actId="164"/>
          <ac:picMkLst>
            <pc:docMk/>
            <pc:sldMk cId="3115525233" sldId="2147481130"/>
            <ac:picMk id="10242" creationId="{E3EAC8C4-806B-5592-0F41-D1C6374D9CF4}"/>
          </ac:picMkLst>
        </pc:picChg>
        <pc:picChg chg="mod">
          <ac:chgData name="Geoff Bennett" userId="18e2b201-f278-4657-aca6-41509691b92d" providerId="ADAL" clId="{9E7E2B0B-C33B-418E-97A7-77F493ADB049}" dt="2025-01-21T17:01:41.912" v="1021" actId="164"/>
          <ac:picMkLst>
            <pc:docMk/>
            <pc:sldMk cId="3115525233" sldId="2147481130"/>
            <ac:picMk id="10244" creationId="{305A9BF0-D294-F4FF-4139-6CD5660D6CA4}"/>
          </ac:picMkLst>
        </pc:picChg>
        <pc:cxnChg chg="mod">
          <ac:chgData name="Geoff Bennett" userId="18e2b201-f278-4657-aca6-41509691b92d" providerId="ADAL" clId="{9E7E2B0B-C33B-418E-97A7-77F493ADB049}" dt="2025-01-21T17:01:33.753" v="1019" actId="164"/>
          <ac:cxnSpMkLst>
            <pc:docMk/>
            <pc:sldMk cId="3115525233" sldId="2147481130"/>
            <ac:cxnSpMk id="8" creationId="{312BED07-286D-9ACC-B4BC-BE2FC001D87B}"/>
          </ac:cxnSpMkLst>
        </pc:cxnChg>
        <pc:cxnChg chg="mod">
          <ac:chgData name="Geoff Bennett" userId="18e2b201-f278-4657-aca6-41509691b92d" providerId="ADAL" clId="{9E7E2B0B-C33B-418E-97A7-77F493ADB049}" dt="2025-01-21T17:01:41.912" v="1021" actId="164"/>
          <ac:cxnSpMkLst>
            <pc:docMk/>
            <pc:sldMk cId="3115525233" sldId="2147481130"/>
            <ac:cxnSpMk id="14" creationId="{2FE4F8B8-04C0-3271-24DB-C22CC1F6CFB8}"/>
          </ac:cxnSpMkLst>
        </pc:cxnChg>
      </pc:sldChg>
      <pc:sldChg chg="modSp mod">
        <pc:chgData name="Geoff Bennett" userId="18e2b201-f278-4657-aca6-41509691b92d" providerId="ADAL" clId="{9E7E2B0B-C33B-418E-97A7-77F493ADB049}" dt="2025-01-22T14:07:24.721" v="3989"/>
        <pc:sldMkLst>
          <pc:docMk/>
          <pc:sldMk cId="388016129" sldId="2147481131"/>
        </pc:sldMkLst>
        <pc:spChg chg="mod">
          <ac:chgData name="Geoff Bennett" userId="18e2b201-f278-4657-aca6-41509691b92d" providerId="ADAL" clId="{9E7E2B0B-C33B-418E-97A7-77F493ADB049}" dt="2025-01-22T14:06:00.870" v="3947" actId="14100"/>
          <ac:spMkLst>
            <pc:docMk/>
            <pc:sldMk cId="388016129" sldId="2147481131"/>
            <ac:spMk id="3" creationId="{29781DE3-7353-EC03-E7AD-46AA86135EB9}"/>
          </ac:spMkLst>
        </pc:spChg>
        <pc:spChg chg="mod">
          <ac:chgData name="Geoff Bennett" userId="18e2b201-f278-4657-aca6-41509691b92d" providerId="ADAL" clId="{9E7E2B0B-C33B-418E-97A7-77F493ADB049}" dt="2025-01-22T14:06:14.603" v="3948" actId="403"/>
          <ac:spMkLst>
            <pc:docMk/>
            <pc:sldMk cId="388016129" sldId="2147481131"/>
            <ac:spMk id="15" creationId="{265D805A-B2D7-EA72-2091-2C1D6F2AB4E2}"/>
          </ac:spMkLst>
        </pc:spChg>
        <pc:spChg chg="mod">
          <ac:chgData name="Geoff Bennett" userId="18e2b201-f278-4657-aca6-41509691b92d" providerId="ADAL" clId="{9E7E2B0B-C33B-418E-97A7-77F493ADB049}" dt="2025-01-22T14:06:29.004" v="3978" actId="1038"/>
          <ac:spMkLst>
            <pc:docMk/>
            <pc:sldMk cId="388016129" sldId="2147481131"/>
            <ac:spMk id="25" creationId="{22D8CE9C-2289-B063-E7BA-D910C641EF47}"/>
          </ac:spMkLst>
        </pc:spChg>
        <pc:spChg chg="mod">
          <ac:chgData name="Geoff Bennett" userId="18e2b201-f278-4657-aca6-41509691b92d" providerId="ADAL" clId="{9E7E2B0B-C33B-418E-97A7-77F493ADB049}" dt="2025-01-22T14:07:24.721" v="3989"/>
          <ac:spMkLst>
            <pc:docMk/>
            <pc:sldMk cId="388016129" sldId="2147481131"/>
            <ac:spMk id="26" creationId="{B3C15EC1-BABF-FF5A-ABF3-86DE2169A1FA}"/>
          </ac:spMkLst>
        </pc:spChg>
        <pc:spChg chg="mod">
          <ac:chgData name="Geoff Bennett" userId="18e2b201-f278-4657-aca6-41509691b92d" providerId="ADAL" clId="{9E7E2B0B-C33B-418E-97A7-77F493ADB049}" dt="2025-01-22T14:07:01.502" v="3980" actId="1076"/>
          <ac:spMkLst>
            <pc:docMk/>
            <pc:sldMk cId="388016129" sldId="2147481131"/>
            <ac:spMk id="31" creationId="{CA8CF6C2-58CE-0B54-AFB9-0DB8AAD17305}"/>
          </ac:spMkLst>
        </pc:spChg>
        <pc:grpChg chg="mod">
          <ac:chgData name="Geoff Bennett" userId="18e2b201-f278-4657-aca6-41509691b92d" providerId="ADAL" clId="{9E7E2B0B-C33B-418E-97A7-77F493ADB049}" dt="2025-01-22T14:07:01.502" v="3980" actId="1076"/>
          <ac:grpSpMkLst>
            <pc:docMk/>
            <pc:sldMk cId="388016129" sldId="2147481131"/>
            <ac:grpSpMk id="29" creationId="{DC997FC5-2135-737F-0A2B-4D4F34653FDD}"/>
          </ac:grpSpMkLst>
        </pc:grpChg>
        <pc:picChg chg="mod">
          <ac:chgData name="Geoff Bennett" userId="18e2b201-f278-4657-aca6-41509691b92d" providerId="ADAL" clId="{9E7E2B0B-C33B-418E-97A7-77F493ADB049}" dt="2025-01-22T14:07:01.502" v="3980" actId="1076"/>
          <ac:picMkLst>
            <pc:docMk/>
            <pc:sldMk cId="388016129" sldId="2147481131"/>
            <ac:picMk id="30" creationId="{2C93C64C-50A3-F5A4-B2D5-7159009622DB}"/>
          </ac:picMkLst>
        </pc:picChg>
      </pc:sldChg>
      <pc:sldChg chg="del">
        <pc:chgData name="Geoff Bennett" userId="18e2b201-f278-4657-aca6-41509691b92d" providerId="ADAL" clId="{9E7E2B0B-C33B-418E-97A7-77F493ADB049}" dt="2025-01-21T17:01:13.713" v="1016" actId="47"/>
        <pc:sldMkLst>
          <pc:docMk/>
          <pc:sldMk cId="1540617443" sldId="2147481132"/>
        </pc:sldMkLst>
      </pc:sldChg>
      <pc:sldChg chg="addSp delSp modSp mod modAnim">
        <pc:chgData name="Geoff Bennett" userId="18e2b201-f278-4657-aca6-41509691b92d" providerId="ADAL" clId="{9E7E2B0B-C33B-418E-97A7-77F493ADB049}" dt="2025-01-22T16:07:05.048" v="6228" actId="403"/>
        <pc:sldMkLst>
          <pc:docMk/>
          <pc:sldMk cId="2031450732" sldId="2147481133"/>
        </pc:sldMkLst>
        <pc:spChg chg="add mod">
          <ac:chgData name="Geoff Bennett" userId="18e2b201-f278-4657-aca6-41509691b92d" providerId="ADAL" clId="{9E7E2B0B-C33B-418E-97A7-77F493ADB049}" dt="2025-01-22T16:06:38.953" v="6199" actId="1035"/>
          <ac:spMkLst>
            <pc:docMk/>
            <pc:sldMk cId="2031450732" sldId="2147481133"/>
            <ac:spMk id="5" creationId="{6CA62906-B48B-7416-7B6F-33B2D3C60172}"/>
          </ac:spMkLst>
        </pc:spChg>
        <pc:spChg chg="mod">
          <ac:chgData name="Geoff Bennett" userId="18e2b201-f278-4657-aca6-41509691b92d" providerId="ADAL" clId="{9E7E2B0B-C33B-418E-97A7-77F493ADB049}" dt="2025-01-22T16:05:59.187" v="6156" actId="1037"/>
          <ac:spMkLst>
            <pc:docMk/>
            <pc:sldMk cId="2031450732" sldId="2147481133"/>
            <ac:spMk id="6" creationId="{A0EC6689-4C0B-F2DA-5959-715E77E82DF7}"/>
          </ac:spMkLst>
        </pc:spChg>
        <pc:spChg chg="add mod">
          <ac:chgData name="Geoff Bennett" userId="18e2b201-f278-4657-aca6-41509691b92d" providerId="ADAL" clId="{9E7E2B0B-C33B-418E-97A7-77F493ADB049}" dt="2025-01-22T16:07:05.048" v="6228" actId="403"/>
          <ac:spMkLst>
            <pc:docMk/>
            <pc:sldMk cId="2031450732" sldId="2147481133"/>
            <ac:spMk id="7" creationId="{323A71AE-34AA-0EC4-CE3F-8761D5278DD8}"/>
          </ac:spMkLst>
        </pc:spChg>
        <pc:spChg chg="add mod">
          <ac:chgData name="Geoff Bennett" userId="18e2b201-f278-4657-aca6-41509691b92d" providerId="ADAL" clId="{9E7E2B0B-C33B-418E-97A7-77F493ADB049}" dt="2025-01-21T16:30:21.758" v="697" actId="164"/>
          <ac:spMkLst>
            <pc:docMk/>
            <pc:sldMk cId="2031450732" sldId="2147481133"/>
            <ac:spMk id="15" creationId="{1A208194-8663-635C-D2F2-F5C79556D721}"/>
          </ac:spMkLst>
        </pc:spChg>
        <pc:spChg chg="mod">
          <ac:chgData name="Geoff Bennett" userId="18e2b201-f278-4657-aca6-41509691b92d" providerId="ADAL" clId="{9E7E2B0B-C33B-418E-97A7-77F493ADB049}" dt="2025-01-22T16:06:21.065" v="6170" actId="1035"/>
          <ac:spMkLst>
            <pc:docMk/>
            <pc:sldMk cId="2031450732" sldId="2147481133"/>
            <ac:spMk id="17" creationId="{39DD81CB-B6A2-708E-E06D-36D820ABF680}"/>
          </ac:spMkLst>
        </pc:spChg>
        <pc:spChg chg="mod">
          <ac:chgData name="Geoff Bennett" userId="18e2b201-f278-4657-aca6-41509691b92d" providerId="ADAL" clId="{9E7E2B0B-C33B-418E-97A7-77F493ADB049}" dt="2025-01-22T16:06:27.969" v="6187" actId="1035"/>
          <ac:spMkLst>
            <pc:docMk/>
            <pc:sldMk cId="2031450732" sldId="2147481133"/>
            <ac:spMk id="18" creationId="{4E87A89D-E05C-ABE0-5F09-F11AFDA75A37}"/>
          </ac:spMkLst>
        </pc:spChg>
        <pc:spChg chg="add mod">
          <ac:chgData name="Geoff Bennett" userId="18e2b201-f278-4657-aca6-41509691b92d" providerId="ADAL" clId="{9E7E2B0B-C33B-418E-97A7-77F493ADB049}" dt="2025-01-21T16:30:26.689" v="698" actId="164"/>
          <ac:spMkLst>
            <pc:docMk/>
            <pc:sldMk cId="2031450732" sldId="2147481133"/>
            <ac:spMk id="30" creationId="{72DE85D5-6FB7-0B39-1BA1-DFFE66FAF595}"/>
          </ac:spMkLst>
        </pc:spChg>
        <pc:spChg chg="add mod">
          <ac:chgData name="Geoff Bennett" userId="18e2b201-f278-4657-aca6-41509691b92d" providerId="ADAL" clId="{9E7E2B0B-C33B-418E-97A7-77F493ADB049}" dt="2025-01-21T16:30:21.758" v="697" actId="164"/>
          <ac:spMkLst>
            <pc:docMk/>
            <pc:sldMk cId="2031450732" sldId="2147481133"/>
            <ac:spMk id="11288" creationId="{EEF1A996-5BFE-1F3A-3E1D-1091C4F5B0CE}"/>
          </ac:spMkLst>
        </pc:spChg>
        <pc:spChg chg="add mod">
          <ac:chgData name="Geoff Bennett" userId="18e2b201-f278-4657-aca6-41509691b92d" providerId="ADAL" clId="{9E7E2B0B-C33B-418E-97A7-77F493ADB049}" dt="2025-01-21T16:30:21.758" v="697" actId="164"/>
          <ac:spMkLst>
            <pc:docMk/>
            <pc:sldMk cId="2031450732" sldId="2147481133"/>
            <ac:spMk id="11289" creationId="{B9A51DFC-CBDE-64C4-B2C6-523A147770DE}"/>
          </ac:spMkLst>
        </pc:spChg>
        <pc:spChg chg="add mod">
          <ac:chgData name="Geoff Bennett" userId="18e2b201-f278-4657-aca6-41509691b92d" providerId="ADAL" clId="{9E7E2B0B-C33B-418E-97A7-77F493ADB049}" dt="2025-01-21T16:30:21.758" v="697" actId="164"/>
          <ac:spMkLst>
            <pc:docMk/>
            <pc:sldMk cId="2031450732" sldId="2147481133"/>
            <ac:spMk id="11290" creationId="{07820425-22D7-2A3F-6620-C8E4BBC6298D}"/>
          </ac:spMkLst>
        </pc:spChg>
        <pc:spChg chg="add mod">
          <ac:chgData name="Geoff Bennett" userId="18e2b201-f278-4657-aca6-41509691b92d" providerId="ADAL" clId="{9E7E2B0B-C33B-418E-97A7-77F493ADB049}" dt="2025-01-21T16:30:21.758" v="697" actId="164"/>
          <ac:spMkLst>
            <pc:docMk/>
            <pc:sldMk cId="2031450732" sldId="2147481133"/>
            <ac:spMk id="11291" creationId="{B573A4D4-59E1-4F26-1AF1-54EE84E9C3EC}"/>
          </ac:spMkLst>
        </pc:spChg>
        <pc:spChg chg="add mod">
          <ac:chgData name="Geoff Bennett" userId="18e2b201-f278-4657-aca6-41509691b92d" providerId="ADAL" clId="{9E7E2B0B-C33B-418E-97A7-77F493ADB049}" dt="2025-01-22T16:06:54.376" v="6226" actId="1038"/>
          <ac:spMkLst>
            <pc:docMk/>
            <pc:sldMk cId="2031450732" sldId="2147481133"/>
            <ac:spMk id="11299" creationId="{B8D8178E-3FCA-CCAE-B86E-68E976844FA9}"/>
          </ac:spMkLst>
        </pc:spChg>
        <pc:spChg chg="add mod">
          <ac:chgData name="Geoff Bennett" userId="18e2b201-f278-4657-aca6-41509691b92d" providerId="ADAL" clId="{9E7E2B0B-C33B-418E-97A7-77F493ADB049}" dt="2025-01-21T16:42:44.148" v="1015" actId="164"/>
          <ac:spMkLst>
            <pc:docMk/>
            <pc:sldMk cId="2031450732" sldId="2147481133"/>
            <ac:spMk id="11300" creationId="{77B2A2AC-CE49-2BA6-4D24-00DCB23F8831}"/>
          </ac:spMkLst>
        </pc:spChg>
        <pc:grpChg chg="add mod">
          <ac:chgData name="Geoff Bennett" userId="18e2b201-f278-4657-aca6-41509691b92d" providerId="ADAL" clId="{9E7E2B0B-C33B-418E-97A7-77F493ADB049}" dt="2025-01-21T16:42:44.148" v="1015" actId="164"/>
          <ac:grpSpMkLst>
            <pc:docMk/>
            <pc:sldMk cId="2031450732" sldId="2147481133"/>
            <ac:grpSpMk id="11292" creationId="{D7584DF8-DF1D-4984-1197-245D2E6A23B6}"/>
          </ac:grpSpMkLst>
        </pc:grpChg>
        <pc:grpChg chg="add mod">
          <ac:chgData name="Geoff Bennett" userId="18e2b201-f278-4657-aca6-41509691b92d" providerId="ADAL" clId="{9E7E2B0B-C33B-418E-97A7-77F493ADB049}" dt="2025-01-21T16:42:44.148" v="1015" actId="164"/>
          <ac:grpSpMkLst>
            <pc:docMk/>
            <pc:sldMk cId="2031450732" sldId="2147481133"/>
            <ac:grpSpMk id="11293" creationId="{17B14047-146F-3B76-5AD4-39D586A346DC}"/>
          </ac:grpSpMkLst>
        </pc:grpChg>
        <pc:grpChg chg="add mod">
          <ac:chgData name="Geoff Bennett" userId="18e2b201-f278-4657-aca6-41509691b92d" providerId="ADAL" clId="{9E7E2B0B-C33B-418E-97A7-77F493ADB049}" dt="2025-01-21T16:42:22.870" v="1012" actId="164"/>
          <ac:grpSpMkLst>
            <pc:docMk/>
            <pc:sldMk cId="2031450732" sldId="2147481133"/>
            <ac:grpSpMk id="11301" creationId="{EEEDC04B-9C69-54C3-9FC7-508F5439FFB6}"/>
          </ac:grpSpMkLst>
        </pc:grpChg>
        <pc:grpChg chg="add mod">
          <ac:chgData name="Geoff Bennett" userId="18e2b201-f278-4657-aca6-41509691b92d" providerId="ADAL" clId="{9E7E2B0B-C33B-418E-97A7-77F493ADB049}" dt="2025-01-21T16:42:44.148" v="1015" actId="164"/>
          <ac:grpSpMkLst>
            <pc:docMk/>
            <pc:sldMk cId="2031450732" sldId="2147481133"/>
            <ac:grpSpMk id="11302" creationId="{1A889C82-FAE1-FA6D-BE09-021006DEE424}"/>
          </ac:grpSpMkLst>
        </pc:grpChg>
        <pc:picChg chg="add mod">
          <ac:chgData name="Geoff Bennett" userId="18e2b201-f278-4657-aca6-41509691b92d" providerId="ADAL" clId="{9E7E2B0B-C33B-418E-97A7-77F493ADB049}" dt="2025-01-21T16:30:21.758" v="697" actId="164"/>
          <ac:picMkLst>
            <pc:docMk/>
            <pc:sldMk cId="2031450732" sldId="2147481133"/>
            <ac:picMk id="11" creationId="{29C72B66-9D9E-A42D-EB6F-58F949D5FFCC}"/>
          </ac:picMkLst>
        </pc:picChg>
        <pc:picChg chg="add mod">
          <ac:chgData name="Geoff Bennett" userId="18e2b201-f278-4657-aca6-41509691b92d" providerId="ADAL" clId="{9E7E2B0B-C33B-418E-97A7-77F493ADB049}" dt="2025-01-21T16:30:21.758" v="697" actId="164"/>
          <ac:picMkLst>
            <pc:docMk/>
            <pc:sldMk cId="2031450732" sldId="2147481133"/>
            <ac:picMk id="12" creationId="{BE544223-2A53-D816-459B-298C8A85D3C8}"/>
          </ac:picMkLst>
        </pc:picChg>
        <pc:picChg chg="add mod">
          <ac:chgData name="Geoff Bennett" userId="18e2b201-f278-4657-aca6-41509691b92d" providerId="ADAL" clId="{9E7E2B0B-C33B-418E-97A7-77F493ADB049}" dt="2025-01-21T16:30:21.758" v="697" actId="164"/>
          <ac:picMkLst>
            <pc:docMk/>
            <pc:sldMk cId="2031450732" sldId="2147481133"/>
            <ac:picMk id="13" creationId="{BD3CBF3E-EB62-D20B-B8C6-B7F723C1211A}"/>
          </ac:picMkLst>
        </pc:picChg>
        <pc:picChg chg="add mod">
          <ac:chgData name="Geoff Bennett" userId="18e2b201-f278-4657-aca6-41509691b92d" providerId="ADAL" clId="{9E7E2B0B-C33B-418E-97A7-77F493ADB049}" dt="2025-01-21T16:30:21.758" v="697" actId="164"/>
          <ac:picMkLst>
            <pc:docMk/>
            <pc:sldMk cId="2031450732" sldId="2147481133"/>
            <ac:picMk id="14" creationId="{2E4332C2-EABB-4E57-C07F-C183E53E11D6}"/>
          </ac:picMkLst>
        </pc:picChg>
        <pc:picChg chg="add mod">
          <ac:chgData name="Geoff Bennett" userId="18e2b201-f278-4657-aca6-41509691b92d" providerId="ADAL" clId="{9E7E2B0B-C33B-418E-97A7-77F493ADB049}" dt="2025-01-21T16:30:26.689" v="698" actId="164"/>
          <ac:picMkLst>
            <pc:docMk/>
            <pc:sldMk cId="2031450732" sldId="2147481133"/>
            <ac:picMk id="23" creationId="{D912E002-3CFB-F0D5-928B-4D7454929B76}"/>
          </ac:picMkLst>
        </pc:picChg>
        <pc:picChg chg="add mod">
          <ac:chgData name="Geoff Bennett" userId="18e2b201-f278-4657-aca6-41509691b92d" providerId="ADAL" clId="{9E7E2B0B-C33B-418E-97A7-77F493ADB049}" dt="2025-01-21T16:30:26.689" v="698" actId="164"/>
          <ac:picMkLst>
            <pc:docMk/>
            <pc:sldMk cId="2031450732" sldId="2147481133"/>
            <ac:picMk id="25" creationId="{96B2E1E8-E9CF-A6BF-C336-104705D3D4D0}"/>
          </ac:picMkLst>
        </pc:picChg>
        <pc:picChg chg="add mod">
          <ac:chgData name="Geoff Bennett" userId="18e2b201-f278-4657-aca6-41509691b92d" providerId="ADAL" clId="{9E7E2B0B-C33B-418E-97A7-77F493ADB049}" dt="2025-01-21T16:30:26.689" v="698" actId="164"/>
          <ac:picMkLst>
            <pc:docMk/>
            <pc:sldMk cId="2031450732" sldId="2147481133"/>
            <ac:picMk id="27" creationId="{A2AD2652-779B-5E7B-BC42-8D54D0FAAFF8}"/>
          </ac:picMkLst>
        </pc:picChg>
        <pc:picChg chg="add mod">
          <ac:chgData name="Geoff Bennett" userId="18e2b201-f278-4657-aca6-41509691b92d" providerId="ADAL" clId="{9E7E2B0B-C33B-418E-97A7-77F493ADB049}" dt="2025-01-21T16:30:26.689" v="698" actId="164"/>
          <ac:picMkLst>
            <pc:docMk/>
            <pc:sldMk cId="2031450732" sldId="2147481133"/>
            <ac:picMk id="29" creationId="{81F3C042-8867-467E-7BAE-A1874B85C540}"/>
          </ac:picMkLst>
        </pc:picChg>
        <pc:picChg chg="mod">
          <ac:chgData name="Geoff Bennett" userId="18e2b201-f278-4657-aca6-41509691b92d" providerId="ADAL" clId="{9E7E2B0B-C33B-418E-97A7-77F493ADB049}" dt="2025-01-21T16:42:22.870" v="1012" actId="164"/>
          <ac:picMkLst>
            <pc:docMk/>
            <pc:sldMk cId="2031450732" sldId="2147481133"/>
            <ac:picMk id="11266" creationId="{F0C85780-4B2B-1BA7-54C8-CBB9BBE74484}"/>
          </ac:picMkLst>
        </pc:picChg>
        <pc:picChg chg="add mod">
          <ac:chgData name="Geoff Bennett" userId="18e2b201-f278-4657-aca6-41509691b92d" providerId="ADAL" clId="{9E7E2B0B-C33B-418E-97A7-77F493ADB049}" dt="2025-01-21T16:42:44.148" v="1015" actId="164"/>
          <ac:picMkLst>
            <pc:docMk/>
            <pc:sldMk cId="2031450732" sldId="2147481133"/>
            <ac:picMk id="11286" creationId="{F5B67E4F-45A8-EA7E-9CC5-04DF9412329D}"/>
          </ac:picMkLst>
        </pc:picChg>
      </pc:sldChg>
      <pc:sldChg chg="modSp mod">
        <pc:chgData name="Geoff Bennett" userId="18e2b201-f278-4657-aca6-41509691b92d" providerId="ADAL" clId="{9E7E2B0B-C33B-418E-97A7-77F493ADB049}" dt="2025-01-22T14:26:28.147" v="4658" actId="14100"/>
        <pc:sldMkLst>
          <pc:docMk/>
          <pc:sldMk cId="1762963512" sldId="2147481135"/>
        </pc:sldMkLst>
        <pc:spChg chg="mod">
          <ac:chgData name="Geoff Bennett" userId="18e2b201-f278-4657-aca6-41509691b92d" providerId="ADAL" clId="{9E7E2B0B-C33B-418E-97A7-77F493ADB049}" dt="2025-01-22T14:24:53.909" v="4602" actId="1037"/>
          <ac:spMkLst>
            <pc:docMk/>
            <pc:sldMk cId="1762963512" sldId="2147481135"/>
            <ac:spMk id="14386" creationId="{E929BB6B-9A60-E53D-68DC-41D033545FFA}"/>
          </ac:spMkLst>
        </pc:spChg>
        <pc:spChg chg="mod">
          <ac:chgData name="Geoff Bennett" userId="18e2b201-f278-4657-aca6-41509691b92d" providerId="ADAL" clId="{9E7E2B0B-C33B-418E-97A7-77F493ADB049}" dt="2025-01-22T14:25:11.615" v="4630" actId="1035"/>
          <ac:spMkLst>
            <pc:docMk/>
            <pc:sldMk cId="1762963512" sldId="2147481135"/>
            <ac:spMk id="14426" creationId="{8DD6B6E6-F489-CA3E-5359-9EC898A64A59}"/>
          </ac:spMkLst>
        </pc:spChg>
        <pc:spChg chg="mod">
          <ac:chgData name="Geoff Bennett" userId="18e2b201-f278-4657-aca6-41509691b92d" providerId="ADAL" clId="{9E7E2B0B-C33B-418E-97A7-77F493ADB049}" dt="2025-01-22T14:25:17.061" v="4632" actId="403"/>
          <ac:spMkLst>
            <pc:docMk/>
            <pc:sldMk cId="1762963512" sldId="2147481135"/>
            <ac:spMk id="14427" creationId="{89B17338-A174-2447-2E0B-375B0E767C87}"/>
          </ac:spMkLst>
        </pc:spChg>
        <pc:spChg chg="mod">
          <ac:chgData name="Geoff Bennett" userId="18e2b201-f278-4657-aca6-41509691b92d" providerId="ADAL" clId="{9E7E2B0B-C33B-418E-97A7-77F493ADB049}" dt="2025-01-22T14:25:42.794" v="4647" actId="1038"/>
          <ac:spMkLst>
            <pc:docMk/>
            <pc:sldMk cId="1762963512" sldId="2147481135"/>
            <ac:spMk id="14429" creationId="{5E5A3DBE-9604-CF90-5445-32481A55BAEE}"/>
          </ac:spMkLst>
        </pc:spChg>
        <pc:spChg chg="mod">
          <ac:chgData name="Geoff Bennett" userId="18e2b201-f278-4657-aca6-41509691b92d" providerId="ADAL" clId="{9E7E2B0B-C33B-418E-97A7-77F493ADB049}" dt="2025-01-22T14:26:00.205" v="4650" actId="14100"/>
          <ac:spMkLst>
            <pc:docMk/>
            <pc:sldMk cId="1762963512" sldId="2147481135"/>
            <ac:spMk id="14435" creationId="{39475F8D-5F92-270F-7DC9-CAF51BF54E93}"/>
          </ac:spMkLst>
        </pc:spChg>
        <pc:spChg chg="mod">
          <ac:chgData name="Geoff Bennett" userId="18e2b201-f278-4657-aca6-41509691b92d" providerId="ADAL" clId="{9E7E2B0B-C33B-418E-97A7-77F493ADB049}" dt="2025-01-22T14:26:13.545" v="4654" actId="14100"/>
          <ac:spMkLst>
            <pc:docMk/>
            <pc:sldMk cId="1762963512" sldId="2147481135"/>
            <ac:spMk id="14439" creationId="{341928DD-285B-C8A3-23A4-27F6A6ACEAA9}"/>
          </ac:spMkLst>
        </pc:spChg>
        <pc:spChg chg="mod">
          <ac:chgData name="Geoff Bennett" userId="18e2b201-f278-4657-aca6-41509691b92d" providerId="ADAL" clId="{9E7E2B0B-C33B-418E-97A7-77F493ADB049}" dt="2025-01-22T14:26:28.147" v="4658" actId="14100"/>
          <ac:spMkLst>
            <pc:docMk/>
            <pc:sldMk cId="1762963512" sldId="2147481135"/>
            <ac:spMk id="14446" creationId="{1C4C5C26-3BF1-B52D-11BD-A3689BB6B64F}"/>
          </ac:spMkLst>
        </pc:spChg>
        <pc:spChg chg="mod">
          <ac:chgData name="Geoff Bennett" userId="18e2b201-f278-4657-aca6-41509691b92d" providerId="ADAL" clId="{9E7E2B0B-C33B-418E-97A7-77F493ADB049}" dt="2025-01-22T14:24:57.107" v="4613" actId="1036"/>
          <ac:spMkLst>
            <pc:docMk/>
            <pc:sldMk cId="1762963512" sldId="2147481135"/>
            <ac:spMk id="14455" creationId="{FD86A63D-2C97-9482-D2A5-3E7DD11507CC}"/>
          </ac:spMkLst>
        </pc:spChg>
        <pc:grpChg chg="mod">
          <ac:chgData name="Geoff Bennett" userId="18e2b201-f278-4657-aca6-41509691b92d" providerId="ADAL" clId="{9E7E2B0B-C33B-418E-97A7-77F493ADB049}" dt="2025-01-22T14:25:00.151" v="4615" actId="1076"/>
          <ac:grpSpMkLst>
            <pc:docMk/>
            <pc:sldMk cId="1762963512" sldId="2147481135"/>
            <ac:grpSpMk id="14449" creationId="{E6DA5363-D241-DDDB-76B3-C10F47AE7DCE}"/>
          </ac:grpSpMkLst>
        </pc:grpChg>
        <pc:cxnChg chg="mod">
          <ac:chgData name="Geoff Bennett" userId="18e2b201-f278-4657-aca6-41509691b92d" providerId="ADAL" clId="{9E7E2B0B-C33B-418E-97A7-77F493ADB049}" dt="2025-01-22T14:25:00.151" v="4615" actId="1076"/>
          <ac:cxnSpMkLst>
            <pc:docMk/>
            <pc:sldMk cId="1762963512" sldId="2147481135"/>
            <ac:cxnSpMk id="14433" creationId="{352359CC-1550-561E-5326-862AB546173E}"/>
          </ac:cxnSpMkLst>
        </pc:cxnChg>
      </pc:sldChg>
      <pc:sldChg chg="modSp mod">
        <pc:chgData name="Geoff Bennett" userId="18e2b201-f278-4657-aca6-41509691b92d" providerId="ADAL" clId="{9E7E2B0B-C33B-418E-97A7-77F493ADB049}" dt="2025-01-22T16:00:46.795" v="5948" actId="1038"/>
        <pc:sldMkLst>
          <pc:docMk/>
          <pc:sldMk cId="2010335009" sldId="2147481138"/>
        </pc:sldMkLst>
        <pc:spChg chg="mod">
          <ac:chgData name="Geoff Bennett" userId="18e2b201-f278-4657-aca6-41509691b92d" providerId="ADAL" clId="{9E7E2B0B-C33B-418E-97A7-77F493ADB049}" dt="2025-01-22T16:00:46.795" v="5948" actId="1038"/>
          <ac:spMkLst>
            <pc:docMk/>
            <pc:sldMk cId="2010335009" sldId="2147481138"/>
            <ac:spMk id="14" creationId="{1F945342-A03C-225C-36A6-82D24EDED8EA}"/>
          </ac:spMkLst>
        </pc:spChg>
        <pc:spChg chg="mod">
          <ac:chgData name="Geoff Bennett" userId="18e2b201-f278-4657-aca6-41509691b92d" providerId="ADAL" clId="{9E7E2B0B-C33B-418E-97A7-77F493ADB049}" dt="2025-01-22T16:00:39.534" v="5933" actId="1037"/>
          <ac:spMkLst>
            <pc:docMk/>
            <pc:sldMk cId="2010335009" sldId="2147481138"/>
            <ac:spMk id="15" creationId="{3555F08E-4D94-89C2-EC92-A72557E0CF24}"/>
          </ac:spMkLst>
        </pc:spChg>
        <pc:spChg chg="mod">
          <ac:chgData name="Geoff Bennett" userId="18e2b201-f278-4657-aca6-41509691b92d" providerId="ADAL" clId="{9E7E2B0B-C33B-418E-97A7-77F493ADB049}" dt="2025-01-22T16:00:25.837" v="5924" actId="20577"/>
          <ac:spMkLst>
            <pc:docMk/>
            <pc:sldMk cId="2010335009" sldId="2147481138"/>
            <ac:spMk id="16" creationId="{ABDBB574-C0C3-D4AD-FA7F-DFB7F6693496}"/>
          </ac:spMkLst>
        </pc:spChg>
        <pc:picChg chg="mod">
          <ac:chgData name="Geoff Bennett" userId="18e2b201-f278-4657-aca6-41509691b92d" providerId="ADAL" clId="{9E7E2B0B-C33B-418E-97A7-77F493ADB049}" dt="2025-01-22T15:59:26.621" v="5895" actId="14100"/>
          <ac:picMkLst>
            <pc:docMk/>
            <pc:sldMk cId="2010335009" sldId="2147481138"/>
            <ac:picMk id="15364" creationId="{FACDBFA4-0B8E-5017-9096-774EDEA1430E}"/>
          </ac:picMkLst>
        </pc:picChg>
      </pc:sldChg>
      <pc:sldChg chg="modSp mod">
        <pc:chgData name="Geoff Bennett" userId="18e2b201-f278-4657-aca6-41509691b92d" providerId="ADAL" clId="{9E7E2B0B-C33B-418E-97A7-77F493ADB049}" dt="2025-01-22T14:52:05.431" v="5674" actId="1035"/>
        <pc:sldMkLst>
          <pc:docMk/>
          <pc:sldMk cId="4031570321" sldId="2147481140"/>
        </pc:sldMkLst>
        <pc:spChg chg="mod">
          <ac:chgData name="Geoff Bennett" userId="18e2b201-f278-4657-aca6-41509691b92d" providerId="ADAL" clId="{9E7E2B0B-C33B-418E-97A7-77F493ADB049}" dt="2025-01-22T14:51:56.739" v="5670" actId="1038"/>
          <ac:spMkLst>
            <pc:docMk/>
            <pc:sldMk cId="4031570321" sldId="2147481140"/>
            <ac:spMk id="16" creationId="{324D2B42-AB9E-FCBA-815B-DE94F28F5D74}"/>
          </ac:spMkLst>
        </pc:spChg>
        <pc:picChg chg="mod">
          <ac:chgData name="Geoff Bennett" userId="18e2b201-f278-4657-aca6-41509691b92d" providerId="ADAL" clId="{9E7E2B0B-C33B-418E-97A7-77F493ADB049}" dt="2025-01-22T14:52:05.431" v="5674" actId="1035"/>
          <ac:picMkLst>
            <pc:docMk/>
            <pc:sldMk cId="4031570321" sldId="2147481140"/>
            <ac:picMk id="17412" creationId="{8D05130D-C306-9148-B9AA-A749F605CD21}"/>
          </ac:picMkLst>
        </pc:picChg>
      </pc:sldChg>
      <pc:sldChg chg="modSp mod">
        <pc:chgData name="Geoff Bennett" userId="18e2b201-f278-4657-aca6-41509691b92d" providerId="ADAL" clId="{9E7E2B0B-C33B-418E-97A7-77F493ADB049}" dt="2025-01-22T16:56:27.182" v="7460" actId="1037"/>
        <pc:sldMkLst>
          <pc:docMk/>
          <pc:sldMk cId="1048640862" sldId="2147481141"/>
        </pc:sldMkLst>
        <pc:spChg chg="mod">
          <ac:chgData name="Geoff Bennett" userId="18e2b201-f278-4657-aca6-41509691b92d" providerId="ADAL" clId="{9E7E2B0B-C33B-418E-97A7-77F493ADB049}" dt="2025-01-22T14:52:29.767" v="5678" actId="1076"/>
          <ac:spMkLst>
            <pc:docMk/>
            <pc:sldMk cId="1048640862" sldId="2147481141"/>
            <ac:spMk id="7" creationId="{CCAD8DFF-A4D0-1332-6248-FADB81F1F0D5}"/>
          </ac:spMkLst>
        </pc:spChg>
        <pc:spChg chg="mod">
          <ac:chgData name="Geoff Bennett" userId="18e2b201-f278-4657-aca6-41509691b92d" providerId="ADAL" clId="{9E7E2B0B-C33B-418E-97A7-77F493ADB049}" dt="2025-01-22T14:52:41.114" v="5681" actId="1076"/>
          <ac:spMkLst>
            <pc:docMk/>
            <pc:sldMk cId="1048640862" sldId="2147481141"/>
            <ac:spMk id="8" creationId="{590D6264-DF1C-9161-DE7F-88B49A3DEA23}"/>
          </ac:spMkLst>
        </pc:spChg>
        <pc:spChg chg="mod">
          <ac:chgData name="Geoff Bennett" userId="18e2b201-f278-4657-aca6-41509691b92d" providerId="ADAL" clId="{9E7E2B0B-C33B-418E-97A7-77F493ADB049}" dt="2025-01-22T14:52:44.067" v="5682" actId="1076"/>
          <ac:spMkLst>
            <pc:docMk/>
            <pc:sldMk cId="1048640862" sldId="2147481141"/>
            <ac:spMk id="9" creationId="{6480AF02-3B3A-F598-19E4-B67851FB7B93}"/>
          </ac:spMkLst>
        </pc:spChg>
        <pc:spChg chg="mod">
          <ac:chgData name="Geoff Bennett" userId="18e2b201-f278-4657-aca6-41509691b92d" providerId="ADAL" clId="{9E7E2B0B-C33B-418E-97A7-77F493ADB049}" dt="2025-01-22T14:53:14.119" v="5710" actId="404"/>
          <ac:spMkLst>
            <pc:docMk/>
            <pc:sldMk cId="1048640862" sldId="2147481141"/>
            <ac:spMk id="11" creationId="{38C0490C-DBEC-448E-508B-82775474744A}"/>
          </ac:spMkLst>
        </pc:spChg>
        <pc:spChg chg="mod">
          <ac:chgData name="Geoff Bennett" userId="18e2b201-f278-4657-aca6-41509691b92d" providerId="ADAL" clId="{9E7E2B0B-C33B-418E-97A7-77F493ADB049}" dt="2025-01-22T14:53:25.123" v="5723" actId="1035"/>
          <ac:spMkLst>
            <pc:docMk/>
            <pc:sldMk cId="1048640862" sldId="2147481141"/>
            <ac:spMk id="12" creationId="{CD24F7FF-1687-73AA-540F-BCB1686F0E06}"/>
          </ac:spMkLst>
        </pc:spChg>
        <pc:spChg chg="mod">
          <ac:chgData name="Geoff Bennett" userId="18e2b201-f278-4657-aca6-41509691b92d" providerId="ADAL" clId="{9E7E2B0B-C33B-418E-97A7-77F493ADB049}" dt="2025-01-22T14:53:06.875" v="5709" actId="1036"/>
          <ac:spMkLst>
            <pc:docMk/>
            <pc:sldMk cId="1048640862" sldId="2147481141"/>
            <ac:spMk id="17" creationId="{8FE505F0-08FE-105D-D518-2C7D9A82301E}"/>
          </ac:spMkLst>
        </pc:spChg>
        <pc:spChg chg="mod">
          <ac:chgData name="Geoff Bennett" userId="18e2b201-f278-4657-aca6-41509691b92d" providerId="ADAL" clId="{9E7E2B0B-C33B-418E-97A7-77F493ADB049}" dt="2025-01-22T14:52:48.305" v="5685" actId="403"/>
          <ac:spMkLst>
            <pc:docMk/>
            <pc:sldMk cId="1048640862" sldId="2147481141"/>
            <ac:spMk id="18" creationId="{63536DBA-57C7-52E5-5A51-9A3368D1778D}"/>
          </ac:spMkLst>
        </pc:spChg>
        <pc:spChg chg="mod">
          <ac:chgData name="Geoff Bennett" userId="18e2b201-f278-4657-aca6-41509691b92d" providerId="ADAL" clId="{9E7E2B0B-C33B-418E-97A7-77F493ADB049}" dt="2025-01-22T14:53:37.691" v="5770" actId="1035"/>
          <ac:spMkLst>
            <pc:docMk/>
            <pc:sldMk cId="1048640862" sldId="2147481141"/>
            <ac:spMk id="19" creationId="{B34AABE0-0287-3DC9-70BB-5D1A0ADAEF6D}"/>
          </ac:spMkLst>
        </pc:spChg>
        <pc:spChg chg="mod">
          <ac:chgData name="Geoff Bennett" userId="18e2b201-f278-4657-aca6-41509691b92d" providerId="ADAL" clId="{9E7E2B0B-C33B-418E-97A7-77F493ADB049}" dt="2025-01-22T14:53:50.740" v="5820" actId="1037"/>
          <ac:spMkLst>
            <pc:docMk/>
            <pc:sldMk cId="1048640862" sldId="2147481141"/>
            <ac:spMk id="20" creationId="{7FC2C82A-007D-31CB-DD66-BD637B114D13}"/>
          </ac:spMkLst>
        </pc:spChg>
        <pc:spChg chg="mod">
          <ac:chgData name="Geoff Bennett" userId="18e2b201-f278-4657-aca6-41509691b92d" providerId="ADAL" clId="{9E7E2B0B-C33B-418E-97A7-77F493ADB049}" dt="2025-01-22T14:54:08.332" v="5864" actId="1035"/>
          <ac:spMkLst>
            <pc:docMk/>
            <pc:sldMk cId="1048640862" sldId="2147481141"/>
            <ac:spMk id="21" creationId="{40C9BD61-98CC-CDFA-6E33-672BED0714B0}"/>
          </ac:spMkLst>
        </pc:spChg>
        <pc:spChg chg="mod">
          <ac:chgData name="Geoff Bennett" userId="18e2b201-f278-4657-aca6-41509691b92d" providerId="ADAL" clId="{9E7E2B0B-C33B-418E-97A7-77F493ADB049}" dt="2025-01-22T16:56:27.182" v="7460" actId="1037"/>
          <ac:spMkLst>
            <pc:docMk/>
            <pc:sldMk cId="1048640862" sldId="2147481141"/>
            <ac:spMk id="22" creationId="{8EDD7EEC-4038-6193-806F-4BB0815F91EF}"/>
          </ac:spMkLst>
        </pc:spChg>
        <pc:spChg chg="mod">
          <ac:chgData name="Geoff Bennett" userId="18e2b201-f278-4657-aca6-41509691b92d" providerId="ADAL" clId="{9E7E2B0B-C33B-418E-97A7-77F493ADB049}" dt="2025-01-22T16:56:26.793" v="7459" actId="1037"/>
          <ac:spMkLst>
            <pc:docMk/>
            <pc:sldMk cId="1048640862" sldId="2147481141"/>
            <ac:spMk id="23" creationId="{9BFC994F-CFE5-64BC-3706-21FFE83CDF4E}"/>
          </ac:spMkLst>
        </pc:spChg>
        <pc:spChg chg="mod">
          <ac:chgData name="Geoff Bennett" userId="18e2b201-f278-4657-aca6-41509691b92d" providerId="ADAL" clId="{9E7E2B0B-C33B-418E-97A7-77F493ADB049}" dt="2025-01-22T14:54:25.835" v="5892" actId="1037"/>
          <ac:spMkLst>
            <pc:docMk/>
            <pc:sldMk cId="1048640862" sldId="2147481141"/>
            <ac:spMk id="32" creationId="{D275CE36-A4EA-8A9E-6F91-5115BDE74F1C}"/>
          </ac:spMkLst>
        </pc:spChg>
        <pc:grpChg chg="mod">
          <ac:chgData name="Geoff Bennett" userId="18e2b201-f278-4657-aca6-41509691b92d" providerId="ADAL" clId="{9E7E2B0B-C33B-418E-97A7-77F493ADB049}" dt="2025-01-22T14:54:02.429" v="5845" actId="1035"/>
          <ac:grpSpMkLst>
            <pc:docMk/>
            <pc:sldMk cId="1048640862" sldId="2147481141"/>
            <ac:grpSpMk id="30" creationId="{224CB774-BD8F-C740-8031-444D556AB570}"/>
          </ac:grpSpMkLst>
        </pc:grpChg>
        <pc:grpChg chg="mod">
          <ac:chgData name="Geoff Bennett" userId="18e2b201-f278-4657-aca6-41509691b92d" providerId="ADAL" clId="{9E7E2B0B-C33B-418E-97A7-77F493ADB049}" dt="2025-01-22T14:52:52.894" v="5698" actId="1035"/>
          <ac:grpSpMkLst>
            <pc:docMk/>
            <pc:sldMk cId="1048640862" sldId="2147481141"/>
            <ac:grpSpMk id="31" creationId="{B62D8D3E-8877-1930-612C-DFC0B11C7ED6}"/>
          </ac:grpSpMkLst>
        </pc:grpChg>
        <pc:cxnChg chg="mod">
          <ac:chgData name="Geoff Bennett" userId="18e2b201-f278-4657-aca6-41509691b92d" providerId="ADAL" clId="{9E7E2B0B-C33B-418E-97A7-77F493ADB049}" dt="2025-01-22T15:58:56.462" v="5893" actId="14100"/>
          <ac:cxnSpMkLst>
            <pc:docMk/>
            <pc:sldMk cId="1048640862" sldId="2147481141"/>
            <ac:cxnSpMk id="34" creationId="{2E92BFEB-7064-BD7E-0FF3-B98706BE8362}"/>
          </ac:cxnSpMkLst>
        </pc:cxnChg>
      </pc:sldChg>
      <pc:sldChg chg="addSp modSp mod modAnim">
        <pc:chgData name="Geoff Bennett" userId="18e2b201-f278-4657-aca6-41509691b92d" providerId="ADAL" clId="{9E7E2B0B-C33B-418E-97A7-77F493ADB049}" dt="2025-01-22T16:03:08.467" v="6078" actId="1035"/>
        <pc:sldMkLst>
          <pc:docMk/>
          <pc:sldMk cId="1417926398" sldId="2147481142"/>
        </pc:sldMkLst>
        <pc:spChg chg="mod">
          <ac:chgData name="Geoff Bennett" userId="18e2b201-f278-4657-aca6-41509691b92d" providerId="ADAL" clId="{9E7E2B0B-C33B-418E-97A7-77F493ADB049}" dt="2025-01-21T16:12:08.650" v="193" actId="164"/>
          <ac:spMkLst>
            <pc:docMk/>
            <pc:sldMk cId="1417926398" sldId="2147481142"/>
            <ac:spMk id="13" creationId="{49CD6DCA-504D-BF37-86AC-54B6D48E827E}"/>
          </ac:spMkLst>
        </pc:spChg>
        <pc:spChg chg="mod">
          <ac:chgData name="Geoff Bennett" userId="18e2b201-f278-4657-aca6-41509691b92d" providerId="ADAL" clId="{9E7E2B0B-C33B-418E-97A7-77F493ADB049}" dt="2025-01-22T16:02:27.967" v="6023" actId="1038"/>
          <ac:spMkLst>
            <pc:docMk/>
            <pc:sldMk cId="1417926398" sldId="2147481142"/>
            <ac:spMk id="14" creationId="{D52BF0B1-F587-55EE-09F5-674A16B69B93}"/>
          </ac:spMkLst>
        </pc:spChg>
        <pc:spChg chg="mod">
          <ac:chgData name="Geoff Bennett" userId="18e2b201-f278-4657-aca6-41509691b92d" providerId="ADAL" clId="{9E7E2B0B-C33B-418E-97A7-77F493ADB049}" dt="2025-01-21T16:12:15.086" v="194" actId="164"/>
          <ac:spMkLst>
            <pc:docMk/>
            <pc:sldMk cId="1417926398" sldId="2147481142"/>
            <ac:spMk id="15" creationId="{B6533BF2-2E19-775F-E997-2FDA56AEC124}"/>
          </ac:spMkLst>
        </pc:spChg>
        <pc:spChg chg="mod">
          <ac:chgData name="Geoff Bennett" userId="18e2b201-f278-4657-aca6-41509691b92d" providerId="ADAL" clId="{9E7E2B0B-C33B-418E-97A7-77F493ADB049}" dt="2025-01-22T16:02:55.992" v="6065" actId="1035"/>
          <ac:spMkLst>
            <pc:docMk/>
            <pc:sldMk cId="1417926398" sldId="2147481142"/>
            <ac:spMk id="16" creationId="{9F7C503D-B87B-BBFC-D3B5-739A60A7ACD0}"/>
          </ac:spMkLst>
        </pc:spChg>
        <pc:spChg chg="mod">
          <ac:chgData name="Geoff Bennett" userId="18e2b201-f278-4657-aca6-41509691b92d" providerId="ADAL" clId="{9E7E2B0B-C33B-418E-97A7-77F493ADB049}" dt="2025-01-21T16:12:20.436" v="195" actId="164"/>
          <ac:spMkLst>
            <pc:docMk/>
            <pc:sldMk cId="1417926398" sldId="2147481142"/>
            <ac:spMk id="17" creationId="{3E3E7DC4-EB29-35CB-0FC6-052F08773A84}"/>
          </ac:spMkLst>
        </pc:spChg>
        <pc:spChg chg="mod">
          <ac:chgData name="Geoff Bennett" userId="18e2b201-f278-4657-aca6-41509691b92d" providerId="ADAL" clId="{9E7E2B0B-C33B-418E-97A7-77F493ADB049}" dt="2025-01-22T16:03:08.467" v="6078" actId="1035"/>
          <ac:spMkLst>
            <pc:docMk/>
            <pc:sldMk cId="1417926398" sldId="2147481142"/>
            <ac:spMk id="18" creationId="{E685CA6F-1A19-2C78-AF32-A3F970531B23}"/>
          </ac:spMkLst>
        </pc:spChg>
        <pc:spChg chg="mod">
          <ac:chgData name="Geoff Bennett" userId="18e2b201-f278-4657-aca6-41509691b92d" providerId="ADAL" clId="{9E7E2B0B-C33B-418E-97A7-77F493ADB049}" dt="2025-01-21T16:12:33.339" v="198" actId="164"/>
          <ac:spMkLst>
            <pc:docMk/>
            <pc:sldMk cId="1417926398" sldId="2147481142"/>
            <ac:spMk id="19" creationId="{7D87E1F6-3A88-A1D7-AC61-B8257B851247}"/>
          </ac:spMkLst>
        </pc:spChg>
        <pc:spChg chg="mod">
          <ac:chgData name="Geoff Bennett" userId="18e2b201-f278-4657-aca6-41509691b92d" providerId="ADAL" clId="{9E7E2B0B-C33B-418E-97A7-77F493ADB049}" dt="2025-01-22T16:01:31.707" v="5969" actId="1037"/>
          <ac:spMkLst>
            <pc:docMk/>
            <pc:sldMk cId="1417926398" sldId="2147481142"/>
            <ac:spMk id="20" creationId="{7F6D49C9-D3F5-00CE-F669-6A13D51491E7}"/>
          </ac:spMkLst>
        </pc:spChg>
        <pc:spChg chg="mod">
          <ac:chgData name="Geoff Bennett" userId="18e2b201-f278-4657-aca6-41509691b92d" providerId="ADAL" clId="{9E7E2B0B-C33B-418E-97A7-77F493ADB049}" dt="2025-01-22T16:01:48.247" v="5989" actId="1038"/>
          <ac:spMkLst>
            <pc:docMk/>
            <pc:sldMk cId="1417926398" sldId="2147481142"/>
            <ac:spMk id="21" creationId="{B68F76CB-AC35-B100-FE29-1F6724350AA2}"/>
          </ac:spMkLst>
        </pc:spChg>
        <pc:grpChg chg="add mod">
          <ac:chgData name="Geoff Bennett" userId="18e2b201-f278-4657-aca6-41509691b92d" providerId="ADAL" clId="{9E7E2B0B-C33B-418E-97A7-77F493ADB049}" dt="2025-01-21T16:12:08.650" v="193" actId="164"/>
          <ac:grpSpMkLst>
            <pc:docMk/>
            <pc:sldMk cId="1417926398" sldId="2147481142"/>
            <ac:grpSpMk id="3" creationId="{18FD1CE5-5918-C041-A919-7399950CFC6E}"/>
          </ac:grpSpMkLst>
        </pc:grpChg>
        <pc:grpChg chg="add mod">
          <ac:chgData name="Geoff Bennett" userId="18e2b201-f278-4657-aca6-41509691b92d" providerId="ADAL" clId="{9E7E2B0B-C33B-418E-97A7-77F493ADB049}" dt="2025-01-21T16:12:15.086" v="194" actId="164"/>
          <ac:grpSpMkLst>
            <pc:docMk/>
            <pc:sldMk cId="1417926398" sldId="2147481142"/>
            <ac:grpSpMk id="4" creationId="{01E7B5E4-1CE7-BDBC-68F9-384604632297}"/>
          </ac:grpSpMkLst>
        </pc:grpChg>
        <pc:grpChg chg="add mod">
          <ac:chgData name="Geoff Bennett" userId="18e2b201-f278-4657-aca6-41509691b92d" providerId="ADAL" clId="{9E7E2B0B-C33B-418E-97A7-77F493ADB049}" dt="2025-01-21T16:12:20.436" v="195" actId="164"/>
          <ac:grpSpMkLst>
            <pc:docMk/>
            <pc:sldMk cId="1417926398" sldId="2147481142"/>
            <ac:grpSpMk id="5" creationId="{1722B55C-C48E-6D86-110B-F21F23A3B7CB}"/>
          </ac:grpSpMkLst>
        </pc:grpChg>
        <pc:grpChg chg="add mod">
          <ac:chgData name="Geoff Bennett" userId="18e2b201-f278-4657-aca6-41509691b92d" providerId="ADAL" clId="{9E7E2B0B-C33B-418E-97A7-77F493ADB049}" dt="2025-01-21T16:12:33.339" v="198" actId="164"/>
          <ac:grpSpMkLst>
            <pc:docMk/>
            <pc:sldMk cId="1417926398" sldId="2147481142"/>
            <ac:grpSpMk id="7" creationId="{D7933563-EF1C-E612-5B1C-F0C2207305CA}"/>
          </ac:grpSpMkLst>
        </pc:grpChg>
        <pc:picChg chg="mod">
          <ac:chgData name="Geoff Bennett" userId="18e2b201-f278-4657-aca6-41509691b92d" providerId="ADAL" clId="{9E7E2B0B-C33B-418E-97A7-77F493ADB049}" dt="2025-01-21T16:12:08.650" v="193" actId="164"/>
          <ac:picMkLst>
            <pc:docMk/>
            <pc:sldMk cId="1417926398" sldId="2147481142"/>
            <ac:picMk id="6" creationId="{14CFBDCF-808A-58A4-2CEA-127663B1FD8F}"/>
          </ac:picMkLst>
        </pc:picChg>
        <pc:picChg chg="mod">
          <ac:chgData name="Geoff Bennett" userId="18e2b201-f278-4657-aca6-41509691b92d" providerId="ADAL" clId="{9E7E2B0B-C33B-418E-97A7-77F493ADB049}" dt="2025-01-21T16:12:15.086" v="194" actId="164"/>
          <ac:picMkLst>
            <pc:docMk/>
            <pc:sldMk cId="1417926398" sldId="2147481142"/>
            <ac:picMk id="8" creationId="{971D5E1A-DFCD-197D-0146-122EB7DA8267}"/>
          </ac:picMkLst>
        </pc:picChg>
        <pc:picChg chg="mod">
          <ac:chgData name="Geoff Bennett" userId="18e2b201-f278-4657-aca6-41509691b92d" providerId="ADAL" clId="{9E7E2B0B-C33B-418E-97A7-77F493ADB049}" dt="2025-01-21T16:12:20.436" v="195" actId="164"/>
          <ac:picMkLst>
            <pc:docMk/>
            <pc:sldMk cId="1417926398" sldId="2147481142"/>
            <ac:picMk id="12" creationId="{14E0E718-C297-EFB8-AB89-197E9C7FA6EB}"/>
          </ac:picMkLst>
        </pc:picChg>
      </pc:sldChg>
      <pc:sldChg chg="addSp modSp mod modAnim">
        <pc:chgData name="Geoff Bennett" userId="18e2b201-f278-4657-aca6-41509691b92d" providerId="ADAL" clId="{9E7E2B0B-C33B-418E-97A7-77F493ADB049}" dt="2025-01-22T14:17:58.927" v="4265" actId="1035"/>
        <pc:sldMkLst>
          <pc:docMk/>
          <pc:sldMk cId="3347891727" sldId="2147481144"/>
        </pc:sldMkLst>
        <pc:spChg chg="mod">
          <ac:chgData name="Geoff Bennett" userId="18e2b201-f278-4657-aca6-41509691b92d" providerId="ADAL" clId="{9E7E2B0B-C33B-418E-97A7-77F493ADB049}" dt="2025-01-22T14:16:57.307" v="4156" actId="1037"/>
          <ac:spMkLst>
            <pc:docMk/>
            <pc:sldMk cId="3347891727" sldId="2147481144"/>
            <ac:spMk id="57" creationId="{B7008B11-5896-0FD1-231F-A9CAD20B19C5}"/>
          </ac:spMkLst>
        </pc:spChg>
        <pc:spChg chg="mod">
          <ac:chgData name="Geoff Bennett" userId="18e2b201-f278-4657-aca6-41509691b92d" providerId="ADAL" clId="{9E7E2B0B-C33B-418E-97A7-77F493ADB049}" dt="2025-01-21T16:05:31.662" v="75" actId="164"/>
          <ac:spMkLst>
            <pc:docMk/>
            <pc:sldMk cId="3347891727" sldId="2147481144"/>
            <ac:spMk id="58" creationId="{D0A35DCC-A8F0-F00C-0952-EE779E8C4DF8}"/>
          </ac:spMkLst>
        </pc:spChg>
        <pc:spChg chg="mod">
          <ac:chgData name="Geoff Bennett" userId="18e2b201-f278-4657-aca6-41509691b92d" providerId="ADAL" clId="{9E7E2B0B-C33B-418E-97A7-77F493ADB049}" dt="2025-01-22T14:16:26.492" v="4099" actId="14100"/>
          <ac:spMkLst>
            <pc:docMk/>
            <pc:sldMk cId="3347891727" sldId="2147481144"/>
            <ac:spMk id="1024" creationId="{30407671-4B78-A497-00A7-1D33CEA49FFD}"/>
          </ac:spMkLst>
        </pc:spChg>
        <pc:spChg chg="mod">
          <ac:chgData name="Geoff Bennett" userId="18e2b201-f278-4657-aca6-41509691b92d" providerId="ADAL" clId="{9E7E2B0B-C33B-418E-97A7-77F493ADB049}" dt="2025-01-22T14:16:34.802" v="4102" actId="1076"/>
          <ac:spMkLst>
            <pc:docMk/>
            <pc:sldMk cId="3347891727" sldId="2147481144"/>
            <ac:spMk id="1032" creationId="{C8467140-6E62-A5EC-8F4B-177677A6E129}"/>
          </ac:spMkLst>
        </pc:spChg>
        <pc:spChg chg="mod">
          <ac:chgData name="Geoff Bennett" userId="18e2b201-f278-4657-aca6-41509691b92d" providerId="ADAL" clId="{9E7E2B0B-C33B-418E-97A7-77F493ADB049}" dt="2025-01-22T14:16:48.703" v="4143" actId="1035"/>
          <ac:spMkLst>
            <pc:docMk/>
            <pc:sldMk cId="3347891727" sldId="2147481144"/>
            <ac:spMk id="1033" creationId="{F23E7506-BA40-62AD-9726-263292D663D8}"/>
          </ac:spMkLst>
        </pc:spChg>
        <pc:spChg chg="mod">
          <ac:chgData name="Geoff Bennett" userId="18e2b201-f278-4657-aca6-41509691b92d" providerId="ADAL" clId="{9E7E2B0B-C33B-418E-97A7-77F493ADB049}" dt="2025-01-21T16:05:57.170" v="82" actId="164"/>
          <ac:spMkLst>
            <pc:docMk/>
            <pc:sldMk cId="3347891727" sldId="2147481144"/>
            <ac:spMk id="1034" creationId="{EF66C73D-198D-502F-8066-8C550CABB021}"/>
          </ac:spMkLst>
        </pc:spChg>
        <pc:spChg chg="mod">
          <ac:chgData name="Geoff Bennett" userId="18e2b201-f278-4657-aca6-41509691b92d" providerId="ADAL" clId="{9E7E2B0B-C33B-418E-97A7-77F493ADB049}" dt="2025-01-22T14:17:36.411" v="4250" actId="1038"/>
          <ac:spMkLst>
            <pc:docMk/>
            <pc:sldMk cId="3347891727" sldId="2147481144"/>
            <ac:spMk id="1035" creationId="{B2A66AC9-CB50-87D4-2089-73C0286AD93A}"/>
          </ac:spMkLst>
        </pc:spChg>
        <pc:spChg chg="mod">
          <ac:chgData name="Geoff Bennett" userId="18e2b201-f278-4657-aca6-41509691b92d" providerId="ADAL" clId="{9E7E2B0B-C33B-418E-97A7-77F493ADB049}" dt="2025-01-22T14:17:48.528" v="4257" actId="1038"/>
          <ac:spMkLst>
            <pc:docMk/>
            <pc:sldMk cId="3347891727" sldId="2147481144"/>
            <ac:spMk id="1036" creationId="{9A8F0D8F-FD91-9183-DA5C-D2A2D3B3EA18}"/>
          </ac:spMkLst>
        </pc:spChg>
        <pc:spChg chg="mod">
          <ac:chgData name="Geoff Bennett" userId="18e2b201-f278-4657-aca6-41509691b92d" providerId="ADAL" clId="{9E7E2B0B-C33B-418E-97A7-77F493ADB049}" dt="2025-01-22T14:17:05.870" v="4173" actId="1038"/>
          <ac:spMkLst>
            <pc:docMk/>
            <pc:sldMk cId="3347891727" sldId="2147481144"/>
            <ac:spMk id="1037" creationId="{E23BB700-CB90-10F1-3690-C4A1A19D4C59}"/>
          </ac:spMkLst>
        </pc:spChg>
        <pc:spChg chg="mod">
          <ac:chgData name="Geoff Bennett" userId="18e2b201-f278-4657-aca6-41509691b92d" providerId="ADAL" clId="{9E7E2B0B-C33B-418E-97A7-77F493ADB049}" dt="2025-01-22T14:17:16.259" v="4206" actId="1037"/>
          <ac:spMkLst>
            <pc:docMk/>
            <pc:sldMk cId="3347891727" sldId="2147481144"/>
            <ac:spMk id="1039" creationId="{DDF28216-67AC-E153-0FEF-CA4B9426F9CD}"/>
          </ac:spMkLst>
        </pc:spChg>
        <pc:spChg chg="mod">
          <ac:chgData name="Geoff Bennett" userId="18e2b201-f278-4657-aca6-41509691b92d" providerId="ADAL" clId="{9E7E2B0B-C33B-418E-97A7-77F493ADB049}" dt="2025-01-22T14:17:24.271" v="4232" actId="1038"/>
          <ac:spMkLst>
            <pc:docMk/>
            <pc:sldMk cId="3347891727" sldId="2147481144"/>
            <ac:spMk id="1044" creationId="{EE19AE20-E4FB-711C-10F9-025B8F6246C9}"/>
          </ac:spMkLst>
        </pc:spChg>
        <pc:spChg chg="mod">
          <ac:chgData name="Geoff Bennett" userId="18e2b201-f278-4657-aca6-41509691b92d" providerId="ADAL" clId="{9E7E2B0B-C33B-418E-97A7-77F493ADB049}" dt="2025-01-22T14:17:58.927" v="4265" actId="1035"/>
          <ac:spMkLst>
            <pc:docMk/>
            <pc:sldMk cId="3347891727" sldId="2147481144"/>
            <ac:spMk id="1045" creationId="{C0A5AD03-248D-C68B-9EE8-1DD0C5ED3732}"/>
          </ac:spMkLst>
        </pc:spChg>
        <pc:spChg chg="add mod">
          <ac:chgData name="Geoff Bennett" userId="18e2b201-f278-4657-aca6-41509691b92d" providerId="ADAL" clId="{9E7E2B0B-C33B-418E-97A7-77F493ADB049}" dt="2025-01-21T16:05:08.677" v="74" actId="1076"/>
          <ac:spMkLst>
            <pc:docMk/>
            <pc:sldMk cId="3347891727" sldId="2147481144"/>
            <ac:spMk id="1050" creationId="{35ED9E0C-2C4F-4EC8-D1AF-748D5F076284}"/>
          </ac:spMkLst>
        </pc:spChg>
        <pc:grpChg chg="add mod">
          <ac:chgData name="Geoff Bennett" userId="18e2b201-f278-4657-aca6-41509691b92d" providerId="ADAL" clId="{9E7E2B0B-C33B-418E-97A7-77F493ADB049}" dt="2025-01-21T16:05:31.662" v="75" actId="164"/>
          <ac:grpSpMkLst>
            <pc:docMk/>
            <pc:sldMk cId="3347891727" sldId="2147481144"/>
            <ac:grpSpMk id="1051" creationId="{F0E42F7D-B8F5-3BA6-819D-AB52BC7C72ED}"/>
          </ac:grpSpMkLst>
        </pc:grpChg>
        <pc:grpChg chg="add mod">
          <ac:chgData name="Geoff Bennett" userId="18e2b201-f278-4657-aca6-41509691b92d" providerId="ADAL" clId="{9E7E2B0B-C33B-418E-97A7-77F493ADB049}" dt="2025-01-21T16:05:57.170" v="82" actId="164"/>
          <ac:grpSpMkLst>
            <pc:docMk/>
            <pc:sldMk cId="3347891727" sldId="2147481144"/>
            <ac:grpSpMk id="1052" creationId="{86D66A5B-A5E2-8F65-2821-B54AF454811F}"/>
          </ac:grpSpMkLst>
        </pc:grpChg>
        <pc:grpChg chg="add mod">
          <ac:chgData name="Geoff Bennett" userId="18e2b201-f278-4657-aca6-41509691b92d" providerId="ADAL" clId="{9E7E2B0B-C33B-418E-97A7-77F493ADB049}" dt="2025-01-22T14:17:43.124" v="4252" actId="403"/>
          <ac:grpSpMkLst>
            <pc:docMk/>
            <pc:sldMk cId="3347891727" sldId="2147481144"/>
            <ac:grpSpMk id="1053" creationId="{C9769863-7B06-A1F0-33FE-A1648D1E7A2A}"/>
          </ac:grpSpMkLst>
        </pc:grpChg>
        <pc:grpChg chg="add mod">
          <ac:chgData name="Geoff Bennett" userId="18e2b201-f278-4657-aca6-41509691b92d" providerId="ADAL" clId="{9E7E2B0B-C33B-418E-97A7-77F493ADB049}" dt="2025-01-21T16:06:23.248" v="88" actId="164"/>
          <ac:grpSpMkLst>
            <pc:docMk/>
            <pc:sldMk cId="3347891727" sldId="2147481144"/>
            <ac:grpSpMk id="1054" creationId="{3A523052-1956-29A3-0C53-5D076C8226AB}"/>
          </ac:grpSpMkLst>
        </pc:grpChg>
        <pc:cxnChg chg="mod">
          <ac:chgData name="Geoff Bennett" userId="18e2b201-f278-4657-aca6-41509691b92d" providerId="ADAL" clId="{9E7E2B0B-C33B-418E-97A7-77F493ADB049}" dt="2025-01-22T14:17:58.927" v="4265" actId="1035"/>
          <ac:cxnSpMkLst>
            <pc:docMk/>
            <pc:sldMk cId="3347891727" sldId="2147481144"/>
            <ac:cxnSpMk id="1047" creationId="{F8E64586-326D-2EEC-7A3C-147510E5AE3B}"/>
          </ac:cxnSpMkLst>
        </pc:cxnChg>
      </pc:sldChg>
      <pc:sldChg chg="addSp delSp modSp new mod modClrScheme chgLayout">
        <pc:chgData name="Geoff Bennett" userId="18e2b201-f278-4657-aca6-41509691b92d" providerId="ADAL" clId="{9E7E2B0B-C33B-418E-97A7-77F493ADB049}" dt="2025-01-21T17:21:30.130" v="1199" actId="20577"/>
        <pc:sldMkLst>
          <pc:docMk/>
          <pc:sldMk cId="3149708473" sldId="2147481145"/>
        </pc:sldMkLst>
        <pc:spChg chg="mod ord">
          <ac:chgData name="Geoff Bennett" userId="18e2b201-f278-4657-aca6-41509691b92d" providerId="ADAL" clId="{9E7E2B0B-C33B-418E-97A7-77F493ADB049}" dt="2025-01-21T17:21:22.493" v="1168" actId="700"/>
          <ac:spMkLst>
            <pc:docMk/>
            <pc:sldMk cId="3149708473" sldId="2147481145"/>
            <ac:spMk id="4" creationId="{459448BC-6A04-C8DE-94DC-2E624E7A1E92}"/>
          </ac:spMkLst>
        </pc:spChg>
        <pc:spChg chg="add mod ord">
          <ac:chgData name="Geoff Bennett" userId="18e2b201-f278-4657-aca6-41509691b92d" providerId="ADAL" clId="{9E7E2B0B-C33B-418E-97A7-77F493ADB049}" dt="2025-01-21T17:21:30.130" v="1199" actId="20577"/>
          <ac:spMkLst>
            <pc:docMk/>
            <pc:sldMk cId="3149708473" sldId="2147481145"/>
            <ac:spMk id="5" creationId="{160F7F97-85FF-09E5-3643-61B143C87604}"/>
          </ac:spMkLst>
        </pc:spChg>
      </pc:sldChg>
      <pc:sldChg chg="addSp delSp modSp new mod modAnim">
        <pc:chgData name="Geoff Bennett" userId="18e2b201-f278-4657-aca6-41509691b92d" providerId="ADAL" clId="{9E7E2B0B-C33B-418E-97A7-77F493ADB049}" dt="2025-01-22T16:43:31.481" v="7389" actId="1036"/>
        <pc:sldMkLst>
          <pc:docMk/>
          <pc:sldMk cId="609052580" sldId="2147481146"/>
        </pc:sldMkLst>
        <pc:spChg chg="mod">
          <ac:chgData name="Geoff Bennett" userId="18e2b201-f278-4657-aca6-41509691b92d" providerId="ADAL" clId="{9E7E2B0B-C33B-418E-97A7-77F493ADB049}" dt="2025-01-22T07:50:20.308" v="1281" actId="20577"/>
          <ac:spMkLst>
            <pc:docMk/>
            <pc:sldMk cId="609052580" sldId="2147481146"/>
            <ac:spMk id="2" creationId="{1A63832F-6448-F5B6-8FAE-E6E9B5F4063C}"/>
          </ac:spMkLst>
        </pc:spChg>
        <pc:spChg chg="add mod">
          <ac:chgData name="Geoff Bennett" userId="18e2b201-f278-4657-aca6-41509691b92d" providerId="ADAL" clId="{9E7E2B0B-C33B-418E-97A7-77F493ADB049}" dt="2025-01-22T16:40:18.999" v="7287" actId="164"/>
          <ac:spMkLst>
            <pc:docMk/>
            <pc:sldMk cId="609052580" sldId="2147481146"/>
            <ac:spMk id="6" creationId="{A1002708-7B0B-998A-1970-29B9D76EA951}"/>
          </ac:spMkLst>
        </pc:spChg>
        <pc:spChg chg="add mod">
          <ac:chgData name="Geoff Bennett" userId="18e2b201-f278-4657-aca6-41509691b92d" providerId="ADAL" clId="{9E7E2B0B-C33B-418E-97A7-77F493ADB049}" dt="2025-01-22T08:09:17.686" v="1600" actId="1038"/>
          <ac:spMkLst>
            <pc:docMk/>
            <pc:sldMk cId="609052580" sldId="2147481146"/>
            <ac:spMk id="7" creationId="{59CC0D27-CDA4-D939-FC9E-5B120D629EE4}"/>
          </ac:spMkLst>
        </pc:spChg>
        <pc:spChg chg="add mod">
          <ac:chgData name="Geoff Bennett" userId="18e2b201-f278-4657-aca6-41509691b92d" providerId="ADAL" clId="{9E7E2B0B-C33B-418E-97A7-77F493ADB049}" dt="2025-01-22T08:16:37.157" v="1763" actId="1037"/>
          <ac:spMkLst>
            <pc:docMk/>
            <pc:sldMk cId="609052580" sldId="2147481146"/>
            <ac:spMk id="8" creationId="{DD31A831-562E-346A-EDA3-71720416F6EE}"/>
          </ac:spMkLst>
        </pc:spChg>
        <pc:spChg chg="add mod">
          <ac:chgData name="Geoff Bennett" userId="18e2b201-f278-4657-aca6-41509691b92d" providerId="ADAL" clId="{9E7E2B0B-C33B-418E-97A7-77F493ADB049}" dt="2025-01-22T08:19:01.978" v="1785" actId="122"/>
          <ac:spMkLst>
            <pc:docMk/>
            <pc:sldMk cId="609052580" sldId="2147481146"/>
            <ac:spMk id="9" creationId="{6AC84D54-A48D-C87C-4E6B-55D1A431A9D3}"/>
          </ac:spMkLst>
        </pc:spChg>
        <pc:spChg chg="add mod">
          <ac:chgData name="Geoff Bennett" userId="18e2b201-f278-4657-aca6-41509691b92d" providerId="ADAL" clId="{9E7E2B0B-C33B-418E-97A7-77F493ADB049}" dt="2025-01-22T14:38:16.324" v="5011" actId="1037"/>
          <ac:spMkLst>
            <pc:docMk/>
            <pc:sldMk cId="609052580" sldId="2147481146"/>
            <ac:spMk id="14" creationId="{D93AB65B-8352-B8D7-9A2C-D1051B035B65}"/>
          </ac:spMkLst>
        </pc:spChg>
        <pc:spChg chg="add mod">
          <ac:chgData name="Geoff Bennett" userId="18e2b201-f278-4657-aca6-41509691b92d" providerId="ADAL" clId="{9E7E2B0B-C33B-418E-97A7-77F493ADB049}" dt="2025-01-22T16:41:34.474" v="7338" actId="404"/>
          <ac:spMkLst>
            <pc:docMk/>
            <pc:sldMk cId="609052580" sldId="2147481146"/>
            <ac:spMk id="15" creationId="{EABB4670-5588-D87E-C0CB-054D74F55508}"/>
          </ac:spMkLst>
        </pc:spChg>
        <pc:spChg chg="add mod">
          <ac:chgData name="Geoff Bennett" userId="18e2b201-f278-4657-aca6-41509691b92d" providerId="ADAL" clId="{9E7E2B0B-C33B-418E-97A7-77F493ADB049}" dt="2025-01-22T14:40:53.858" v="5226" actId="947"/>
          <ac:spMkLst>
            <pc:docMk/>
            <pc:sldMk cId="609052580" sldId="2147481146"/>
            <ac:spMk id="16" creationId="{49F18CF2-FAEA-E725-438A-B60FC8668C1B}"/>
          </ac:spMkLst>
        </pc:spChg>
        <pc:spChg chg="add mod">
          <ac:chgData name="Geoff Bennett" userId="18e2b201-f278-4657-aca6-41509691b92d" providerId="ADAL" clId="{9E7E2B0B-C33B-418E-97A7-77F493ADB049}" dt="2025-01-22T16:42:06.414" v="7371" actId="1037"/>
          <ac:spMkLst>
            <pc:docMk/>
            <pc:sldMk cId="609052580" sldId="2147481146"/>
            <ac:spMk id="17" creationId="{171A9BB9-0266-4D7C-64CC-95DA9052492E}"/>
          </ac:spMkLst>
        </pc:spChg>
        <pc:spChg chg="add mod">
          <ac:chgData name="Geoff Bennett" userId="18e2b201-f278-4657-aca6-41509691b92d" providerId="ADAL" clId="{9E7E2B0B-C33B-418E-97A7-77F493ADB049}" dt="2025-01-22T14:40:06.837" v="5162" actId="1038"/>
          <ac:spMkLst>
            <pc:docMk/>
            <pc:sldMk cId="609052580" sldId="2147481146"/>
            <ac:spMk id="18" creationId="{02E82916-5C9D-A436-6F93-520D2919C277}"/>
          </ac:spMkLst>
        </pc:spChg>
        <pc:spChg chg="add mod">
          <ac:chgData name="Geoff Bennett" userId="18e2b201-f278-4657-aca6-41509691b92d" providerId="ADAL" clId="{9E7E2B0B-C33B-418E-97A7-77F493ADB049}" dt="2025-01-22T14:40:16.377" v="5201" actId="1035"/>
          <ac:spMkLst>
            <pc:docMk/>
            <pc:sldMk cId="609052580" sldId="2147481146"/>
            <ac:spMk id="19" creationId="{4CAC28BE-2910-E805-78A5-C083C0E24E4C}"/>
          </ac:spMkLst>
        </pc:spChg>
        <pc:spChg chg="add mod">
          <ac:chgData name="Geoff Bennett" userId="18e2b201-f278-4657-aca6-41509691b92d" providerId="ADAL" clId="{9E7E2B0B-C33B-418E-97A7-77F493ADB049}" dt="2025-01-22T16:41:46.845" v="7340" actId="14100"/>
          <ac:spMkLst>
            <pc:docMk/>
            <pc:sldMk cId="609052580" sldId="2147481146"/>
            <ac:spMk id="22" creationId="{EBCFAC29-8160-17D3-E605-3381795F32DA}"/>
          </ac:spMkLst>
        </pc:spChg>
        <pc:spChg chg="add mod">
          <ac:chgData name="Geoff Bennett" userId="18e2b201-f278-4657-aca6-41509691b92d" providerId="ADAL" clId="{9E7E2B0B-C33B-418E-97A7-77F493ADB049}" dt="2025-01-22T14:41:46.473" v="5324" actId="1037"/>
          <ac:spMkLst>
            <pc:docMk/>
            <pc:sldMk cId="609052580" sldId="2147481146"/>
            <ac:spMk id="23" creationId="{B2279AB0-9323-E74D-5156-DFEBA08E7D8F}"/>
          </ac:spMkLst>
        </pc:spChg>
        <pc:spChg chg="add mod">
          <ac:chgData name="Geoff Bennett" userId="18e2b201-f278-4657-aca6-41509691b92d" providerId="ADAL" clId="{9E7E2B0B-C33B-418E-97A7-77F493ADB049}" dt="2025-01-22T14:41:58.811" v="5359" actId="1038"/>
          <ac:spMkLst>
            <pc:docMk/>
            <pc:sldMk cId="609052580" sldId="2147481146"/>
            <ac:spMk id="24" creationId="{BB89F167-F53B-A3FC-E0D3-D7050E42558B}"/>
          </ac:spMkLst>
        </pc:spChg>
        <pc:spChg chg="add mod">
          <ac:chgData name="Geoff Bennett" userId="18e2b201-f278-4657-aca6-41509691b92d" providerId="ADAL" clId="{9E7E2B0B-C33B-418E-97A7-77F493ADB049}" dt="2025-01-22T16:43:31.481" v="7389" actId="1036"/>
          <ac:spMkLst>
            <pc:docMk/>
            <pc:sldMk cId="609052580" sldId="2147481146"/>
            <ac:spMk id="25" creationId="{8439EB00-B5F2-A24A-CD15-CBC66A0B5EBB}"/>
          </ac:spMkLst>
        </pc:spChg>
        <pc:grpChg chg="add mod">
          <ac:chgData name="Geoff Bennett" userId="18e2b201-f278-4657-aca6-41509691b92d" providerId="ADAL" clId="{9E7E2B0B-C33B-418E-97A7-77F493ADB049}" dt="2025-01-22T16:41:50.283" v="7359" actId="1036"/>
          <ac:grpSpMkLst>
            <pc:docMk/>
            <pc:sldMk cId="609052580" sldId="2147481146"/>
            <ac:grpSpMk id="27" creationId="{CFD85404-9C11-E06D-E662-77C33E88DFF4}"/>
          </ac:grpSpMkLst>
        </pc:grpChg>
        <pc:grpChg chg="add mod">
          <ac:chgData name="Geoff Bennett" userId="18e2b201-f278-4657-aca6-41509691b92d" providerId="ADAL" clId="{9E7E2B0B-C33B-418E-97A7-77F493ADB049}" dt="2025-01-22T16:40:18.999" v="7287" actId="164"/>
          <ac:grpSpMkLst>
            <pc:docMk/>
            <pc:sldMk cId="609052580" sldId="2147481146"/>
            <ac:grpSpMk id="28" creationId="{B04728F1-5CBB-4935-0AE2-E7DE0176F043}"/>
          </ac:grpSpMkLst>
        </pc:grpChg>
        <pc:picChg chg="add mod">
          <ac:chgData name="Geoff Bennett" userId="18e2b201-f278-4657-aca6-41509691b92d" providerId="ADAL" clId="{9E7E2B0B-C33B-418E-97A7-77F493ADB049}" dt="2025-01-22T08:14:01.653" v="1720" actId="1440"/>
          <ac:picMkLst>
            <pc:docMk/>
            <pc:sldMk cId="609052580" sldId="2147481146"/>
            <ac:picMk id="11" creationId="{BBDE81D2-105B-239C-E8DF-CB74BA2EF61C}"/>
          </ac:picMkLst>
        </pc:picChg>
        <pc:picChg chg="add mod">
          <ac:chgData name="Geoff Bennett" userId="18e2b201-f278-4657-aca6-41509691b92d" providerId="ADAL" clId="{9E7E2B0B-C33B-418E-97A7-77F493ADB049}" dt="2025-01-22T08:16:31.475" v="1755" actId="1076"/>
          <ac:picMkLst>
            <pc:docMk/>
            <pc:sldMk cId="609052580" sldId="2147481146"/>
            <ac:picMk id="13" creationId="{AD313798-3A6A-D4C7-8F34-ED94808EC70C}"/>
          </ac:picMkLst>
        </pc:picChg>
        <pc:picChg chg="add mod">
          <ac:chgData name="Geoff Bennett" userId="18e2b201-f278-4657-aca6-41509691b92d" providerId="ADAL" clId="{9E7E2B0B-C33B-418E-97A7-77F493ADB049}" dt="2025-01-22T14:41:38.712" v="5306" actId="1038"/>
          <ac:picMkLst>
            <pc:docMk/>
            <pc:sldMk cId="609052580" sldId="2147481146"/>
            <ac:picMk id="26" creationId="{71FCE4D1-4166-9F1D-B0C9-9972A73B4DF3}"/>
          </ac:picMkLst>
        </pc:picChg>
        <pc:picChg chg="add mod">
          <ac:chgData name="Geoff Bennett" userId="18e2b201-f278-4657-aca6-41509691b92d" providerId="ADAL" clId="{9E7E2B0B-C33B-418E-97A7-77F493ADB049}" dt="2025-01-22T16:40:18.999" v="7287" actId="164"/>
          <ac:picMkLst>
            <pc:docMk/>
            <pc:sldMk cId="609052580" sldId="2147481146"/>
            <ac:picMk id="1026" creationId="{3F24C3F8-82AC-AFF1-1E5B-CCEC48DE65FA}"/>
          </ac:picMkLst>
        </pc:picChg>
        <pc:picChg chg="add mod">
          <ac:chgData name="Geoff Bennett" userId="18e2b201-f278-4657-aca6-41509691b92d" providerId="ADAL" clId="{9E7E2B0B-C33B-418E-97A7-77F493ADB049}" dt="2025-01-22T08:16:02.830" v="1740" actId="1037"/>
          <ac:picMkLst>
            <pc:docMk/>
            <pc:sldMk cId="609052580" sldId="2147481146"/>
            <ac:picMk id="1028" creationId="{8638BACC-C10D-434A-2AB3-16CE56564380}"/>
          </ac:picMkLst>
        </pc:picChg>
        <pc:cxnChg chg="add mod">
          <ac:chgData name="Geoff Bennett" userId="18e2b201-f278-4657-aca6-41509691b92d" providerId="ADAL" clId="{9E7E2B0B-C33B-418E-97A7-77F493ADB049}" dt="2025-01-22T08:44:31.848" v="3024" actId="693"/>
          <ac:cxnSpMkLst>
            <pc:docMk/>
            <pc:sldMk cId="609052580" sldId="2147481146"/>
            <ac:cxnSpMk id="21" creationId="{6E800840-A6D3-538D-D765-111A0F547290}"/>
          </ac:cxnSpMkLst>
        </pc:cxnChg>
      </pc:sldChg>
      <pc:sldChg chg="addSp delSp modSp new del mod">
        <pc:chgData name="Geoff Bennett" userId="18e2b201-f278-4657-aca6-41509691b92d" providerId="ADAL" clId="{9E7E2B0B-C33B-418E-97A7-77F493ADB049}" dt="2025-01-24T14:58:27.009" v="10257" actId="47"/>
        <pc:sldMkLst>
          <pc:docMk/>
          <pc:sldMk cId="1294233931" sldId="2147481147"/>
        </pc:sldMkLst>
      </pc:sldChg>
      <pc:sldChg chg="addSp delSp modSp new mod modAnim">
        <pc:chgData name="Geoff Bennett" userId="18e2b201-f278-4657-aca6-41509691b92d" providerId="ADAL" clId="{9E7E2B0B-C33B-418E-97A7-77F493ADB049}" dt="2025-01-22T17:32:39.257" v="8439"/>
        <pc:sldMkLst>
          <pc:docMk/>
          <pc:sldMk cId="2149096726" sldId="2147481148"/>
        </pc:sldMkLst>
        <pc:spChg chg="mod">
          <ac:chgData name="Geoff Bennett" userId="18e2b201-f278-4657-aca6-41509691b92d" providerId="ADAL" clId="{9E7E2B0B-C33B-418E-97A7-77F493ADB049}" dt="2025-01-22T16:22:42.768" v="6752" actId="5793"/>
          <ac:spMkLst>
            <pc:docMk/>
            <pc:sldMk cId="2149096726" sldId="2147481148"/>
            <ac:spMk id="2" creationId="{0A9D100B-246F-D29D-EEC6-D3A6B0CBED51}"/>
          </ac:spMkLst>
        </pc:spChg>
        <pc:spChg chg="add mod">
          <ac:chgData name="Geoff Bennett" userId="18e2b201-f278-4657-aca6-41509691b92d" providerId="ADAL" clId="{9E7E2B0B-C33B-418E-97A7-77F493ADB049}" dt="2025-01-22T16:27:48.185" v="6791" actId="114"/>
          <ac:spMkLst>
            <pc:docMk/>
            <pc:sldMk cId="2149096726" sldId="2147481148"/>
            <ac:spMk id="6" creationId="{A5282AE1-4E76-7D02-8C44-56621203E1B2}"/>
          </ac:spMkLst>
        </pc:spChg>
        <pc:spChg chg="add mod">
          <ac:chgData name="Geoff Bennett" userId="18e2b201-f278-4657-aca6-41509691b92d" providerId="ADAL" clId="{9E7E2B0B-C33B-418E-97A7-77F493ADB049}" dt="2025-01-22T17:19:37.425" v="8197" actId="1037"/>
          <ac:spMkLst>
            <pc:docMk/>
            <pc:sldMk cId="2149096726" sldId="2147481148"/>
            <ac:spMk id="8" creationId="{ABDD1CC4-E726-5C1D-4873-0949F09C0942}"/>
          </ac:spMkLst>
        </pc:spChg>
        <pc:spChg chg="add mod">
          <ac:chgData name="Geoff Bennett" userId="18e2b201-f278-4657-aca6-41509691b92d" providerId="ADAL" clId="{9E7E2B0B-C33B-418E-97A7-77F493ADB049}" dt="2025-01-22T17:19:17.589" v="8183" actId="20577"/>
          <ac:spMkLst>
            <pc:docMk/>
            <pc:sldMk cId="2149096726" sldId="2147481148"/>
            <ac:spMk id="9" creationId="{6D029C04-63F6-4733-F6D9-37C8C723CB4D}"/>
          </ac:spMkLst>
        </pc:spChg>
        <pc:spChg chg="mod topLvl">
          <ac:chgData name="Geoff Bennett" userId="18e2b201-f278-4657-aca6-41509691b92d" providerId="ADAL" clId="{9E7E2B0B-C33B-418E-97A7-77F493ADB049}" dt="2025-01-22T17:19:49.962" v="8218" actId="164"/>
          <ac:spMkLst>
            <pc:docMk/>
            <pc:sldMk cId="2149096726" sldId="2147481148"/>
            <ac:spMk id="14" creationId="{011FE589-AA19-6055-590E-D8D58A79045E}"/>
          </ac:spMkLst>
        </pc:spChg>
        <pc:spChg chg="mod topLvl">
          <ac:chgData name="Geoff Bennett" userId="18e2b201-f278-4657-aca6-41509691b92d" providerId="ADAL" clId="{9E7E2B0B-C33B-418E-97A7-77F493ADB049}" dt="2025-01-22T17:19:49.962" v="8218" actId="164"/>
          <ac:spMkLst>
            <pc:docMk/>
            <pc:sldMk cId="2149096726" sldId="2147481148"/>
            <ac:spMk id="15" creationId="{22F783E9-13A2-FF07-0F89-62051C55CB34}"/>
          </ac:spMkLst>
        </pc:spChg>
        <pc:spChg chg="mod">
          <ac:chgData name="Geoff Bennett" userId="18e2b201-f278-4657-aca6-41509691b92d" providerId="ADAL" clId="{9E7E2B0B-C33B-418E-97A7-77F493ADB049}" dt="2025-01-22T17:20:40.085" v="8284" actId="20577"/>
          <ac:spMkLst>
            <pc:docMk/>
            <pc:sldMk cId="2149096726" sldId="2147481148"/>
            <ac:spMk id="21" creationId="{5953E7DF-5A20-57C5-B837-5ECAF9CF61F1}"/>
          </ac:spMkLst>
        </pc:spChg>
        <pc:spChg chg="mod">
          <ac:chgData name="Geoff Bennett" userId="18e2b201-f278-4657-aca6-41509691b92d" providerId="ADAL" clId="{9E7E2B0B-C33B-418E-97A7-77F493ADB049}" dt="2025-01-22T17:25:56.373" v="8400" actId="20577"/>
          <ac:spMkLst>
            <pc:docMk/>
            <pc:sldMk cId="2149096726" sldId="2147481148"/>
            <ac:spMk id="22" creationId="{16634592-8199-FC0A-8F02-D233AA72C3F7}"/>
          </ac:spMkLst>
        </pc:spChg>
        <pc:spChg chg="add mod">
          <ac:chgData name="Geoff Bennett" userId="18e2b201-f278-4657-aca6-41509691b92d" providerId="ADAL" clId="{9E7E2B0B-C33B-418E-97A7-77F493ADB049}" dt="2025-01-22T17:26:07.047" v="8410" actId="164"/>
          <ac:spMkLst>
            <pc:docMk/>
            <pc:sldMk cId="2149096726" sldId="2147481148"/>
            <ac:spMk id="24" creationId="{3402AA7D-2EDC-BF66-242F-39E7377F974B}"/>
          </ac:spMkLst>
        </pc:spChg>
        <pc:spChg chg="add mod">
          <ac:chgData name="Geoff Bennett" userId="18e2b201-f278-4657-aca6-41509691b92d" providerId="ADAL" clId="{9E7E2B0B-C33B-418E-97A7-77F493ADB049}" dt="2025-01-22T17:31:59.707" v="8435" actId="1076"/>
          <ac:spMkLst>
            <pc:docMk/>
            <pc:sldMk cId="2149096726" sldId="2147481148"/>
            <ac:spMk id="26" creationId="{DB60B796-8FF9-CC79-CCFC-F3EB7387BE98}"/>
          </ac:spMkLst>
        </pc:spChg>
        <pc:grpChg chg="add mod">
          <ac:chgData name="Geoff Bennett" userId="18e2b201-f278-4657-aca6-41509691b92d" providerId="ADAL" clId="{9E7E2B0B-C33B-418E-97A7-77F493ADB049}" dt="2025-01-22T17:02:46.834" v="7665" actId="164"/>
          <ac:grpSpMkLst>
            <pc:docMk/>
            <pc:sldMk cId="2149096726" sldId="2147481148"/>
            <ac:grpSpMk id="11" creationId="{5D0A4423-C3DA-B369-C48B-0AF6F7DCF036}"/>
          </ac:grpSpMkLst>
        </pc:grpChg>
        <pc:grpChg chg="add mod">
          <ac:chgData name="Geoff Bennett" userId="18e2b201-f278-4657-aca6-41509691b92d" providerId="ADAL" clId="{9E7E2B0B-C33B-418E-97A7-77F493ADB049}" dt="2025-01-22T17:19:49.962" v="8218" actId="164"/>
          <ac:grpSpMkLst>
            <pc:docMk/>
            <pc:sldMk cId="2149096726" sldId="2147481148"/>
            <ac:grpSpMk id="19" creationId="{115E09E3-320D-C522-F622-F2A040319CF9}"/>
          </ac:grpSpMkLst>
        </pc:grpChg>
        <pc:grpChg chg="add mod">
          <ac:chgData name="Geoff Bennett" userId="18e2b201-f278-4657-aca6-41509691b92d" providerId="ADAL" clId="{9E7E2B0B-C33B-418E-97A7-77F493ADB049}" dt="2025-01-22T17:26:07.047" v="8410" actId="164"/>
          <ac:grpSpMkLst>
            <pc:docMk/>
            <pc:sldMk cId="2149096726" sldId="2147481148"/>
            <ac:grpSpMk id="20" creationId="{92D7086E-C519-A5C9-64EC-F902C4E17A74}"/>
          </ac:grpSpMkLst>
        </pc:grpChg>
        <pc:grpChg chg="add mod">
          <ac:chgData name="Geoff Bennett" userId="18e2b201-f278-4657-aca6-41509691b92d" providerId="ADAL" clId="{9E7E2B0B-C33B-418E-97A7-77F493ADB049}" dt="2025-01-22T17:26:07.047" v="8410" actId="164"/>
          <ac:grpSpMkLst>
            <pc:docMk/>
            <pc:sldMk cId="2149096726" sldId="2147481148"/>
            <ac:grpSpMk id="25" creationId="{31FF837B-A95C-A37C-83BD-343D23B2CC08}"/>
          </ac:grpSpMkLst>
        </pc:grpChg>
        <pc:picChg chg="add mod">
          <ac:chgData name="Geoff Bennett" userId="18e2b201-f278-4657-aca6-41509691b92d" providerId="ADAL" clId="{9E7E2B0B-C33B-418E-97A7-77F493ADB049}" dt="2025-01-22T17:02:46.834" v="7665" actId="164"/>
          <ac:picMkLst>
            <pc:docMk/>
            <pc:sldMk cId="2149096726" sldId="2147481148"/>
            <ac:picMk id="7" creationId="{44381081-AE19-356F-7A75-81CCD6E4DA99}"/>
          </ac:picMkLst>
        </pc:picChg>
        <pc:picChg chg="mod topLvl">
          <ac:chgData name="Geoff Bennett" userId="18e2b201-f278-4657-aca6-41509691b92d" providerId="ADAL" clId="{9E7E2B0B-C33B-418E-97A7-77F493ADB049}" dt="2025-01-22T17:19:49.962" v="8218" actId="164"/>
          <ac:picMkLst>
            <pc:docMk/>
            <pc:sldMk cId="2149096726" sldId="2147481148"/>
            <ac:picMk id="18" creationId="{F7793955-DF1B-4BDF-983B-3C75F17F79B7}"/>
          </ac:picMkLst>
        </pc:picChg>
        <pc:picChg chg="mod">
          <ac:chgData name="Geoff Bennett" userId="18e2b201-f278-4657-aca6-41509691b92d" providerId="ADAL" clId="{9E7E2B0B-C33B-418E-97A7-77F493ADB049}" dt="2025-01-22T17:20:00.715" v="8219"/>
          <ac:picMkLst>
            <pc:docMk/>
            <pc:sldMk cId="2149096726" sldId="2147481148"/>
            <ac:picMk id="23" creationId="{46D8DDF0-FD50-DC94-FC01-F8241EB928D9}"/>
          </ac:picMkLst>
        </pc:picChg>
        <pc:picChg chg="add mod">
          <ac:chgData name="Geoff Bennett" userId="18e2b201-f278-4657-aca6-41509691b92d" providerId="ADAL" clId="{9E7E2B0B-C33B-418E-97A7-77F493ADB049}" dt="2025-01-22T16:22:54.413" v="6756" actId="1076"/>
          <ac:picMkLst>
            <pc:docMk/>
            <pc:sldMk cId="2149096726" sldId="2147481148"/>
            <ac:picMk id="3074" creationId="{21D8BE47-6A07-0F2F-428F-B9A3800C2097}"/>
          </ac:picMkLst>
        </pc:picChg>
        <pc:picChg chg="add mod">
          <ac:chgData name="Geoff Bennett" userId="18e2b201-f278-4657-aca6-41509691b92d" providerId="ADAL" clId="{9E7E2B0B-C33B-418E-97A7-77F493ADB049}" dt="2025-01-22T16:25:53.926" v="6761" actId="1076"/>
          <ac:picMkLst>
            <pc:docMk/>
            <pc:sldMk cId="2149096726" sldId="2147481148"/>
            <ac:picMk id="3076" creationId="{5C6C9ABA-0F84-70D3-1902-E0470BDA5BA1}"/>
          </ac:picMkLst>
        </pc:picChg>
      </pc:sldChg>
      <pc:sldChg chg="addSp delSp modSp new mod modClrScheme modAnim chgLayout">
        <pc:chgData name="Geoff Bennett" userId="18e2b201-f278-4657-aca6-41509691b92d" providerId="ADAL" clId="{9E7E2B0B-C33B-418E-97A7-77F493ADB049}" dt="2025-01-22T17:54:20.390" v="8966"/>
        <pc:sldMkLst>
          <pc:docMk/>
          <pc:sldMk cId="1646638367" sldId="2147481149"/>
        </pc:sldMkLst>
        <pc:spChg chg="add mod ord">
          <ac:chgData name="Geoff Bennett" userId="18e2b201-f278-4657-aca6-41509691b92d" providerId="ADAL" clId="{9E7E2B0B-C33B-418E-97A7-77F493ADB049}" dt="2025-01-22T17:41:56.525" v="8626" actId="5793"/>
          <ac:spMkLst>
            <pc:docMk/>
            <pc:sldMk cId="1646638367" sldId="2147481149"/>
            <ac:spMk id="3" creationId="{66922181-FC57-D187-6AC7-14831FD052DF}"/>
          </ac:spMkLst>
        </pc:spChg>
        <pc:spChg chg="add mod">
          <ac:chgData name="Geoff Bennett" userId="18e2b201-f278-4657-aca6-41509691b92d" providerId="ADAL" clId="{9E7E2B0B-C33B-418E-97A7-77F493ADB049}" dt="2025-01-22T17:48:44.353" v="8895" actId="164"/>
          <ac:spMkLst>
            <pc:docMk/>
            <pc:sldMk cId="1646638367" sldId="2147481149"/>
            <ac:spMk id="11" creationId="{BC70EE20-8A91-BF24-8638-7B209715102E}"/>
          </ac:spMkLst>
        </pc:spChg>
        <pc:spChg chg="add mod">
          <ac:chgData name="Geoff Bennett" userId="18e2b201-f278-4657-aca6-41509691b92d" providerId="ADAL" clId="{9E7E2B0B-C33B-418E-97A7-77F493ADB049}" dt="2025-01-22T17:49:16.560" v="8924" actId="164"/>
          <ac:spMkLst>
            <pc:docMk/>
            <pc:sldMk cId="1646638367" sldId="2147481149"/>
            <ac:spMk id="14" creationId="{DCAB3E59-4593-EEF6-988F-C8BF8969A836}"/>
          </ac:spMkLst>
        </pc:spChg>
        <pc:spChg chg="add mod">
          <ac:chgData name="Geoff Bennett" userId="18e2b201-f278-4657-aca6-41509691b92d" providerId="ADAL" clId="{9E7E2B0B-C33B-418E-97A7-77F493ADB049}" dt="2025-01-22T17:50:25.544" v="8930" actId="20577"/>
          <ac:spMkLst>
            <pc:docMk/>
            <pc:sldMk cId="1646638367" sldId="2147481149"/>
            <ac:spMk id="17" creationId="{052AFE59-F7AA-97AA-38D3-CC101F7112E7}"/>
          </ac:spMkLst>
        </pc:spChg>
        <pc:spChg chg="add mod">
          <ac:chgData name="Geoff Bennett" userId="18e2b201-f278-4657-aca6-41509691b92d" providerId="ADAL" clId="{9E7E2B0B-C33B-418E-97A7-77F493ADB049}" dt="2025-01-22T17:52:31.359" v="8958" actId="164"/>
          <ac:spMkLst>
            <pc:docMk/>
            <pc:sldMk cId="1646638367" sldId="2147481149"/>
            <ac:spMk id="22" creationId="{1A01C6B0-574B-631C-BCB5-4032900E294F}"/>
          </ac:spMkLst>
        </pc:spChg>
        <pc:grpChg chg="add mod">
          <ac:chgData name="Geoff Bennett" userId="18e2b201-f278-4657-aca6-41509691b92d" providerId="ADAL" clId="{9E7E2B0B-C33B-418E-97A7-77F493ADB049}" dt="2025-01-22T17:48:44.353" v="8895" actId="164"/>
          <ac:grpSpMkLst>
            <pc:docMk/>
            <pc:sldMk cId="1646638367" sldId="2147481149"/>
            <ac:grpSpMk id="19" creationId="{E5AB9CD4-6AC1-3E81-5737-18F02D9BFB68}"/>
          </ac:grpSpMkLst>
        </pc:grpChg>
        <pc:grpChg chg="add mod">
          <ac:chgData name="Geoff Bennett" userId="18e2b201-f278-4657-aca6-41509691b92d" providerId="ADAL" clId="{9E7E2B0B-C33B-418E-97A7-77F493ADB049}" dt="2025-01-22T17:49:16.560" v="8924" actId="164"/>
          <ac:grpSpMkLst>
            <pc:docMk/>
            <pc:sldMk cId="1646638367" sldId="2147481149"/>
            <ac:grpSpMk id="20" creationId="{A9DE5D71-0F86-F11A-E3C8-F09C2E558FC7}"/>
          </ac:grpSpMkLst>
        </pc:grpChg>
        <pc:grpChg chg="add mod">
          <ac:chgData name="Geoff Bennett" userId="18e2b201-f278-4657-aca6-41509691b92d" providerId="ADAL" clId="{9E7E2B0B-C33B-418E-97A7-77F493ADB049}" dt="2025-01-22T17:49:24.929" v="8927" actId="164"/>
          <ac:grpSpMkLst>
            <pc:docMk/>
            <pc:sldMk cId="1646638367" sldId="2147481149"/>
            <ac:grpSpMk id="21" creationId="{42873D4E-81DD-0C3D-9D7D-FD9E35ADA1FC}"/>
          </ac:grpSpMkLst>
        </pc:grpChg>
        <pc:grpChg chg="add mod">
          <ac:chgData name="Geoff Bennett" userId="18e2b201-f278-4657-aca6-41509691b92d" providerId="ADAL" clId="{9E7E2B0B-C33B-418E-97A7-77F493ADB049}" dt="2025-01-22T17:52:31.359" v="8958" actId="164"/>
          <ac:grpSpMkLst>
            <pc:docMk/>
            <pc:sldMk cId="1646638367" sldId="2147481149"/>
            <ac:grpSpMk id="23" creationId="{C573D6BC-BD39-924C-8334-086D9EA9B126}"/>
          </ac:grpSpMkLst>
        </pc:grpChg>
        <pc:picChg chg="add mod topLvl">
          <ac:chgData name="Geoff Bennett" userId="18e2b201-f278-4657-aca6-41509691b92d" providerId="ADAL" clId="{9E7E2B0B-C33B-418E-97A7-77F493ADB049}" dt="2025-01-22T17:52:31.359" v="8958" actId="164"/>
          <ac:picMkLst>
            <pc:docMk/>
            <pc:sldMk cId="1646638367" sldId="2147481149"/>
            <ac:picMk id="6" creationId="{F88D8D6E-CA76-217A-6825-C851D6F9F0B0}"/>
          </ac:picMkLst>
        </pc:picChg>
        <pc:picChg chg="add mod">
          <ac:chgData name="Geoff Bennett" userId="18e2b201-f278-4657-aca6-41509691b92d" providerId="ADAL" clId="{9E7E2B0B-C33B-418E-97A7-77F493ADB049}" dt="2025-01-22T17:48:44.353" v="8895" actId="164"/>
          <ac:picMkLst>
            <pc:docMk/>
            <pc:sldMk cId="1646638367" sldId="2147481149"/>
            <ac:picMk id="9" creationId="{C24276E5-4D38-612B-7FBD-098E8188352F}"/>
          </ac:picMkLst>
        </pc:picChg>
        <pc:picChg chg="add mod">
          <ac:chgData name="Geoff Bennett" userId="18e2b201-f278-4657-aca6-41509691b92d" providerId="ADAL" clId="{9E7E2B0B-C33B-418E-97A7-77F493ADB049}" dt="2025-01-22T17:49:16.560" v="8924" actId="164"/>
          <ac:picMkLst>
            <pc:docMk/>
            <pc:sldMk cId="1646638367" sldId="2147481149"/>
            <ac:picMk id="13" creationId="{83AADB05-FE2E-26B2-D822-AD4955AE2A78}"/>
          </ac:picMkLst>
        </pc:picChg>
        <pc:picChg chg="add mod">
          <ac:chgData name="Geoff Bennett" userId="18e2b201-f278-4657-aca6-41509691b92d" providerId="ADAL" clId="{9E7E2B0B-C33B-418E-97A7-77F493ADB049}" dt="2025-01-22T17:49:24.929" v="8927" actId="164"/>
          <ac:picMkLst>
            <pc:docMk/>
            <pc:sldMk cId="1646638367" sldId="2147481149"/>
            <ac:picMk id="16" creationId="{9C17A7B2-D2A6-2853-D149-2C1E51BF3A60}"/>
          </ac:picMkLst>
        </pc:picChg>
        <pc:picChg chg="add mod">
          <ac:chgData name="Geoff Bennett" userId="18e2b201-f278-4657-aca6-41509691b92d" providerId="ADAL" clId="{9E7E2B0B-C33B-418E-97A7-77F493ADB049}" dt="2025-01-22T17:41:47.300" v="8591" actId="1035"/>
          <ac:picMkLst>
            <pc:docMk/>
            <pc:sldMk cId="1646638367" sldId="2147481149"/>
            <ac:picMk id="4098" creationId="{B4A01CA6-5C43-2F9F-C432-163C7D91B1CC}"/>
          </ac:picMkLst>
        </pc:picChg>
      </pc:sldChg>
      <pc:sldChg chg="addSp delSp modSp new mod modClrScheme modAnim chgLayout">
        <pc:chgData name="Geoff Bennett" userId="18e2b201-f278-4657-aca6-41509691b92d" providerId="ADAL" clId="{9E7E2B0B-C33B-418E-97A7-77F493ADB049}" dt="2025-01-24T07:54:37.038" v="9868" actId="207"/>
        <pc:sldMkLst>
          <pc:docMk/>
          <pc:sldMk cId="1821664876" sldId="2147481150"/>
        </pc:sldMkLst>
        <pc:spChg chg="del mod ord">
          <ac:chgData name="Geoff Bennett" userId="18e2b201-f278-4657-aca6-41509691b92d" providerId="ADAL" clId="{9E7E2B0B-C33B-418E-97A7-77F493ADB049}" dt="2025-01-23T12:04:14.853" v="8968" actId="700"/>
          <ac:spMkLst>
            <pc:docMk/>
            <pc:sldMk cId="1821664876" sldId="2147481150"/>
            <ac:spMk id="2" creationId="{F416A077-FE9B-7F2F-95CD-2D02F212C6DE}"/>
          </ac:spMkLst>
        </pc:spChg>
        <pc:spChg chg="add del mod ord">
          <ac:chgData name="Geoff Bennett" userId="18e2b201-f278-4657-aca6-41509691b92d" providerId="ADAL" clId="{9E7E2B0B-C33B-418E-97A7-77F493ADB049}" dt="2025-01-23T12:04:17.177" v="8969" actId="700"/>
          <ac:spMkLst>
            <pc:docMk/>
            <pc:sldMk cId="1821664876" sldId="2147481150"/>
            <ac:spMk id="3" creationId="{0721ABD6-0752-13B9-52DC-D624B33ED1FB}"/>
          </ac:spMkLst>
        </pc:spChg>
        <pc:spChg chg="add del mod ord">
          <ac:chgData name="Geoff Bennett" userId="18e2b201-f278-4657-aca6-41509691b92d" providerId="ADAL" clId="{9E7E2B0B-C33B-418E-97A7-77F493ADB049}" dt="2025-01-23T12:04:17.177" v="8969" actId="700"/>
          <ac:spMkLst>
            <pc:docMk/>
            <pc:sldMk cId="1821664876" sldId="2147481150"/>
            <ac:spMk id="4" creationId="{304068E8-623C-C630-C400-9FD890E54187}"/>
          </ac:spMkLst>
        </pc:spChg>
        <pc:spChg chg="add mod">
          <ac:chgData name="Geoff Bennett" userId="18e2b201-f278-4657-aca6-41509691b92d" providerId="ADAL" clId="{9E7E2B0B-C33B-418E-97A7-77F493ADB049}" dt="2025-01-23T17:34:48.690" v="9614" actId="1035"/>
          <ac:spMkLst>
            <pc:docMk/>
            <pc:sldMk cId="1821664876" sldId="2147481150"/>
            <ac:spMk id="5" creationId="{64A5071F-AB38-2CDC-8B7C-12027060928E}"/>
          </ac:spMkLst>
        </pc:spChg>
        <pc:spChg chg="add del mod ord">
          <ac:chgData name="Geoff Bennett" userId="18e2b201-f278-4657-aca6-41509691b92d" providerId="ADAL" clId="{9E7E2B0B-C33B-418E-97A7-77F493ADB049}" dt="2025-01-23T12:04:17.177" v="8969" actId="700"/>
          <ac:spMkLst>
            <pc:docMk/>
            <pc:sldMk cId="1821664876" sldId="2147481150"/>
            <ac:spMk id="5" creationId="{F7430204-461E-1F52-CC8D-7BE7967AA34A}"/>
          </ac:spMkLst>
        </pc:spChg>
        <pc:spChg chg="add mod ord">
          <ac:chgData name="Geoff Bennett" userId="18e2b201-f278-4657-aca6-41509691b92d" providerId="ADAL" clId="{9E7E2B0B-C33B-418E-97A7-77F493ADB049}" dt="2025-01-23T14:07:31.341" v="9110" actId="20577"/>
          <ac:spMkLst>
            <pc:docMk/>
            <pc:sldMk cId="1821664876" sldId="2147481150"/>
            <ac:spMk id="6" creationId="{FF227A8D-4683-4CA2-A65E-4383EC81A188}"/>
          </ac:spMkLst>
        </pc:spChg>
        <pc:spChg chg="add del mod ord">
          <ac:chgData name="Geoff Bennett" userId="18e2b201-f278-4657-aca6-41509691b92d" providerId="ADAL" clId="{9E7E2B0B-C33B-418E-97A7-77F493ADB049}" dt="2025-01-23T12:04:27.250" v="8996" actId="478"/>
          <ac:spMkLst>
            <pc:docMk/>
            <pc:sldMk cId="1821664876" sldId="2147481150"/>
            <ac:spMk id="7" creationId="{2B0F2419-2B3A-EAD9-B606-F6B280A191F8}"/>
          </ac:spMkLst>
        </pc:spChg>
        <pc:spChg chg="add mod">
          <ac:chgData name="Geoff Bennett" userId="18e2b201-f278-4657-aca6-41509691b92d" providerId="ADAL" clId="{9E7E2B0B-C33B-418E-97A7-77F493ADB049}" dt="2025-01-23T17:35:38.662" v="9732" actId="1037"/>
          <ac:spMkLst>
            <pc:docMk/>
            <pc:sldMk cId="1821664876" sldId="2147481150"/>
            <ac:spMk id="7" creationId="{EED3ABD5-9944-AA53-1AD6-2CCA763B9EBA}"/>
          </ac:spMkLst>
        </pc:spChg>
        <pc:spChg chg="add mod">
          <ac:chgData name="Geoff Bennett" userId="18e2b201-f278-4657-aca6-41509691b92d" providerId="ADAL" clId="{9E7E2B0B-C33B-418E-97A7-77F493ADB049}" dt="2025-01-23T17:34:53.193" v="9627" actId="1036"/>
          <ac:spMkLst>
            <pc:docMk/>
            <pc:sldMk cId="1821664876" sldId="2147481150"/>
            <ac:spMk id="8" creationId="{20A70A1C-9072-1B71-D320-893ED383E6BA}"/>
          </ac:spMkLst>
        </pc:spChg>
        <pc:spChg chg="add mod">
          <ac:chgData name="Geoff Bennett" userId="18e2b201-f278-4657-aca6-41509691b92d" providerId="ADAL" clId="{9E7E2B0B-C33B-418E-97A7-77F493ADB049}" dt="2025-01-23T17:34:53.193" v="9627" actId="1036"/>
          <ac:spMkLst>
            <pc:docMk/>
            <pc:sldMk cId="1821664876" sldId="2147481150"/>
            <ac:spMk id="9" creationId="{D42698E6-28B8-DC44-71BE-8203D0EBAAE9}"/>
          </ac:spMkLst>
        </pc:spChg>
        <pc:spChg chg="add mod">
          <ac:chgData name="Geoff Bennett" userId="18e2b201-f278-4657-aca6-41509691b92d" providerId="ADAL" clId="{9E7E2B0B-C33B-418E-97A7-77F493ADB049}" dt="2025-01-23T17:34:53.193" v="9627" actId="1036"/>
          <ac:spMkLst>
            <pc:docMk/>
            <pc:sldMk cId="1821664876" sldId="2147481150"/>
            <ac:spMk id="10" creationId="{90E31DB0-7623-49F7-3744-D6A7E028A8F6}"/>
          </ac:spMkLst>
        </pc:spChg>
        <pc:spChg chg="add mod">
          <ac:chgData name="Geoff Bennett" userId="18e2b201-f278-4657-aca6-41509691b92d" providerId="ADAL" clId="{9E7E2B0B-C33B-418E-97A7-77F493ADB049}" dt="2025-01-23T17:37:37.938" v="9853" actId="1038"/>
          <ac:spMkLst>
            <pc:docMk/>
            <pc:sldMk cId="1821664876" sldId="2147481150"/>
            <ac:spMk id="11" creationId="{AB0B676C-58FE-BD65-8E86-6D11D37BEBF2}"/>
          </ac:spMkLst>
        </pc:spChg>
        <pc:spChg chg="add mod">
          <ac:chgData name="Geoff Bennett" userId="18e2b201-f278-4657-aca6-41509691b92d" providerId="ADAL" clId="{9E7E2B0B-C33B-418E-97A7-77F493ADB049}" dt="2025-01-23T17:34:53.193" v="9627" actId="1036"/>
          <ac:spMkLst>
            <pc:docMk/>
            <pc:sldMk cId="1821664876" sldId="2147481150"/>
            <ac:spMk id="16" creationId="{E11F5801-F3DE-D83E-03AE-F66B5A42AC0D}"/>
          </ac:spMkLst>
        </pc:spChg>
        <pc:spChg chg="add mod">
          <ac:chgData name="Geoff Bennett" userId="18e2b201-f278-4657-aca6-41509691b92d" providerId="ADAL" clId="{9E7E2B0B-C33B-418E-97A7-77F493ADB049}" dt="2025-01-23T17:34:53.193" v="9627" actId="1036"/>
          <ac:spMkLst>
            <pc:docMk/>
            <pc:sldMk cId="1821664876" sldId="2147481150"/>
            <ac:spMk id="17" creationId="{D7126BC3-AB10-0BF0-754E-443084BE62C0}"/>
          </ac:spMkLst>
        </pc:spChg>
        <pc:spChg chg="add mod">
          <ac:chgData name="Geoff Bennett" userId="18e2b201-f278-4657-aca6-41509691b92d" providerId="ADAL" clId="{9E7E2B0B-C33B-418E-97A7-77F493ADB049}" dt="2025-01-24T07:54:17.538" v="9862" actId="207"/>
          <ac:spMkLst>
            <pc:docMk/>
            <pc:sldMk cId="1821664876" sldId="2147481150"/>
            <ac:spMk id="18" creationId="{3F3CB9F5-0489-7950-0C9D-1AEF92C3F078}"/>
          </ac:spMkLst>
        </pc:spChg>
        <pc:spChg chg="add mod">
          <ac:chgData name="Geoff Bennett" userId="18e2b201-f278-4657-aca6-41509691b92d" providerId="ADAL" clId="{9E7E2B0B-C33B-418E-97A7-77F493ADB049}" dt="2025-01-24T07:54:26.420" v="9865" actId="207"/>
          <ac:spMkLst>
            <pc:docMk/>
            <pc:sldMk cId="1821664876" sldId="2147481150"/>
            <ac:spMk id="19" creationId="{DF1C1479-35AE-C94A-C87B-A8FF37A54671}"/>
          </ac:spMkLst>
        </pc:spChg>
        <pc:spChg chg="add mod">
          <ac:chgData name="Geoff Bennett" userId="18e2b201-f278-4657-aca6-41509691b92d" providerId="ADAL" clId="{9E7E2B0B-C33B-418E-97A7-77F493ADB049}" dt="2025-01-24T07:54:37.038" v="9868" actId="207"/>
          <ac:spMkLst>
            <pc:docMk/>
            <pc:sldMk cId="1821664876" sldId="2147481150"/>
            <ac:spMk id="20" creationId="{A3D46265-EA1A-835F-0829-2160DFDA2AA1}"/>
          </ac:spMkLst>
        </pc:spChg>
        <pc:grpChg chg="add mod">
          <ac:chgData name="Geoff Bennett" userId="18e2b201-f278-4657-aca6-41509691b92d" providerId="ADAL" clId="{9E7E2B0B-C33B-418E-97A7-77F493ADB049}" dt="2025-01-23T17:32:23.421" v="9493" actId="164"/>
          <ac:grpSpMkLst>
            <pc:docMk/>
            <pc:sldMk cId="1821664876" sldId="2147481150"/>
            <ac:grpSpMk id="2" creationId="{5BADE262-69E8-45E9-099A-9B01B09CB50B}"/>
          </ac:grpSpMkLst>
        </pc:grpChg>
        <pc:grpChg chg="add mod">
          <ac:chgData name="Geoff Bennett" userId="18e2b201-f278-4657-aca6-41509691b92d" providerId="ADAL" clId="{9E7E2B0B-C33B-418E-97A7-77F493ADB049}" dt="2025-01-23T17:32:29.332" v="9494" actId="164"/>
          <ac:grpSpMkLst>
            <pc:docMk/>
            <pc:sldMk cId="1821664876" sldId="2147481150"/>
            <ac:grpSpMk id="3" creationId="{0297BBE4-70EE-9256-0BC4-772B3379D52E}"/>
          </ac:grpSpMkLst>
        </pc:grpChg>
        <pc:grpChg chg="add mod">
          <ac:chgData name="Geoff Bennett" userId="18e2b201-f278-4657-aca6-41509691b92d" providerId="ADAL" clId="{9E7E2B0B-C33B-418E-97A7-77F493ADB049}" dt="2025-01-23T17:32:35.566" v="9495" actId="164"/>
          <ac:grpSpMkLst>
            <pc:docMk/>
            <pc:sldMk cId="1821664876" sldId="2147481150"/>
            <ac:grpSpMk id="4" creationId="{09792331-B27F-B72F-FA04-D6307885191E}"/>
          </ac:grpSpMkLst>
        </pc:grpChg>
        <pc:picChg chg="add mod">
          <ac:chgData name="Geoff Bennett" userId="18e2b201-f278-4657-aca6-41509691b92d" providerId="ADAL" clId="{9E7E2B0B-C33B-418E-97A7-77F493ADB049}" dt="2025-01-23T17:34:53.193" v="9627" actId="1036"/>
          <ac:picMkLst>
            <pc:docMk/>
            <pc:sldMk cId="1821664876" sldId="2147481150"/>
            <ac:picMk id="12" creationId="{1898EB62-172F-CDAD-21EF-B740A990E5A9}"/>
          </ac:picMkLst>
        </pc:picChg>
        <pc:picChg chg="add mod">
          <ac:chgData name="Geoff Bennett" userId="18e2b201-f278-4657-aca6-41509691b92d" providerId="ADAL" clId="{9E7E2B0B-C33B-418E-97A7-77F493ADB049}" dt="2025-01-23T17:34:53.193" v="9627" actId="1036"/>
          <ac:picMkLst>
            <pc:docMk/>
            <pc:sldMk cId="1821664876" sldId="2147481150"/>
            <ac:picMk id="14" creationId="{E9F1B2CD-EA91-E844-358B-6041BB5CB8C8}"/>
          </ac:picMkLst>
        </pc:picChg>
        <pc:picChg chg="add mod">
          <ac:chgData name="Geoff Bennett" userId="18e2b201-f278-4657-aca6-41509691b92d" providerId="ADAL" clId="{9E7E2B0B-C33B-418E-97A7-77F493ADB049}" dt="2025-01-23T17:32:29.332" v="9494" actId="164"/>
          <ac:picMkLst>
            <pc:docMk/>
            <pc:sldMk cId="1821664876" sldId="2147481150"/>
            <ac:picMk id="15" creationId="{03FC13AF-064B-6F78-61C9-93703B0173D3}"/>
          </ac:picMkLst>
        </pc:picChg>
        <pc:picChg chg="add mod">
          <ac:chgData name="Geoff Bennett" userId="18e2b201-f278-4657-aca6-41509691b92d" providerId="ADAL" clId="{9E7E2B0B-C33B-418E-97A7-77F493ADB049}" dt="2025-01-23T17:35:10.846" v="9628" actId="1440"/>
          <ac:picMkLst>
            <pc:docMk/>
            <pc:sldMk cId="1821664876" sldId="2147481150"/>
            <ac:picMk id="5122" creationId="{2E2A01BD-01C3-550A-3997-F5C75173B628}"/>
          </ac:picMkLst>
        </pc:picChg>
      </pc:sldChg>
      <pc:sldMasterChg chg="modSldLayout">
        <pc:chgData name="Geoff Bennett" userId="18e2b201-f278-4657-aca6-41509691b92d" providerId="ADAL" clId="{9E7E2B0B-C33B-418E-97A7-77F493ADB049}" dt="2025-01-21T17:31:54.298" v="1242" actId="478"/>
        <pc:sldMasterMkLst>
          <pc:docMk/>
          <pc:sldMasterMk cId="4277685315" sldId="2147483680"/>
        </pc:sldMasterMkLst>
        <pc:sldLayoutChg chg="delSp mod">
          <pc:chgData name="Geoff Bennett" userId="18e2b201-f278-4657-aca6-41509691b92d" providerId="ADAL" clId="{9E7E2B0B-C33B-418E-97A7-77F493ADB049}" dt="2025-01-21T17:31:54.298" v="1242" actId="478"/>
          <pc:sldLayoutMkLst>
            <pc:docMk/>
            <pc:sldMasterMk cId="4277685315" sldId="2147483680"/>
            <pc:sldLayoutMk cId="270287939" sldId="214748369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925876610106"/>
          <c:y val="5.5692027088718295E-2"/>
          <c:w val="0.80902964318671966"/>
          <c:h val="0.814382480072443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Sweden</c:v>
                </c:pt>
                <c:pt idx="1">
                  <c:v>Germany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</c:v>
                </c:pt>
                <c:pt idx="1">
                  <c:v>368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DC-44B5-99FA-EA4BA08BF0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9871375"/>
        <c:axId val="279867535"/>
      </c:barChart>
      <c:catAx>
        <c:axId val="279871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9867535"/>
        <c:crosses val="autoZero"/>
        <c:auto val="1"/>
        <c:lblAlgn val="ctr"/>
        <c:lblOffset val="100"/>
        <c:noMultiLvlLbl val="0"/>
      </c:catAx>
      <c:valAx>
        <c:axId val="27986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987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4-429A-BA04-15F1D311B9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64-429A-BA04-15F1D311B9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64-429A-BA04-15F1D311B9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64-429A-BA04-15F1D311B9E9}"/>
              </c:ext>
            </c:extLst>
          </c:dPt>
          <c:cat>
            <c:strRef>
              <c:f>Sheet1!$A$2:$A$5</c:f>
              <c:strCache>
                <c:ptCount val="4"/>
                <c:pt idx="0">
                  <c:v>Gas</c:v>
                </c:pt>
                <c:pt idx="1">
                  <c:v>Coal</c:v>
                </c:pt>
                <c:pt idx="2">
                  <c:v>Diesel</c:v>
                </c:pt>
                <c:pt idx="3">
                  <c:v>Renewables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37.9</c:v>
                </c:pt>
                <c:pt idx="1">
                  <c:v>33.69</c:v>
                </c:pt>
                <c:pt idx="2">
                  <c:v>1.36</c:v>
                </c:pt>
                <c:pt idx="3">
                  <c:v>27.05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B2-4BB2-ACEF-03B2C6D57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E44F3B2-A4F3-4D3E-848F-65ED498D3B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6FC08-AC91-4856-8D1B-41576AF0E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68FEC-E224-494A-8783-13954A95E985}" type="datetimeFigureOut">
              <a:rPr lang="en-US" sz="1000" smtClean="0">
                <a:solidFill>
                  <a:schemeClr val="tx2"/>
                </a:solidFill>
              </a:rPr>
              <a:t>1/24/2025</a:t>
            </a:fld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AC6FB-545A-4E77-AB45-C2C22485A3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EC47D4-A914-4477-BC26-05EEDB6656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0DFD79-4EC8-4022-A9C1-ACE465F9B6BD}" type="slidenum">
              <a:rPr lang="en-US" sz="1000" smtClean="0">
                <a:solidFill>
                  <a:schemeClr val="tx2"/>
                </a:solidFill>
              </a:rPr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B0B66-E9D4-4E31-BCBF-4026B91B6D00}" type="datetimeFigureOut">
              <a:rPr lang="en-US" smtClean="0"/>
              <a:t>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B9615-9050-483D-911C-F514DC410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B9615-9050-483D-911C-F514DC41009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1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Met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ity skyline at night&#10;&#10;Description automatically generated">
            <a:extLst>
              <a:ext uri="{FF2B5EF4-FFF2-40B4-BE49-F238E27FC236}">
                <a16:creationId xmlns:a16="http://schemas.microsoft.com/office/drawing/2014/main" id="{77A7B9F6-0998-6077-2F90-1077A42672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4232" y="0"/>
            <a:ext cx="8517768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2711972-DFF4-D836-5FF7-8477A9535C5D}"/>
              </a:ext>
            </a:extLst>
          </p:cNvPr>
          <p:cNvGrpSpPr/>
          <p:nvPr userDrawn="1"/>
        </p:nvGrpSpPr>
        <p:grpSpPr>
          <a:xfrm>
            <a:off x="-8312" y="-3175"/>
            <a:ext cx="7325027" cy="6863523"/>
            <a:chOff x="-8312" y="-3175"/>
            <a:chExt cx="7325027" cy="6863523"/>
          </a:xfrm>
        </p:grpSpPr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C45CEAB9-8D01-F4E4-CF32-6D93D0BA4C0E}"/>
                </a:ext>
              </a:extLst>
            </p:cNvPr>
            <p:cNvSpPr/>
            <p:nvPr/>
          </p:nvSpPr>
          <p:spPr>
            <a:xfrm>
              <a:off x="-8312" y="0"/>
              <a:ext cx="7321248" cy="6858000"/>
            </a:xfrm>
            <a:custGeom>
              <a:avLst/>
              <a:gdLst>
                <a:gd name="connsiteX0" fmla="*/ 0 w 6622137"/>
                <a:gd name="connsiteY0" fmla="*/ 0 h 6855204"/>
                <a:gd name="connsiteX1" fmla="*/ 6622137 w 6622137"/>
                <a:gd name="connsiteY1" fmla="*/ 0 h 6855204"/>
                <a:gd name="connsiteX2" fmla="*/ 6622137 w 6622137"/>
                <a:gd name="connsiteY2" fmla="*/ 6855204 h 6855204"/>
                <a:gd name="connsiteX3" fmla="*/ 0 w 6622137"/>
                <a:gd name="connsiteY3" fmla="*/ 6855204 h 6855204"/>
                <a:gd name="connsiteX4" fmla="*/ 0 w 6622137"/>
                <a:gd name="connsiteY4" fmla="*/ 0 h 6855204"/>
                <a:gd name="connsiteX0" fmla="*/ 0 w 8141655"/>
                <a:gd name="connsiteY0" fmla="*/ 0 h 6855204"/>
                <a:gd name="connsiteX1" fmla="*/ 8141655 w 8141655"/>
                <a:gd name="connsiteY1" fmla="*/ 0 h 6855204"/>
                <a:gd name="connsiteX2" fmla="*/ 6622137 w 8141655"/>
                <a:gd name="connsiteY2" fmla="*/ 6855204 h 6855204"/>
                <a:gd name="connsiteX3" fmla="*/ 0 w 8141655"/>
                <a:gd name="connsiteY3" fmla="*/ 6855204 h 6855204"/>
                <a:gd name="connsiteX4" fmla="*/ 0 w 8141655"/>
                <a:gd name="connsiteY4" fmla="*/ 0 h 6855204"/>
                <a:gd name="connsiteX0" fmla="*/ 0 w 8326840"/>
                <a:gd name="connsiteY0" fmla="*/ 0 h 6855204"/>
                <a:gd name="connsiteX1" fmla="*/ 8141655 w 8326840"/>
                <a:gd name="connsiteY1" fmla="*/ 0 h 6855204"/>
                <a:gd name="connsiteX2" fmla="*/ 6622137 w 8326840"/>
                <a:gd name="connsiteY2" fmla="*/ 6855204 h 6855204"/>
                <a:gd name="connsiteX3" fmla="*/ 0 w 8326840"/>
                <a:gd name="connsiteY3" fmla="*/ 6855204 h 6855204"/>
                <a:gd name="connsiteX4" fmla="*/ 0 w 8326840"/>
                <a:gd name="connsiteY4" fmla="*/ 0 h 6855204"/>
                <a:gd name="connsiteX0" fmla="*/ 0 w 8393590"/>
                <a:gd name="connsiteY0" fmla="*/ 0 h 6855204"/>
                <a:gd name="connsiteX1" fmla="*/ 8141655 w 8393590"/>
                <a:gd name="connsiteY1" fmla="*/ 0 h 6855204"/>
                <a:gd name="connsiteX2" fmla="*/ 6622137 w 8393590"/>
                <a:gd name="connsiteY2" fmla="*/ 6855204 h 6855204"/>
                <a:gd name="connsiteX3" fmla="*/ 0 w 8393590"/>
                <a:gd name="connsiteY3" fmla="*/ 6855204 h 6855204"/>
                <a:gd name="connsiteX4" fmla="*/ 0 w 8393590"/>
                <a:gd name="connsiteY4" fmla="*/ 0 h 6855204"/>
                <a:gd name="connsiteX0" fmla="*/ 1080655 w 8393590"/>
                <a:gd name="connsiteY0" fmla="*/ 0 h 6855204"/>
                <a:gd name="connsiteX1" fmla="*/ 8141655 w 8393590"/>
                <a:gd name="connsiteY1" fmla="*/ 0 h 6855204"/>
                <a:gd name="connsiteX2" fmla="*/ 6622137 w 8393590"/>
                <a:gd name="connsiteY2" fmla="*/ 6855204 h 6855204"/>
                <a:gd name="connsiteX3" fmla="*/ 0 w 8393590"/>
                <a:gd name="connsiteY3" fmla="*/ 6855204 h 6855204"/>
                <a:gd name="connsiteX4" fmla="*/ 1080655 w 8393590"/>
                <a:gd name="connsiteY4" fmla="*/ 0 h 6855204"/>
                <a:gd name="connsiteX0" fmla="*/ 92364 w 7405299"/>
                <a:gd name="connsiteY0" fmla="*/ 0 h 6855204"/>
                <a:gd name="connsiteX1" fmla="*/ 7153364 w 7405299"/>
                <a:gd name="connsiteY1" fmla="*/ 0 h 6855204"/>
                <a:gd name="connsiteX2" fmla="*/ 5633846 w 7405299"/>
                <a:gd name="connsiteY2" fmla="*/ 6855204 h 6855204"/>
                <a:gd name="connsiteX3" fmla="*/ 0 w 7405299"/>
                <a:gd name="connsiteY3" fmla="*/ 6836731 h 6855204"/>
                <a:gd name="connsiteX4" fmla="*/ 92364 w 7405299"/>
                <a:gd name="connsiteY4" fmla="*/ 0 h 6855204"/>
                <a:gd name="connsiteX0" fmla="*/ 0 w 7312935"/>
                <a:gd name="connsiteY0" fmla="*/ 0 h 6855204"/>
                <a:gd name="connsiteX1" fmla="*/ 7061000 w 7312935"/>
                <a:gd name="connsiteY1" fmla="*/ 0 h 6855204"/>
                <a:gd name="connsiteX2" fmla="*/ 5541482 w 7312935"/>
                <a:gd name="connsiteY2" fmla="*/ 6855204 h 6855204"/>
                <a:gd name="connsiteX3" fmla="*/ 36945 w 7312935"/>
                <a:gd name="connsiteY3" fmla="*/ 6836731 h 6855204"/>
                <a:gd name="connsiteX4" fmla="*/ 0 w 7312935"/>
                <a:gd name="connsiteY4" fmla="*/ 0 h 6855204"/>
                <a:gd name="connsiteX0" fmla="*/ 0 w 7312935"/>
                <a:gd name="connsiteY0" fmla="*/ 0 h 6855204"/>
                <a:gd name="connsiteX1" fmla="*/ 7061000 w 7312935"/>
                <a:gd name="connsiteY1" fmla="*/ 0 h 6855204"/>
                <a:gd name="connsiteX2" fmla="*/ 5541482 w 7312935"/>
                <a:gd name="connsiteY2" fmla="*/ 6855204 h 6855204"/>
                <a:gd name="connsiteX3" fmla="*/ 0 w 7312935"/>
                <a:gd name="connsiteY3" fmla="*/ 6845967 h 6855204"/>
                <a:gd name="connsiteX4" fmla="*/ 0 w 7312935"/>
                <a:gd name="connsiteY4" fmla="*/ 0 h 6855204"/>
                <a:gd name="connsiteX0" fmla="*/ 8313 w 7321248"/>
                <a:gd name="connsiteY0" fmla="*/ 0 h 6855204"/>
                <a:gd name="connsiteX1" fmla="*/ 7069313 w 7321248"/>
                <a:gd name="connsiteY1" fmla="*/ 0 h 6855204"/>
                <a:gd name="connsiteX2" fmla="*/ 5549795 w 7321248"/>
                <a:gd name="connsiteY2" fmla="*/ 6855204 h 6855204"/>
                <a:gd name="connsiteX3" fmla="*/ 0 w 7321248"/>
                <a:gd name="connsiteY3" fmla="*/ 6854269 h 6855204"/>
                <a:gd name="connsiteX4" fmla="*/ 8313 w 7321248"/>
                <a:gd name="connsiteY4" fmla="*/ 0 h 6855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1248" h="6855204">
                  <a:moveTo>
                    <a:pt x="8313" y="0"/>
                  </a:moveTo>
                  <a:lnTo>
                    <a:pt x="7069313" y="0"/>
                  </a:lnTo>
                  <a:cubicBezTo>
                    <a:pt x="7825077" y="3756059"/>
                    <a:pt x="6752040" y="4818615"/>
                    <a:pt x="5549795" y="6855204"/>
                  </a:cubicBezTo>
                  <a:lnTo>
                    <a:pt x="0" y="6854269"/>
                  </a:lnTo>
                  <a:lnTo>
                    <a:pt x="8313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A8A522B-1935-09F4-7C51-F449EDEC06CC}"/>
                </a:ext>
              </a:extLst>
            </p:cNvPr>
            <p:cNvSpPr/>
            <p:nvPr/>
          </p:nvSpPr>
          <p:spPr>
            <a:xfrm>
              <a:off x="5175770" y="-3175"/>
              <a:ext cx="2140945" cy="6863523"/>
            </a:xfrm>
            <a:custGeom>
              <a:avLst/>
              <a:gdLst>
                <a:gd name="connsiteX0" fmla="*/ 0 w 2156792"/>
                <a:gd name="connsiteY0" fmla="*/ 0 h 6858000"/>
                <a:gd name="connsiteX1" fmla="*/ 2156792 w 2156792"/>
                <a:gd name="connsiteY1" fmla="*/ 0 h 6858000"/>
                <a:gd name="connsiteX2" fmla="*/ 2156792 w 2156792"/>
                <a:gd name="connsiteY2" fmla="*/ 6858000 h 6858000"/>
                <a:gd name="connsiteX3" fmla="*/ 0 w 2156792"/>
                <a:gd name="connsiteY3" fmla="*/ 6858000 h 6858000"/>
                <a:gd name="connsiteX4" fmla="*/ 0 w 2156792"/>
                <a:gd name="connsiteY4" fmla="*/ 0 h 6858000"/>
                <a:gd name="connsiteX0" fmla="*/ 1779104 w 2156792"/>
                <a:gd name="connsiteY0" fmla="*/ 9939 h 6858000"/>
                <a:gd name="connsiteX1" fmla="*/ 2156792 w 2156792"/>
                <a:gd name="connsiteY1" fmla="*/ 0 h 6858000"/>
                <a:gd name="connsiteX2" fmla="*/ 2156792 w 2156792"/>
                <a:gd name="connsiteY2" fmla="*/ 6858000 h 6858000"/>
                <a:gd name="connsiteX3" fmla="*/ 0 w 2156792"/>
                <a:gd name="connsiteY3" fmla="*/ 6858000 h 6858000"/>
                <a:gd name="connsiteX4" fmla="*/ 1779104 w 2156792"/>
                <a:gd name="connsiteY4" fmla="*/ 9939 h 6858000"/>
                <a:gd name="connsiteX0" fmla="*/ 1779104 w 2156792"/>
                <a:gd name="connsiteY0" fmla="*/ 0 h 6848061"/>
                <a:gd name="connsiteX1" fmla="*/ 1878497 w 2156792"/>
                <a:gd name="connsiteY1" fmla="*/ 19878 h 6848061"/>
                <a:gd name="connsiteX2" fmla="*/ 2156792 w 2156792"/>
                <a:gd name="connsiteY2" fmla="*/ 6848061 h 6848061"/>
                <a:gd name="connsiteX3" fmla="*/ 0 w 2156792"/>
                <a:gd name="connsiteY3" fmla="*/ 6848061 h 6848061"/>
                <a:gd name="connsiteX4" fmla="*/ 1779104 w 2156792"/>
                <a:gd name="connsiteY4" fmla="*/ 0 h 6848061"/>
                <a:gd name="connsiteX0" fmla="*/ 1779104 w 1878497"/>
                <a:gd name="connsiteY0" fmla="*/ 0 h 6848061"/>
                <a:gd name="connsiteX1" fmla="*/ 1878497 w 1878497"/>
                <a:gd name="connsiteY1" fmla="*/ 19878 h 6848061"/>
                <a:gd name="connsiteX2" fmla="*/ 467139 w 1878497"/>
                <a:gd name="connsiteY2" fmla="*/ 6828183 h 6848061"/>
                <a:gd name="connsiteX3" fmla="*/ 0 w 1878497"/>
                <a:gd name="connsiteY3" fmla="*/ 6848061 h 6848061"/>
                <a:gd name="connsiteX4" fmla="*/ 1779104 w 1878497"/>
                <a:gd name="connsiteY4" fmla="*/ 0 h 6848061"/>
                <a:gd name="connsiteX0" fmla="*/ 1779104 w 1878497"/>
                <a:gd name="connsiteY0" fmla="*/ 0 h 6848061"/>
                <a:gd name="connsiteX1" fmla="*/ 1878497 w 1878497"/>
                <a:gd name="connsiteY1" fmla="*/ 19878 h 6848061"/>
                <a:gd name="connsiteX2" fmla="*/ 467139 w 1878497"/>
                <a:gd name="connsiteY2" fmla="*/ 6828183 h 6848061"/>
                <a:gd name="connsiteX3" fmla="*/ 0 w 1878497"/>
                <a:gd name="connsiteY3" fmla="*/ 6848061 h 6848061"/>
                <a:gd name="connsiteX4" fmla="*/ 1779104 w 1878497"/>
                <a:gd name="connsiteY4" fmla="*/ 0 h 6848061"/>
                <a:gd name="connsiteX0" fmla="*/ 1779104 w 2112058"/>
                <a:gd name="connsiteY0" fmla="*/ 0 h 6848061"/>
                <a:gd name="connsiteX1" fmla="*/ 1878497 w 2112058"/>
                <a:gd name="connsiteY1" fmla="*/ 19878 h 6848061"/>
                <a:gd name="connsiteX2" fmla="*/ 467139 w 2112058"/>
                <a:gd name="connsiteY2" fmla="*/ 6828183 h 6848061"/>
                <a:gd name="connsiteX3" fmla="*/ 0 w 2112058"/>
                <a:gd name="connsiteY3" fmla="*/ 6848061 h 6848061"/>
                <a:gd name="connsiteX4" fmla="*/ 1779104 w 2112058"/>
                <a:gd name="connsiteY4" fmla="*/ 0 h 6848061"/>
                <a:gd name="connsiteX0" fmla="*/ 1779104 w 2105583"/>
                <a:gd name="connsiteY0" fmla="*/ 0 h 6848061"/>
                <a:gd name="connsiteX1" fmla="*/ 1878497 w 2105583"/>
                <a:gd name="connsiteY1" fmla="*/ 19878 h 6848061"/>
                <a:gd name="connsiteX2" fmla="*/ 429039 w 2105583"/>
                <a:gd name="connsiteY2" fmla="*/ 6837708 h 6848061"/>
                <a:gd name="connsiteX3" fmla="*/ 0 w 2105583"/>
                <a:gd name="connsiteY3" fmla="*/ 6848061 h 6848061"/>
                <a:gd name="connsiteX4" fmla="*/ 1779104 w 2105583"/>
                <a:gd name="connsiteY4" fmla="*/ 0 h 6848061"/>
                <a:gd name="connsiteX0" fmla="*/ 1779104 w 2120384"/>
                <a:gd name="connsiteY0" fmla="*/ 0 h 6848061"/>
                <a:gd name="connsiteX1" fmla="*/ 1878497 w 2120384"/>
                <a:gd name="connsiteY1" fmla="*/ 19878 h 6848061"/>
                <a:gd name="connsiteX2" fmla="*/ 429039 w 2120384"/>
                <a:gd name="connsiteY2" fmla="*/ 6837708 h 6848061"/>
                <a:gd name="connsiteX3" fmla="*/ 0 w 2120384"/>
                <a:gd name="connsiteY3" fmla="*/ 6848061 h 6848061"/>
                <a:gd name="connsiteX4" fmla="*/ 1779104 w 2120384"/>
                <a:gd name="connsiteY4" fmla="*/ 0 h 6848061"/>
                <a:gd name="connsiteX0" fmla="*/ 1779104 w 2120384"/>
                <a:gd name="connsiteY0" fmla="*/ 0 h 6848061"/>
                <a:gd name="connsiteX1" fmla="*/ 1878497 w 2120384"/>
                <a:gd name="connsiteY1" fmla="*/ 19878 h 6848061"/>
                <a:gd name="connsiteX2" fmla="*/ 429039 w 2120384"/>
                <a:gd name="connsiteY2" fmla="*/ 6837708 h 6848061"/>
                <a:gd name="connsiteX3" fmla="*/ 0 w 2120384"/>
                <a:gd name="connsiteY3" fmla="*/ 6848061 h 6848061"/>
                <a:gd name="connsiteX4" fmla="*/ 1779104 w 2120384"/>
                <a:gd name="connsiteY4" fmla="*/ 0 h 6848061"/>
                <a:gd name="connsiteX0" fmla="*/ 1779104 w 2120384"/>
                <a:gd name="connsiteY0" fmla="*/ 0 h 6848061"/>
                <a:gd name="connsiteX1" fmla="*/ 1878497 w 2120384"/>
                <a:gd name="connsiteY1" fmla="*/ 19878 h 6848061"/>
                <a:gd name="connsiteX2" fmla="*/ 429039 w 2120384"/>
                <a:gd name="connsiteY2" fmla="*/ 6837708 h 6848061"/>
                <a:gd name="connsiteX3" fmla="*/ 0 w 2120384"/>
                <a:gd name="connsiteY3" fmla="*/ 6848061 h 6848061"/>
                <a:gd name="connsiteX4" fmla="*/ 1779104 w 2120384"/>
                <a:gd name="connsiteY4" fmla="*/ 0 h 6848061"/>
                <a:gd name="connsiteX0" fmla="*/ 1779104 w 2120384"/>
                <a:gd name="connsiteY0" fmla="*/ 0 h 6848061"/>
                <a:gd name="connsiteX1" fmla="*/ 1878497 w 2120384"/>
                <a:gd name="connsiteY1" fmla="*/ 9939 h 6848061"/>
                <a:gd name="connsiteX2" fmla="*/ 429039 w 2120384"/>
                <a:gd name="connsiteY2" fmla="*/ 6837708 h 6848061"/>
                <a:gd name="connsiteX3" fmla="*/ 0 w 2120384"/>
                <a:gd name="connsiteY3" fmla="*/ 6848061 h 6848061"/>
                <a:gd name="connsiteX4" fmla="*/ 1779104 w 2120384"/>
                <a:gd name="connsiteY4" fmla="*/ 0 h 6848061"/>
                <a:gd name="connsiteX0" fmla="*/ 1779104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779104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49273"/>
                <a:gd name="connsiteX1" fmla="*/ 1900799 w 2138672"/>
                <a:gd name="connsiteY1" fmla="*/ 0 h 6849273"/>
                <a:gd name="connsiteX2" fmla="*/ 429039 w 2138672"/>
                <a:gd name="connsiteY2" fmla="*/ 6838920 h 6849273"/>
                <a:gd name="connsiteX3" fmla="*/ 0 w 2138672"/>
                <a:gd name="connsiteY3" fmla="*/ 6849273 h 6849273"/>
                <a:gd name="connsiteX4" fmla="*/ 1812558 w 2138672"/>
                <a:gd name="connsiteY4" fmla="*/ 1212 h 6849273"/>
                <a:gd name="connsiteX0" fmla="*/ 1812558 w 2138672"/>
                <a:gd name="connsiteY0" fmla="*/ 1212 h 6864320"/>
                <a:gd name="connsiteX1" fmla="*/ 1900799 w 2138672"/>
                <a:gd name="connsiteY1" fmla="*/ 0 h 6864320"/>
                <a:gd name="connsiteX2" fmla="*/ 429039 w 2138672"/>
                <a:gd name="connsiteY2" fmla="*/ 6864320 h 6864320"/>
                <a:gd name="connsiteX3" fmla="*/ 0 w 2138672"/>
                <a:gd name="connsiteY3" fmla="*/ 6849273 h 6864320"/>
                <a:gd name="connsiteX4" fmla="*/ 1812558 w 2138672"/>
                <a:gd name="connsiteY4" fmla="*/ 1212 h 6864320"/>
                <a:gd name="connsiteX0" fmla="*/ 1812558 w 2138672"/>
                <a:gd name="connsiteY0" fmla="*/ 1212 h 6864320"/>
                <a:gd name="connsiteX1" fmla="*/ 1900799 w 2138672"/>
                <a:gd name="connsiteY1" fmla="*/ 0 h 6864320"/>
                <a:gd name="connsiteX2" fmla="*/ 429039 w 2138672"/>
                <a:gd name="connsiteY2" fmla="*/ 6864320 h 6864320"/>
                <a:gd name="connsiteX3" fmla="*/ 0 w 2138672"/>
                <a:gd name="connsiteY3" fmla="*/ 6849273 h 6864320"/>
                <a:gd name="connsiteX4" fmla="*/ 1812558 w 2138672"/>
                <a:gd name="connsiteY4" fmla="*/ 1212 h 6864320"/>
                <a:gd name="connsiteX0" fmla="*/ 1812558 w 2138672"/>
                <a:gd name="connsiteY0" fmla="*/ 1212 h 6864320"/>
                <a:gd name="connsiteX1" fmla="*/ 1900799 w 2138672"/>
                <a:gd name="connsiteY1" fmla="*/ 0 h 6864320"/>
                <a:gd name="connsiteX2" fmla="*/ 429039 w 2138672"/>
                <a:gd name="connsiteY2" fmla="*/ 6864320 h 6864320"/>
                <a:gd name="connsiteX3" fmla="*/ 0 w 2138672"/>
                <a:gd name="connsiteY3" fmla="*/ 6849273 h 6864320"/>
                <a:gd name="connsiteX4" fmla="*/ 1812558 w 2138672"/>
                <a:gd name="connsiteY4" fmla="*/ 1212 h 6864320"/>
                <a:gd name="connsiteX0" fmla="*/ 1812558 w 2139237"/>
                <a:gd name="connsiteY0" fmla="*/ 1212 h 6854807"/>
                <a:gd name="connsiteX1" fmla="*/ 1900799 w 2139237"/>
                <a:gd name="connsiteY1" fmla="*/ 0 h 6854807"/>
                <a:gd name="connsiteX2" fmla="*/ 432214 w 2139237"/>
                <a:gd name="connsiteY2" fmla="*/ 6854807 h 6854807"/>
                <a:gd name="connsiteX3" fmla="*/ 0 w 2139237"/>
                <a:gd name="connsiteY3" fmla="*/ 6849273 h 6854807"/>
                <a:gd name="connsiteX4" fmla="*/ 1812558 w 2139237"/>
                <a:gd name="connsiteY4" fmla="*/ 1212 h 6854807"/>
                <a:gd name="connsiteX0" fmla="*/ 1812558 w 2140945"/>
                <a:gd name="connsiteY0" fmla="*/ 1212 h 6854807"/>
                <a:gd name="connsiteX1" fmla="*/ 1900799 w 2140945"/>
                <a:gd name="connsiteY1" fmla="*/ 0 h 6854807"/>
                <a:gd name="connsiteX2" fmla="*/ 441739 w 2140945"/>
                <a:gd name="connsiteY2" fmla="*/ 6854807 h 6854807"/>
                <a:gd name="connsiteX3" fmla="*/ 0 w 2140945"/>
                <a:gd name="connsiteY3" fmla="*/ 6849273 h 6854807"/>
                <a:gd name="connsiteX4" fmla="*/ 1812558 w 2140945"/>
                <a:gd name="connsiteY4" fmla="*/ 1212 h 6854807"/>
                <a:gd name="connsiteX0" fmla="*/ 1812558 w 2140945"/>
                <a:gd name="connsiteY0" fmla="*/ 1212 h 6854807"/>
                <a:gd name="connsiteX1" fmla="*/ 1900799 w 2140945"/>
                <a:gd name="connsiteY1" fmla="*/ 0 h 6854807"/>
                <a:gd name="connsiteX2" fmla="*/ 441739 w 2140945"/>
                <a:gd name="connsiteY2" fmla="*/ 6854807 h 6854807"/>
                <a:gd name="connsiteX3" fmla="*/ 0 w 2140945"/>
                <a:gd name="connsiteY3" fmla="*/ 6849273 h 6854807"/>
                <a:gd name="connsiteX4" fmla="*/ 1812558 w 2140945"/>
                <a:gd name="connsiteY4" fmla="*/ 1212 h 6854807"/>
                <a:gd name="connsiteX0" fmla="*/ 1812558 w 2140945"/>
                <a:gd name="connsiteY0" fmla="*/ 1212 h 6854807"/>
                <a:gd name="connsiteX1" fmla="*/ 1900799 w 2140945"/>
                <a:gd name="connsiteY1" fmla="*/ 0 h 6854807"/>
                <a:gd name="connsiteX2" fmla="*/ 441739 w 2140945"/>
                <a:gd name="connsiteY2" fmla="*/ 6854807 h 6854807"/>
                <a:gd name="connsiteX3" fmla="*/ 0 w 2140945"/>
                <a:gd name="connsiteY3" fmla="*/ 6851789 h 6854807"/>
                <a:gd name="connsiteX4" fmla="*/ 1812558 w 2140945"/>
                <a:gd name="connsiteY4" fmla="*/ 1212 h 685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0945" h="6854807">
                  <a:moveTo>
                    <a:pt x="1812558" y="1212"/>
                  </a:moveTo>
                  <a:lnTo>
                    <a:pt x="1900799" y="0"/>
                  </a:lnTo>
                  <a:cubicBezTo>
                    <a:pt x="2493833" y="2835966"/>
                    <a:pt x="1981477" y="4932414"/>
                    <a:pt x="441739" y="6854807"/>
                  </a:cubicBezTo>
                  <a:cubicBezTo>
                    <a:pt x="444776" y="6852962"/>
                    <a:pt x="143013" y="6856805"/>
                    <a:pt x="0" y="6851789"/>
                  </a:cubicBezTo>
                  <a:cubicBezTo>
                    <a:pt x="2258207" y="4362108"/>
                    <a:pt x="2220708" y="2117129"/>
                    <a:pt x="1812558" y="1212"/>
                  </a:cubicBezTo>
                  <a:close/>
                </a:path>
              </a:pathLst>
            </a:custGeom>
            <a:gradFill>
              <a:gsLst>
                <a:gs pos="100000">
                  <a:srgbClr val="FBB300"/>
                </a:gs>
                <a:gs pos="0">
                  <a:srgbClr val="FF4900"/>
                </a:gs>
              </a:gsLst>
              <a:lin ang="16200000" scaled="1"/>
            </a:gra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72511" y="2131849"/>
            <a:ext cx="5039472" cy="926275"/>
          </a:xfrm>
        </p:spPr>
        <p:txBody>
          <a:bodyPr vert="horz" lIns="0" tIns="45720" rIns="91440" bIns="45720" rtlCol="0" anchor="b" anchorCtr="0">
            <a:noAutofit/>
          </a:bodyPr>
          <a:lstStyle>
            <a:lvl1pPr>
              <a:defRPr lang="en-US" sz="4400" b="1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en-US"/>
              <a:t>Presentation Title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06376" y="3281549"/>
            <a:ext cx="5005608" cy="400110"/>
          </a:xfr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dirty="0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0" lvl="0"/>
            <a:r>
              <a:rPr lang="en-US"/>
              <a:t>Name of Presenter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6A7E5-00D0-45B9-9A0F-D1C02666A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17" y="522627"/>
            <a:ext cx="2366611" cy="651836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F6F84BC-61AD-4C9D-9A4C-BBC547E770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900" y="3733988"/>
            <a:ext cx="5005608" cy="400110"/>
          </a:xfr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dirty="0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0" lvl="0"/>
            <a:r>
              <a:rPr lang="en-US"/>
              <a:t>Date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9B804CA-C17F-8DF0-D2BD-C6E47B4C8469}"/>
              </a:ext>
            </a:extLst>
          </p:cNvPr>
          <p:cNvCxnSpPr>
            <a:cxnSpLocks/>
          </p:cNvCxnSpPr>
          <p:nvPr userDrawn="1"/>
        </p:nvCxnSpPr>
        <p:spPr>
          <a:xfrm>
            <a:off x="822633" y="3138083"/>
            <a:ext cx="4095423" cy="0"/>
          </a:xfrm>
          <a:prstGeom prst="line">
            <a:avLst/>
          </a:prstGeom>
          <a:ln>
            <a:gradFill>
              <a:gsLst>
                <a:gs pos="0">
                  <a:schemeClr val="accent1"/>
                </a:gs>
                <a:gs pos="100000">
                  <a:srgbClr val="FF8500"/>
                </a:gs>
              </a:gsLst>
              <a:lin ang="0" scaled="0"/>
            </a:gra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3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0926-43A7-4D36-964A-169DC8EDF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117D2E-E841-3326-7331-B538A23F349D}"/>
              </a:ext>
            </a:extLst>
          </p:cNvPr>
          <p:cNvSpPr/>
          <p:nvPr userDrawn="1"/>
        </p:nvSpPr>
        <p:spPr>
          <a:xfrm>
            <a:off x="286558" y="152934"/>
            <a:ext cx="45719" cy="552450"/>
          </a:xfrm>
          <a:prstGeom prst="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ange Gradient">
    <p:bg>
      <p:bgPr>
        <a:gradFill flip="none" rotWithShape="1">
          <a:gsLst>
            <a:gs pos="0">
              <a:schemeClr val="accent1"/>
            </a:gs>
            <a:gs pos="10000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D14B3B-75E1-45C2-912D-D58D974B59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73956" y="2821155"/>
            <a:ext cx="7844089" cy="121569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7200">
                <a:solidFill>
                  <a:schemeClr val="bg1"/>
                </a:solidFill>
              </a:defRPr>
            </a:lvl1pPr>
            <a:lvl2pPr marL="304792" indent="0">
              <a:buFontTx/>
              <a:buNone/>
              <a:defRPr/>
            </a:lvl2pPr>
            <a:lvl3pPr marL="535504" indent="0">
              <a:buFontTx/>
              <a:buNone/>
              <a:defRPr/>
            </a:lvl3pPr>
            <a:lvl4pPr marL="764098" indent="0">
              <a:buFontTx/>
              <a:buNone/>
              <a:defRPr/>
            </a:lvl4pPr>
            <a:lvl5pPr marL="988458" indent="0">
              <a:buFontTx/>
              <a:buNone/>
              <a:defRPr/>
            </a:lvl5pPr>
          </a:lstStyle>
          <a:p>
            <a:pPr lvl="0"/>
            <a:r>
              <a:rPr lang="en-US" err="1"/>
              <a:t>Misc</a:t>
            </a:r>
            <a:r>
              <a:rPr lang="en-US"/>
              <a:t> Large Text Slide</a:t>
            </a:r>
          </a:p>
        </p:txBody>
      </p:sp>
    </p:spTree>
    <p:extLst>
      <p:ext uri="{BB962C8B-B14F-4D97-AF65-F5344CB8AC3E}">
        <p14:creationId xmlns:p14="http://schemas.microsoft.com/office/powerpoint/2010/main" val="121188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22A4BB-04A8-427D-A615-732676882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0"/>
            <a:ext cx="12186583" cy="6857999"/>
          </a:xfrm>
          <a:prstGeom prst="rect">
            <a:avLst/>
          </a:prstGeom>
        </p:spPr>
      </p:pic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95123" y="2502725"/>
            <a:ext cx="5648611" cy="926275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sz="5400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028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">
            <a:extLst>
              <a:ext uri="{FF2B5EF4-FFF2-40B4-BE49-F238E27FC236}">
                <a16:creationId xmlns:a16="http://schemas.microsoft.com/office/drawing/2014/main" id="{3005CBA4-ADDA-1111-3FAC-17494D71C04B}"/>
              </a:ext>
            </a:extLst>
          </p:cNvPr>
          <p:cNvSpPr/>
          <p:nvPr userDrawn="1"/>
        </p:nvSpPr>
        <p:spPr>
          <a:xfrm rot="16200000">
            <a:off x="11676351" y="6342351"/>
            <a:ext cx="502920" cy="528379"/>
          </a:xfrm>
          <a:custGeom>
            <a:avLst/>
            <a:gdLst>
              <a:gd name="connsiteX0" fmla="*/ 93663 w 893763"/>
              <a:gd name="connsiteY0" fmla="*/ 0 h 939007"/>
              <a:gd name="connsiteX1" fmla="*/ 893763 w 893763"/>
              <a:gd name="connsiteY1" fmla="*/ 800100 h 939007"/>
              <a:gd name="connsiteX2" fmla="*/ 879760 w 893763"/>
              <a:gd name="connsiteY2" fmla="*/ 939007 h 939007"/>
              <a:gd name="connsiteX3" fmla="*/ 0 w 893763"/>
              <a:gd name="connsiteY3" fmla="*/ 939007 h 939007"/>
              <a:gd name="connsiteX4" fmla="*/ 0 w 893763"/>
              <a:gd name="connsiteY4" fmla="*/ 9442 h 93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763" h="939007">
                <a:moveTo>
                  <a:pt x="93663" y="0"/>
                </a:moveTo>
                <a:cubicBezTo>
                  <a:pt x="535546" y="0"/>
                  <a:pt x="893763" y="358217"/>
                  <a:pt x="893763" y="800100"/>
                </a:cubicBezTo>
                <a:lnTo>
                  <a:pt x="879760" y="939007"/>
                </a:lnTo>
                <a:lnTo>
                  <a:pt x="0" y="939007"/>
                </a:lnTo>
                <a:lnTo>
                  <a:pt x="0" y="9442"/>
                </a:lnTo>
                <a:close/>
              </a:path>
            </a:pathLst>
          </a:custGeom>
          <a:gradFill>
            <a:gsLst>
              <a:gs pos="28000">
                <a:schemeClr val="accent2"/>
              </a:gs>
              <a:gs pos="100000">
                <a:schemeClr val="accent3"/>
              </a:gs>
            </a:gsLst>
            <a:lin ang="9600000" scaled="0"/>
          </a:gra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3877" y="9099"/>
            <a:ext cx="11173289" cy="809287"/>
          </a:xfrm>
          <a:prstGeom prst="rect">
            <a:avLst/>
          </a:prstGeom>
        </p:spPr>
        <p:txBody>
          <a:bodyPr vert="horz" lIns="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3877" y="1267424"/>
            <a:ext cx="11173289" cy="4871976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empower - DO NOT DELETE!!!" hidden="1">
            <a:extLst>
              <a:ext uri="{FF2B5EF4-FFF2-40B4-BE49-F238E27FC236}">
                <a16:creationId xmlns:a16="http://schemas.microsoft.com/office/drawing/2014/main" id="{6B5D24AA-1A74-4598-B7E1-36D527253B6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err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empower - DO NOT DELETE!!!" hidden="1">
            <a:extLst>
              <a:ext uri="{FF2B5EF4-FFF2-40B4-BE49-F238E27FC236}">
                <a16:creationId xmlns:a16="http://schemas.microsoft.com/office/drawing/2014/main" id="{9AE2D300-785E-4BF7-ACE8-C421754FCA2F}"/>
              </a:ext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err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15639-1B52-4AEE-9674-86D96C041D4F}"/>
              </a:ext>
            </a:extLst>
          </p:cNvPr>
          <p:cNvSpPr txBox="1"/>
          <p:nvPr userDrawn="1"/>
        </p:nvSpPr>
        <p:spPr>
          <a:xfrm>
            <a:off x="11814346" y="6553288"/>
            <a:ext cx="335348" cy="24622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fld id="{C511D8BD-32BB-44F0-BAEA-0E3D368F8708}" type="slidenum">
              <a:rPr lang="en-GB" sz="1000" smtClean="0">
                <a:solidFill>
                  <a:schemeClr val="bg1"/>
                </a:solidFill>
                <a:latin typeface="+mn-lt"/>
              </a:rPr>
              <a:pPr algn="ctr">
                <a:spcBef>
                  <a:spcPct val="20000"/>
                </a:spcBef>
                <a:buClr>
                  <a:srgbClr val="6D6E71"/>
                </a:buClr>
              </a:pPr>
              <a:t>‹#›</a:t>
            </a:fld>
            <a:endParaRPr lang="en-GB" sz="100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A8723-3A66-42A9-9761-A29778042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4571" y="6641126"/>
            <a:ext cx="2868206" cy="1639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BFBFBF"/>
                </a:solidFill>
              </a:defRPr>
            </a:lvl1pPr>
          </a:lstStyle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pPr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8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0" r:id="rId2"/>
    <p:sldLayoutId id="2147483687" r:id="rId3"/>
    <p:sldLayoutId id="214748369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a16="http://schemas.microsoft.com/office/drawing/2014/main" xmlns:p15="http://schemas.microsoft.com/office/powerpoint/2012/main">
      <p:transition spd="med">
        <p:fade/>
      </p:transition>
    </mc:Fallback>
  </mc:AlternateConten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30712" indent="-230712" algn="l" defTabSz="609585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defRPr sz="2133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5504" indent="-230712" algn="l" defTabSz="609585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–"/>
        <a:defRPr sz="1867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64098" indent="-228594" algn="l" defTabSz="609585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»"/>
        <a:defRPr sz="1467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88459" indent="-224361" algn="l" defTabSz="609585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1400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19170" indent="-230712" algn="l" defTabSz="609585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–"/>
        <a:defRPr sz="1333" kern="1200">
          <a:solidFill>
            <a:schemeClr val="tx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96">
          <p15:clr>
            <a:srgbClr val="F26B43"/>
          </p15:clr>
        </p15:guide>
        <p15:guide id="2" pos="277">
          <p15:clr>
            <a:srgbClr val="F26B43"/>
          </p15:clr>
        </p15:guide>
        <p15:guide id="3" pos="3840">
          <p15:clr>
            <a:srgbClr val="F26B43"/>
          </p15:clr>
        </p15:guide>
        <p15:guide id="4" pos="7320">
          <p15:clr>
            <a:srgbClr val="F26B43"/>
          </p15:clr>
        </p15:guide>
        <p15:guide id="5" orient="horz" pos="516">
          <p15:clr>
            <a:srgbClr val="F26B43"/>
          </p15:clr>
        </p15:guide>
        <p15:guide id="6" orient="horz" pos="3868">
          <p15:clr>
            <a:srgbClr val="F26B43"/>
          </p15:clr>
        </p15:guide>
        <p15:guide id="7" orient="horz" pos="23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xisnexis.com/community/pressroom/b/news/posts/lexisnexis-launches-lexis-ai-a-generative-ai-solution-with-hallucination-free-linked-legal-citations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casetext.com/blog/cocounsel-harnesses-gpt-4s-power-to-deliver-results-that-legal-professionals-can-rely-on/" TargetMode="External"/><Relationship Id="rId2" Type="http://schemas.openxmlformats.org/officeDocument/2006/relationships/hyperlink" Target="https://dho.stanford.edu/wp-content/uploads/Legal_RAG_Hallucination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hyperlink" Target="https://www.accenture.com/content/dam/accenture/final/a-com-migration/manual/r3/pdf/pdf-49/Accenture-health-artificial-intelligence-j.pdf" TargetMode="External"/><Relationship Id="rId12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hyperlink" Target="https://www.forbes.com/sites/bethkindig/2024/11/14/ai-spending-to-exceed-a-quarter-trillion-next-year/" TargetMode="External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ddit.com/r/singularity/comments/1fji7yv/openais_noam_brown_suggests_increasing_inference/" TargetMode="Externa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8361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en.wikipedia.org/wiki/Spiking_neural_networ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hyperlink" Target="https://open-neuromorphic.org/neuromorphic-computing/hardwar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usSQPBHxJSI?si=X-zGBRq2bNLsc6iE" TargetMode="External"/><Relationship Id="rId4" Type="http://schemas.openxmlformats.org/officeDocument/2006/relationships/hyperlink" Target="https://youtu.be/48AdJgTYSFQ?si=ZJqbzf-XCnQjQOxR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12" Type="http://schemas.openxmlformats.org/officeDocument/2006/relationships/hyperlink" Target="https://www.techradar.com/pro/xai-cluster-is-now-the-most-powerful-ai-training-system-in-the-world-but-questions-remain-over-storage-capacity-power-usage-and-why-it-s-actually-called-colossus" TargetMode="External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svg"/><Relationship Id="rId10" Type="http://schemas.openxmlformats.org/officeDocument/2006/relationships/image" Target="../media/image126.sv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chart" Target="../charts/chart2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4" Type="http://schemas.openxmlformats.org/officeDocument/2006/relationships/image" Target="../media/image135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hyperlink" Target="https://en.wikipedia.org/wiki/Duck_curve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0.png"/><Relationship Id="rId5" Type="http://schemas.openxmlformats.org/officeDocument/2006/relationships/hyperlink" Target="https://www.mortenson.com/projects/edwards-sanborn-solar-plus-storage" TargetMode="External"/><Relationship Id="rId4" Type="http://schemas.openxmlformats.org/officeDocument/2006/relationships/image" Target="../media/image15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hyperlink" Target="https://iea.blob.core.windows.net/assets/fe8d11b6-b1a6-43d9-9351-47d86ed1dfbc/TheFutureofGeothermal.pdf" TargetMode="External"/><Relationship Id="rId7" Type="http://schemas.openxmlformats.org/officeDocument/2006/relationships/image" Target="../media/image155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ergy.mit.edu/wp-content/uploads/2006/11/MITEI-The-Future-of-Geothermal-Energy.pdf" TargetMode="External"/><Relationship Id="rId5" Type="http://schemas.openxmlformats.org/officeDocument/2006/relationships/hyperlink" Target="https://projectinnerspace.org/" TargetMode="External"/><Relationship Id="rId4" Type="http://schemas.openxmlformats.org/officeDocument/2006/relationships/image" Target="../media/image15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news/articles/cx25v2d7zexo" TargetMode="External"/><Relationship Id="rId13" Type="http://schemas.openxmlformats.org/officeDocument/2006/relationships/image" Target="../media/image174.png"/><Relationship Id="rId18" Type="http://schemas.openxmlformats.org/officeDocument/2006/relationships/image" Target="../media/image176.jpeg"/><Relationship Id="rId3" Type="http://schemas.openxmlformats.org/officeDocument/2006/relationships/hyperlink" Target="https://www.ans.org/news/article-5842/amazon-buys-nuclearpowered-data-center-from-talen/" TargetMode="External"/><Relationship Id="rId21" Type="http://schemas.openxmlformats.org/officeDocument/2006/relationships/hyperlink" Target="https://blog.google/outreach-initiatives/sustainability/google-fervo-geothermal-energy-partnership/" TargetMode="External"/><Relationship Id="rId7" Type="http://schemas.openxmlformats.org/officeDocument/2006/relationships/image" Target="../media/image172.jpeg"/><Relationship Id="rId12" Type="http://schemas.openxmlformats.org/officeDocument/2006/relationships/hyperlink" Target="https://www.oracle.com/news/announcement/ocw24-oracle-offers-first-zettascale-cloud-computing-cluster-2024-09-11/" TargetMode="External"/><Relationship Id="rId17" Type="http://schemas.openxmlformats.org/officeDocument/2006/relationships/hyperlink" Target="https://about.fb.com/news/2024/08/new-geothermal-energy-project-to-support-our-data-centers/" TargetMode="External"/><Relationship Id="rId2" Type="http://schemas.openxmlformats.org/officeDocument/2006/relationships/image" Target="../media/image170.jpeg"/><Relationship Id="rId16" Type="http://schemas.openxmlformats.org/officeDocument/2006/relationships/image" Target="../media/image175.png"/><Relationship Id="rId20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boutamazon.com/news/sustainability/amazon-nuclear-small-modular-reactor-net-carbon-zero" TargetMode="External"/><Relationship Id="rId11" Type="http://schemas.openxmlformats.org/officeDocument/2006/relationships/hyperlink" Target="https://www.helionenergy.com/articles/helion-announces-worlds-first-fusion-ppa-with-microsoft/" TargetMode="External"/><Relationship Id="rId5" Type="http://schemas.openxmlformats.org/officeDocument/2006/relationships/image" Target="../media/image171.png"/><Relationship Id="rId15" Type="http://schemas.openxmlformats.org/officeDocument/2006/relationships/hyperlink" Target="https://www.ans.org/news/article-6541/bees-block-metas-nuclearpowered-data-center/" TargetMode="External"/><Relationship Id="rId23" Type="http://schemas.openxmlformats.org/officeDocument/2006/relationships/image" Target="../media/image179.png"/><Relationship Id="rId10" Type="http://schemas.openxmlformats.org/officeDocument/2006/relationships/image" Target="../media/image173.png"/><Relationship Id="rId19" Type="http://schemas.openxmlformats.org/officeDocument/2006/relationships/image" Target="../media/image177.png"/><Relationship Id="rId4" Type="http://schemas.openxmlformats.org/officeDocument/2006/relationships/hyperlink" Target="https://www.aboutamazon.com/news/sustainability/amazon-nuclear-energy-smr-plans" TargetMode="External"/><Relationship Id="rId9" Type="http://schemas.openxmlformats.org/officeDocument/2006/relationships/hyperlink" Target="https://news.microsoft.com/en-ca/2022/09/26/opg-and-microsoft-announce-strategic-partnership-to-power-a-net-zero-future-for-ontario/" TargetMode="External"/><Relationship Id="rId14" Type="http://schemas.openxmlformats.org/officeDocument/2006/relationships/hyperlink" Target="https://www.theregister.com/2024/09/11/oracle_1gw_datacenter_smr_plan/" TargetMode="External"/><Relationship Id="rId22" Type="http://schemas.openxmlformats.org/officeDocument/2006/relationships/hyperlink" Target="https://www.bbc.co.uk/news/articles/c748gn94k95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lmpo/a-brief-history-of-ai-with-deep-learning-26f7948bc87b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gif"/><Relationship Id="rId13" Type="http://schemas.openxmlformats.org/officeDocument/2006/relationships/image" Target="../media/image191.png"/><Relationship Id="rId18" Type="http://schemas.openxmlformats.org/officeDocument/2006/relationships/image" Target="../media/image196.png"/><Relationship Id="rId26" Type="http://schemas.openxmlformats.org/officeDocument/2006/relationships/image" Target="../media/image204.jpeg"/><Relationship Id="rId3" Type="http://schemas.openxmlformats.org/officeDocument/2006/relationships/image" Target="../media/image181.gif"/><Relationship Id="rId21" Type="http://schemas.openxmlformats.org/officeDocument/2006/relationships/image" Target="../media/image199.png"/><Relationship Id="rId7" Type="http://schemas.openxmlformats.org/officeDocument/2006/relationships/image" Target="../media/image185.png"/><Relationship Id="rId12" Type="http://schemas.openxmlformats.org/officeDocument/2006/relationships/image" Target="../media/image190.gif"/><Relationship Id="rId17" Type="http://schemas.openxmlformats.org/officeDocument/2006/relationships/image" Target="../media/image195.gif"/><Relationship Id="rId25" Type="http://schemas.openxmlformats.org/officeDocument/2006/relationships/image" Target="../media/image203.png"/><Relationship Id="rId2" Type="http://schemas.openxmlformats.org/officeDocument/2006/relationships/image" Target="../media/image180.png"/><Relationship Id="rId16" Type="http://schemas.openxmlformats.org/officeDocument/2006/relationships/image" Target="../media/image194.png"/><Relationship Id="rId20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gif"/><Relationship Id="rId11" Type="http://schemas.openxmlformats.org/officeDocument/2006/relationships/image" Target="../media/image189.gif"/><Relationship Id="rId24" Type="http://schemas.openxmlformats.org/officeDocument/2006/relationships/image" Target="../media/image202.gif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23" Type="http://schemas.openxmlformats.org/officeDocument/2006/relationships/image" Target="../media/image201.png"/><Relationship Id="rId10" Type="http://schemas.openxmlformats.org/officeDocument/2006/relationships/image" Target="../media/image188.gif"/><Relationship Id="rId19" Type="http://schemas.openxmlformats.org/officeDocument/2006/relationships/image" Target="../media/image197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Relationship Id="rId22" Type="http://schemas.openxmlformats.org/officeDocument/2006/relationships/image" Target="../media/image200.gif"/><Relationship Id="rId27" Type="http://schemas.openxmlformats.org/officeDocument/2006/relationships/image" Target="../media/image1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itehouse.gov/ostp/news-updates/2024/11/12/biden-%e2%81%a0harris-administration-establishes-bold-u-s-government-targets-for-safely-and-responsibly-expanding-u-s-nuclear-energy-and-announces-framework-for-action-to-achieve-these-targets/" TargetMode="External"/><Relationship Id="rId13" Type="http://schemas.openxmlformats.org/officeDocument/2006/relationships/image" Target="../media/image212.jpeg"/><Relationship Id="rId3" Type="http://schemas.openxmlformats.org/officeDocument/2006/relationships/hyperlink" Target="https://www.carbonbrief.org/mapped-the-us-nuclear-power-plants-at-risk-of-shutting-down/" TargetMode="External"/><Relationship Id="rId7" Type="http://schemas.openxmlformats.org/officeDocument/2006/relationships/image" Target="../media/image208.jpeg"/><Relationship Id="rId12" Type="http://schemas.openxmlformats.org/officeDocument/2006/relationships/image" Target="../media/image211.png"/><Relationship Id="rId2" Type="http://schemas.openxmlformats.org/officeDocument/2006/relationships/hyperlink" Target="https://www.popularmechanics.com/science/energy/a39970168/funding-financially-distressed-nuclear-power-plants/" TargetMode="External"/><Relationship Id="rId16" Type="http://schemas.openxmlformats.org/officeDocument/2006/relationships/image" Target="../media/image21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11" Type="http://schemas.openxmlformats.org/officeDocument/2006/relationships/image" Target="../media/image210.jpeg"/><Relationship Id="rId5" Type="http://schemas.openxmlformats.org/officeDocument/2006/relationships/hyperlink" Target="https://holtecinternational.com/products-and-services/holtec-palisades/" TargetMode="External"/><Relationship Id="rId15" Type="http://schemas.openxmlformats.org/officeDocument/2006/relationships/image" Target="../media/image214.png"/><Relationship Id="rId10" Type="http://schemas.openxmlformats.org/officeDocument/2006/relationships/hyperlink" Target="https://www.energy.gov/ne/articles/us-sets-targets-triple-nuclear-energy-capacity-2050" TargetMode="External"/><Relationship Id="rId4" Type="http://schemas.openxmlformats.org/officeDocument/2006/relationships/hyperlink" Target="https://crsreports.congress.gov/product/pdf/R/R46820/3" TargetMode="External"/><Relationship Id="rId9" Type="http://schemas.openxmlformats.org/officeDocument/2006/relationships/image" Target="../media/image209.png"/><Relationship Id="rId14" Type="http://schemas.openxmlformats.org/officeDocument/2006/relationships/image" Target="../media/image21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.invgate.com/chatgpt-statistics#:~:text=ChatGPT%20receives%20more%20than%2010,hit%20100%20million%20weekly%20users." TargetMode="External"/><Relationship Id="rId3" Type="http://schemas.openxmlformats.org/officeDocument/2006/relationships/image" Target="../media/image217.png"/><Relationship Id="rId7" Type="http://schemas.openxmlformats.org/officeDocument/2006/relationships/image" Target="../media/image19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atista.com/statistics/1536925/gpt-3-estimated-water-consumption-training/" TargetMode="External"/><Relationship Id="rId5" Type="http://schemas.openxmlformats.org/officeDocument/2006/relationships/image" Target="../media/image77.jpeg"/><Relationship Id="rId4" Type="http://schemas.openxmlformats.org/officeDocument/2006/relationships/hyperlink" Target="https://oecd.ai/en/wonk/how-much-water-does-ai-consume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9.png"/><Relationship Id="rId7" Type="http://schemas.openxmlformats.org/officeDocument/2006/relationships/image" Target="../media/image221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scareerinstitute.edu/blog/65-jobs-with-the-lowest-risk-of-automation-by-ai-and-robots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eb-archive.oecd.org/temp/2024-06-21/660908-more-resources.htm" TargetMode="External"/><Relationship Id="rId13" Type="http://schemas.openxmlformats.org/officeDocument/2006/relationships/image" Target="../media/image230.jpeg"/><Relationship Id="rId3" Type="http://schemas.openxmlformats.org/officeDocument/2006/relationships/image" Target="../media/image225.png"/><Relationship Id="rId7" Type="http://schemas.openxmlformats.org/officeDocument/2006/relationships/image" Target="../media/image227.jpeg"/><Relationship Id="rId12" Type="http://schemas.openxmlformats.org/officeDocument/2006/relationships/hyperlink" Target="https://economicgraph.linkedin.com/content/dam/me/economicgraph/en-us/PDF/future-of-work-report-ai-november-2023.pdf" TargetMode="External"/><Relationship Id="rId2" Type="http://schemas.openxmlformats.org/officeDocument/2006/relationships/hyperlink" Target="https://www.thomsonreuters.com/content/dam/ewp-m/documents/thomsonreuters/en/pdf/reports/future-of-professionals-report-2024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ports.weforum.org/docs/WEF_Future_of_Jobs_Report_2025.pdf" TargetMode="External"/><Relationship Id="rId11" Type="http://schemas.openxmlformats.org/officeDocument/2006/relationships/image" Target="../media/image229.png"/><Relationship Id="rId5" Type="http://schemas.openxmlformats.org/officeDocument/2006/relationships/image" Target="../media/image226.jpeg"/><Relationship Id="rId10" Type="http://schemas.openxmlformats.org/officeDocument/2006/relationships/hyperlink" Target="file:///C:\Users\gbennett\Downloads\08785bba-en.pdf" TargetMode="External"/><Relationship Id="rId4" Type="http://schemas.openxmlformats.org/officeDocument/2006/relationships/hyperlink" Target="https://www.microsoft.com/en-us/research/uploads/prod/2024/12/NFWReport2024_12.20.24.pdf" TargetMode="External"/><Relationship Id="rId9" Type="http://schemas.openxmlformats.org/officeDocument/2006/relationships/image" Target="../media/image2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ai.com/index/klarna/" TargetMode="External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Klarna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hyperlink" Target="https://youtu.be/5zuF4Ys1eAw?si=tK_MZAeEV6Fnf-hI" TargetMode="External"/><Relationship Id="rId7" Type="http://schemas.openxmlformats.org/officeDocument/2006/relationships/hyperlink" Target="https://www.technologyreview.com/2025/01/08/1109188/whats-next-for-ai-in-2025/" TargetMode="External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png"/><Relationship Id="rId5" Type="http://schemas.openxmlformats.org/officeDocument/2006/relationships/hyperlink" Target="https://news.microsoft.com/source/features/ai/6-ai-trends-youll-see-more-of-in-2025/" TargetMode="External"/><Relationship Id="rId10" Type="http://schemas.openxmlformats.org/officeDocument/2006/relationships/image" Target="../media/image242.jpeg"/><Relationship Id="rId4" Type="http://schemas.openxmlformats.org/officeDocument/2006/relationships/image" Target="../media/image172.jpeg"/><Relationship Id="rId9" Type="http://schemas.openxmlformats.org/officeDocument/2006/relationships/image" Target="../media/image24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svg"/><Relationship Id="rId13" Type="http://schemas.openxmlformats.org/officeDocument/2006/relationships/image" Target="../media/image253.png"/><Relationship Id="rId18" Type="http://schemas.openxmlformats.org/officeDocument/2006/relationships/image" Target="../media/image256.png"/><Relationship Id="rId3" Type="http://schemas.openxmlformats.org/officeDocument/2006/relationships/image" Target="../media/image38.png"/><Relationship Id="rId21" Type="http://schemas.openxmlformats.org/officeDocument/2006/relationships/image" Target="../media/image259.svg"/><Relationship Id="rId7" Type="http://schemas.openxmlformats.org/officeDocument/2006/relationships/image" Target="../media/image247.png"/><Relationship Id="rId12" Type="http://schemas.openxmlformats.org/officeDocument/2006/relationships/image" Target="../media/image252.svg"/><Relationship Id="rId17" Type="http://schemas.openxmlformats.org/officeDocument/2006/relationships/image" Target="../media/image255.svg"/><Relationship Id="rId2" Type="http://schemas.openxmlformats.org/officeDocument/2006/relationships/image" Target="../media/image243.png"/><Relationship Id="rId16" Type="http://schemas.openxmlformats.org/officeDocument/2006/relationships/image" Target="../media/image254.png"/><Relationship Id="rId20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sv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5" Type="http://schemas.openxmlformats.org/officeDocument/2006/relationships/image" Target="../media/image37.svg"/><Relationship Id="rId10" Type="http://schemas.openxmlformats.org/officeDocument/2006/relationships/image" Target="../media/image250.svg"/><Relationship Id="rId19" Type="http://schemas.openxmlformats.org/officeDocument/2006/relationships/image" Target="../media/image257.sv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7.png"/><Relationship Id="rId13" Type="http://schemas.openxmlformats.org/officeDocument/2006/relationships/image" Target="../media/image271.png"/><Relationship Id="rId3" Type="http://schemas.openxmlformats.org/officeDocument/2006/relationships/image" Target="../media/image262.jpeg"/><Relationship Id="rId7" Type="http://schemas.openxmlformats.org/officeDocument/2006/relationships/image" Target="../media/image266.png"/><Relationship Id="rId12" Type="http://schemas.openxmlformats.org/officeDocument/2006/relationships/image" Target="../media/image270.jpeg"/><Relationship Id="rId2" Type="http://schemas.openxmlformats.org/officeDocument/2006/relationships/image" Target="../media/image261.png"/><Relationship Id="rId16" Type="http://schemas.openxmlformats.org/officeDocument/2006/relationships/image" Target="../media/image27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11" Type="http://schemas.openxmlformats.org/officeDocument/2006/relationships/image" Target="../media/image269.png"/><Relationship Id="rId5" Type="http://schemas.openxmlformats.org/officeDocument/2006/relationships/image" Target="../media/image264.jpeg"/><Relationship Id="rId15" Type="http://schemas.openxmlformats.org/officeDocument/2006/relationships/image" Target="../media/image273.png"/><Relationship Id="rId10" Type="http://schemas.openxmlformats.org/officeDocument/2006/relationships/image" Target="../media/image174.png"/><Relationship Id="rId4" Type="http://schemas.openxmlformats.org/officeDocument/2006/relationships/image" Target="../media/image263.jpeg"/><Relationship Id="rId9" Type="http://schemas.openxmlformats.org/officeDocument/2006/relationships/image" Target="../media/image268.jpeg"/><Relationship Id="rId14" Type="http://schemas.openxmlformats.org/officeDocument/2006/relationships/image" Target="../media/image27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1DF4-FE0D-390F-AF4D-6B343CE1A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511" y="2134312"/>
            <a:ext cx="6248049" cy="926275"/>
          </a:xfrm>
        </p:spPr>
        <p:txBody>
          <a:bodyPr/>
          <a:lstStyle/>
          <a:p>
            <a:r>
              <a:rPr lang="en-US" sz="4000" dirty="0"/>
              <a:t>Artificial Intelligence:</a:t>
            </a:r>
            <a:br>
              <a:rPr lang="en-US" sz="4000" dirty="0"/>
            </a:br>
            <a:r>
              <a:rPr lang="en-US" sz="3200" dirty="0"/>
              <a:t>A High Level Perspective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1A4B3-636A-A130-4158-0D5379147E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6376" y="3439176"/>
            <a:ext cx="5005608" cy="904863"/>
          </a:xfrm>
        </p:spPr>
        <p:txBody>
          <a:bodyPr/>
          <a:lstStyle/>
          <a:p>
            <a:r>
              <a:rPr lang="en-US" sz="2400"/>
              <a:t>Geoff Bennett</a:t>
            </a:r>
          </a:p>
          <a:p>
            <a:r>
              <a:rPr lang="en-US" sz="2400"/>
              <a:t>Director, Solutions and Technology</a:t>
            </a:r>
          </a:p>
        </p:txBody>
      </p:sp>
      <p:pic>
        <p:nvPicPr>
          <p:cNvPr id="1026" name="Picture 2" descr="n93-hex-simple-shadow">
            <a:extLst>
              <a:ext uri="{FF2B5EF4-FFF2-40B4-BE49-F238E27FC236}">
                <a16:creationId xmlns:a16="http://schemas.microsoft.com/office/drawing/2014/main" id="{5BBFE09C-0AAC-2222-BD25-D916DD26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986" y="4421842"/>
            <a:ext cx="1714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E69D1-4E17-8ACA-4251-BE7BDA6F6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AI data structures</a:t>
            </a:r>
          </a:p>
        </p:txBody>
      </p:sp>
      <p:grpSp>
        <p:nvGrpSpPr>
          <p:cNvPr id="6161" name="Group 6160">
            <a:extLst>
              <a:ext uri="{FF2B5EF4-FFF2-40B4-BE49-F238E27FC236}">
                <a16:creationId xmlns:a16="http://schemas.microsoft.com/office/drawing/2014/main" id="{6F556AD4-657A-8885-F3BB-809F4F5349FF}"/>
              </a:ext>
            </a:extLst>
          </p:cNvPr>
          <p:cNvGrpSpPr/>
          <p:nvPr/>
        </p:nvGrpSpPr>
        <p:grpSpPr>
          <a:xfrm>
            <a:off x="718471" y="2400884"/>
            <a:ext cx="1781188" cy="2657744"/>
            <a:chOff x="718471" y="2400884"/>
            <a:chExt cx="1781188" cy="265774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DB15F8-1DC1-EC01-0D35-6FF9D8E54F67}"/>
                </a:ext>
              </a:extLst>
            </p:cNvPr>
            <p:cNvCxnSpPr>
              <a:cxnSpLocks/>
              <a:endCxn id="41" idx="0"/>
            </p:cNvCxnSpPr>
            <p:nvPr/>
          </p:nvCxnSpPr>
          <p:spPr>
            <a:xfrm>
              <a:off x="783949" y="2531841"/>
              <a:ext cx="270096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B048B7F-D25F-61DC-6F76-894DB86AC5EE}"/>
                </a:ext>
              </a:extLst>
            </p:cNvPr>
            <p:cNvCxnSpPr>
              <a:cxnSpLocks/>
              <a:stCxn id="37" idx="4"/>
              <a:endCxn id="42" idx="0"/>
            </p:cNvCxnSpPr>
            <p:nvPr/>
          </p:nvCxnSpPr>
          <p:spPr>
            <a:xfrm>
              <a:off x="783950" y="2531841"/>
              <a:ext cx="829225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B28290-1018-5D85-66F5-CDC8141936CE}"/>
                </a:ext>
              </a:extLst>
            </p:cNvPr>
            <p:cNvCxnSpPr>
              <a:cxnSpLocks/>
              <a:stCxn id="37" idx="4"/>
              <a:endCxn id="43" idx="0"/>
            </p:cNvCxnSpPr>
            <p:nvPr/>
          </p:nvCxnSpPr>
          <p:spPr>
            <a:xfrm>
              <a:off x="783950" y="2531841"/>
              <a:ext cx="1370249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513B5F-EE67-04D4-AAC8-7DF1AF7D817D}"/>
                </a:ext>
              </a:extLst>
            </p:cNvPr>
            <p:cNvCxnSpPr>
              <a:cxnSpLocks/>
              <a:stCxn id="38" idx="4"/>
              <a:endCxn id="41" idx="0"/>
            </p:cNvCxnSpPr>
            <p:nvPr/>
          </p:nvCxnSpPr>
          <p:spPr>
            <a:xfrm flipH="1">
              <a:off x="1054045" y="2531841"/>
              <a:ext cx="279982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454216-8B4E-E37B-9729-8EDDAFE592DD}"/>
                </a:ext>
              </a:extLst>
            </p:cNvPr>
            <p:cNvCxnSpPr>
              <a:cxnSpLocks/>
              <a:stCxn id="38" idx="4"/>
              <a:endCxn id="42" idx="0"/>
            </p:cNvCxnSpPr>
            <p:nvPr/>
          </p:nvCxnSpPr>
          <p:spPr>
            <a:xfrm>
              <a:off x="1334027" y="2531841"/>
              <a:ext cx="279148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9E58640-90DC-8C57-DA51-647B384028DF}"/>
                </a:ext>
              </a:extLst>
            </p:cNvPr>
            <p:cNvCxnSpPr>
              <a:cxnSpLocks/>
              <a:stCxn id="39" idx="4"/>
              <a:endCxn id="43" idx="0"/>
            </p:cNvCxnSpPr>
            <p:nvPr/>
          </p:nvCxnSpPr>
          <p:spPr>
            <a:xfrm>
              <a:off x="1884104" y="2531841"/>
              <a:ext cx="270095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65682E-76C2-FBEA-CD2F-35EC301ECA42}"/>
                </a:ext>
              </a:extLst>
            </p:cNvPr>
            <p:cNvCxnSpPr>
              <a:cxnSpLocks/>
              <a:stCxn id="38" idx="4"/>
              <a:endCxn id="43" idx="0"/>
            </p:cNvCxnSpPr>
            <p:nvPr/>
          </p:nvCxnSpPr>
          <p:spPr>
            <a:xfrm>
              <a:off x="1334027" y="2531841"/>
              <a:ext cx="820172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C711B8D-E363-7DDB-AB6F-A3D88EF6B136}"/>
                </a:ext>
              </a:extLst>
            </p:cNvPr>
            <p:cNvCxnSpPr>
              <a:cxnSpLocks/>
              <a:stCxn id="39" idx="4"/>
              <a:endCxn id="41" idx="0"/>
            </p:cNvCxnSpPr>
            <p:nvPr/>
          </p:nvCxnSpPr>
          <p:spPr>
            <a:xfrm flipH="1">
              <a:off x="1054045" y="2531841"/>
              <a:ext cx="830059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CAE13E-8242-DF20-1ED9-9C33542468E0}"/>
                </a:ext>
              </a:extLst>
            </p:cNvPr>
            <p:cNvCxnSpPr>
              <a:cxnSpLocks/>
              <a:stCxn id="39" idx="4"/>
              <a:endCxn id="42" idx="0"/>
            </p:cNvCxnSpPr>
            <p:nvPr/>
          </p:nvCxnSpPr>
          <p:spPr>
            <a:xfrm flipH="1">
              <a:off x="1613175" y="2531841"/>
              <a:ext cx="270929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4A8ED6C-295E-F9D7-9F85-03F84E1FE133}"/>
                </a:ext>
              </a:extLst>
            </p:cNvPr>
            <p:cNvCxnSpPr>
              <a:cxnSpLocks/>
              <a:stCxn id="40" idx="4"/>
            </p:cNvCxnSpPr>
            <p:nvPr/>
          </p:nvCxnSpPr>
          <p:spPr>
            <a:xfrm flipH="1">
              <a:off x="2172305" y="2531841"/>
              <a:ext cx="261876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801C9B-61A4-7729-B0B8-FEC4F03B8D2A}"/>
                </a:ext>
              </a:extLst>
            </p:cNvPr>
            <p:cNvCxnSpPr>
              <a:cxnSpLocks/>
              <a:stCxn id="40" idx="4"/>
              <a:endCxn id="42" idx="0"/>
            </p:cNvCxnSpPr>
            <p:nvPr/>
          </p:nvCxnSpPr>
          <p:spPr>
            <a:xfrm flipH="1">
              <a:off x="1613175" y="2531841"/>
              <a:ext cx="821006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5CC7DF-D479-3DB8-58CE-2BBC93ACA930}"/>
                </a:ext>
              </a:extLst>
            </p:cNvPr>
            <p:cNvCxnSpPr>
              <a:cxnSpLocks/>
              <a:stCxn id="40" idx="4"/>
            </p:cNvCxnSpPr>
            <p:nvPr/>
          </p:nvCxnSpPr>
          <p:spPr>
            <a:xfrm flipH="1">
              <a:off x="1054045" y="2531841"/>
              <a:ext cx="1380136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783CC6-BE88-1BA7-6DBE-A2E4CE53D9AA}"/>
                </a:ext>
              </a:extLst>
            </p:cNvPr>
            <p:cNvCxnSpPr>
              <a:cxnSpLocks/>
              <a:stCxn id="41" idx="4"/>
              <a:endCxn id="44" idx="0"/>
            </p:cNvCxnSpPr>
            <p:nvPr/>
          </p:nvCxnSpPr>
          <p:spPr>
            <a:xfrm>
              <a:off x="1054045" y="3379087"/>
              <a:ext cx="0" cy="710633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7FBB7DB-496C-0A22-B12F-84848FFD7599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>
              <a:off x="1054045" y="3379087"/>
              <a:ext cx="559129" cy="710633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3EE6A10-AE70-E8FE-4ED3-4F328D37B39B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>
              <a:off x="1054045" y="3379087"/>
              <a:ext cx="1100154" cy="710633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C02804-A404-F807-0BF0-DBD7A50FB703}"/>
                </a:ext>
              </a:extLst>
            </p:cNvPr>
            <p:cNvCxnSpPr>
              <a:cxnSpLocks/>
              <a:stCxn id="42" idx="4"/>
              <a:endCxn id="45" idx="0"/>
            </p:cNvCxnSpPr>
            <p:nvPr/>
          </p:nvCxnSpPr>
          <p:spPr>
            <a:xfrm>
              <a:off x="1613175" y="3379087"/>
              <a:ext cx="0" cy="710633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B6C0E8B-4FBD-3E58-9152-3087D8022B7F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>
              <a:off x="2154198" y="3379087"/>
              <a:ext cx="1" cy="710633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0C671E-5F78-2B1E-C5D3-68348EAE5650}"/>
                </a:ext>
              </a:extLst>
            </p:cNvPr>
            <p:cNvCxnSpPr>
              <a:cxnSpLocks/>
              <a:stCxn id="42" idx="4"/>
            </p:cNvCxnSpPr>
            <p:nvPr/>
          </p:nvCxnSpPr>
          <p:spPr>
            <a:xfrm flipH="1">
              <a:off x="1081739" y="3379087"/>
              <a:ext cx="531436" cy="716289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459E175-C363-E85F-5CB3-DF13172D87E3}"/>
                </a:ext>
              </a:extLst>
            </p:cNvPr>
            <p:cNvCxnSpPr>
              <a:cxnSpLocks/>
              <a:stCxn id="42" idx="4"/>
              <a:endCxn id="46" idx="0"/>
            </p:cNvCxnSpPr>
            <p:nvPr/>
          </p:nvCxnSpPr>
          <p:spPr>
            <a:xfrm>
              <a:off x="1613175" y="3379087"/>
              <a:ext cx="541024" cy="710633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B018AC-1886-16F2-A1D1-C177E0D34753}"/>
                </a:ext>
              </a:extLst>
            </p:cNvPr>
            <p:cNvCxnSpPr>
              <a:cxnSpLocks/>
              <a:stCxn id="43" idx="4"/>
              <a:endCxn id="45" idx="0"/>
            </p:cNvCxnSpPr>
            <p:nvPr/>
          </p:nvCxnSpPr>
          <p:spPr>
            <a:xfrm flipH="1">
              <a:off x="1613175" y="3379087"/>
              <a:ext cx="541024" cy="710633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381D2B0-72BD-FA9B-BE9E-A28FA13F7E59}"/>
                </a:ext>
              </a:extLst>
            </p:cNvPr>
            <p:cNvCxnSpPr>
              <a:cxnSpLocks/>
              <a:stCxn id="43" idx="4"/>
              <a:endCxn id="44" idx="0"/>
            </p:cNvCxnSpPr>
            <p:nvPr/>
          </p:nvCxnSpPr>
          <p:spPr>
            <a:xfrm flipH="1">
              <a:off x="1054045" y="3379087"/>
              <a:ext cx="1100154" cy="710633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774CE0F-0736-133B-1A78-7BC9D5A3C437}"/>
                </a:ext>
              </a:extLst>
            </p:cNvPr>
            <p:cNvCxnSpPr>
              <a:cxnSpLocks/>
              <a:stCxn id="44" idx="4"/>
              <a:endCxn id="47" idx="0"/>
            </p:cNvCxnSpPr>
            <p:nvPr/>
          </p:nvCxnSpPr>
          <p:spPr>
            <a:xfrm>
              <a:off x="1054045" y="4220677"/>
              <a:ext cx="279982" cy="706994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67FA595-FCB0-E73E-6F55-29DDB679C890}"/>
                </a:ext>
              </a:extLst>
            </p:cNvPr>
            <p:cNvCxnSpPr>
              <a:cxnSpLocks/>
              <a:stCxn id="45" idx="4"/>
              <a:endCxn id="47" idx="0"/>
            </p:cNvCxnSpPr>
            <p:nvPr/>
          </p:nvCxnSpPr>
          <p:spPr>
            <a:xfrm flipH="1">
              <a:off x="1334027" y="4220677"/>
              <a:ext cx="279148" cy="706994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B2FFF84-2739-6F91-915F-8CFF6BE7BD52}"/>
                </a:ext>
              </a:extLst>
            </p:cNvPr>
            <p:cNvCxnSpPr>
              <a:cxnSpLocks/>
              <a:stCxn id="45" idx="4"/>
              <a:endCxn id="48" idx="0"/>
            </p:cNvCxnSpPr>
            <p:nvPr/>
          </p:nvCxnSpPr>
          <p:spPr>
            <a:xfrm>
              <a:off x="1613175" y="4220677"/>
              <a:ext cx="279982" cy="706994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ED1A640-859C-32D7-F10F-544C235E83D3}"/>
                </a:ext>
              </a:extLst>
            </p:cNvPr>
            <p:cNvCxnSpPr>
              <a:cxnSpLocks/>
              <a:stCxn id="46" idx="4"/>
              <a:endCxn id="48" idx="0"/>
            </p:cNvCxnSpPr>
            <p:nvPr/>
          </p:nvCxnSpPr>
          <p:spPr>
            <a:xfrm flipH="1">
              <a:off x="1893157" y="4220677"/>
              <a:ext cx="261042" cy="706994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62B5683-DEE5-C14C-CA1D-1DC6FFC537A0}"/>
                </a:ext>
              </a:extLst>
            </p:cNvPr>
            <p:cNvCxnSpPr>
              <a:cxnSpLocks/>
              <a:stCxn id="44" idx="4"/>
              <a:endCxn id="48" idx="0"/>
            </p:cNvCxnSpPr>
            <p:nvPr/>
          </p:nvCxnSpPr>
          <p:spPr>
            <a:xfrm>
              <a:off x="1054045" y="4220677"/>
              <a:ext cx="839112" cy="706994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674FBAC-0AB0-4D06-C958-FAF92A4DC35D}"/>
                </a:ext>
              </a:extLst>
            </p:cNvPr>
            <p:cNvCxnSpPr>
              <a:cxnSpLocks/>
              <a:stCxn id="47" idx="0"/>
              <a:endCxn id="46" idx="4"/>
            </p:cNvCxnSpPr>
            <p:nvPr/>
          </p:nvCxnSpPr>
          <p:spPr>
            <a:xfrm flipV="1">
              <a:off x="1334027" y="4220677"/>
              <a:ext cx="820172" cy="706994"/>
            </a:xfrm>
            <a:prstGeom prst="line">
              <a:avLst/>
            </a:prstGeom>
            <a:ln w="2857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D37E24B-21B4-5E1C-FA0A-AB487055CE0C}"/>
                </a:ext>
              </a:extLst>
            </p:cNvPr>
            <p:cNvSpPr/>
            <p:nvPr/>
          </p:nvSpPr>
          <p:spPr>
            <a:xfrm>
              <a:off x="718471" y="2400884"/>
              <a:ext cx="130957" cy="130957"/>
            </a:xfrm>
            <a:prstGeom prst="ellipse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D43EA00-8606-D937-AA40-92D49FB919FC}"/>
                </a:ext>
              </a:extLst>
            </p:cNvPr>
            <p:cNvSpPr/>
            <p:nvPr/>
          </p:nvSpPr>
          <p:spPr>
            <a:xfrm>
              <a:off x="1268548" y="2400884"/>
              <a:ext cx="130957" cy="130957"/>
            </a:xfrm>
            <a:prstGeom prst="ellipse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8F87129-2B1E-CD3C-609B-E8D74F9CBF07}"/>
                </a:ext>
              </a:extLst>
            </p:cNvPr>
            <p:cNvSpPr/>
            <p:nvPr/>
          </p:nvSpPr>
          <p:spPr>
            <a:xfrm>
              <a:off x="1818625" y="2400884"/>
              <a:ext cx="130957" cy="130957"/>
            </a:xfrm>
            <a:prstGeom prst="ellipse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5C974E7-48C8-5B1B-8DAB-8E0AA5CC5B58}"/>
                </a:ext>
              </a:extLst>
            </p:cNvPr>
            <p:cNvSpPr/>
            <p:nvPr/>
          </p:nvSpPr>
          <p:spPr>
            <a:xfrm>
              <a:off x="2368702" y="2400884"/>
              <a:ext cx="130957" cy="130957"/>
            </a:xfrm>
            <a:prstGeom prst="ellipse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8A14AB5-1F89-9F20-5CDB-D60ED0C1FA18}"/>
                </a:ext>
              </a:extLst>
            </p:cNvPr>
            <p:cNvSpPr/>
            <p:nvPr/>
          </p:nvSpPr>
          <p:spPr>
            <a:xfrm>
              <a:off x="988566" y="3248130"/>
              <a:ext cx="130957" cy="13095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91B3A7C-AA6E-0816-1EA1-0A6C51C988C9}"/>
                </a:ext>
              </a:extLst>
            </p:cNvPr>
            <p:cNvSpPr/>
            <p:nvPr/>
          </p:nvSpPr>
          <p:spPr>
            <a:xfrm>
              <a:off x="1547696" y="3248130"/>
              <a:ext cx="130957" cy="13095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43C8974-6E62-51E2-8EEB-63EE1E13DEDE}"/>
                </a:ext>
              </a:extLst>
            </p:cNvPr>
            <p:cNvSpPr/>
            <p:nvPr/>
          </p:nvSpPr>
          <p:spPr>
            <a:xfrm>
              <a:off x="2088720" y="3248130"/>
              <a:ext cx="130957" cy="13095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B0A349-02BA-2505-D95C-7AE7A11017AF}"/>
                </a:ext>
              </a:extLst>
            </p:cNvPr>
            <p:cNvSpPr/>
            <p:nvPr/>
          </p:nvSpPr>
          <p:spPr>
            <a:xfrm>
              <a:off x="988566" y="4089720"/>
              <a:ext cx="130957" cy="13095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BBD26F8-2656-DCEF-EB4E-B8800D3001E2}"/>
                </a:ext>
              </a:extLst>
            </p:cNvPr>
            <p:cNvSpPr/>
            <p:nvPr/>
          </p:nvSpPr>
          <p:spPr>
            <a:xfrm>
              <a:off x="1547696" y="4089720"/>
              <a:ext cx="130957" cy="13095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1A8448D-079E-C8B0-DBD0-607608AA461B}"/>
                </a:ext>
              </a:extLst>
            </p:cNvPr>
            <p:cNvSpPr/>
            <p:nvPr/>
          </p:nvSpPr>
          <p:spPr>
            <a:xfrm>
              <a:off x="2088720" y="4089720"/>
              <a:ext cx="130957" cy="13095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950C37-69AC-7601-AE07-7F0FF75DFD7C}"/>
                </a:ext>
              </a:extLst>
            </p:cNvPr>
            <p:cNvSpPr/>
            <p:nvPr/>
          </p:nvSpPr>
          <p:spPr>
            <a:xfrm>
              <a:off x="1268548" y="4927671"/>
              <a:ext cx="130957" cy="130957"/>
            </a:xfrm>
            <a:prstGeom prst="ellipse">
              <a:avLst/>
            </a:prstGeom>
            <a:solidFill>
              <a:srgbClr val="7030A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F0B3801-BF4F-4C2A-D695-6E103B89B9BB}"/>
                </a:ext>
              </a:extLst>
            </p:cNvPr>
            <p:cNvSpPr/>
            <p:nvPr/>
          </p:nvSpPr>
          <p:spPr>
            <a:xfrm>
              <a:off x="1827678" y="4927671"/>
              <a:ext cx="130957" cy="130957"/>
            </a:xfrm>
            <a:prstGeom prst="ellipse">
              <a:avLst/>
            </a:prstGeom>
            <a:solidFill>
              <a:srgbClr val="7030A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4A0F0DB1-D5A5-A46E-9D1B-D49EE1F27EFC}"/>
              </a:ext>
            </a:extLst>
          </p:cNvPr>
          <p:cNvSpPr txBox="1"/>
          <p:nvPr/>
        </p:nvSpPr>
        <p:spPr>
          <a:xfrm>
            <a:off x="47328" y="725295"/>
            <a:ext cx="3166171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The </a:t>
            </a:r>
            <a:r>
              <a:rPr lang="en-US" sz="1600" b="1" dirty="0">
                <a:solidFill>
                  <a:schemeClr val="accent5"/>
                </a:solidFill>
              </a:rPr>
              <a:t>A</a:t>
            </a:r>
            <a:r>
              <a:rPr lang="en-US" sz="1600" dirty="0">
                <a:solidFill>
                  <a:schemeClr val="tx2"/>
                </a:solidFill>
              </a:rPr>
              <a:t>rtificial </a:t>
            </a:r>
            <a:r>
              <a:rPr lang="en-US" sz="1600" b="1" dirty="0">
                <a:solidFill>
                  <a:schemeClr val="accent5"/>
                </a:solidFill>
              </a:rPr>
              <a:t>N</a:t>
            </a:r>
            <a:r>
              <a:rPr lang="en-US" sz="1600" dirty="0">
                <a:solidFill>
                  <a:schemeClr val="tx2"/>
                </a:solidFill>
              </a:rPr>
              <a:t>eural </a:t>
            </a:r>
            <a:r>
              <a:rPr lang="en-US" sz="1600" b="1" dirty="0">
                <a:solidFill>
                  <a:schemeClr val="accent5"/>
                </a:solidFill>
              </a:rPr>
              <a:t>N</a:t>
            </a:r>
            <a:r>
              <a:rPr lang="en-US" sz="1600" dirty="0">
                <a:solidFill>
                  <a:schemeClr val="tx2"/>
                </a:solidFill>
              </a:rPr>
              <a:t>etwork</a:t>
            </a:r>
          </a:p>
        </p:txBody>
      </p:sp>
      <p:grpSp>
        <p:nvGrpSpPr>
          <p:cNvPr id="6162" name="Group 6161">
            <a:extLst>
              <a:ext uri="{FF2B5EF4-FFF2-40B4-BE49-F238E27FC236}">
                <a16:creationId xmlns:a16="http://schemas.microsoft.com/office/drawing/2014/main" id="{27C096B7-4D6D-A05F-B4CA-523F87286169}"/>
              </a:ext>
            </a:extLst>
          </p:cNvPr>
          <p:cNvGrpSpPr/>
          <p:nvPr/>
        </p:nvGrpSpPr>
        <p:grpSpPr>
          <a:xfrm>
            <a:off x="329121" y="1340768"/>
            <a:ext cx="2602586" cy="1013575"/>
            <a:chOff x="329121" y="1340768"/>
            <a:chExt cx="2602586" cy="1013575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EB491F0-423E-F9CA-4DB5-4800763C06B9}"/>
                </a:ext>
              </a:extLst>
            </p:cNvPr>
            <p:cNvSpPr txBox="1"/>
            <p:nvPr/>
          </p:nvSpPr>
          <p:spPr>
            <a:xfrm>
              <a:off x="329121" y="1340768"/>
              <a:ext cx="2602586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accent5"/>
                  </a:solidFill>
                </a:rPr>
                <a:t>Input tokens</a:t>
              </a:r>
              <a:r>
                <a:rPr lang="en-US" sz="1600">
                  <a:solidFill>
                    <a:schemeClr val="accent5"/>
                  </a:solidFill>
                </a:rPr>
                <a:t> </a:t>
              </a:r>
              <a:r>
                <a:rPr lang="en-US" sz="1600">
                  <a:solidFill>
                    <a:schemeClr val="tx2"/>
                  </a:solidFill>
                </a:rPr>
                <a:t>are created from the prompt you enter</a:t>
              </a:r>
            </a:p>
          </p:txBody>
        </p:sp>
        <p:sp>
          <p:nvSpPr>
            <p:cNvPr id="56" name="Arrow: Down 55">
              <a:extLst>
                <a:ext uri="{FF2B5EF4-FFF2-40B4-BE49-F238E27FC236}">
                  <a16:creationId xmlns:a16="http://schemas.microsoft.com/office/drawing/2014/main" id="{A936A102-3D54-DCCD-6C49-81D7332D3DE8}"/>
                </a:ext>
              </a:extLst>
            </p:cNvPr>
            <p:cNvSpPr/>
            <p:nvPr/>
          </p:nvSpPr>
          <p:spPr>
            <a:xfrm>
              <a:off x="648901" y="2033248"/>
              <a:ext cx="270096" cy="321095"/>
            </a:xfrm>
            <a:prstGeom prst="downArrow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Arrow: Down 56">
              <a:extLst>
                <a:ext uri="{FF2B5EF4-FFF2-40B4-BE49-F238E27FC236}">
                  <a16:creationId xmlns:a16="http://schemas.microsoft.com/office/drawing/2014/main" id="{A3D74091-921A-1881-EAAA-43BCBE41EB1F}"/>
                </a:ext>
              </a:extLst>
            </p:cNvPr>
            <p:cNvSpPr/>
            <p:nvPr/>
          </p:nvSpPr>
          <p:spPr>
            <a:xfrm>
              <a:off x="1198978" y="2033248"/>
              <a:ext cx="270096" cy="321095"/>
            </a:xfrm>
            <a:prstGeom prst="downArrow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Arrow: Down 57">
              <a:extLst>
                <a:ext uri="{FF2B5EF4-FFF2-40B4-BE49-F238E27FC236}">
                  <a16:creationId xmlns:a16="http://schemas.microsoft.com/office/drawing/2014/main" id="{D9BEC3EF-098F-FBE1-F263-65F48B29E4A1}"/>
                </a:ext>
              </a:extLst>
            </p:cNvPr>
            <p:cNvSpPr/>
            <p:nvPr/>
          </p:nvSpPr>
          <p:spPr>
            <a:xfrm>
              <a:off x="1749055" y="2033248"/>
              <a:ext cx="270096" cy="321095"/>
            </a:xfrm>
            <a:prstGeom prst="downArrow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Arrow: Down 58">
              <a:extLst>
                <a:ext uri="{FF2B5EF4-FFF2-40B4-BE49-F238E27FC236}">
                  <a16:creationId xmlns:a16="http://schemas.microsoft.com/office/drawing/2014/main" id="{2B93CBC8-8B79-DF37-F276-731701F73A7A}"/>
                </a:ext>
              </a:extLst>
            </p:cNvPr>
            <p:cNvSpPr/>
            <p:nvPr/>
          </p:nvSpPr>
          <p:spPr>
            <a:xfrm>
              <a:off x="2299132" y="2033248"/>
              <a:ext cx="270096" cy="321095"/>
            </a:xfrm>
            <a:prstGeom prst="downArrow">
              <a:avLst/>
            </a:prstGeom>
            <a:solidFill>
              <a:schemeClr val="accent4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6164" name="Group 6163">
            <a:extLst>
              <a:ext uri="{FF2B5EF4-FFF2-40B4-BE49-F238E27FC236}">
                <a16:creationId xmlns:a16="http://schemas.microsoft.com/office/drawing/2014/main" id="{0BE8E8E3-59A0-853B-1227-7ED59E3196C7}"/>
              </a:ext>
            </a:extLst>
          </p:cNvPr>
          <p:cNvGrpSpPr/>
          <p:nvPr/>
        </p:nvGrpSpPr>
        <p:grpSpPr>
          <a:xfrm>
            <a:off x="329121" y="5109806"/>
            <a:ext cx="2602586" cy="1109634"/>
            <a:chOff x="329121" y="5109806"/>
            <a:chExt cx="2602586" cy="1109634"/>
          </a:xfrm>
        </p:grpSpPr>
        <p:sp>
          <p:nvSpPr>
            <p:cNvPr id="60" name="Arrow: Down 59">
              <a:extLst>
                <a:ext uri="{FF2B5EF4-FFF2-40B4-BE49-F238E27FC236}">
                  <a16:creationId xmlns:a16="http://schemas.microsoft.com/office/drawing/2014/main" id="{0EF0E214-FE0D-AE82-AC7E-4D8B955A1673}"/>
                </a:ext>
              </a:extLst>
            </p:cNvPr>
            <p:cNvSpPr/>
            <p:nvPr/>
          </p:nvSpPr>
          <p:spPr>
            <a:xfrm>
              <a:off x="1197093" y="5109806"/>
              <a:ext cx="270096" cy="321095"/>
            </a:xfrm>
            <a:prstGeom prst="downArrow">
              <a:avLst/>
            </a:prstGeom>
            <a:solidFill>
              <a:srgbClr val="7030A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C2F295CF-F70E-93F0-D1A3-5AC3E9AC611E}"/>
                </a:ext>
              </a:extLst>
            </p:cNvPr>
            <p:cNvSpPr/>
            <p:nvPr/>
          </p:nvSpPr>
          <p:spPr>
            <a:xfrm>
              <a:off x="1758108" y="5109806"/>
              <a:ext cx="270096" cy="321095"/>
            </a:xfrm>
            <a:prstGeom prst="downArrow">
              <a:avLst/>
            </a:prstGeom>
            <a:solidFill>
              <a:srgbClr val="7030A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046D9C3-2C1D-5712-6308-1E18FFEDD7D3}"/>
                </a:ext>
              </a:extLst>
            </p:cNvPr>
            <p:cNvSpPr txBox="1"/>
            <p:nvPr/>
          </p:nvSpPr>
          <p:spPr>
            <a:xfrm>
              <a:off x="329121" y="5634665"/>
              <a:ext cx="2602586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accent5"/>
                  </a:solidFill>
                </a:rPr>
                <a:t>Output tokens</a:t>
              </a:r>
              <a:r>
                <a:rPr lang="en-US" sz="1600">
                  <a:solidFill>
                    <a:schemeClr val="accent5"/>
                  </a:solidFill>
                </a:rPr>
                <a:t> </a:t>
              </a:r>
              <a:r>
                <a:rPr lang="en-US" sz="1600">
                  <a:solidFill>
                    <a:schemeClr val="tx2"/>
                  </a:solidFill>
                </a:rPr>
                <a:t>create the answer that you are given </a:t>
              </a:r>
            </a:p>
          </p:txBody>
        </p:sp>
      </p:grpSp>
      <p:grpSp>
        <p:nvGrpSpPr>
          <p:cNvPr id="6163" name="Group 6162">
            <a:extLst>
              <a:ext uri="{FF2B5EF4-FFF2-40B4-BE49-F238E27FC236}">
                <a16:creationId xmlns:a16="http://schemas.microsoft.com/office/drawing/2014/main" id="{6396B922-5116-4861-548A-62F1455B39E1}"/>
              </a:ext>
            </a:extLst>
          </p:cNvPr>
          <p:cNvGrpSpPr/>
          <p:nvPr/>
        </p:nvGrpSpPr>
        <p:grpSpPr>
          <a:xfrm>
            <a:off x="2299132" y="3105819"/>
            <a:ext cx="2589848" cy="1096824"/>
            <a:chOff x="2299132" y="3105819"/>
            <a:chExt cx="2589848" cy="1096824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CB66A6F-FF33-66BC-CEBA-ABEE506490CB}"/>
                </a:ext>
              </a:extLst>
            </p:cNvPr>
            <p:cNvSpPr txBox="1"/>
            <p:nvPr/>
          </p:nvSpPr>
          <p:spPr>
            <a:xfrm>
              <a:off x="2574007" y="3105819"/>
              <a:ext cx="2314973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The</a:t>
              </a:r>
              <a:r>
                <a:rPr lang="en-US" sz="1600" b="1" i="1">
                  <a:solidFill>
                    <a:schemeClr val="accent5"/>
                  </a:solidFill>
                </a:rPr>
                <a:t> </a:t>
              </a:r>
              <a:r>
                <a:rPr lang="en-US" sz="1600" b="1" i="1" err="1">
                  <a:solidFill>
                    <a:schemeClr val="accent5"/>
                  </a:solidFill>
                </a:rPr>
                <a:t>probabilites</a:t>
              </a:r>
              <a:r>
                <a:rPr lang="en-US" sz="1600">
                  <a:solidFill>
                    <a:schemeClr val="accent5"/>
                  </a:solidFill>
                </a:rPr>
                <a:t> </a:t>
              </a:r>
              <a:r>
                <a:rPr lang="en-US" sz="1600">
                  <a:solidFill>
                    <a:schemeClr val="tx2"/>
                  </a:solidFill>
                </a:rPr>
                <a:t>are stored as </a:t>
              </a:r>
              <a:r>
                <a:rPr lang="en-US" sz="1600" b="1" i="1">
                  <a:solidFill>
                    <a:schemeClr val="accent5"/>
                  </a:solidFill>
                </a:rPr>
                <a:t>tensors</a:t>
              </a:r>
              <a:r>
                <a:rPr lang="en-US" sz="1600">
                  <a:solidFill>
                    <a:schemeClr val="tx2"/>
                  </a:solidFill>
                </a:rPr>
                <a:t> in the hidden layers</a:t>
              </a:r>
            </a:p>
          </p:txBody>
        </p:sp>
        <p:sp>
          <p:nvSpPr>
            <p:cNvPr id="6144" name="Left Brace 6143">
              <a:extLst>
                <a:ext uri="{FF2B5EF4-FFF2-40B4-BE49-F238E27FC236}">
                  <a16:creationId xmlns:a16="http://schemas.microsoft.com/office/drawing/2014/main" id="{D55BD472-0B42-F65B-63E9-9BA2C1403BF7}"/>
                </a:ext>
              </a:extLst>
            </p:cNvPr>
            <p:cNvSpPr/>
            <p:nvPr/>
          </p:nvSpPr>
          <p:spPr>
            <a:xfrm rot="10800000">
              <a:off x="2299132" y="3248129"/>
              <a:ext cx="270096" cy="954514"/>
            </a:xfrm>
            <a:prstGeom prst="leftBrace">
              <a:avLst>
                <a:gd name="adj1" fmla="val 18913"/>
                <a:gd name="adj2" fmla="val 71288"/>
              </a:avLst>
            </a:prstGeom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65" name="Group 6164">
            <a:extLst>
              <a:ext uri="{FF2B5EF4-FFF2-40B4-BE49-F238E27FC236}">
                <a16:creationId xmlns:a16="http://schemas.microsoft.com/office/drawing/2014/main" id="{E96E2BE8-F398-6008-9500-9C6D8B0923F8}"/>
              </a:ext>
            </a:extLst>
          </p:cNvPr>
          <p:cNvGrpSpPr/>
          <p:nvPr/>
        </p:nvGrpSpPr>
        <p:grpSpPr>
          <a:xfrm>
            <a:off x="7622982" y="956492"/>
            <a:ext cx="3128752" cy="811869"/>
            <a:chOff x="7622982" y="956492"/>
            <a:chExt cx="3128752" cy="811869"/>
          </a:xfrm>
        </p:grpSpPr>
        <p:sp>
          <p:nvSpPr>
            <p:cNvPr id="6147" name="Oval 6146">
              <a:extLst>
                <a:ext uri="{FF2B5EF4-FFF2-40B4-BE49-F238E27FC236}">
                  <a16:creationId xmlns:a16="http://schemas.microsoft.com/office/drawing/2014/main" id="{0B1C2C29-033B-F181-370A-1FF686B0599B}"/>
                </a:ext>
              </a:extLst>
            </p:cNvPr>
            <p:cNvSpPr/>
            <p:nvPr/>
          </p:nvSpPr>
          <p:spPr>
            <a:xfrm>
              <a:off x="9121880" y="1637404"/>
              <a:ext cx="130957" cy="130957"/>
            </a:xfrm>
            <a:prstGeom prst="ellipse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48" name="TextBox 6147">
              <a:extLst>
                <a:ext uri="{FF2B5EF4-FFF2-40B4-BE49-F238E27FC236}">
                  <a16:creationId xmlns:a16="http://schemas.microsoft.com/office/drawing/2014/main" id="{229C72BF-A199-AFAB-6B70-627BADFC9E76}"/>
                </a:ext>
              </a:extLst>
            </p:cNvPr>
            <p:cNvSpPr txBox="1"/>
            <p:nvPr/>
          </p:nvSpPr>
          <p:spPr>
            <a:xfrm>
              <a:off x="7622982" y="956492"/>
              <a:ext cx="3128752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Each node in a hidden layer represents a </a:t>
              </a:r>
              <a:r>
                <a:rPr lang="en-US" sz="1600" b="1" i="1">
                  <a:solidFill>
                    <a:schemeClr val="accent5"/>
                  </a:solidFill>
                </a:rPr>
                <a:t>tensor</a:t>
              </a:r>
            </a:p>
          </p:txBody>
        </p:sp>
      </p:grpSp>
      <p:grpSp>
        <p:nvGrpSpPr>
          <p:cNvPr id="6166" name="Group 6165">
            <a:extLst>
              <a:ext uri="{FF2B5EF4-FFF2-40B4-BE49-F238E27FC236}">
                <a16:creationId xmlns:a16="http://schemas.microsoft.com/office/drawing/2014/main" id="{B3940E41-9AD3-5CF3-7335-3DB8FDB99C89}"/>
              </a:ext>
            </a:extLst>
          </p:cNvPr>
          <p:cNvGrpSpPr/>
          <p:nvPr/>
        </p:nvGrpSpPr>
        <p:grpSpPr>
          <a:xfrm>
            <a:off x="6806108" y="1988840"/>
            <a:ext cx="4762500" cy="4162210"/>
            <a:chOff x="6806108" y="1988840"/>
            <a:chExt cx="4762500" cy="4162210"/>
          </a:xfrm>
        </p:grpSpPr>
        <p:pic>
          <p:nvPicPr>
            <p:cNvPr id="6145" name="Picture 2">
              <a:extLst>
                <a:ext uri="{FF2B5EF4-FFF2-40B4-BE49-F238E27FC236}">
                  <a16:creationId xmlns:a16="http://schemas.microsoft.com/office/drawing/2014/main" id="{037EA56C-2D1D-8ACD-1E48-AB240BC204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06108" y="2708920"/>
              <a:ext cx="4762500" cy="3442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9" name="TextBox 6148">
              <a:extLst>
                <a:ext uri="{FF2B5EF4-FFF2-40B4-BE49-F238E27FC236}">
                  <a16:creationId xmlns:a16="http://schemas.microsoft.com/office/drawing/2014/main" id="{5469317C-6D78-B854-3036-F693B98E1DCA}"/>
                </a:ext>
              </a:extLst>
            </p:cNvPr>
            <p:cNvSpPr txBox="1"/>
            <p:nvPr/>
          </p:nvSpPr>
          <p:spPr>
            <a:xfrm>
              <a:off x="7321680" y="1988840"/>
              <a:ext cx="3310513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Tensors are like </a:t>
              </a:r>
              <a:r>
                <a:rPr lang="en-US" sz="1600" b="1" i="1" dirty="0">
                  <a:solidFill>
                    <a:schemeClr val="accent5"/>
                  </a:solidFill>
                </a:rPr>
                <a:t>matrices</a:t>
              </a:r>
              <a:r>
                <a:rPr lang="en-US" sz="1600" dirty="0">
                  <a:solidFill>
                    <a:schemeClr val="tx2"/>
                  </a:solidFill>
                </a:rPr>
                <a:t>, but can have any number of</a:t>
              </a:r>
              <a:r>
                <a:rPr lang="en-US" sz="1600" b="1" i="1" dirty="0">
                  <a:solidFill>
                    <a:schemeClr val="accent5"/>
                  </a:solidFill>
                </a:rPr>
                <a:t> dimensions</a:t>
              </a:r>
            </a:p>
          </p:txBody>
        </p:sp>
      </p:grpSp>
      <p:sp>
        <p:nvSpPr>
          <p:cNvPr id="6150" name="Rectangle: Rounded Corners 6149">
            <a:extLst>
              <a:ext uri="{FF2B5EF4-FFF2-40B4-BE49-F238E27FC236}">
                <a16:creationId xmlns:a16="http://schemas.microsoft.com/office/drawing/2014/main" id="{E81AD8CC-762A-A98B-BC96-87ABA73E5B6D}"/>
              </a:ext>
            </a:extLst>
          </p:cNvPr>
          <p:cNvSpPr/>
          <p:nvPr/>
        </p:nvSpPr>
        <p:spPr>
          <a:xfrm>
            <a:off x="8220852" y="3022104"/>
            <a:ext cx="1512168" cy="4520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a.k.a. </a:t>
            </a:r>
            <a:r>
              <a:rPr lang="en-US" b="1" i="1">
                <a:solidFill>
                  <a:schemeClr val="accent5"/>
                </a:solidFill>
              </a:rPr>
              <a:t>matrix</a:t>
            </a:r>
          </a:p>
        </p:txBody>
      </p:sp>
      <p:sp>
        <p:nvSpPr>
          <p:cNvPr id="6151" name="Rectangle: Rounded Corners 6150">
            <a:extLst>
              <a:ext uri="{FF2B5EF4-FFF2-40B4-BE49-F238E27FC236}">
                <a16:creationId xmlns:a16="http://schemas.microsoft.com/office/drawing/2014/main" id="{39B28873-1A0E-D959-AA7D-610365FA1AAC}"/>
              </a:ext>
            </a:extLst>
          </p:cNvPr>
          <p:cNvSpPr/>
          <p:nvPr/>
        </p:nvSpPr>
        <p:spPr>
          <a:xfrm>
            <a:off x="6546651" y="3022104"/>
            <a:ext cx="1512168" cy="45205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a.k.a. </a:t>
            </a:r>
            <a:r>
              <a:rPr lang="en-US" b="1" i="1">
                <a:solidFill>
                  <a:schemeClr val="accent5"/>
                </a:solidFill>
              </a:rPr>
              <a:t>vector</a:t>
            </a:r>
          </a:p>
        </p:txBody>
      </p:sp>
      <p:sp>
        <p:nvSpPr>
          <p:cNvPr id="6152" name="Rectangle: Rounded Corners 6151">
            <a:extLst>
              <a:ext uri="{FF2B5EF4-FFF2-40B4-BE49-F238E27FC236}">
                <a16:creationId xmlns:a16="http://schemas.microsoft.com/office/drawing/2014/main" id="{D5B8B38B-0D24-DF6D-78E4-BF9E57D16B02}"/>
              </a:ext>
            </a:extLst>
          </p:cNvPr>
          <p:cNvSpPr/>
          <p:nvPr/>
        </p:nvSpPr>
        <p:spPr>
          <a:xfrm>
            <a:off x="3595710" y="844326"/>
            <a:ext cx="2987711" cy="2001969"/>
          </a:xfrm>
          <a:prstGeom prst="roundRect">
            <a:avLst>
              <a:gd name="adj" fmla="val 4037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153" name="TextBox 6152">
            <a:extLst>
              <a:ext uri="{FF2B5EF4-FFF2-40B4-BE49-F238E27FC236}">
                <a16:creationId xmlns:a16="http://schemas.microsoft.com/office/drawing/2014/main" id="{D00AE902-920D-3D6A-9E63-49F5FDB00073}"/>
              </a:ext>
            </a:extLst>
          </p:cNvPr>
          <p:cNvSpPr txBox="1"/>
          <p:nvPr/>
        </p:nvSpPr>
        <p:spPr>
          <a:xfrm>
            <a:off x="3921364" y="851558"/>
            <a:ext cx="2257156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Text-based AI (e.g. GPT3)</a:t>
            </a:r>
          </a:p>
        </p:txBody>
      </p:sp>
      <p:grpSp>
        <p:nvGrpSpPr>
          <p:cNvPr id="6167" name="Group 6166">
            <a:extLst>
              <a:ext uri="{FF2B5EF4-FFF2-40B4-BE49-F238E27FC236}">
                <a16:creationId xmlns:a16="http://schemas.microsoft.com/office/drawing/2014/main" id="{C6002BA3-F6A9-F6E2-558A-DFA1E038EEF2}"/>
              </a:ext>
            </a:extLst>
          </p:cNvPr>
          <p:cNvGrpSpPr/>
          <p:nvPr/>
        </p:nvGrpSpPr>
        <p:grpSpPr>
          <a:xfrm>
            <a:off x="3776973" y="1409683"/>
            <a:ext cx="1549039" cy="1349506"/>
            <a:chOff x="3776973" y="1272307"/>
            <a:chExt cx="1549039" cy="1349506"/>
          </a:xfrm>
        </p:grpSpPr>
        <p:sp>
          <p:nvSpPr>
            <p:cNvPr id="6155" name="Rectangle 6154">
              <a:extLst>
                <a:ext uri="{FF2B5EF4-FFF2-40B4-BE49-F238E27FC236}">
                  <a16:creationId xmlns:a16="http://schemas.microsoft.com/office/drawing/2014/main" id="{1928F368-6F91-F3A7-226D-7C39B751F0AB}"/>
                </a:ext>
              </a:extLst>
            </p:cNvPr>
            <p:cNvSpPr/>
            <p:nvPr/>
          </p:nvSpPr>
          <p:spPr>
            <a:xfrm>
              <a:off x="3776973" y="1272307"/>
              <a:ext cx="518571" cy="1349506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-0.12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0.15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0.88</a:t>
              </a:r>
            </a:p>
            <a:p>
              <a:pPr algn="ctr"/>
              <a:endParaRPr lang="en-US" sz="14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0.35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0.27</a:t>
              </a:r>
            </a:p>
          </p:txBody>
        </p:sp>
        <p:sp>
          <p:nvSpPr>
            <p:cNvPr id="6156" name="Rectangle 6155">
              <a:extLst>
                <a:ext uri="{FF2B5EF4-FFF2-40B4-BE49-F238E27FC236}">
                  <a16:creationId xmlns:a16="http://schemas.microsoft.com/office/drawing/2014/main" id="{DBAB9EC8-8FCE-8CBB-2E10-E5BDC601DEF8}"/>
                </a:ext>
              </a:extLst>
            </p:cNvPr>
            <p:cNvSpPr/>
            <p:nvPr/>
          </p:nvSpPr>
          <p:spPr>
            <a:xfrm>
              <a:off x="4292207" y="1272307"/>
              <a:ext cx="518571" cy="1349506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0.24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-0.92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0.55</a:t>
              </a:r>
            </a:p>
            <a:p>
              <a:pPr algn="ctr"/>
              <a:endParaRPr lang="en-US" sz="14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0.11</a:t>
              </a:r>
            </a:p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0.87</a:t>
              </a:r>
            </a:p>
          </p:txBody>
        </p:sp>
        <p:sp>
          <p:nvSpPr>
            <p:cNvPr id="6157" name="Rectangle 6156">
              <a:extLst>
                <a:ext uri="{FF2B5EF4-FFF2-40B4-BE49-F238E27FC236}">
                  <a16:creationId xmlns:a16="http://schemas.microsoft.com/office/drawing/2014/main" id="{18818771-6328-ACAE-7322-6D1503D231B8}"/>
                </a:ext>
              </a:extLst>
            </p:cNvPr>
            <p:cNvSpPr/>
            <p:nvPr/>
          </p:nvSpPr>
          <p:spPr>
            <a:xfrm>
              <a:off x="4807441" y="1272307"/>
              <a:ext cx="518571" cy="1349506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>
                  <a:solidFill>
                    <a:schemeClr val="tx2"/>
                  </a:solidFill>
                </a:rPr>
                <a:t>0.71</a:t>
              </a:r>
            </a:p>
            <a:p>
              <a:pPr algn="ctr"/>
              <a:r>
                <a:rPr lang="en-US" sz="1400">
                  <a:solidFill>
                    <a:schemeClr val="tx2"/>
                  </a:solidFill>
                </a:rPr>
                <a:t>0.84</a:t>
              </a:r>
            </a:p>
            <a:p>
              <a:pPr algn="ctr"/>
              <a:r>
                <a:rPr lang="en-US" sz="1400">
                  <a:solidFill>
                    <a:schemeClr val="tx2"/>
                  </a:solidFill>
                </a:rPr>
                <a:t>0.23</a:t>
              </a:r>
            </a:p>
            <a:p>
              <a:pPr algn="ctr"/>
              <a:endParaRPr lang="en-US" sz="1400">
                <a:solidFill>
                  <a:schemeClr val="tx2"/>
                </a:solidFill>
              </a:endParaRPr>
            </a:p>
            <a:p>
              <a:pPr algn="ctr"/>
              <a:r>
                <a:rPr lang="en-US" sz="1400">
                  <a:solidFill>
                    <a:schemeClr val="tx2"/>
                  </a:solidFill>
                </a:rPr>
                <a:t>0.19</a:t>
              </a:r>
            </a:p>
            <a:p>
              <a:pPr algn="ctr"/>
              <a:r>
                <a:rPr lang="en-US" sz="1400">
                  <a:solidFill>
                    <a:schemeClr val="tx2"/>
                  </a:solidFill>
                </a:rPr>
                <a:t>-0.17</a:t>
              </a:r>
            </a:p>
          </p:txBody>
        </p:sp>
      </p:grpSp>
      <p:sp>
        <p:nvSpPr>
          <p:cNvPr id="6159" name="TextBox 6158">
            <a:extLst>
              <a:ext uri="{FF2B5EF4-FFF2-40B4-BE49-F238E27FC236}">
                <a16:creationId xmlns:a16="http://schemas.microsoft.com/office/drawing/2014/main" id="{621387D1-EBA3-7D9F-D94E-179D9AB26A97}"/>
              </a:ext>
            </a:extLst>
          </p:cNvPr>
          <p:cNvSpPr txBox="1"/>
          <p:nvPr/>
        </p:nvSpPr>
        <p:spPr>
          <a:xfrm>
            <a:off x="3729611" y="1139590"/>
            <a:ext cx="1666386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b="1" i="1">
                <a:solidFill>
                  <a:schemeClr val="accent5"/>
                </a:solidFill>
              </a:rPr>
              <a:t>tokens</a:t>
            </a:r>
            <a:r>
              <a:rPr lang="en-US" sz="1600">
                <a:solidFill>
                  <a:schemeClr val="accent5"/>
                </a:solidFill>
              </a:rPr>
              <a:t> </a:t>
            </a:r>
            <a:r>
              <a:rPr lang="en-US" sz="160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b="1" i="1">
                <a:solidFill>
                  <a:schemeClr val="accent5"/>
                </a:solidFill>
              </a:rPr>
              <a:t>vectors</a:t>
            </a:r>
          </a:p>
        </p:txBody>
      </p:sp>
      <p:grpSp>
        <p:nvGrpSpPr>
          <p:cNvPr id="6173" name="Group 6172">
            <a:extLst>
              <a:ext uri="{FF2B5EF4-FFF2-40B4-BE49-F238E27FC236}">
                <a16:creationId xmlns:a16="http://schemas.microsoft.com/office/drawing/2014/main" id="{A5AB317D-D0C8-B085-2C21-9FBFF19745CA}"/>
              </a:ext>
            </a:extLst>
          </p:cNvPr>
          <p:cNvGrpSpPr/>
          <p:nvPr/>
        </p:nvGrpSpPr>
        <p:grpSpPr>
          <a:xfrm>
            <a:off x="5165361" y="1118104"/>
            <a:ext cx="1578711" cy="1447421"/>
            <a:chOff x="5165361" y="980728"/>
            <a:chExt cx="1578711" cy="1447421"/>
          </a:xfrm>
        </p:grpSpPr>
        <p:sp>
          <p:nvSpPr>
            <p:cNvPr id="6158" name="TextBox 6157">
              <a:extLst>
                <a:ext uri="{FF2B5EF4-FFF2-40B4-BE49-F238E27FC236}">
                  <a16:creationId xmlns:a16="http://schemas.microsoft.com/office/drawing/2014/main" id="{F22EE61A-99B4-30C9-0ACB-161BEDB80D6E}"/>
                </a:ext>
              </a:extLst>
            </p:cNvPr>
            <p:cNvSpPr txBox="1"/>
            <p:nvPr/>
          </p:nvSpPr>
          <p:spPr>
            <a:xfrm>
              <a:off x="5344445" y="980728"/>
              <a:ext cx="538930" cy="707886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4000">
                  <a:solidFill>
                    <a:schemeClr val="tx2"/>
                  </a:solidFill>
                </a:rPr>
                <a:t>…</a:t>
              </a:r>
            </a:p>
          </p:txBody>
        </p:sp>
        <p:sp>
          <p:nvSpPr>
            <p:cNvPr id="6160" name="TextBox 6159">
              <a:extLst>
                <a:ext uri="{FF2B5EF4-FFF2-40B4-BE49-F238E27FC236}">
                  <a16:creationId xmlns:a16="http://schemas.microsoft.com/office/drawing/2014/main" id="{10E03F10-7530-21D3-C287-C60A38D2B494}"/>
                </a:ext>
              </a:extLst>
            </p:cNvPr>
            <p:cNvSpPr txBox="1"/>
            <p:nvPr/>
          </p:nvSpPr>
          <p:spPr>
            <a:xfrm>
              <a:off x="5165361" y="1597152"/>
              <a:ext cx="1578711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Assembles </a:t>
              </a:r>
              <a:r>
                <a:rPr lang="en-US" sz="1600" b="1" i="1">
                  <a:solidFill>
                    <a:schemeClr val="accent5"/>
                  </a:solidFill>
                </a:rPr>
                <a:t>vectors</a:t>
              </a:r>
              <a:r>
                <a:rPr lang="en-US" sz="1600">
                  <a:solidFill>
                    <a:schemeClr val="tx2"/>
                  </a:solidFill>
                </a:rPr>
                <a:t> into </a:t>
              </a:r>
              <a:r>
                <a:rPr lang="en-US" sz="1600" b="1" i="1">
                  <a:solidFill>
                    <a:schemeClr val="accent5"/>
                  </a:solidFill>
                </a:rPr>
                <a:t>matrices</a:t>
              </a:r>
            </a:p>
          </p:txBody>
        </p:sp>
      </p:grpSp>
      <p:sp>
        <p:nvSpPr>
          <p:cNvPr id="6168" name="Rectangle: Rounded Corners 6167">
            <a:extLst>
              <a:ext uri="{FF2B5EF4-FFF2-40B4-BE49-F238E27FC236}">
                <a16:creationId xmlns:a16="http://schemas.microsoft.com/office/drawing/2014/main" id="{7A6B3866-E2C1-25D2-B11C-0FAFC02AAA09}"/>
              </a:ext>
            </a:extLst>
          </p:cNvPr>
          <p:cNvSpPr/>
          <p:nvPr/>
        </p:nvSpPr>
        <p:spPr>
          <a:xfrm>
            <a:off x="2993416" y="4077072"/>
            <a:ext cx="3735040" cy="2157713"/>
          </a:xfrm>
          <a:prstGeom prst="roundRect">
            <a:avLst>
              <a:gd name="adj" fmla="val 7509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169" name="TextBox 6168">
            <a:extLst>
              <a:ext uri="{FF2B5EF4-FFF2-40B4-BE49-F238E27FC236}">
                <a16:creationId xmlns:a16="http://schemas.microsoft.com/office/drawing/2014/main" id="{D04B3FEE-DB6B-9731-6C94-0CCFF87A5B03}"/>
              </a:ext>
            </a:extLst>
          </p:cNvPr>
          <p:cNvSpPr txBox="1"/>
          <p:nvPr/>
        </p:nvSpPr>
        <p:spPr>
          <a:xfrm>
            <a:off x="3920949" y="4095518"/>
            <a:ext cx="1515030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Image-based AI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5BE60B4-C51E-44C2-A63A-4DCDA1C8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403" y="4468879"/>
            <a:ext cx="107156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0" name="TextBox 6169">
            <a:extLst>
              <a:ext uri="{FF2B5EF4-FFF2-40B4-BE49-F238E27FC236}">
                <a16:creationId xmlns:a16="http://schemas.microsoft.com/office/drawing/2014/main" id="{BB02C92B-186A-624C-8B7E-EA22571A1C27}"/>
              </a:ext>
            </a:extLst>
          </p:cNvPr>
          <p:cNvSpPr txBox="1"/>
          <p:nvPr/>
        </p:nvSpPr>
        <p:spPr>
          <a:xfrm>
            <a:off x="4213494" y="4409791"/>
            <a:ext cx="2602586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Uses </a:t>
            </a:r>
            <a:r>
              <a:rPr lang="en-US" sz="1600" b="1" i="1">
                <a:solidFill>
                  <a:schemeClr val="accent5"/>
                </a:solidFill>
              </a:rPr>
              <a:t>3D tensor</a:t>
            </a:r>
          </a:p>
          <a:p>
            <a:pPr algn="l"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2 dimensions for </a:t>
            </a:r>
            <a:r>
              <a:rPr lang="en-US" sz="1600" b="1" i="1">
                <a:solidFill>
                  <a:schemeClr val="accent5"/>
                </a:solidFill>
              </a:rPr>
              <a:t>pixel coordinates</a:t>
            </a:r>
          </a:p>
          <a:p>
            <a:pPr algn="l"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1 dimension for </a:t>
            </a:r>
            <a:r>
              <a:rPr lang="en-US" sz="1600" b="1" i="1">
                <a:solidFill>
                  <a:schemeClr val="accent5"/>
                </a:solidFill>
              </a:rPr>
              <a:t>color value</a:t>
            </a:r>
          </a:p>
        </p:txBody>
      </p:sp>
      <p:sp>
        <p:nvSpPr>
          <p:cNvPr id="6172" name="TextBox 6171">
            <a:extLst>
              <a:ext uri="{FF2B5EF4-FFF2-40B4-BE49-F238E27FC236}">
                <a16:creationId xmlns:a16="http://schemas.microsoft.com/office/drawing/2014/main" id="{984868FB-CC83-0793-CFBB-F028CA71090B}"/>
              </a:ext>
            </a:extLst>
          </p:cNvPr>
          <p:cNvSpPr txBox="1"/>
          <p:nvPr/>
        </p:nvSpPr>
        <p:spPr>
          <a:xfrm>
            <a:off x="3320967" y="5709539"/>
            <a:ext cx="3225563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Video-based AI adds </a:t>
            </a:r>
            <a:r>
              <a:rPr lang="en-US" sz="1600" b="1" i="1">
                <a:solidFill>
                  <a:schemeClr val="accent5"/>
                </a:solidFill>
              </a:rPr>
              <a:t>time</a:t>
            </a:r>
            <a:r>
              <a:rPr lang="en-US" sz="1600">
                <a:solidFill>
                  <a:schemeClr val="tx2"/>
                </a:solidFill>
              </a:rPr>
              <a:t> dimension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E91CC-6A45-0FCD-EA50-34712691C17A}"/>
              </a:ext>
            </a:extLst>
          </p:cNvPr>
          <p:cNvSpPr txBox="1"/>
          <p:nvPr/>
        </p:nvSpPr>
        <p:spPr>
          <a:xfrm>
            <a:off x="-92317" y="3440196"/>
            <a:ext cx="122994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GPT-4 has 120 layers</a:t>
            </a:r>
          </a:p>
        </p:txBody>
      </p:sp>
      <p:sp>
        <p:nvSpPr>
          <p:cNvPr id="6154" name="TextBox 6153">
            <a:extLst>
              <a:ext uri="{FF2B5EF4-FFF2-40B4-BE49-F238E27FC236}">
                <a16:creationId xmlns:a16="http://schemas.microsoft.com/office/drawing/2014/main" id="{6D043AA8-DADB-76F2-FB0D-BB169E862E61}"/>
              </a:ext>
            </a:extLst>
          </p:cNvPr>
          <p:cNvSpPr txBox="1"/>
          <p:nvPr/>
        </p:nvSpPr>
        <p:spPr>
          <a:xfrm>
            <a:off x="3770431" y="2003686"/>
            <a:ext cx="1475084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i="1" dirty="0">
                <a:solidFill>
                  <a:schemeClr val="bg2"/>
                </a:solidFill>
              </a:rPr>
              <a:t>NAN    OG     93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EB109B-2A5A-B1BD-D6C2-A4E19C936703}"/>
              </a:ext>
            </a:extLst>
          </p:cNvPr>
          <p:cNvSpPr/>
          <p:nvPr/>
        </p:nvSpPr>
        <p:spPr>
          <a:xfrm>
            <a:off x="7933765" y="282388"/>
            <a:ext cx="3715870" cy="57796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The fact that these are tensors will become more important later</a:t>
            </a:r>
          </a:p>
        </p:txBody>
      </p:sp>
    </p:spTree>
    <p:extLst>
      <p:ext uri="{BB962C8B-B14F-4D97-AF65-F5344CB8AC3E}">
        <p14:creationId xmlns:p14="http://schemas.microsoft.com/office/powerpoint/2010/main" val="19093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150" grpId="0" animBg="1"/>
      <p:bldP spid="6151" grpId="0" animBg="1"/>
      <p:bldP spid="6152" grpId="0" animBg="1"/>
      <p:bldP spid="6153" grpId="0"/>
      <p:bldP spid="6159" grpId="0"/>
      <p:bldP spid="6168" grpId="0" animBg="1"/>
      <p:bldP spid="6169" grpId="0"/>
      <p:bldP spid="6172" grpId="0"/>
      <p:bldP spid="3" grpId="0"/>
      <p:bldP spid="6154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00B40-0DA0-2208-128C-1063DC93B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use AI models?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99E3AC-B6C8-AE27-3C0C-D9D81EBAEE4F}"/>
              </a:ext>
            </a:extLst>
          </p:cNvPr>
          <p:cNvGrpSpPr/>
          <p:nvPr/>
        </p:nvGrpSpPr>
        <p:grpSpPr>
          <a:xfrm>
            <a:off x="489037" y="2641610"/>
            <a:ext cx="1289624" cy="1662597"/>
            <a:chOff x="2695108" y="2525170"/>
            <a:chExt cx="1289624" cy="1662597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06DA18B0-F106-82B5-2F3A-762B6215895D}"/>
                </a:ext>
              </a:extLst>
            </p:cNvPr>
            <p:cNvSpPr/>
            <p:nvPr/>
          </p:nvSpPr>
          <p:spPr>
            <a:xfrm>
              <a:off x="2695108" y="2525170"/>
              <a:ext cx="1289624" cy="1662597"/>
            </a:xfrm>
            <a:prstGeom prst="cub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DA5BE5-A1C8-F512-3A36-9CB7FA043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1514" y="2965357"/>
              <a:ext cx="760032" cy="1130969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EAABFB7-67A5-4134-215C-B4BC8C8A287B}"/>
              </a:ext>
            </a:extLst>
          </p:cNvPr>
          <p:cNvGrpSpPr/>
          <p:nvPr/>
        </p:nvGrpSpPr>
        <p:grpSpPr>
          <a:xfrm>
            <a:off x="2213147" y="724040"/>
            <a:ext cx="6977258" cy="1631742"/>
            <a:chOff x="2616687" y="724040"/>
            <a:chExt cx="6977258" cy="163174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E1B5C6-1D69-7793-91FD-793C7EA3CA9C}"/>
                </a:ext>
              </a:extLst>
            </p:cNvPr>
            <p:cNvGrpSpPr/>
            <p:nvPr/>
          </p:nvGrpSpPr>
          <p:grpSpPr>
            <a:xfrm>
              <a:off x="2616687" y="724040"/>
              <a:ext cx="6961289" cy="1631742"/>
              <a:chOff x="2616687" y="724040"/>
              <a:chExt cx="6961289" cy="163174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F22D056-0F50-2545-B064-601382461F47}"/>
                  </a:ext>
                </a:extLst>
              </p:cNvPr>
              <p:cNvSpPr/>
              <p:nvPr/>
            </p:nvSpPr>
            <p:spPr>
              <a:xfrm>
                <a:off x="3361799" y="912446"/>
                <a:ext cx="6216177" cy="1443336"/>
              </a:xfrm>
              <a:prstGeom prst="roundRect">
                <a:avLst>
                  <a:gd name="adj" fmla="val 9928"/>
                </a:avLst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A5E84FF4-FFD0-FD90-CA6F-E4408B924668}"/>
                  </a:ext>
                </a:extLst>
              </p:cNvPr>
              <p:cNvSpPr/>
              <p:nvPr/>
            </p:nvSpPr>
            <p:spPr>
              <a:xfrm>
                <a:off x="4655695" y="724040"/>
                <a:ext cx="2790967" cy="383405"/>
              </a:xfrm>
              <a:prstGeom prst="roundRect">
                <a:avLst>
                  <a:gd name="adj" fmla="val 25593"/>
                </a:avLst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Standalone AI tools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FC5F096-B241-E820-B757-0685E19FDB90}"/>
                  </a:ext>
                </a:extLst>
              </p:cNvPr>
              <p:cNvSpPr/>
              <p:nvPr/>
            </p:nvSpPr>
            <p:spPr>
              <a:xfrm>
                <a:off x="2616687" y="1362031"/>
                <a:ext cx="542013" cy="5420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chemeClr val="tx2"/>
                    </a:solidFill>
                  </a:rPr>
                  <a:t>1</a:t>
                </a:r>
              </a:p>
            </p:txBody>
          </p:sp>
        </p:grpSp>
        <p:pic>
          <p:nvPicPr>
            <p:cNvPr id="1026" name="Picture 2" descr="History Of The ChatGPT Logo ...">
              <a:extLst>
                <a:ext uri="{FF2B5EF4-FFF2-40B4-BE49-F238E27FC236}">
                  <a16:creationId xmlns:a16="http://schemas.microsoft.com/office/drawing/2014/main" id="{F66E0521-6468-2732-19DB-5B60730323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456" b="23178"/>
            <a:stretch/>
          </p:blipFill>
          <p:spPr bwMode="auto">
            <a:xfrm>
              <a:off x="3703875" y="1230032"/>
              <a:ext cx="840217" cy="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E5EBEDD-43D3-209B-7DCB-5C8FF8737C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885" y="1774995"/>
              <a:ext cx="698444" cy="258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E0278274-BEC0-B3C7-95E1-98A5DF7F06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695" y="1242740"/>
              <a:ext cx="795471" cy="170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erplexity Logo, symbol, meaning, history, PNG, brand">
              <a:extLst>
                <a:ext uri="{FF2B5EF4-FFF2-40B4-BE49-F238E27FC236}">
                  <a16:creationId xmlns:a16="http://schemas.microsoft.com/office/drawing/2014/main" id="{D89599A1-A297-D80E-411B-3E5D894B08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88046" y="1823981"/>
              <a:ext cx="905010" cy="223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Midjourney full logo transparent PNG - StickPNG">
              <a:extLst>
                <a:ext uri="{FF2B5EF4-FFF2-40B4-BE49-F238E27FC236}">
                  <a16:creationId xmlns:a16="http://schemas.microsoft.com/office/drawing/2014/main" id="{B1124D4C-FE0A-EFE0-BD77-39C40BDB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800" b="28715"/>
            <a:stretch/>
          </p:blipFill>
          <p:spPr bwMode="auto">
            <a:xfrm>
              <a:off x="5685071" y="1191290"/>
              <a:ext cx="690914" cy="258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EF6D4C5-AAE6-246C-7D6B-AE4758F60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3235" y="1808105"/>
              <a:ext cx="781117" cy="2233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13E8FC-4AA7-61DA-0C69-CE2D9C898545}"/>
                </a:ext>
              </a:extLst>
            </p:cNvPr>
            <p:cNvSpPr txBox="1"/>
            <p:nvPr/>
          </p:nvSpPr>
          <p:spPr>
            <a:xfrm>
              <a:off x="6657534" y="1129215"/>
              <a:ext cx="2936411" cy="112646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Designed to work independently with minimal setup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Accessed directly through website or app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C628387-0F35-9B7D-5225-933708EFF420}"/>
              </a:ext>
            </a:extLst>
          </p:cNvPr>
          <p:cNvGrpSpPr/>
          <p:nvPr/>
        </p:nvGrpSpPr>
        <p:grpSpPr>
          <a:xfrm>
            <a:off x="2216581" y="2677430"/>
            <a:ext cx="6970543" cy="1641059"/>
            <a:chOff x="2620121" y="2402678"/>
            <a:chExt cx="6970543" cy="164105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ADCDC2A-5262-9F14-0342-871B605492F8}"/>
                </a:ext>
              </a:extLst>
            </p:cNvPr>
            <p:cNvGrpSpPr/>
            <p:nvPr/>
          </p:nvGrpSpPr>
          <p:grpSpPr>
            <a:xfrm>
              <a:off x="2620121" y="2402678"/>
              <a:ext cx="6970543" cy="1641059"/>
              <a:chOff x="2620121" y="728333"/>
              <a:chExt cx="6970543" cy="1641059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0302910E-92ED-185D-6444-088CAD0E0BF9}"/>
                  </a:ext>
                </a:extLst>
              </p:cNvPr>
              <p:cNvSpPr/>
              <p:nvPr/>
            </p:nvSpPr>
            <p:spPr>
              <a:xfrm>
                <a:off x="3361799" y="913203"/>
                <a:ext cx="6228865" cy="1456189"/>
              </a:xfrm>
              <a:prstGeom prst="roundRect">
                <a:avLst>
                  <a:gd name="adj" fmla="val 9928"/>
                </a:avLst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9D25D3FD-1C85-E562-33B4-6C7C0AAC39AE}"/>
                  </a:ext>
                </a:extLst>
              </p:cNvPr>
              <p:cNvSpPr/>
              <p:nvPr/>
            </p:nvSpPr>
            <p:spPr>
              <a:xfrm>
                <a:off x="4655695" y="728333"/>
                <a:ext cx="2790967" cy="377271"/>
              </a:xfrm>
              <a:prstGeom prst="roundRect">
                <a:avLst>
                  <a:gd name="adj" fmla="val 25593"/>
                </a:avLst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Tools with integrated AI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01F4E48-5017-8CD2-9135-1A2DADEE5210}"/>
                  </a:ext>
                </a:extLst>
              </p:cNvPr>
              <p:cNvSpPr/>
              <p:nvPr/>
            </p:nvSpPr>
            <p:spPr>
              <a:xfrm>
                <a:off x="2620121" y="1370290"/>
                <a:ext cx="542013" cy="542013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chemeClr val="tx2"/>
                    </a:solidFill>
                  </a:rPr>
                  <a:t>2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BD568BA-1B95-7C95-4991-A2C332007B94}"/>
                </a:ext>
              </a:extLst>
            </p:cNvPr>
            <p:cNvSpPr txBox="1"/>
            <p:nvPr/>
          </p:nvSpPr>
          <p:spPr>
            <a:xfrm>
              <a:off x="7306584" y="3004462"/>
              <a:ext cx="2278775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Software tools with built-in AI enhancements</a:t>
              </a:r>
            </a:p>
          </p:txBody>
        </p:sp>
        <p:pic>
          <p:nvPicPr>
            <p:cNvPr id="1042" name="Picture 18" descr="Copilot Logo and symbol, meaning, history, PNG, brand">
              <a:extLst>
                <a:ext uri="{FF2B5EF4-FFF2-40B4-BE49-F238E27FC236}">
                  <a16:creationId xmlns:a16="http://schemas.microsoft.com/office/drawing/2014/main" id="{9AB2939F-7E9D-3294-4DCC-EDF5E2FC2A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58963" y="3477967"/>
              <a:ext cx="330826" cy="316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3775298-3B97-0C4A-A369-4A59DD1BBC21}"/>
                </a:ext>
              </a:extLst>
            </p:cNvPr>
            <p:cNvSpPr txBox="1"/>
            <p:nvPr/>
          </p:nvSpPr>
          <p:spPr>
            <a:xfrm>
              <a:off x="4195095" y="3477967"/>
              <a:ext cx="631904" cy="27699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Copilot</a:t>
              </a:r>
            </a:p>
          </p:txBody>
        </p:sp>
        <p:pic>
          <p:nvPicPr>
            <p:cNvPr id="1048" name="Picture 24" descr="Add AI-powered tools to your business with Gemini for Google Workspace |  PCWorld">
              <a:extLst>
                <a:ext uri="{FF2B5EF4-FFF2-40B4-BE49-F238E27FC236}">
                  <a16:creationId xmlns:a16="http://schemas.microsoft.com/office/drawing/2014/main" id="{311A30F5-667C-7166-7752-9BB706900C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27286" y="3556128"/>
              <a:ext cx="1630014" cy="305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Google Workspace (G Suite) Logo, symbol, meaning, history, PNG, brand">
              <a:extLst>
                <a:ext uri="{FF2B5EF4-FFF2-40B4-BE49-F238E27FC236}">
                  <a16:creationId xmlns:a16="http://schemas.microsoft.com/office/drawing/2014/main" id="{9CC5D1FF-C193-FDD7-8E5B-5134212257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845" b="21475"/>
            <a:stretch/>
          </p:blipFill>
          <p:spPr bwMode="auto">
            <a:xfrm>
              <a:off x="5587208" y="2900750"/>
              <a:ext cx="1220808" cy="396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Download Office 365 Logo in SVG Vector or PNG File Format - Logo.wine">
              <a:extLst>
                <a:ext uri="{FF2B5EF4-FFF2-40B4-BE49-F238E27FC236}">
                  <a16:creationId xmlns:a16="http://schemas.microsoft.com/office/drawing/2014/main" id="{24286CF2-8B4E-9E22-262D-F8E589F5EC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67" t="36558" r="11031" b="36617"/>
            <a:stretch/>
          </p:blipFill>
          <p:spPr bwMode="auto">
            <a:xfrm>
              <a:off x="3799017" y="2954522"/>
              <a:ext cx="1289624" cy="294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7181CCA-DD26-DFAA-FF74-9008D25A27E1}"/>
              </a:ext>
            </a:extLst>
          </p:cNvPr>
          <p:cNvGrpSpPr/>
          <p:nvPr/>
        </p:nvGrpSpPr>
        <p:grpSpPr>
          <a:xfrm>
            <a:off x="9592122" y="5196790"/>
            <a:ext cx="2393816" cy="634020"/>
            <a:chOff x="10034803" y="4619287"/>
            <a:chExt cx="2153871" cy="6340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8999A06-990D-D204-6006-6922376E098E}"/>
                </a:ext>
              </a:extLst>
            </p:cNvPr>
            <p:cNvSpPr txBox="1"/>
            <p:nvPr/>
          </p:nvSpPr>
          <p:spPr>
            <a:xfrm>
              <a:off x="10221531" y="4619287"/>
              <a:ext cx="1967143" cy="6340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Examples of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Compound AI systems</a:t>
              </a:r>
            </a:p>
          </p:txBody>
        </p:sp>
        <p:sp>
          <p:nvSpPr>
            <p:cNvPr id="61" name="Arrow: Down 60">
              <a:extLst>
                <a:ext uri="{FF2B5EF4-FFF2-40B4-BE49-F238E27FC236}">
                  <a16:creationId xmlns:a16="http://schemas.microsoft.com/office/drawing/2014/main" id="{3CE5ACBB-18CD-188A-B62F-74D3FCEA7553}"/>
                </a:ext>
              </a:extLst>
            </p:cNvPr>
            <p:cNvSpPr/>
            <p:nvPr/>
          </p:nvSpPr>
          <p:spPr>
            <a:xfrm rot="5400000">
              <a:off x="10009534" y="4843729"/>
              <a:ext cx="246529" cy="195992"/>
            </a:xfrm>
            <a:prstGeom prst="down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1B8B610-1FF3-14CE-5831-0902ABCF32F7}"/>
              </a:ext>
            </a:extLst>
          </p:cNvPr>
          <p:cNvGrpSpPr/>
          <p:nvPr/>
        </p:nvGrpSpPr>
        <p:grpSpPr>
          <a:xfrm>
            <a:off x="2216581" y="4722754"/>
            <a:ext cx="7305197" cy="1633069"/>
            <a:chOff x="2216581" y="4722754"/>
            <a:chExt cx="7305197" cy="163306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08796BBF-4A95-3438-3CF3-94FF8FB21ADB}"/>
                </a:ext>
              </a:extLst>
            </p:cNvPr>
            <p:cNvSpPr/>
            <p:nvPr/>
          </p:nvSpPr>
          <p:spPr>
            <a:xfrm>
              <a:off x="2958259" y="4908357"/>
              <a:ext cx="6563519" cy="1447466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3DEF80A-2C1F-5C37-2791-504707512815}"/>
                </a:ext>
              </a:extLst>
            </p:cNvPr>
            <p:cNvSpPr/>
            <p:nvPr/>
          </p:nvSpPr>
          <p:spPr>
            <a:xfrm>
              <a:off x="2216581" y="5183137"/>
              <a:ext cx="542013" cy="5420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D8345D4-702B-05F6-51AD-2163F2D0CC38}"/>
                </a:ext>
              </a:extLst>
            </p:cNvPr>
            <p:cNvSpPr txBox="1"/>
            <p:nvPr/>
          </p:nvSpPr>
          <p:spPr>
            <a:xfrm>
              <a:off x="7339335" y="5271043"/>
              <a:ext cx="2152980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An AI solution developed for a specific problem or application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896D997-02CB-AB70-BBB2-6C84DDCADBA1}"/>
                </a:ext>
              </a:extLst>
            </p:cNvPr>
            <p:cNvGrpSpPr/>
            <p:nvPr/>
          </p:nvGrpSpPr>
          <p:grpSpPr>
            <a:xfrm>
              <a:off x="3035303" y="5087240"/>
              <a:ext cx="964115" cy="1238091"/>
              <a:chOff x="3966882" y="5087240"/>
              <a:chExt cx="964115" cy="1238091"/>
            </a:xfrm>
          </p:grpSpPr>
          <p:pic>
            <p:nvPicPr>
              <p:cNvPr id="49" name="Picture 48" descr="A collection of icons of various symbols&#10;&#10;Description automatically generated with medium confidence">
                <a:extLst>
                  <a:ext uri="{FF2B5EF4-FFF2-40B4-BE49-F238E27FC236}">
                    <a16:creationId xmlns:a16="http://schemas.microsoft.com/office/drawing/2014/main" id="{D79F4B79-BE91-8A7C-7851-397229344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9816" t="80092" r="82276"/>
              <a:stretch/>
            </p:blipFill>
            <p:spPr>
              <a:xfrm>
                <a:off x="3966882" y="5087240"/>
                <a:ext cx="964115" cy="870231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EA7ACA0-92A1-0981-CB1B-7810D2C7B7CF}"/>
                  </a:ext>
                </a:extLst>
              </p:cNvPr>
              <p:cNvSpPr txBox="1"/>
              <p:nvPr/>
            </p:nvSpPr>
            <p:spPr>
              <a:xfrm>
                <a:off x="4013535" y="5986777"/>
                <a:ext cx="844975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Medical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CC5FD58-F52C-95CA-4ADD-2E10F64D24FA}"/>
                </a:ext>
              </a:extLst>
            </p:cNvPr>
            <p:cNvGrpSpPr/>
            <p:nvPr/>
          </p:nvGrpSpPr>
          <p:grpSpPr>
            <a:xfrm>
              <a:off x="4091152" y="5087239"/>
              <a:ext cx="950794" cy="1224832"/>
              <a:chOff x="4846718" y="5087239"/>
              <a:chExt cx="950794" cy="1224832"/>
            </a:xfrm>
          </p:grpSpPr>
          <p:pic>
            <p:nvPicPr>
              <p:cNvPr id="50" name="Picture 49" descr="A collection of icons of various symbols&#10;&#10;Description automatically generated with medium confidence">
                <a:extLst>
                  <a:ext uri="{FF2B5EF4-FFF2-40B4-BE49-F238E27FC236}">
                    <a16:creationId xmlns:a16="http://schemas.microsoft.com/office/drawing/2014/main" id="{D64DA677-9F22-5330-2DB7-025872C3C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73799" t="80092" r="18402"/>
              <a:stretch/>
            </p:blipFill>
            <p:spPr>
              <a:xfrm>
                <a:off x="4846718" y="5087239"/>
                <a:ext cx="950794" cy="870231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024AA84-FCF4-2352-A388-3B20696350CE}"/>
                  </a:ext>
                </a:extLst>
              </p:cNvPr>
              <p:cNvSpPr txBox="1"/>
              <p:nvPr/>
            </p:nvSpPr>
            <p:spPr>
              <a:xfrm>
                <a:off x="5040072" y="5973517"/>
                <a:ext cx="610488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Legal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4C28C6F-3912-1AE6-CB17-1BFA5BA0406C}"/>
                </a:ext>
              </a:extLst>
            </p:cNvPr>
            <p:cNvGrpSpPr/>
            <p:nvPr/>
          </p:nvGrpSpPr>
          <p:grpSpPr>
            <a:xfrm>
              <a:off x="5084567" y="5099880"/>
              <a:ext cx="1054501" cy="1211573"/>
              <a:chOff x="5719929" y="5099880"/>
              <a:chExt cx="1054501" cy="1211573"/>
            </a:xfrm>
          </p:grpSpPr>
          <p:pic>
            <p:nvPicPr>
              <p:cNvPr id="53" name="Picture 52" descr="A collection of icons of various symbols&#10;&#10;Description automatically generated with medium confidence">
                <a:extLst>
                  <a:ext uri="{FF2B5EF4-FFF2-40B4-BE49-F238E27FC236}">
                    <a16:creationId xmlns:a16="http://schemas.microsoft.com/office/drawing/2014/main" id="{84C3E688-1F6A-4C47-5E13-0889E899E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55566" t="29384" r="36635" b="50708"/>
              <a:stretch/>
            </p:blipFill>
            <p:spPr>
              <a:xfrm>
                <a:off x="5823636" y="5099880"/>
                <a:ext cx="950794" cy="870231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8835E6D-EA67-472B-0F9E-19885C9EBB15}"/>
                  </a:ext>
                </a:extLst>
              </p:cNvPr>
              <p:cNvSpPr txBox="1"/>
              <p:nvPr/>
            </p:nvSpPr>
            <p:spPr>
              <a:xfrm>
                <a:off x="5719929" y="5972899"/>
                <a:ext cx="967829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Industrial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A586935-4193-A1B1-C213-257B88B75BC8}"/>
                </a:ext>
              </a:extLst>
            </p:cNvPr>
            <p:cNvGrpSpPr/>
            <p:nvPr/>
          </p:nvGrpSpPr>
          <p:grpSpPr>
            <a:xfrm>
              <a:off x="6172900" y="5099880"/>
              <a:ext cx="1147045" cy="1198313"/>
              <a:chOff x="6799676" y="5099880"/>
              <a:chExt cx="1147045" cy="1198313"/>
            </a:xfrm>
          </p:grpSpPr>
          <p:pic>
            <p:nvPicPr>
              <p:cNvPr id="54" name="Picture 53" descr="A collection of icons of various symbols&#10;&#10;Description automatically generated with medium confidence">
                <a:extLst>
                  <a:ext uri="{FF2B5EF4-FFF2-40B4-BE49-F238E27FC236}">
                    <a16:creationId xmlns:a16="http://schemas.microsoft.com/office/drawing/2014/main" id="{BAA354B2-0B7B-1B85-D4BB-F3813C3A41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rcRect l="658" t="29384" r="90946" b="50708"/>
              <a:stretch/>
            </p:blipFill>
            <p:spPr>
              <a:xfrm>
                <a:off x="6872184" y="5099880"/>
                <a:ext cx="1023583" cy="870231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9E690A4-5864-10EC-C6B6-2162EBEF8864}"/>
                  </a:ext>
                </a:extLst>
              </p:cNvPr>
              <p:cNvSpPr txBox="1"/>
              <p:nvPr/>
            </p:nvSpPr>
            <p:spPr>
              <a:xfrm>
                <a:off x="6799676" y="5959639"/>
                <a:ext cx="1147045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Agricultural</a:t>
                </a:r>
              </a:p>
            </p:txBody>
          </p:sp>
        </p:grp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FE2E0719-3787-2903-6587-B2D3DF451920}"/>
                </a:ext>
              </a:extLst>
            </p:cNvPr>
            <p:cNvSpPr/>
            <p:nvPr/>
          </p:nvSpPr>
          <p:spPr>
            <a:xfrm>
              <a:off x="4252155" y="4722754"/>
              <a:ext cx="2790967" cy="383811"/>
            </a:xfrm>
            <a:prstGeom prst="roundRect">
              <a:avLst>
                <a:gd name="adj" fmla="val 25593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Custom AI 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7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CB95C-62D9-C674-5932-FAB53592B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Compound AI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81DE3-7353-EC03-E7AD-46AA86135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77" y="862697"/>
            <a:ext cx="11173289" cy="5276703"/>
          </a:xfrm>
        </p:spPr>
        <p:txBody>
          <a:bodyPr/>
          <a:lstStyle/>
          <a:p>
            <a:r>
              <a:rPr lang="en-US" dirty="0"/>
              <a:t>Take a simple example…I ask a generic AI “How many vacation days do I have left?”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836DA-D2FD-CA1D-7D1A-85203065B23F}"/>
              </a:ext>
            </a:extLst>
          </p:cNvPr>
          <p:cNvSpPr txBox="1"/>
          <p:nvPr/>
        </p:nvSpPr>
        <p:spPr>
          <a:xfrm>
            <a:off x="3026404" y="1931894"/>
            <a:ext cx="4148443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800" dirty="0">
                <a:solidFill>
                  <a:schemeClr val="tx2"/>
                </a:solidFill>
              </a:rPr>
              <a:t>Generic AI Answer: 10 days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B76E48-D467-C139-D0E0-37797993CB54}"/>
              </a:ext>
            </a:extLst>
          </p:cNvPr>
          <p:cNvSpPr txBox="1"/>
          <p:nvPr/>
        </p:nvSpPr>
        <p:spPr>
          <a:xfrm>
            <a:off x="574834" y="3119584"/>
            <a:ext cx="648875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In a </a:t>
            </a:r>
            <a:r>
              <a:rPr lang="en-US" sz="1600" b="1" i="1" dirty="0">
                <a:solidFill>
                  <a:schemeClr val="accent5"/>
                </a:solidFill>
              </a:rPr>
              <a:t>Compound AI system</a:t>
            </a:r>
            <a:r>
              <a:rPr lang="en-US" sz="1600" dirty="0">
                <a:solidFill>
                  <a:schemeClr val="tx2"/>
                </a:solidFill>
              </a:rPr>
              <a:t> we can give a generic LLM, like Gemini, Claude, or ChatGPT, access to a </a:t>
            </a:r>
            <a:r>
              <a:rPr lang="en-US" sz="1600" b="1" i="1" dirty="0">
                <a:solidFill>
                  <a:schemeClr val="accent5"/>
                </a:solidFill>
              </a:rPr>
              <a:t>specialized or proprietary database of knowledge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9FF7C2-A859-15FA-C97E-77C3BD0CB9D4}"/>
              </a:ext>
            </a:extLst>
          </p:cNvPr>
          <p:cNvGrpSpPr/>
          <p:nvPr/>
        </p:nvGrpSpPr>
        <p:grpSpPr>
          <a:xfrm>
            <a:off x="3912707" y="4261145"/>
            <a:ext cx="1048685" cy="1535195"/>
            <a:chOff x="3912707" y="4261145"/>
            <a:chExt cx="1048685" cy="15351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D44142-086A-F2BC-0F3D-0FFA719F2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0142" y="4665371"/>
              <a:ext cx="760032" cy="113096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32AA1E0-CA37-BDD9-4094-40FFE1B4D2EE}"/>
                </a:ext>
              </a:extLst>
            </p:cNvPr>
            <p:cNvSpPr txBox="1"/>
            <p:nvPr/>
          </p:nvSpPr>
          <p:spPr>
            <a:xfrm>
              <a:off x="3912707" y="4261145"/>
              <a:ext cx="1048685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Generic AI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29F19CA-5797-B20B-F704-F225C928A307}"/>
              </a:ext>
            </a:extLst>
          </p:cNvPr>
          <p:cNvGrpSpPr/>
          <p:nvPr/>
        </p:nvGrpSpPr>
        <p:grpSpPr>
          <a:xfrm>
            <a:off x="5896569" y="5188014"/>
            <a:ext cx="1723549" cy="1271083"/>
            <a:chOff x="5896569" y="5188014"/>
            <a:chExt cx="1723549" cy="1271083"/>
          </a:xfrm>
        </p:grpSpPr>
        <p:pic>
          <p:nvPicPr>
            <p:cNvPr id="17" name="Graphic 16" descr="Database with solid fill">
              <a:extLst>
                <a:ext uri="{FF2B5EF4-FFF2-40B4-BE49-F238E27FC236}">
                  <a16:creationId xmlns:a16="http://schemas.microsoft.com/office/drawing/2014/main" id="{3E39631B-DB32-8AA7-5A8F-03E0E9E3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01144" y="5188014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EF0B94-B110-8271-E14A-C0B2355F27CE}"/>
                </a:ext>
              </a:extLst>
            </p:cNvPr>
            <p:cNvSpPr txBox="1"/>
            <p:nvPr/>
          </p:nvSpPr>
          <p:spPr>
            <a:xfrm>
              <a:off x="5896569" y="6120543"/>
              <a:ext cx="1723549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Time Off Database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021E5E9-2B2B-4D21-A483-F8E71BCF2AA0}"/>
              </a:ext>
            </a:extLst>
          </p:cNvPr>
          <p:cNvGrpSpPr/>
          <p:nvPr/>
        </p:nvGrpSpPr>
        <p:grpSpPr>
          <a:xfrm>
            <a:off x="303809" y="4726137"/>
            <a:ext cx="3592176" cy="584775"/>
            <a:chOff x="303809" y="4726137"/>
            <a:chExt cx="3592176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65D805A-B2D7-EA72-2091-2C1D6F2AB4E2}"/>
                </a:ext>
              </a:extLst>
            </p:cNvPr>
            <p:cNvSpPr txBox="1"/>
            <p:nvPr/>
          </p:nvSpPr>
          <p:spPr>
            <a:xfrm>
              <a:off x="303809" y="4726137"/>
              <a:ext cx="316347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Question: “I’m Geoff Bennett, how many vacation days do I have left?”</a:t>
              </a: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CCE9E32B-D6AA-24A7-2C05-DE9291C04CA3}"/>
                </a:ext>
              </a:extLst>
            </p:cNvPr>
            <p:cNvSpPr/>
            <p:nvPr/>
          </p:nvSpPr>
          <p:spPr>
            <a:xfrm rot="16200000">
              <a:off x="3609115" y="4887090"/>
              <a:ext cx="282388" cy="291353"/>
            </a:xfrm>
            <a:prstGeom prst="down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361B7DE-EF23-C965-A8ED-FAD743045D93}"/>
              </a:ext>
            </a:extLst>
          </p:cNvPr>
          <p:cNvSpPr txBox="1"/>
          <p:nvPr/>
        </p:nvSpPr>
        <p:spPr>
          <a:xfrm>
            <a:off x="4410157" y="5961558"/>
            <a:ext cx="1359090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Builds a query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89D331-5881-C5BD-4931-D8911823DF14}"/>
              </a:ext>
            </a:extLst>
          </p:cNvPr>
          <p:cNvGrpSpPr/>
          <p:nvPr/>
        </p:nvGrpSpPr>
        <p:grpSpPr>
          <a:xfrm>
            <a:off x="4823008" y="5535706"/>
            <a:ext cx="1541930" cy="425852"/>
            <a:chOff x="4823008" y="5535706"/>
            <a:chExt cx="1541930" cy="42585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EB80D08-3AB6-C51F-3EC5-582C0AD79034}"/>
                </a:ext>
              </a:extLst>
            </p:cNvPr>
            <p:cNvSpPr/>
            <p:nvPr/>
          </p:nvSpPr>
          <p:spPr>
            <a:xfrm>
              <a:off x="4823008" y="5535706"/>
              <a:ext cx="1541930" cy="352048"/>
            </a:xfrm>
            <a:custGeom>
              <a:avLst/>
              <a:gdLst>
                <a:gd name="connsiteX0" fmla="*/ 0 w 1541930"/>
                <a:gd name="connsiteY0" fmla="*/ 0 h 352048"/>
                <a:gd name="connsiteX1" fmla="*/ 564777 w 1541930"/>
                <a:gd name="connsiteY1" fmla="*/ 349623 h 352048"/>
                <a:gd name="connsiteX2" fmla="*/ 1201271 w 1541930"/>
                <a:gd name="connsiteY2" fmla="*/ 152400 h 352048"/>
                <a:gd name="connsiteX3" fmla="*/ 1541930 w 1541930"/>
                <a:gd name="connsiteY3" fmla="*/ 103094 h 35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1930" h="352048">
                  <a:moveTo>
                    <a:pt x="0" y="0"/>
                  </a:moveTo>
                  <a:cubicBezTo>
                    <a:pt x="182282" y="162111"/>
                    <a:pt x="364565" y="324223"/>
                    <a:pt x="564777" y="349623"/>
                  </a:cubicBezTo>
                  <a:cubicBezTo>
                    <a:pt x="764989" y="375023"/>
                    <a:pt x="1038412" y="193488"/>
                    <a:pt x="1201271" y="152400"/>
                  </a:cubicBezTo>
                  <a:cubicBezTo>
                    <a:pt x="1364130" y="111312"/>
                    <a:pt x="1453030" y="107203"/>
                    <a:pt x="1541930" y="103094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434CBC-679B-2511-FE88-CBD6D352D353}"/>
                </a:ext>
              </a:extLst>
            </p:cNvPr>
            <p:cNvSpPr/>
            <p:nvPr/>
          </p:nvSpPr>
          <p:spPr>
            <a:xfrm>
              <a:off x="5469059" y="5711730"/>
              <a:ext cx="249828" cy="249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63D76A-D5D9-768A-1D15-CD71B77938A0}"/>
              </a:ext>
            </a:extLst>
          </p:cNvPr>
          <p:cNvGrpSpPr/>
          <p:nvPr/>
        </p:nvGrpSpPr>
        <p:grpSpPr>
          <a:xfrm>
            <a:off x="4790174" y="4822477"/>
            <a:ext cx="1541930" cy="476962"/>
            <a:chOff x="4790174" y="4822477"/>
            <a:chExt cx="1541930" cy="476962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3395ED8-D25D-3BC2-A530-535896D11738}"/>
                </a:ext>
              </a:extLst>
            </p:cNvPr>
            <p:cNvSpPr/>
            <p:nvPr/>
          </p:nvSpPr>
          <p:spPr>
            <a:xfrm rot="10800000">
              <a:off x="4790174" y="4947391"/>
              <a:ext cx="1541930" cy="352048"/>
            </a:xfrm>
            <a:custGeom>
              <a:avLst/>
              <a:gdLst>
                <a:gd name="connsiteX0" fmla="*/ 0 w 1541930"/>
                <a:gd name="connsiteY0" fmla="*/ 0 h 352048"/>
                <a:gd name="connsiteX1" fmla="*/ 564777 w 1541930"/>
                <a:gd name="connsiteY1" fmla="*/ 349623 h 352048"/>
                <a:gd name="connsiteX2" fmla="*/ 1201271 w 1541930"/>
                <a:gd name="connsiteY2" fmla="*/ 152400 h 352048"/>
                <a:gd name="connsiteX3" fmla="*/ 1541930 w 1541930"/>
                <a:gd name="connsiteY3" fmla="*/ 103094 h 35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1930" h="352048">
                  <a:moveTo>
                    <a:pt x="0" y="0"/>
                  </a:moveTo>
                  <a:cubicBezTo>
                    <a:pt x="182282" y="162111"/>
                    <a:pt x="364565" y="324223"/>
                    <a:pt x="564777" y="349623"/>
                  </a:cubicBezTo>
                  <a:cubicBezTo>
                    <a:pt x="764989" y="375023"/>
                    <a:pt x="1038412" y="193488"/>
                    <a:pt x="1201271" y="152400"/>
                  </a:cubicBezTo>
                  <a:cubicBezTo>
                    <a:pt x="1364130" y="111312"/>
                    <a:pt x="1453030" y="107203"/>
                    <a:pt x="1541930" y="103094"/>
                  </a:cubicBez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headEnd type="none" w="med" len="med"/>
              <a:tailEnd type="arrow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FEBD8FC-603E-C8E6-74CD-C981FE8355FA}"/>
                </a:ext>
              </a:extLst>
            </p:cNvPr>
            <p:cNvSpPr/>
            <p:nvPr/>
          </p:nvSpPr>
          <p:spPr>
            <a:xfrm>
              <a:off x="5519419" y="4822477"/>
              <a:ext cx="249828" cy="249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15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3C15EC1-BABF-FF5A-ABF3-86DE2169A1FA}"/>
              </a:ext>
            </a:extLst>
          </p:cNvPr>
          <p:cNvSpPr/>
          <p:nvPr/>
        </p:nvSpPr>
        <p:spPr>
          <a:xfrm>
            <a:off x="7885032" y="4885765"/>
            <a:ext cx="3908040" cy="1474694"/>
          </a:xfrm>
          <a:prstGeom prst="roundRect">
            <a:avLst>
              <a:gd name="adj" fmla="val 9980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0" rIns="14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i="1" dirty="0">
                <a:solidFill>
                  <a:schemeClr val="accent5"/>
                </a:solidFill>
              </a:rPr>
              <a:t>Retrieval Augmented Generation </a:t>
            </a:r>
            <a:r>
              <a:rPr lang="en-US" dirty="0">
                <a:solidFill>
                  <a:schemeClr val="tx2"/>
                </a:solidFill>
              </a:rPr>
              <a:t>(RAG) is an example of a Compound AI System, and it’s often used in Custom AI solutions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D21F9F8-0E8F-C400-CA27-A2FEBFD93B3D}"/>
              </a:ext>
            </a:extLst>
          </p:cNvPr>
          <p:cNvGrpSpPr/>
          <p:nvPr/>
        </p:nvGrpSpPr>
        <p:grpSpPr>
          <a:xfrm>
            <a:off x="7401831" y="1778005"/>
            <a:ext cx="4534767" cy="1187747"/>
            <a:chOff x="7401831" y="1778005"/>
            <a:chExt cx="4534767" cy="11877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D24B0B1-2BF5-F200-F8AF-B3FCFE70E672}"/>
                </a:ext>
              </a:extLst>
            </p:cNvPr>
            <p:cNvSpPr txBox="1"/>
            <p:nvPr/>
          </p:nvSpPr>
          <p:spPr>
            <a:xfrm>
              <a:off x="7812741" y="1778005"/>
              <a:ext cx="4123857" cy="107721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This will almost certainly be wrong – because the AI doesn’t know who I am, or have access to Infinera’s Time Off database.  It is </a:t>
              </a:r>
              <a:r>
                <a:rPr lang="en-US" sz="1600" b="1" i="1" dirty="0">
                  <a:solidFill>
                    <a:schemeClr val="accent5"/>
                  </a:solidFill>
                </a:rPr>
                <a:t>hallucinating</a:t>
              </a:r>
              <a:r>
                <a:rPr lang="en-US" sz="1600" dirty="0">
                  <a:solidFill>
                    <a:schemeClr val="tx2"/>
                  </a:solidFill>
                </a:rPr>
                <a:t> an answer.</a:t>
              </a:r>
            </a:p>
          </p:txBody>
        </p:sp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87C7D881-3590-63F7-20A2-760F64D1CD42}"/>
                </a:ext>
              </a:extLst>
            </p:cNvPr>
            <p:cNvSpPr/>
            <p:nvPr/>
          </p:nvSpPr>
          <p:spPr>
            <a:xfrm rot="5400000">
              <a:off x="7406314" y="2047826"/>
              <a:ext cx="282388" cy="291353"/>
            </a:xfrm>
            <a:prstGeom prst="down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D70D2A-94CA-5FD3-5DF8-FE82306FE6E2}"/>
                </a:ext>
              </a:extLst>
            </p:cNvPr>
            <p:cNvSpPr txBox="1"/>
            <p:nvPr/>
          </p:nvSpPr>
          <p:spPr>
            <a:xfrm>
              <a:off x="10945906" y="2134755"/>
              <a:ext cx="575799" cy="83099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4800" dirty="0">
                  <a:solidFill>
                    <a:schemeClr val="bg2"/>
                  </a:solidFill>
                  <a:sym typeface="Wingdings" panose="05000000000000000000" pitchFamily="2" charset="2"/>
                </a:rPr>
                <a:t></a:t>
              </a:r>
              <a:endParaRPr lang="en-US" sz="48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3F6AFE7-A84C-8B87-3924-047753933B26}"/>
              </a:ext>
            </a:extLst>
          </p:cNvPr>
          <p:cNvGrpSpPr/>
          <p:nvPr/>
        </p:nvGrpSpPr>
        <p:grpSpPr>
          <a:xfrm>
            <a:off x="496994" y="5593698"/>
            <a:ext cx="2881135" cy="838202"/>
            <a:chOff x="496994" y="5593698"/>
            <a:chExt cx="2881135" cy="83820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D8CE9C-2289-B063-E7BA-D910C641EF47}"/>
                </a:ext>
              </a:extLst>
            </p:cNvPr>
            <p:cNvSpPr txBox="1"/>
            <p:nvPr/>
          </p:nvSpPr>
          <p:spPr>
            <a:xfrm>
              <a:off x="496994" y="5593698"/>
              <a:ext cx="243939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Answer: “You have 15 vacation days remaining this year, Geoff”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0C7302F-0406-C24E-05C5-F2E9E661F587}"/>
                </a:ext>
              </a:extLst>
            </p:cNvPr>
            <p:cNvSpPr txBox="1"/>
            <p:nvPr/>
          </p:nvSpPr>
          <p:spPr>
            <a:xfrm>
              <a:off x="2709356" y="5600903"/>
              <a:ext cx="668773" cy="83099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4800" dirty="0">
                  <a:solidFill>
                    <a:schemeClr val="accent4"/>
                  </a:solidFill>
                  <a:sym typeface="Wingdings" panose="05000000000000000000" pitchFamily="2" charset="2"/>
                </a:rPr>
                <a:t></a:t>
              </a:r>
              <a:endParaRPr lang="en-US" sz="4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C997FC5-2135-737F-0A2B-4D4F34653FDD}"/>
              </a:ext>
            </a:extLst>
          </p:cNvPr>
          <p:cNvGrpSpPr/>
          <p:nvPr/>
        </p:nvGrpSpPr>
        <p:grpSpPr>
          <a:xfrm>
            <a:off x="7885031" y="3457587"/>
            <a:ext cx="3636674" cy="1090382"/>
            <a:chOff x="435029" y="685400"/>
            <a:chExt cx="3636674" cy="1090382"/>
          </a:xfrm>
        </p:grpSpPr>
        <p:pic>
          <p:nvPicPr>
            <p:cNvPr id="30" name="Picture 4" descr="Who Wants to Be a Millionaire (American game show) - Wikipedia">
              <a:extLst>
                <a:ext uri="{FF2B5EF4-FFF2-40B4-BE49-F238E27FC236}">
                  <a16:creationId xmlns:a16="http://schemas.microsoft.com/office/drawing/2014/main" id="{2C93C64C-50A3-F5A4-B2D5-715900962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029" y="685400"/>
              <a:ext cx="1090382" cy="109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8CF6C2-58CE-0B54-AFB9-0DB8AAD17305}"/>
                </a:ext>
              </a:extLst>
            </p:cNvPr>
            <p:cNvSpPr txBox="1"/>
            <p:nvPr/>
          </p:nvSpPr>
          <p:spPr>
            <a:xfrm>
              <a:off x="1588394" y="1005919"/>
              <a:ext cx="2483309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dirty="0">
                  <a:solidFill>
                    <a:schemeClr val="accent5"/>
                  </a:solidFill>
                </a:rPr>
                <a:t>RAG</a:t>
              </a:r>
              <a:r>
                <a:rPr lang="en-US" sz="1600" dirty="0">
                  <a:solidFill>
                    <a:schemeClr val="tx2"/>
                  </a:solidFill>
                </a:rPr>
                <a:t> is like “phone a friend”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1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0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C7E33-6961-925B-3665-5A0B4D30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 AI: Examples in Legal Research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9CB52-AD95-A44A-584E-B001E7E1FC0A}"/>
              </a:ext>
            </a:extLst>
          </p:cNvPr>
          <p:cNvSpPr txBox="1"/>
          <p:nvPr/>
        </p:nvSpPr>
        <p:spPr>
          <a:xfrm>
            <a:off x="443877" y="2005423"/>
            <a:ext cx="2210029" cy="1520416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Natural speech search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Document drafting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Summarization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Document upload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tx2"/>
                </a:solidFill>
              </a:rPr>
              <a:t>Contractual Advice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326CEA-7160-F4F1-1A86-FE461A8D47F8}"/>
              </a:ext>
            </a:extLst>
          </p:cNvPr>
          <p:cNvSpPr txBox="1"/>
          <p:nvPr/>
        </p:nvSpPr>
        <p:spPr>
          <a:xfrm>
            <a:off x="443877" y="775426"/>
            <a:ext cx="4351643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>
                <a:solidFill>
                  <a:schemeClr val="tx2"/>
                </a:solidFill>
              </a:rPr>
              <a:t>What sort of things can a specialized Legal AI do for lawyers and paralegals?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06AE1B-7CC8-4735-4F03-505E752E03B1}"/>
              </a:ext>
            </a:extLst>
          </p:cNvPr>
          <p:cNvSpPr txBox="1"/>
          <p:nvPr/>
        </p:nvSpPr>
        <p:spPr>
          <a:xfrm>
            <a:off x="5313679" y="4155947"/>
            <a:ext cx="660443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“While hallucinations are reduced relative to general-purpose chatbots (GPT-4), we find that the AI research tools made by LexisNexis (Lexis+ AI) and Thomson Reuters (Westlaw AI-Assisted Research and Ask Practical Law AI) each </a:t>
            </a:r>
            <a:r>
              <a:rPr lang="en-US" sz="2400" b="1" i="1" dirty="0">
                <a:solidFill>
                  <a:schemeClr val="accent5"/>
                </a:solidFill>
              </a:rPr>
              <a:t>hallucinate between 17% and 33% of the time</a:t>
            </a:r>
            <a:r>
              <a:rPr lang="en-US" sz="2000" dirty="0"/>
              <a:t>.”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F6C02D-513D-DB2B-CB78-B5BB3BCF3AB2}"/>
              </a:ext>
            </a:extLst>
          </p:cNvPr>
          <p:cNvGrpSpPr/>
          <p:nvPr/>
        </p:nvGrpSpPr>
        <p:grpSpPr>
          <a:xfrm>
            <a:off x="411991" y="3043956"/>
            <a:ext cx="6604437" cy="3565716"/>
            <a:chOff x="411991" y="3043956"/>
            <a:chExt cx="6604437" cy="356571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89E2723-07EE-BBAC-49FB-AE7E8A46D7F9}"/>
                </a:ext>
              </a:extLst>
            </p:cNvPr>
            <p:cNvSpPr txBox="1"/>
            <p:nvPr/>
          </p:nvSpPr>
          <p:spPr>
            <a:xfrm>
              <a:off x="411991" y="5975652"/>
              <a:ext cx="6604437" cy="6340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  <a:hlinkClick r:id="rId2"/>
                </a:rPr>
                <a:t>https://dho.stanford.edu/wp-content/uploads/Legal_RAG_Hallucinations.pdf</a:t>
              </a:r>
              <a:endParaRPr lang="en-US" sz="1600">
                <a:solidFill>
                  <a:schemeClr val="tx2"/>
                </a:solidFill>
              </a:endParaRP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endParaRPr lang="en-US" sz="1600">
                <a:solidFill>
                  <a:schemeClr val="tx2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8AEC43C-4F10-789F-E224-6939254C0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877" y="4054347"/>
              <a:ext cx="4196805" cy="1851660"/>
            </a:xfrm>
            <a:prstGeom prst="rect">
              <a:avLst/>
            </a:prstGeom>
          </p:spPr>
        </p:pic>
        <p:pic>
          <p:nvPicPr>
            <p:cNvPr id="1030" name="Picture 6" descr="Stanford Logos - Identity Guide">
              <a:extLst>
                <a:ext uri="{FF2B5EF4-FFF2-40B4-BE49-F238E27FC236}">
                  <a16:creationId xmlns:a16="http://schemas.microsoft.com/office/drawing/2014/main" id="{28B7A589-1311-4F3A-80D8-7A4D573E5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291" y="3043956"/>
              <a:ext cx="1861988" cy="1241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27333B-A320-DF2C-C6F8-C30752C9D92E}"/>
              </a:ext>
            </a:extLst>
          </p:cNvPr>
          <p:cNvGrpSpPr/>
          <p:nvPr/>
        </p:nvGrpSpPr>
        <p:grpSpPr>
          <a:xfrm>
            <a:off x="5264324" y="756602"/>
            <a:ext cx="6927675" cy="3532662"/>
            <a:chOff x="5264324" y="756602"/>
            <a:chExt cx="6927675" cy="35326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F52EF3-79CF-4E8F-B8D7-32CED5BCA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3090" y="756602"/>
              <a:ext cx="2857500" cy="752475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4D87372-2A24-81AB-5C50-F3093BB34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7717" y="2625697"/>
              <a:ext cx="3670300" cy="507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60A727A-B608-503A-C777-42FB7A72C09B}"/>
                </a:ext>
              </a:extLst>
            </p:cNvPr>
            <p:cNvSpPr txBox="1"/>
            <p:nvPr/>
          </p:nvSpPr>
          <p:spPr>
            <a:xfrm>
              <a:off x="8307716" y="3119713"/>
              <a:ext cx="3884283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hlinkClick r:id="rId7"/>
                </a:rPr>
                <a:t>https://casetext.com/blog/cocounsel-harnesses-gpt-4s-power-to-deliver-results-that-legal-professionals-can-rely-on/</a:t>
              </a:r>
              <a:endParaRPr lang="en-US" sz="1400"/>
            </a:p>
            <a:p>
              <a:endParaRPr lang="en-US" sz="1400"/>
            </a:p>
            <a:p>
              <a:endParaRPr lang="en-US" sz="1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A1225C-D5F1-286B-DC6A-2E594F111D89}"/>
                </a:ext>
              </a:extLst>
            </p:cNvPr>
            <p:cNvSpPr txBox="1"/>
            <p:nvPr/>
          </p:nvSpPr>
          <p:spPr>
            <a:xfrm>
              <a:off x="8307716" y="1499536"/>
              <a:ext cx="379984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hlinkClick r:id="rId8"/>
                </a:rPr>
                <a:t>https://www.lexisnexis.com/community/pressroom/b/news/posts/lexisnexis-launches-lexis-ai-a-generative-ai-solution-with-hallucination-free-linked-legal-citations</a:t>
              </a:r>
              <a:r>
                <a:rPr lang="en-US" sz="1400"/>
                <a:t>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748180-F3D3-6CAE-14DE-491AED0FD912}"/>
                </a:ext>
              </a:extLst>
            </p:cNvPr>
            <p:cNvSpPr txBox="1"/>
            <p:nvPr/>
          </p:nvSpPr>
          <p:spPr>
            <a:xfrm>
              <a:off x="5264324" y="1822711"/>
              <a:ext cx="2552526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>
                  <a:solidFill>
                    <a:schemeClr val="tx2"/>
                  </a:solidFill>
                </a:rPr>
                <a:t>The best tools on the market claim to be “hallucination-free”</a:t>
              </a:r>
            </a:p>
          </p:txBody>
        </p: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D2D4F764-E9C9-911C-8F4A-FDD305EEA217}"/>
                </a:ext>
              </a:extLst>
            </p:cNvPr>
            <p:cNvSpPr/>
            <p:nvPr/>
          </p:nvSpPr>
          <p:spPr>
            <a:xfrm>
              <a:off x="7833683" y="820304"/>
              <a:ext cx="284480" cy="2923655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9C6121-85E2-8316-9910-1BC01D3EE8BB}"/>
              </a:ext>
            </a:extLst>
          </p:cNvPr>
          <p:cNvSpPr/>
          <p:nvPr/>
        </p:nvSpPr>
        <p:spPr>
          <a:xfrm>
            <a:off x="8213090" y="5856385"/>
            <a:ext cx="3114474" cy="777074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Hallucinations are when the AI just “makes stuff up”</a:t>
            </a:r>
          </a:p>
        </p:txBody>
      </p:sp>
    </p:spTree>
    <p:extLst>
      <p:ext uri="{BB962C8B-B14F-4D97-AF65-F5344CB8AC3E}">
        <p14:creationId xmlns:p14="http://schemas.microsoft.com/office/powerpoint/2010/main" val="15736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E1174-D356-26EB-F4F3-8E68DCDE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Hallucination Example: Images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799ED-B71F-5B3F-B678-5E397AC40A0A}"/>
              </a:ext>
            </a:extLst>
          </p:cNvPr>
          <p:cNvSpPr txBox="1"/>
          <p:nvPr/>
        </p:nvSpPr>
        <p:spPr>
          <a:xfrm>
            <a:off x="787283" y="1504539"/>
            <a:ext cx="49313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/>
              <a:t>The prompt was:</a:t>
            </a:r>
          </a:p>
          <a:p>
            <a:r>
              <a:rPr lang="en-US" dirty="0"/>
              <a:t>“show a group of wristwatches on display.  </a:t>
            </a:r>
            <a:r>
              <a:rPr lang="en-US" b="1" i="1" dirty="0">
                <a:solidFill>
                  <a:schemeClr val="accent5"/>
                </a:solidFill>
              </a:rPr>
              <a:t>All of them show the time as 12:03</a:t>
            </a:r>
            <a:r>
              <a:rPr lang="en-US" dirty="0"/>
              <a:t>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629A5-C306-6D0B-A377-32BE16ADCDEF}"/>
              </a:ext>
            </a:extLst>
          </p:cNvPr>
          <p:cNvSpPr txBox="1"/>
          <p:nvPr/>
        </p:nvSpPr>
        <p:spPr>
          <a:xfrm>
            <a:off x="787282" y="2853392"/>
            <a:ext cx="49313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/>
              <a:t>Why did AI get the time wrong?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B13D11-4E33-6FC3-BDE5-A0C08984CD49}"/>
              </a:ext>
            </a:extLst>
          </p:cNvPr>
          <p:cNvSpPr txBox="1"/>
          <p:nvPr/>
        </p:nvSpPr>
        <p:spPr>
          <a:xfrm>
            <a:off x="841612" y="3429000"/>
            <a:ext cx="45956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Because watches are usually photographed with the hands at 10 and 2</a:t>
            </a:r>
          </a:p>
          <a:p>
            <a:endParaRPr lang="en-US" dirty="0"/>
          </a:p>
          <a:p>
            <a:r>
              <a:rPr lang="en-US" dirty="0"/>
              <a:t>Apparently it’s because of aesthetics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Keeps hands clear of logo and date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Looks like a smile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  <a:p>
            <a:r>
              <a:rPr lang="en-US" dirty="0"/>
              <a:t>So most of the </a:t>
            </a:r>
            <a:r>
              <a:rPr lang="en-US" b="1" i="1" dirty="0">
                <a:solidFill>
                  <a:schemeClr val="accent5"/>
                </a:solidFill>
              </a:rPr>
              <a:t>training examples</a:t>
            </a:r>
            <a:r>
              <a:rPr lang="en-US" dirty="0"/>
              <a:t> will show watches set to this time</a:t>
            </a:r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F52CD1-3F23-BA54-A2E2-B75F1FA5ED5B}"/>
              </a:ext>
            </a:extLst>
          </p:cNvPr>
          <p:cNvGrpSpPr/>
          <p:nvPr/>
        </p:nvGrpSpPr>
        <p:grpSpPr>
          <a:xfrm>
            <a:off x="6643050" y="959696"/>
            <a:ext cx="4442346" cy="5045321"/>
            <a:chOff x="6643050" y="959696"/>
            <a:chExt cx="4442346" cy="5045321"/>
          </a:xfrm>
        </p:grpSpPr>
        <p:pic>
          <p:nvPicPr>
            <p:cNvPr id="2050" name="Picture 2" descr="A luxurious display case showcases a collection of exquisite wristwatches, each one meticulously arranged to highlight its unique features and designs, all unanimously displaying the exact time of 12:03 in bold, crisp numerals, with gleaming hour and minute hands that accentuate the precision of the timepieces, set against a sleek, dark-gray velvet background that subtly complements the metallic sheen of the watches, with soft, warm lighting that adds a sense of sophistication and refinement, and a shallow depth of field that gently blurs the surrounding environment, drawing the viewer's attention to the intricate details and craftsmanship of the timepieces on display.">
              <a:extLst>
                <a:ext uri="{FF2B5EF4-FFF2-40B4-BE49-F238E27FC236}">
                  <a16:creationId xmlns:a16="http://schemas.microsoft.com/office/drawing/2014/main" id="{C080A626-8D36-9FB4-A849-8931E0CA75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050" y="1562671"/>
              <a:ext cx="4442346" cy="44423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09CAB3-A64B-16DB-D6D5-4CEFEEF38E2D}"/>
                </a:ext>
              </a:extLst>
            </p:cNvPr>
            <p:cNvSpPr txBox="1"/>
            <p:nvPr/>
          </p:nvSpPr>
          <p:spPr>
            <a:xfrm>
              <a:off x="7739748" y="959696"/>
              <a:ext cx="2248949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i="1" dirty="0">
                  <a:solidFill>
                    <a:schemeClr val="accent5"/>
                  </a:solidFill>
                </a:rPr>
                <a:t>The result was…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578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1D8B1E-AEAA-5A06-0389-27290A3998F1}"/>
              </a:ext>
            </a:extLst>
          </p:cNvPr>
          <p:cNvSpPr/>
          <p:nvPr/>
        </p:nvSpPr>
        <p:spPr>
          <a:xfrm>
            <a:off x="5040667" y="943371"/>
            <a:ext cx="2783178" cy="718246"/>
          </a:xfrm>
          <a:prstGeom prst="roundRect">
            <a:avLst>
              <a:gd name="adj" fmla="val 2739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AI-assisted robotic surgery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5B942B-00C8-6060-CAAD-4BC1A00A7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77" y="9099"/>
            <a:ext cx="11173289" cy="809287"/>
          </a:xfrm>
        </p:spPr>
        <p:txBody>
          <a:bodyPr/>
          <a:lstStyle/>
          <a:p>
            <a:r>
              <a:rPr lang="en-US" dirty="0"/>
              <a:t>Custom AI: Examples in Medicine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5A9F4F-D6F7-7EC4-A3CD-8DD1E0FD9CE3}"/>
              </a:ext>
            </a:extLst>
          </p:cNvPr>
          <p:cNvSpPr/>
          <p:nvPr/>
        </p:nvSpPr>
        <p:spPr>
          <a:xfrm>
            <a:off x="223520" y="949276"/>
            <a:ext cx="2783178" cy="568325"/>
          </a:xfrm>
          <a:prstGeom prst="roundRect">
            <a:avLst>
              <a:gd name="adj" fmla="val 2739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Reducing human workload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738514E-904F-4676-72E3-F935E3D4ED53}"/>
              </a:ext>
            </a:extLst>
          </p:cNvPr>
          <p:cNvGrpSpPr/>
          <p:nvPr/>
        </p:nvGrpSpPr>
        <p:grpSpPr>
          <a:xfrm>
            <a:off x="223520" y="1283116"/>
            <a:ext cx="3638604" cy="809287"/>
            <a:chOff x="223520" y="1283116"/>
            <a:chExt cx="3638604" cy="80928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98E8914-3511-F2E9-166F-CD07E56B765C}"/>
                </a:ext>
              </a:extLst>
            </p:cNvPr>
            <p:cNvSpPr/>
            <p:nvPr/>
          </p:nvSpPr>
          <p:spPr>
            <a:xfrm>
              <a:off x="223520" y="1283116"/>
              <a:ext cx="3476044" cy="80928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2050" name="Picture 2" descr="Lindy – Free AI Apps">
              <a:extLst>
                <a:ext uri="{FF2B5EF4-FFF2-40B4-BE49-F238E27FC236}">
                  <a16:creationId xmlns:a16="http://schemas.microsoft.com/office/drawing/2014/main" id="{386FA344-CEDA-22CF-C578-59024B1B1D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559" b="35719"/>
            <a:stretch/>
          </p:blipFill>
          <p:spPr bwMode="auto">
            <a:xfrm>
              <a:off x="294640" y="1469886"/>
              <a:ext cx="1533208" cy="374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DEDC56-5264-038C-A53F-F6D607F08A73}"/>
                </a:ext>
              </a:extLst>
            </p:cNvPr>
            <p:cNvSpPr txBox="1"/>
            <p:nvPr/>
          </p:nvSpPr>
          <p:spPr>
            <a:xfrm>
              <a:off x="1921564" y="1414006"/>
              <a:ext cx="1940560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HIPPAA-compliant medical scribe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EA36EEB-FAF4-D89F-0403-8D9E1CE74489}"/>
              </a:ext>
            </a:extLst>
          </p:cNvPr>
          <p:cNvSpPr/>
          <p:nvPr/>
        </p:nvSpPr>
        <p:spPr>
          <a:xfrm>
            <a:off x="226499" y="2226139"/>
            <a:ext cx="2783178" cy="718246"/>
          </a:xfrm>
          <a:prstGeom prst="roundRect">
            <a:avLst>
              <a:gd name="adj" fmla="val 2739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AI Diagnostic Medicine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C1EEC71-CDF4-9D98-5157-B866FD8FCAC2}"/>
              </a:ext>
            </a:extLst>
          </p:cNvPr>
          <p:cNvGrpSpPr/>
          <p:nvPr/>
        </p:nvGrpSpPr>
        <p:grpSpPr>
          <a:xfrm>
            <a:off x="223520" y="2557132"/>
            <a:ext cx="4714054" cy="2522867"/>
            <a:chOff x="223520" y="2760332"/>
            <a:chExt cx="4714054" cy="2522867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6249DB9-6EC3-A7BF-0FE9-3DA51791AD29}"/>
                </a:ext>
              </a:extLst>
            </p:cNvPr>
            <p:cNvSpPr/>
            <p:nvPr/>
          </p:nvSpPr>
          <p:spPr>
            <a:xfrm>
              <a:off x="223520" y="2760332"/>
              <a:ext cx="4652697" cy="2522867"/>
            </a:xfrm>
            <a:prstGeom prst="roundRect">
              <a:avLst>
                <a:gd name="adj" fmla="val 9015"/>
              </a:avLst>
            </a:prstGeom>
            <a:solidFill>
              <a:schemeClr val="bg1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1701D0-5947-55FA-C708-95677661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120" y="3039072"/>
              <a:ext cx="1365722" cy="45709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45495EE-A968-7420-8ED3-82AED04DAEFE}"/>
                </a:ext>
              </a:extLst>
            </p:cNvPr>
            <p:cNvSpPr txBox="1"/>
            <p:nvPr/>
          </p:nvSpPr>
          <p:spPr>
            <a:xfrm>
              <a:off x="1747334" y="2911396"/>
              <a:ext cx="26924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FDA-approved AI tool created to detect diabetic retinopathy</a:t>
              </a:r>
            </a:p>
          </p:txBody>
        </p:sp>
        <p:pic>
          <p:nvPicPr>
            <p:cNvPr id="2054" name="Picture 6" descr="eMed previously Babylon Health">
              <a:extLst>
                <a:ext uri="{FF2B5EF4-FFF2-40B4-BE49-F238E27FC236}">
                  <a16:creationId xmlns:a16="http://schemas.microsoft.com/office/drawing/2014/main" id="{61CFA7D2-6C34-7166-3F4C-331DC152A4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6489"/>
            <a:stretch/>
          </p:blipFill>
          <p:spPr bwMode="auto">
            <a:xfrm>
              <a:off x="422438" y="3827164"/>
              <a:ext cx="1105081" cy="362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787EE9-7B75-FC2A-692D-0087863A7148}"/>
                </a:ext>
              </a:extLst>
            </p:cNvPr>
            <p:cNvSpPr txBox="1"/>
            <p:nvPr/>
          </p:nvSpPr>
          <p:spPr>
            <a:xfrm>
              <a:off x="1747334" y="3673275"/>
              <a:ext cx="31902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Babylon Health says its AI can appropriately triage 85% of patients</a:t>
              </a:r>
            </a:p>
          </p:txBody>
        </p:sp>
        <p:pic>
          <p:nvPicPr>
            <p:cNvPr id="2056" name="Picture 8" descr="Viz.ai">
              <a:extLst>
                <a:ext uri="{FF2B5EF4-FFF2-40B4-BE49-F238E27FC236}">
                  <a16:creationId xmlns:a16="http://schemas.microsoft.com/office/drawing/2014/main" id="{6F55EED1-8CC9-FDC9-E23A-E106F368E1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9920" y="4475163"/>
              <a:ext cx="860751" cy="44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D89D696-6E60-B88A-88D7-8B7CB24344CE}"/>
                </a:ext>
              </a:extLst>
            </p:cNvPr>
            <p:cNvSpPr txBox="1"/>
            <p:nvPr/>
          </p:nvSpPr>
          <p:spPr>
            <a:xfrm>
              <a:off x="1747334" y="4391375"/>
              <a:ext cx="319024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AI image scanning to reduces time to treatment for stroke patients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026D8EF-8029-3F65-3668-DCCC57683F8C}"/>
              </a:ext>
            </a:extLst>
          </p:cNvPr>
          <p:cNvSpPr/>
          <p:nvPr/>
        </p:nvSpPr>
        <p:spPr>
          <a:xfrm>
            <a:off x="5040666" y="3577736"/>
            <a:ext cx="3190239" cy="718246"/>
          </a:xfrm>
          <a:prstGeom prst="roundRect">
            <a:avLst>
              <a:gd name="adj" fmla="val 2739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AI-assisted drug development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E174D69-5BD4-9BD3-62C1-144B1FF443CE}"/>
              </a:ext>
            </a:extLst>
          </p:cNvPr>
          <p:cNvGrpSpPr/>
          <p:nvPr/>
        </p:nvGrpSpPr>
        <p:grpSpPr>
          <a:xfrm>
            <a:off x="9157122" y="400489"/>
            <a:ext cx="3649581" cy="5874192"/>
            <a:chOff x="9157122" y="400489"/>
            <a:chExt cx="3649581" cy="587419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EAA96DB-B0C6-B559-0E8A-57328CDA7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38306" y="400489"/>
              <a:ext cx="2160122" cy="528470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A0ACD4B-E1F1-8D97-360E-62E29FE56F1E}"/>
                </a:ext>
              </a:extLst>
            </p:cNvPr>
            <p:cNvSpPr txBox="1"/>
            <p:nvPr/>
          </p:nvSpPr>
          <p:spPr>
            <a:xfrm>
              <a:off x="9157122" y="5751461"/>
              <a:ext cx="364958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hlinkClick r:id="rId7"/>
                </a:rPr>
                <a:t>Accenture.  ARTIFICIAL INTELLIGENCE: Healthcare’s New Nervous System</a:t>
              </a:r>
              <a:endParaRPr lang="en-US" sz="14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04559D-2087-06BB-323A-481CF89E4B33}"/>
              </a:ext>
            </a:extLst>
          </p:cNvPr>
          <p:cNvGrpSpPr/>
          <p:nvPr/>
        </p:nvGrpSpPr>
        <p:grpSpPr>
          <a:xfrm>
            <a:off x="5043646" y="1283116"/>
            <a:ext cx="4109884" cy="2158494"/>
            <a:chOff x="5043646" y="1283116"/>
            <a:chExt cx="4109884" cy="215849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F43BAD1-39E7-AE5D-E3BB-2BC266EB38AB}"/>
                </a:ext>
              </a:extLst>
            </p:cNvPr>
            <p:cNvSpPr/>
            <p:nvPr/>
          </p:nvSpPr>
          <p:spPr>
            <a:xfrm>
              <a:off x="5043646" y="1283116"/>
              <a:ext cx="4109884" cy="2158494"/>
            </a:xfrm>
            <a:prstGeom prst="roundRect">
              <a:avLst>
                <a:gd name="adj" fmla="val 9607"/>
              </a:avLst>
            </a:prstGeom>
            <a:solidFill>
              <a:schemeClr val="bg1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CA3C69-6791-BC9E-1955-66380F499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73746" y="1452810"/>
              <a:ext cx="1524000" cy="457200"/>
            </a:xfrm>
            <a:prstGeom prst="rect">
              <a:avLst/>
            </a:prstGeom>
          </p:spPr>
        </p:pic>
        <p:pic>
          <p:nvPicPr>
            <p:cNvPr id="2052" name="Picture 4" descr="Da Vinci 5 surgical system">
              <a:extLst>
                <a:ext uri="{FF2B5EF4-FFF2-40B4-BE49-F238E27FC236}">
                  <a16:creationId xmlns:a16="http://schemas.microsoft.com/office/drawing/2014/main" id="{94D10891-1F9C-F41D-32F4-6D9DF7724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3F3F3"/>
                </a:clrFrom>
                <a:clrTo>
                  <a:srgbClr val="F3F3F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451" y="1906867"/>
              <a:ext cx="1523860" cy="1465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6D226E-3B15-E151-755E-C3DB832EFC19}"/>
                </a:ext>
              </a:extLst>
            </p:cNvPr>
            <p:cNvSpPr txBox="1"/>
            <p:nvPr/>
          </p:nvSpPr>
          <p:spPr>
            <a:xfrm>
              <a:off x="6569563" y="1452235"/>
              <a:ext cx="1583910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Da Vinci 5 Robotic Surgeon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7169770-76E7-6120-8A45-768E86C5C2FD}"/>
                </a:ext>
              </a:extLst>
            </p:cNvPr>
            <p:cNvSpPr txBox="1"/>
            <p:nvPr/>
          </p:nvSpPr>
          <p:spPr>
            <a:xfrm>
              <a:off x="6569563" y="2059443"/>
              <a:ext cx="24238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Shorter recovery times thanks to smaller incisions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57B34D6-CCE0-DBC5-B013-0D0F4C743BB8}"/>
                </a:ext>
              </a:extLst>
            </p:cNvPr>
            <p:cNvSpPr txBox="1"/>
            <p:nvPr/>
          </p:nvSpPr>
          <p:spPr>
            <a:xfrm>
              <a:off x="6569563" y="2691009"/>
              <a:ext cx="242382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accent5"/>
                  </a:solidFill>
                </a:rPr>
                <a:t>It can take 15 years to train a human surgeon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C08B65E-D7D1-6355-A443-9453EF30EB11}"/>
              </a:ext>
            </a:extLst>
          </p:cNvPr>
          <p:cNvSpPr/>
          <p:nvPr/>
        </p:nvSpPr>
        <p:spPr>
          <a:xfrm>
            <a:off x="223520" y="5191288"/>
            <a:ext cx="4652697" cy="1189439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The potential to save $150 billion per year in US healthcare market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345C14-144B-D780-75CA-D41957FD49BB}"/>
              </a:ext>
            </a:extLst>
          </p:cNvPr>
          <p:cNvGrpSpPr/>
          <p:nvPr/>
        </p:nvGrpSpPr>
        <p:grpSpPr>
          <a:xfrm>
            <a:off x="5043645" y="3917481"/>
            <a:ext cx="4109885" cy="2158494"/>
            <a:chOff x="5043645" y="3917481"/>
            <a:chExt cx="4109885" cy="2158494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F7E3692-11FD-F8F7-0E5A-5B568B3F6ADF}"/>
                </a:ext>
              </a:extLst>
            </p:cNvPr>
            <p:cNvGrpSpPr/>
            <p:nvPr/>
          </p:nvGrpSpPr>
          <p:grpSpPr>
            <a:xfrm>
              <a:off x="5043645" y="3917481"/>
              <a:ext cx="4109885" cy="2158494"/>
              <a:chOff x="5043645" y="4008921"/>
              <a:chExt cx="4109885" cy="2158494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F2C7C8EB-ABD8-54C2-1146-5B5CF9460466}"/>
                  </a:ext>
                </a:extLst>
              </p:cNvPr>
              <p:cNvSpPr/>
              <p:nvPr/>
            </p:nvSpPr>
            <p:spPr>
              <a:xfrm>
                <a:off x="5043645" y="4008921"/>
                <a:ext cx="4109885" cy="2158494"/>
              </a:xfrm>
              <a:prstGeom prst="roundRect">
                <a:avLst>
                  <a:gd name="adj" fmla="val 9607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EABB4DD-7319-0FF5-5BF0-F95088D459EE}"/>
                  </a:ext>
                </a:extLst>
              </p:cNvPr>
              <p:cNvSpPr txBox="1"/>
              <p:nvPr/>
            </p:nvSpPr>
            <p:spPr>
              <a:xfrm>
                <a:off x="6239146" y="5485561"/>
                <a:ext cx="275009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b="1" i="1" dirty="0">
                    <a:solidFill>
                      <a:schemeClr val="accent5"/>
                    </a:solidFill>
                  </a:rPr>
                  <a:t>90% of new drug candidates fail during development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0DB095F-BB88-1541-041F-EE468D9C3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13018" y="4732065"/>
                <a:ext cx="1363426" cy="240872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3B626F93-B235-F1D2-E611-7AF2D1BEE9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99935" y="4100888"/>
                <a:ext cx="1363425" cy="631720"/>
              </a:xfrm>
              <a:prstGeom prst="rect">
                <a:avLst/>
              </a:prstGeom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4B8B624-9538-6861-BB51-0FB1637D8D81}"/>
                  </a:ext>
                </a:extLst>
              </p:cNvPr>
              <p:cNvSpPr txBox="1"/>
              <p:nvPr/>
            </p:nvSpPr>
            <p:spPr>
              <a:xfrm>
                <a:off x="6790093" y="4169537"/>
                <a:ext cx="2287549" cy="1224951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b="1" u="sng">
                    <a:solidFill>
                      <a:schemeClr val="tx2"/>
                    </a:solidFill>
                  </a:rPr>
                  <a:t>New drug development:</a:t>
                </a:r>
              </a:p>
              <a:p>
                <a:pPr marL="182563" indent="-182563" algn="l">
                  <a:spcBef>
                    <a:spcPct val="20000"/>
                  </a:spcBef>
                  <a:buClr>
                    <a:srgbClr val="6D6E71"/>
                  </a:buClr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schemeClr val="tx2"/>
                    </a:solidFill>
                  </a:rPr>
                  <a:t>Reduce costs</a:t>
                </a:r>
              </a:p>
              <a:p>
                <a:pPr marL="182563" indent="-182563" algn="l">
                  <a:spcBef>
                    <a:spcPct val="20000"/>
                  </a:spcBef>
                  <a:buClr>
                    <a:srgbClr val="6D6E71"/>
                  </a:buClr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schemeClr val="tx2"/>
                    </a:solidFill>
                  </a:rPr>
                  <a:t>Reduce risks</a:t>
                </a:r>
              </a:p>
              <a:p>
                <a:pPr marL="182563" indent="-182563" algn="l">
                  <a:spcBef>
                    <a:spcPct val="20000"/>
                  </a:spcBef>
                  <a:buClr>
                    <a:srgbClr val="6D6E71"/>
                  </a:buClr>
                  <a:buFont typeface="Arial" panose="020B0604020202020204" pitchFamily="34" charset="0"/>
                  <a:buChar char="•"/>
                </a:pPr>
                <a:r>
                  <a:rPr lang="en-US" sz="1600">
                    <a:solidFill>
                      <a:schemeClr val="tx2"/>
                    </a:solidFill>
                  </a:rPr>
                  <a:t>Enable “orphan drugs”</a:t>
                </a: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4489FA-A79B-00FB-5E16-8AA02E26A334}"/>
                  </a:ext>
                </a:extLst>
              </p:cNvPr>
              <p:cNvSpPr txBox="1"/>
              <p:nvPr/>
            </p:nvSpPr>
            <p:spPr>
              <a:xfrm>
                <a:off x="5176627" y="5672305"/>
                <a:ext cx="1215581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100" b="1" i="1" dirty="0">
                    <a:solidFill>
                      <a:schemeClr val="tx2"/>
                    </a:solidFill>
                  </a:rPr>
                  <a:t>2024 Nobel Prize for Chemistry</a:t>
                </a:r>
              </a:p>
            </p:txBody>
          </p:sp>
        </p:grpSp>
        <p:pic>
          <p:nvPicPr>
            <p:cNvPr id="12290" name="Picture 2" descr="Nobel Prize in Chemistry - Wikipedia">
              <a:extLst>
                <a:ext uri="{FF2B5EF4-FFF2-40B4-BE49-F238E27FC236}">
                  <a16:creationId xmlns:a16="http://schemas.microsoft.com/office/drawing/2014/main" id="{143DF24F-54DE-8F60-492E-6EAC9B8DB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2812" y="4951218"/>
              <a:ext cx="702967" cy="694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61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5" grpId="0" animBg="1"/>
      <p:bldP spid="26" grpId="0" animBg="1"/>
      <p:bldP spid="36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3A5EA-312A-F862-03AC-E12E7E43E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A0D6E3-57CE-88CA-DCD0-441E72CF02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27480" y="677394"/>
            <a:ext cx="9337040" cy="3945406"/>
          </a:xfrm>
        </p:spPr>
        <p:txBody>
          <a:bodyPr>
            <a:normAutofit/>
          </a:bodyPr>
          <a:lstStyle/>
          <a:p>
            <a:pPr algn="ctr"/>
            <a:r>
              <a:rPr lang="en-US" sz="4400"/>
              <a:t>The “once in a lifetime” opportunity with AI cannot be missed</a:t>
            </a:r>
          </a:p>
          <a:p>
            <a:pPr algn="ctr"/>
            <a:r>
              <a:rPr lang="en-US" sz="4400" err="1"/>
              <a:t>Hyperscalers</a:t>
            </a:r>
            <a:r>
              <a:rPr lang="en-US" sz="4400"/>
              <a:t> are willing to throw hundreds of billions of dollars into making their AI better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74ABF15-13EB-3179-D40B-3E4DA989B6E7}"/>
              </a:ext>
            </a:extLst>
          </p:cNvPr>
          <p:cNvSpPr/>
          <p:nvPr/>
        </p:nvSpPr>
        <p:spPr>
          <a:xfrm>
            <a:off x="1602740" y="4622800"/>
            <a:ext cx="8986520" cy="120904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Key question: </a:t>
            </a:r>
            <a:r>
              <a:rPr lang="en-US" sz="3600" i="1" u="sng">
                <a:solidFill>
                  <a:schemeClr val="tx2"/>
                </a:solidFill>
              </a:rPr>
              <a:t>How</a:t>
            </a:r>
            <a:r>
              <a:rPr lang="en-US" sz="3600">
                <a:solidFill>
                  <a:schemeClr val="tx2"/>
                </a:solidFill>
              </a:rPr>
              <a:t> do we make AI “better”?</a:t>
            </a:r>
          </a:p>
        </p:txBody>
      </p:sp>
    </p:spTree>
    <p:extLst>
      <p:ext uri="{BB962C8B-B14F-4D97-AF65-F5344CB8AC3E}">
        <p14:creationId xmlns:p14="http://schemas.microsoft.com/office/powerpoint/2010/main" val="159388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8367-40CA-53F6-0C59-235A901E0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Drive For Better AI: We can view this two ways…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BD87DA-3F48-6B59-166E-C64841B50288}"/>
              </a:ext>
            </a:extLst>
          </p:cNvPr>
          <p:cNvSpPr/>
          <p:nvPr/>
        </p:nvSpPr>
        <p:spPr>
          <a:xfrm>
            <a:off x="1778000" y="1229360"/>
            <a:ext cx="3169920" cy="721360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Absolute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3EE3F6-30A4-B1A3-D8C3-3A09C88A9485}"/>
              </a:ext>
            </a:extLst>
          </p:cNvPr>
          <p:cNvSpPr/>
          <p:nvPr/>
        </p:nvSpPr>
        <p:spPr>
          <a:xfrm>
            <a:off x="7152777" y="1229360"/>
            <a:ext cx="3169920" cy="721360"/>
          </a:xfrm>
          <a:prstGeom prst="roundRect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Relative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5DFBD8-FE0A-F024-8389-7DC9CD1E93D3}"/>
              </a:ext>
            </a:extLst>
          </p:cNvPr>
          <p:cNvGrpSpPr/>
          <p:nvPr/>
        </p:nvGrpSpPr>
        <p:grpSpPr>
          <a:xfrm>
            <a:off x="7005525" y="2335788"/>
            <a:ext cx="3464423" cy="3521403"/>
            <a:chOff x="7079151" y="2455703"/>
            <a:chExt cx="3464423" cy="35214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6DA121-4BAD-6DD5-6150-4CE874C7046E}"/>
                </a:ext>
              </a:extLst>
            </p:cNvPr>
            <p:cNvSpPr txBox="1"/>
            <p:nvPr/>
          </p:nvSpPr>
          <p:spPr>
            <a:xfrm>
              <a:off x="7079151" y="2455703"/>
              <a:ext cx="3464423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Google wants a better AI than Microsoft, Meta and Amazon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110C23-64A9-1BD0-E16B-C5C6680BFBD9}"/>
                </a:ext>
              </a:extLst>
            </p:cNvPr>
            <p:cNvSpPr txBox="1"/>
            <p:nvPr/>
          </p:nvSpPr>
          <p:spPr>
            <a:xfrm>
              <a:off x="7079151" y="3393542"/>
              <a:ext cx="3464423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Microsoft wants a better AI than Google, Meta and Amazon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746EFC-8DBD-4977-18DE-2057DC509D8D}"/>
                </a:ext>
              </a:extLst>
            </p:cNvPr>
            <p:cNvSpPr txBox="1"/>
            <p:nvPr/>
          </p:nvSpPr>
          <p:spPr>
            <a:xfrm>
              <a:off x="7079151" y="4331381"/>
              <a:ext cx="3464423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Meta wants a better AI than Google, Microsoft and Amazon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1A2D7F-E7D8-5495-7858-879786E2099E}"/>
                </a:ext>
              </a:extLst>
            </p:cNvPr>
            <p:cNvSpPr txBox="1"/>
            <p:nvPr/>
          </p:nvSpPr>
          <p:spPr>
            <a:xfrm>
              <a:off x="7079151" y="5269220"/>
              <a:ext cx="3464423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Amazon wants a better AI than Google, Microsoft and Meta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F3FD9F-0185-F244-8CB2-BD62E1332DFE}"/>
              </a:ext>
            </a:extLst>
          </p:cNvPr>
          <p:cNvSpPr/>
          <p:nvPr/>
        </p:nvSpPr>
        <p:spPr>
          <a:xfrm>
            <a:off x="873760" y="2529367"/>
            <a:ext cx="2783178" cy="568325"/>
          </a:xfrm>
          <a:prstGeom prst="roundRect">
            <a:avLst>
              <a:gd name="adj" fmla="val 2739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Specialized Medical AI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2007DA-93B0-F7B7-BC03-F3FEB6250227}"/>
              </a:ext>
            </a:extLst>
          </p:cNvPr>
          <p:cNvSpPr/>
          <p:nvPr/>
        </p:nvSpPr>
        <p:spPr>
          <a:xfrm>
            <a:off x="873760" y="2863207"/>
            <a:ext cx="4683760" cy="80928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My AI has to be good enough to beat a human surgeon or diagnostic consultant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F901CC4-F04A-9C6A-EEEC-86B9431569B2}"/>
              </a:ext>
            </a:extLst>
          </p:cNvPr>
          <p:cNvSpPr/>
          <p:nvPr/>
        </p:nvSpPr>
        <p:spPr>
          <a:xfrm>
            <a:off x="873760" y="4305469"/>
            <a:ext cx="2783178" cy="568325"/>
          </a:xfrm>
          <a:prstGeom prst="roundRect">
            <a:avLst>
              <a:gd name="adj" fmla="val 27393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Legal AI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A1690C0-7028-ECAA-F49F-9786E08140EC}"/>
              </a:ext>
            </a:extLst>
          </p:cNvPr>
          <p:cNvSpPr/>
          <p:nvPr/>
        </p:nvSpPr>
        <p:spPr>
          <a:xfrm>
            <a:off x="873760" y="4639309"/>
            <a:ext cx="4683760" cy="809287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12000" tIns="0" rIns="61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My AI has to be good enough so that it does not make stuff up!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AAFD4F-8210-A37F-1FEE-BFECCD08B495}"/>
              </a:ext>
            </a:extLst>
          </p:cNvPr>
          <p:cNvSpPr txBox="1"/>
          <p:nvPr/>
        </p:nvSpPr>
        <p:spPr>
          <a:xfrm>
            <a:off x="3995709" y="3646878"/>
            <a:ext cx="288862" cy="90601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lnSpc>
                <a:spcPts val="2000"/>
              </a:lnSpc>
              <a:buClr>
                <a:srgbClr val="6D6E71"/>
              </a:buClr>
            </a:pPr>
            <a:r>
              <a:rPr lang="en-US" sz="3200">
                <a:solidFill>
                  <a:schemeClr val="tx2"/>
                </a:solidFill>
              </a:rPr>
              <a:t>.</a:t>
            </a:r>
          </a:p>
          <a:p>
            <a:pPr algn="l">
              <a:lnSpc>
                <a:spcPts val="2000"/>
              </a:lnSpc>
              <a:buClr>
                <a:srgbClr val="6D6E71"/>
              </a:buClr>
            </a:pPr>
            <a:r>
              <a:rPr lang="en-US" sz="3200">
                <a:solidFill>
                  <a:schemeClr val="tx2"/>
                </a:solidFill>
              </a:rPr>
              <a:t>.</a:t>
            </a:r>
          </a:p>
          <a:p>
            <a:pPr algn="l">
              <a:lnSpc>
                <a:spcPts val="2000"/>
              </a:lnSpc>
              <a:buClr>
                <a:srgbClr val="6D6E71"/>
              </a:buClr>
            </a:pPr>
            <a:r>
              <a:rPr lang="en-US" sz="320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86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 animBg="1"/>
      <p:bldP spid="15" grpId="0" animBg="1"/>
      <p:bldP spid="18" grpId="0" animBg="1"/>
      <p:bldP spid="19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689FD-45B3-2B4C-F038-6498AE2F3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“Big 4” AI Investments and Revenues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31F08D2-C940-28E6-4458-4D094082C043}"/>
              </a:ext>
            </a:extLst>
          </p:cNvPr>
          <p:cNvGrpSpPr/>
          <p:nvPr/>
        </p:nvGrpSpPr>
        <p:grpSpPr>
          <a:xfrm>
            <a:off x="443877" y="818386"/>
            <a:ext cx="11518729" cy="4502167"/>
            <a:chOff x="443877" y="818386"/>
            <a:chExt cx="11518729" cy="45021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A6B496-DD3B-B08A-1021-E776E50E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877" y="818386"/>
              <a:ext cx="3432098" cy="2144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074" name="Picture 2" descr="Big Tech YTD AI capex">
              <a:extLst>
                <a:ext uri="{FF2B5EF4-FFF2-40B4-BE49-F238E27FC236}">
                  <a16:creationId xmlns:a16="http://schemas.microsoft.com/office/drawing/2014/main" id="{77049EED-60F7-0569-8A30-98086088F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1356" y="1105608"/>
              <a:ext cx="5661250" cy="4214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40C40E-E51C-C979-2FB4-6496D38F7BA6}"/>
                </a:ext>
              </a:extLst>
            </p:cNvPr>
            <p:cNvSpPr txBox="1"/>
            <p:nvPr/>
          </p:nvSpPr>
          <p:spPr>
            <a:xfrm>
              <a:off x="6313005" y="984536"/>
              <a:ext cx="1464440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  <a:hlinkClick r:id="rId4"/>
                </a:rPr>
                <a:t>Source: Forbes</a:t>
              </a:r>
              <a:endParaRPr lang="en-US" sz="1600">
                <a:solidFill>
                  <a:schemeClr val="tx2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02B9879-F9ED-05A2-A737-BFB241CC40C4}"/>
              </a:ext>
            </a:extLst>
          </p:cNvPr>
          <p:cNvSpPr txBox="1"/>
          <p:nvPr/>
        </p:nvSpPr>
        <p:spPr>
          <a:xfrm>
            <a:off x="622006" y="3174524"/>
            <a:ext cx="4695644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u="sng" dirty="0">
                <a:solidFill>
                  <a:schemeClr val="tx2"/>
                </a:solidFill>
              </a:rPr>
              <a:t>Why are they throwing so much $$$ at AI?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D4560F-4E65-9AEC-C6D8-FD37649ED326}"/>
              </a:ext>
            </a:extLst>
          </p:cNvPr>
          <p:cNvSpPr txBox="1"/>
          <p:nvPr/>
        </p:nvSpPr>
        <p:spPr>
          <a:xfrm>
            <a:off x="443877" y="3569018"/>
            <a:ext cx="57552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“Microsoft on track for $10bn in annual revenue from AI inference in 2024”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“Google Cloud enjoys an AI-fueled growth spurt in Q3 2024”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“AI Powers Meta’s Strong Q3 Growth: Profits Soar”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“Amazon sales soar with boost from artificial intelligence and advertising”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tx2"/>
                </a:solidFill>
              </a:rPr>
              <a:t>Oracle goes all in on AI – seen as a neutral operator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DCCB152-7D92-149E-014E-EA928702B91B}"/>
              </a:ext>
            </a:extLst>
          </p:cNvPr>
          <p:cNvGrpSpPr/>
          <p:nvPr/>
        </p:nvGrpSpPr>
        <p:grpSpPr>
          <a:xfrm>
            <a:off x="7367163" y="216873"/>
            <a:ext cx="4625376" cy="516688"/>
            <a:chOff x="6390410" y="216873"/>
            <a:chExt cx="4625376" cy="516688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402C4D6D-6725-EE60-F729-C55352423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0410" y="315264"/>
              <a:ext cx="1193656" cy="252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Meta AI: A guide to Facebook's Artificial Intelligence lab">
              <a:extLst>
                <a:ext uri="{FF2B5EF4-FFF2-40B4-BE49-F238E27FC236}">
                  <a16:creationId xmlns:a16="http://schemas.microsoft.com/office/drawing/2014/main" id="{20375271-991D-3D22-C308-14177E03EB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50472" y="308878"/>
              <a:ext cx="1029847" cy="209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Picture 10">
              <a:extLst>
                <a:ext uri="{FF2B5EF4-FFF2-40B4-BE49-F238E27FC236}">
                  <a16:creationId xmlns:a16="http://schemas.microsoft.com/office/drawing/2014/main" id="{5AF73C2A-0BCC-0353-3311-736E9441B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725" y="216873"/>
              <a:ext cx="947473" cy="229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Google logo - Wikipedia">
              <a:extLst>
                <a:ext uri="{FF2B5EF4-FFF2-40B4-BE49-F238E27FC236}">
                  <a16:creationId xmlns:a16="http://schemas.microsoft.com/office/drawing/2014/main" id="{D9013B7F-0FCC-2B2D-5DF6-1BD84B19FB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634" y="496553"/>
              <a:ext cx="699654" cy="23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The History Of The Amazon Logo - Hatchwise">
              <a:extLst>
                <a:ext uri="{FF2B5EF4-FFF2-40B4-BE49-F238E27FC236}">
                  <a16:creationId xmlns:a16="http://schemas.microsoft.com/office/drawing/2014/main" id="{60C51FA6-CD40-732C-F8A7-9500DBB4B7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184513" y="365486"/>
              <a:ext cx="831273" cy="262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5DEA071-AA9B-8546-0D71-C512AE819B97}"/>
              </a:ext>
            </a:extLst>
          </p:cNvPr>
          <p:cNvGrpSpPr/>
          <p:nvPr/>
        </p:nvGrpSpPr>
        <p:grpSpPr>
          <a:xfrm>
            <a:off x="6260549" y="5423647"/>
            <a:ext cx="5592940" cy="1068867"/>
            <a:chOff x="6260549" y="5423647"/>
            <a:chExt cx="5592940" cy="10688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A800D30-57C1-2E2B-AEB3-FBD755EC892F}"/>
                </a:ext>
              </a:extLst>
            </p:cNvPr>
            <p:cNvSpPr/>
            <p:nvPr/>
          </p:nvSpPr>
          <p:spPr>
            <a:xfrm>
              <a:off x="6490447" y="5423647"/>
              <a:ext cx="5363042" cy="1068867"/>
            </a:xfrm>
            <a:prstGeom prst="round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77CDF60-36AA-C192-4C66-CB3DA3BA3681}"/>
                </a:ext>
              </a:extLst>
            </p:cNvPr>
            <p:cNvSpPr txBox="1"/>
            <p:nvPr/>
          </p:nvSpPr>
          <p:spPr>
            <a:xfrm>
              <a:off x="6260549" y="5491792"/>
              <a:ext cx="2306509" cy="89255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tx2"/>
                  </a:solidFill>
                </a:rPr>
                <a:t>January 2025 </a:t>
              </a:r>
              <a:r>
                <a:rPr lang="en-US" sz="3200" b="1" i="1" dirty="0">
                  <a:solidFill>
                    <a:schemeClr val="tx2"/>
                  </a:solidFill>
                </a:rPr>
                <a:t>Stargate</a:t>
              </a:r>
              <a:endParaRPr lang="en-US" sz="20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665F2A32-EAFE-18ED-8803-7C54934D9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0819" y="5511397"/>
              <a:ext cx="1060223" cy="287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>
              <a:extLst>
                <a:ext uri="{FF2B5EF4-FFF2-40B4-BE49-F238E27FC236}">
                  <a16:creationId xmlns:a16="http://schemas.microsoft.com/office/drawing/2014/main" id="{7210B8EF-F446-EF84-9259-112B4AED0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6614" y="5951640"/>
              <a:ext cx="1030734" cy="171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Oracle Logo, symbol, meaning, history, PNG, brand">
              <a:extLst>
                <a:ext uri="{FF2B5EF4-FFF2-40B4-BE49-F238E27FC236}">
                  <a16:creationId xmlns:a16="http://schemas.microsoft.com/office/drawing/2014/main" id="{E3CE4407-1C00-236D-70F3-5F98D5A1A9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40" b="38126"/>
            <a:stretch/>
          </p:blipFill>
          <p:spPr bwMode="auto">
            <a:xfrm>
              <a:off x="8616614" y="6264727"/>
              <a:ext cx="941781" cy="123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CE9FD4-80E4-11E0-C1DD-89CBF1A1FDF9}"/>
                </a:ext>
              </a:extLst>
            </p:cNvPr>
            <p:cNvSpPr txBox="1"/>
            <p:nvPr/>
          </p:nvSpPr>
          <p:spPr>
            <a:xfrm>
              <a:off x="9889938" y="5527114"/>
              <a:ext cx="1858186" cy="89255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dirty="0">
                  <a:solidFill>
                    <a:schemeClr val="accent5"/>
                  </a:solidFill>
                </a:rPr>
                <a:t>$100B</a:t>
              </a:r>
              <a:r>
                <a:rPr lang="en-US" sz="2000" b="1" dirty="0">
                  <a:solidFill>
                    <a:schemeClr val="accent5"/>
                  </a:solidFill>
                  <a:sym typeface="Wingdings" panose="05000000000000000000" pitchFamily="2" charset="2"/>
                </a:rPr>
                <a:t>$500B </a:t>
              </a:r>
              <a:r>
                <a:rPr lang="en-US" sz="1600" dirty="0">
                  <a:solidFill>
                    <a:schemeClr val="tx2"/>
                  </a:solidFill>
                  <a:sym typeface="Wingdings" panose="05000000000000000000" pitchFamily="2" charset="2"/>
                </a:rPr>
                <a:t>for new mega AI data centers</a:t>
              </a:r>
              <a:endParaRPr lang="en-US" sz="2000" dirty="0">
                <a:solidFill>
                  <a:schemeClr val="tx2"/>
                </a:solidFill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4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85677-7908-E6D8-C2CD-356238C9F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1915" y="2052483"/>
            <a:ext cx="5008169" cy="275303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Training better AI models</a:t>
            </a:r>
          </a:p>
        </p:txBody>
      </p:sp>
    </p:spTree>
    <p:extLst>
      <p:ext uri="{BB962C8B-B14F-4D97-AF65-F5344CB8AC3E}">
        <p14:creationId xmlns:p14="http://schemas.microsoft.com/office/powerpoint/2010/main" val="7949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F091E38-56BA-42CA-73BE-E5B76726F888}"/>
              </a:ext>
            </a:extLst>
          </p:cNvPr>
          <p:cNvGrpSpPr/>
          <p:nvPr/>
        </p:nvGrpSpPr>
        <p:grpSpPr>
          <a:xfrm>
            <a:off x="972069" y="1438183"/>
            <a:ext cx="4390044" cy="4305670"/>
            <a:chOff x="972069" y="1438183"/>
            <a:chExt cx="4390044" cy="430567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856B5CA-6862-9699-F717-157B308B80F9}"/>
                </a:ext>
              </a:extLst>
            </p:cNvPr>
            <p:cNvSpPr/>
            <p:nvPr/>
          </p:nvSpPr>
          <p:spPr>
            <a:xfrm>
              <a:off x="1056443" y="1438183"/>
              <a:ext cx="4305670" cy="430567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61C856-FC00-F27A-A482-7A2D958C54BD}"/>
                </a:ext>
              </a:extLst>
            </p:cNvPr>
            <p:cNvSpPr txBox="1"/>
            <p:nvPr/>
          </p:nvSpPr>
          <p:spPr>
            <a:xfrm>
              <a:off x="972069" y="3153162"/>
              <a:ext cx="1667547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>
                  <a:solidFill>
                    <a:schemeClr val="tx2"/>
                  </a:solidFill>
                </a:rPr>
                <a:t>Artificial Intelligence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0DD4AEE-63F3-B453-CE43-D8D533B4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 </a:t>
            </a:r>
            <a:r>
              <a:rPr lang="en-US">
                <a:sym typeface="Wingdings" panose="05000000000000000000" pitchFamily="2" charset="2"/>
              </a:rPr>
              <a:t> Machine Learning  Neural Networks and Deep Learning</a:t>
            </a:r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FB52F4-A641-A609-4610-439F7FADFD18}"/>
              </a:ext>
            </a:extLst>
          </p:cNvPr>
          <p:cNvSpPr/>
          <p:nvPr/>
        </p:nvSpPr>
        <p:spPr>
          <a:xfrm>
            <a:off x="1434687" y="3859973"/>
            <a:ext cx="1214355" cy="1214355"/>
          </a:xfrm>
          <a:prstGeom prst="ellipse">
            <a:avLst/>
          </a:prstGeom>
          <a:solidFill>
            <a:schemeClr val="bg2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Symbolic AI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2983CE-4469-0BFC-BA02-6BD8D919C422}"/>
              </a:ext>
            </a:extLst>
          </p:cNvPr>
          <p:cNvGrpSpPr/>
          <p:nvPr/>
        </p:nvGrpSpPr>
        <p:grpSpPr>
          <a:xfrm>
            <a:off x="2547891" y="2276383"/>
            <a:ext cx="2629270" cy="2629270"/>
            <a:chOff x="2547891" y="2276383"/>
            <a:chExt cx="2629270" cy="262927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9F6C7FC-48E2-1F39-0724-8D146BA48436}"/>
                </a:ext>
              </a:extLst>
            </p:cNvPr>
            <p:cNvSpPr/>
            <p:nvPr/>
          </p:nvSpPr>
          <p:spPr>
            <a:xfrm>
              <a:off x="2547891" y="2276383"/>
              <a:ext cx="2629270" cy="262927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9C7F5C-4141-AD12-1D0E-8D5591924DE6}"/>
                </a:ext>
              </a:extLst>
            </p:cNvPr>
            <p:cNvSpPr txBox="1"/>
            <p:nvPr/>
          </p:nvSpPr>
          <p:spPr>
            <a:xfrm>
              <a:off x="3028752" y="2416124"/>
              <a:ext cx="1667547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>
                  <a:solidFill>
                    <a:schemeClr val="bg1"/>
                  </a:solidFill>
                </a:rPr>
                <a:t>Machine Learning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F8D14FD-1C5D-7B7C-4EE7-BAD5987FC6F0}"/>
              </a:ext>
            </a:extLst>
          </p:cNvPr>
          <p:cNvGrpSpPr/>
          <p:nvPr/>
        </p:nvGrpSpPr>
        <p:grpSpPr>
          <a:xfrm>
            <a:off x="2630091" y="3155097"/>
            <a:ext cx="2405388" cy="1612923"/>
            <a:chOff x="3604946" y="2983840"/>
            <a:chExt cx="1667547" cy="121435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B2DAECC-B8BF-321C-824F-350DC9969359}"/>
                </a:ext>
              </a:extLst>
            </p:cNvPr>
            <p:cNvSpPr/>
            <p:nvPr/>
          </p:nvSpPr>
          <p:spPr>
            <a:xfrm>
              <a:off x="3830649" y="2983840"/>
              <a:ext cx="1214355" cy="1214355"/>
            </a:xfrm>
            <a:prstGeom prst="ellipse">
              <a:avLst/>
            </a:prstGeom>
            <a:solidFill>
              <a:schemeClr val="accent6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D77180-D6F9-9D86-C0A9-70F82D4D2AD7}"/>
                </a:ext>
              </a:extLst>
            </p:cNvPr>
            <p:cNvSpPr txBox="1"/>
            <p:nvPr/>
          </p:nvSpPr>
          <p:spPr>
            <a:xfrm>
              <a:off x="3604946" y="3021747"/>
              <a:ext cx="1667547" cy="45842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lnSpc>
                  <a:spcPts val="2000"/>
                </a:lnSpc>
                <a:buClr>
                  <a:srgbClr val="6D6E71"/>
                </a:buClr>
              </a:pPr>
              <a:r>
                <a:rPr lang="en-US" sz="2000" b="1">
                  <a:solidFill>
                    <a:schemeClr val="bg1"/>
                  </a:solidFill>
                </a:rPr>
                <a:t>Deep</a:t>
              </a:r>
            </a:p>
            <a:p>
              <a:pPr algn="ctr">
                <a:lnSpc>
                  <a:spcPts val="2000"/>
                </a:lnSpc>
                <a:buClr>
                  <a:srgbClr val="6D6E71"/>
                </a:buClr>
              </a:pPr>
              <a:r>
                <a:rPr lang="en-US" sz="2000" b="1">
                  <a:solidFill>
                    <a:schemeClr val="bg1"/>
                  </a:solidFill>
                </a:rPr>
                <a:t>Learning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AC5BCA-8F54-8D20-112C-2B1F4F996840}"/>
              </a:ext>
            </a:extLst>
          </p:cNvPr>
          <p:cNvGrpSpPr/>
          <p:nvPr/>
        </p:nvGrpSpPr>
        <p:grpSpPr>
          <a:xfrm>
            <a:off x="6001307" y="716594"/>
            <a:ext cx="4802819" cy="3444536"/>
            <a:chOff x="6001307" y="1145219"/>
            <a:chExt cx="4802819" cy="344453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AB3DC6C-C51A-E76D-6952-DF1FD7C7257F}"/>
                </a:ext>
              </a:extLst>
            </p:cNvPr>
            <p:cNvSpPr/>
            <p:nvPr/>
          </p:nvSpPr>
          <p:spPr>
            <a:xfrm>
              <a:off x="6001307" y="1145219"/>
              <a:ext cx="4802819" cy="3444536"/>
            </a:xfrm>
            <a:prstGeom prst="roundRect">
              <a:avLst>
                <a:gd name="adj" fmla="val 8677"/>
              </a:avLst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2050" name="Picture 2" descr="What Is a Neural Network and its Types?-">
              <a:extLst>
                <a:ext uri="{FF2B5EF4-FFF2-40B4-BE49-F238E27FC236}">
                  <a16:creationId xmlns:a16="http://schemas.microsoft.com/office/drawing/2014/main" id="{D4488E92-8ABC-F1F1-BA79-2D5D721A7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6740" y="1948405"/>
              <a:ext cx="4305671" cy="2095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B0FF2B-86A2-E500-1908-A35FC840A094}"/>
                </a:ext>
              </a:extLst>
            </p:cNvPr>
            <p:cNvSpPr txBox="1"/>
            <p:nvPr/>
          </p:nvSpPr>
          <p:spPr>
            <a:xfrm>
              <a:off x="6358768" y="4164107"/>
              <a:ext cx="4311501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accent5"/>
                  </a:solidFill>
                </a:rPr>
                <a:t>Neural Networks</a:t>
              </a:r>
              <a:r>
                <a:rPr lang="en-US" sz="1600">
                  <a:solidFill>
                    <a:schemeClr val="tx2"/>
                  </a:solidFill>
                </a:rPr>
                <a:t> are a tool for </a:t>
              </a:r>
              <a:r>
                <a:rPr lang="en-US" sz="1600" b="1" i="1">
                  <a:solidFill>
                    <a:schemeClr val="accent5"/>
                  </a:solidFill>
                </a:rPr>
                <a:t>Machine Learning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79A60EA-9021-28B3-4E51-21094E50420A}"/>
              </a:ext>
            </a:extLst>
          </p:cNvPr>
          <p:cNvSpPr txBox="1"/>
          <p:nvPr/>
        </p:nvSpPr>
        <p:spPr>
          <a:xfrm>
            <a:off x="6526796" y="901907"/>
            <a:ext cx="372411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b="1" i="1">
                <a:solidFill>
                  <a:schemeClr val="accent5"/>
                </a:solidFill>
              </a:rPr>
              <a:t>Deep Learning</a:t>
            </a:r>
            <a:r>
              <a:rPr lang="en-US" sz="1600">
                <a:solidFill>
                  <a:schemeClr val="tx2"/>
                </a:solidFill>
              </a:rPr>
              <a:t> refers to a </a:t>
            </a:r>
            <a:r>
              <a:rPr lang="en-US" sz="1600" b="1" i="1">
                <a:solidFill>
                  <a:schemeClr val="accent5"/>
                </a:solidFill>
              </a:rPr>
              <a:t>neural network </a:t>
            </a:r>
            <a:r>
              <a:rPr lang="en-US" sz="1600">
                <a:solidFill>
                  <a:schemeClr val="tx2"/>
                </a:solidFill>
              </a:rPr>
              <a:t>with multiple “hidden layers”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F69E09F-DE45-2EBC-2E48-BFF0698CCBBA}"/>
              </a:ext>
            </a:extLst>
          </p:cNvPr>
          <p:cNvGrpSpPr/>
          <p:nvPr/>
        </p:nvGrpSpPr>
        <p:grpSpPr>
          <a:xfrm>
            <a:off x="655379" y="5074328"/>
            <a:ext cx="3342446" cy="1315641"/>
            <a:chOff x="655379" y="5074328"/>
            <a:chExt cx="3342446" cy="13156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9033DF8-C3EA-9DBF-A407-68C68865F763}"/>
                </a:ext>
              </a:extLst>
            </p:cNvPr>
            <p:cNvSpPr txBox="1"/>
            <p:nvPr/>
          </p:nvSpPr>
          <p:spPr>
            <a:xfrm>
              <a:off x="655379" y="5805194"/>
              <a:ext cx="33424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040C28"/>
                  </a:solidFill>
                </a:rPr>
                <a:t>Re</a:t>
              </a:r>
              <a:r>
                <a:rPr lang="en-US" sz="1600" b="0" i="0">
                  <a:solidFill>
                    <a:srgbClr val="040C28"/>
                  </a:solidFill>
                  <a:effectLst/>
                </a:rPr>
                <a:t>lies on explicit rules defined by </a:t>
              </a:r>
              <a:r>
                <a:rPr lang="en-US" sz="1600" b="1" i="1">
                  <a:solidFill>
                    <a:schemeClr val="accent5"/>
                  </a:solidFill>
                  <a:effectLst/>
                </a:rPr>
                <a:t>human programmers</a:t>
              </a:r>
              <a:endParaRPr lang="en-US" sz="1600" b="1" i="1">
                <a:solidFill>
                  <a:schemeClr val="accent5"/>
                </a:solidFill>
                <a:effectLst/>
                <a:highlight>
                  <a:srgbClr val="FFFFFF"/>
                </a:highlight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D69F87D-DC1F-62E7-5BAB-04A5AF1B83C8}"/>
                </a:ext>
              </a:extLst>
            </p:cNvPr>
            <p:cNvCxnSpPr>
              <a:stCxn id="7" idx="4"/>
            </p:cNvCxnSpPr>
            <p:nvPr/>
          </p:nvCxnSpPr>
          <p:spPr>
            <a:xfrm flipH="1">
              <a:off x="2041864" y="5074328"/>
              <a:ext cx="1" cy="669525"/>
            </a:xfrm>
            <a:prstGeom prst="line">
              <a:avLst/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BD056A5-FB0A-3E4B-477B-1E2FD465B866}"/>
              </a:ext>
            </a:extLst>
          </p:cNvPr>
          <p:cNvGrpSpPr/>
          <p:nvPr/>
        </p:nvGrpSpPr>
        <p:grpSpPr>
          <a:xfrm>
            <a:off x="1961466" y="959888"/>
            <a:ext cx="3342446" cy="1316495"/>
            <a:chOff x="-2755365" y="1373030"/>
            <a:chExt cx="3342446" cy="131649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E75B74-E7A2-0945-DB8F-B5261D97584A}"/>
                </a:ext>
              </a:extLst>
            </p:cNvPr>
            <p:cNvSpPr txBox="1"/>
            <p:nvPr/>
          </p:nvSpPr>
          <p:spPr>
            <a:xfrm>
              <a:off x="-2755365" y="1373030"/>
              <a:ext cx="33424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040C28"/>
                  </a:solidFill>
                  <a:effectLst/>
                  <a:highlight>
                    <a:srgbClr val="FFFFFF"/>
                  </a:highlight>
                </a:rPr>
                <a:t>The AI can </a:t>
              </a:r>
              <a:r>
                <a:rPr lang="en-US" sz="1600" b="1" i="1">
                  <a:solidFill>
                    <a:schemeClr val="accent5"/>
                  </a:solidFill>
                  <a:highlight>
                    <a:srgbClr val="FFFFFF"/>
                  </a:highlight>
                </a:rPr>
                <a:t>change its own code</a:t>
              </a:r>
              <a:endParaRPr lang="en-US" sz="1600" b="1" i="1">
                <a:solidFill>
                  <a:schemeClr val="accent5"/>
                </a:solidFill>
                <a:effectLst/>
                <a:highlight>
                  <a:srgbClr val="FFFFFF"/>
                </a:highlight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618114F-1EFF-34FB-992F-017831508C79}"/>
                </a:ext>
              </a:extLst>
            </p:cNvPr>
            <p:cNvCxnSpPr>
              <a:cxnSpLocks/>
              <a:stCxn id="40" idx="2"/>
              <a:endCxn id="6" idx="0"/>
            </p:cNvCxnSpPr>
            <p:nvPr/>
          </p:nvCxnSpPr>
          <p:spPr>
            <a:xfrm>
              <a:off x="-1084142" y="1711584"/>
              <a:ext cx="229837" cy="977941"/>
            </a:xfrm>
            <a:prstGeom prst="line">
              <a:avLst/>
            </a:prstGeom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4E6085A-8223-3DCC-2351-544BBB3B4F58}"/>
              </a:ext>
            </a:extLst>
          </p:cNvPr>
          <p:cNvCxnSpPr>
            <a:cxnSpLocks/>
          </p:cNvCxnSpPr>
          <p:nvPr/>
        </p:nvCxnSpPr>
        <p:spPr>
          <a:xfrm flipV="1">
            <a:off x="4533700" y="2867487"/>
            <a:ext cx="1467607" cy="707886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EDE768-DC2F-1AC3-91BB-A74C17AD0CF1}"/>
              </a:ext>
            </a:extLst>
          </p:cNvPr>
          <p:cNvGrpSpPr/>
          <p:nvPr/>
        </p:nvGrpSpPr>
        <p:grpSpPr>
          <a:xfrm>
            <a:off x="3706905" y="5805194"/>
            <a:ext cx="3920112" cy="584775"/>
            <a:chOff x="3706905" y="5805194"/>
            <a:chExt cx="3920112" cy="584775"/>
          </a:xfrm>
        </p:grpSpPr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5466510E-D9F8-7B20-A06B-C018BECCD2A7}"/>
                </a:ext>
              </a:extLst>
            </p:cNvPr>
            <p:cNvSpPr/>
            <p:nvPr/>
          </p:nvSpPr>
          <p:spPr>
            <a:xfrm>
              <a:off x="3706905" y="5922187"/>
              <a:ext cx="439271" cy="350790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797E978-E62E-FCE8-5EC6-7C9CA02AAFBB}"/>
                </a:ext>
              </a:extLst>
            </p:cNvPr>
            <p:cNvSpPr txBox="1"/>
            <p:nvPr/>
          </p:nvSpPr>
          <p:spPr>
            <a:xfrm>
              <a:off x="4284571" y="5805194"/>
              <a:ext cx="33424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>
                  <a:solidFill>
                    <a:srgbClr val="040C28"/>
                  </a:solidFill>
                  <a:effectLst/>
                  <a:highlight>
                    <a:srgbClr val="FFFFFF"/>
                  </a:highlight>
                </a:rPr>
                <a:t>Has been used extensively in </a:t>
              </a:r>
              <a:r>
                <a:rPr lang="en-US" sz="1600" b="1" i="1">
                  <a:solidFill>
                    <a:schemeClr val="accent5"/>
                  </a:solidFill>
                  <a:effectLst/>
                  <a:highlight>
                    <a:srgbClr val="FFFFFF"/>
                  </a:highlight>
                </a:rPr>
                <a:t>Computer Vision</a:t>
              </a:r>
              <a:r>
                <a:rPr lang="en-US" sz="1600">
                  <a:solidFill>
                    <a:srgbClr val="040C28"/>
                  </a:solidFill>
                  <a:effectLst/>
                  <a:highlight>
                    <a:srgbClr val="FFFFFF"/>
                  </a:highlight>
                </a:rPr>
                <a:t> and </a:t>
              </a:r>
              <a:r>
                <a:rPr lang="en-US" sz="1600" b="1" i="1">
                  <a:solidFill>
                    <a:schemeClr val="accent5"/>
                  </a:solidFill>
                  <a:effectLst/>
                  <a:highlight>
                    <a:srgbClr val="FFFFFF"/>
                  </a:highlight>
                </a:rPr>
                <a:t>Robotics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4B843F-50B2-4CE3-348E-7DE00E630457}"/>
              </a:ext>
            </a:extLst>
          </p:cNvPr>
          <p:cNvGrpSpPr/>
          <p:nvPr/>
        </p:nvGrpSpPr>
        <p:grpSpPr>
          <a:xfrm>
            <a:off x="1327791" y="1607726"/>
            <a:ext cx="2006119" cy="1201778"/>
            <a:chOff x="1327791" y="1607726"/>
            <a:chExt cx="2006119" cy="120177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7D363F2-43BD-D45F-7753-939BAE569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227" y="1607726"/>
              <a:ext cx="669683" cy="717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CF328D-F243-8307-BD9C-8D9990DACB53}"/>
                </a:ext>
              </a:extLst>
            </p:cNvPr>
            <p:cNvSpPr txBox="1"/>
            <p:nvPr/>
          </p:nvSpPr>
          <p:spPr>
            <a:xfrm>
              <a:off x="1327791" y="2224729"/>
              <a:ext cx="1650180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Origins usually traced to 1956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532218-3FB1-2115-0288-0B0F949924BE}"/>
              </a:ext>
            </a:extLst>
          </p:cNvPr>
          <p:cNvGrpSpPr/>
          <p:nvPr/>
        </p:nvGrpSpPr>
        <p:grpSpPr>
          <a:xfrm>
            <a:off x="3188780" y="3808509"/>
            <a:ext cx="1344920" cy="767997"/>
            <a:chOff x="3188780" y="3808509"/>
            <a:chExt cx="1344920" cy="76799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5000">
                <a:srgbClr val="7030A0"/>
              </a:gs>
            </a:gsLst>
            <a:lin ang="5400000" scaled="1"/>
          </a:gra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0EB1D3B-56A8-9470-DFF8-24536A082856}"/>
                </a:ext>
              </a:extLst>
            </p:cNvPr>
            <p:cNvSpPr/>
            <p:nvPr/>
          </p:nvSpPr>
          <p:spPr>
            <a:xfrm>
              <a:off x="3210918" y="3808509"/>
              <a:ext cx="1264714" cy="767997"/>
            </a:xfrm>
            <a:prstGeom prst="ellipse">
              <a:avLst/>
            </a:prstGeom>
            <a:grpFill/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C1747E-A07D-26D8-C4F5-1538AE1FCE0F}"/>
                </a:ext>
              </a:extLst>
            </p:cNvPr>
            <p:cNvSpPr txBox="1"/>
            <p:nvPr/>
          </p:nvSpPr>
          <p:spPr>
            <a:xfrm>
              <a:off x="3188780" y="4026165"/>
              <a:ext cx="1344920" cy="338554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>
                  <a:solidFill>
                    <a:schemeClr val="bg1"/>
                  </a:solidFill>
                </a:rPr>
                <a:t>Generative AI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5B849C-F97B-A000-0F67-5E29587D7A87}"/>
              </a:ext>
            </a:extLst>
          </p:cNvPr>
          <p:cNvGrpSpPr/>
          <p:nvPr/>
        </p:nvGrpSpPr>
        <p:grpSpPr>
          <a:xfrm>
            <a:off x="4475632" y="4192508"/>
            <a:ext cx="6328495" cy="1216890"/>
            <a:chOff x="4475632" y="4192508"/>
            <a:chExt cx="6328495" cy="121689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832DCD0-84C4-2EC8-969C-1985F07C88C0}"/>
                </a:ext>
              </a:extLst>
            </p:cNvPr>
            <p:cNvSpPr/>
            <p:nvPr/>
          </p:nvSpPr>
          <p:spPr>
            <a:xfrm>
              <a:off x="6001309" y="4337383"/>
              <a:ext cx="4802818" cy="1072015"/>
            </a:xfrm>
            <a:prstGeom prst="roundRect">
              <a:avLst>
                <a:gd name="adj" fmla="val 14554"/>
              </a:avLst>
            </a:prstGeom>
            <a:solidFill>
              <a:schemeClr val="bg1"/>
            </a:solidFill>
            <a:ln w="38100"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00" tIns="0" rIns="3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A type of AI that </a:t>
              </a:r>
              <a:r>
                <a:rPr lang="en-US" sz="2000" b="1" i="1" dirty="0">
                  <a:solidFill>
                    <a:schemeClr val="accent5"/>
                  </a:solidFill>
                </a:rPr>
                <a:t>can create new content</a:t>
              </a:r>
              <a:r>
                <a:rPr lang="en-US" sz="2000" dirty="0">
                  <a:solidFill>
                    <a:schemeClr val="tx2"/>
                  </a:solidFill>
                </a:rPr>
                <a:t> like images, text, music, audio, and videos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2D9A5F9-DCCE-7D1F-13B2-B59E9E7773A3}"/>
                </a:ext>
              </a:extLst>
            </p:cNvPr>
            <p:cNvCxnSpPr>
              <a:cxnSpLocks/>
              <a:stCxn id="4" idx="6"/>
              <a:endCxn id="19" idx="1"/>
            </p:cNvCxnSpPr>
            <p:nvPr/>
          </p:nvCxnSpPr>
          <p:spPr>
            <a:xfrm>
              <a:off x="4475632" y="4192508"/>
              <a:ext cx="1525677" cy="680883"/>
            </a:xfrm>
            <a:prstGeom prst="line">
              <a:avLst/>
            </a:prstGeom>
            <a:ln>
              <a:solidFill>
                <a:srgbClr val="7030A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54F834E-19F2-5EFB-9AE6-62FD26C78912}"/>
              </a:ext>
            </a:extLst>
          </p:cNvPr>
          <p:cNvSpPr/>
          <p:nvPr/>
        </p:nvSpPr>
        <p:spPr>
          <a:xfrm>
            <a:off x="7334451" y="5553777"/>
            <a:ext cx="4129230" cy="1072015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In some applications Gen AI can act as a “natural language” front end to other tools – including Symbolic AI</a:t>
            </a:r>
          </a:p>
        </p:txBody>
      </p:sp>
    </p:spTree>
    <p:extLst>
      <p:ext uri="{BB962C8B-B14F-4D97-AF65-F5344CB8AC3E}">
        <p14:creationId xmlns:p14="http://schemas.microsoft.com/office/powerpoint/2010/main" val="34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227A8D-4683-4CA2-A65E-4383EC81A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Direction for AI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BADE262-69E8-45E9-099A-9B01B09CB50B}"/>
              </a:ext>
            </a:extLst>
          </p:cNvPr>
          <p:cNvGrpSpPr/>
          <p:nvPr/>
        </p:nvGrpSpPr>
        <p:grpSpPr>
          <a:xfrm>
            <a:off x="882797" y="1796141"/>
            <a:ext cx="3463764" cy="3870426"/>
            <a:chOff x="882797" y="1665513"/>
            <a:chExt cx="3463764" cy="387042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0A70A1C-9072-1B71-D320-893ED383E6BA}"/>
                </a:ext>
              </a:extLst>
            </p:cNvPr>
            <p:cNvSpPr txBox="1"/>
            <p:nvPr/>
          </p:nvSpPr>
          <p:spPr>
            <a:xfrm>
              <a:off x="1403204" y="3076090"/>
              <a:ext cx="2422950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dirty="0">
                  <a:solidFill>
                    <a:schemeClr val="tx2"/>
                  </a:solidFill>
                </a:rPr>
                <a:t>Artificial </a:t>
              </a:r>
              <a:r>
                <a:rPr lang="en-US" sz="2400" b="1" i="1" dirty="0">
                  <a:solidFill>
                    <a:schemeClr val="accent5"/>
                  </a:solidFill>
                </a:rPr>
                <a:t>Narrow </a:t>
              </a:r>
              <a:r>
                <a:rPr lang="en-US" sz="2400" dirty="0">
                  <a:solidFill>
                    <a:schemeClr val="tx2"/>
                  </a:solidFill>
                </a:rPr>
                <a:t>Intelligence</a:t>
              </a:r>
            </a:p>
          </p:txBody>
        </p:sp>
        <p:pic>
          <p:nvPicPr>
            <p:cNvPr id="12" name="Graphic 11" descr="Artificial Intelligence with solid fill">
              <a:extLst>
                <a:ext uri="{FF2B5EF4-FFF2-40B4-BE49-F238E27FC236}">
                  <a16:creationId xmlns:a16="http://schemas.microsoft.com/office/drawing/2014/main" id="{1898EB62-172F-CDAD-21EF-B740A990E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204533" y="1665513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3CB9F5-0489-7950-0C9D-1AEF92C3F078}"/>
                </a:ext>
              </a:extLst>
            </p:cNvPr>
            <p:cNvSpPr txBox="1"/>
            <p:nvPr/>
          </p:nvSpPr>
          <p:spPr>
            <a:xfrm>
              <a:off x="882797" y="4520276"/>
              <a:ext cx="3463764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AI that can be as good as the best human brains within a </a:t>
              </a:r>
              <a:r>
                <a:rPr lang="en-US" sz="2000" b="1" i="1" dirty="0">
                  <a:solidFill>
                    <a:schemeClr val="accent5"/>
                  </a:solidFill>
                </a:rPr>
                <a:t>narrow range</a:t>
              </a:r>
              <a:r>
                <a:rPr lang="en-US" sz="2000" dirty="0">
                  <a:solidFill>
                    <a:schemeClr val="tx2"/>
                  </a:solidFill>
                </a:rPr>
                <a:t> of tasks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297BBE4-70EE-9256-0BC4-772B3379D52E}"/>
              </a:ext>
            </a:extLst>
          </p:cNvPr>
          <p:cNvGrpSpPr/>
          <p:nvPr/>
        </p:nvGrpSpPr>
        <p:grpSpPr>
          <a:xfrm>
            <a:off x="4041058" y="1539801"/>
            <a:ext cx="3720807" cy="4092189"/>
            <a:chOff x="4041058" y="1409173"/>
            <a:chExt cx="3720807" cy="409218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2698E6-28B8-DC44-71BE-8203D0EBAAE9}"/>
                </a:ext>
              </a:extLst>
            </p:cNvPr>
            <p:cNvSpPr txBox="1"/>
            <p:nvPr/>
          </p:nvSpPr>
          <p:spPr>
            <a:xfrm>
              <a:off x="4850815" y="3076089"/>
              <a:ext cx="2422950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dirty="0">
                  <a:solidFill>
                    <a:schemeClr val="tx2"/>
                  </a:solidFill>
                </a:rPr>
                <a:t>Artificial </a:t>
              </a:r>
              <a:r>
                <a:rPr lang="en-US" sz="2400" b="1" i="1" dirty="0">
                  <a:solidFill>
                    <a:schemeClr val="accent5"/>
                  </a:solidFill>
                </a:rPr>
                <a:t>General </a:t>
              </a:r>
              <a:r>
                <a:rPr lang="en-US" sz="2400" dirty="0">
                  <a:solidFill>
                    <a:schemeClr val="tx2"/>
                  </a:solidFill>
                </a:rPr>
                <a:t>Intelligence</a:t>
              </a:r>
            </a:p>
          </p:txBody>
        </p:sp>
        <p:pic>
          <p:nvPicPr>
            <p:cNvPr id="14" name="Graphic 13" descr="Brain in head with solid fill">
              <a:extLst>
                <a:ext uri="{FF2B5EF4-FFF2-40B4-BE49-F238E27FC236}">
                  <a16:creationId xmlns:a16="http://schemas.microsoft.com/office/drawing/2014/main" id="{E9F1B2CD-EA91-E844-358B-6041BB5CB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55340" y="1716079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Brain in head with solid fill">
              <a:extLst>
                <a:ext uri="{FF2B5EF4-FFF2-40B4-BE49-F238E27FC236}">
                  <a16:creationId xmlns:a16="http://schemas.microsoft.com/office/drawing/2014/main" id="{03FC13AF-064B-6F78-61C9-93703B017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5947110" y="1409173"/>
              <a:ext cx="914400" cy="914400"/>
            </a:xfrm>
            <a:prstGeom prst="rect">
              <a:avLst/>
            </a:prstGeom>
          </p:spPr>
        </p:pic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E11F5801-F3DE-D83E-03AE-F66B5A42AC0D}"/>
                </a:ext>
              </a:extLst>
            </p:cNvPr>
            <p:cNvSpPr/>
            <p:nvPr/>
          </p:nvSpPr>
          <p:spPr>
            <a:xfrm>
              <a:off x="4041058" y="3181438"/>
              <a:ext cx="573080" cy="52251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1C1479-35AE-C94A-C87B-A8FF37A54671}"/>
                </a:ext>
              </a:extLst>
            </p:cNvPr>
            <p:cNvSpPr txBox="1"/>
            <p:nvPr/>
          </p:nvSpPr>
          <p:spPr>
            <a:xfrm>
              <a:off x="4672428" y="4485699"/>
              <a:ext cx="3089437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AI that can be as good as the best human brains at </a:t>
              </a:r>
              <a:r>
                <a:rPr lang="en-US" sz="2000" b="1" i="1" dirty="0">
                  <a:solidFill>
                    <a:schemeClr val="accent5"/>
                  </a:solidFill>
                </a:rPr>
                <a:t>any task</a:t>
              </a:r>
              <a:r>
                <a:rPr lang="en-US" sz="2000" dirty="0">
                  <a:solidFill>
                    <a:schemeClr val="tx2"/>
                  </a:solidFill>
                </a:rPr>
                <a:t> it is given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792331-B27F-B72F-FA04-D6307885191E}"/>
              </a:ext>
            </a:extLst>
          </p:cNvPr>
          <p:cNvGrpSpPr/>
          <p:nvPr/>
        </p:nvGrpSpPr>
        <p:grpSpPr>
          <a:xfrm>
            <a:off x="7725346" y="1600198"/>
            <a:ext cx="3487994" cy="4031791"/>
            <a:chOff x="7725346" y="1469570"/>
            <a:chExt cx="3487994" cy="4031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E31DB0-7623-49F7-3744-D6A7E028A8F6}"/>
                </a:ext>
              </a:extLst>
            </p:cNvPr>
            <p:cNvSpPr txBox="1"/>
            <p:nvPr/>
          </p:nvSpPr>
          <p:spPr>
            <a:xfrm>
              <a:off x="8665028" y="3076089"/>
              <a:ext cx="2422950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dirty="0">
                  <a:solidFill>
                    <a:schemeClr val="tx2"/>
                  </a:solidFill>
                </a:rPr>
                <a:t>Artificial </a:t>
              </a:r>
              <a:r>
                <a:rPr lang="en-US" sz="2400" b="1" i="1" dirty="0">
                  <a:solidFill>
                    <a:schemeClr val="accent5"/>
                  </a:solidFill>
                </a:rPr>
                <a:t>Super </a:t>
              </a:r>
              <a:r>
                <a:rPr lang="en-US" sz="2400" dirty="0">
                  <a:solidFill>
                    <a:schemeClr val="tx2"/>
                  </a:solidFill>
                </a:rPr>
                <a:t>Intelligence</a:t>
              </a:r>
            </a:p>
          </p:txBody>
        </p:sp>
        <p:pic>
          <p:nvPicPr>
            <p:cNvPr id="5122" name="Picture 2" descr="Narrow AI: Strengths, Weaknesses, and Best Practices | Bigly Sales">
              <a:extLst>
                <a:ext uri="{FF2B5EF4-FFF2-40B4-BE49-F238E27FC236}">
                  <a16:creationId xmlns:a16="http://schemas.microsoft.com/office/drawing/2014/main" id="{2E2A01BD-01C3-550A-3997-F5C75173B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334" y="1469570"/>
              <a:ext cx="1742170" cy="11609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D7126BC3-AB10-0BF0-754E-443084BE62C0}"/>
                </a:ext>
              </a:extLst>
            </p:cNvPr>
            <p:cNvSpPr/>
            <p:nvPr/>
          </p:nvSpPr>
          <p:spPr>
            <a:xfrm>
              <a:off x="7725346" y="3181438"/>
              <a:ext cx="573080" cy="522514"/>
            </a:xfrm>
            <a:prstGeom prst="rightArrow">
              <a:avLst>
                <a:gd name="adj1" fmla="val 50000"/>
                <a:gd name="adj2" fmla="val 75000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3D46265-EA1A-835F-0829-2160DFDA2AA1}"/>
                </a:ext>
              </a:extLst>
            </p:cNvPr>
            <p:cNvSpPr txBox="1"/>
            <p:nvPr/>
          </p:nvSpPr>
          <p:spPr>
            <a:xfrm>
              <a:off x="8665028" y="4485698"/>
              <a:ext cx="2548312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AI that would </a:t>
              </a:r>
              <a:r>
                <a:rPr lang="en-US" sz="2000" b="1" i="1" dirty="0">
                  <a:solidFill>
                    <a:schemeClr val="accent5"/>
                  </a:solidFill>
                </a:rPr>
                <a:t>surpass human intelligence in all areas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4A5071F-AB38-2CDC-8B7C-12027060928E}"/>
              </a:ext>
            </a:extLst>
          </p:cNvPr>
          <p:cNvSpPr txBox="1"/>
          <p:nvPr/>
        </p:nvSpPr>
        <p:spPr>
          <a:xfrm>
            <a:off x="1744216" y="818256"/>
            <a:ext cx="1740926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i="1" dirty="0">
                <a:solidFill>
                  <a:schemeClr val="accent5"/>
                </a:solidFill>
              </a:rPr>
              <a:t>We are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D3ABD5-9944-AA53-1AD6-2CCA763B9EBA}"/>
              </a:ext>
            </a:extLst>
          </p:cNvPr>
          <p:cNvSpPr txBox="1"/>
          <p:nvPr/>
        </p:nvSpPr>
        <p:spPr>
          <a:xfrm>
            <a:off x="5035909" y="818256"/>
            <a:ext cx="2071721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i="1" dirty="0">
                <a:solidFill>
                  <a:schemeClr val="accent5"/>
                </a:solidFill>
              </a:rPr>
              <a:t>12-24 months?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0B676C-58FE-BD65-8E86-6D11D37BEBF2}"/>
              </a:ext>
            </a:extLst>
          </p:cNvPr>
          <p:cNvSpPr txBox="1"/>
          <p:nvPr/>
        </p:nvSpPr>
        <p:spPr>
          <a:xfrm>
            <a:off x="8121124" y="645490"/>
            <a:ext cx="3539752" cy="79406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i="1" dirty="0">
                <a:solidFill>
                  <a:schemeClr val="accent5"/>
                </a:solidFill>
              </a:rPr>
              <a:t>“thousands of days away”</a:t>
            </a:r>
          </a:p>
          <a:p>
            <a:pPr algn="r">
              <a:spcBef>
                <a:spcPct val="20000"/>
              </a:spcBef>
              <a:buClr>
                <a:srgbClr val="6D6E71"/>
              </a:buClr>
            </a:pPr>
            <a:r>
              <a:rPr lang="en-US" i="1" dirty="0">
                <a:solidFill>
                  <a:schemeClr val="accent5"/>
                </a:solidFill>
              </a:rPr>
              <a:t>Sam Altman - OpenAI</a:t>
            </a:r>
          </a:p>
        </p:txBody>
      </p:sp>
    </p:spTree>
    <p:extLst>
      <p:ext uri="{BB962C8B-B14F-4D97-AF65-F5344CB8AC3E}">
        <p14:creationId xmlns:p14="http://schemas.microsoft.com/office/powerpoint/2010/main" val="18216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4F51D-71BA-DAA0-92F5-3C4C1EB51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77" y="9099"/>
            <a:ext cx="11173289" cy="809287"/>
          </a:xfrm>
        </p:spPr>
        <p:txBody>
          <a:bodyPr/>
          <a:lstStyle/>
          <a:p>
            <a:r>
              <a:rPr lang="en-US" dirty="0"/>
              <a:t>How do we make the model “better”?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298723F-551A-BE43-6871-E3EF0BA90528}"/>
              </a:ext>
            </a:extLst>
          </p:cNvPr>
          <p:cNvGrpSpPr/>
          <p:nvPr/>
        </p:nvGrpSpPr>
        <p:grpSpPr>
          <a:xfrm>
            <a:off x="806687" y="2420548"/>
            <a:ext cx="1781188" cy="2657744"/>
            <a:chOff x="6469117" y="2553284"/>
            <a:chExt cx="1781188" cy="2657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8C29B43-3B55-D975-6B53-00E4481A5867}"/>
                </a:ext>
              </a:extLst>
            </p:cNvPr>
            <p:cNvGrpSpPr/>
            <p:nvPr/>
          </p:nvGrpSpPr>
          <p:grpSpPr>
            <a:xfrm>
              <a:off x="6469117" y="2553284"/>
              <a:ext cx="1781188" cy="2657744"/>
              <a:chOff x="3621643" y="2543434"/>
              <a:chExt cx="1781188" cy="265774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59CB659-680D-6AD7-1191-1258F5DC8885}"/>
                  </a:ext>
                </a:extLst>
              </p:cNvPr>
              <p:cNvGrpSpPr/>
              <p:nvPr/>
            </p:nvGrpSpPr>
            <p:grpSpPr>
              <a:xfrm>
                <a:off x="3621643" y="2543434"/>
                <a:ext cx="1781188" cy="130957"/>
                <a:chOff x="3621643" y="2543434"/>
                <a:chExt cx="1781188" cy="130957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FBD6F307-FBC8-3312-8598-AD0A47A61A65}"/>
                    </a:ext>
                  </a:extLst>
                </p:cNvPr>
                <p:cNvSpPr/>
                <p:nvPr/>
              </p:nvSpPr>
              <p:spPr>
                <a:xfrm>
                  <a:off x="3621643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D8F9A88C-06EF-39F9-3703-2BB205C3E1D0}"/>
                    </a:ext>
                  </a:extLst>
                </p:cNvPr>
                <p:cNvSpPr/>
                <p:nvPr/>
              </p:nvSpPr>
              <p:spPr>
                <a:xfrm>
                  <a:off x="4171720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0F0EC43F-5851-563D-BF45-F7E0AAE3F250}"/>
                    </a:ext>
                  </a:extLst>
                </p:cNvPr>
                <p:cNvSpPr/>
                <p:nvPr/>
              </p:nvSpPr>
              <p:spPr>
                <a:xfrm>
                  <a:off x="4721797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63EE8190-56D8-8FA8-A9E7-D5F9923E6B68}"/>
                    </a:ext>
                  </a:extLst>
                </p:cNvPr>
                <p:cNvSpPr/>
                <p:nvPr/>
              </p:nvSpPr>
              <p:spPr>
                <a:xfrm>
                  <a:off x="5271874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A4579DA-9F48-9176-448D-AEB9518BB76D}"/>
                  </a:ext>
                </a:extLst>
              </p:cNvPr>
              <p:cNvGrpSpPr/>
              <p:nvPr/>
            </p:nvGrpSpPr>
            <p:grpSpPr>
              <a:xfrm>
                <a:off x="3891738" y="3330565"/>
                <a:ext cx="1301097" cy="259200"/>
                <a:chOff x="3891738" y="3330565"/>
                <a:chExt cx="1301097" cy="2592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E5C9252-A92D-2692-872E-D27936C40D85}"/>
                    </a:ext>
                  </a:extLst>
                </p:cNvPr>
                <p:cNvSpPr/>
                <p:nvPr/>
              </p:nvSpPr>
              <p:spPr>
                <a:xfrm>
                  <a:off x="3891738" y="3390680"/>
                  <a:ext cx="130957" cy="130957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E8CEA8B8-5491-A2AB-3A0E-D2F862C134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83268" y="3429143"/>
                  <a:ext cx="64800" cy="64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57F8B18-6DD2-9368-D68C-419C65D5E89E}"/>
                    </a:ext>
                  </a:extLst>
                </p:cNvPr>
                <p:cNvSpPr/>
                <p:nvPr/>
              </p:nvSpPr>
              <p:spPr>
                <a:xfrm>
                  <a:off x="4933635" y="3330565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DA56EE9-C838-FA4D-2E9D-4AE52D17F915}"/>
                  </a:ext>
                </a:extLst>
              </p:cNvPr>
              <p:cNvGrpSpPr/>
              <p:nvPr/>
            </p:nvGrpSpPr>
            <p:grpSpPr>
              <a:xfrm>
                <a:off x="3829699" y="4176283"/>
                <a:ext cx="1266289" cy="259200"/>
                <a:chOff x="3829699" y="4176283"/>
                <a:chExt cx="1266289" cy="259200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B219469C-8A9F-3DDF-E0B5-739E484326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29699" y="4176283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23DAA74D-F564-EF85-1AF2-26BB45B561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27966" y="4211349"/>
                  <a:ext cx="172800" cy="172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C7680F45-9857-D166-4505-215D2E7DB2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0509" y="4268030"/>
                  <a:ext cx="65479" cy="65479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8CE29FC5-F64E-9F8E-890B-57D8AAF9AE19}"/>
                  </a:ext>
                </a:extLst>
              </p:cNvPr>
              <p:cNvGrpSpPr/>
              <p:nvPr/>
            </p:nvGrpSpPr>
            <p:grpSpPr>
              <a:xfrm>
                <a:off x="4171720" y="5070221"/>
                <a:ext cx="690087" cy="130957"/>
                <a:chOff x="4171720" y="5070221"/>
                <a:chExt cx="690087" cy="13095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034B2680-A990-E974-2FDE-98E6B88C7F1D}"/>
                    </a:ext>
                  </a:extLst>
                </p:cNvPr>
                <p:cNvSpPr/>
                <p:nvPr/>
              </p:nvSpPr>
              <p:spPr>
                <a:xfrm>
                  <a:off x="417172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F7D83C0-0529-1268-F51A-0DD27DC4AB16}"/>
                    </a:ext>
                  </a:extLst>
                </p:cNvPr>
                <p:cNvSpPr/>
                <p:nvPr/>
              </p:nvSpPr>
              <p:spPr>
                <a:xfrm>
                  <a:off x="473085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0166B4B-3FED-003D-B8EB-4D1F38816C55}"/>
                </a:ext>
              </a:extLst>
            </p:cNvPr>
            <p:cNvGrpSpPr/>
            <p:nvPr/>
          </p:nvGrpSpPr>
          <p:grpSpPr>
            <a:xfrm>
              <a:off x="6534595" y="2684241"/>
              <a:ext cx="1650232" cy="2395830"/>
              <a:chOff x="6382195" y="2531841"/>
              <a:chExt cx="1650232" cy="239583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7A3149D-1D14-DFA2-5442-A3717B614B0B}"/>
                  </a:ext>
                </a:extLst>
              </p:cNvPr>
              <p:cNvGrpSpPr/>
              <p:nvPr/>
            </p:nvGrpSpPr>
            <p:grpSpPr>
              <a:xfrm>
                <a:off x="6382195" y="2531841"/>
                <a:ext cx="1650232" cy="754752"/>
                <a:chOff x="6382195" y="2531841"/>
                <a:chExt cx="1650232" cy="754752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2B93CFD1-F92B-072E-1034-8BFB5A62D483}"/>
                    </a:ext>
                  </a:extLst>
                </p:cNvPr>
                <p:cNvCxnSpPr>
                  <a:cxnSpLocks/>
                  <a:endCxn id="47" idx="0"/>
                </p:cNvCxnSpPr>
                <p:nvPr/>
              </p:nvCxnSpPr>
              <p:spPr>
                <a:xfrm>
                  <a:off x="6382195" y="2531841"/>
                  <a:ext cx="27009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815C9610-F878-DBDB-4DC2-9B5B1D1E77B0}"/>
                    </a:ext>
                  </a:extLst>
                </p:cNvPr>
                <p:cNvCxnSpPr>
                  <a:cxnSpLocks/>
                  <a:stCxn id="50" idx="4"/>
                  <a:endCxn id="48" idx="0"/>
                </p:cNvCxnSpPr>
                <p:nvPr/>
              </p:nvCxnSpPr>
              <p:spPr>
                <a:xfrm>
                  <a:off x="6382196" y="2531841"/>
                  <a:ext cx="828546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3A7157C-4374-E98E-88BA-DC3AA64B2C5F}"/>
                    </a:ext>
                  </a:extLst>
                </p:cNvPr>
                <p:cNvCxnSpPr>
                  <a:cxnSpLocks/>
                  <a:stCxn id="50" idx="4"/>
                  <a:endCxn id="49" idx="0"/>
                </p:cNvCxnSpPr>
                <p:nvPr/>
              </p:nvCxnSpPr>
              <p:spPr>
                <a:xfrm>
                  <a:off x="6382196" y="2531841"/>
                  <a:ext cx="1376113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BCF07C5-0602-FCF4-23A0-E1F14B137A24}"/>
                    </a:ext>
                  </a:extLst>
                </p:cNvPr>
                <p:cNvCxnSpPr>
                  <a:cxnSpLocks/>
                  <a:stCxn id="51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279982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7C177F7-605F-4764-EB50-8C186B657469}"/>
                    </a:ext>
                  </a:extLst>
                </p:cNvPr>
                <p:cNvCxnSpPr>
                  <a:cxnSpLocks/>
                  <a:stCxn id="51" idx="4"/>
                  <a:endCxn id="48" idx="0"/>
                </p:cNvCxnSpPr>
                <p:nvPr/>
              </p:nvCxnSpPr>
              <p:spPr>
                <a:xfrm>
                  <a:off x="6932273" y="2531841"/>
                  <a:ext cx="278469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75BDA6A-4DFD-BCED-1D26-68DB792F259F}"/>
                    </a:ext>
                  </a:extLst>
                </p:cNvPr>
                <p:cNvCxnSpPr>
                  <a:cxnSpLocks/>
                  <a:stCxn id="52" idx="4"/>
                  <a:endCxn id="49" idx="0"/>
                </p:cNvCxnSpPr>
                <p:nvPr/>
              </p:nvCxnSpPr>
              <p:spPr>
                <a:xfrm>
                  <a:off x="7482350" y="2531841"/>
                  <a:ext cx="275959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42C3AFC-DBF1-56B5-3441-0D56BC1A57E3}"/>
                    </a:ext>
                  </a:extLst>
                </p:cNvPr>
                <p:cNvCxnSpPr>
                  <a:cxnSpLocks/>
                  <a:stCxn id="51" idx="4"/>
                  <a:endCxn id="49" idx="0"/>
                </p:cNvCxnSpPr>
                <p:nvPr/>
              </p:nvCxnSpPr>
              <p:spPr>
                <a:xfrm>
                  <a:off x="6932273" y="2531841"/>
                  <a:ext cx="826036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235686C3-7EE6-13D9-AD8A-D61516B00A82}"/>
                    </a:ext>
                  </a:extLst>
                </p:cNvPr>
                <p:cNvCxnSpPr>
                  <a:cxnSpLocks/>
                  <a:stCxn id="52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830059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676FF61B-22AD-6D56-6A42-E5D0B14A5B30}"/>
                    </a:ext>
                  </a:extLst>
                </p:cNvPr>
                <p:cNvCxnSpPr>
                  <a:cxnSpLocks/>
                  <a:stCxn id="52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271608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3A89922-DEC6-9AEA-305E-DFC9775F9238}"/>
                    </a:ext>
                  </a:extLst>
                </p:cNvPr>
                <p:cNvCxnSpPr>
                  <a:cxnSpLocks/>
                  <a:stCxn id="53" idx="4"/>
                  <a:endCxn id="49" idx="0"/>
                </p:cNvCxnSpPr>
                <p:nvPr/>
              </p:nvCxnSpPr>
              <p:spPr>
                <a:xfrm flipH="1">
                  <a:off x="7758309" y="2531841"/>
                  <a:ext cx="274118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0DBA4E52-5462-6C92-D764-75B8F4769A3A}"/>
                    </a:ext>
                  </a:extLst>
                </p:cNvPr>
                <p:cNvCxnSpPr>
                  <a:cxnSpLocks/>
                  <a:stCxn id="53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821685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EFDBAA7-0B4C-0081-89EB-094B1BAC97FA}"/>
                    </a:ext>
                  </a:extLst>
                </p:cNvPr>
                <p:cNvCxnSpPr>
                  <a:cxnSpLocks/>
                  <a:stCxn id="53" idx="4"/>
                </p:cNvCxnSpPr>
                <p:nvPr/>
              </p:nvCxnSpPr>
              <p:spPr>
                <a:xfrm flipH="1">
                  <a:off x="6652291" y="2531841"/>
                  <a:ext cx="138013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1187C50-1725-DCB0-9211-A34428CFCCFA}"/>
                  </a:ext>
                </a:extLst>
              </p:cNvPr>
              <p:cNvGrpSpPr/>
              <p:nvPr/>
            </p:nvGrpSpPr>
            <p:grpSpPr>
              <a:xfrm>
                <a:off x="6652291" y="3351393"/>
                <a:ext cx="1106032" cy="774087"/>
                <a:chOff x="6652291" y="3351393"/>
                <a:chExt cx="1106032" cy="7740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252C243-C5EA-ADFD-2916-BA0FE8DAA83B}"/>
                    </a:ext>
                  </a:extLst>
                </p:cNvPr>
                <p:cNvCxnSpPr>
                  <a:cxnSpLocks/>
                  <a:stCxn id="47" idx="4"/>
                  <a:endCxn id="44" idx="0"/>
                </p:cNvCxnSpPr>
                <p:nvPr/>
              </p:nvCxnSpPr>
              <p:spPr>
                <a:xfrm>
                  <a:off x="6652291" y="3379087"/>
                  <a:ext cx="2082" cy="65464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6D0C307-9C78-773E-6AAC-C2A230A21B37}"/>
                    </a:ext>
                  </a:extLst>
                </p:cNvPr>
                <p:cNvCxnSpPr>
                  <a:cxnSpLocks/>
                  <a:stCxn id="47" idx="4"/>
                </p:cNvCxnSpPr>
                <p:nvPr/>
              </p:nvCxnSpPr>
              <p:spPr>
                <a:xfrm>
                  <a:off x="6652291" y="3379087"/>
                  <a:ext cx="559129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BEE9871-B83B-2503-F5A1-C5252689F272}"/>
                    </a:ext>
                  </a:extLst>
                </p:cNvPr>
                <p:cNvCxnSpPr>
                  <a:cxnSpLocks/>
                  <a:endCxn id="46" idx="0"/>
                </p:cNvCxnSpPr>
                <p:nvPr/>
              </p:nvCxnSpPr>
              <p:spPr>
                <a:xfrm>
                  <a:off x="6690908" y="3414847"/>
                  <a:ext cx="1067415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ADA1654E-5D38-002E-1381-1DAE490E49B0}"/>
                    </a:ext>
                  </a:extLst>
                </p:cNvPr>
                <p:cNvCxnSpPr>
                  <a:cxnSpLocks/>
                  <a:stCxn id="48" idx="4"/>
                  <a:endCxn id="45" idx="0"/>
                </p:cNvCxnSpPr>
                <p:nvPr/>
              </p:nvCxnSpPr>
              <p:spPr>
                <a:xfrm flipH="1">
                  <a:off x="7209440" y="3351393"/>
                  <a:ext cx="1302" cy="71740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C6DD5DDA-6E89-D075-5290-096CD2E5BEAD}"/>
                    </a:ext>
                  </a:extLst>
                </p:cNvPr>
                <p:cNvCxnSpPr>
                  <a:cxnSpLocks/>
                  <a:stCxn id="49" idx="4"/>
                  <a:endCxn id="46" idx="0"/>
                </p:cNvCxnSpPr>
                <p:nvPr/>
              </p:nvCxnSpPr>
              <p:spPr>
                <a:xfrm>
                  <a:off x="7758309" y="3447215"/>
                  <a:ext cx="14" cy="67826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063E077B-FA26-3FDE-C669-694E2C91E1DF}"/>
                    </a:ext>
                  </a:extLst>
                </p:cNvPr>
                <p:cNvCxnSpPr>
                  <a:cxnSpLocks/>
                  <a:stCxn id="48" idx="4"/>
                  <a:endCxn id="44" idx="0"/>
                </p:cNvCxnSpPr>
                <p:nvPr/>
              </p:nvCxnSpPr>
              <p:spPr>
                <a:xfrm flipH="1">
                  <a:off x="6654373" y="3351393"/>
                  <a:ext cx="556369" cy="68234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D2727165-2520-B5AE-048C-C4D1C2C925CB}"/>
                    </a:ext>
                  </a:extLst>
                </p:cNvPr>
                <p:cNvCxnSpPr>
                  <a:cxnSpLocks/>
                  <a:stCxn id="48" idx="4"/>
                  <a:endCxn id="46" idx="0"/>
                </p:cNvCxnSpPr>
                <p:nvPr/>
              </p:nvCxnSpPr>
              <p:spPr>
                <a:xfrm>
                  <a:off x="7210742" y="3351393"/>
                  <a:ext cx="547581" cy="77408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0695DF41-7970-8EBA-5C45-A37AE8BD2B07}"/>
                    </a:ext>
                  </a:extLst>
                </p:cNvPr>
                <p:cNvCxnSpPr>
                  <a:cxnSpLocks/>
                  <a:stCxn id="49" idx="4"/>
                  <a:endCxn id="45" idx="0"/>
                </p:cNvCxnSpPr>
                <p:nvPr/>
              </p:nvCxnSpPr>
              <p:spPr>
                <a:xfrm flipH="1">
                  <a:off x="7209440" y="3447215"/>
                  <a:ext cx="548869" cy="62158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E0E38D5C-5832-61F0-9E52-4F10547FA5E4}"/>
                    </a:ext>
                  </a:extLst>
                </p:cNvPr>
                <p:cNvCxnSpPr>
                  <a:cxnSpLocks/>
                  <a:stCxn id="49" idx="4"/>
                  <a:endCxn id="44" idx="0"/>
                </p:cNvCxnSpPr>
                <p:nvPr/>
              </p:nvCxnSpPr>
              <p:spPr>
                <a:xfrm flipH="1">
                  <a:off x="6654373" y="3447215"/>
                  <a:ext cx="1103936" cy="58651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A5638AE-BCD3-F629-6F21-54D0B3824242}"/>
                  </a:ext>
                </a:extLst>
              </p:cNvPr>
              <p:cNvGrpSpPr/>
              <p:nvPr/>
            </p:nvGrpSpPr>
            <p:grpSpPr>
              <a:xfrm>
                <a:off x="6654373" y="4190959"/>
                <a:ext cx="1103950" cy="736712"/>
                <a:chOff x="6654373" y="4190959"/>
                <a:chExt cx="1103950" cy="73671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9DDDEF2-8A2C-E07C-3278-690449C1F7E4}"/>
                    </a:ext>
                  </a:extLst>
                </p:cNvPr>
                <p:cNvCxnSpPr>
                  <a:cxnSpLocks/>
                  <a:stCxn id="44" idx="4"/>
                  <a:endCxn id="42" idx="0"/>
                </p:cNvCxnSpPr>
                <p:nvPr/>
              </p:nvCxnSpPr>
              <p:spPr>
                <a:xfrm>
                  <a:off x="6654373" y="4292933"/>
                  <a:ext cx="27790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28D2A7A-6A61-002E-BF42-ECB571CC1660}"/>
                    </a:ext>
                  </a:extLst>
                </p:cNvPr>
                <p:cNvCxnSpPr>
                  <a:cxnSpLocks/>
                  <a:stCxn id="45" idx="4"/>
                  <a:endCxn id="42" idx="0"/>
                </p:cNvCxnSpPr>
                <p:nvPr/>
              </p:nvCxnSpPr>
              <p:spPr>
                <a:xfrm flipH="1">
                  <a:off x="6932273" y="4241599"/>
                  <a:ext cx="277167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DC1F87B-0EFD-00CA-9B06-9B6E740C310D}"/>
                    </a:ext>
                  </a:extLst>
                </p:cNvPr>
                <p:cNvCxnSpPr>
                  <a:cxnSpLocks/>
                  <a:stCxn id="45" idx="4"/>
                  <a:endCxn id="43" idx="0"/>
                </p:cNvCxnSpPr>
                <p:nvPr/>
              </p:nvCxnSpPr>
              <p:spPr>
                <a:xfrm>
                  <a:off x="7209440" y="4241599"/>
                  <a:ext cx="281963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B7E340D5-1834-C8CD-C321-62319761FD05}"/>
                    </a:ext>
                  </a:extLst>
                </p:cNvPr>
                <p:cNvCxnSpPr>
                  <a:cxnSpLocks/>
                  <a:stCxn id="46" idx="4"/>
                  <a:endCxn id="43" idx="0"/>
                </p:cNvCxnSpPr>
                <p:nvPr/>
              </p:nvCxnSpPr>
              <p:spPr>
                <a:xfrm flipH="1">
                  <a:off x="7491403" y="4190959"/>
                  <a:ext cx="26692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F2692B4-E951-A9E8-1AE7-0A4624D03A88}"/>
                    </a:ext>
                  </a:extLst>
                </p:cNvPr>
                <p:cNvCxnSpPr>
                  <a:cxnSpLocks/>
                  <a:stCxn id="44" idx="4"/>
                  <a:endCxn id="43" idx="0"/>
                </p:cNvCxnSpPr>
                <p:nvPr/>
              </p:nvCxnSpPr>
              <p:spPr>
                <a:xfrm>
                  <a:off x="6654373" y="4292933"/>
                  <a:ext cx="83703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062BF55-A016-EE03-D3DC-A47D21703709}"/>
                    </a:ext>
                  </a:extLst>
                </p:cNvPr>
                <p:cNvCxnSpPr>
                  <a:cxnSpLocks/>
                  <a:stCxn id="42" idx="0"/>
                  <a:endCxn id="46" idx="4"/>
                </p:cNvCxnSpPr>
                <p:nvPr/>
              </p:nvCxnSpPr>
              <p:spPr>
                <a:xfrm flipV="1">
                  <a:off x="6932273" y="4190959"/>
                  <a:ext cx="82605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C4C83DF-DF4C-17D8-25CE-CFE665313161}"/>
              </a:ext>
            </a:extLst>
          </p:cNvPr>
          <p:cNvGrpSpPr/>
          <p:nvPr/>
        </p:nvGrpSpPr>
        <p:grpSpPr>
          <a:xfrm>
            <a:off x="285682" y="1060173"/>
            <a:ext cx="3056228" cy="895139"/>
            <a:chOff x="285682" y="1060173"/>
            <a:chExt cx="3056228" cy="895139"/>
          </a:xfrm>
        </p:grpSpPr>
        <p:pic>
          <p:nvPicPr>
            <p:cNvPr id="1026" name="Picture 2" descr="Universal picks up 'Dumb and Dumber' sequel">
              <a:extLst>
                <a:ext uri="{FF2B5EF4-FFF2-40B4-BE49-F238E27FC236}">
                  <a16:creationId xmlns:a16="http://schemas.microsoft.com/office/drawing/2014/main" id="{A4433CEC-5C71-9391-AE19-C8ED50438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82" y="1107142"/>
              <a:ext cx="1303923" cy="809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lbert Einstein: Biography, Physicist, Nobel Prize Winner">
              <a:extLst>
                <a:ext uri="{FF2B5EF4-FFF2-40B4-BE49-F238E27FC236}">
                  <a16:creationId xmlns:a16="http://schemas.microsoft.com/office/drawing/2014/main" id="{BCB3C9F7-9D7C-1333-FA13-10853426F5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88558" y="1060173"/>
              <a:ext cx="953352" cy="895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873C239D-AF1F-63A8-ADAF-6256337AFE03}"/>
                </a:ext>
              </a:extLst>
            </p:cNvPr>
            <p:cNvSpPr/>
            <p:nvPr/>
          </p:nvSpPr>
          <p:spPr>
            <a:xfrm>
              <a:off x="1785506" y="1357506"/>
              <a:ext cx="373626" cy="308895"/>
            </a:xfrm>
            <a:prstGeom prst="rightArrow">
              <a:avLst>
                <a:gd name="adj1" fmla="val 50000"/>
                <a:gd name="adj2" fmla="val 85013"/>
              </a:avLst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EE3BCE6D-F4AE-8791-AA5C-243E8A5AC1D1}"/>
              </a:ext>
            </a:extLst>
          </p:cNvPr>
          <p:cNvSpPr/>
          <p:nvPr/>
        </p:nvSpPr>
        <p:spPr>
          <a:xfrm>
            <a:off x="7670800" y="171689"/>
            <a:ext cx="542013" cy="5420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A1866D-589C-C8BB-C46E-AC4B294B129F}"/>
              </a:ext>
            </a:extLst>
          </p:cNvPr>
          <p:cNvSpPr txBox="1"/>
          <p:nvPr/>
        </p:nvSpPr>
        <p:spPr>
          <a:xfrm>
            <a:off x="414917" y="5259472"/>
            <a:ext cx="2547429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We have a pretrained model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F6D1169B-3C2E-79D2-BF56-F30D8F664834}"/>
              </a:ext>
            </a:extLst>
          </p:cNvPr>
          <p:cNvSpPr txBox="1"/>
          <p:nvPr/>
        </p:nvSpPr>
        <p:spPr>
          <a:xfrm>
            <a:off x="6610220" y="884729"/>
            <a:ext cx="4332100" cy="18158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u="sng" dirty="0">
                <a:solidFill>
                  <a:schemeClr val="tx2"/>
                </a:solidFill>
              </a:rPr>
              <a:t>Fine Tuning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What “tone” would I like the model to use in responses?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Fine tuning is performed </a:t>
            </a:r>
            <a:r>
              <a:rPr lang="en-US" sz="2000" b="1" i="1" dirty="0">
                <a:solidFill>
                  <a:schemeClr val="accent5"/>
                </a:solidFill>
              </a:rPr>
              <a:t>after</a:t>
            </a:r>
            <a:r>
              <a:rPr lang="en-US" sz="2000" dirty="0">
                <a:solidFill>
                  <a:schemeClr val="tx2"/>
                </a:solidFill>
              </a:rPr>
              <a:t> Training and </a:t>
            </a:r>
            <a:r>
              <a:rPr lang="en-US" sz="2000" b="1" i="1" dirty="0">
                <a:solidFill>
                  <a:schemeClr val="accent5"/>
                </a:solidFill>
              </a:rPr>
              <a:t>before</a:t>
            </a:r>
            <a:r>
              <a:rPr lang="en-US" sz="2000" dirty="0">
                <a:solidFill>
                  <a:schemeClr val="tx2"/>
                </a:solidFill>
              </a:rPr>
              <a:t> Inference (e.g. </a:t>
            </a:r>
            <a:r>
              <a:rPr lang="en-US" sz="2000" b="1" dirty="0">
                <a:solidFill>
                  <a:schemeClr val="accent5"/>
                </a:solidFill>
              </a:rPr>
              <a:t>RLHF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E076BF62-4D54-0D62-159C-2C4D0CC7748D}"/>
              </a:ext>
            </a:extLst>
          </p:cNvPr>
          <p:cNvSpPr txBox="1"/>
          <p:nvPr/>
        </p:nvSpPr>
        <p:spPr>
          <a:xfrm>
            <a:off x="6610220" y="2923054"/>
            <a:ext cx="5318544" cy="18774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u="sng" dirty="0">
                <a:solidFill>
                  <a:schemeClr val="tx2"/>
                </a:solidFill>
              </a:rPr>
              <a:t>Retrieval Augmented Generation (RAG)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Give the LLM an external source of information in order to augment your prompt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Give the LLM a “long term memory”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RAG is performed </a:t>
            </a:r>
            <a:r>
              <a:rPr lang="en-US" sz="2000" b="1" i="1" dirty="0">
                <a:solidFill>
                  <a:schemeClr val="accent5"/>
                </a:solidFill>
              </a:rPr>
              <a:t>during Inference</a:t>
            </a: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3F350C5E-C802-746D-D59B-11EAA280F2B1}"/>
              </a:ext>
            </a:extLst>
          </p:cNvPr>
          <p:cNvSpPr/>
          <p:nvPr/>
        </p:nvSpPr>
        <p:spPr>
          <a:xfrm>
            <a:off x="6702136" y="5164282"/>
            <a:ext cx="4915030" cy="135092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69875" indent="-1095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Customer Service </a:t>
            </a:r>
            <a:r>
              <a:rPr lang="en-US" dirty="0" err="1">
                <a:solidFill>
                  <a:schemeClr val="tx2"/>
                </a:solidFill>
              </a:rPr>
              <a:t>ChatBot</a:t>
            </a:r>
            <a:r>
              <a:rPr lang="en-US" dirty="0">
                <a:solidFill>
                  <a:schemeClr val="tx2"/>
                </a:solidFill>
              </a:rPr>
              <a:t> that retains customer history over multiple sessions</a:t>
            </a:r>
          </a:p>
          <a:p>
            <a:pPr marL="269875" indent="-109538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MS Copilot private access to company confidential internal documents</a:t>
            </a:r>
          </a:p>
        </p:txBody>
      </p:sp>
      <p:sp>
        <p:nvSpPr>
          <p:cNvPr id="1036" name="Arrow: Right 1035">
            <a:extLst>
              <a:ext uri="{FF2B5EF4-FFF2-40B4-BE49-F238E27FC236}">
                <a16:creationId xmlns:a16="http://schemas.microsoft.com/office/drawing/2014/main" id="{ADCC828F-21DF-F7E8-A897-64F48E1EDE82}"/>
              </a:ext>
            </a:extLst>
          </p:cNvPr>
          <p:cNvSpPr/>
          <p:nvPr/>
        </p:nvSpPr>
        <p:spPr>
          <a:xfrm rot="5400000">
            <a:off x="8609520" y="4778266"/>
            <a:ext cx="343030" cy="323620"/>
          </a:xfrm>
          <a:prstGeom prst="rightArrow">
            <a:avLst>
              <a:gd name="adj1" fmla="val 50000"/>
              <a:gd name="adj2" fmla="val 66054"/>
            </a:avLst>
          </a:prstGeom>
          <a:solidFill>
            <a:schemeClr val="bg1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4620C956-0B56-218B-BFE1-177E69856AF9}"/>
              </a:ext>
            </a:extLst>
          </p:cNvPr>
          <p:cNvSpPr txBox="1"/>
          <p:nvPr/>
        </p:nvSpPr>
        <p:spPr>
          <a:xfrm>
            <a:off x="627803" y="5724933"/>
            <a:ext cx="1923604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It’s basically ”frozen”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5A558CF2-A2CB-B3CA-706D-7D878D635AAF}"/>
              </a:ext>
            </a:extLst>
          </p:cNvPr>
          <p:cNvGrpSpPr/>
          <p:nvPr/>
        </p:nvGrpSpPr>
        <p:grpSpPr>
          <a:xfrm>
            <a:off x="263236" y="2265680"/>
            <a:ext cx="2561244" cy="2955247"/>
            <a:chOff x="263236" y="2265680"/>
            <a:chExt cx="2561244" cy="2955247"/>
          </a:xfrm>
        </p:grpSpPr>
        <p:sp>
          <p:nvSpPr>
            <p:cNvPr id="1038" name="Rectangle: Rounded Corners 1037">
              <a:extLst>
                <a:ext uri="{FF2B5EF4-FFF2-40B4-BE49-F238E27FC236}">
                  <a16:creationId xmlns:a16="http://schemas.microsoft.com/office/drawing/2014/main" id="{903DF063-2E5D-E3DB-7244-F178092E5CD9}"/>
                </a:ext>
              </a:extLst>
            </p:cNvPr>
            <p:cNvSpPr/>
            <p:nvPr/>
          </p:nvSpPr>
          <p:spPr>
            <a:xfrm>
              <a:off x="627803" y="2265680"/>
              <a:ext cx="2196677" cy="2955247"/>
            </a:xfrm>
            <a:custGeom>
              <a:avLst/>
              <a:gdLst>
                <a:gd name="connsiteX0" fmla="*/ 0 w 2196677"/>
                <a:gd name="connsiteY0" fmla="*/ 366120 h 2955247"/>
                <a:gd name="connsiteX1" fmla="*/ 366120 w 2196677"/>
                <a:gd name="connsiteY1" fmla="*/ 0 h 2955247"/>
                <a:gd name="connsiteX2" fmla="*/ 883554 w 2196677"/>
                <a:gd name="connsiteY2" fmla="*/ 0 h 2955247"/>
                <a:gd name="connsiteX3" fmla="*/ 1357056 w 2196677"/>
                <a:gd name="connsiteY3" fmla="*/ 0 h 2955247"/>
                <a:gd name="connsiteX4" fmla="*/ 1830557 w 2196677"/>
                <a:gd name="connsiteY4" fmla="*/ 0 h 2955247"/>
                <a:gd name="connsiteX5" fmla="*/ 2196677 w 2196677"/>
                <a:gd name="connsiteY5" fmla="*/ 366120 h 2955247"/>
                <a:gd name="connsiteX6" fmla="*/ 2196677 w 2196677"/>
                <a:gd name="connsiteY6" fmla="*/ 877412 h 2955247"/>
                <a:gd name="connsiteX7" fmla="*/ 2196677 w 2196677"/>
                <a:gd name="connsiteY7" fmla="*/ 1388703 h 2955247"/>
                <a:gd name="connsiteX8" fmla="*/ 2196677 w 2196677"/>
                <a:gd name="connsiteY8" fmla="*/ 1988915 h 2955247"/>
                <a:gd name="connsiteX9" fmla="*/ 2196677 w 2196677"/>
                <a:gd name="connsiteY9" fmla="*/ 2589127 h 2955247"/>
                <a:gd name="connsiteX10" fmla="*/ 1830557 w 2196677"/>
                <a:gd name="connsiteY10" fmla="*/ 2955247 h 2955247"/>
                <a:gd name="connsiteX11" fmla="*/ 1327767 w 2196677"/>
                <a:gd name="connsiteY11" fmla="*/ 2955247 h 2955247"/>
                <a:gd name="connsiteX12" fmla="*/ 810333 w 2196677"/>
                <a:gd name="connsiteY12" fmla="*/ 2955247 h 2955247"/>
                <a:gd name="connsiteX13" fmla="*/ 366120 w 2196677"/>
                <a:gd name="connsiteY13" fmla="*/ 2955247 h 2955247"/>
                <a:gd name="connsiteX14" fmla="*/ 0 w 2196677"/>
                <a:gd name="connsiteY14" fmla="*/ 2589127 h 2955247"/>
                <a:gd name="connsiteX15" fmla="*/ 0 w 2196677"/>
                <a:gd name="connsiteY15" fmla="*/ 2011145 h 2955247"/>
                <a:gd name="connsiteX16" fmla="*/ 0 w 2196677"/>
                <a:gd name="connsiteY16" fmla="*/ 1455393 h 2955247"/>
                <a:gd name="connsiteX17" fmla="*/ 0 w 2196677"/>
                <a:gd name="connsiteY17" fmla="*/ 966332 h 2955247"/>
                <a:gd name="connsiteX18" fmla="*/ 0 w 2196677"/>
                <a:gd name="connsiteY18" fmla="*/ 366120 h 295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6677" h="2955247" extrusionOk="0">
                  <a:moveTo>
                    <a:pt x="0" y="366120"/>
                  </a:moveTo>
                  <a:cubicBezTo>
                    <a:pt x="-18499" y="152508"/>
                    <a:pt x="108223" y="20903"/>
                    <a:pt x="366120" y="0"/>
                  </a:cubicBezTo>
                  <a:cubicBezTo>
                    <a:pt x="616708" y="-45273"/>
                    <a:pt x="761822" y="37926"/>
                    <a:pt x="883554" y="0"/>
                  </a:cubicBezTo>
                  <a:cubicBezTo>
                    <a:pt x="1005286" y="-37926"/>
                    <a:pt x="1189538" y="28570"/>
                    <a:pt x="1357056" y="0"/>
                  </a:cubicBezTo>
                  <a:cubicBezTo>
                    <a:pt x="1524574" y="-28570"/>
                    <a:pt x="1629772" y="32759"/>
                    <a:pt x="1830557" y="0"/>
                  </a:cubicBezTo>
                  <a:cubicBezTo>
                    <a:pt x="2021079" y="-37621"/>
                    <a:pt x="2203028" y="140416"/>
                    <a:pt x="2196677" y="366120"/>
                  </a:cubicBezTo>
                  <a:cubicBezTo>
                    <a:pt x="2233917" y="518078"/>
                    <a:pt x="2189689" y="769389"/>
                    <a:pt x="2196677" y="877412"/>
                  </a:cubicBezTo>
                  <a:cubicBezTo>
                    <a:pt x="2203665" y="985435"/>
                    <a:pt x="2139683" y="1137932"/>
                    <a:pt x="2196677" y="1388703"/>
                  </a:cubicBezTo>
                  <a:cubicBezTo>
                    <a:pt x="2253671" y="1639474"/>
                    <a:pt x="2170879" y="1751671"/>
                    <a:pt x="2196677" y="1988915"/>
                  </a:cubicBezTo>
                  <a:cubicBezTo>
                    <a:pt x="2222475" y="2226159"/>
                    <a:pt x="2137717" y="2444135"/>
                    <a:pt x="2196677" y="2589127"/>
                  </a:cubicBezTo>
                  <a:cubicBezTo>
                    <a:pt x="2187045" y="2790778"/>
                    <a:pt x="2042146" y="2929507"/>
                    <a:pt x="1830557" y="2955247"/>
                  </a:cubicBezTo>
                  <a:cubicBezTo>
                    <a:pt x="1666239" y="2959482"/>
                    <a:pt x="1556636" y="2919524"/>
                    <a:pt x="1327767" y="2955247"/>
                  </a:cubicBezTo>
                  <a:cubicBezTo>
                    <a:pt x="1098898" y="2990970"/>
                    <a:pt x="1015528" y="2940369"/>
                    <a:pt x="810333" y="2955247"/>
                  </a:cubicBezTo>
                  <a:cubicBezTo>
                    <a:pt x="605138" y="2970125"/>
                    <a:pt x="539305" y="2922397"/>
                    <a:pt x="366120" y="2955247"/>
                  </a:cubicBezTo>
                  <a:cubicBezTo>
                    <a:pt x="158382" y="2956156"/>
                    <a:pt x="-10430" y="2784133"/>
                    <a:pt x="0" y="2589127"/>
                  </a:cubicBezTo>
                  <a:cubicBezTo>
                    <a:pt x="-26493" y="2404090"/>
                    <a:pt x="35354" y="2236071"/>
                    <a:pt x="0" y="2011145"/>
                  </a:cubicBezTo>
                  <a:cubicBezTo>
                    <a:pt x="-35354" y="1786219"/>
                    <a:pt x="63031" y="1601324"/>
                    <a:pt x="0" y="1455393"/>
                  </a:cubicBezTo>
                  <a:cubicBezTo>
                    <a:pt x="-63031" y="1309462"/>
                    <a:pt x="33418" y="1179553"/>
                    <a:pt x="0" y="966332"/>
                  </a:cubicBezTo>
                  <a:cubicBezTo>
                    <a:pt x="-33418" y="753111"/>
                    <a:pt x="52967" y="597483"/>
                    <a:pt x="0" y="366120"/>
                  </a:cubicBezTo>
                  <a:close/>
                </a:path>
              </a:pathLst>
            </a:custGeom>
            <a:noFill/>
            <a:ln w="28575">
              <a:solidFill>
                <a:schemeClr val="tx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84BDA93A-6D7A-833F-C5EF-AFC0E7A88544}"/>
                </a:ext>
              </a:extLst>
            </p:cNvPr>
            <p:cNvGrpSpPr/>
            <p:nvPr/>
          </p:nvGrpSpPr>
          <p:grpSpPr>
            <a:xfrm>
              <a:off x="263236" y="3318001"/>
              <a:ext cx="723651" cy="723651"/>
              <a:chOff x="3591581" y="5650928"/>
              <a:chExt cx="914400" cy="914400"/>
            </a:xfrm>
          </p:grpSpPr>
          <p:sp>
            <p:nvSpPr>
              <p:cNvPr id="1041" name="Isosceles Triangle 1040">
                <a:extLst>
                  <a:ext uri="{FF2B5EF4-FFF2-40B4-BE49-F238E27FC236}">
                    <a16:creationId xmlns:a16="http://schemas.microsoft.com/office/drawing/2014/main" id="{8A990B95-FA98-C552-2DF2-9E49598DEB96}"/>
                  </a:ext>
                </a:extLst>
              </p:cNvPr>
              <p:cNvSpPr/>
              <p:nvPr/>
            </p:nvSpPr>
            <p:spPr>
              <a:xfrm>
                <a:off x="3666337" y="5839745"/>
                <a:ext cx="757146" cy="584352"/>
              </a:xfrm>
              <a:prstGeom prst="triangle">
                <a:avLst>
                  <a:gd name="adj" fmla="val 50385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040" name="Graphic 1039" descr="Low temperature with solid fill">
                <a:extLst>
                  <a:ext uri="{FF2B5EF4-FFF2-40B4-BE49-F238E27FC236}">
                    <a16:creationId xmlns:a16="http://schemas.microsoft.com/office/drawing/2014/main" id="{EC8BCAD6-D658-C809-8DF9-3003B9236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91581" y="565092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DBC172FF-5124-9467-41B8-E70EB2F8B63D}"/>
              </a:ext>
            </a:extLst>
          </p:cNvPr>
          <p:cNvGrpSpPr/>
          <p:nvPr/>
        </p:nvGrpSpPr>
        <p:grpSpPr>
          <a:xfrm>
            <a:off x="3224274" y="2251804"/>
            <a:ext cx="2587246" cy="3592443"/>
            <a:chOff x="3224274" y="2251804"/>
            <a:chExt cx="2587246" cy="3592443"/>
          </a:xfrm>
        </p:grpSpPr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4D415428-847D-75A8-9FD6-F33910502F0D}"/>
                </a:ext>
              </a:extLst>
            </p:cNvPr>
            <p:cNvGrpSpPr/>
            <p:nvPr/>
          </p:nvGrpSpPr>
          <p:grpSpPr>
            <a:xfrm>
              <a:off x="3224274" y="2251804"/>
              <a:ext cx="2587246" cy="3592443"/>
              <a:chOff x="3224274" y="2251804"/>
              <a:chExt cx="2587246" cy="3592443"/>
            </a:xfrm>
          </p:grpSpPr>
          <p:pic>
            <p:nvPicPr>
              <p:cNvPr id="1024" name="Picture 2" descr="Why AI Is So Bad at Drawing Hands">
                <a:extLst>
                  <a:ext uri="{FF2B5EF4-FFF2-40B4-BE49-F238E27FC236}">
                    <a16:creationId xmlns:a16="http://schemas.microsoft.com/office/drawing/2014/main" id="{7DF246EA-37F1-8E46-8E33-6B7932E4A6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274" y="2251804"/>
                <a:ext cx="2327005" cy="174525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7AA3A399-D8A5-2977-5B85-CC4173999ADB}"/>
                  </a:ext>
                </a:extLst>
              </p:cNvPr>
              <p:cNvSpPr txBox="1"/>
              <p:nvPr/>
            </p:nvSpPr>
            <p:spPr>
              <a:xfrm>
                <a:off x="3312160" y="5259472"/>
                <a:ext cx="2499360" cy="58477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But it makes “mistakes” or generates </a:t>
                </a:r>
                <a:r>
                  <a:rPr lang="en-US" sz="1600" b="1" i="1" dirty="0">
                    <a:solidFill>
                      <a:schemeClr val="accent5"/>
                    </a:solidFill>
                  </a:rPr>
                  <a:t>hallucinations </a:t>
                </a:r>
              </a:p>
            </p:txBody>
          </p:sp>
        </p:grpSp>
        <p:sp>
          <p:nvSpPr>
            <p:cNvPr id="1045" name="Rectangle: Rounded Corners 1044">
              <a:extLst>
                <a:ext uri="{FF2B5EF4-FFF2-40B4-BE49-F238E27FC236}">
                  <a16:creationId xmlns:a16="http://schemas.microsoft.com/office/drawing/2014/main" id="{EEF57DE5-D706-D7A3-B28A-D637933774AA}"/>
                </a:ext>
              </a:extLst>
            </p:cNvPr>
            <p:cNvSpPr/>
            <p:nvPr/>
          </p:nvSpPr>
          <p:spPr>
            <a:xfrm>
              <a:off x="3340956" y="4235943"/>
              <a:ext cx="2327005" cy="73671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i="1" dirty="0">
                  <a:solidFill>
                    <a:schemeClr val="tx2"/>
                  </a:solidFill>
                </a:rPr>
                <a:t>Geoff Bennett is 6’6” tall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055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033" grpId="0"/>
      <p:bldP spid="1034" grpId="0"/>
      <p:bldP spid="1035" grpId="0" animBg="1"/>
      <p:bldP spid="1036" grpId="0" animBg="1"/>
      <p:bldP spid="10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9DDC-8325-E40F-23E0-1C47CD987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DEBE-F9AB-D8CB-3E91-62FEBAFC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77" y="9099"/>
            <a:ext cx="11173289" cy="809287"/>
          </a:xfrm>
        </p:spPr>
        <p:txBody>
          <a:bodyPr/>
          <a:lstStyle/>
          <a:p>
            <a:r>
              <a:rPr lang="en-US" dirty="0"/>
              <a:t>How do we make the model “better”?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DC63121-824A-612A-B662-803C57E18965}"/>
              </a:ext>
            </a:extLst>
          </p:cNvPr>
          <p:cNvGrpSpPr/>
          <p:nvPr/>
        </p:nvGrpSpPr>
        <p:grpSpPr>
          <a:xfrm>
            <a:off x="806687" y="2420548"/>
            <a:ext cx="1781188" cy="2657744"/>
            <a:chOff x="6469117" y="2553284"/>
            <a:chExt cx="1781188" cy="2657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1B0B6A-F673-248B-E3EE-EA54FFE6BC6E}"/>
                </a:ext>
              </a:extLst>
            </p:cNvPr>
            <p:cNvGrpSpPr/>
            <p:nvPr/>
          </p:nvGrpSpPr>
          <p:grpSpPr>
            <a:xfrm>
              <a:off x="6469117" y="2553284"/>
              <a:ext cx="1781188" cy="2657744"/>
              <a:chOff x="3621643" y="2543434"/>
              <a:chExt cx="1781188" cy="265774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DAD343BB-D874-A7DC-6987-616F5E3AA083}"/>
                  </a:ext>
                </a:extLst>
              </p:cNvPr>
              <p:cNvGrpSpPr/>
              <p:nvPr/>
            </p:nvGrpSpPr>
            <p:grpSpPr>
              <a:xfrm>
                <a:off x="3621643" y="2543434"/>
                <a:ext cx="1781188" cy="130957"/>
                <a:chOff x="3621643" y="2543434"/>
                <a:chExt cx="1781188" cy="130957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16CF27CC-C9AC-B4F7-BA86-0F67AF266F09}"/>
                    </a:ext>
                  </a:extLst>
                </p:cNvPr>
                <p:cNvSpPr/>
                <p:nvPr/>
              </p:nvSpPr>
              <p:spPr>
                <a:xfrm>
                  <a:off x="3621643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07F5CF89-B943-2EB5-6065-554907F6E91A}"/>
                    </a:ext>
                  </a:extLst>
                </p:cNvPr>
                <p:cNvSpPr/>
                <p:nvPr/>
              </p:nvSpPr>
              <p:spPr>
                <a:xfrm>
                  <a:off x="4171720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48D8437B-1696-E0AF-3FC2-BAA604032647}"/>
                    </a:ext>
                  </a:extLst>
                </p:cNvPr>
                <p:cNvSpPr/>
                <p:nvPr/>
              </p:nvSpPr>
              <p:spPr>
                <a:xfrm>
                  <a:off x="4721797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53098EBF-212E-D708-9786-CE8204BE1F3E}"/>
                    </a:ext>
                  </a:extLst>
                </p:cNvPr>
                <p:cNvSpPr/>
                <p:nvPr/>
              </p:nvSpPr>
              <p:spPr>
                <a:xfrm>
                  <a:off x="5271874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9F16FD55-F8C7-E129-301E-274268CD55D5}"/>
                  </a:ext>
                </a:extLst>
              </p:cNvPr>
              <p:cNvGrpSpPr/>
              <p:nvPr/>
            </p:nvGrpSpPr>
            <p:grpSpPr>
              <a:xfrm>
                <a:off x="3891738" y="3330565"/>
                <a:ext cx="1301097" cy="259200"/>
                <a:chOff x="3891738" y="3330565"/>
                <a:chExt cx="1301097" cy="2592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65F9C5E1-EA8A-FC08-85E8-6EE46C047D5A}"/>
                    </a:ext>
                  </a:extLst>
                </p:cNvPr>
                <p:cNvSpPr/>
                <p:nvPr/>
              </p:nvSpPr>
              <p:spPr>
                <a:xfrm>
                  <a:off x="3891738" y="3390680"/>
                  <a:ext cx="130957" cy="130957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FAF9CE73-20BC-D7A8-B8B2-9723669616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83268" y="3429143"/>
                  <a:ext cx="64800" cy="64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CFE567EB-499A-153A-461D-8749533E99A2}"/>
                    </a:ext>
                  </a:extLst>
                </p:cNvPr>
                <p:cNvSpPr/>
                <p:nvPr/>
              </p:nvSpPr>
              <p:spPr>
                <a:xfrm>
                  <a:off x="4933635" y="3330565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A213662-7CB5-E05D-1193-C6713413D4D5}"/>
                  </a:ext>
                </a:extLst>
              </p:cNvPr>
              <p:cNvGrpSpPr/>
              <p:nvPr/>
            </p:nvGrpSpPr>
            <p:grpSpPr>
              <a:xfrm>
                <a:off x="3829699" y="4176283"/>
                <a:ext cx="1266289" cy="259200"/>
                <a:chOff x="3829699" y="4176283"/>
                <a:chExt cx="1266289" cy="259200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B74AAC3E-BB20-E265-6E4C-0CD7E75764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29699" y="4176283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DADB9667-4F60-841C-3F3B-13E53505F52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27966" y="4211349"/>
                  <a:ext cx="172800" cy="172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4AC73543-1CB7-DF4F-C8CA-004A303D43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0509" y="4268030"/>
                  <a:ext cx="65479" cy="65479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8754DD3-EA5A-F3BF-C9F7-587AD85C01B9}"/>
                  </a:ext>
                </a:extLst>
              </p:cNvPr>
              <p:cNvGrpSpPr/>
              <p:nvPr/>
            </p:nvGrpSpPr>
            <p:grpSpPr>
              <a:xfrm>
                <a:off x="4171720" y="5070221"/>
                <a:ext cx="690087" cy="130957"/>
                <a:chOff x="4171720" y="5070221"/>
                <a:chExt cx="690087" cy="13095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41E7F30-A468-9FA5-DCEC-C4756387C38B}"/>
                    </a:ext>
                  </a:extLst>
                </p:cNvPr>
                <p:cNvSpPr/>
                <p:nvPr/>
              </p:nvSpPr>
              <p:spPr>
                <a:xfrm>
                  <a:off x="417172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EAC45F73-F32D-72DF-F60E-9CB6A76B0773}"/>
                    </a:ext>
                  </a:extLst>
                </p:cNvPr>
                <p:cNvSpPr/>
                <p:nvPr/>
              </p:nvSpPr>
              <p:spPr>
                <a:xfrm>
                  <a:off x="473085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9C656A-89A8-57F2-303C-F372A10C691B}"/>
                </a:ext>
              </a:extLst>
            </p:cNvPr>
            <p:cNvGrpSpPr/>
            <p:nvPr/>
          </p:nvGrpSpPr>
          <p:grpSpPr>
            <a:xfrm>
              <a:off x="6534595" y="2684241"/>
              <a:ext cx="1650232" cy="2395830"/>
              <a:chOff x="6382195" y="2531841"/>
              <a:chExt cx="1650232" cy="239583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0FFE940-F5C3-F041-1017-9F9C83B113E1}"/>
                  </a:ext>
                </a:extLst>
              </p:cNvPr>
              <p:cNvGrpSpPr/>
              <p:nvPr/>
            </p:nvGrpSpPr>
            <p:grpSpPr>
              <a:xfrm>
                <a:off x="6382195" y="2531841"/>
                <a:ext cx="1650232" cy="754752"/>
                <a:chOff x="6382195" y="2531841"/>
                <a:chExt cx="1650232" cy="754752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D1CAB34-F57A-DAB6-92A2-8A0CE1E2ABA0}"/>
                    </a:ext>
                  </a:extLst>
                </p:cNvPr>
                <p:cNvCxnSpPr>
                  <a:cxnSpLocks/>
                  <a:endCxn id="47" idx="0"/>
                </p:cNvCxnSpPr>
                <p:nvPr/>
              </p:nvCxnSpPr>
              <p:spPr>
                <a:xfrm>
                  <a:off x="6382195" y="2531841"/>
                  <a:ext cx="27009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B28E242-D33C-0D10-7EBD-B0931A7E53DD}"/>
                    </a:ext>
                  </a:extLst>
                </p:cNvPr>
                <p:cNvCxnSpPr>
                  <a:cxnSpLocks/>
                  <a:stCxn id="50" idx="4"/>
                  <a:endCxn id="48" idx="0"/>
                </p:cNvCxnSpPr>
                <p:nvPr/>
              </p:nvCxnSpPr>
              <p:spPr>
                <a:xfrm>
                  <a:off x="6382196" y="2531841"/>
                  <a:ext cx="828546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45E390CB-0434-8B12-ED4F-0C10CD252F3A}"/>
                    </a:ext>
                  </a:extLst>
                </p:cNvPr>
                <p:cNvCxnSpPr>
                  <a:cxnSpLocks/>
                  <a:stCxn id="50" idx="4"/>
                  <a:endCxn id="49" idx="0"/>
                </p:cNvCxnSpPr>
                <p:nvPr/>
              </p:nvCxnSpPr>
              <p:spPr>
                <a:xfrm>
                  <a:off x="6382196" y="2531841"/>
                  <a:ext cx="1376113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204CE215-06D5-7449-39C3-B2D7A0E8208C}"/>
                    </a:ext>
                  </a:extLst>
                </p:cNvPr>
                <p:cNvCxnSpPr>
                  <a:cxnSpLocks/>
                  <a:stCxn id="51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279982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97A6FEF-9A16-A159-B519-300418A44E15}"/>
                    </a:ext>
                  </a:extLst>
                </p:cNvPr>
                <p:cNvCxnSpPr>
                  <a:cxnSpLocks/>
                  <a:stCxn id="51" idx="4"/>
                  <a:endCxn id="48" idx="0"/>
                </p:cNvCxnSpPr>
                <p:nvPr/>
              </p:nvCxnSpPr>
              <p:spPr>
                <a:xfrm>
                  <a:off x="6932273" y="2531841"/>
                  <a:ext cx="278469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562E7E77-9D69-40C5-5E42-0FEB91A3EBFE}"/>
                    </a:ext>
                  </a:extLst>
                </p:cNvPr>
                <p:cNvCxnSpPr>
                  <a:cxnSpLocks/>
                  <a:stCxn id="52" idx="4"/>
                  <a:endCxn id="49" idx="0"/>
                </p:cNvCxnSpPr>
                <p:nvPr/>
              </p:nvCxnSpPr>
              <p:spPr>
                <a:xfrm>
                  <a:off x="7482350" y="2531841"/>
                  <a:ext cx="275959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059C8641-01C4-AEDA-072B-B8BB510FB65A}"/>
                    </a:ext>
                  </a:extLst>
                </p:cNvPr>
                <p:cNvCxnSpPr>
                  <a:cxnSpLocks/>
                  <a:stCxn id="51" idx="4"/>
                  <a:endCxn id="49" idx="0"/>
                </p:cNvCxnSpPr>
                <p:nvPr/>
              </p:nvCxnSpPr>
              <p:spPr>
                <a:xfrm>
                  <a:off x="6932273" y="2531841"/>
                  <a:ext cx="826036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729DD257-86AF-8087-F0D4-FC320C3B7A53}"/>
                    </a:ext>
                  </a:extLst>
                </p:cNvPr>
                <p:cNvCxnSpPr>
                  <a:cxnSpLocks/>
                  <a:stCxn id="52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830059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751858CD-1366-009A-3A75-27A29961818A}"/>
                    </a:ext>
                  </a:extLst>
                </p:cNvPr>
                <p:cNvCxnSpPr>
                  <a:cxnSpLocks/>
                  <a:stCxn id="52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271608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C3339F1C-ED7E-062C-EE96-BC6810D25E6D}"/>
                    </a:ext>
                  </a:extLst>
                </p:cNvPr>
                <p:cNvCxnSpPr>
                  <a:cxnSpLocks/>
                  <a:stCxn id="53" idx="4"/>
                  <a:endCxn id="49" idx="0"/>
                </p:cNvCxnSpPr>
                <p:nvPr/>
              </p:nvCxnSpPr>
              <p:spPr>
                <a:xfrm flipH="1">
                  <a:off x="7758309" y="2531841"/>
                  <a:ext cx="274118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F8AA34D-AC6F-80C9-065A-724535EFB18D}"/>
                    </a:ext>
                  </a:extLst>
                </p:cNvPr>
                <p:cNvCxnSpPr>
                  <a:cxnSpLocks/>
                  <a:stCxn id="53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821685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A381D368-EB8A-3AC2-1DFE-FFAAD53BA3D6}"/>
                    </a:ext>
                  </a:extLst>
                </p:cNvPr>
                <p:cNvCxnSpPr>
                  <a:cxnSpLocks/>
                  <a:stCxn id="53" idx="4"/>
                </p:cNvCxnSpPr>
                <p:nvPr/>
              </p:nvCxnSpPr>
              <p:spPr>
                <a:xfrm flipH="1">
                  <a:off x="6652291" y="2531841"/>
                  <a:ext cx="138013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357FF2F-8B5F-5FBF-0554-3C8B2980574B}"/>
                  </a:ext>
                </a:extLst>
              </p:cNvPr>
              <p:cNvGrpSpPr/>
              <p:nvPr/>
            </p:nvGrpSpPr>
            <p:grpSpPr>
              <a:xfrm>
                <a:off x="6652291" y="3351393"/>
                <a:ext cx="1106032" cy="774087"/>
                <a:chOff x="6652291" y="3351393"/>
                <a:chExt cx="1106032" cy="7740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3D1E0A84-7E98-3A4C-2F8A-B29571ECD53E}"/>
                    </a:ext>
                  </a:extLst>
                </p:cNvPr>
                <p:cNvCxnSpPr>
                  <a:cxnSpLocks/>
                  <a:stCxn id="47" idx="4"/>
                  <a:endCxn id="44" idx="0"/>
                </p:cNvCxnSpPr>
                <p:nvPr/>
              </p:nvCxnSpPr>
              <p:spPr>
                <a:xfrm>
                  <a:off x="6652291" y="3379087"/>
                  <a:ext cx="2082" cy="65464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D35C2F6-608E-63C2-03F2-75DC3E96A8E6}"/>
                    </a:ext>
                  </a:extLst>
                </p:cNvPr>
                <p:cNvCxnSpPr>
                  <a:cxnSpLocks/>
                  <a:stCxn id="47" idx="4"/>
                </p:cNvCxnSpPr>
                <p:nvPr/>
              </p:nvCxnSpPr>
              <p:spPr>
                <a:xfrm>
                  <a:off x="6652291" y="3379087"/>
                  <a:ext cx="559129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79E43EEE-D871-AA76-DFDC-BBC84DC785D3}"/>
                    </a:ext>
                  </a:extLst>
                </p:cNvPr>
                <p:cNvCxnSpPr>
                  <a:cxnSpLocks/>
                  <a:endCxn id="46" idx="0"/>
                </p:cNvCxnSpPr>
                <p:nvPr/>
              </p:nvCxnSpPr>
              <p:spPr>
                <a:xfrm>
                  <a:off x="6690908" y="3414847"/>
                  <a:ext cx="1067415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CF1FB79A-BCC9-449B-D60F-AEFFF5D391F3}"/>
                    </a:ext>
                  </a:extLst>
                </p:cNvPr>
                <p:cNvCxnSpPr>
                  <a:cxnSpLocks/>
                  <a:stCxn id="48" idx="4"/>
                  <a:endCxn id="45" idx="0"/>
                </p:cNvCxnSpPr>
                <p:nvPr/>
              </p:nvCxnSpPr>
              <p:spPr>
                <a:xfrm flipH="1">
                  <a:off x="7209440" y="3351393"/>
                  <a:ext cx="1302" cy="71740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72D7E252-F33F-E144-B23C-FEB4CF222AB2}"/>
                    </a:ext>
                  </a:extLst>
                </p:cNvPr>
                <p:cNvCxnSpPr>
                  <a:cxnSpLocks/>
                  <a:stCxn id="49" idx="4"/>
                  <a:endCxn id="46" idx="0"/>
                </p:cNvCxnSpPr>
                <p:nvPr/>
              </p:nvCxnSpPr>
              <p:spPr>
                <a:xfrm>
                  <a:off x="7758309" y="3447215"/>
                  <a:ext cx="14" cy="67826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D64A6DCC-6BD1-E849-255B-821D5386041B}"/>
                    </a:ext>
                  </a:extLst>
                </p:cNvPr>
                <p:cNvCxnSpPr>
                  <a:cxnSpLocks/>
                  <a:stCxn id="48" idx="4"/>
                  <a:endCxn id="44" idx="0"/>
                </p:cNvCxnSpPr>
                <p:nvPr/>
              </p:nvCxnSpPr>
              <p:spPr>
                <a:xfrm flipH="1">
                  <a:off x="6654373" y="3351393"/>
                  <a:ext cx="556369" cy="68234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C1467771-69B6-DF0E-7180-8B8FD6B2FCEF}"/>
                    </a:ext>
                  </a:extLst>
                </p:cNvPr>
                <p:cNvCxnSpPr>
                  <a:cxnSpLocks/>
                  <a:stCxn id="48" idx="4"/>
                  <a:endCxn id="46" idx="0"/>
                </p:cNvCxnSpPr>
                <p:nvPr/>
              </p:nvCxnSpPr>
              <p:spPr>
                <a:xfrm>
                  <a:off x="7210742" y="3351393"/>
                  <a:ext cx="547581" cy="77408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0DD78945-418B-60E0-4890-66697D347828}"/>
                    </a:ext>
                  </a:extLst>
                </p:cNvPr>
                <p:cNvCxnSpPr>
                  <a:cxnSpLocks/>
                  <a:stCxn id="49" idx="4"/>
                  <a:endCxn id="45" idx="0"/>
                </p:cNvCxnSpPr>
                <p:nvPr/>
              </p:nvCxnSpPr>
              <p:spPr>
                <a:xfrm flipH="1">
                  <a:off x="7209440" y="3447215"/>
                  <a:ext cx="548869" cy="62158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21569F7-5B7B-36E5-815E-CB94589F8B31}"/>
                    </a:ext>
                  </a:extLst>
                </p:cNvPr>
                <p:cNvCxnSpPr>
                  <a:cxnSpLocks/>
                  <a:stCxn id="49" idx="4"/>
                  <a:endCxn id="44" idx="0"/>
                </p:cNvCxnSpPr>
                <p:nvPr/>
              </p:nvCxnSpPr>
              <p:spPr>
                <a:xfrm flipH="1">
                  <a:off x="6654373" y="3447215"/>
                  <a:ext cx="1103936" cy="58651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6EABD431-49FB-91AE-3A40-E1699E8F1127}"/>
                  </a:ext>
                </a:extLst>
              </p:cNvPr>
              <p:cNvGrpSpPr/>
              <p:nvPr/>
            </p:nvGrpSpPr>
            <p:grpSpPr>
              <a:xfrm>
                <a:off x="6654373" y="4190959"/>
                <a:ext cx="1103950" cy="736712"/>
                <a:chOff x="6654373" y="4190959"/>
                <a:chExt cx="1103950" cy="73671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74D8EDEA-CDE9-B63D-569F-91B97597440E}"/>
                    </a:ext>
                  </a:extLst>
                </p:cNvPr>
                <p:cNvCxnSpPr>
                  <a:cxnSpLocks/>
                  <a:stCxn id="44" idx="4"/>
                  <a:endCxn id="42" idx="0"/>
                </p:cNvCxnSpPr>
                <p:nvPr/>
              </p:nvCxnSpPr>
              <p:spPr>
                <a:xfrm>
                  <a:off x="6654373" y="4292933"/>
                  <a:ext cx="27790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0F515C3B-EF14-80CD-1E30-0F5332ED8EEE}"/>
                    </a:ext>
                  </a:extLst>
                </p:cNvPr>
                <p:cNvCxnSpPr>
                  <a:cxnSpLocks/>
                  <a:stCxn id="45" idx="4"/>
                  <a:endCxn id="42" idx="0"/>
                </p:cNvCxnSpPr>
                <p:nvPr/>
              </p:nvCxnSpPr>
              <p:spPr>
                <a:xfrm flipH="1">
                  <a:off x="6932273" y="4241599"/>
                  <a:ext cx="277167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66383B3B-7419-6B4F-0555-89EFC60B4DA0}"/>
                    </a:ext>
                  </a:extLst>
                </p:cNvPr>
                <p:cNvCxnSpPr>
                  <a:cxnSpLocks/>
                  <a:stCxn id="45" idx="4"/>
                  <a:endCxn id="43" idx="0"/>
                </p:cNvCxnSpPr>
                <p:nvPr/>
              </p:nvCxnSpPr>
              <p:spPr>
                <a:xfrm>
                  <a:off x="7209440" y="4241599"/>
                  <a:ext cx="281963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C548205-DE1A-F18F-742D-946F2F619456}"/>
                    </a:ext>
                  </a:extLst>
                </p:cNvPr>
                <p:cNvCxnSpPr>
                  <a:cxnSpLocks/>
                  <a:stCxn id="46" idx="4"/>
                  <a:endCxn id="43" idx="0"/>
                </p:cNvCxnSpPr>
                <p:nvPr/>
              </p:nvCxnSpPr>
              <p:spPr>
                <a:xfrm flipH="1">
                  <a:off x="7491403" y="4190959"/>
                  <a:ext cx="26692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1CADAB0-DE0D-D382-1309-49CF32EB4B23}"/>
                    </a:ext>
                  </a:extLst>
                </p:cNvPr>
                <p:cNvCxnSpPr>
                  <a:cxnSpLocks/>
                  <a:stCxn id="44" idx="4"/>
                  <a:endCxn id="43" idx="0"/>
                </p:cNvCxnSpPr>
                <p:nvPr/>
              </p:nvCxnSpPr>
              <p:spPr>
                <a:xfrm>
                  <a:off x="6654373" y="4292933"/>
                  <a:ext cx="83703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7E2682E2-2821-B274-F189-23C3878D6E3D}"/>
                    </a:ext>
                  </a:extLst>
                </p:cNvPr>
                <p:cNvCxnSpPr>
                  <a:cxnSpLocks/>
                  <a:stCxn id="42" idx="0"/>
                  <a:endCxn id="46" idx="4"/>
                </p:cNvCxnSpPr>
                <p:nvPr/>
              </p:nvCxnSpPr>
              <p:spPr>
                <a:xfrm flipV="1">
                  <a:off x="6932273" y="4190959"/>
                  <a:ext cx="82605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7724CF3-48E0-F08F-D0B3-F8F66AA8C1C2}"/>
              </a:ext>
            </a:extLst>
          </p:cNvPr>
          <p:cNvGrpSpPr/>
          <p:nvPr/>
        </p:nvGrpSpPr>
        <p:grpSpPr>
          <a:xfrm>
            <a:off x="285682" y="1060173"/>
            <a:ext cx="3056228" cy="895139"/>
            <a:chOff x="285682" y="1060173"/>
            <a:chExt cx="3056228" cy="895139"/>
          </a:xfrm>
        </p:grpSpPr>
        <p:pic>
          <p:nvPicPr>
            <p:cNvPr id="1026" name="Picture 2" descr="Universal picks up 'Dumb and Dumber' sequel">
              <a:extLst>
                <a:ext uri="{FF2B5EF4-FFF2-40B4-BE49-F238E27FC236}">
                  <a16:creationId xmlns:a16="http://schemas.microsoft.com/office/drawing/2014/main" id="{92379CD3-4354-C68F-8C27-DB54CA3E15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82" y="1107142"/>
              <a:ext cx="1303923" cy="809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lbert Einstein: Biography, Physicist, Nobel Prize Winner">
              <a:extLst>
                <a:ext uri="{FF2B5EF4-FFF2-40B4-BE49-F238E27FC236}">
                  <a16:creationId xmlns:a16="http://schemas.microsoft.com/office/drawing/2014/main" id="{0E103FC6-17DA-29E1-F392-40E6FDE356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88558" y="1060173"/>
              <a:ext cx="953352" cy="895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0C660FF5-8864-5299-E68A-912EF5457563}"/>
                </a:ext>
              </a:extLst>
            </p:cNvPr>
            <p:cNvSpPr/>
            <p:nvPr/>
          </p:nvSpPr>
          <p:spPr>
            <a:xfrm>
              <a:off x="1785506" y="1357506"/>
              <a:ext cx="373626" cy="308895"/>
            </a:xfrm>
            <a:prstGeom prst="rightArrow">
              <a:avLst>
                <a:gd name="adj1" fmla="val 50000"/>
                <a:gd name="adj2" fmla="val 85013"/>
              </a:avLst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A098484-2E2F-9567-9FD3-B8590338A72E}"/>
              </a:ext>
            </a:extLst>
          </p:cNvPr>
          <p:cNvSpPr/>
          <p:nvPr/>
        </p:nvSpPr>
        <p:spPr>
          <a:xfrm>
            <a:off x="7660640" y="171689"/>
            <a:ext cx="542013" cy="5420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5069AAF-5979-3850-E3F4-F83CC55A76B4}"/>
              </a:ext>
            </a:extLst>
          </p:cNvPr>
          <p:cNvSpPr txBox="1"/>
          <p:nvPr/>
        </p:nvSpPr>
        <p:spPr>
          <a:xfrm>
            <a:off x="414917" y="5259472"/>
            <a:ext cx="2547429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We have a pretrained model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0244766B-1450-B65F-F524-4C87B057AF80}"/>
              </a:ext>
            </a:extLst>
          </p:cNvPr>
          <p:cNvSpPr txBox="1"/>
          <p:nvPr/>
        </p:nvSpPr>
        <p:spPr>
          <a:xfrm>
            <a:off x="627803" y="5724933"/>
            <a:ext cx="1923604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It’s basically ”frozen”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38F3ED7D-28C8-1AD9-0916-686F25077493}"/>
              </a:ext>
            </a:extLst>
          </p:cNvPr>
          <p:cNvGrpSpPr/>
          <p:nvPr/>
        </p:nvGrpSpPr>
        <p:grpSpPr>
          <a:xfrm>
            <a:off x="263236" y="2265680"/>
            <a:ext cx="2561244" cy="2955247"/>
            <a:chOff x="263236" y="2265680"/>
            <a:chExt cx="2561244" cy="2955247"/>
          </a:xfrm>
        </p:grpSpPr>
        <p:sp>
          <p:nvSpPr>
            <p:cNvPr id="1038" name="Rectangle: Rounded Corners 1037">
              <a:extLst>
                <a:ext uri="{FF2B5EF4-FFF2-40B4-BE49-F238E27FC236}">
                  <a16:creationId xmlns:a16="http://schemas.microsoft.com/office/drawing/2014/main" id="{3E9AEA92-A4F3-14F5-13EC-8B267D7AC950}"/>
                </a:ext>
              </a:extLst>
            </p:cNvPr>
            <p:cNvSpPr/>
            <p:nvPr/>
          </p:nvSpPr>
          <p:spPr>
            <a:xfrm>
              <a:off x="627803" y="2265680"/>
              <a:ext cx="2196677" cy="2955247"/>
            </a:xfrm>
            <a:custGeom>
              <a:avLst/>
              <a:gdLst>
                <a:gd name="connsiteX0" fmla="*/ 0 w 2196677"/>
                <a:gd name="connsiteY0" fmla="*/ 366120 h 2955247"/>
                <a:gd name="connsiteX1" fmla="*/ 366120 w 2196677"/>
                <a:gd name="connsiteY1" fmla="*/ 0 h 2955247"/>
                <a:gd name="connsiteX2" fmla="*/ 883554 w 2196677"/>
                <a:gd name="connsiteY2" fmla="*/ 0 h 2955247"/>
                <a:gd name="connsiteX3" fmla="*/ 1357056 w 2196677"/>
                <a:gd name="connsiteY3" fmla="*/ 0 h 2955247"/>
                <a:gd name="connsiteX4" fmla="*/ 1830557 w 2196677"/>
                <a:gd name="connsiteY4" fmla="*/ 0 h 2955247"/>
                <a:gd name="connsiteX5" fmla="*/ 2196677 w 2196677"/>
                <a:gd name="connsiteY5" fmla="*/ 366120 h 2955247"/>
                <a:gd name="connsiteX6" fmla="*/ 2196677 w 2196677"/>
                <a:gd name="connsiteY6" fmla="*/ 877412 h 2955247"/>
                <a:gd name="connsiteX7" fmla="*/ 2196677 w 2196677"/>
                <a:gd name="connsiteY7" fmla="*/ 1388703 h 2955247"/>
                <a:gd name="connsiteX8" fmla="*/ 2196677 w 2196677"/>
                <a:gd name="connsiteY8" fmla="*/ 1988915 h 2955247"/>
                <a:gd name="connsiteX9" fmla="*/ 2196677 w 2196677"/>
                <a:gd name="connsiteY9" fmla="*/ 2589127 h 2955247"/>
                <a:gd name="connsiteX10" fmla="*/ 1830557 w 2196677"/>
                <a:gd name="connsiteY10" fmla="*/ 2955247 h 2955247"/>
                <a:gd name="connsiteX11" fmla="*/ 1327767 w 2196677"/>
                <a:gd name="connsiteY11" fmla="*/ 2955247 h 2955247"/>
                <a:gd name="connsiteX12" fmla="*/ 810333 w 2196677"/>
                <a:gd name="connsiteY12" fmla="*/ 2955247 h 2955247"/>
                <a:gd name="connsiteX13" fmla="*/ 366120 w 2196677"/>
                <a:gd name="connsiteY13" fmla="*/ 2955247 h 2955247"/>
                <a:gd name="connsiteX14" fmla="*/ 0 w 2196677"/>
                <a:gd name="connsiteY14" fmla="*/ 2589127 h 2955247"/>
                <a:gd name="connsiteX15" fmla="*/ 0 w 2196677"/>
                <a:gd name="connsiteY15" fmla="*/ 2011145 h 2955247"/>
                <a:gd name="connsiteX16" fmla="*/ 0 w 2196677"/>
                <a:gd name="connsiteY16" fmla="*/ 1455393 h 2955247"/>
                <a:gd name="connsiteX17" fmla="*/ 0 w 2196677"/>
                <a:gd name="connsiteY17" fmla="*/ 966332 h 2955247"/>
                <a:gd name="connsiteX18" fmla="*/ 0 w 2196677"/>
                <a:gd name="connsiteY18" fmla="*/ 366120 h 295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6677" h="2955247" extrusionOk="0">
                  <a:moveTo>
                    <a:pt x="0" y="366120"/>
                  </a:moveTo>
                  <a:cubicBezTo>
                    <a:pt x="-18499" y="152508"/>
                    <a:pt x="108223" y="20903"/>
                    <a:pt x="366120" y="0"/>
                  </a:cubicBezTo>
                  <a:cubicBezTo>
                    <a:pt x="616708" y="-45273"/>
                    <a:pt x="761822" y="37926"/>
                    <a:pt x="883554" y="0"/>
                  </a:cubicBezTo>
                  <a:cubicBezTo>
                    <a:pt x="1005286" y="-37926"/>
                    <a:pt x="1189538" y="28570"/>
                    <a:pt x="1357056" y="0"/>
                  </a:cubicBezTo>
                  <a:cubicBezTo>
                    <a:pt x="1524574" y="-28570"/>
                    <a:pt x="1629772" y="32759"/>
                    <a:pt x="1830557" y="0"/>
                  </a:cubicBezTo>
                  <a:cubicBezTo>
                    <a:pt x="2021079" y="-37621"/>
                    <a:pt x="2203028" y="140416"/>
                    <a:pt x="2196677" y="366120"/>
                  </a:cubicBezTo>
                  <a:cubicBezTo>
                    <a:pt x="2233917" y="518078"/>
                    <a:pt x="2189689" y="769389"/>
                    <a:pt x="2196677" y="877412"/>
                  </a:cubicBezTo>
                  <a:cubicBezTo>
                    <a:pt x="2203665" y="985435"/>
                    <a:pt x="2139683" y="1137932"/>
                    <a:pt x="2196677" y="1388703"/>
                  </a:cubicBezTo>
                  <a:cubicBezTo>
                    <a:pt x="2253671" y="1639474"/>
                    <a:pt x="2170879" y="1751671"/>
                    <a:pt x="2196677" y="1988915"/>
                  </a:cubicBezTo>
                  <a:cubicBezTo>
                    <a:pt x="2222475" y="2226159"/>
                    <a:pt x="2137717" y="2444135"/>
                    <a:pt x="2196677" y="2589127"/>
                  </a:cubicBezTo>
                  <a:cubicBezTo>
                    <a:pt x="2187045" y="2790778"/>
                    <a:pt x="2042146" y="2929507"/>
                    <a:pt x="1830557" y="2955247"/>
                  </a:cubicBezTo>
                  <a:cubicBezTo>
                    <a:pt x="1666239" y="2959482"/>
                    <a:pt x="1556636" y="2919524"/>
                    <a:pt x="1327767" y="2955247"/>
                  </a:cubicBezTo>
                  <a:cubicBezTo>
                    <a:pt x="1098898" y="2990970"/>
                    <a:pt x="1015528" y="2940369"/>
                    <a:pt x="810333" y="2955247"/>
                  </a:cubicBezTo>
                  <a:cubicBezTo>
                    <a:pt x="605138" y="2970125"/>
                    <a:pt x="539305" y="2922397"/>
                    <a:pt x="366120" y="2955247"/>
                  </a:cubicBezTo>
                  <a:cubicBezTo>
                    <a:pt x="158382" y="2956156"/>
                    <a:pt x="-10430" y="2784133"/>
                    <a:pt x="0" y="2589127"/>
                  </a:cubicBezTo>
                  <a:cubicBezTo>
                    <a:pt x="-26493" y="2404090"/>
                    <a:pt x="35354" y="2236071"/>
                    <a:pt x="0" y="2011145"/>
                  </a:cubicBezTo>
                  <a:cubicBezTo>
                    <a:pt x="-35354" y="1786219"/>
                    <a:pt x="63031" y="1601324"/>
                    <a:pt x="0" y="1455393"/>
                  </a:cubicBezTo>
                  <a:cubicBezTo>
                    <a:pt x="-63031" y="1309462"/>
                    <a:pt x="33418" y="1179553"/>
                    <a:pt x="0" y="966332"/>
                  </a:cubicBezTo>
                  <a:cubicBezTo>
                    <a:pt x="-33418" y="753111"/>
                    <a:pt x="52967" y="597483"/>
                    <a:pt x="0" y="366120"/>
                  </a:cubicBezTo>
                  <a:close/>
                </a:path>
              </a:pathLst>
            </a:custGeom>
            <a:noFill/>
            <a:ln w="28575">
              <a:solidFill>
                <a:schemeClr val="tx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13C3C22A-9C31-BD84-C05E-D0E58F1E6F44}"/>
                </a:ext>
              </a:extLst>
            </p:cNvPr>
            <p:cNvGrpSpPr/>
            <p:nvPr/>
          </p:nvGrpSpPr>
          <p:grpSpPr>
            <a:xfrm>
              <a:off x="263236" y="3318001"/>
              <a:ext cx="723651" cy="723651"/>
              <a:chOff x="3591581" y="5650928"/>
              <a:chExt cx="914400" cy="914400"/>
            </a:xfrm>
          </p:grpSpPr>
          <p:sp>
            <p:nvSpPr>
              <p:cNvPr id="1041" name="Isosceles Triangle 1040">
                <a:extLst>
                  <a:ext uri="{FF2B5EF4-FFF2-40B4-BE49-F238E27FC236}">
                    <a16:creationId xmlns:a16="http://schemas.microsoft.com/office/drawing/2014/main" id="{984E5C52-F4D0-D988-9001-AAB6356FF824}"/>
                  </a:ext>
                </a:extLst>
              </p:cNvPr>
              <p:cNvSpPr/>
              <p:nvPr/>
            </p:nvSpPr>
            <p:spPr>
              <a:xfrm>
                <a:off x="3666337" y="5839745"/>
                <a:ext cx="757146" cy="584352"/>
              </a:xfrm>
              <a:prstGeom prst="triangle">
                <a:avLst>
                  <a:gd name="adj" fmla="val 50385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040" name="Graphic 1039" descr="Low temperature with solid fill">
                <a:extLst>
                  <a:ext uri="{FF2B5EF4-FFF2-40B4-BE49-F238E27FC236}">
                    <a16:creationId xmlns:a16="http://schemas.microsoft.com/office/drawing/2014/main" id="{3E1CC91F-F353-0705-07E2-0DE57546BF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91581" y="5650928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18825272-E3F3-EA34-B19A-9580588EFE43}"/>
              </a:ext>
            </a:extLst>
          </p:cNvPr>
          <p:cNvSpPr txBox="1"/>
          <p:nvPr/>
        </p:nvSpPr>
        <p:spPr>
          <a:xfrm>
            <a:off x="2977403" y="2376817"/>
            <a:ext cx="3315109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dirty="0">
                <a:solidFill>
                  <a:schemeClr val="tx2"/>
                </a:solidFill>
              </a:rPr>
              <a:t>Why can’t we “unfreeze” the model to let it learn from experience?</a:t>
            </a: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29948831-D202-12E4-5CC0-62141B9D5C3B}"/>
              </a:ext>
            </a:extLst>
          </p:cNvPr>
          <p:cNvGrpSpPr/>
          <p:nvPr/>
        </p:nvGrpSpPr>
        <p:grpSpPr>
          <a:xfrm>
            <a:off x="3343418" y="3644876"/>
            <a:ext cx="2583079" cy="847219"/>
            <a:chOff x="3343418" y="3644876"/>
            <a:chExt cx="2583079" cy="84721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86AB6AA-C28A-37E3-645E-479C117A9D10}"/>
                </a:ext>
              </a:extLst>
            </p:cNvPr>
            <p:cNvSpPr txBox="1"/>
            <p:nvPr/>
          </p:nvSpPr>
          <p:spPr>
            <a:xfrm>
              <a:off x="3343418" y="4030430"/>
              <a:ext cx="2583079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i="1" dirty="0">
                  <a:solidFill>
                    <a:schemeClr val="accent5"/>
                  </a:solidFill>
                </a:rPr>
                <a:t>Continual Learning</a:t>
              </a: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DC69EA91-D80D-1ECA-CBD9-8F1F8356A02A}"/>
                </a:ext>
              </a:extLst>
            </p:cNvPr>
            <p:cNvSpPr/>
            <p:nvPr/>
          </p:nvSpPr>
          <p:spPr>
            <a:xfrm rot="5400000">
              <a:off x="4463442" y="3654581"/>
              <a:ext cx="343030" cy="323620"/>
            </a:xfrm>
            <a:prstGeom prst="rightArrow">
              <a:avLst>
                <a:gd name="adj1" fmla="val 50000"/>
                <a:gd name="adj2" fmla="val 66054"/>
              </a:avLst>
            </a:prstGeom>
            <a:solidFill>
              <a:schemeClr val="bg1">
                <a:lumMod val="50000"/>
              </a:schemeClr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708F49A-03DF-B65A-EFD2-DC9D5A8E40BA}"/>
              </a:ext>
            </a:extLst>
          </p:cNvPr>
          <p:cNvCxnSpPr/>
          <p:nvPr/>
        </p:nvCxnSpPr>
        <p:spPr>
          <a:xfrm>
            <a:off x="6614160" y="1107142"/>
            <a:ext cx="0" cy="509045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CB01768-2D6F-4075-6CD2-4250C612EE3F}"/>
              </a:ext>
            </a:extLst>
          </p:cNvPr>
          <p:cNvSpPr txBox="1"/>
          <p:nvPr/>
        </p:nvSpPr>
        <p:spPr>
          <a:xfrm>
            <a:off x="3341020" y="4659307"/>
            <a:ext cx="2524604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dirty="0">
                <a:solidFill>
                  <a:schemeClr val="tx2"/>
                </a:solidFill>
              </a:rPr>
              <a:t>This is a goal for next gen AI models…</a:t>
            </a:r>
            <a:r>
              <a:rPr lang="en-US" sz="2400" b="1" i="1" dirty="0">
                <a:solidFill>
                  <a:schemeClr val="accent5"/>
                </a:solidFill>
              </a:rPr>
              <a:t>but</a:t>
            </a:r>
            <a:r>
              <a:rPr lang="en-US" sz="2400" dirty="0">
                <a:solidFill>
                  <a:schemeClr val="tx2"/>
                </a:solidFill>
              </a:rPr>
              <a:t>…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ED9183D-143C-A917-D76F-DA7B7FBE02CD}"/>
              </a:ext>
            </a:extLst>
          </p:cNvPr>
          <p:cNvSpPr/>
          <p:nvPr/>
        </p:nvSpPr>
        <p:spPr>
          <a:xfrm>
            <a:off x="7261184" y="884992"/>
            <a:ext cx="4206238" cy="6143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Continual Learning Challenges</a:t>
            </a:r>
          </a:p>
        </p:txBody>
      </p:sp>
      <p:sp>
        <p:nvSpPr>
          <p:cNvPr id="1027" name="Content Placeholder 2">
            <a:extLst>
              <a:ext uri="{FF2B5EF4-FFF2-40B4-BE49-F238E27FC236}">
                <a16:creationId xmlns:a16="http://schemas.microsoft.com/office/drawing/2014/main" id="{29238B7A-92CA-FB65-FE82-58E270AC2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8514" y="1670832"/>
            <a:ext cx="4960250" cy="4184088"/>
          </a:xfrm>
        </p:spPr>
        <p:txBody>
          <a:bodyPr>
            <a:normAutofit/>
          </a:bodyPr>
          <a:lstStyle/>
          <a:p>
            <a:pPr marL="285750" indent="-285750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Significant Inference compute required</a:t>
            </a:r>
          </a:p>
          <a:p>
            <a:pPr marL="590542" lvl="1" indent="-285750"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Edge Data Centers may not have this available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Requires wide variety of new data</a:t>
            </a:r>
          </a:p>
          <a:p>
            <a:pPr marL="590542" lvl="1" indent="-285750"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This may not be possible</a:t>
            </a:r>
            <a:endParaRPr lang="en-US" sz="2000" dirty="0">
              <a:solidFill>
                <a:schemeClr val="tx2"/>
              </a:solidFill>
            </a:endParaRPr>
          </a:p>
          <a:p>
            <a:pPr marL="285750" indent="-285750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If good data not available, we </a:t>
            </a:r>
            <a:r>
              <a:rPr lang="en-US" sz="2000" b="1" i="1" dirty="0">
                <a:solidFill>
                  <a:schemeClr val="accent5"/>
                </a:solidFill>
              </a:rPr>
              <a:t>will</a:t>
            </a:r>
            <a:r>
              <a:rPr lang="en-US" sz="2000" dirty="0">
                <a:solidFill>
                  <a:schemeClr val="tx2"/>
                </a:solidFill>
              </a:rPr>
              <a:t> encounter hallucinations</a:t>
            </a:r>
          </a:p>
          <a:p>
            <a:endParaRPr lang="en-US" sz="2000" dirty="0"/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133812E7-A612-F728-8F9C-3E8A3741C845}"/>
              </a:ext>
            </a:extLst>
          </p:cNvPr>
          <p:cNvGrpSpPr/>
          <p:nvPr/>
        </p:nvGrpSpPr>
        <p:grpSpPr>
          <a:xfrm>
            <a:off x="6795717" y="4245796"/>
            <a:ext cx="5204244" cy="2365905"/>
            <a:chOff x="6795717" y="4245796"/>
            <a:chExt cx="5204244" cy="236590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AAB15F05-AB7A-718D-E613-7C06DB6421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717" y="4245796"/>
              <a:ext cx="1356014" cy="2365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549444DF-C380-09D8-1FFD-59136D1BA054}"/>
                </a:ext>
              </a:extLst>
            </p:cNvPr>
            <p:cNvSpPr txBox="1"/>
            <p:nvPr/>
          </p:nvSpPr>
          <p:spPr>
            <a:xfrm>
              <a:off x="8289589" y="4521598"/>
              <a:ext cx="3710372" cy="156966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i="1" dirty="0">
                  <a:solidFill>
                    <a:schemeClr val="tx2"/>
                  </a:solidFill>
                </a:rPr>
                <a:t>AI guru, Jeff Hawkins does not believe that current ANNs are capable of effective continual learning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421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60" grpId="0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CE894-9EC7-9327-4FEE-1116A395B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2CF9-5317-47BF-F205-BD3CC8119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77" y="9099"/>
            <a:ext cx="11173289" cy="809287"/>
          </a:xfrm>
        </p:spPr>
        <p:txBody>
          <a:bodyPr/>
          <a:lstStyle/>
          <a:p>
            <a:r>
              <a:rPr lang="en-US" dirty="0"/>
              <a:t>How do we make the model “better”?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A8A6FC-8727-D407-91D0-83186BFB5E13}"/>
              </a:ext>
            </a:extLst>
          </p:cNvPr>
          <p:cNvGrpSpPr/>
          <p:nvPr/>
        </p:nvGrpSpPr>
        <p:grpSpPr>
          <a:xfrm>
            <a:off x="806687" y="2420548"/>
            <a:ext cx="1781188" cy="2657744"/>
            <a:chOff x="6469117" y="2553284"/>
            <a:chExt cx="1781188" cy="2657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BC6C5BB-309E-0C4B-095C-0FBE1006627F}"/>
                </a:ext>
              </a:extLst>
            </p:cNvPr>
            <p:cNvGrpSpPr/>
            <p:nvPr/>
          </p:nvGrpSpPr>
          <p:grpSpPr>
            <a:xfrm>
              <a:off x="6469117" y="2553284"/>
              <a:ext cx="1781188" cy="2657744"/>
              <a:chOff x="3621643" y="2543434"/>
              <a:chExt cx="1781188" cy="265774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6707D63-17F7-8407-14B5-49A1A6B74405}"/>
                  </a:ext>
                </a:extLst>
              </p:cNvPr>
              <p:cNvGrpSpPr/>
              <p:nvPr/>
            </p:nvGrpSpPr>
            <p:grpSpPr>
              <a:xfrm>
                <a:off x="3621643" y="2543434"/>
                <a:ext cx="1781188" cy="130957"/>
                <a:chOff x="3621643" y="2543434"/>
                <a:chExt cx="1781188" cy="130957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C7FF6856-F7CB-E918-E133-9B1B4D5BBD15}"/>
                    </a:ext>
                  </a:extLst>
                </p:cNvPr>
                <p:cNvSpPr/>
                <p:nvPr/>
              </p:nvSpPr>
              <p:spPr>
                <a:xfrm>
                  <a:off x="3621643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25B99DDB-EB93-4B74-FE0A-0A931284E7A5}"/>
                    </a:ext>
                  </a:extLst>
                </p:cNvPr>
                <p:cNvSpPr/>
                <p:nvPr/>
              </p:nvSpPr>
              <p:spPr>
                <a:xfrm>
                  <a:off x="4171720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3AA5CC6-46EB-6B4A-772B-1D0BA56E396E}"/>
                    </a:ext>
                  </a:extLst>
                </p:cNvPr>
                <p:cNvSpPr/>
                <p:nvPr/>
              </p:nvSpPr>
              <p:spPr>
                <a:xfrm>
                  <a:off x="4721797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487965F1-2B85-AF5D-F1E1-0FB2E76BCCA4}"/>
                    </a:ext>
                  </a:extLst>
                </p:cNvPr>
                <p:cNvSpPr/>
                <p:nvPr/>
              </p:nvSpPr>
              <p:spPr>
                <a:xfrm>
                  <a:off x="5271874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0C3D06EB-224B-24F9-D286-658CB922346A}"/>
                  </a:ext>
                </a:extLst>
              </p:cNvPr>
              <p:cNvGrpSpPr/>
              <p:nvPr/>
            </p:nvGrpSpPr>
            <p:grpSpPr>
              <a:xfrm>
                <a:off x="3891738" y="3330565"/>
                <a:ext cx="1301097" cy="259200"/>
                <a:chOff x="3891738" y="3330565"/>
                <a:chExt cx="1301097" cy="2592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E382B49-2DEB-73EA-6E0B-AFD3C2C48A28}"/>
                    </a:ext>
                  </a:extLst>
                </p:cNvPr>
                <p:cNvSpPr/>
                <p:nvPr/>
              </p:nvSpPr>
              <p:spPr>
                <a:xfrm>
                  <a:off x="3891738" y="3390680"/>
                  <a:ext cx="130957" cy="130957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95BF328F-F2E0-2E6F-948D-F40BD64D0F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83268" y="3429143"/>
                  <a:ext cx="64800" cy="64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E98E4794-165F-5044-6A03-5032EADD573B}"/>
                    </a:ext>
                  </a:extLst>
                </p:cNvPr>
                <p:cNvSpPr/>
                <p:nvPr/>
              </p:nvSpPr>
              <p:spPr>
                <a:xfrm>
                  <a:off x="4933635" y="3330565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20EF0A79-1001-360E-2144-E350BF339165}"/>
                  </a:ext>
                </a:extLst>
              </p:cNvPr>
              <p:cNvGrpSpPr/>
              <p:nvPr/>
            </p:nvGrpSpPr>
            <p:grpSpPr>
              <a:xfrm>
                <a:off x="3829699" y="4176283"/>
                <a:ext cx="1266289" cy="259200"/>
                <a:chOff x="3829699" y="4176283"/>
                <a:chExt cx="1266289" cy="259200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2BB6B715-4A98-0B80-02BA-A1E4595BD7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29699" y="4176283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BB2C3BA-4388-8855-191E-CEC2D23371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27966" y="4211349"/>
                  <a:ext cx="172800" cy="172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6BB8841-8F36-2947-CE0C-5994A458E7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0509" y="4268030"/>
                  <a:ext cx="65479" cy="65479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C785DF0F-602D-A1C9-FA44-618F3B0B817E}"/>
                  </a:ext>
                </a:extLst>
              </p:cNvPr>
              <p:cNvGrpSpPr/>
              <p:nvPr/>
            </p:nvGrpSpPr>
            <p:grpSpPr>
              <a:xfrm>
                <a:off x="4171720" y="5070221"/>
                <a:ext cx="690087" cy="130957"/>
                <a:chOff x="4171720" y="5070221"/>
                <a:chExt cx="690087" cy="13095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C1553B78-7127-8FF9-22D9-0E632FFE1654}"/>
                    </a:ext>
                  </a:extLst>
                </p:cNvPr>
                <p:cNvSpPr/>
                <p:nvPr/>
              </p:nvSpPr>
              <p:spPr>
                <a:xfrm>
                  <a:off x="417172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31D86F06-CBB7-BB77-493D-B961D10AA9FE}"/>
                    </a:ext>
                  </a:extLst>
                </p:cNvPr>
                <p:cNvSpPr/>
                <p:nvPr/>
              </p:nvSpPr>
              <p:spPr>
                <a:xfrm>
                  <a:off x="473085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B4BC28F-5A08-0001-B46C-228B91217235}"/>
                </a:ext>
              </a:extLst>
            </p:cNvPr>
            <p:cNvGrpSpPr/>
            <p:nvPr/>
          </p:nvGrpSpPr>
          <p:grpSpPr>
            <a:xfrm>
              <a:off x="6534595" y="2684241"/>
              <a:ext cx="1650232" cy="2395830"/>
              <a:chOff x="6382195" y="2531841"/>
              <a:chExt cx="1650232" cy="239583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B02BCA65-D409-393A-795E-3BAD2A18A3F1}"/>
                  </a:ext>
                </a:extLst>
              </p:cNvPr>
              <p:cNvGrpSpPr/>
              <p:nvPr/>
            </p:nvGrpSpPr>
            <p:grpSpPr>
              <a:xfrm>
                <a:off x="6382195" y="2531841"/>
                <a:ext cx="1650232" cy="754752"/>
                <a:chOff x="6382195" y="2531841"/>
                <a:chExt cx="1650232" cy="754752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EC3A8698-D2FE-AA33-9C90-025C231D31BF}"/>
                    </a:ext>
                  </a:extLst>
                </p:cNvPr>
                <p:cNvCxnSpPr>
                  <a:cxnSpLocks/>
                  <a:endCxn id="47" idx="0"/>
                </p:cNvCxnSpPr>
                <p:nvPr/>
              </p:nvCxnSpPr>
              <p:spPr>
                <a:xfrm>
                  <a:off x="6382195" y="2531841"/>
                  <a:ext cx="27009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358646E4-3CC6-1AB1-5327-E1ED7227F29B}"/>
                    </a:ext>
                  </a:extLst>
                </p:cNvPr>
                <p:cNvCxnSpPr>
                  <a:cxnSpLocks/>
                  <a:stCxn id="50" idx="4"/>
                  <a:endCxn id="48" idx="0"/>
                </p:cNvCxnSpPr>
                <p:nvPr/>
              </p:nvCxnSpPr>
              <p:spPr>
                <a:xfrm>
                  <a:off x="6382196" y="2531841"/>
                  <a:ext cx="828546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C1D3E20-7CFA-193D-91F0-9B75282084CE}"/>
                    </a:ext>
                  </a:extLst>
                </p:cNvPr>
                <p:cNvCxnSpPr>
                  <a:cxnSpLocks/>
                  <a:stCxn id="50" idx="4"/>
                  <a:endCxn id="49" idx="0"/>
                </p:cNvCxnSpPr>
                <p:nvPr/>
              </p:nvCxnSpPr>
              <p:spPr>
                <a:xfrm>
                  <a:off x="6382196" y="2531841"/>
                  <a:ext cx="1376113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7099902-2BDC-AB05-4F3F-51C4681A9DBB}"/>
                    </a:ext>
                  </a:extLst>
                </p:cNvPr>
                <p:cNvCxnSpPr>
                  <a:cxnSpLocks/>
                  <a:stCxn id="51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279982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FD7BE9F-D6AF-246F-7D0D-9F6A5A628E96}"/>
                    </a:ext>
                  </a:extLst>
                </p:cNvPr>
                <p:cNvCxnSpPr>
                  <a:cxnSpLocks/>
                  <a:stCxn id="51" idx="4"/>
                  <a:endCxn id="48" idx="0"/>
                </p:cNvCxnSpPr>
                <p:nvPr/>
              </p:nvCxnSpPr>
              <p:spPr>
                <a:xfrm>
                  <a:off x="6932273" y="2531841"/>
                  <a:ext cx="278469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7C8DAD08-7C44-B5A1-1D54-D21BFDB6C56D}"/>
                    </a:ext>
                  </a:extLst>
                </p:cNvPr>
                <p:cNvCxnSpPr>
                  <a:cxnSpLocks/>
                  <a:stCxn id="52" idx="4"/>
                  <a:endCxn id="49" idx="0"/>
                </p:cNvCxnSpPr>
                <p:nvPr/>
              </p:nvCxnSpPr>
              <p:spPr>
                <a:xfrm>
                  <a:off x="7482350" y="2531841"/>
                  <a:ext cx="275959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0ECFE743-025A-9B52-C823-6AC686E378D6}"/>
                    </a:ext>
                  </a:extLst>
                </p:cNvPr>
                <p:cNvCxnSpPr>
                  <a:cxnSpLocks/>
                  <a:stCxn id="51" idx="4"/>
                  <a:endCxn id="49" idx="0"/>
                </p:cNvCxnSpPr>
                <p:nvPr/>
              </p:nvCxnSpPr>
              <p:spPr>
                <a:xfrm>
                  <a:off x="6932273" y="2531841"/>
                  <a:ext cx="826036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16FEB78-AFD3-7F29-3587-1CF0C01681E6}"/>
                    </a:ext>
                  </a:extLst>
                </p:cNvPr>
                <p:cNvCxnSpPr>
                  <a:cxnSpLocks/>
                  <a:stCxn id="52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830059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0CFD4AE-EC87-3978-0583-46D2A23886D6}"/>
                    </a:ext>
                  </a:extLst>
                </p:cNvPr>
                <p:cNvCxnSpPr>
                  <a:cxnSpLocks/>
                  <a:stCxn id="52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271608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FBB7C5B-D225-25A2-724A-8ABCDE65A88B}"/>
                    </a:ext>
                  </a:extLst>
                </p:cNvPr>
                <p:cNvCxnSpPr>
                  <a:cxnSpLocks/>
                  <a:stCxn id="53" idx="4"/>
                  <a:endCxn id="49" idx="0"/>
                </p:cNvCxnSpPr>
                <p:nvPr/>
              </p:nvCxnSpPr>
              <p:spPr>
                <a:xfrm flipH="1">
                  <a:off x="7758309" y="2531841"/>
                  <a:ext cx="274118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32BA53B-B2EE-B37A-78EF-9C9FCD4314D9}"/>
                    </a:ext>
                  </a:extLst>
                </p:cNvPr>
                <p:cNvCxnSpPr>
                  <a:cxnSpLocks/>
                  <a:stCxn id="53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821685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6074B0FE-CEC0-45E7-1371-A2404C582D1F}"/>
                    </a:ext>
                  </a:extLst>
                </p:cNvPr>
                <p:cNvCxnSpPr>
                  <a:cxnSpLocks/>
                  <a:stCxn id="53" idx="4"/>
                </p:cNvCxnSpPr>
                <p:nvPr/>
              </p:nvCxnSpPr>
              <p:spPr>
                <a:xfrm flipH="1">
                  <a:off x="6652291" y="2531841"/>
                  <a:ext cx="138013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24C3DAC-0643-F476-A188-891077305B40}"/>
                  </a:ext>
                </a:extLst>
              </p:cNvPr>
              <p:cNvGrpSpPr/>
              <p:nvPr/>
            </p:nvGrpSpPr>
            <p:grpSpPr>
              <a:xfrm>
                <a:off x="6652291" y="3351393"/>
                <a:ext cx="1106032" cy="774087"/>
                <a:chOff x="6652291" y="3351393"/>
                <a:chExt cx="1106032" cy="7740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639C11BB-6B17-647C-B989-F7F66E1B9146}"/>
                    </a:ext>
                  </a:extLst>
                </p:cNvPr>
                <p:cNvCxnSpPr>
                  <a:cxnSpLocks/>
                  <a:stCxn id="47" idx="4"/>
                  <a:endCxn id="44" idx="0"/>
                </p:cNvCxnSpPr>
                <p:nvPr/>
              </p:nvCxnSpPr>
              <p:spPr>
                <a:xfrm>
                  <a:off x="6652291" y="3379087"/>
                  <a:ext cx="2082" cy="65464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2C93DE20-183A-06C1-25C3-BA487086C36B}"/>
                    </a:ext>
                  </a:extLst>
                </p:cNvPr>
                <p:cNvCxnSpPr>
                  <a:cxnSpLocks/>
                  <a:stCxn id="47" idx="4"/>
                </p:cNvCxnSpPr>
                <p:nvPr/>
              </p:nvCxnSpPr>
              <p:spPr>
                <a:xfrm>
                  <a:off x="6652291" y="3379087"/>
                  <a:ext cx="559129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7D0CE09A-5895-9BB1-85A0-DA71FDF51570}"/>
                    </a:ext>
                  </a:extLst>
                </p:cNvPr>
                <p:cNvCxnSpPr>
                  <a:cxnSpLocks/>
                  <a:endCxn id="46" idx="0"/>
                </p:cNvCxnSpPr>
                <p:nvPr/>
              </p:nvCxnSpPr>
              <p:spPr>
                <a:xfrm>
                  <a:off x="6690908" y="3414847"/>
                  <a:ext cx="1067415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34F4AA49-71BD-FEB9-7828-FE3BEC7212E1}"/>
                    </a:ext>
                  </a:extLst>
                </p:cNvPr>
                <p:cNvCxnSpPr>
                  <a:cxnSpLocks/>
                  <a:stCxn id="48" idx="4"/>
                  <a:endCxn id="45" idx="0"/>
                </p:cNvCxnSpPr>
                <p:nvPr/>
              </p:nvCxnSpPr>
              <p:spPr>
                <a:xfrm flipH="1">
                  <a:off x="7209440" y="3351393"/>
                  <a:ext cx="1302" cy="71740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C549C827-7A97-A017-FDE1-EF11AEF54AB1}"/>
                    </a:ext>
                  </a:extLst>
                </p:cNvPr>
                <p:cNvCxnSpPr>
                  <a:cxnSpLocks/>
                  <a:stCxn id="49" idx="4"/>
                  <a:endCxn id="46" idx="0"/>
                </p:cNvCxnSpPr>
                <p:nvPr/>
              </p:nvCxnSpPr>
              <p:spPr>
                <a:xfrm>
                  <a:off x="7758309" y="3447215"/>
                  <a:ext cx="14" cy="67826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6054DD27-F68D-795D-2909-F9F32B879252}"/>
                    </a:ext>
                  </a:extLst>
                </p:cNvPr>
                <p:cNvCxnSpPr>
                  <a:cxnSpLocks/>
                  <a:stCxn id="48" idx="4"/>
                  <a:endCxn id="44" idx="0"/>
                </p:cNvCxnSpPr>
                <p:nvPr/>
              </p:nvCxnSpPr>
              <p:spPr>
                <a:xfrm flipH="1">
                  <a:off x="6654373" y="3351393"/>
                  <a:ext cx="556369" cy="68234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4F194FC3-FAF4-91C8-C661-9E55932EA61B}"/>
                    </a:ext>
                  </a:extLst>
                </p:cNvPr>
                <p:cNvCxnSpPr>
                  <a:cxnSpLocks/>
                  <a:stCxn id="48" idx="4"/>
                  <a:endCxn id="46" idx="0"/>
                </p:cNvCxnSpPr>
                <p:nvPr/>
              </p:nvCxnSpPr>
              <p:spPr>
                <a:xfrm>
                  <a:off x="7210742" y="3351393"/>
                  <a:ext cx="547581" cy="77408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EA8E2F8-D555-DEBC-E340-E5E26CFF3A94}"/>
                    </a:ext>
                  </a:extLst>
                </p:cNvPr>
                <p:cNvCxnSpPr>
                  <a:cxnSpLocks/>
                  <a:stCxn id="49" idx="4"/>
                  <a:endCxn id="45" idx="0"/>
                </p:cNvCxnSpPr>
                <p:nvPr/>
              </p:nvCxnSpPr>
              <p:spPr>
                <a:xfrm flipH="1">
                  <a:off x="7209440" y="3447215"/>
                  <a:ext cx="548869" cy="62158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1C9EB235-D6CC-4945-81C7-21DDD0DF5F72}"/>
                    </a:ext>
                  </a:extLst>
                </p:cNvPr>
                <p:cNvCxnSpPr>
                  <a:cxnSpLocks/>
                  <a:stCxn id="49" idx="4"/>
                  <a:endCxn id="44" idx="0"/>
                </p:cNvCxnSpPr>
                <p:nvPr/>
              </p:nvCxnSpPr>
              <p:spPr>
                <a:xfrm flipH="1">
                  <a:off x="6654373" y="3447215"/>
                  <a:ext cx="1103936" cy="58651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2711BC1-655A-4696-8B0A-0EC11E1A7FE6}"/>
                  </a:ext>
                </a:extLst>
              </p:cNvPr>
              <p:cNvGrpSpPr/>
              <p:nvPr/>
            </p:nvGrpSpPr>
            <p:grpSpPr>
              <a:xfrm>
                <a:off x="6654373" y="4190959"/>
                <a:ext cx="1103950" cy="736712"/>
                <a:chOff x="6654373" y="4190959"/>
                <a:chExt cx="1103950" cy="73671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07C12953-4AAD-7DCC-909E-8B3F0906526C}"/>
                    </a:ext>
                  </a:extLst>
                </p:cNvPr>
                <p:cNvCxnSpPr>
                  <a:cxnSpLocks/>
                  <a:stCxn id="44" idx="4"/>
                  <a:endCxn id="42" idx="0"/>
                </p:cNvCxnSpPr>
                <p:nvPr/>
              </p:nvCxnSpPr>
              <p:spPr>
                <a:xfrm>
                  <a:off x="6654373" y="4292933"/>
                  <a:ext cx="27790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B5CEA44F-2C67-1CDF-5AD2-0BA19BDE922F}"/>
                    </a:ext>
                  </a:extLst>
                </p:cNvPr>
                <p:cNvCxnSpPr>
                  <a:cxnSpLocks/>
                  <a:stCxn id="45" idx="4"/>
                  <a:endCxn id="42" idx="0"/>
                </p:cNvCxnSpPr>
                <p:nvPr/>
              </p:nvCxnSpPr>
              <p:spPr>
                <a:xfrm flipH="1">
                  <a:off x="6932273" y="4241599"/>
                  <a:ext cx="277167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643FD577-7EE8-EA8D-E51A-0F39F0CEA08A}"/>
                    </a:ext>
                  </a:extLst>
                </p:cNvPr>
                <p:cNvCxnSpPr>
                  <a:cxnSpLocks/>
                  <a:stCxn id="45" idx="4"/>
                  <a:endCxn id="43" idx="0"/>
                </p:cNvCxnSpPr>
                <p:nvPr/>
              </p:nvCxnSpPr>
              <p:spPr>
                <a:xfrm>
                  <a:off x="7209440" y="4241599"/>
                  <a:ext cx="281963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89556548-3C82-49D3-53C9-02F44943B06A}"/>
                    </a:ext>
                  </a:extLst>
                </p:cNvPr>
                <p:cNvCxnSpPr>
                  <a:cxnSpLocks/>
                  <a:stCxn id="46" idx="4"/>
                  <a:endCxn id="43" idx="0"/>
                </p:cNvCxnSpPr>
                <p:nvPr/>
              </p:nvCxnSpPr>
              <p:spPr>
                <a:xfrm flipH="1">
                  <a:off x="7491403" y="4190959"/>
                  <a:ext cx="26692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44BF039-CFD8-3B22-4BCD-B6E542BC1CDB}"/>
                    </a:ext>
                  </a:extLst>
                </p:cNvPr>
                <p:cNvCxnSpPr>
                  <a:cxnSpLocks/>
                  <a:stCxn id="44" idx="4"/>
                  <a:endCxn id="43" idx="0"/>
                </p:cNvCxnSpPr>
                <p:nvPr/>
              </p:nvCxnSpPr>
              <p:spPr>
                <a:xfrm>
                  <a:off x="6654373" y="4292933"/>
                  <a:ext cx="83703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F6D9561-3BB2-E0FD-7A7E-B34B34562BE2}"/>
                    </a:ext>
                  </a:extLst>
                </p:cNvPr>
                <p:cNvCxnSpPr>
                  <a:cxnSpLocks/>
                  <a:stCxn id="42" idx="0"/>
                  <a:endCxn id="46" idx="4"/>
                </p:cNvCxnSpPr>
                <p:nvPr/>
              </p:nvCxnSpPr>
              <p:spPr>
                <a:xfrm flipV="1">
                  <a:off x="6932273" y="4190959"/>
                  <a:ext cx="82605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9809E58-300E-90E4-5059-056F12C23508}"/>
              </a:ext>
            </a:extLst>
          </p:cNvPr>
          <p:cNvGrpSpPr/>
          <p:nvPr/>
        </p:nvGrpSpPr>
        <p:grpSpPr>
          <a:xfrm>
            <a:off x="285682" y="1060173"/>
            <a:ext cx="3056228" cy="895139"/>
            <a:chOff x="285682" y="1060173"/>
            <a:chExt cx="3056228" cy="895139"/>
          </a:xfrm>
        </p:grpSpPr>
        <p:pic>
          <p:nvPicPr>
            <p:cNvPr id="1026" name="Picture 2" descr="Universal picks up 'Dumb and Dumber' sequel">
              <a:extLst>
                <a:ext uri="{FF2B5EF4-FFF2-40B4-BE49-F238E27FC236}">
                  <a16:creationId xmlns:a16="http://schemas.microsoft.com/office/drawing/2014/main" id="{7ACF8E0C-AD02-086C-2676-B886B7C0B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82" y="1107142"/>
              <a:ext cx="1303923" cy="809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lbert Einstein: Biography, Physicist, Nobel Prize Winner">
              <a:extLst>
                <a:ext uri="{FF2B5EF4-FFF2-40B4-BE49-F238E27FC236}">
                  <a16:creationId xmlns:a16="http://schemas.microsoft.com/office/drawing/2014/main" id="{3905BF12-D417-04CE-B57C-427567B25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88558" y="1060173"/>
              <a:ext cx="953352" cy="895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A98D2485-1ADF-82AF-71C4-C708D44E9D1A}"/>
                </a:ext>
              </a:extLst>
            </p:cNvPr>
            <p:cNvSpPr/>
            <p:nvPr/>
          </p:nvSpPr>
          <p:spPr>
            <a:xfrm>
              <a:off x="1785506" y="1357506"/>
              <a:ext cx="373626" cy="308895"/>
            </a:xfrm>
            <a:prstGeom prst="rightArrow">
              <a:avLst>
                <a:gd name="adj1" fmla="val 50000"/>
                <a:gd name="adj2" fmla="val 85013"/>
              </a:avLst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24DAC2AD-1F01-63EE-5CB8-28F350B3727B}"/>
              </a:ext>
            </a:extLst>
          </p:cNvPr>
          <p:cNvSpPr/>
          <p:nvPr/>
        </p:nvSpPr>
        <p:spPr>
          <a:xfrm>
            <a:off x="7660640" y="171689"/>
            <a:ext cx="542013" cy="5420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008B11-5896-0FD1-231F-A9CAD20B19C5}"/>
              </a:ext>
            </a:extLst>
          </p:cNvPr>
          <p:cNvSpPr txBox="1"/>
          <p:nvPr/>
        </p:nvSpPr>
        <p:spPr>
          <a:xfrm>
            <a:off x="194577" y="5259472"/>
            <a:ext cx="3141758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We have a pretrained model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E23BB700-CB90-10F1-3690-C4A1A19D4C59}"/>
              </a:ext>
            </a:extLst>
          </p:cNvPr>
          <p:cNvSpPr txBox="1"/>
          <p:nvPr/>
        </p:nvSpPr>
        <p:spPr>
          <a:xfrm>
            <a:off x="473565" y="5724933"/>
            <a:ext cx="2360262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It’s basically ”frozen”</a:t>
            </a:r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E70E0DAA-DFAC-67C0-AC9C-32623230D5C3}"/>
              </a:ext>
            </a:extLst>
          </p:cNvPr>
          <p:cNvGrpSpPr/>
          <p:nvPr/>
        </p:nvGrpSpPr>
        <p:grpSpPr>
          <a:xfrm>
            <a:off x="263236" y="2265680"/>
            <a:ext cx="2561244" cy="2955247"/>
            <a:chOff x="263236" y="2265680"/>
            <a:chExt cx="2561244" cy="2955247"/>
          </a:xfrm>
        </p:grpSpPr>
        <p:sp>
          <p:nvSpPr>
            <p:cNvPr id="1038" name="Rectangle: Rounded Corners 1037">
              <a:extLst>
                <a:ext uri="{FF2B5EF4-FFF2-40B4-BE49-F238E27FC236}">
                  <a16:creationId xmlns:a16="http://schemas.microsoft.com/office/drawing/2014/main" id="{051C26D6-F0C5-C34A-CDD8-46A7789C48A2}"/>
                </a:ext>
              </a:extLst>
            </p:cNvPr>
            <p:cNvSpPr/>
            <p:nvPr/>
          </p:nvSpPr>
          <p:spPr>
            <a:xfrm>
              <a:off x="627803" y="2265680"/>
              <a:ext cx="2196677" cy="2955247"/>
            </a:xfrm>
            <a:custGeom>
              <a:avLst/>
              <a:gdLst>
                <a:gd name="connsiteX0" fmla="*/ 0 w 2196677"/>
                <a:gd name="connsiteY0" fmla="*/ 366120 h 2955247"/>
                <a:gd name="connsiteX1" fmla="*/ 366120 w 2196677"/>
                <a:gd name="connsiteY1" fmla="*/ 0 h 2955247"/>
                <a:gd name="connsiteX2" fmla="*/ 883554 w 2196677"/>
                <a:gd name="connsiteY2" fmla="*/ 0 h 2955247"/>
                <a:gd name="connsiteX3" fmla="*/ 1357056 w 2196677"/>
                <a:gd name="connsiteY3" fmla="*/ 0 h 2955247"/>
                <a:gd name="connsiteX4" fmla="*/ 1830557 w 2196677"/>
                <a:gd name="connsiteY4" fmla="*/ 0 h 2955247"/>
                <a:gd name="connsiteX5" fmla="*/ 2196677 w 2196677"/>
                <a:gd name="connsiteY5" fmla="*/ 366120 h 2955247"/>
                <a:gd name="connsiteX6" fmla="*/ 2196677 w 2196677"/>
                <a:gd name="connsiteY6" fmla="*/ 877412 h 2955247"/>
                <a:gd name="connsiteX7" fmla="*/ 2196677 w 2196677"/>
                <a:gd name="connsiteY7" fmla="*/ 1388703 h 2955247"/>
                <a:gd name="connsiteX8" fmla="*/ 2196677 w 2196677"/>
                <a:gd name="connsiteY8" fmla="*/ 1988915 h 2955247"/>
                <a:gd name="connsiteX9" fmla="*/ 2196677 w 2196677"/>
                <a:gd name="connsiteY9" fmla="*/ 2589127 h 2955247"/>
                <a:gd name="connsiteX10" fmla="*/ 1830557 w 2196677"/>
                <a:gd name="connsiteY10" fmla="*/ 2955247 h 2955247"/>
                <a:gd name="connsiteX11" fmla="*/ 1327767 w 2196677"/>
                <a:gd name="connsiteY11" fmla="*/ 2955247 h 2955247"/>
                <a:gd name="connsiteX12" fmla="*/ 810333 w 2196677"/>
                <a:gd name="connsiteY12" fmla="*/ 2955247 h 2955247"/>
                <a:gd name="connsiteX13" fmla="*/ 366120 w 2196677"/>
                <a:gd name="connsiteY13" fmla="*/ 2955247 h 2955247"/>
                <a:gd name="connsiteX14" fmla="*/ 0 w 2196677"/>
                <a:gd name="connsiteY14" fmla="*/ 2589127 h 2955247"/>
                <a:gd name="connsiteX15" fmla="*/ 0 w 2196677"/>
                <a:gd name="connsiteY15" fmla="*/ 2011145 h 2955247"/>
                <a:gd name="connsiteX16" fmla="*/ 0 w 2196677"/>
                <a:gd name="connsiteY16" fmla="*/ 1455393 h 2955247"/>
                <a:gd name="connsiteX17" fmla="*/ 0 w 2196677"/>
                <a:gd name="connsiteY17" fmla="*/ 966332 h 2955247"/>
                <a:gd name="connsiteX18" fmla="*/ 0 w 2196677"/>
                <a:gd name="connsiteY18" fmla="*/ 366120 h 2955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96677" h="2955247" extrusionOk="0">
                  <a:moveTo>
                    <a:pt x="0" y="366120"/>
                  </a:moveTo>
                  <a:cubicBezTo>
                    <a:pt x="-18499" y="152508"/>
                    <a:pt x="108223" y="20903"/>
                    <a:pt x="366120" y="0"/>
                  </a:cubicBezTo>
                  <a:cubicBezTo>
                    <a:pt x="616708" y="-45273"/>
                    <a:pt x="761822" y="37926"/>
                    <a:pt x="883554" y="0"/>
                  </a:cubicBezTo>
                  <a:cubicBezTo>
                    <a:pt x="1005286" y="-37926"/>
                    <a:pt x="1189538" y="28570"/>
                    <a:pt x="1357056" y="0"/>
                  </a:cubicBezTo>
                  <a:cubicBezTo>
                    <a:pt x="1524574" y="-28570"/>
                    <a:pt x="1629772" y="32759"/>
                    <a:pt x="1830557" y="0"/>
                  </a:cubicBezTo>
                  <a:cubicBezTo>
                    <a:pt x="2021079" y="-37621"/>
                    <a:pt x="2203028" y="140416"/>
                    <a:pt x="2196677" y="366120"/>
                  </a:cubicBezTo>
                  <a:cubicBezTo>
                    <a:pt x="2233917" y="518078"/>
                    <a:pt x="2189689" y="769389"/>
                    <a:pt x="2196677" y="877412"/>
                  </a:cubicBezTo>
                  <a:cubicBezTo>
                    <a:pt x="2203665" y="985435"/>
                    <a:pt x="2139683" y="1137932"/>
                    <a:pt x="2196677" y="1388703"/>
                  </a:cubicBezTo>
                  <a:cubicBezTo>
                    <a:pt x="2253671" y="1639474"/>
                    <a:pt x="2170879" y="1751671"/>
                    <a:pt x="2196677" y="1988915"/>
                  </a:cubicBezTo>
                  <a:cubicBezTo>
                    <a:pt x="2222475" y="2226159"/>
                    <a:pt x="2137717" y="2444135"/>
                    <a:pt x="2196677" y="2589127"/>
                  </a:cubicBezTo>
                  <a:cubicBezTo>
                    <a:pt x="2187045" y="2790778"/>
                    <a:pt x="2042146" y="2929507"/>
                    <a:pt x="1830557" y="2955247"/>
                  </a:cubicBezTo>
                  <a:cubicBezTo>
                    <a:pt x="1666239" y="2959482"/>
                    <a:pt x="1556636" y="2919524"/>
                    <a:pt x="1327767" y="2955247"/>
                  </a:cubicBezTo>
                  <a:cubicBezTo>
                    <a:pt x="1098898" y="2990970"/>
                    <a:pt x="1015528" y="2940369"/>
                    <a:pt x="810333" y="2955247"/>
                  </a:cubicBezTo>
                  <a:cubicBezTo>
                    <a:pt x="605138" y="2970125"/>
                    <a:pt x="539305" y="2922397"/>
                    <a:pt x="366120" y="2955247"/>
                  </a:cubicBezTo>
                  <a:cubicBezTo>
                    <a:pt x="158382" y="2956156"/>
                    <a:pt x="-10430" y="2784133"/>
                    <a:pt x="0" y="2589127"/>
                  </a:cubicBezTo>
                  <a:cubicBezTo>
                    <a:pt x="-26493" y="2404090"/>
                    <a:pt x="35354" y="2236071"/>
                    <a:pt x="0" y="2011145"/>
                  </a:cubicBezTo>
                  <a:cubicBezTo>
                    <a:pt x="-35354" y="1786219"/>
                    <a:pt x="63031" y="1601324"/>
                    <a:pt x="0" y="1455393"/>
                  </a:cubicBezTo>
                  <a:cubicBezTo>
                    <a:pt x="-63031" y="1309462"/>
                    <a:pt x="33418" y="1179553"/>
                    <a:pt x="0" y="966332"/>
                  </a:cubicBezTo>
                  <a:cubicBezTo>
                    <a:pt x="-33418" y="753111"/>
                    <a:pt x="52967" y="597483"/>
                    <a:pt x="0" y="366120"/>
                  </a:cubicBezTo>
                  <a:close/>
                </a:path>
              </a:pathLst>
            </a:custGeom>
            <a:noFill/>
            <a:ln w="28575">
              <a:solidFill>
                <a:schemeClr val="tx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88B6CBFF-BDCE-8CD9-7FBC-ECFB603B9694}"/>
                </a:ext>
              </a:extLst>
            </p:cNvPr>
            <p:cNvGrpSpPr/>
            <p:nvPr/>
          </p:nvGrpSpPr>
          <p:grpSpPr>
            <a:xfrm>
              <a:off x="263236" y="3318001"/>
              <a:ext cx="723651" cy="723651"/>
              <a:chOff x="3591581" y="5650928"/>
              <a:chExt cx="914400" cy="914400"/>
            </a:xfrm>
          </p:grpSpPr>
          <p:sp>
            <p:nvSpPr>
              <p:cNvPr id="1041" name="Isosceles Triangle 1040">
                <a:extLst>
                  <a:ext uri="{FF2B5EF4-FFF2-40B4-BE49-F238E27FC236}">
                    <a16:creationId xmlns:a16="http://schemas.microsoft.com/office/drawing/2014/main" id="{50171272-2B0B-39D7-96F7-12C9EEC477C3}"/>
                  </a:ext>
                </a:extLst>
              </p:cNvPr>
              <p:cNvSpPr/>
              <p:nvPr/>
            </p:nvSpPr>
            <p:spPr>
              <a:xfrm>
                <a:off x="3666337" y="5839745"/>
                <a:ext cx="757146" cy="584352"/>
              </a:xfrm>
              <a:prstGeom prst="triangle">
                <a:avLst>
                  <a:gd name="adj" fmla="val 50385"/>
                </a:avLst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040" name="Graphic 1039" descr="Low temperature with solid fill">
                <a:extLst>
                  <a:ext uri="{FF2B5EF4-FFF2-40B4-BE49-F238E27FC236}">
                    <a16:creationId xmlns:a16="http://schemas.microsoft.com/office/drawing/2014/main" id="{E79CDB81-E3E2-1ACB-3469-424EA958A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591581" y="565092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F0E42F7D-B8F5-3BA6-819D-AB52BC7C72ED}"/>
              </a:ext>
            </a:extLst>
          </p:cNvPr>
          <p:cNvGrpSpPr/>
          <p:nvPr/>
        </p:nvGrpSpPr>
        <p:grpSpPr>
          <a:xfrm>
            <a:off x="3210047" y="3274632"/>
            <a:ext cx="3843363" cy="707886"/>
            <a:chOff x="3210047" y="3274632"/>
            <a:chExt cx="3843363" cy="707886"/>
          </a:xfrm>
        </p:grpSpPr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id="{D0A35DCC-A8F0-F00C-0952-EE779E8C4DF8}"/>
                </a:ext>
              </a:extLst>
            </p:cNvPr>
            <p:cNvSpPr/>
            <p:nvPr/>
          </p:nvSpPr>
          <p:spPr>
            <a:xfrm>
              <a:off x="3210047" y="3344213"/>
              <a:ext cx="768439" cy="445614"/>
            </a:xfrm>
            <a:prstGeom prst="rightArrow">
              <a:avLst>
                <a:gd name="adj1" fmla="val 50000"/>
                <a:gd name="adj2" fmla="val 8564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30407671-4B78-A497-00A7-1D33CEA49FFD}"/>
                </a:ext>
              </a:extLst>
            </p:cNvPr>
            <p:cNvSpPr txBox="1"/>
            <p:nvPr/>
          </p:nvSpPr>
          <p:spPr>
            <a:xfrm>
              <a:off x="4125533" y="3274632"/>
              <a:ext cx="2927877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Let the model think for longer during </a:t>
              </a:r>
              <a:r>
                <a:rPr lang="en-US" sz="2000" b="1" i="1" dirty="0">
                  <a:solidFill>
                    <a:schemeClr val="accent5"/>
                  </a:solidFill>
                </a:rPr>
                <a:t>Inference</a:t>
              </a:r>
            </a:p>
          </p:txBody>
        </p:sp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C1A7405D-0122-619D-842A-89D22D4AFA2B}"/>
              </a:ext>
            </a:extLst>
          </p:cNvPr>
          <p:cNvSpPr txBox="1"/>
          <p:nvPr/>
        </p:nvSpPr>
        <p:spPr>
          <a:xfrm>
            <a:off x="7111282" y="1204736"/>
            <a:ext cx="3561007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b="1" i="1" dirty="0">
                <a:solidFill>
                  <a:schemeClr val="accent5"/>
                </a:solidFill>
              </a:rPr>
              <a:t>Inference Time Compute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C8467140-6E62-A5EC-8F4B-177677A6E129}"/>
              </a:ext>
            </a:extLst>
          </p:cNvPr>
          <p:cNvSpPr txBox="1"/>
          <p:nvPr/>
        </p:nvSpPr>
        <p:spPr>
          <a:xfrm>
            <a:off x="6775417" y="1754902"/>
            <a:ext cx="4514569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This will be a big deal in 2025 and beyond</a:t>
            </a:r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86D66A5B-A5E2-8F65-2821-B54AF454811F}"/>
              </a:ext>
            </a:extLst>
          </p:cNvPr>
          <p:cNvGrpSpPr/>
          <p:nvPr/>
        </p:nvGrpSpPr>
        <p:grpSpPr>
          <a:xfrm>
            <a:off x="7465207" y="2320149"/>
            <a:ext cx="2834554" cy="2205772"/>
            <a:chOff x="7465207" y="2320149"/>
            <a:chExt cx="2834554" cy="2205772"/>
          </a:xfrm>
        </p:grpSpPr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F23E7506-BA40-62AD-9726-263292D663D8}"/>
                </a:ext>
              </a:extLst>
            </p:cNvPr>
            <p:cNvSpPr txBox="1"/>
            <p:nvPr/>
          </p:nvSpPr>
          <p:spPr>
            <a:xfrm>
              <a:off x="7465207" y="2320149"/>
              <a:ext cx="2834554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Allow the AI to run Inference for </a:t>
              </a:r>
              <a:r>
                <a:rPr lang="en-US" sz="2000" b="1" dirty="0">
                  <a:solidFill>
                    <a:schemeClr val="accent5"/>
                  </a:solidFill>
                </a:rPr>
                <a:t>15X</a:t>
              </a:r>
              <a:r>
                <a:rPr lang="en-US" sz="2000" dirty="0">
                  <a:solidFill>
                    <a:schemeClr val="tx2"/>
                  </a:solidFill>
                </a:rPr>
                <a:t> longer</a:t>
              </a:r>
            </a:p>
          </p:txBody>
        </p:sp>
        <p:sp>
          <p:nvSpPr>
            <p:cNvPr id="1034" name="Arrow: Right 1033">
              <a:extLst>
                <a:ext uri="{FF2B5EF4-FFF2-40B4-BE49-F238E27FC236}">
                  <a16:creationId xmlns:a16="http://schemas.microsoft.com/office/drawing/2014/main" id="{EF66C73D-198D-502F-8066-8C550CABB021}"/>
                </a:ext>
              </a:extLst>
            </p:cNvPr>
            <p:cNvSpPr/>
            <p:nvPr/>
          </p:nvSpPr>
          <p:spPr>
            <a:xfrm rot="5400000">
              <a:off x="8659456" y="3326718"/>
              <a:ext cx="464655" cy="281837"/>
            </a:xfrm>
            <a:prstGeom prst="rightArrow">
              <a:avLst>
                <a:gd name="adj1" fmla="val 50000"/>
                <a:gd name="adj2" fmla="val 8564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B2A66AC9-CB50-87D4-2089-73C0286AD93A}"/>
                </a:ext>
              </a:extLst>
            </p:cNvPr>
            <p:cNvSpPr txBox="1"/>
            <p:nvPr/>
          </p:nvSpPr>
          <p:spPr>
            <a:xfrm>
              <a:off x="7532433" y="3818035"/>
              <a:ext cx="2639365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Is like Training the model for </a:t>
              </a:r>
              <a:r>
                <a:rPr lang="en-US" sz="2000" b="1" dirty="0">
                  <a:solidFill>
                    <a:schemeClr val="accent5"/>
                  </a:solidFill>
                </a:rPr>
                <a:t>10X</a:t>
              </a:r>
              <a:r>
                <a:rPr lang="en-US" sz="2000" dirty="0">
                  <a:solidFill>
                    <a:schemeClr val="tx2"/>
                  </a:solidFill>
                </a:rPr>
                <a:t> longer</a:t>
              </a:r>
            </a:p>
          </p:txBody>
        </p:sp>
      </p:grpSp>
      <p:sp>
        <p:nvSpPr>
          <p:cNvPr id="1036" name="TextBox 1035">
            <a:extLst>
              <a:ext uri="{FF2B5EF4-FFF2-40B4-BE49-F238E27FC236}">
                <a16:creationId xmlns:a16="http://schemas.microsoft.com/office/drawing/2014/main" id="{9A8F0D8F-FD91-9183-DA5C-D2A2D3B3EA18}"/>
              </a:ext>
            </a:extLst>
          </p:cNvPr>
          <p:cNvSpPr txBox="1"/>
          <p:nvPr/>
        </p:nvSpPr>
        <p:spPr>
          <a:xfrm>
            <a:off x="9054737" y="3220201"/>
            <a:ext cx="195196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accent5"/>
                </a:solidFill>
                <a:latin typeface="Comic Sans MS" panose="030F0702030302020204" pitchFamily="66" charset="0"/>
              </a:rPr>
              <a:t>Does that sound like a bad trade?</a:t>
            </a: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3A523052-1956-29A3-0C53-5D076C8226AB}"/>
              </a:ext>
            </a:extLst>
          </p:cNvPr>
          <p:cNvGrpSpPr/>
          <p:nvPr/>
        </p:nvGrpSpPr>
        <p:grpSpPr>
          <a:xfrm>
            <a:off x="4974312" y="5088726"/>
            <a:ext cx="6870525" cy="403205"/>
            <a:chOff x="4974312" y="5088726"/>
            <a:chExt cx="6870525" cy="403205"/>
          </a:xfrm>
        </p:grpSpPr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DDF28216-67AC-E153-0FEF-CA4B9426F9CD}"/>
                </a:ext>
              </a:extLst>
            </p:cNvPr>
            <p:cNvSpPr txBox="1"/>
            <p:nvPr/>
          </p:nvSpPr>
          <p:spPr>
            <a:xfrm>
              <a:off x="4974312" y="5088726"/>
              <a:ext cx="3299814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Take </a:t>
              </a:r>
              <a:r>
                <a:rPr lang="en-US" sz="2000" b="1" dirty="0">
                  <a:solidFill>
                    <a:schemeClr val="accent5"/>
                  </a:solidFill>
                </a:rPr>
                <a:t>7.5</a:t>
              </a:r>
              <a:r>
                <a:rPr lang="en-US" sz="2000" dirty="0">
                  <a:solidFill>
                    <a:schemeClr val="tx2"/>
                  </a:solidFill>
                </a:rPr>
                <a:t> seconds to respond…</a:t>
              </a:r>
            </a:p>
          </p:txBody>
        </p:sp>
        <p:sp>
          <p:nvSpPr>
            <p:cNvPr id="1044" name="TextBox 1043">
              <a:extLst>
                <a:ext uri="{FF2B5EF4-FFF2-40B4-BE49-F238E27FC236}">
                  <a16:creationId xmlns:a16="http://schemas.microsoft.com/office/drawing/2014/main" id="{EE19AE20-E4FB-711C-10F9-025B8F6246C9}"/>
                </a:ext>
              </a:extLst>
            </p:cNvPr>
            <p:cNvSpPr txBox="1"/>
            <p:nvPr/>
          </p:nvSpPr>
          <p:spPr>
            <a:xfrm>
              <a:off x="8397483" y="5091821"/>
              <a:ext cx="3447354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…is like taking </a:t>
              </a:r>
              <a:r>
                <a:rPr lang="en-US" sz="2000" b="1" dirty="0">
                  <a:solidFill>
                    <a:schemeClr val="accent5"/>
                  </a:solidFill>
                </a:rPr>
                <a:t>2.5</a:t>
              </a:r>
              <a:r>
                <a:rPr lang="en-US" sz="2000" dirty="0">
                  <a:solidFill>
                    <a:schemeClr val="tx2"/>
                  </a:solidFill>
                </a:rPr>
                <a:t> years to train</a:t>
              </a:r>
            </a:p>
          </p:txBody>
        </p:sp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C9769863-7B06-A1F0-33FE-A1648D1E7A2A}"/>
              </a:ext>
            </a:extLst>
          </p:cNvPr>
          <p:cNvGrpSpPr/>
          <p:nvPr/>
        </p:nvGrpSpPr>
        <p:grpSpPr>
          <a:xfrm>
            <a:off x="7885628" y="3512589"/>
            <a:ext cx="3121069" cy="1521531"/>
            <a:chOff x="7885628" y="3512589"/>
            <a:chExt cx="3121069" cy="1521531"/>
          </a:xfrm>
        </p:grpSpPr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C0A5AD03-248D-C68B-9EE8-1DD0C5ED3732}"/>
                </a:ext>
              </a:extLst>
            </p:cNvPr>
            <p:cNvSpPr txBox="1"/>
            <p:nvPr/>
          </p:nvSpPr>
          <p:spPr>
            <a:xfrm>
              <a:off x="7885628" y="4695566"/>
              <a:ext cx="1606113" cy="33855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accent5"/>
                  </a:solidFill>
                  <a:latin typeface="Comic Sans MS" panose="030F0702030302020204" pitchFamily="66" charset="0"/>
                </a:rPr>
                <a:t>Well it’s not…</a:t>
              </a:r>
            </a:p>
          </p:txBody>
        </p:sp>
        <p:cxnSp>
          <p:nvCxnSpPr>
            <p:cNvPr id="1047" name="Connector: Elbow 1046">
              <a:extLst>
                <a:ext uri="{FF2B5EF4-FFF2-40B4-BE49-F238E27FC236}">
                  <a16:creationId xmlns:a16="http://schemas.microsoft.com/office/drawing/2014/main" id="{F8E64586-326D-2EEC-7A3C-147510E5AE3B}"/>
                </a:ext>
              </a:extLst>
            </p:cNvPr>
            <p:cNvCxnSpPr>
              <a:cxnSpLocks/>
              <a:stCxn id="1036" idx="3"/>
              <a:endCxn id="1045" idx="3"/>
            </p:cNvCxnSpPr>
            <p:nvPr/>
          </p:nvCxnSpPr>
          <p:spPr>
            <a:xfrm flipH="1">
              <a:off x="9491741" y="3512589"/>
              <a:ext cx="1514956" cy="1352254"/>
            </a:xfrm>
            <a:prstGeom prst="bentConnector3">
              <a:avLst>
                <a:gd name="adj1" fmla="val -15090"/>
              </a:avLst>
            </a:prstGeom>
            <a:ln>
              <a:solidFill>
                <a:schemeClr val="accent5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0" name="TextBox 1049">
            <a:extLst>
              <a:ext uri="{FF2B5EF4-FFF2-40B4-BE49-F238E27FC236}">
                <a16:creationId xmlns:a16="http://schemas.microsoft.com/office/drawing/2014/main" id="{35ED9E0C-2C4F-4EC8-D1AF-748D5F076284}"/>
              </a:ext>
            </a:extLst>
          </p:cNvPr>
          <p:cNvSpPr txBox="1"/>
          <p:nvPr/>
        </p:nvSpPr>
        <p:spPr>
          <a:xfrm>
            <a:off x="5988727" y="5722131"/>
            <a:ext cx="5786071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  <a:hlinkClick r:id="rId6"/>
              </a:rPr>
              <a:t>Presentation by OpenAI’s Noam Brown on Inference Time Compute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9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32" grpId="0"/>
      <p:bldP spid="1036" grpId="0"/>
      <p:bldP spid="10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A3E8B-746F-5D45-EDF5-4012B9E90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23FC7-B287-1B47-30FC-78B0FBE5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77" y="9099"/>
            <a:ext cx="11173289" cy="809287"/>
          </a:xfrm>
        </p:spPr>
        <p:txBody>
          <a:bodyPr/>
          <a:lstStyle/>
          <a:p>
            <a:r>
              <a:rPr lang="en-US" dirty="0"/>
              <a:t>How </a:t>
            </a:r>
            <a:r>
              <a:rPr lang="en-US" b="1" i="1" dirty="0">
                <a:solidFill>
                  <a:schemeClr val="accent5"/>
                </a:solidFill>
              </a:rPr>
              <a:t>do we</a:t>
            </a:r>
            <a:r>
              <a:rPr lang="en-US" dirty="0"/>
              <a:t> make the model “better”?</a:t>
            </a:r>
          </a:p>
        </p:txBody>
      </p:sp>
      <p:sp>
        <p:nvSpPr>
          <p:cNvPr id="56" name="Content Placeholder 55">
            <a:extLst>
              <a:ext uri="{FF2B5EF4-FFF2-40B4-BE49-F238E27FC236}">
                <a16:creationId xmlns:a16="http://schemas.microsoft.com/office/drawing/2014/main" id="{DFBF0725-83A2-AAF9-05D2-EBEC056A1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5587" y="815140"/>
            <a:ext cx="7841579" cy="4871976"/>
          </a:xfrm>
        </p:spPr>
        <p:txBody>
          <a:bodyPr/>
          <a:lstStyle/>
          <a:p>
            <a:r>
              <a:rPr lang="en-US" dirty="0"/>
              <a:t>TODAY: The only way we know how to do this is by increasing three primary scaling factors that are fundamental to current AI models</a:t>
            </a:r>
          </a:p>
          <a:p>
            <a:pPr lvl="1"/>
            <a:r>
              <a:rPr lang="en-US" dirty="0"/>
              <a:t>Data Set Size</a:t>
            </a:r>
          </a:p>
          <a:p>
            <a:pPr lvl="1"/>
            <a:r>
              <a:rPr lang="en-US" dirty="0"/>
              <a:t>Parameters</a:t>
            </a:r>
          </a:p>
          <a:p>
            <a:pPr lvl="1"/>
            <a:r>
              <a:rPr lang="en-US" dirty="0"/>
              <a:t>Compute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25BA0BF-1DEA-A30D-AE53-0A3B729FC1F2}"/>
              </a:ext>
            </a:extLst>
          </p:cNvPr>
          <p:cNvGrpSpPr/>
          <p:nvPr/>
        </p:nvGrpSpPr>
        <p:grpSpPr>
          <a:xfrm>
            <a:off x="806687" y="2420548"/>
            <a:ext cx="1781188" cy="2657744"/>
            <a:chOff x="6469117" y="2553284"/>
            <a:chExt cx="1781188" cy="2657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86C0F3-B8B3-EDB2-06C6-118CA792033C}"/>
                </a:ext>
              </a:extLst>
            </p:cNvPr>
            <p:cNvGrpSpPr/>
            <p:nvPr/>
          </p:nvGrpSpPr>
          <p:grpSpPr>
            <a:xfrm>
              <a:off x="6469117" y="2553284"/>
              <a:ext cx="1781188" cy="2657744"/>
              <a:chOff x="3621643" y="2543434"/>
              <a:chExt cx="1781188" cy="265774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CCCD818-F52F-6793-DAEA-57B87993C1B8}"/>
                  </a:ext>
                </a:extLst>
              </p:cNvPr>
              <p:cNvGrpSpPr/>
              <p:nvPr/>
            </p:nvGrpSpPr>
            <p:grpSpPr>
              <a:xfrm>
                <a:off x="3621643" y="2543434"/>
                <a:ext cx="1781188" cy="130957"/>
                <a:chOff x="3621643" y="2543434"/>
                <a:chExt cx="1781188" cy="130957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420C5514-50E2-69C3-9368-25797EAE23E3}"/>
                    </a:ext>
                  </a:extLst>
                </p:cNvPr>
                <p:cNvSpPr/>
                <p:nvPr/>
              </p:nvSpPr>
              <p:spPr>
                <a:xfrm>
                  <a:off x="3621643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B8BA0A14-A670-131B-4208-E0BD4C70F602}"/>
                    </a:ext>
                  </a:extLst>
                </p:cNvPr>
                <p:cNvSpPr/>
                <p:nvPr/>
              </p:nvSpPr>
              <p:spPr>
                <a:xfrm>
                  <a:off x="4171720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9E1DBF3-CC3E-3594-DAF9-4C1CC9697D9D}"/>
                    </a:ext>
                  </a:extLst>
                </p:cNvPr>
                <p:cNvSpPr/>
                <p:nvPr/>
              </p:nvSpPr>
              <p:spPr>
                <a:xfrm>
                  <a:off x="4721797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D8B1953D-D281-9BBB-1C1B-155368886FF7}"/>
                    </a:ext>
                  </a:extLst>
                </p:cNvPr>
                <p:cNvSpPr/>
                <p:nvPr/>
              </p:nvSpPr>
              <p:spPr>
                <a:xfrm>
                  <a:off x="5271874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08B9D8F-8981-B364-B03D-8D0427B457DC}"/>
                  </a:ext>
                </a:extLst>
              </p:cNvPr>
              <p:cNvGrpSpPr/>
              <p:nvPr/>
            </p:nvGrpSpPr>
            <p:grpSpPr>
              <a:xfrm>
                <a:off x="3891738" y="3330565"/>
                <a:ext cx="1301097" cy="259200"/>
                <a:chOff x="3891738" y="3330565"/>
                <a:chExt cx="1301097" cy="2592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F7A7D3F3-D172-B065-D066-BCFCD52BCA0C}"/>
                    </a:ext>
                  </a:extLst>
                </p:cNvPr>
                <p:cNvSpPr/>
                <p:nvPr/>
              </p:nvSpPr>
              <p:spPr>
                <a:xfrm>
                  <a:off x="3891738" y="3390680"/>
                  <a:ext cx="130957" cy="130957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4DA9A5D3-F8D5-A57C-6420-61A92520B4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83268" y="3429143"/>
                  <a:ext cx="64800" cy="64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189B03CF-1C83-8486-FE58-F9E0BEB3EE6F}"/>
                    </a:ext>
                  </a:extLst>
                </p:cNvPr>
                <p:cNvSpPr/>
                <p:nvPr/>
              </p:nvSpPr>
              <p:spPr>
                <a:xfrm>
                  <a:off x="4933635" y="3330565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DC0EF9D-F4F5-2D7D-9D12-E5A3A124F03D}"/>
                  </a:ext>
                </a:extLst>
              </p:cNvPr>
              <p:cNvGrpSpPr/>
              <p:nvPr/>
            </p:nvGrpSpPr>
            <p:grpSpPr>
              <a:xfrm>
                <a:off x="3829699" y="4176283"/>
                <a:ext cx="1266289" cy="259200"/>
                <a:chOff x="3829699" y="4176283"/>
                <a:chExt cx="1266289" cy="259200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DF8D87F-370E-A2AE-9892-5D7B222AAD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29699" y="4176283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7E406B13-C29C-6297-D5F3-AE44EB339D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27966" y="4211349"/>
                  <a:ext cx="172800" cy="172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8D27AE80-98AB-BEF0-037D-D61580F838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0509" y="4268030"/>
                  <a:ext cx="65479" cy="65479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4C61FD1-A97B-7E9E-DEAD-2BEBACC18678}"/>
                  </a:ext>
                </a:extLst>
              </p:cNvPr>
              <p:cNvGrpSpPr/>
              <p:nvPr/>
            </p:nvGrpSpPr>
            <p:grpSpPr>
              <a:xfrm>
                <a:off x="4171720" y="5070221"/>
                <a:ext cx="690087" cy="130957"/>
                <a:chOff x="4171720" y="5070221"/>
                <a:chExt cx="690087" cy="13095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D6B8948-042C-B30A-06B1-A85F80D88A1E}"/>
                    </a:ext>
                  </a:extLst>
                </p:cNvPr>
                <p:cNvSpPr/>
                <p:nvPr/>
              </p:nvSpPr>
              <p:spPr>
                <a:xfrm>
                  <a:off x="417172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27AACEDF-3BDB-719A-B0F8-26E2B386B47C}"/>
                    </a:ext>
                  </a:extLst>
                </p:cNvPr>
                <p:cNvSpPr/>
                <p:nvPr/>
              </p:nvSpPr>
              <p:spPr>
                <a:xfrm>
                  <a:off x="473085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0869A10-4377-1584-D0FB-FFCEA799EE2F}"/>
                </a:ext>
              </a:extLst>
            </p:cNvPr>
            <p:cNvGrpSpPr/>
            <p:nvPr/>
          </p:nvGrpSpPr>
          <p:grpSpPr>
            <a:xfrm>
              <a:off x="6534595" y="2684241"/>
              <a:ext cx="1650232" cy="2395830"/>
              <a:chOff x="6382195" y="2531841"/>
              <a:chExt cx="1650232" cy="239583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5F65A79-DA85-921F-161D-2DD39C6C37BA}"/>
                  </a:ext>
                </a:extLst>
              </p:cNvPr>
              <p:cNvGrpSpPr/>
              <p:nvPr/>
            </p:nvGrpSpPr>
            <p:grpSpPr>
              <a:xfrm>
                <a:off x="6382195" y="2531841"/>
                <a:ext cx="1650232" cy="754752"/>
                <a:chOff x="6382195" y="2531841"/>
                <a:chExt cx="1650232" cy="754752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CFFF5EF-DD20-353E-CC87-D3ED65B34E24}"/>
                    </a:ext>
                  </a:extLst>
                </p:cNvPr>
                <p:cNvCxnSpPr>
                  <a:cxnSpLocks/>
                  <a:endCxn id="47" idx="0"/>
                </p:cNvCxnSpPr>
                <p:nvPr/>
              </p:nvCxnSpPr>
              <p:spPr>
                <a:xfrm>
                  <a:off x="6382195" y="2531841"/>
                  <a:ext cx="27009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EA0D478-33FD-673B-DF31-8FEA9E1ABBE5}"/>
                    </a:ext>
                  </a:extLst>
                </p:cNvPr>
                <p:cNvCxnSpPr>
                  <a:cxnSpLocks/>
                  <a:stCxn id="50" idx="4"/>
                  <a:endCxn id="48" idx="0"/>
                </p:cNvCxnSpPr>
                <p:nvPr/>
              </p:nvCxnSpPr>
              <p:spPr>
                <a:xfrm>
                  <a:off x="6382196" y="2531841"/>
                  <a:ext cx="828546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CBBA0C7-AE7B-9704-DEFB-A02B44907A9A}"/>
                    </a:ext>
                  </a:extLst>
                </p:cNvPr>
                <p:cNvCxnSpPr>
                  <a:cxnSpLocks/>
                  <a:stCxn id="50" idx="4"/>
                  <a:endCxn id="49" idx="0"/>
                </p:cNvCxnSpPr>
                <p:nvPr/>
              </p:nvCxnSpPr>
              <p:spPr>
                <a:xfrm>
                  <a:off x="6382196" y="2531841"/>
                  <a:ext cx="1376113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BFFAD558-061D-3AD9-CCBF-C21B009D670F}"/>
                    </a:ext>
                  </a:extLst>
                </p:cNvPr>
                <p:cNvCxnSpPr>
                  <a:cxnSpLocks/>
                  <a:stCxn id="51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279982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B93506E-F43C-3768-1079-7BED63208EAC}"/>
                    </a:ext>
                  </a:extLst>
                </p:cNvPr>
                <p:cNvCxnSpPr>
                  <a:cxnSpLocks/>
                  <a:stCxn id="51" idx="4"/>
                  <a:endCxn id="48" idx="0"/>
                </p:cNvCxnSpPr>
                <p:nvPr/>
              </p:nvCxnSpPr>
              <p:spPr>
                <a:xfrm>
                  <a:off x="6932273" y="2531841"/>
                  <a:ext cx="278469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B6ED724E-9FCD-9E02-26D9-F00546CA25EB}"/>
                    </a:ext>
                  </a:extLst>
                </p:cNvPr>
                <p:cNvCxnSpPr>
                  <a:cxnSpLocks/>
                  <a:stCxn id="52" idx="4"/>
                  <a:endCxn id="49" idx="0"/>
                </p:cNvCxnSpPr>
                <p:nvPr/>
              </p:nvCxnSpPr>
              <p:spPr>
                <a:xfrm>
                  <a:off x="7482350" y="2531841"/>
                  <a:ext cx="275959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470D7FC8-CC48-F85A-864F-F835FA321C03}"/>
                    </a:ext>
                  </a:extLst>
                </p:cNvPr>
                <p:cNvCxnSpPr>
                  <a:cxnSpLocks/>
                  <a:stCxn id="51" idx="4"/>
                  <a:endCxn id="49" idx="0"/>
                </p:cNvCxnSpPr>
                <p:nvPr/>
              </p:nvCxnSpPr>
              <p:spPr>
                <a:xfrm>
                  <a:off x="6932273" y="2531841"/>
                  <a:ext cx="826036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F46CC3A-F435-CB20-4190-C241C1E47FA2}"/>
                    </a:ext>
                  </a:extLst>
                </p:cNvPr>
                <p:cNvCxnSpPr>
                  <a:cxnSpLocks/>
                  <a:stCxn id="52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830059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31CCDA7F-76ED-A3B7-C8EB-6352F10652EC}"/>
                    </a:ext>
                  </a:extLst>
                </p:cNvPr>
                <p:cNvCxnSpPr>
                  <a:cxnSpLocks/>
                  <a:stCxn id="52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271608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012039CE-904F-3BA2-FAB7-86D4AF6E8084}"/>
                    </a:ext>
                  </a:extLst>
                </p:cNvPr>
                <p:cNvCxnSpPr>
                  <a:cxnSpLocks/>
                  <a:stCxn id="53" idx="4"/>
                  <a:endCxn id="49" idx="0"/>
                </p:cNvCxnSpPr>
                <p:nvPr/>
              </p:nvCxnSpPr>
              <p:spPr>
                <a:xfrm flipH="1">
                  <a:off x="7758309" y="2531841"/>
                  <a:ext cx="274118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3027A4B-AFCE-9E12-DB42-F6CCDE070FC7}"/>
                    </a:ext>
                  </a:extLst>
                </p:cNvPr>
                <p:cNvCxnSpPr>
                  <a:cxnSpLocks/>
                  <a:stCxn id="53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821685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E1DFEDE4-0DC5-5CD6-A2C6-C2038BD81958}"/>
                    </a:ext>
                  </a:extLst>
                </p:cNvPr>
                <p:cNvCxnSpPr>
                  <a:cxnSpLocks/>
                  <a:stCxn id="53" idx="4"/>
                </p:cNvCxnSpPr>
                <p:nvPr/>
              </p:nvCxnSpPr>
              <p:spPr>
                <a:xfrm flipH="1">
                  <a:off x="6652291" y="2531841"/>
                  <a:ext cx="138013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2FD8FA6F-94A2-CFA0-6608-9C1D51CB5C58}"/>
                  </a:ext>
                </a:extLst>
              </p:cNvPr>
              <p:cNvGrpSpPr/>
              <p:nvPr/>
            </p:nvGrpSpPr>
            <p:grpSpPr>
              <a:xfrm>
                <a:off x="6652291" y="3351393"/>
                <a:ext cx="1106032" cy="774087"/>
                <a:chOff x="6652291" y="3351393"/>
                <a:chExt cx="1106032" cy="7740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4D9FB386-D86B-82A7-DA0F-F95F987529DA}"/>
                    </a:ext>
                  </a:extLst>
                </p:cNvPr>
                <p:cNvCxnSpPr>
                  <a:cxnSpLocks/>
                  <a:stCxn id="47" idx="4"/>
                  <a:endCxn id="44" idx="0"/>
                </p:cNvCxnSpPr>
                <p:nvPr/>
              </p:nvCxnSpPr>
              <p:spPr>
                <a:xfrm>
                  <a:off x="6652291" y="3379087"/>
                  <a:ext cx="2082" cy="65464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1DA12B18-DD7A-E43D-C8F2-42AD6F5EFAF9}"/>
                    </a:ext>
                  </a:extLst>
                </p:cNvPr>
                <p:cNvCxnSpPr>
                  <a:cxnSpLocks/>
                  <a:stCxn id="47" idx="4"/>
                </p:cNvCxnSpPr>
                <p:nvPr/>
              </p:nvCxnSpPr>
              <p:spPr>
                <a:xfrm>
                  <a:off x="6652291" y="3379087"/>
                  <a:ext cx="559129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5EE75E0-2F54-8876-E09A-609E919B11D8}"/>
                    </a:ext>
                  </a:extLst>
                </p:cNvPr>
                <p:cNvCxnSpPr>
                  <a:cxnSpLocks/>
                  <a:endCxn id="46" idx="0"/>
                </p:cNvCxnSpPr>
                <p:nvPr/>
              </p:nvCxnSpPr>
              <p:spPr>
                <a:xfrm>
                  <a:off x="6690908" y="3414847"/>
                  <a:ext cx="1067415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EE5A6F05-EE30-21C0-EEEC-C9202F8FD003}"/>
                    </a:ext>
                  </a:extLst>
                </p:cNvPr>
                <p:cNvCxnSpPr>
                  <a:cxnSpLocks/>
                  <a:stCxn id="48" idx="4"/>
                  <a:endCxn id="45" idx="0"/>
                </p:cNvCxnSpPr>
                <p:nvPr/>
              </p:nvCxnSpPr>
              <p:spPr>
                <a:xfrm flipH="1">
                  <a:off x="7209440" y="3351393"/>
                  <a:ext cx="1302" cy="71740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BCA1E8E0-DFAE-D35C-6D3D-2B943D2D2A61}"/>
                    </a:ext>
                  </a:extLst>
                </p:cNvPr>
                <p:cNvCxnSpPr>
                  <a:cxnSpLocks/>
                  <a:stCxn id="49" idx="4"/>
                  <a:endCxn id="46" idx="0"/>
                </p:cNvCxnSpPr>
                <p:nvPr/>
              </p:nvCxnSpPr>
              <p:spPr>
                <a:xfrm>
                  <a:off x="7758309" y="3447215"/>
                  <a:ext cx="14" cy="67826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7387AF2-469A-FE39-1E44-70D5DD82774D}"/>
                    </a:ext>
                  </a:extLst>
                </p:cNvPr>
                <p:cNvCxnSpPr>
                  <a:cxnSpLocks/>
                  <a:stCxn id="48" idx="4"/>
                  <a:endCxn id="44" idx="0"/>
                </p:cNvCxnSpPr>
                <p:nvPr/>
              </p:nvCxnSpPr>
              <p:spPr>
                <a:xfrm flipH="1">
                  <a:off x="6654373" y="3351393"/>
                  <a:ext cx="556369" cy="68234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F04787FC-4DD1-4BA8-832C-83ECBB4CDA86}"/>
                    </a:ext>
                  </a:extLst>
                </p:cNvPr>
                <p:cNvCxnSpPr>
                  <a:cxnSpLocks/>
                  <a:stCxn id="48" idx="4"/>
                  <a:endCxn id="46" idx="0"/>
                </p:cNvCxnSpPr>
                <p:nvPr/>
              </p:nvCxnSpPr>
              <p:spPr>
                <a:xfrm>
                  <a:off x="7210742" y="3351393"/>
                  <a:ext cx="547581" cy="77408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2773B6CB-45E7-5DAE-0F92-E6603545A6EC}"/>
                    </a:ext>
                  </a:extLst>
                </p:cNvPr>
                <p:cNvCxnSpPr>
                  <a:cxnSpLocks/>
                  <a:stCxn id="49" idx="4"/>
                  <a:endCxn id="45" idx="0"/>
                </p:cNvCxnSpPr>
                <p:nvPr/>
              </p:nvCxnSpPr>
              <p:spPr>
                <a:xfrm flipH="1">
                  <a:off x="7209440" y="3447215"/>
                  <a:ext cx="548869" cy="62158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B56D1178-EFEC-48F1-78B3-9A3D0E97FB20}"/>
                    </a:ext>
                  </a:extLst>
                </p:cNvPr>
                <p:cNvCxnSpPr>
                  <a:cxnSpLocks/>
                  <a:stCxn id="49" idx="4"/>
                  <a:endCxn id="44" idx="0"/>
                </p:cNvCxnSpPr>
                <p:nvPr/>
              </p:nvCxnSpPr>
              <p:spPr>
                <a:xfrm flipH="1">
                  <a:off x="6654373" y="3447215"/>
                  <a:ext cx="1103936" cy="58651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C9C6806-BE8D-A214-E6B0-3D032C856A0B}"/>
                  </a:ext>
                </a:extLst>
              </p:cNvPr>
              <p:cNvGrpSpPr/>
              <p:nvPr/>
            </p:nvGrpSpPr>
            <p:grpSpPr>
              <a:xfrm>
                <a:off x="6654373" y="4190959"/>
                <a:ext cx="1103950" cy="736712"/>
                <a:chOff x="6654373" y="4190959"/>
                <a:chExt cx="1103950" cy="73671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FB39A29-4382-D734-20EE-69EBFD0F9C57}"/>
                    </a:ext>
                  </a:extLst>
                </p:cNvPr>
                <p:cNvCxnSpPr>
                  <a:cxnSpLocks/>
                  <a:stCxn id="44" idx="4"/>
                  <a:endCxn id="42" idx="0"/>
                </p:cNvCxnSpPr>
                <p:nvPr/>
              </p:nvCxnSpPr>
              <p:spPr>
                <a:xfrm>
                  <a:off x="6654373" y="4292933"/>
                  <a:ext cx="27790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E038E40B-8B44-120A-EA48-89B02BF84FAA}"/>
                    </a:ext>
                  </a:extLst>
                </p:cNvPr>
                <p:cNvCxnSpPr>
                  <a:cxnSpLocks/>
                  <a:stCxn id="45" idx="4"/>
                  <a:endCxn id="42" idx="0"/>
                </p:cNvCxnSpPr>
                <p:nvPr/>
              </p:nvCxnSpPr>
              <p:spPr>
                <a:xfrm flipH="1">
                  <a:off x="6932273" y="4241599"/>
                  <a:ext cx="277167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11255720-0B26-6EC5-96E6-AEC7B7630752}"/>
                    </a:ext>
                  </a:extLst>
                </p:cNvPr>
                <p:cNvCxnSpPr>
                  <a:cxnSpLocks/>
                  <a:stCxn id="45" idx="4"/>
                  <a:endCxn id="43" idx="0"/>
                </p:cNvCxnSpPr>
                <p:nvPr/>
              </p:nvCxnSpPr>
              <p:spPr>
                <a:xfrm>
                  <a:off x="7209440" y="4241599"/>
                  <a:ext cx="281963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FCF073D6-A028-7C0E-B700-89B3E0320375}"/>
                    </a:ext>
                  </a:extLst>
                </p:cNvPr>
                <p:cNvCxnSpPr>
                  <a:cxnSpLocks/>
                  <a:stCxn id="46" idx="4"/>
                  <a:endCxn id="43" idx="0"/>
                </p:cNvCxnSpPr>
                <p:nvPr/>
              </p:nvCxnSpPr>
              <p:spPr>
                <a:xfrm flipH="1">
                  <a:off x="7491403" y="4190959"/>
                  <a:ext cx="26692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B52F371A-8AA6-4110-F01D-A253B27A8684}"/>
                    </a:ext>
                  </a:extLst>
                </p:cNvPr>
                <p:cNvCxnSpPr>
                  <a:cxnSpLocks/>
                  <a:stCxn id="44" idx="4"/>
                  <a:endCxn id="43" idx="0"/>
                </p:cNvCxnSpPr>
                <p:nvPr/>
              </p:nvCxnSpPr>
              <p:spPr>
                <a:xfrm>
                  <a:off x="6654373" y="4292933"/>
                  <a:ext cx="83703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A7AA8608-3BB0-E24C-B613-765AB8CD66BB}"/>
                    </a:ext>
                  </a:extLst>
                </p:cNvPr>
                <p:cNvCxnSpPr>
                  <a:cxnSpLocks/>
                  <a:stCxn id="42" idx="0"/>
                  <a:endCxn id="46" idx="4"/>
                </p:cNvCxnSpPr>
                <p:nvPr/>
              </p:nvCxnSpPr>
              <p:spPr>
                <a:xfrm flipV="1">
                  <a:off x="6932273" y="4190959"/>
                  <a:ext cx="82605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034CD545-6AC6-CD07-8EBD-6B58D00E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979" y="2693327"/>
            <a:ext cx="8319566" cy="268081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9AE43AF-9C2F-1DAE-0D69-E76A3690DC99}"/>
              </a:ext>
            </a:extLst>
          </p:cNvPr>
          <p:cNvSpPr txBox="1"/>
          <p:nvPr/>
        </p:nvSpPr>
        <p:spPr>
          <a:xfrm>
            <a:off x="9371487" y="121949"/>
            <a:ext cx="2824799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Source: OpenAI - </a:t>
            </a:r>
            <a:r>
              <a:rPr lang="en-US" sz="1600" dirty="0">
                <a:solidFill>
                  <a:schemeClr val="tx2"/>
                </a:solidFill>
                <a:hlinkClick r:id="rId3"/>
              </a:rPr>
              <a:t>Scaling Laws for Neural Language Models</a:t>
            </a: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BD13220B-5D6C-D113-9F97-0A59959B7544}"/>
              </a:ext>
            </a:extLst>
          </p:cNvPr>
          <p:cNvGrpSpPr/>
          <p:nvPr/>
        </p:nvGrpSpPr>
        <p:grpSpPr>
          <a:xfrm>
            <a:off x="3150979" y="2693327"/>
            <a:ext cx="3033511" cy="3326433"/>
            <a:chOff x="3150979" y="2693327"/>
            <a:chExt cx="3033511" cy="3326433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6EDD337E-8752-4DC0-F6BC-719B33B26344}"/>
                </a:ext>
              </a:extLst>
            </p:cNvPr>
            <p:cNvSpPr/>
            <p:nvPr/>
          </p:nvSpPr>
          <p:spPr>
            <a:xfrm>
              <a:off x="3150979" y="2693327"/>
              <a:ext cx="3033511" cy="2812738"/>
            </a:xfrm>
            <a:prstGeom prst="roundRect">
              <a:avLst>
                <a:gd name="adj" fmla="val 7229"/>
              </a:avLst>
            </a:prstGeom>
            <a:noFill/>
            <a:ln w="38100">
              <a:solidFill>
                <a:schemeClr val="bg2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9708E52-19A1-979F-05B9-BAE7BB8F83DA}"/>
                </a:ext>
              </a:extLst>
            </p:cNvPr>
            <p:cNvSpPr txBox="1"/>
            <p:nvPr/>
          </p:nvSpPr>
          <p:spPr>
            <a:xfrm>
              <a:off x="3157003" y="5619650"/>
              <a:ext cx="2962470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>
                  <a:solidFill>
                    <a:srgbClr val="FF0000"/>
                  </a:solidFill>
                </a:rPr>
                <a:t>…Scaling Compute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E87BFE-9874-30F1-F390-3285F1548D8F}"/>
              </a:ext>
            </a:extLst>
          </p:cNvPr>
          <p:cNvGrpSpPr/>
          <p:nvPr/>
        </p:nvGrpSpPr>
        <p:grpSpPr>
          <a:xfrm>
            <a:off x="285682" y="1060173"/>
            <a:ext cx="3056228" cy="895139"/>
            <a:chOff x="285682" y="1060173"/>
            <a:chExt cx="3056228" cy="895139"/>
          </a:xfrm>
        </p:grpSpPr>
        <p:pic>
          <p:nvPicPr>
            <p:cNvPr id="1026" name="Picture 2" descr="Universal picks up 'Dumb and Dumber' sequel">
              <a:extLst>
                <a:ext uri="{FF2B5EF4-FFF2-40B4-BE49-F238E27FC236}">
                  <a16:creationId xmlns:a16="http://schemas.microsoft.com/office/drawing/2014/main" id="{52558830-CE08-CEE6-8808-2610B71CC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682" y="1107142"/>
              <a:ext cx="1303923" cy="809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lbert Einstein: Biography, Physicist, Nobel Prize Winner">
              <a:extLst>
                <a:ext uri="{FF2B5EF4-FFF2-40B4-BE49-F238E27FC236}">
                  <a16:creationId xmlns:a16="http://schemas.microsoft.com/office/drawing/2014/main" id="{D701EC64-78F5-C65E-B24D-713F244891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88558" y="1060173"/>
              <a:ext cx="953352" cy="895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14EA9C48-2727-A9A7-E21B-B5B16F523CF8}"/>
                </a:ext>
              </a:extLst>
            </p:cNvPr>
            <p:cNvSpPr/>
            <p:nvPr/>
          </p:nvSpPr>
          <p:spPr>
            <a:xfrm>
              <a:off x="1785506" y="1357506"/>
              <a:ext cx="373626" cy="308895"/>
            </a:xfrm>
            <a:prstGeom prst="rightArrow">
              <a:avLst>
                <a:gd name="adj1" fmla="val 50000"/>
                <a:gd name="adj2" fmla="val 85013"/>
              </a:avLst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1025" name="TextBox 1024">
            <a:extLst>
              <a:ext uri="{FF2B5EF4-FFF2-40B4-BE49-F238E27FC236}">
                <a16:creationId xmlns:a16="http://schemas.microsoft.com/office/drawing/2014/main" id="{EAFCE203-D9A8-02BF-E140-C1B7A9AF3B88}"/>
              </a:ext>
            </a:extLst>
          </p:cNvPr>
          <p:cNvSpPr txBox="1"/>
          <p:nvPr/>
        </p:nvSpPr>
        <p:spPr>
          <a:xfrm>
            <a:off x="5913588" y="5693231"/>
            <a:ext cx="6017481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800" b="1" i="1">
                <a:solidFill>
                  <a:srgbClr val="FF0000"/>
                </a:solidFill>
              </a:rPr>
              <a:t>More Compute = More Electrical Power</a:t>
            </a: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9B61A4EA-2447-ECD2-5C29-775D293CEC1C}"/>
              </a:ext>
            </a:extLst>
          </p:cNvPr>
          <p:cNvGrpSpPr/>
          <p:nvPr/>
        </p:nvGrpSpPr>
        <p:grpSpPr>
          <a:xfrm>
            <a:off x="6488887" y="1956701"/>
            <a:ext cx="4896427" cy="736787"/>
            <a:chOff x="6488887" y="1956701"/>
            <a:chExt cx="4896427" cy="736787"/>
          </a:xfrm>
        </p:grpSpPr>
        <p:sp>
          <p:nvSpPr>
            <p:cNvPr id="1027" name="Left Brace 1026">
              <a:extLst>
                <a:ext uri="{FF2B5EF4-FFF2-40B4-BE49-F238E27FC236}">
                  <a16:creationId xmlns:a16="http://schemas.microsoft.com/office/drawing/2014/main" id="{85DB89CA-7B7D-AAE6-A1B2-15BD9B7CC477}"/>
                </a:ext>
              </a:extLst>
            </p:cNvPr>
            <p:cNvSpPr/>
            <p:nvPr/>
          </p:nvSpPr>
          <p:spPr>
            <a:xfrm rot="5400000">
              <a:off x="8800631" y="108805"/>
              <a:ext cx="272939" cy="4896427"/>
            </a:xfrm>
            <a:prstGeom prst="leftBrace">
              <a:avLst>
                <a:gd name="adj1" fmla="val 51562"/>
                <a:gd name="adj2" fmla="val 50000"/>
              </a:avLst>
            </a:prstGeom>
            <a:ln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A0B5B918-9A75-D0B6-4293-074FDFE52CE6}"/>
                </a:ext>
              </a:extLst>
            </p:cNvPr>
            <p:cNvSpPr txBox="1"/>
            <p:nvPr/>
          </p:nvSpPr>
          <p:spPr>
            <a:xfrm>
              <a:off x="7455865" y="1956701"/>
              <a:ext cx="2962470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>
                  <a:solidFill>
                    <a:srgbClr val="FF0000"/>
                  </a:solidFill>
                </a:rPr>
                <a:t>But scaling these means…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D443BFB6-A759-C58B-64AF-11C2E6B866D2}"/>
              </a:ext>
            </a:extLst>
          </p:cNvPr>
          <p:cNvSpPr/>
          <p:nvPr/>
        </p:nvSpPr>
        <p:spPr>
          <a:xfrm>
            <a:off x="7609840" y="171689"/>
            <a:ext cx="542013" cy="5420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9B332A-183A-BE35-C7B5-909CDE75B32F}"/>
              </a:ext>
            </a:extLst>
          </p:cNvPr>
          <p:cNvSpPr txBox="1"/>
          <p:nvPr/>
        </p:nvSpPr>
        <p:spPr>
          <a:xfrm>
            <a:off x="696003" y="5358040"/>
            <a:ext cx="1998114" cy="10772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b="1" i="1" dirty="0">
                <a:solidFill>
                  <a:schemeClr val="accent5"/>
                </a:solidFill>
              </a:rPr>
              <a:t>This is a direct consequence of the Transformer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758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025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B5022-FE90-4B38-3362-9F75D0F2E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 we claim that AI training is power-efficient?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6FE6B7-5D7C-0345-D77C-6F5AC990624A}"/>
              </a:ext>
            </a:extLst>
          </p:cNvPr>
          <p:cNvGrpSpPr/>
          <p:nvPr/>
        </p:nvGrpSpPr>
        <p:grpSpPr>
          <a:xfrm>
            <a:off x="1306300" y="870589"/>
            <a:ext cx="3775000" cy="1637069"/>
            <a:chOff x="1306300" y="870589"/>
            <a:chExt cx="3775000" cy="1637069"/>
          </a:xfrm>
        </p:grpSpPr>
        <p:pic>
          <p:nvPicPr>
            <p:cNvPr id="2052" name="Picture 4" descr="How humans evolved bigger brains | eLife Science Digests | eLife">
              <a:extLst>
                <a:ext uri="{FF2B5EF4-FFF2-40B4-BE49-F238E27FC236}">
                  <a16:creationId xmlns:a16="http://schemas.microsoft.com/office/drawing/2014/main" id="{194CB353-006E-6883-C21F-2FCC2DCD9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300" y="870589"/>
              <a:ext cx="2047473" cy="163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35F1A0-EC49-CDA7-B967-8168C78FD763}"/>
                </a:ext>
              </a:extLst>
            </p:cNvPr>
            <p:cNvSpPr txBox="1"/>
            <p:nvPr/>
          </p:nvSpPr>
          <p:spPr>
            <a:xfrm>
              <a:off x="4021394" y="1458290"/>
              <a:ext cx="1059906" cy="58477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200">
                  <a:solidFill>
                    <a:schemeClr val="tx2"/>
                  </a:solidFill>
                </a:rPr>
                <a:t>20 W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4697AC-158F-49E1-F36D-3633F058BCD7}"/>
              </a:ext>
            </a:extLst>
          </p:cNvPr>
          <p:cNvGrpSpPr/>
          <p:nvPr/>
        </p:nvGrpSpPr>
        <p:grpSpPr>
          <a:xfrm>
            <a:off x="3348188" y="4609198"/>
            <a:ext cx="3693726" cy="830997"/>
            <a:chOff x="3348188" y="4609198"/>
            <a:chExt cx="3693726" cy="830997"/>
          </a:xfrm>
        </p:grpSpPr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E2CBD29-5A5D-FB6F-3309-7CA709301674}"/>
                </a:ext>
              </a:extLst>
            </p:cNvPr>
            <p:cNvSpPr/>
            <p:nvPr/>
          </p:nvSpPr>
          <p:spPr>
            <a:xfrm>
              <a:off x="3348188" y="4809347"/>
              <a:ext cx="758072" cy="446937"/>
            </a:xfrm>
            <a:prstGeom prst="rightArrow">
              <a:avLst>
                <a:gd name="adj1" fmla="val 50000"/>
                <a:gd name="adj2" fmla="val 109398"/>
              </a:avLst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1BF44F-EC29-26CD-6AB7-D202D49A4AEC}"/>
                </a:ext>
              </a:extLst>
            </p:cNvPr>
            <p:cNvSpPr txBox="1"/>
            <p:nvPr/>
          </p:nvSpPr>
          <p:spPr>
            <a:xfrm>
              <a:off x="4173708" y="4609198"/>
              <a:ext cx="2868206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i="1">
                  <a:solidFill>
                    <a:schemeClr val="accent5"/>
                  </a:solidFill>
                </a:rPr>
                <a:t>25,000</a:t>
              </a:r>
              <a:r>
                <a:rPr lang="en-US" sz="2400">
                  <a:solidFill>
                    <a:schemeClr val="tx2"/>
                  </a:solidFill>
                </a:rPr>
                <a:t> A100s running for </a:t>
              </a:r>
              <a:r>
                <a:rPr lang="en-US" sz="2400" b="1" i="1">
                  <a:solidFill>
                    <a:schemeClr val="accent5"/>
                  </a:solidFill>
                </a:rPr>
                <a:t>100 days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071F8-2E91-934C-7043-C1BB32A3ABDC}"/>
              </a:ext>
            </a:extLst>
          </p:cNvPr>
          <p:cNvGrpSpPr/>
          <p:nvPr/>
        </p:nvGrpSpPr>
        <p:grpSpPr>
          <a:xfrm>
            <a:off x="1257140" y="4709651"/>
            <a:ext cx="2493311" cy="1361362"/>
            <a:chOff x="1257140" y="4709651"/>
            <a:chExt cx="2493311" cy="136136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323C17-0357-0F44-1BEC-36CA77DE2C61}"/>
                </a:ext>
              </a:extLst>
            </p:cNvPr>
            <p:cNvSpPr txBox="1"/>
            <p:nvPr/>
          </p:nvSpPr>
          <p:spPr>
            <a:xfrm>
              <a:off x="1700979" y="4709651"/>
              <a:ext cx="1312732" cy="64633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600">
                  <a:solidFill>
                    <a:schemeClr val="tx2"/>
                  </a:solidFill>
                </a:rPr>
                <a:t>GPT-4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2148E4-E18A-2ED5-8AEF-AEA86274F52B}"/>
                </a:ext>
              </a:extLst>
            </p:cNvPr>
            <p:cNvSpPr txBox="1"/>
            <p:nvPr/>
          </p:nvSpPr>
          <p:spPr>
            <a:xfrm>
              <a:off x="1257140" y="5436993"/>
              <a:ext cx="2493311" cy="6340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accent5"/>
                  </a:solidFill>
                </a:rPr>
                <a:t>1.8 trillion </a:t>
              </a:r>
              <a:r>
                <a:rPr lang="en-US" sz="1600">
                  <a:solidFill>
                    <a:schemeClr val="tx2"/>
                  </a:solidFill>
                </a:rPr>
                <a:t>parameters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accent5"/>
                  </a:solidFill>
                </a:rPr>
                <a:t>13 trillion</a:t>
              </a:r>
              <a:r>
                <a:rPr lang="en-US" sz="1600">
                  <a:solidFill>
                    <a:schemeClr val="tx2"/>
                  </a:solidFill>
                </a:rPr>
                <a:t> tokens in data set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0F1D93-42F8-35CA-A613-F1B9C2C0516B}"/>
              </a:ext>
            </a:extLst>
          </p:cNvPr>
          <p:cNvGrpSpPr/>
          <p:nvPr/>
        </p:nvGrpSpPr>
        <p:grpSpPr>
          <a:xfrm>
            <a:off x="7241265" y="4605996"/>
            <a:ext cx="4504060" cy="1010314"/>
            <a:chOff x="7241265" y="4605996"/>
            <a:chExt cx="4504060" cy="1010314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49179B07-53CD-BBCA-9381-82917C276DE0}"/>
                </a:ext>
              </a:extLst>
            </p:cNvPr>
            <p:cNvSpPr/>
            <p:nvPr/>
          </p:nvSpPr>
          <p:spPr>
            <a:xfrm>
              <a:off x="7241265" y="4801227"/>
              <a:ext cx="758072" cy="446937"/>
            </a:xfrm>
            <a:prstGeom prst="rightArrow">
              <a:avLst>
                <a:gd name="adj1" fmla="val 50000"/>
                <a:gd name="adj2" fmla="val 109398"/>
              </a:avLst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F867BC-6D59-7492-E192-0B64F561B841}"/>
                </a:ext>
              </a:extLst>
            </p:cNvPr>
            <p:cNvSpPr txBox="1"/>
            <p:nvPr/>
          </p:nvSpPr>
          <p:spPr>
            <a:xfrm>
              <a:off x="8337669" y="4605996"/>
              <a:ext cx="2718705" cy="4616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i="1">
                  <a:solidFill>
                    <a:schemeClr val="accent5"/>
                  </a:solidFill>
                </a:rPr>
                <a:t>50 GWh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CC6868-BF50-6E75-A362-216E4D26B097}"/>
                </a:ext>
              </a:extLst>
            </p:cNvPr>
            <p:cNvSpPr txBox="1"/>
            <p:nvPr/>
          </p:nvSpPr>
          <p:spPr>
            <a:xfrm>
              <a:off x="8171213" y="5154645"/>
              <a:ext cx="3574112" cy="4616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i="1">
                  <a:solidFill>
                    <a:schemeClr val="accent5"/>
                  </a:solidFill>
                </a:rPr>
                <a:t>4,000 US homes for 1 year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D28ED5C-72D0-F155-6A2A-0E1BBBC16813}"/>
              </a:ext>
            </a:extLst>
          </p:cNvPr>
          <p:cNvSpPr txBox="1"/>
          <p:nvPr/>
        </p:nvSpPr>
        <p:spPr>
          <a:xfrm>
            <a:off x="3817707" y="-264681"/>
            <a:ext cx="184731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endParaRPr lang="en-US" sz="1600" err="1">
              <a:solidFill>
                <a:schemeClr val="tx2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931195-A938-5320-F284-4A211A4885DB}"/>
              </a:ext>
            </a:extLst>
          </p:cNvPr>
          <p:cNvGrpSpPr/>
          <p:nvPr/>
        </p:nvGrpSpPr>
        <p:grpSpPr>
          <a:xfrm>
            <a:off x="6962307" y="720973"/>
            <a:ext cx="4836650" cy="3783475"/>
            <a:chOff x="6962307" y="720973"/>
            <a:chExt cx="4836650" cy="37834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AAE150-B1DE-685D-CB2F-70A614E3516A}"/>
                </a:ext>
              </a:extLst>
            </p:cNvPr>
            <p:cNvSpPr/>
            <p:nvPr/>
          </p:nvSpPr>
          <p:spPr>
            <a:xfrm>
              <a:off x="7393858" y="1133829"/>
              <a:ext cx="3824748" cy="2858071"/>
            </a:xfrm>
            <a:prstGeom prst="rect">
              <a:avLst/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A4BF92-89DF-ADA2-DFA9-8F2C8D22A424}"/>
                </a:ext>
              </a:extLst>
            </p:cNvPr>
            <p:cNvSpPr txBox="1"/>
            <p:nvPr/>
          </p:nvSpPr>
          <p:spPr>
            <a:xfrm>
              <a:off x="7270666" y="720973"/>
              <a:ext cx="4528291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CO2 footprint: It matters </a:t>
              </a:r>
              <a:r>
                <a:rPr lang="en-US" sz="1600" b="1" i="1">
                  <a:solidFill>
                    <a:schemeClr val="accent5"/>
                  </a:solidFill>
                </a:rPr>
                <a:t>where </a:t>
              </a:r>
              <a:r>
                <a:rPr lang="en-US" sz="1600">
                  <a:solidFill>
                    <a:schemeClr val="tx2"/>
                  </a:solidFill>
                </a:rPr>
                <a:t>we train the models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CB8412-A34A-11B4-0AF2-FDCAB71B6110}"/>
                </a:ext>
              </a:extLst>
            </p:cNvPr>
            <p:cNvSpPr txBox="1"/>
            <p:nvPr/>
          </p:nvSpPr>
          <p:spPr>
            <a:xfrm rot="16200000">
              <a:off x="6209132" y="2342876"/>
              <a:ext cx="192772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0" i="0">
                  <a:solidFill>
                    <a:schemeClr val="tx2"/>
                  </a:solidFill>
                  <a:effectLst/>
                  <a:latin typeface="Lato" panose="020F0502020204030203" pitchFamily="34" charset="0"/>
                </a:rPr>
                <a:t>gCO2eq/kWh</a:t>
              </a:r>
              <a:endParaRPr lang="en-US">
                <a:solidFill>
                  <a:schemeClr val="tx2"/>
                </a:solidFill>
              </a:endParaRPr>
            </a:p>
          </p:txBody>
        </p:sp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C5F53DFD-C8C8-193C-C610-62F31978DAF4}"/>
                </a:ext>
              </a:extLst>
            </p:cNvPr>
            <p:cNvGraphicFramePr/>
            <p:nvPr/>
          </p:nvGraphicFramePr>
          <p:xfrm>
            <a:off x="7867139" y="1202658"/>
            <a:ext cx="3112216" cy="28060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EFB069C-DBCE-6AEA-C7E8-E6E30DBBE778}"/>
                </a:ext>
              </a:extLst>
            </p:cNvPr>
            <p:cNvSpPr txBox="1"/>
            <p:nvPr/>
          </p:nvSpPr>
          <p:spPr>
            <a:xfrm>
              <a:off x="6962307" y="3981228"/>
              <a:ext cx="464988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European Environment Agency: “Greenhouse gas emission intensity of electricity generation in Europe” 14 Jun 2024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80F503C2-B584-1E88-1C6A-BBA7E78BB0FF}"/>
                </a:ext>
              </a:extLst>
            </p:cNvPr>
            <p:cNvSpPr/>
            <p:nvPr/>
          </p:nvSpPr>
          <p:spPr>
            <a:xfrm>
              <a:off x="8623887" y="3112333"/>
              <a:ext cx="515881" cy="35634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8g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F0270FF5-5487-6574-4CD7-24A4A60A08AF}"/>
                </a:ext>
              </a:extLst>
            </p:cNvPr>
            <p:cNvSpPr/>
            <p:nvPr/>
          </p:nvSpPr>
          <p:spPr>
            <a:xfrm>
              <a:off x="9802759" y="1161075"/>
              <a:ext cx="669277" cy="356347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368g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FC956E-91A6-4040-B4B6-94EFB2FE5D07}"/>
              </a:ext>
            </a:extLst>
          </p:cNvPr>
          <p:cNvGrpSpPr/>
          <p:nvPr/>
        </p:nvGrpSpPr>
        <p:grpSpPr>
          <a:xfrm>
            <a:off x="269119" y="2743671"/>
            <a:ext cx="5778791" cy="1597318"/>
            <a:chOff x="269119" y="2743671"/>
            <a:chExt cx="5778791" cy="159731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964A65-8676-27F8-5D82-584E60AEB0C1}"/>
                </a:ext>
              </a:extLst>
            </p:cNvPr>
            <p:cNvGrpSpPr/>
            <p:nvPr/>
          </p:nvGrpSpPr>
          <p:grpSpPr>
            <a:xfrm>
              <a:off x="269119" y="3037258"/>
              <a:ext cx="5778791" cy="584775"/>
              <a:chOff x="269119" y="3037258"/>
              <a:chExt cx="5778791" cy="584775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1509C2-5878-15B7-B8EC-D88B77495A5B}"/>
                  </a:ext>
                </a:extLst>
              </p:cNvPr>
              <p:cNvSpPr txBox="1"/>
              <p:nvPr/>
            </p:nvSpPr>
            <p:spPr>
              <a:xfrm>
                <a:off x="4021393" y="3037258"/>
                <a:ext cx="2026517" cy="584775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3200">
                    <a:solidFill>
                      <a:schemeClr val="tx2"/>
                    </a:solidFill>
                  </a:rPr>
                  <a:t>700 W TDP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C62D286-D8B4-F8A7-F506-3621C32A490F}"/>
                  </a:ext>
                </a:extLst>
              </p:cNvPr>
              <p:cNvSpPr txBox="1"/>
              <p:nvPr/>
            </p:nvSpPr>
            <p:spPr>
              <a:xfrm>
                <a:off x="269119" y="3090669"/>
                <a:ext cx="1965603" cy="40011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>
                    <a:solidFill>
                      <a:schemeClr val="tx2"/>
                    </a:solidFill>
                  </a:rPr>
                  <a:t>Nvidia A100 SXM</a:t>
                </a:r>
              </a:p>
            </p:txBody>
          </p:sp>
        </p:grpSp>
        <p:pic>
          <p:nvPicPr>
            <p:cNvPr id="2056" name="Picture 8" descr="NVIDIA A100 | NVIDIA">
              <a:extLst>
                <a:ext uri="{FF2B5EF4-FFF2-40B4-BE49-F238E27FC236}">
                  <a16:creationId xmlns:a16="http://schemas.microsoft.com/office/drawing/2014/main" id="{640E6EEE-0558-EF70-A6F1-04C64140E6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84760" y="2743671"/>
              <a:ext cx="2093684" cy="1597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DE84A30-CDC5-0826-ED7D-5515691B5751}"/>
              </a:ext>
            </a:extLst>
          </p:cNvPr>
          <p:cNvSpPr txBox="1"/>
          <p:nvPr/>
        </p:nvSpPr>
        <p:spPr>
          <a:xfrm>
            <a:off x="9329694" y="2021011"/>
            <a:ext cx="1659493" cy="40011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i="1">
                <a:solidFill>
                  <a:schemeClr val="accent5"/>
                </a:solidFill>
              </a:rPr>
              <a:t>46X more CO</a:t>
            </a:r>
            <a:r>
              <a:rPr lang="en-US" sz="2000" b="1" i="1" baseline="-2500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C2E8BF-848E-0934-221B-C10C96A54052}"/>
              </a:ext>
            </a:extLst>
          </p:cNvPr>
          <p:cNvSpPr txBox="1"/>
          <p:nvPr/>
        </p:nvSpPr>
        <p:spPr>
          <a:xfrm>
            <a:off x="4241348" y="5683843"/>
            <a:ext cx="7503977" cy="58477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3200" b="1" i="1">
                <a:solidFill>
                  <a:schemeClr val="accent5"/>
                </a:solidFill>
              </a:rPr>
              <a:t>234,000 times</a:t>
            </a:r>
            <a:r>
              <a:rPr lang="en-US" sz="3200">
                <a:solidFill>
                  <a:schemeClr val="tx2"/>
                </a:solidFill>
              </a:rPr>
              <a:t> the energy used by one brain</a:t>
            </a:r>
          </a:p>
        </p:txBody>
      </p:sp>
    </p:spTree>
    <p:extLst>
      <p:ext uri="{BB962C8B-B14F-4D97-AF65-F5344CB8AC3E}">
        <p14:creationId xmlns:p14="http://schemas.microsoft.com/office/powerpoint/2010/main" val="3374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7D6E9A6-5C07-369A-35D9-3B9EBCC47951}"/>
              </a:ext>
            </a:extLst>
          </p:cNvPr>
          <p:cNvGrpSpPr/>
          <p:nvPr/>
        </p:nvGrpSpPr>
        <p:grpSpPr>
          <a:xfrm>
            <a:off x="222409" y="1043120"/>
            <a:ext cx="8127624" cy="2238914"/>
            <a:chOff x="222409" y="1043120"/>
            <a:chExt cx="8127624" cy="2238914"/>
          </a:xfrm>
        </p:grpSpPr>
        <p:pic>
          <p:nvPicPr>
            <p:cNvPr id="3074" name="Picture 2" descr="deep learning neural network illustration">
              <a:extLst>
                <a:ext uri="{FF2B5EF4-FFF2-40B4-BE49-F238E27FC236}">
                  <a16:creationId xmlns:a16="http://schemas.microsoft.com/office/drawing/2014/main" id="{1DDDDABE-422A-FF0E-17D0-C3EBFDD22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7771" y="1043120"/>
              <a:ext cx="3582262" cy="22389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575CF1D-1597-1A9B-7259-1765E85ADCB8}"/>
                </a:ext>
              </a:extLst>
            </p:cNvPr>
            <p:cNvSpPr/>
            <p:nvPr/>
          </p:nvSpPr>
          <p:spPr>
            <a:xfrm>
              <a:off x="222409" y="1325675"/>
              <a:ext cx="698090" cy="6980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A00EEC-C6A8-9B30-B4C7-F11ABD963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are these AI implementations so inefficient?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43397-6B1A-A452-F087-E52D1FAFCB6F}"/>
              </a:ext>
            </a:extLst>
          </p:cNvPr>
          <p:cNvSpPr txBox="1"/>
          <p:nvPr/>
        </p:nvSpPr>
        <p:spPr>
          <a:xfrm>
            <a:off x="947452" y="1043120"/>
            <a:ext cx="3602516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Many AI problems are examples of </a:t>
            </a:r>
            <a:r>
              <a:rPr lang="en-US" sz="2000" b="1" i="1" dirty="0">
                <a:solidFill>
                  <a:schemeClr val="accent5"/>
                </a:solidFill>
              </a:rPr>
              <a:t>sparse computations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D1C921-8B98-EB9C-F84B-A50B43A58248}"/>
              </a:ext>
            </a:extLst>
          </p:cNvPr>
          <p:cNvSpPr txBox="1"/>
          <p:nvPr/>
        </p:nvSpPr>
        <p:spPr>
          <a:xfrm>
            <a:off x="1005297" y="3222819"/>
            <a:ext cx="3412978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Matrix multiplication on a zero value tensor is </a:t>
            </a:r>
            <a:r>
              <a:rPr lang="en-US" sz="2000" b="1" i="1" dirty="0">
                <a:solidFill>
                  <a:schemeClr val="accent5"/>
                </a:solidFill>
              </a:rPr>
              <a:t>always zero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1A6F4-B261-AA5C-11E2-5D6D2D3B7DB7}"/>
              </a:ext>
            </a:extLst>
          </p:cNvPr>
          <p:cNvSpPr txBox="1"/>
          <p:nvPr/>
        </p:nvSpPr>
        <p:spPr>
          <a:xfrm>
            <a:off x="1171378" y="4243109"/>
            <a:ext cx="3124882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The transform is executed anyway, but the compute power is effectively </a:t>
            </a:r>
            <a:r>
              <a:rPr lang="en-US" sz="2000" b="1" i="1" dirty="0">
                <a:solidFill>
                  <a:schemeClr val="accent5"/>
                </a:solidFill>
              </a:rPr>
              <a:t>wasted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6908B2-8CA9-197A-D7A7-F966113F7208}"/>
              </a:ext>
            </a:extLst>
          </p:cNvPr>
          <p:cNvGrpSpPr/>
          <p:nvPr/>
        </p:nvGrpSpPr>
        <p:grpSpPr>
          <a:xfrm>
            <a:off x="1127312" y="1975740"/>
            <a:ext cx="3556158" cy="1015663"/>
            <a:chOff x="724189" y="1975740"/>
            <a:chExt cx="3556158" cy="10156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6DC4CC-A6B3-D04F-BA15-9BB72A562EF5}"/>
                </a:ext>
              </a:extLst>
            </p:cNvPr>
            <p:cNvSpPr txBox="1"/>
            <p:nvPr/>
          </p:nvSpPr>
          <p:spPr>
            <a:xfrm>
              <a:off x="724189" y="1975740"/>
              <a:ext cx="3168948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In a </a:t>
              </a:r>
              <a:r>
                <a:rPr lang="en-US" sz="2000" b="1" i="1" dirty="0">
                  <a:solidFill>
                    <a:schemeClr val="accent5"/>
                  </a:solidFill>
                </a:rPr>
                <a:t>sparse computation </a:t>
              </a:r>
              <a:r>
                <a:rPr lang="en-US" sz="2000" dirty="0">
                  <a:solidFill>
                    <a:schemeClr val="tx2"/>
                  </a:solidFill>
                </a:rPr>
                <a:t>many of these </a:t>
              </a:r>
              <a:r>
                <a:rPr lang="en-US" sz="2000" b="1" i="1" dirty="0">
                  <a:solidFill>
                    <a:schemeClr val="accent5"/>
                  </a:solidFill>
                </a:rPr>
                <a:t>tensors</a:t>
              </a:r>
              <a:r>
                <a:rPr lang="en-US" sz="2000" dirty="0">
                  <a:solidFill>
                    <a:schemeClr val="tx2"/>
                  </a:solidFill>
                </a:rPr>
                <a:t> would have a value of </a:t>
              </a:r>
              <a:r>
                <a:rPr lang="en-US" sz="2000" b="1" i="1" dirty="0">
                  <a:solidFill>
                    <a:schemeClr val="accent5"/>
                  </a:solidFill>
                </a:rPr>
                <a:t>zero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8EEC9E0C-D70F-BBA6-E191-468EFA8F31A2}"/>
                </a:ext>
              </a:extLst>
            </p:cNvPr>
            <p:cNvSpPr/>
            <p:nvPr/>
          </p:nvSpPr>
          <p:spPr>
            <a:xfrm>
              <a:off x="3602326" y="2188439"/>
              <a:ext cx="678021" cy="217479"/>
            </a:xfrm>
            <a:prstGeom prst="rightArrow">
              <a:avLst>
                <a:gd name="adj1" fmla="val 50000"/>
                <a:gd name="adj2" fmla="val 121872"/>
              </a:avLst>
            </a:prstGeom>
            <a:solidFill>
              <a:schemeClr val="accent5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5A6668-F267-2430-616C-AFCFDE38688D}"/>
              </a:ext>
            </a:extLst>
          </p:cNvPr>
          <p:cNvGrpSpPr/>
          <p:nvPr/>
        </p:nvGrpSpPr>
        <p:grpSpPr>
          <a:xfrm>
            <a:off x="8600887" y="711365"/>
            <a:ext cx="3412978" cy="3290170"/>
            <a:chOff x="8600887" y="711365"/>
            <a:chExt cx="3412978" cy="3290170"/>
          </a:xfrm>
        </p:grpSpPr>
        <p:pic>
          <p:nvPicPr>
            <p:cNvPr id="9" name="Picture 4" descr="How humans evolved bigger brains | eLife Science Digests | eLife">
              <a:extLst>
                <a:ext uri="{FF2B5EF4-FFF2-40B4-BE49-F238E27FC236}">
                  <a16:creationId xmlns:a16="http://schemas.microsoft.com/office/drawing/2014/main" id="{FBB4C0A4-DB4D-4A4C-4EFE-246383B81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1436" y="711365"/>
              <a:ext cx="2047473" cy="1637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E6165E-0B91-F9E3-F5F0-177C6EC8937A}"/>
                </a:ext>
              </a:extLst>
            </p:cNvPr>
            <p:cNvSpPr txBox="1"/>
            <p:nvPr/>
          </p:nvSpPr>
          <p:spPr>
            <a:xfrm>
              <a:off x="8600887" y="2175635"/>
              <a:ext cx="3412978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The human brain has evolved to be able to ignore most of the sensory inputs it receives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2F9465-048F-A957-130A-D7DA819A0B55}"/>
                </a:ext>
              </a:extLst>
            </p:cNvPr>
            <p:cNvSpPr txBox="1"/>
            <p:nvPr/>
          </p:nvSpPr>
          <p:spPr>
            <a:xfrm>
              <a:off x="8600887" y="3293649"/>
              <a:ext cx="3412977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This is how we deal with sparse computation problems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35897B-E9D1-F8B0-7463-1D371953AFF9}"/>
              </a:ext>
            </a:extLst>
          </p:cNvPr>
          <p:cNvGrpSpPr/>
          <p:nvPr/>
        </p:nvGrpSpPr>
        <p:grpSpPr>
          <a:xfrm>
            <a:off x="3468552" y="3941522"/>
            <a:ext cx="5055806" cy="2391420"/>
            <a:chOff x="3753687" y="3941522"/>
            <a:chExt cx="5055806" cy="239142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B2D22F-D0C3-C897-4334-0D4B5F8C55D6}"/>
                </a:ext>
              </a:extLst>
            </p:cNvPr>
            <p:cNvSpPr/>
            <p:nvPr/>
          </p:nvSpPr>
          <p:spPr>
            <a:xfrm>
              <a:off x="4671506" y="4717921"/>
              <a:ext cx="698090" cy="69809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600">
                  <a:solidFill>
                    <a:schemeClr val="tx2"/>
                  </a:solidFill>
                </a:rPr>
                <a:t>2</a:t>
              </a:r>
            </a:p>
          </p:txBody>
        </p:sp>
        <p:pic>
          <p:nvPicPr>
            <p:cNvPr id="3076" name="Picture 4" descr="Motherboard Tray Components">
              <a:extLst>
                <a:ext uri="{FF2B5EF4-FFF2-40B4-BE49-F238E27FC236}">
                  <a16:creationId xmlns:a16="http://schemas.microsoft.com/office/drawing/2014/main" id="{06300574-FB6F-DF74-1E39-58DD16B745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66218" y="3941522"/>
              <a:ext cx="3043275" cy="239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40B1671-75D0-30CA-4181-DDA175060914}"/>
                </a:ext>
              </a:extLst>
            </p:cNvPr>
            <p:cNvSpPr txBox="1"/>
            <p:nvPr/>
          </p:nvSpPr>
          <p:spPr>
            <a:xfrm>
              <a:off x="3753687" y="5701060"/>
              <a:ext cx="2851355" cy="46166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dirty="0">
                  <a:solidFill>
                    <a:schemeClr val="tx2"/>
                  </a:solidFill>
                </a:rPr>
                <a:t>NVidia H100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07FABB-173C-148A-E3C7-F67CF30B6570}"/>
              </a:ext>
            </a:extLst>
          </p:cNvPr>
          <p:cNvGrpSpPr/>
          <p:nvPr/>
        </p:nvGrpSpPr>
        <p:grpSpPr>
          <a:xfrm>
            <a:off x="8614442" y="4158838"/>
            <a:ext cx="3267134" cy="2601939"/>
            <a:chOff x="9292377" y="4224940"/>
            <a:chExt cx="2324789" cy="260193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6D9FC3-A991-AA3F-DFC3-3C8D16E28CA2}"/>
                </a:ext>
              </a:extLst>
            </p:cNvPr>
            <p:cNvSpPr txBox="1"/>
            <p:nvPr/>
          </p:nvSpPr>
          <p:spPr>
            <a:xfrm>
              <a:off x="9358921" y="4224940"/>
              <a:ext cx="2125158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Local memory too small for the model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A013243-50A9-2D61-0F6E-F62FFF38FE33}"/>
                </a:ext>
              </a:extLst>
            </p:cNvPr>
            <p:cNvSpPr txBox="1"/>
            <p:nvPr/>
          </p:nvSpPr>
          <p:spPr>
            <a:xfrm>
              <a:off x="9292377" y="5018078"/>
              <a:ext cx="2258245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Data must be distributed around the board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FF19097-0157-40C1-A8DE-10EC6470D672}"/>
                </a:ext>
              </a:extLst>
            </p:cNvPr>
            <p:cNvSpPr txBox="1"/>
            <p:nvPr/>
          </p:nvSpPr>
          <p:spPr>
            <a:xfrm>
              <a:off x="9358921" y="5811216"/>
              <a:ext cx="2258245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Efficiency drops as data transfers take time to complete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31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F1329-ACB8-5B4E-4DC8-517BB3D5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AI compute efficiency in the future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B3AFB6-4448-81C4-C494-9F8A785A5980}"/>
              </a:ext>
            </a:extLst>
          </p:cNvPr>
          <p:cNvGrpSpPr/>
          <p:nvPr/>
        </p:nvGrpSpPr>
        <p:grpSpPr>
          <a:xfrm>
            <a:off x="443877" y="726034"/>
            <a:ext cx="11375573" cy="1833204"/>
            <a:chOff x="443877" y="726034"/>
            <a:chExt cx="11375573" cy="18332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92999C-EB19-1364-6F7F-D29BCC0767EF}"/>
                </a:ext>
              </a:extLst>
            </p:cNvPr>
            <p:cNvSpPr txBox="1"/>
            <p:nvPr/>
          </p:nvSpPr>
          <p:spPr>
            <a:xfrm>
              <a:off x="443877" y="1492776"/>
              <a:ext cx="3668055" cy="5232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800">
                  <a:solidFill>
                    <a:schemeClr val="tx2"/>
                  </a:solidFill>
                  <a:hlinkClick r:id="rId2"/>
                </a:rPr>
                <a:t>Spiking neural networks</a:t>
              </a:r>
              <a:endParaRPr lang="en-US" sz="2800">
                <a:solidFill>
                  <a:schemeClr val="tx2"/>
                </a:solidFill>
              </a:endParaRPr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E81C9BE6-FCA8-1BC2-AA27-F1AE649DA8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11097" y="726034"/>
              <a:ext cx="6608353" cy="1833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EED1B2F-25FF-7CAC-4E4F-78D57DBAF9FB}"/>
              </a:ext>
            </a:extLst>
          </p:cNvPr>
          <p:cNvSpPr txBox="1"/>
          <p:nvPr/>
        </p:nvSpPr>
        <p:spPr>
          <a:xfrm>
            <a:off x="131228" y="2388170"/>
            <a:ext cx="5298293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>
                <a:solidFill>
                  <a:schemeClr val="tx2"/>
                </a:solidFill>
              </a:rPr>
              <a:t>Create neural networks that more closely mimic the operation of human neurons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432B9BE-6A7D-4E63-04AF-B8F89CF60373}"/>
              </a:ext>
            </a:extLst>
          </p:cNvPr>
          <p:cNvGrpSpPr/>
          <p:nvPr/>
        </p:nvGrpSpPr>
        <p:grpSpPr>
          <a:xfrm>
            <a:off x="443877" y="3700966"/>
            <a:ext cx="9919322" cy="2278626"/>
            <a:chOff x="443877" y="3700966"/>
            <a:chExt cx="9919322" cy="227862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BF7078-7842-EE6F-3C6E-C8E58346B8A8}"/>
                </a:ext>
              </a:extLst>
            </p:cNvPr>
            <p:cNvSpPr txBox="1"/>
            <p:nvPr/>
          </p:nvSpPr>
          <p:spPr>
            <a:xfrm>
              <a:off x="443877" y="4578669"/>
              <a:ext cx="3811941" cy="5232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800">
                  <a:solidFill>
                    <a:schemeClr val="tx2"/>
                  </a:solidFill>
                  <a:hlinkClick r:id="rId4"/>
                </a:rPr>
                <a:t>Neuromorphic processor</a:t>
              </a:r>
              <a:endParaRPr lang="en-US" sz="2800">
                <a:solidFill>
                  <a:schemeClr val="tx2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A6DD66-5F06-D9BD-E187-C5A9992E3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2308" y="3700966"/>
              <a:ext cx="4050891" cy="22786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5F9C5AE-CC2C-3B30-7E2F-A5E22B975650}"/>
              </a:ext>
            </a:extLst>
          </p:cNvPr>
          <p:cNvSpPr txBox="1"/>
          <p:nvPr/>
        </p:nvSpPr>
        <p:spPr>
          <a:xfrm>
            <a:off x="374921" y="3592618"/>
            <a:ext cx="4205492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b="1" i="1">
                <a:solidFill>
                  <a:schemeClr val="bg2"/>
                </a:solidFill>
              </a:rPr>
              <a:t>Neither of these approaches is commercially viable yet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6C0217-F2E7-BDF7-084B-57C6B3DF3AC0}"/>
              </a:ext>
            </a:extLst>
          </p:cNvPr>
          <p:cNvSpPr txBox="1"/>
          <p:nvPr/>
        </p:nvSpPr>
        <p:spPr>
          <a:xfrm>
            <a:off x="626732" y="5332540"/>
            <a:ext cx="3302344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b="1" i="1" dirty="0">
                <a:solidFill>
                  <a:schemeClr val="bg2"/>
                </a:solidFill>
              </a:rPr>
              <a:t>So what hardware do we use today? It’s GPUs.</a:t>
            </a:r>
          </a:p>
        </p:txBody>
      </p:sp>
    </p:spTree>
    <p:extLst>
      <p:ext uri="{BB962C8B-B14F-4D97-AF65-F5344CB8AC3E}">
        <p14:creationId xmlns:p14="http://schemas.microsoft.com/office/powerpoint/2010/main" val="29641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FDC6-DBBE-3998-DB2C-55A695E97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TODAY: Why GPUs are favored for AI processing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24CF3-69FA-BF96-26F1-4AE1D1ADA9DE}"/>
              </a:ext>
            </a:extLst>
          </p:cNvPr>
          <p:cNvGrpSpPr/>
          <p:nvPr/>
        </p:nvGrpSpPr>
        <p:grpSpPr>
          <a:xfrm>
            <a:off x="838256" y="2400884"/>
            <a:ext cx="1781188" cy="2657744"/>
            <a:chOff x="6469117" y="2553284"/>
            <a:chExt cx="1781188" cy="265774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AF65C7-9CED-1C4A-6ABB-6FEDDA7BD560}"/>
                </a:ext>
              </a:extLst>
            </p:cNvPr>
            <p:cNvGrpSpPr/>
            <p:nvPr/>
          </p:nvGrpSpPr>
          <p:grpSpPr>
            <a:xfrm>
              <a:off x="6469117" y="2553284"/>
              <a:ext cx="1781188" cy="2657744"/>
              <a:chOff x="3621643" y="2543434"/>
              <a:chExt cx="1781188" cy="2657744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E50556F-BD10-5943-64D3-ED7E5FE12E39}"/>
                  </a:ext>
                </a:extLst>
              </p:cNvPr>
              <p:cNvGrpSpPr/>
              <p:nvPr/>
            </p:nvGrpSpPr>
            <p:grpSpPr>
              <a:xfrm>
                <a:off x="3621643" y="2543434"/>
                <a:ext cx="1781188" cy="130957"/>
                <a:chOff x="3621643" y="2543434"/>
                <a:chExt cx="1781188" cy="130957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017900D1-DC9F-478E-4712-883B6AF25F27}"/>
                    </a:ext>
                  </a:extLst>
                </p:cNvPr>
                <p:cNvSpPr/>
                <p:nvPr/>
              </p:nvSpPr>
              <p:spPr>
                <a:xfrm>
                  <a:off x="3621643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6FE41E3-C1DC-AD3D-893B-EC9B04C97539}"/>
                    </a:ext>
                  </a:extLst>
                </p:cNvPr>
                <p:cNvSpPr/>
                <p:nvPr/>
              </p:nvSpPr>
              <p:spPr>
                <a:xfrm>
                  <a:off x="4171720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1E0C2816-08A2-2EF5-5F77-E197226EF00C}"/>
                    </a:ext>
                  </a:extLst>
                </p:cNvPr>
                <p:cNvSpPr/>
                <p:nvPr/>
              </p:nvSpPr>
              <p:spPr>
                <a:xfrm>
                  <a:off x="4721797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CF6F8531-4608-7AC2-294D-624AC4FB4E43}"/>
                    </a:ext>
                  </a:extLst>
                </p:cNvPr>
                <p:cNvSpPr/>
                <p:nvPr/>
              </p:nvSpPr>
              <p:spPr>
                <a:xfrm>
                  <a:off x="5271874" y="2543434"/>
                  <a:ext cx="130957" cy="130957"/>
                </a:xfrm>
                <a:prstGeom prst="ellipse">
                  <a:avLst/>
                </a:prstGeom>
                <a:solidFill>
                  <a:schemeClr val="accent4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7DE9C8A-0F12-6313-017E-BB2594ECCBFB}"/>
                  </a:ext>
                </a:extLst>
              </p:cNvPr>
              <p:cNvGrpSpPr/>
              <p:nvPr/>
            </p:nvGrpSpPr>
            <p:grpSpPr>
              <a:xfrm>
                <a:off x="3891738" y="3330565"/>
                <a:ext cx="1301097" cy="259200"/>
                <a:chOff x="3891738" y="3330565"/>
                <a:chExt cx="1301097" cy="259200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D77C353-2000-90E5-602D-C0C1EA44C3CD}"/>
                    </a:ext>
                  </a:extLst>
                </p:cNvPr>
                <p:cNvSpPr/>
                <p:nvPr/>
              </p:nvSpPr>
              <p:spPr>
                <a:xfrm>
                  <a:off x="3891738" y="3390680"/>
                  <a:ext cx="130957" cy="130957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12E938EA-2A5C-AF94-0D60-3F711653B7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83268" y="3429143"/>
                  <a:ext cx="64800" cy="64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A2365B2D-2638-3FC5-8CE2-86609D05D232}"/>
                    </a:ext>
                  </a:extLst>
                </p:cNvPr>
                <p:cNvSpPr/>
                <p:nvPr/>
              </p:nvSpPr>
              <p:spPr>
                <a:xfrm>
                  <a:off x="4933635" y="3330565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48F8D403-DBD8-0665-EAC1-6583A00FD240}"/>
                  </a:ext>
                </a:extLst>
              </p:cNvPr>
              <p:cNvGrpSpPr/>
              <p:nvPr/>
            </p:nvGrpSpPr>
            <p:grpSpPr>
              <a:xfrm>
                <a:off x="3829699" y="4176283"/>
                <a:ext cx="1266289" cy="259200"/>
                <a:chOff x="3829699" y="4176283"/>
                <a:chExt cx="1266289" cy="259200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C481E39F-A2F8-19A7-E9AF-DB6C106D98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29699" y="4176283"/>
                  <a:ext cx="259200" cy="2592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367DABEE-31F9-24CA-0CA2-30E4BB563D2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427966" y="4211349"/>
                  <a:ext cx="172800" cy="172800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D802B276-CE70-9DA6-53CE-54D83314BB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030509" y="4268030"/>
                  <a:ext cx="65479" cy="65479"/>
                </a:xfrm>
                <a:prstGeom prst="ellipse">
                  <a:avLst/>
                </a:prstGeom>
                <a:solidFill>
                  <a:schemeClr val="accent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52B049D-A3D4-5847-21A9-6CC9E085A51A}"/>
                  </a:ext>
                </a:extLst>
              </p:cNvPr>
              <p:cNvGrpSpPr/>
              <p:nvPr/>
            </p:nvGrpSpPr>
            <p:grpSpPr>
              <a:xfrm>
                <a:off x="4171720" y="5070221"/>
                <a:ext cx="690087" cy="130957"/>
                <a:chOff x="4171720" y="5070221"/>
                <a:chExt cx="690087" cy="130957"/>
              </a:xfrm>
            </p:grpSpPr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370C6350-193E-2E31-485A-6CBDEFD59F2D}"/>
                    </a:ext>
                  </a:extLst>
                </p:cNvPr>
                <p:cNvSpPr/>
                <p:nvPr/>
              </p:nvSpPr>
              <p:spPr>
                <a:xfrm>
                  <a:off x="417172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DDD7A4DE-944F-EC89-DE22-FFD279587FF8}"/>
                    </a:ext>
                  </a:extLst>
                </p:cNvPr>
                <p:cNvSpPr/>
                <p:nvPr/>
              </p:nvSpPr>
              <p:spPr>
                <a:xfrm>
                  <a:off x="4730850" y="5070221"/>
                  <a:ext cx="130957" cy="130957"/>
                </a:xfrm>
                <a:prstGeom prst="ellipse">
                  <a:avLst/>
                </a:prstGeom>
                <a:solidFill>
                  <a:srgbClr val="7030A0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D9C1218-6443-2B6A-CFAF-93A06702C37D}"/>
                </a:ext>
              </a:extLst>
            </p:cNvPr>
            <p:cNvGrpSpPr/>
            <p:nvPr/>
          </p:nvGrpSpPr>
          <p:grpSpPr>
            <a:xfrm>
              <a:off x="6534595" y="2684241"/>
              <a:ext cx="1650232" cy="2395830"/>
              <a:chOff x="6382195" y="2531841"/>
              <a:chExt cx="1650232" cy="239583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BA9FA7B-377C-04D2-6E80-1C41F9581ED2}"/>
                  </a:ext>
                </a:extLst>
              </p:cNvPr>
              <p:cNvGrpSpPr/>
              <p:nvPr/>
            </p:nvGrpSpPr>
            <p:grpSpPr>
              <a:xfrm>
                <a:off x="6382195" y="2531841"/>
                <a:ext cx="1650232" cy="754752"/>
                <a:chOff x="6382195" y="2531841"/>
                <a:chExt cx="1650232" cy="754752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94D17EF-21CC-C8CF-A91F-FCC40D4258C6}"/>
                    </a:ext>
                  </a:extLst>
                </p:cNvPr>
                <p:cNvCxnSpPr>
                  <a:cxnSpLocks/>
                  <a:endCxn id="47" idx="0"/>
                </p:cNvCxnSpPr>
                <p:nvPr/>
              </p:nvCxnSpPr>
              <p:spPr>
                <a:xfrm>
                  <a:off x="6382195" y="2531841"/>
                  <a:ext cx="27009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FAAF931-89CA-E253-7BD1-D5A7C1AF6592}"/>
                    </a:ext>
                  </a:extLst>
                </p:cNvPr>
                <p:cNvCxnSpPr>
                  <a:cxnSpLocks/>
                  <a:stCxn id="50" idx="4"/>
                  <a:endCxn id="48" idx="0"/>
                </p:cNvCxnSpPr>
                <p:nvPr/>
              </p:nvCxnSpPr>
              <p:spPr>
                <a:xfrm>
                  <a:off x="6382196" y="2531841"/>
                  <a:ext cx="828546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61BA4BF-389B-054E-DAE2-B2DF8C6CEC70}"/>
                    </a:ext>
                  </a:extLst>
                </p:cNvPr>
                <p:cNvCxnSpPr>
                  <a:cxnSpLocks/>
                  <a:stCxn id="50" idx="4"/>
                  <a:endCxn id="49" idx="0"/>
                </p:cNvCxnSpPr>
                <p:nvPr/>
              </p:nvCxnSpPr>
              <p:spPr>
                <a:xfrm>
                  <a:off x="6382196" y="2531841"/>
                  <a:ext cx="1376113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D1BBC77-C902-6999-1EBB-C2E82C6CCFF7}"/>
                    </a:ext>
                  </a:extLst>
                </p:cNvPr>
                <p:cNvCxnSpPr>
                  <a:cxnSpLocks/>
                  <a:stCxn id="51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279982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B3E090A-01DB-E7B6-8E44-3A075366477C}"/>
                    </a:ext>
                  </a:extLst>
                </p:cNvPr>
                <p:cNvCxnSpPr>
                  <a:cxnSpLocks/>
                  <a:stCxn id="51" idx="4"/>
                  <a:endCxn id="48" idx="0"/>
                </p:cNvCxnSpPr>
                <p:nvPr/>
              </p:nvCxnSpPr>
              <p:spPr>
                <a:xfrm>
                  <a:off x="6932273" y="2531841"/>
                  <a:ext cx="278469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3A7F234C-6F85-92B7-8AD6-7F5C164E50A0}"/>
                    </a:ext>
                  </a:extLst>
                </p:cNvPr>
                <p:cNvCxnSpPr>
                  <a:cxnSpLocks/>
                  <a:stCxn id="52" idx="4"/>
                  <a:endCxn id="49" idx="0"/>
                </p:cNvCxnSpPr>
                <p:nvPr/>
              </p:nvCxnSpPr>
              <p:spPr>
                <a:xfrm>
                  <a:off x="7482350" y="2531841"/>
                  <a:ext cx="275959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B2DF5012-0C49-F600-6773-B3D5C55E3F36}"/>
                    </a:ext>
                  </a:extLst>
                </p:cNvPr>
                <p:cNvCxnSpPr>
                  <a:cxnSpLocks/>
                  <a:stCxn id="51" idx="4"/>
                  <a:endCxn id="49" idx="0"/>
                </p:cNvCxnSpPr>
                <p:nvPr/>
              </p:nvCxnSpPr>
              <p:spPr>
                <a:xfrm>
                  <a:off x="6932273" y="2531841"/>
                  <a:ext cx="826036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CFEE290B-E699-D160-942B-BA465BA8EE9A}"/>
                    </a:ext>
                  </a:extLst>
                </p:cNvPr>
                <p:cNvCxnSpPr>
                  <a:cxnSpLocks/>
                  <a:stCxn id="52" idx="4"/>
                  <a:endCxn id="47" idx="0"/>
                </p:cNvCxnSpPr>
                <p:nvPr/>
              </p:nvCxnSpPr>
              <p:spPr>
                <a:xfrm flipH="1">
                  <a:off x="6652291" y="2531841"/>
                  <a:ext cx="830059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9D9DFC36-4D65-95DE-BFEE-6EE3FD916A39}"/>
                    </a:ext>
                  </a:extLst>
                </p:cNvPr>
                <p:cNvCxnSpPr>
                  <a:cxnSpLocks/>
                  <a:stCxn id="52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271608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1356B94-76AF-3AE5-9BB0-4CD53CD62BC9}"/>
                    </a:ext>
                  </a:extLst>
                </p:cNvPr>
                <p:cNvCxnSpPr>
                  <a:cxnSpLocks/>
                  <a:stCxn id="53" idx="4"/>
                  <a:endCxn id="49" idx="0"/>
                </p:cNvCxnSpPr>
                <p:nvPr/>
              </p:nvCxnSpPr>
              <p:spPr>
                <a:xfrm flipH="1">
                  <a:off x="7758309" y="2531841"/>
                  <a:ext cx="274118" cy="65617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38000945-A5AB-F213-830F-8D3B371C1236}"/>
                    </a:ext>
                  </a:extLst>
                </p:cNvPr>
                <p:cNvCxnSpPr>
                  <a:cxnSpLocks/>
                  <a:stCxn id="53" idx="4"/>
                  <a:endCxn id="48" idx="0"/>
                </p:cNvCxnSpPr>
                <p:nvPr/>
              </p:nvCxnSpPr>
              <p:spPr>
                <a:xfrm flipH="1">
                  <a:off x="7210742" y="2531841"/>
                  <a:ext cx="821685" cy="75475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275DE340-C07A-E0DF-BB39-B8EBB183FECA}"/>
                    </a:ext>
                  </a:extLst>
                </p:cNvPr>
                <p:cNvCxnSpPr>
                  <a:cxnSpLocks/>
                  <a:stCxn id="53" idx="4"/>
                </p:cNvCxnSpPr>
                <p:nvPr/>
              </p:nvCxnSpPr>
              <p:spPr>
                <a:xfrm flipH="1">
                  <a:off x="6652291" y="2531841"/>
                  <a:ext cx="1380136" cy="716289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18AA491-F626-D885-5284-4213AA663730}"/>
                  </a:ext>
                </a:extLst>
              </p:cNvPr>
              <p:cNvGrpSpPr/>
              <p:nvPr/>
            </p:nvGrpSpPr>
            <p:grpSpPr>
              <a:xfrm>
                <a:off x="6652291" y="3351393"/>
                <a:ext cx="1106032" cy="774087"/>
                <a:chOff x="6652291" y="3351393"/>
                <a:chExt cx="1106032" cy="774087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75D42692-EA5E-D714-CE29-ADA703B63C80}"/>
                    </a:ext>
                  </a:extLst>
                </p:cNvPr>
                <p:cNvCxnSpPr>
                  <a:cxnSpLocks/>
                  <a:stCxn id="47" idx="4"/>
                  <a:endCxn id="44" idx="0"/>
                </p:cNvCxnSpPr>
                <p:nvPr/>
              </p:nvCxnSpPr>
              <p:spPr>
                <a:xfrm>
                  <a:off x="6652291" y="3379087"/>
                  <a:ext cx="2082" cy="65464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0D812A76-BE74-4499-E015-69901840322C}"/>
                    </a:ext>
                  </a:extLst>
                </p:cNvPr>
                <p:cNvCxnSpPr>
                  <a:cxnSpLocks/>
                  <a:stCxn id="47" idx="4"/>
                </p:cNvCxnSpPr>
                <p:nvPr/>
              </p:nvCxnSpPr>
              <p:spPr>
                <a:xfrm>
                  <a:off x="6652291" y="3379087"/>
                  <a:ext cx="559129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E57AAB86-9F9D-A469-4E8C-0CF8F56C3576}"/>
                    </a:ext>
                  </a:extLst>
                </p:cNvPr>
                <p:cNvCxnSpPr>
                  <a:cxnSpLocks/>
                  <a:endCxn id="46" idx="0"/>
                </p:cNvCxnSpPr>
                <p:nvPr/>
              </p:nvCxnSpPr>
              <p:spPr>
                <a:xfrm>
                  <a:off x="6690908" y="3414847"/>
                  <a:ext cx="1067415" cy="710633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285325E2-A3BB-6A19-C6F8-7C06C15FD9EF}"/>
                    </a:ext>
                  </a:extLst>
                </p:cNvPr>
                <p:cNvCxnSpPr>
                  <a:cxnSpLocks/>
                  <a:stCxn id="48" idx="4"/>
                  <a:endCxn id="45" idx="0"/>
                </p:cNvCxnSpPr>
                <p:nvPr/>
              </p:nvCxnSpPr>
              <p:spPr>
                <a:xfrm flipH="1">
                  <a:off x="7209440" y="3351393"/>
                  <a:ext cx="1302" cy="717406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F32D651F-8491-CA06-4D06-9BE204514AF1}"/>
                    </a:ext>
                  </a:extLst>
                </p:cNvPr>
                <p:cNvCxnSpPr>
                  <a:cxnSpLocks/>
                  <a:stCxn id="49" idx="4"/>
                  <a:endCxn id="46" idx="0"/>
                </p:cNvCxnSpPr>
                <p:nvPr/>
              </p:nvCxnSpPr>
              <p:spPr>
                <a:xfrm>
                  <a:off x="7758309" y="3447215"/>
                  <a:ext cx="14" cy="678265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C62F85C-E9E0-DCA4-EA9D-B3C3629A26AF}"/>
                    </a:ext>
                  </a:extLst>
                </p:cNvPr>
                <p:cNvCxnSpPr>
                  <a:cxnSpLocks/>
                  <a:stCxn id="48" idx="4"/>
                  <a:endCxn id="44" idx="0"/>
                </p:cNvCxnSpPr>
                <p:nvPr/>
              </p:nvCxnSpPr>
              <p:spPr>
                <a:xfrm flipH="1">
                  <a:off x="6654373" y="3351393"/>
                  <a:ext cx="556369" cy="682340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E478130D-7D69-6CDD-B4B6-B02A8ED8FF78}"/>
                    </a:ext>
                  </a:extLst>
                </p:cNvPr>
                <p:cNvCxnSpPr>
                  <a:cxnSpLocks/>
                  <a:stCxn id="48" idx="4"/>
                  <a:endCxn id="46" idx="0"/>
                </p:cNvCxnSpPr>
                <p:nvPr/>
              </p:nvCxnSpPr>
              <p:spPr>
                <a:xfrm>
                  <a:off x="7210742" y="3351393"/>
                  <a:ext cx="547581" cy="774087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F9005748-A530-E5B6-92B8-3349B5D5CF2C}"/>
                    </a:ext>
                  </a:extLst>
                </p:cNvPr>
                <p:cNvCxnSpPr>
                  <a:cxnSpLocks/>
                  <a:stCxn id="49" idx="4"/>
                  <a:endCxn id="45" idx="0"/>
                </p:cNvCxnSpPr>
                <p:nvPr/>
              </p:nvCxnSpPr>
              <p:spPr>
                <a:xfrm flipH="1">
                  <a:off x="7209440" y="3447215"/>
                  <a:ext cx="548869" cy="62158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5244781F-298B-E1A2-9AB1-69A5C9EF9F31}"/>
                    </a:ext>
                  </a:extLst>
                </p:cNvPr>
                <p:cNvCxnSpPr>
                  <a:cxnSpLocks/>
                  <a:stCxn id="49" idx="4"/>
                  <a:endCxn id="44" idx="0"/>
                </p:cNvCxnSpPr>
                <p:nvPr/>
              </p:nvCxnSpPr>
              <p:spPr>
                <a:xfrm flipH="1">
                  <a:off x="6654373" y="3447215"/>
                  <a:ext cx="1103936" cy="58651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340377F-4445-609F-A66D-93BA4218A081}"/>
                  </a:ext>
                </a:extLst>
              </p:cNvPr>
              <p:cNvGrpSpPr/>
              <p:nvPr/>
            </p:nvGrpSpPr>
            <p:grpSpPr>
              <a:xfrm>
                <a:off x="6654373" y="4190959"/>
                <a:ext cx="1103950" cy="736712"/>
                <a:chOff x="6654373" y="4190959"/>
                <a:chExt cx="1103950" cy="736712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C00BC2BD-7EA4-A2CE-B558-EB219B1D87CC}"/>
                    </a:ext>
                  </a:extLst>
                </p:cNvPr>
                <p:cNvCxnSpPr>
                  <a:cxnSpLocks/>
                  <a:stCxn id="44" idx="4"/>
                  <a:endCxn id="42" idx="0"/>
                </p:cNvCxnSpPr>
                <p:nvPr/>
              </p:nvCxnSpPr>
              <p:spPr>
                <a:xfrm>
                  <a:off x="6654373" y="4292933"/>
                  <a:ext cx="27790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D99BE823-B7AB-0665-69CD-5B22F7FDF363}"/>
                    </a:ext>
                  </a:extLst>
                </p:cNvPr>
                <p:cNvCxnSpPr>
                  <a:cxnSpLocks/>
                  <a:stCxn id="45" idx="4"/>
                  <a:endCxn id="42" idx="0"/>
                </p:cNvCxnSpPr>
                <p:nvPr/>
              </p:nvCxnSpPr>
              <p:spPr>
                <a:xfrm flipH="1">
                  <a:off x="6932273" y="4241599"/>
                  <a:ext cx="277167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787241A-1BB8-AA8E-AD5D-BA9FBFB6FB21}"/>
                    </a:ext>
                  </a:extLst>
                </p:cNvPr>
                <p:cNvCxnSpPr>
                  <a:cxnSpLocks/>
                  <a:stCxn id="45" idx="4"/>
                  <a:endCxn id="43" idx="0"/>
                </p:cNvCxnSpPr>
                <p:nvPr/>
              </p:nvCxnSpPr>
              <p:spPr>
                <a:xfrm>
                  <a:off x="7209440" y="4241599"/>
                  <a:ext cx="281963" cy="68607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F9FD792-07AD-EBE6-B486-CFD80E2E5AB0}"/>
                    </a:ext>
                  </a:extLst>
                </p:cNvPr>
                <p:cNvCxnSpPr>
                  <a:cxnSpLocks/>
                  <a:stCxn id="46" idx="4"/>
                  <a:endCxn id="43" idx="0"/>
                </p:cNvCxnSpPr>
                <p:nvPr/>
              </p:nvCxnSpPr>
              <p:spPr>
                <a:xfrm flipH="1">
                  <a:off x="7491403" y="4190959"/>
                  <a:ext cx="26692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8DA575D1-7ABD-A41B-95F4-0C0A62A4C1D8}"/>
                    </a:ext>
                  </a:extLst>
                </p:cNvPr>
                <p:cNvCxnSpPr>
                  <a:cxnSpLocks/>
                  <a:stCxn id="44" idx="4"/>
                  <a:endCxn id="43" idx="0"/>
                </p:cNvCxnSpPr>
                <p:nvPr/>
              </p:nvCxnSpPr>
              <p:spPr>
                <a:xfrm>
                  <a:off x="6654373" y="4292933"/>
                  <a:ext cx="837030" cy="634738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21C1B9CA-2BB6-0479-D2B3-32D14C9690C8}"/>
                    </a:ext>
                  </a:extLst>
                </p:cNvPr>
                <p:cNvCxnSpPr>
                  <a:cxnSpLocks/>
                  <a:stCxn id="42" idx="0"/>
                  <a:endCxn id="46" idx="4"/>
                </p:cNvCxnSpPr>
                <p:nvPr/>
              </p:nvCxnSpPr>
              <p:spPr>
                <a:xfrm flipV="1">
                  <a:off x="6932273" y="4190959"/>
                  <a:ext cx="826050" cy="736712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11103693-1A79-BBCB-A860-9C748302A456}"/>
              </a:ext>
            </a:extLst>
          </p:cNvPr>
          <p:cNvSpPr txBox="1"/>
          <p:nvPr/>
        </p:nvSpPr>
        <p:spPr>
          <a:xfrm>
            <a:off x="394760" y="1147267"/>
            <a:ext cx="2732186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A deep learning model will comprise large numbers of tensors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E4F3BD-6C86-21DE-3C5B-30C26A16CDC5}"/>
              </a:ext>
            </a:extLst>
          </p:cNvPr>
          <p:cNvSpPr txBox="1"/>
          <p:nvPr/>
        </p:nvSpPr>
        <p:spPr>
          <a:xfrm>
            <a:off x="2501506" y="3651517"/>
            <a:ext cx="3562905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Transformers process the tensors, which means a lot of </a:t>
            </a:r>
            <a:r>
              <a:rPr lang="en-US" sz="2000" b="1" i="1" dirty="0">
                <a:solidFill>
                  <a:schemeClr val="accent5"/>
                </a:solidFill>
              </a:rPr>
              <a:t>matrix arithmetic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C6336E1-2732-7202-2B90-B90B55A80AC4}"/>
              </a:ext>
            </a:extLst>
          </p:cNvPr>
          <p:cNvSpPr txBox="1"/>
          <p:nvPr/>
        </p:nvSpPr>
        <p:spPr>
          <a:xfrm>
            <a:off x="2730009" y="4760231"/>
            <a:ext cx="3059576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Matrix arithmetic responds well to </a:t>
            </a:r>
            <a:r>
              <a:rPr lang="en-US" sz="2000" b="1" i="1" dirty="0">
                <a:solidFill>
                  <a:schemeClr val="accent5"/>
                </a:solidFill>
              </a:rPr>
              <a:t>parallel processing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85BF91-164F-A28A-9D80-6B022229B9F0}"/>
              </a:ext>
            </a:extLst>
          </p:cNvPr>
          <p:cNvSpPr txBox="1"/>
          <p:nvPr/>
        </p:nvSpPr>
        <p:spPr>
          <a:xfrm>
            <a:off x="6085778" y="892592"/>
            <a:ext cx="5708871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u="sng">
                <a:solidFill>
                  <a:schemeClr val="tx2"/>
                </a:solidFill>
              </a:rPr>
              <a:t>Multicore processors are best for parallel processing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C904234-EE03-D580-A723-8792380C7EC0}"/>
              </a:ext>
            </a:extLst>
          </p:cNvPr>
          <p:cNvGrpSpPr/>
          <p:nvPr/>
        </p:nvGrpSpPr>
        <p:grpSpPr>
          <a:xfrm>
            <a:off x="5596569" y="1484784"/>
            <a:ext cx="6172168" cy="2453848"/>
            <a:chOff x="5596569" y="1484784"/>
            <a:chExt cx="6172168" cy="2453848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1AAE8257-8364-1DB1-7F22-C4FD893C5B73}"/>
                </a:ext>
              </a:extLst>
            </p:cNvPr>
            <p:cNvSpPr/>
            <p:nvPr/>
          </p:nvSpPr>
          <p:spPr>
            <a:xfrm>
              <a:off x="9493250" y="1484784"/>
              <a:ext cx="2275487" cy="2453848"/>
            </a:xfrm>
            <a:prstGeom prst="roundRect">
              <a:avLst>
                <a:gd name="adj" fmla="val 4537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62A8F25-B737-68F8-F5F7-57052A863467}"/>
                </a:ext>
              </a:extLst>
            </p:cNvPr>
            <p:cNvSpPr/>
            <p:nvPr/>
          </p:nvSpPr>
          <p:spPr>
            <a:xfrm>
              <a:off x="9641244" y="1759333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0F091BA-E6CE-AAE9-AA85-414DFB57A332}"/>
                </a:ext>
              </a:extLst>
            </p:cNvPr>
            <p:cNvSpPr/>
            <p:nvPr/>
          </p:nvSpPr>
          <p:spPr>
            <a:xfrm>
              <a:off x="10317298" y="1759333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C04B107-2295-541F-35AF-764E788ECDB2}"/>
                </a:ext>
              </a:extLst>
            </p:cNvPr>
            <p:cNvSpPr/>
            <p:nvPr/>
          </p:nvSpPr>
          <p:spPr>
            <a:xfrm>
              <a:off x="10993352" y="1759333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1CDF63D-8016-5276-E7DB-97C00E255FA2}"/>
                </a:ext>
              </a:extLst>
            </p:cNvPr>
            <p:cNvSpPr/>
            <p:nvPr/>
          </p:nvSpPr>
          <p:spPr>
            <a:xfrm>
              <a:off x="9641244" y="2458202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7767C21-85F8-EA23-3805-EBE97DED0F30}"/>
                </a:ext>
              </a:extLst>
            </p:cNvPr>
            <p:cNvSpPr/>
            <p:nvPr/>
          </p:nvSpPr>
          <p:spPr>
            <a:xfrm>
              <a:off x="10317298" y="2458202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E1B6D63-50CA-36AC-40C6-6FA304494953}"/>
                </a:ext>
              </a:extLst>
            </p:cNvPr>
            <p:cNvSpPr/>
            <p:nvPr/>
          </p:nvSpPr>
          <p:spPr>
            <a:xfrm>
              <a:off x="10993352" y="2458202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A389E59-EC13-7F4A-2326-F56F1155A80C}"/>
                </a:ext>
              </a:extLst>
            </p:cNvPr>
            <p:cNvSpPr/>
            <p:nvPr/>
          </p:nvSpPr>
          <p:spPr>
            <a:xfrm>
              <a:off x="9982046" y="3157071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6D0530A-4117-83A1-3B21-47D0A35702B2}"/>
                </a:ext>
              </a:extLst>
            </p:cNvPr>
            <p:cNvSpPr/>
            <p:nvPr/>
          </p:nvSpPr>
          <p:spPr>
            <a:xfrm>
              <a:off x="10661292" y="3157071"/>
              <a:ext cx="576064" cy="5760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Core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32E39C-7FD5-255C-1C41-2EC1884551DC}"/>
                </a:ext>
              </a:extLst>
            </p:cNvPr>
            <p:cNvSpPr txBox="1"/>
            <p:nvPr/>
          </p:nvSpPr>
          <p:spPr>
            <a:xfrm>
              <a:off x="5596569" y="1986500"/>
              <a:ext cx="3811667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 modern </a:t>
              </a:r>
              <a:r>
                <a:rPr lang="en-US" sz="2000" b="1" i="1" dirty="0">
                  <a:solidFill>
                    <a:schemeClr val="accent5"/>
                  </a:solidFill>
                </a:rPr>
                <a:t>CPU</a:t>
              </a:r>
              <a:r>
                <a:rPr lang="en-US" sz="2000" dirty="0">
                  <a:solidFill>
                    <a:schemeClr val="tx2"/>
                  </a:solidFill>
                </a:rPr>
                <a:t> might have around </a:t>
              </a:r>
              <a:r>
                <a:rPr lang="en-US" sz="2000" b="1" i="1" dirty="0">
                  <a:solidFill>
                    <a:schemeClr val="accent5"/>
                  </a:solidFill>
                </a:rPr>
                <a:t>8 very complex  cores</a:t>
              </a:r>
              <a:r>
                <a:rPr lang="en-US" sz="2000" dirty="0">
                  <a:solidFill>
                    <a:schemeClr val="tx2"/>
                  </a:solidFill>
                </a:rPr>
                <a:t>, with multiple threads for each core</a:t>
              </a:r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709D6C20-F71F-71D6-AEE5-49B7ADAA8DBB}"/>
              </a:ext>
            </a:extLst>
          </p:cNvPr>
          <p:cNvGrpSpPr/>
          <p:nvPr/>
        </p:nvGrpSpPr>
        <p:grpSpPr>
          <a:xfrm>
            <a:off x="2409448" y="1628800"/>
            <a:ext cx="2822457" cy="1944216"/>
            <a:chOff x="2409448" y="1628800"/>
            <a:chExt cx="2822457" cy="194421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7DB52F5-3C7E-FBB1-5841-542C94D68A19}"/>
                </a:ext>
              </a:extLst>
            </p:cNvPr>
            <p:cNvGrpSpPr/>
            <p:nvPr/>
          </p:nvGrpSpPr>
          <p:grpSpPr>
            <a:xfrm>
              <a:off x="3287689" y="1628800"/>
              <a:ext cx="1944216" cy="1944216"/>
              <a:chOff x="6456040" y="1545513"/>
              <a:chExt cx="1944216" cy="1944216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4E1E76E-64D3-D3DC-A34E-E6FB36EF63A9}"/>
                  </a:ext>
                </a:extLst>
              </p:cNvPr>
              <p:cNvSpPr/>
              <p:nvPr/>
            </p:nvSpPr>
            <p:spPr>
              <a:xfrm>
                <a:off x="6456040" y="1545513"/>
                <a:ext cx="1944216" cy="1944216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pic>
            <p:nvPicPr>
              <p:cNvPr id="55" name="Picture 2">
                <a:extLst>
                  <a:ext uri="{FF2B5EF4-FFF2-40B4-BE49-F238E27FC236}">
                    <a16:creationId xmlns:a16="http://schemas.microsoft.com/office/drawing/2014/main" id="{31CD02AD-DE9B-235B-CDFD-0E93E67C02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hq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623446" y="1823718"/>
                <a:ext cx="1530105" cy="12852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DF669307-E6D1-C856-C400-7AA21DBB42B5}"/>
                </a:ext>
              </a:extLst>
            </p:cNvPr>
            <p:cNvCxnSpPr>
              <a:stCxn id="49" idx="6"/>
            </p:cNvCxnSpPr>
            <p:nvPr/>
          </p:nvCxnSpPr>
          <p:spPr>
            <a:xfrm flipV="1">
              <a:off x="2409448" y="3034266"/>
              <a:ext cx="926976" cy="283349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8B9BE397-E8C0-938D-5D9B-BBBED86C81D9}"/>
              </a:ext>
            </a:extLst>
          </p:cNvPr>
          <p:cNvGrpSpPr/>
          <p:nvPr/>
        </p:nvGrpSpPr>
        <p:grpSpPr>
          <a:xfrm>
            <a:off x="6561027" y="4865998"/>
            <a:ext cx="2775370" cy="1609997"/>
            <a:chOff x="6527939" y="4884901"/>
            <a:chExt cx="2775370" cy="1609997"/>
          </a:xfrm>
        </p:grpSpPr>
        <p:pic>
          <p:nvPicPr>
            <p:cNvPr id="11266" name="Picture 2" descr="Logos &amp; Brand Guidelines | NVIDIA">
              <a:extLst>
                <a:ext uri="{FF2B5EF4-FFF2-40B4-BE49-F238E27FC236}">
                  <a16:creationId xmlns:a16="http://schemas.microsoft.com/office/drawing/2014/main" id="{843BFDB0-41BA-2C27-A450-93CC31F0BD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0305" y="4884901"/>
              <a:ext cx="1070434" cy="6021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09D83D9D-2864-947E-63A9-E2F37DBE332C}"/>
                </a:ext>
              </a:extLst>
            </p:cNvPr>
            <p:cNvSpPr txBox="1"/>
            <p:nvPr/>
          </p:nvSpPr>
          <p:spPr>
            <a:xfrm>
              <a:off x="6527939" y="5590035"/>
              <a:ext cx="2775370" cy="9048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dirty="0">
                  <a:solidFill>
                    <a:schemeClr val="tx2"/>
                  </a:solidFill>
                </a:rPr>
                <a:t>Nvidia has 70-95% market share for AI processing</a:t>
              </a:r>
            </a:p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i="1" dirty="0">
                  <a:solidFill>
                    <a:schemeClr val="tx2"/>
                  </a:solidFill>
                </a:rPr>
                <a:t>2H24 estimate by Mizuho Securities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0DE76-A957-7EE7-1A28-7F8F991A2312}"/>
              </a:ext>
            </a:extLst>
          </p:cNvPr>
          <p:cNvGrpSpPr/>
          <p:nvPr/>
        </p:nvGrpSpPr>
        <p:grpSpPr>
          <a:xfrm>
            <a:off x="6594078" y="3846513"/>
            <a:ext cx="5174657" cy="2577767"/>
            <a:chOff x="6594078" y="3846513"/>
            <a:chExt cx="5174657" cy="2577767"/>
          </a:xfrm>
        </p:grpSpPr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4726DD7C-448C-F3D5-D607-54F388983492}"/>
                </a:ext>
              </a:extLst>
            </p:cNvPr>
            <p:cNvGrpSpPr/>
            <p:nvPr/>
          </p:nvGrpSpPr>
          <p:grpSpPr>
            <a:xfrm>
              <a:off x="6594078" y="3846513"/>
              <a:ext cx="5174657" cy="2577767"/>
              <a:chOff x="6594078" y="3846513"/>
              <a:chExt cx="5174657" cy="2577767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A4682C9D-0AE2-9AC3-829D-6E2BFAAC8056}"/>
                  </a:ext>
                </a:extLst>
              </p:cNvPr>
              <p:cNvSpPr/>
              <p:nvPr/>
            </p:nvSpPr>
            <p:spPr>
              <a:xfrm>
                <a:off x="9493248" y="4149080"/>
                <a:ext cx="2275487" cy="2275200"/>
              </a:xfrm>
              <a:prstGeom prst="roundRect">
                <a:avLst>
                  <a:gd name="adj" fmla="val 4537"/>
                </a:avLst>
              </a:prstGeom>
              <a:solidFill>
                <a:schemeClr val="accent6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2E14F0D5-F8FD-4B2B-407B-D7CAD8989821}"/>
                  </a:ext>
                </a:extLst>
              </p:cNvPr>
              <p:cNvSpPr txBox="1"/>
              <p:nvPr/>
            </p:nvSpPr>
            <p:spPr>
              <a:xfrm>
                <a:off x="6594078" y="3846513"/>
                <a:ext cx="2726021" cy="101566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 dirty="0">
                    <a:solidFill>
                      <a:schemeClr val="tx2"/>
                    </a:solidFill>
                  </a:rPr>
                  <a:t>A modern </a:t>
                </a:r>
                <a:r>
                  <a:rPr lang="en-US" sz="2000" b="1" i="1" dirty="0">
                    <a:solidFill>
                      <a:schemeClr val="accent5"/>
                    </a:solidFill>
                  </a:rPr>
                  <a:t>GPU</a:t>
                </a:r>
                <a:r>
                  <a:rPr lang="en-US" sz="2000" dirty="0">
                    <a:solidFill>
                      <a:schemeClr val="tx2"/>
                    </a:solidFill>
                  </a:rPr>
                  <a:t> might have </a:t>
                </a:r>
                <a:r>
                  <a:rPr lang="en-US" sz="2000" b="1" i="1" dirty="0">
                    <a:solidFill>
                      <a:schemeClr val="accent5"/>
                    </a:solidFill>
                  </a:rPr>
                  <a:t>thousands</a:t>
                </a:r>
                <a:r>
                  <a:rPr lang="en-US" sz="2000" dirty="0">
                    <a:solidFill>
                      <a:schemeClr val="tx2"/>
                    </a:solidFill>
                  </a:rPr>
                  <a:t> of more simple cores</a:t>
                </a:r>
              </a:p>
            </p:txBody>
          </p: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C3194256-EFEF-4E50-5F78-F3639F04A84E}"/>
                  </a:ext>
                </a:extLst>
              </p:cNvPr>
              <p:cNvSpPr/>
              <p:nvPr/>
            </p:nvSpPr>
            <p:spPr>
              <a:xfrm>
                <a:off x="9597400" y="4253089"/>
                <a:ext cx="2067183" cy="2067183"/>
              </a:xfrm>
              <a:prstGeom prst="rect">
                <a:avLst/>
              </a:prstGeom>
              <a:pattFill prst="pct80">
                <a:fgClr>
                  <a:schemeClr val="bg1"/>
                </a:fgClr>
                <a:bgClr>
                  <a:schemeClr val="accent6"/>
                </a:bgClr>
              </a:patt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92A4A62-D7C5-D2D4-E94E-4CB18DA6EDD3}"/>
                </a:ext>
              </a:extLst>
            </p:cNvPr>
            <p:cNvSpPr txBox="1"/>
            <p:nvPr/>
          </p:nvSpPr>
          <p:spPr>
            <a:xfrm>
              <a:off x="9632911" y="4551741"/>
              <a:ext cx="1978106" cy="1397306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u="sng">
                  <a:solidFill>
                    <a:schemeClr val="tx2"/>
                  </a:solidFill>
                </a:rPr>
                <a:t>Nvidia H100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i="1">
                  <a:solidFill>
                    <a:schemeClr val="accent5"/>
                  </a:solidFill>
                </a:rPr>
                <a:t>14,592</a:t>
              </a:r>
              <a:r>
                <a:rPr lang="en-US">
                  <a:solidFill>
                    <a:schemeClr val="tx2"/>
                  </a:solidFill>
                </a:rPr>
                <a:t> CUDA cores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i="1">
                  <a:solidFill>
                    <a:schemeClr val="accent5"/>
                  </a:solidFill>
                </a:rPr>
                <a:t>528</a:t>
              </a:r>
              <a:r>
                <a:rPr lang="en-US">
                  <a:solidFill>
                    <a:schemeClr val="tx2"/>
                  </a:solidFill>
                </a:rPr>
                <a:t> Tensor cores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i="1">
                  <a:solidFill>
                    <a:schemeClr val="accent5"/>
                  </a:solidFill>
                </a:rPr>
                <a:t>per-GPU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928EA48-431B-DDB9-7598-BA4022014BDF}"/>
              </a:ext>
            </a:extLst>
          </p:cNvPr>
          <p:cNvSpPr txBox="1"/>
          <p:nvPr/>
        </p:nvSpPr>
        <p:spPr>
          <a:xfrm>
            <a:off x="2161289" y="5935718"/>
            <a:ext cx="3749809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  <a:hlinkClick r:id="rId4"/>
              </a:rPr>
              <a:t>Why Nvidia seems to have an AI monopoly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0DD69B-1D8F-33BD-7D87-203AA9968C0C}"/>
              </a:ext>
            </a:extLst>
          </p:cNvPr>
          <p:cNvSpPr txBox="1"/>
          <p:nvPr/>
        </p:nvSpPr>
        <p:spPr>
          <a:xfrm>
            <a:off x="106427" y="5811221"/>
            <a:ext cx="2037545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Interesting videos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CFD41FD-54AB-9DAA-F901-F4C730771DE6}"/>
              </a:ext>
            </a:extLst>
          </p:cNvPr>
          <p:cNvSpPr txBox="1"/>
          <p:nvPr/>
        </p:nvSpPr>
        <p:spPr>
          <a:xfrm>
            <a:off x="2190982" y="5651317"/>
            <a:ext cx="2320315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  <a:hlinkClick r:id="rId5"/>
              </a:rPr>
              <a:t>Why GPUs are used for AI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82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4E728-C412-D659-F5BC-A0CF967BE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BUT…it may not be that simple</a:t>
            </a:r>
          </a:p>
        </p:txBody>
      </p:sp>
      <p:pic>
        <p:nvPicPr>
          <p:cNvPr id="10242" name="Picture 2" descr="undefined">
            <a:extLst>
              <a:ext uri="{FF2B5EF4-FFF2-40B4-BE49-F238E27FC236}">
                <a16:creationId xmlns:a16="http://schemas.microsoft.com/office/drawing/2014/main" id="{4D112765-3268-A9AC-8FC4-82E87565B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-89516" y="1733629"/>
            <a:ext cx="3744230" cy="267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AE4ACF-0960-2A73-6DBF-629CF8762603}"/>
              </a:ext>
            </a:extLst>
          </p:cNvPr>
          <p:cNvSpPr txBox="1"/>
          <p:nvPr/>
        </p:nvSpPr>
        <p:spPr>
          <a:xfrm>
            <a:off x="4457811" y="764704"/>
            <a:ext cx="7438831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>
                <a:solidFill>
                  <a:schemeClr val="tx2"/>
                </a:solidFill>
              </a:rPr>
              <a:t>Google has developed a </a:t>
            </a:r>
            <a:r>
              <a:rPr lang="en-US" sz="2400" b="1" i="1">
                <a:solidFill>
                  <a:schemeClr val="accent5"/>
                </a:solidFill>
              </a:rPr>
              <a:t>Tensor Processing Unit</a:t>
            </a:r>
            <a:r>
              <a:rPr lang="en-US" sz="2400">
                <a:solidFill>
                  <a:schemeClr val="tx2"/>
                </a:solidFill>
              </a:rPr>
              <a:t> (TPUv4/5)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72AE5-26E2-802C-8D4E-9534A2E51AC7}"/>
              </a:ext>
            </a:extLst>
          </p:cNvPr>
          <p:cNvSpPr txBox="1"/>
          <p:nvPr/>
        </p:nvSpPr>
        <p:spPr>
          <a:xfrm>
            <a:off x="5156233" y="1268760"/>
            <a:ext cx="4896544" cy="11880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u="sng">
                <a:solidFill>
                  <a:schemeClr val="tx2"/>
                </a:solidFill>
              </a:rPr>
              <a:t>The logical argument is: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GPUs </a:t>
            </a:r>
            <a:r>
              <a:rPr lang="en-US" sz="1600" b="1" i="1">
                <a:solidFill>
                  <a:schemeClr val="accent5"/>
                </a:solidFill>
              </a:rPr>
              <a:t>happen to be better</a:t>
            </a:r>
            <a:r>
              <a:rPr lang="en-US" sz="1600">
                <a:solidFill>
                  <a:schemeClr val="tx2"/>
                </a:solidFill>
              </a:rPr>
              <a:t> at AI processing because they have large numbers of core.  But imagine if you designed an AI processor from scratch, with </a:t>
            </a:r>
            <a:r>
              <a:rPr lang="en-US" sz="1600" b="1" i="1">
                <a:solidFill>
                  <a:schemeClr val="accent5"/>
                </a:solidFill>
              </a:rPr>
              <a:t>only AI </a:t>
            </a:r>
            <a:r>
              <a:rPr lang="en-US" sz="1600">
                <a:solidFill>
                  <a:schemeClr val="tx2"/>
                </a:solidFill>
              </a:rPr>
              <a:t>in mind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8C051B-7DC7-F913-1783-C78FCB2CFD0D}"/>
              </a:ext>
            </a:extLst>
          </p:cNvPr>
          <p:cNvSpPr txBox="1"/>
          <p:nvPr/>
        </p:nvSpPr>
        <p:spPr>
          <a:xfrm>
            <a:off x="5591944" y="2596842"/>
            <a:ext cx="3983783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u="sng">
                <a:solidFill>
                  <a:schemeClr val="tx2"/>
                </a:solidFill>
              </a:rPr>
              <a:t>And it’s not even that simple either!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8B0C47-C133-99FD-7A2F-EF01E0EEDCBB}"/>
              </a:ext>
            </a:extLst>
          </p:cNvPr>
          <p:cNvGrpSpPr/>
          <p:nvPr/>
        </p:nvGrpSpPr>
        <p:grpSpPr>
          <a:xfrm>
            <a:off x="3220148" y="3140968"/>
            <a:ext cx="3019868" cy="1492423"/>
            <a:chOff x="3220148" y="3140968"/>
            <a:chExt cx="3019868" cy="149242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BD93E3D-9E7B-3ED9-8AC3-AAA8DDF7E77F}"/>
                </a:ext>
              </a:extLst>
            </p:cNvPr>
            <p:cNvSpPr/>
            <p:nvPr/>
          </p:nvSpPr>
          <p:spPr>
            <a:xfrm>
              <a:off x="3503712" y="3140968"/>
              <a:ext cx="2520280" cy="576064"/>
            </a:xfrm>
            <a:prstGeom prst="roundRect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i="1">
                  <a:solidFill>
                    <a:schemeClr val="bg1"/>
                  </a:solidFill>
                </a:rPr>
                <a:t>GPUs may be better…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F58577-82E7-17DF-09CF-1EC4AEFE641E}"/>
                </a:ext>
              </a:extLst>
            </p:cNvPr>
            <p:cNvSpPr txBox="1"/>
            <p:nvPr/>
          </p:nvSpPr>
          <p:spPr>
            <a:xfrm>
              <a:off x="3220148" y="3925505"/>
              <a:ext cx="3019868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…for training </a:t>
              </a:r>
              <a:r>
                <a:rPr lang="en-US" sz="2000" b="1" i="1">
                  <a:solidFill>
                    <a:schemeClr val="accent5"/>
                  </a:solidFill>
                </a:rPr>
                <a:t>fully connected</a:t>
              </a:r>
              <a:r>
                <a:rPr lang="en-US" sz="2000">
                  <a:solidFill>
                    <a:schemeClr val="tx2"/>
                  </a:solidFill>
                </a:rPr>
                <a:t> neural networks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04BEF4-12C3-3CE8-47C5-91288A0E98C6}"/>
              </a:ext>
            </a:extLst>
          </p:cNvPr>
          <p:cNvGrpSpPr/>
          <p:nvPr/>
        </p:nvGrpSpPr>
        <p:grpSpPr>
          <a:xfrm>
            <a:off x="6348028" y="3140968"/>
            <a:ext cx="2736304" cy="1492423"/>
            <a:chOff x="6348028" y="3140968"/>
            <a:chExt cx="2736304" cy="149242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7B4B6C0-38BE-37C4-591D-9DE94F001AA1}"/>
                </a:ext>
              </a:extLst>
            </p:cNvPr>
            <p:cNvSpPr/>
            <p:nvPr/>
          </p:nvSpPr>
          <p:spPr>
            <a:xfrm>
              <a:off x="6456040" y="3140968"/>
              <a:ext cx="2520280" cy="576064"/>
            </a:xfrm>
            <a:prstGeom prst="roundRect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i="1">
                  <a:solidFill>
                    <a:schemeClr val="bg1"/>
                  </a:solidFill>
                </a:rPr>
                <a:t>CPUs may be better…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DA984D-0EF0-FEE2-B489-C36B51830C92}"/>
                </a:ext>
              </a:extLst>
            </p:cNvPr>
            <p:cNvSpPr txBox="1"/>
            <p:nvPr/>
          </p:nvSpPr>
          <p:spPr>
            <a:xfrm>
              <a:off x="6348028" y="3925505"/>
              <a:ext cx="2736304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…for training </a:t>
              </a:r>
              <a:r>
                <a:rPr lang="en-US" sz="2000" b="1" i="1">
                  <a:solidFill>
                    <a:schemeClr val="accent5"/>
                  </a:solidFill>
                </a:rPr>
                <a:t>recurrent </a:t>
              </a:r>
              <a:r>
                <a:rPr lang="en-US" sz="2000">
                  <a:solidFill>
                    <a:schemeClr val="tx2"/>
                  </a:solidFill>
                </a:rPr>
                <a:t>neural networks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5FF0BCD-4D5A-3ED7-0515-78A3B72623CF}"/>
              </a:ext>
            </a:extLst>
          </p:cNvPr>
          <p:cNvGrpSpPr/>
          <p:nvPr/>
        </p:nvGrpSpPr>
        <p:grpSpPr>
          <a:xfrm>
            <a:off x="9090034" y="3140968"/>
            <a:ext cx="3054638" cy="1492423"/>
            <a:chOff x="9090034" y="3140968"/>
            <a:chExt cx="3054638" cy="149242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6E14C4F-20B6-A7D6-5352-52A5F475C5EB}"/>
                </a:ext>
              </a:extLst>
            </p:cNvPr>
            <p:cNvSpPr/>
            <p:nvPr/>
          </p:nvSpPr>
          <p:spPr>
            <a:xfrm>
              <a:off x="9408368" y="3140968"/>
              <a:ext cx="2520280" cy="576064"/>
            </a:xfrm>
            <a:prstGeom prst="roundRect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b="1" i="1">
                  <a:solidFill>
                    <a:schemeClr val="bg1"/>
                  </a:solidFill>
                </a:rPr>
                <a:t>TPUs may be better…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87BD6B-DFFF-9207-FEB8-0C9E34681179}"/>
                </a:ext>
              </a:extLst>
            </p:cNvPr>
            <p:cNvSpPr txBox="1"/>
            <p:nvPr/>
          </p:nvSpPr>
          <p:spPr>
            <a:xfrm>
              <a:off x="9090034" y="3925505"/>
              <a:ext cx="3054638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…for training </a:t>
              </a:r>
              <a:r>
                <a:rPr lang="en-US" sz="2000" b="1" i="1">
                  <a:solidFill>
                    <a:schemeClr val="accent5"/>
                  </a:solidFill>
                </a:rPr>
                <a:t>convolutional </a:t>
              </a:r>
              <a:r>
                <a:rPr lang="en-US" sz="2000">
                  <a:solidFill>
                    <a:schemeClr val="tx2"/>
                  </a:solidFill>
                </a:rPr>
                <a:t>neural networks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A4CE68-7C26-8E2F-8192-A18C3A3CCFA1}"/>
              </a:ext>
            </a:extLst>
          </p:cNvPr>
          <p:cNvSpPr/>
          <p:nvPr/>
        </p:nvSpPr>
        <p:spPr>
          <a:xfrm>
            <a:off x="623392" y="5498905"/>
            <a:ext cx="4680520" cy="98621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8000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Is the best engine for </a:t>
            </a:r>
            <a:r>
              <a:rPr lang="en-US" sz="2400" b="1" i="1">
                <a:solidFill>
                  <a:schemeClr val="accent5"/>
                </a:solidFill>
              </a:rPr>
              <a:t>training</a:t>
            </a:r>
            <a:r>
              <a:rPr lang="en-US" sz="2400">
                <a:solidFill>
                  <a:schemeClr val="tx2"/>
                </a:solidFill>
              </a:rPr>
              <a:t> also the best engine for </a:t>
            </a:r>
            <a:r>
              <a:rPr lang="en-US" sz="2400" b="1" i="1">
                <a:solidFill>
                  <a:schemeClr val="accent5"/>
                </a:solidFill>
              </a:rPr>
              <a:t>inference</a:t>
            </a:r>
            <a:r>
              <a:rPr lang="en-US" sz="240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F4BF79-ED2E-A918-13DD-AA6B22AA4656}"/>
              </a:ext>
            </a:extLst>
          </p:cNvPr>
          <p:cNvGrpSpPr/>
          <p:nvPr/>
        </p:nvGrpSpPr>
        <p:grpSpPr>
          <a:xfrm>
            <a:off x="5303912" y="5602701"/>
            <a:ext cx="6408712" cy="882422"/>
            <a:chOff x="5303912" y="5602701"/>
            <a:chExt cx="6408712" cy="88242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CD6AAFE-8645-BEBB-8FF7-3F9FFC460EAF}"/>
                </a:ext>
              </a:extLst>
            </p:cNvPr>
            <p:cNvSpPr/>
            <p:nvPr/>
          </p:nvSpPr>
          <p:spPr>
            <a:xfrm>
              <a:off x="6240016" y="5602701"/>
              <a:ext cx="5472608" cy="88242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</a:rPr>
                <a:t>Infrastructure must be  </a:t>
              </a:r>
              <a:r>
                <a:rPr lang="en-US" sz="2400" b="1" i="1">
                  <a:solidFill>
                    <a:schemeClr val="accent5"/>
                  </a:solidFill>
                </a:rPr>
                <a:t>purpose-built</a:t>
              </a:r>
              <a:r>
                <a:rPr lang="en-US" sz="2400">
                  <a:solidFill>
                    <a:schemeClr val="tx2"/>
                  </a:solidFill>
                </a:rPr>
                <a:t>, and these two phases do not </a:t>
              </a:r>
              <a:r>
                <a:rPr lang="en-US" sz="2400" b="1" i="1">
                  <a:solidFill>
                    <a:schemeClr val="accent5"/>
                  </a:solidFill>
                </a:rPr>
                <a:t>share a purpose</a:t>
              </a:r>
              <a:r>
                <a:rPr lang="en-US" sz="240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D15DA1E7-884C-E2B9-696A-01F2B4A2AD99}"/>
                </a:ext>
              </a:extLst>
            </p:cNvPr>
            <p:cNvCxnSpPr>
              <a:cxnSpLocks/>
              <a:stCxn id="15" idx="3"/>
              <a:endCxn id="3" idx="1"/>
            </p:cNvCxnSpPr>
            <p:nvPr/>
          </p:nvCxnSpPr>
          <p:spPr>
            <a:xfrm>
              <a:off x="5303912" y="5992014"/>
              <a:ext cx="936104" cy="51898"/>
            </a:xfrm>
            <a:prstGeom prst="bentConnector3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9FC23A-C268-283E-AF15-5044A67AE3A7}"/>
              </a:ext>
            </a:extLst>
          </p:cNvPr>
          <p:cNvGrpSpPr/>
          <p:nvPr/>
        </p:nvGrpSpPr>
        <p:grpSpPr>
          <a:xfrm>
            <a:off x="5303912" y="4653136"/>
            <a:ext cx="6408712" cy="1512168"/>
            <a:chOff x="5303912" y="4653136"/>
            <a:chExt cx="6408712" cy="151216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F93EF68-F878-8A63-8EFF-C21579E3115B}"/>
                </a:ext>
              </a:extLst>
            </p:cNvPr>
            <p:cNvSpPr/>
            <p:nvPr/>
          </p:nvSpPr>
          <p:spPr>
            <a:xfrm>
              <a:off x="6240016" y="4653136"/>
              <a:ext cx="5472608" cy="88242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1" i="1" dirty="0">
                  <a:solidFill>
                    <a:schemeClr val="accent5"/>
                  </a:solidFill>
                </a:rPr>
                <a:t>Today’s training engine</a:t>
              </a:r>
              <a:r>
                <a:rPr lang="en-US" sz="2400" dirty="0">
                  <a:solidFill>
                    <a:schemeClr val="tx2"/>
                  </a:solidFill>
                </a:rPr>
                <a:t> is </a:t>
              </a:r>
              <a:r>
                <a:rPr lang="en-US" sz="2400" b="1" i="1" dirty="0">
                  <a:solidFill>
                    <a:schemeClr val="accent5"/>
                  </a:solidFill>
                </a:rPr>
                <a:t>tomorrow’s inference engine</a:t>
              </a:r>
              <a:endParaRPr lang="en-US" sz="2400" dirty="0">
                <a:solidFill>
                  <a:schemeClr val="tx2"/>
                </a:solidFill>
              </a:endParaRPr>
            </a:p>
          </p:txBody>
        </p: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B28ED656-E72D-9649-E61B-EE8AED2E7B8E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 flipV="1">
              <a:off x="5303912" y="5094347"/>
              <a:ext cx="936104" cy="897667"/>
            </a:xfrm>
            <a:prstGeom prst="bentConnector3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1913A3-D305-136F-4003-3997BF2F810D}"/>
                </a:ext>
              </a:extLst>
            </p:cNvPr>
            <p:cNvSpPr/>
            <p:nvPr/>
          </p:nvSpPr>
          <p:spPr>
            <a:xfrm>
              <a:off x="5591944" y="5805263"/>
              <a:ext cx="360041" cy="36004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b="1">
                  <a:solidFill>
                    <a:schemeClr val="accent5"/>
                  </a:solidFill>
                </a:rPr>
                <a:t>?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3C50B6D-CBAD-ACA6-A531-3598F204709F}"/>
              </a:ext>
            </a:extLst>
          </p:cNvPr>
          <p:cNvSpPr/>
          <p:nvPr/>
        </p:nvSpPr>
        <p:spPr>
          <a:xfrm>
            <a:off x="623392" y="5157192"/>
            <a:ext cx="4680520" cy="539350"/>
          </a:xfrm>
          <a:prstGeom prst="roundRect">
            <a:avLst>
              <a:gd name="adj" fmla="val 2497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</a:rPr>
              <a:t>There are 2 points of 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D3174-C890-F298-9695-FB1FC4A207BC}"/>
              </a:ext>
            </a:extLst>
          </p:cNvPr>
          <p:cNvSpPr txBox="1"/>
          <p:nvPr/>
        </p:nvSpPr>
        <p:spPr>
          <a:xfrm>
            <a:off x="9689653" y="3697368"/>
            <a:ext cx="2032736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i="1">
                <a:solidFill>
                  <a:schemeClr val="accent5"/>
                </a:solidFill>
              </a:rPr>
              <a:t>E.g. facial recognition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5C1F3-1369-2A5A-AF19-34FF6D3024AB}"/>
              </a:ext>
            </a:extLst>
          </p:cNvPr>
          <p:cNvSpPr txBox="1"/>
          <p:nvPr/>
        </p:nvSpPr>
        <p:spPr>
          <a:xfrm>
            <a:off x="6324873" y="3693856"/>
            <a:ext cx="2977225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i="1">
                <a:solidFill>
                  <a:schemeClr val="accent5"/>
                </a:solidFill>
              </a:rPr>
              <a:t>E.g. natural language processing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8126A9-1D16-6128-EC53-3C9FA22E967B}"/>
              </a:ext>
            </a:extLst>
          </p:cNvPr>
          <p:cNvSpPr txBox="1"/>
          <p:nvPr/>
        </p:nvSpPr>
        <p:spPr>
          <a:xfrm>
            <a:off x="3122765" y="3688841"/>
            <a:ext cx="3313728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i="1">
                <a:solidFill>
                  <a:schemeClr val="accent5"/>
                </a:solidFill>
              </a:rPr>
              <a:t>E.g. General purpose but scale issues</a:t>
            </a:r>
          </a:p>
        </p:txBody>
      </p:sp>
    </p:spTree>
    <p:extLst>
      <p:ext uri="{BB962C8B-B14F-4D97-AF65-F5344CB8AC3E}">
        <p14:creationId xmlns:p14="http://schemas.microsoft.com/office/powerpoint/2010/main" val="3429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5" grpId="0" animBg="1"/>
      <p:bldP spid="26" grpId="0" animBg="1"/>
      <p:bldP spid="4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060D-9EDC-3F69-C244-9C41AB24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AI vs Generative AI – A Robotics Comparison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C81D2F-7193-88AD-D6CB-1C66D4320B84}"/>
              </a:ext>
            </a:extLst>
          </p:cNvPr>
          <p:cNvGrpSpPr/>
          <p:nvPr/>
        </p:nvGrpSpPr>
        <p:grpSpPr>
          <a:xfrm>
            <a:off x="1712505" y="784419"/>
            <a:ext cx="3370233" cy="3114955"/>
            <a:chOff x="1712505" y="784419"/>
            <a:chExt cx="3370233" cy="31149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54101BF-8177-9668-AFCC-FA6DE0CE0C68}"/>
                </a:ext>
              </a:extLst>
            </p:cNvPr>
            <p:cNvSpPr/>
            <p:nvPr/>
          </p:nvSpPr>
          <p:spPr>
            <a:xfrm>
              <a:off x="1904999" y="784419"/>
              <a:ext cx="2985247" cy="784412"/>
            </a:xfrm>
            <a:prstGeom prst="roundRect">
              <a:avLst/>
            </a:prstGeom>
            <a:solidFill>
              <a:schemeClr val="bg2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Symbolic AI</a:t>
              </a:r>
            </a:p>
          </p:txBody>
        </p:sp>
        <p:pic>
          <p:nvPicPr>
            <p:cNvPr id="1026" name="Picture 2" descr="Adoption of industrial robots worldwide surges to all-time high - Machinery  Market News">
              <a:extLst>
                <a:ext uri="{FF2B5EF4-FFF2-40B4-BE49-F238E27FC236}">
                  <a16:creationId xmlns:a16="http://schemas.microsoft.com/office/drawing/2014/main" id="{806553ED-EE3C-EE24-DF80-7191E81A01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505" y="2003618"/>
              <a:ext cx="3370233" cy="18957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E0E50C-8798-06DA-066F-EE145C1D0A7A}"/>
              </a:ext>
            </a:extLst>
          </p:cNvPr>
          <p:cNvSpPr txBox="1"/>
          <p:nvPr/>
        </p:nvSpPr>
        <p:spPr>
          <a:xfrm>
            <a:off x="1526717" y="4257958"/>
            <a:ext cx="3741808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These robots operate within  a </a:t>
            </a:r>
            <a:r>
              <a:rPr lang="en-US" sz="2000" b="1" i="1" dirty="0">
                <a:solidFill>
                  <a:schemeClr val="accent5"/>
                </a:solidFill>
              </a:rPr>
              <a:t>constrained 3D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0F4E24-E2C1-7FF5-2E7C-F3E1F684EFAF}"/>
              </a:ext>
            </a:extLst>
          </p:cNvPr>
          <p:cNvSpPr txBox="1"/>
          <p:nvPr/>
        </p:nvSpPr>
        <p:spPr>
          <a:xfrm>
            <a:off x="1526717" y="5131686"/>
            <a:ext cx="3741808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The human programmer must anticipate </a:t>
            </a:r>
            <a:r>
              <a:rPr lang="en-US" sz="2000" b="1" i="1" dirty="0">
                <a:solidFill>
                  <a:schemeClr val="accent5"/>
                </a:solidFill>
              </a:rPr>
              <a:t>all possible outcomes </a:t>
            </a:r>
            <a:r>
              <a:rPr lang="en-US" sz="2000" dirty="0">
                <a:solidFill>
                  <a:schemeClr val="tx2"/>
                </a:solidFill>
              </a:rPr>
              <a:t>and tell the AI what to do</a:t>
            </a:r>
            <a:endParaRPr lang="en-US" sz="2000" b="1" i="1" dirty="0">
              <a:solidFill>
                <a:schemeClr val="accent5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43EF9A-FAB0-282B-89EE-9288C4B5F8BB}"/>
              </a:ext>
            </a:extLst>
          </p:cNvPr>
          <p:cNvGrpSpPr/>
          <p:nvPr/>
        </p:nvGrpSpPr>
        <p:grpSpPr>
          <a:xfrm>
            <a:off x="6210750" y="784419"/>
            <a:ext cx="4474381" cy="3536575"/>
            <a:chOff x="6210750" y="784419"/>
            <a:chExt cx="4474381" cy="35365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9FB6C08-3E8A-1CC0-37A0-645861233624}"/>
                </a:ext>
              </a:extLst>
            </p:cNvPr>
            <p:cNvSpPr/>
            <p:nvPr/>
          </p:nvSpPr>
          <p:spPr>
            <a:xfrm>
              <a:off x="7699884" y="784419"/>
              <a:ext cx="2985247" cy="784412"/>
            </a:xfrm>
            <a:prstGeom prst="roundRect">
              <a:avLst/>
            </a:prstGeom>
            <a:solidFill>
              <a:srgbClr val="7030A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Generative AI</a:t>
              </a:r>
            </a:p>
          </p:txBody>
        </p:sp>
        <p:pic>
          <p:nvPicPr>
            <p:cNvPr id="1028" name="Picture 4" descr="Boston Dynamics &amp; the golden age of robotics">
              <a:extLst>
                <a:ext uri="{FF2B5EF4-FFF2-40B4-BE49-F238E27FC236}">
                  <a16:creationId xmlns:a16="http://schemas.microsoft.com/office/drawing/2014/main" id="{A3C10EB3-F6F6-C018-E888-A06E036074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10750" y="2021547"/>
              <a:ext cx="1839558" cy="2299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Elon Musk Says Robotaxis Could Make Tesla A $5 Trillion Company—But This  One Thing Could Push It To $25 Trillion By 2040 | IBTimes UK">
              <a:extLst>
                <a:ext uri="{FF2B5EF4-FFF2-40B4-BE49-F238E27FC236}">
                  <a16:creationId xmlns:a16="http://schemas.microsoft.com/office/drawing/2014/main" id="{469ED959-F495-AED2-1FC5-69CD16B589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1779" y="2424952"/>
              <a:ext cx="1571812" cy="1178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THE TERMINATOR IS MY FAVORITE HUMAN MOVIE, BECAUSE IT SHOWS HOW BAD ROBOTS  ARE. GO HUMANS! WHAT ARE SOME OF YOUR FAVORITE HUMAN MOVIES? :  r/totallynotrobots">
            <a:extLst>
              <a:ext uri="{FF2B5EF4-FFF2-40B4-BE49-F238E27FC236}">
                <a16:creationId xmlns:a16="http://schemas.microsoft.com/office/drawing/2014/main" id="{2DD7377B-FE56-EEED-6F80-6FF8E835F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5623" y="2394573"/>
            <a:ext cx="1237129" cy="123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D750EB-C750-A34D-AEC2-67B5D7E4406C}"/>
              </a:ext>
            </a:extLst>
          </p:cNvPr>
          <p:cNvSpPr txBox="1"/>
          <p:nvPr/>
        </p:nvSpPr>
        <p:spPr>
          <a:xfrm>
            <a:off x="7555481" y="4257958"/>
            <a:ext cx="3741808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These robots operate much more </a:t>
            </a:r>
            <a:r>
              <a:rPr lang="en-US" sz="2000" b="1" i="1" dirty="0">
                <a:solidFill>
                  <a:schemeClr val="accent5"/>
                </a:solidFill>
              </a:rPr>
              <a:t>autonomously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FEF66-3972-D64E-F382-71A252D176CE}"/>
              </a:ext>
            </a:extLst>
          </p:cNvPr>
          <p:cNvSpPr txBox="1"/>
          <p:nvPr/>
        </p:nvSpPr>
        <p:spPr>
          <a:xfrm>
            <a:off x="7555481" y="5131686"/>
            <a:ext cx="3741808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The AI must be able to deal with situations that the human programmer </a:t>
            </a:r>
            <a:r>
              <a:rPr lang="en-US" sz="2000" b="1" i="1" dirty="0">
                <a:solidFill>
                  <a:schemeClr val="accent5"/>
                </a:solidFill>
              </a:rPr>
              <a:t>had not anticipated </a:t>
            </a:r>
          </a:p>
        </p:txBody>
      </p:sp>
    </p:spTree>
    <p:extLst>
      <p:ext uri="{BB962C8B-B14F-4D97-AF65-F5344CB8AC3E}">
        <p14:creationId xmlns:p14="http://schemas.microsoft.com/office/powerpoint/2010/main" val="32754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7A01-1ABF-9026-3878-BE70BEB4E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Incomplete List of Companies Developing AI Chips</a:t>
            </a:r>
          </a:p>
        </p:txBody>
      </p:sp>
      <p:pic>
        <p:nvPicPr>
          <p:cNvPr id="1026" name="Picture 2" descr="Logos &amp; Brand Guidelines | NVIDIA">
            <a:extLst>
              <a:ext uri="{FF2B5EF4-FFF2-40B4-BE49-F238E27FC236}">
                <a16:creationId xmlns:a16="http://schemas.microsoft.com/office/drawing/2014/main" id="{FBE3D0EA-EA0E-B947-D28E-D7499218F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22"/>
          <a:stretch/>
        </p:blipFill>
        <p:spPr bwMode="auto">
          <a:xfrm>
            <a:off x="623392" y="764704"/>
            <a:ext cx="1373762" cy="8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94BDD28-2889-996D-3318-CD0F589ED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865" y="1628800"/>
            <a:ext cx="76716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MD Logo and symbol, meaning, history, PNG, brand">
            <a:extLst>
              <a:ext uri="{FF2B5EF4-FFF2-40B4-BE49-F238E27FC236}">
                <a16:creationId xmlns:a16="http://schemas.microsoft.com/office/drawing/2014/main" id="{55E00898-D05F-5173-1B84-209510FE6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69" y="2299595"/>
            <a:ext cx="1015008" cy="63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DF596A-ECAA-6BD3-2E5F-B137E3BF695A}"/>
              </a:ext>
            </a:extLst>
          </p:cNvPr>
          <p:cNvSpPr/>
          <p:nvPr/>
        </p:nvSpPr>
        <p:spPr>
          <a:xfrm>
            <a:off x="2487763" y="917319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GH200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4F2C8D-DB73-CBE6-DA9F-BE7FE66ECECC}"/>
              </a:ext>
            </a:extLst>
          </p:cNvPr>
          <p:cNvSpPr/>
          <p:nvPr/>
        </p:nvSpPr>
        <p:spPr>
          <a:xfrm>
            <a:off x="2487763" y="2371603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MI350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F0BE51-2503-662F-1FD2-FA1A655A200A}"/>
              </a:ext>
            </a:extLst>
          </p:cNvPr>
          <p:cNvSpPr/>
          <p:nvPr/>
        </p:nvSpPr>
        <p:spPr>
          <a:xfrm>
            <a:off x="2487763" y="1653517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Gaudi 3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1A6F6A5-8525-4C38-F80F-6512AACB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769" y="3249150"/>
            <a:ext cx="1198830" cy="28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6DA4114-FA62-508A-39FF-EB72E6D6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744" y="3989811"/>
            <a:ext cx="735057" cy="4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F5EA947-EFE5-AA1B-25EC-E76979118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691" y="4721392"/>
            <a:ext cx="918858" cy="36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Alibaba Logo and symbol, meaning ...">
            <a:extLst>
              <a:ext uri="{FF2B5EF4-FFF2-40B4-BE49-F238E27FC236}">
                <a16:creationId xmlns:a16="http://schemas.microsoft.com/office/drawing/2014/main" id="{CB379250-456C-1D50-B289-C80A0B9C9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264" y="5284009"/>
            <a:ext cx="1445155" cy="80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ambaNova Systems | Revolutionize AI ...">
            <a:extLst>
              <a:ext uri="{FF2B5EF4-FFF2-40B4-BE49-F238E27FC236}">
                <a16:creationId xmlns:a16="http://schemas.microsoft.com/office/drawing/2014/main" id="{552CAF40-7C75-5655-6020-390FCA96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756" y="990986"/>
            <a:ext cx="1712364" cy="2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erebras - Wikipedia">
            <a:extLst>
              <a:ext uri="{FF2B5EF4-FFF2-40B4-BE49-F238E27FC236}">
                <a16:creationId xmlns:a16="http://schemas.microsoft.com/office/drawing/2014/main" id="{0E22B418-FA57-652E-0121-A7D9BB4ED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547" y="1599835"/>
            <a:ext cx="1143429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roq Logo &amp; Brand Assets (SVG, PNG and ...">
            <a:extLst>
              <a:ext uri="{FF2B5EF4-FFF2-40B4-BE49-F238E27FC236}">
                <a16:creationId xmlns:a16="http://schemas.microsoft.com/office/drawing/2014/main" id="{FEDE1A2B-38FF-295F-68D2-A7005816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1395" y="2448915"/>
            <a:ext cx="1225897" cy="45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B1819649-6104-4440-469D-2C8E0EC0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290" y="2977237"/>
            <a:ext cx="514638" cy="63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8983201F-A587-F061-EF76-051F06B4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350" y="3736283"/>
            <a:ext cx="1348634" cy="7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Microsoft azure logo - Social media ...">
            <a:extLst>
              <a:ext uri="{FF2B5EF4-FFF2-40B4-BE49-F238E27FC236}">
                <a16:creationId xmlns:a16="http://schemas.microsoft.com/office/drawing/2014/main" id="{9D26B278-DAAA-31BE-27A4-7748DB5BE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832" y="4509120"/>
            <a:ext cx="1480498" cy="74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Rebellions: AI Accelerator Design ...">
            <a:extLst>
              <a:ext uri="{FF2B5EF4-FFF2-40B4-BE49-F238E27FC236}">
                <a16:creationId xmlns:a16="http://schemas.microsoft.com/office/drawing/2014/main" id="{FEBD68A1-E05C-0D4C-75D9-CA769C809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36" b="32417"/>
          <a:stretch/>
        </p:blipFill>
        <p:spPr bwMode="auto">
          <a:xfrm>
            <a:off x="4362582" y="5499035"/>
            <a:ext cx="1949442" cy="37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Artificial Intelligence Processors">
            <a:extLst>
              <a:ext uri="{FF2B5EF4-FFF2-40B4-BE49-F238E27FC236}">
                <a16:creationId xmlns:a16="http://schemas.microsoft.com/office/drawing/2014/main" id="{4383B4A0-EA19-75CC-A0E0-1DF4091B3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007" y="662864"/>
            <a:ext cx="1895694" cy="9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ythic | LinkedIn">
            <a:extLst>
              <a:ext uri="{FF2B5EF4-FFF2-40B4-BE49-F238E27FC236}">
                <a16:creationId xmlns:a16="http://schemas.microsoft.com/office/drawing/2014/main" id="{5E2D1A57-16B9-2AFF-A9AF-89E167D9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468" b="37804"/>
          <a:stretch/>
        </p:blipFill>
        <p:spPr bwMode="auto">
          <a:xfrm>
            <a:off x="8384907" y="1688725"/>
            <a:ext cx="1440160" cy="3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Etched Specialized AI Chips : Get Quote, RFQ, Price or Buy">
            <a:extLst>
              <a:ext uri="{FF2B5EF4-FFF2-40B4-BE49-F238E27FC236}">
                <a16:creationId xmlns:a16="http://schemas.microsoft.com/office/drawing/2014/main" id="{D623BE1F-8A80-28B1-C848-4EC65CFAD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7905" y="2391176"/>
            <a:ext cx="1225897" cy="45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02B4053-3A19-2B2C-F140-AC06E41BCA9B}"/>
              </a:ext>
            </a:extLst>
          </p:cNvPr>
          <p:cNvSpPr/>
          <p:nvPr/>
        </p:nvSpPr>
        <p:spPr>
          <a:xfrm>
            <a:off x="2495600" y="3107561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Trillium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D3147A-D507-6521-972B-413E19A4CD8A}"/>
              </a:ext>
            </a:extLst>
          </p:cNvPr>
          <p:cNvSpPr/>
          <p:nvPr/>
        </p:nvSpPr>
        <p:spPr>
          <a:xfrm>
            <a:off x="2486585" y="3880098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err="1">
                <a:solidFill>
                  <a:schemeClr val="tx2"/>
                </a:solidFill>
              </a:rPr>
              <a:t>Trainium</a:t>
            </a:r>
            <a:r>
              <a:rPr lang="en-US">
                <a:solidFill>
                  <a:schemeClr val="tx2"/>
                </a:solidFill>
              </a:rPr>
              <a:t> 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94F33BF-23E8-DB5B-339E-C83B590130C3}"/>
              </a:ext>
            </a:extLst>
          </p:cNvPr>
          <p:cNvSpPr/>
          <p:nvPr/>
        </p:nvSpPr>
        <p:spPr>
          <a:xfrm>
            <a:off x="2487230" y="4653136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err="1">
                <a:solidFill>
                  <a:schemeClr val="tx2"/>
                </a:solidFill>
              </a:rPr>
              <a:t>NorthPole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EFE02A6-9EF3-4495-EBE9-396BAD29C7CF}"/>
              </a:ext>
            </a:extLst>
          </p:cNvPr>
          <p:cNvSpPr/>
          <p:nvPr/>
        </p:nvSpPr>
        <p:spPr>
          <a:xfrm>
            <a:off x="2506830" y="5391048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ACCEL**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A85D8E2-256E-F3EB-0B20-120A144E718B}"/>
              </a:ext>
            </a:extLst>
          </p:cNvPr>
          <p:cNvSpPr/>
          <p:nvPr/>
        </p:nvSpPr>
        <p:spPr>
          <a:xfrm>
            <a:off x="6508981" y="917319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SN40L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57CD4BE-5499-9EF2-8263-48D04572DAE1}"/>
              </a:ext>
            </a:extLst>
          </p:cNvPr>
          <p:cNvSpPr/>
          <p:nvPr/>
        </p:nvSpPr>
        <p:spPr>
          <a:xfrm>
            <a:off x="6508981" y="2371603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en-US">
                <a:solidFill>
                  <a:schemeClr val="tx2"/>
                </a:solidFill>
              </a:rPr>
              <a:t>LPU</a:t>
            </a:r>
          </a:p>
          <a:p>
            <a:pPr algn="ctr">
              <a:lnSpc>
                <a:spcPts val="1900"/>
              </a:lnSpc>
            </a:pPr>
            <a:r>
              <a:rPr lang="en-US">
                <a:solidFill>
                  <a:schemeClr val="tx2"/>
                </a:solidFill>
              </a:rPr>
              <a:t>Inference Eng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DBCCC66-1E77-7ACB-C3C3-5A00EAC998C5}"/>
              </a:ext>
            </a:extLst>
          </p:cNvPr>
          <p:cNvSpPr/>
          <p:nvPr/>
        </p:nvSpPr>
        <p:spPr>
          <a:xfrm>
            <a:off x="6508981" y="1653517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WFE-3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9EDA0AD-DB2D-C4A5-EC67-89AC8C6CAE82}"/>
              </a:ext>
            </a:extLst>
          </p:cNvPr>
          <p:cNvSpPr/>
          <p:nvPr/>
        </p:nvSpPr>
        <p:spPr>
          <a:xfrm>
            <a:off x="6516818" y="3107561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M4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B3C3A4C-6F45-0373-79C5-546A6E29ECFE}"/>
              </a:ext>
            </a:extLst>
          </p:cNvPr>
          <p:cNvSpPr/>
          <p:nvPr/>
        </p:nvSpPr>
        <p:spPr>
          <a:xfrm>
            <a:off x="6507803" y="3880098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Artemis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E7FBAD1-4CA0-FD60-9E35-C90928EF015C}"/>
              </a:ext>
            </a:extLst>
          </p:cNvPr>
          <p:cNvSpPr/>
          <p:nvPr/>
        </p:nvSpPr>
        <p:spPr>
          <a:xfrm>
            <a:off x="6508448" y="4653136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Maia 100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2352144-7068-56B5-08A7-B193A7D4F30F}"/>
              </a:ext>
            </a:extLst>
          </p:cNvPr>
          <p:cNvSpPr/>
          <p:nvPr/>
        </p:nvSpPr>
        <p:spPr>
          <a:xfrm>
            <a:off x="6528048" y="5391048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Rebel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12133FA-BEFB-5ED1-454C-EF9A638FDE93}"/>
              </a:ext>
            </a:extLst>
          </p:cNvPr>
          <p:cNvSpPr/>
          <p:nvPr/>
        </p:nvSpPr>
        <p:spPr>
          <a:xfrm>
            <a:off x="10128448" y="917319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Bow IPU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E19A2D-4A3D-E90E-1B5D-C17C1D07C1FE}"/>
              </a:ext>
            </a:extLst>
          </p:cNvPr>
          <p:cNvSpPr/>
          <p:nvPr/>
        </p:nvSpPr>
        <p:spPr>
          <a:xfrm>
            <a:off x="10128448" y="2371603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en-US">
                <a:solidFill>
                  <a:schemeClr val="tx2"/>
                </a:solidFill>
              </a:rPr>
              <a:t>Sohu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E58EA1E-D7FE-28C8-A487-8F2C3881A675}"/>
              </a:ext>
            </a:extLst>
          </p:cNvPr>
          <p:cNvSpPr/>
          <p:nvPr/>
        </p:nvSpPr>
        <p:spPr>
          <a:xfrm>
            <a:off x="10128448" y="1653517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M2000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D51F9A-3846-AA0D-C2A6-C158F746C91C}"/>
              </a:ext>
            </a:extLst>
          </p:cNvPr>
          <p:cNvSpPr/>
          <p:nvPr/>
        </p:nvSpPr>
        <p:spPr>
          <a:xfrm>
            <a:off x="8328248" y="4353703"/>
            <a:ext cx="3240360" cy="1541401"/>
          </a:xfrm>
          <a:prstGeom prst="roundRect">
            <a:avLst>
              <a:gd name="adj" fmla="val 8792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All of these companies and more think they can do better than NVidia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pic>
        <p:nvPicPr>
          <p:cNvPr id="11266" name="Picture 2" descr="Tesla Logo PNG Transparent &amp; SVG Vector - Freebie Supply">
            <a:extLst>
              <a:ext uri="{FF2B5EF4-FFF2-40B4-BE49-F238E27FC236}">
                <a16:creationId xmlns:a16="http://schemas.microsoft.com/office/drawing/2014/main" id="{7903CD4F-4383-36E8-0F10-B99B2F1E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4682" y="3010806"/>
            <a:ext cx="522371" cy="75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8C72F3-1D8F-86CD-4340-BB6C82C085DD}"/>
              </a:ext>
            </a:extLst>
          </p:cNvPr>
          <p:cNvSpPr/>
          <p:nvPr/>
        </p:nvSpPr>
        <p:spPr>
          <a:xfrm>
            <a:off x="10128448" y="3089689"/>
            <a:ext cx="1440160" cy="50405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900"/>
              </a:lnSpc>
            </a:pPr>
            <a:r>
              <a:rPr lang="en-US">
                <a:solidFill>
                  <a:schemeClr val="tx2"/>
                </a:solidFill>
              </a:rPr>
              <a:t>Dojo</a:t>
            </a:r>
          </a:p>
        </p:txBody>
      </p:sp>
    </p:spTree>
    <p:extLst>
      <p:ext uri="{BB962C8B-B14F-4D97-AF65-F5344CB8AC3E}">
        <p14:creationId xmlns:p14="http://schemas.microsoft.com/office/powerpoint/2010/main" val="271090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85677-7908-E6D8-C2CD-356238C9F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1829" y="2528552"/>
            <a:ext cx="8828341" cy="246656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about Inference?</a:t>
            </a:r>
          </a:p>
        </p:txBody>
      </p:sp>
    </p:spTree>
    <p:extLst>
      <p:ext uri="{BB962C8B-B14F-4D97-AF65-F5344CB8AC3E}">
        <p14:creationId xmlns:p14="http://schemas.microsoft.com/office/powerpoint/2010/main" val="41397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DC929E-73EA-DE0E-39CC-864C16AB4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vs Inference</a:t>
            </a:r>
          </a:p>
        </p:txBody>
      </p:sp>
      <p:grpSp>
        <p:nvGrpSpPr>
          <p:cNvPr id="14448" name="Group 14447">
            <a:extLst>
              <a:ext uri="{FF2B5EF4-FFF2-40B4-BE49-F238E27FC236}">
                <a16:creationId xmlns:a16="http://schemas.microsoft.com/office/drawing/2014/main" id="{F976424C-54D7-B2E8-D4E5-E06F635F7B82}"/>
              </a:ext>
            </a:extLst>
          </p:cNvPr>
          <p:cNvGrpSpPr/>
          <p:nvPr/>
        </p:nvGrpSpPr>
        <p:grpSpPr>
          <a:xfrm>
            <a:off x="742501" y="1037042"/>
            <a:ext cx="3276614" cy="2981235"/>
            <a:chOff x="742501" y="1037042"/>
            <a:chExt cx="3276614" cy="2981235"/>
          </a:xfrm>
        </p:grpSpPr>
        <p:pic>
          <p:nvPicPr>
            <p:cNvPr id="14385" name="Picture 14384">
              <a:extLst>
                <a:ext uri="{FF2B5EF4-FFF2-40B4-BE49-F238E27FC236}">
                  <a16:creationId xmlns:a16="http://schemas.microsoft.com/office/drawing/2014/main" id="{6955B6B0-8852-2557-E12E-8D58A3ED6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7813" y="1037042"/>
              <a:ext cx="2475191" cy="1664352"/>
            </a:xfrm>
            <a:prstGeom prst="rect">
              <a:avLst/>
            </a:prstGeom>
          </p:spPr>
        </p:pic>
        <p:sp>
          <p:nvSpPr>
            <p:cNvPr id="14386" name="TextBox 14385">
              <a:extLst>
                <a:ext uri="{FF2B5EF4-FFF2-40B4-BE49-F238E27FC236}">
                  <a16:creationId xmlns:a16="http://schemas.microsoft.com/office/drawing/2014/main" id="{E929BB6B-9A60-E53D-68DC-41D033545FFA}"/>
                </a:ext>
              </a:extLst>
            </p:cNvPr>
            <p:cNvSpPr txBox="1"/>
            <p:nvPr/>
          </p:nvSpPr>
          <p:spPr>
            <a:xfrm>
              <a:off x="742501" y="2694838"/>
              <a:ext cx="3276614" cy="132343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 Training Data Center needs tens (hundreds) of thousands of GPUs running for months to train a model</a:t>
              </a:r>
            </a:p>
          </p:txBody>
        </p:sp>
      </p:grpSp>
      <p:grpSp>
        <p:nvGrpSpPr>
          <p:cNvPr id="14451" name="Group 14450">
            <a:extLst>
              <a:ext uri="{FF2B5EF4-FFF2-40B4-BE49-F238E27FC236}">
                <a16:creationId xmlns:a16="http://schemas.microsoft.com/office/drawing/2014/main" id="{0858C5E8-78D3-4745-80AA-8BCEE46F1C9C}"/>
              </a:ext>
            </a:extLst>
          </p:cNvPr>
          <p:cNvGrpSpPr/>
          <p:nvPr/>
        </p:nvGrpSpPr>
        <p:grpSpPr>
          <a:xfrm>
            <a:off x="4968562" y="1839309"/>
            <a:ext cx="3537649" cy="2446209"/>
            <a:chOff x="4968562" y="1839309"/>
            <a:chExt cx="3537649" cy="2446209"/>
          </a:xfrm>
        </p:grpSpPr>
        <p:pic>
          <p:nvPicPr>
            <p:cNvPr id="14428" name="Picture 14427">
              <a:extLst>
                <a:ext uri="{FF2B5EF4-FFF2-40B4-BE49-F238E27FC236}">
                  <a16:creationId xmlns:a16="http://schemas.microsoft.com/office/drawing/2014/main" id="{27E02432-E147-BB3B-B99D-DA27EA613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2830" y="1839309"/>
              <a:ext cx="2475191" cy="1664352"/>
            </a:xfrm>
            <a:prstGeom prst="rect">
              <a:avLst/>
            </a:prstGeom>
          </p:spPr>
        </p:pic>
        <p:sp>
          <p:nvSpPr>
            <p:cNvPr id="14429" name="Cloud 14428">
              <a:extLst>
                <a:ext uri="{FF2B5EF4-FFF2-40B4-BE49-F238E27FC236}">
                  <a16:creationId xmlns:a16="http://schemas.microsoft.com/office/drawing/2014/main" id="{5E5A3DBE-9604-CF90-5445-32481A55BAEE}"/>
                </a:ext>
              </a:extLst>
            </p:cNvPr>
            <p:cNvSpPr/>
            <p:nvPr/>
          </p:nvSpPr>
          <p:spPr>
            <a:xfrm>
              <a:off x="4968562" y="3012376"/>
              <a:ext cx="3537649" cy="1273142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A large model deployed to serve a large number of users</a:t>
              </a:r>
            </a:p>
          </p:txBody>
        </p:sp>
        <p:sp>
          <p:nvSpPr>
            <p:cNvPr id="14431" name="Oval 14430">
              <a:extLst>
                <a:ext uri="{FF2B5EF4-FFF2-40B4-BE49-F238E27FC236}">
                  <a16:creationId xmlns:a16="http://schemas.microsoft.com/office/drawing/2014/main" id="{A9A93B69-92AE-137E-2EF2-A2830DF0DBF0}"/>
                </a:ext>
              </a:extLst>
            </p:cNvPr>
            <p:cNvSpPr/>
            <p:nvPr/>
          </p:nvSpPr>
          <p:spPr>
            <a:xfrm>
              <a:off x="5580847" y="2402339"/>
              <a:ext cx="313386" cy="3133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1</a:t>
              </a:r>
            </a:p>
          </p:txBody>
        </p:sp>
      </p:grpSp>
      <p:grpSp>
        <p:nvGrpSpPr>
          <p:cNvPr id="14450" name="Group 14449">
            <a:extLst>
              <a:ext uri="{FF2B5EF4-FFF2-40B4-BE49-F238E27FC236}">
                <a16:creationId xmlns:a16="http://schemas.microsoft.com/office/drawing/2014/main" id="{6E9F6FD9-5E06-FBDD-94FC-D44C9F9792AB}"/>
              </a:ext>
            </a:extLst>
          </p:cNvPr>
          <p:cNvGrpSpPr/>
          <p:nvPr/>
        </p:nvGrpSpPr>
        <p:grpSpPr>
          <a:xfrm>
            <a:off x="4719465" y="708338"/>
            <a:ext cx="6394721" cy="1119922"/>
            <a:chOff x="4719465" y="708338"/>
            <a:chExt cx="6394721" cy="1119922"/>
          </a:xfrm>
        </p:grpSpPr>
        <p:sp>
          <p:nvSpPr>
            <p:cNvPr id="14427" name="Rectangle: Rounded Corners 14426">
              <a:extLst>
                <a:ext uri="{FF2B5EF4-FFF2-40B4-BE49-F238E27FC236}">
                  <a16:creationId xmlns:a16="http://schemas.microsoft.com/office/drawing/2014/main" id="{89B17338-A174-2447-2E0B-375B0E767C87}"/>
                </a:ext>
              </a:extLst>
            </p:cNvPr>
            <p:cNvSpPr/>
            <p:nvPr/>
          </p:nvSpPr>
          <p:spPr>
            <a:xfrm>
              <a:off x="6825515" y="708338"/>
              <a:ext cx="4288671" cy="52372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Deployment Options include…</a:t>
              </a:r>
            </a:p>
          </p:txBody>
        </p:sp>
        <p:cxnSp>
          <p:nvCxnSpPr>
            <p:cNvPr id="14433" name="Connector: Elbow 14432">
              <a:extLst>
                <a:ext uri="{FF2B5EF4-FFF2-40B4-BE49-F238E27FC236}">
                  <a16:creationId xmlns:a16="http://schemas.microsoft.com/office/drawing/2014/main" id="{352359CC-1550-561E-5326-862AB546173E}"/>
                </a:ext>
              </a:extLst>
            </p:cNvPr>
            <p:cNvCxnSpPr>
              <a:cxnSpLocks/>
              <a:stCxn id="14390" idx="3"/>
              <a:endCxn id="14427" idx="1"/>
            </p:cNvCxnSpPr>
            <p:nvPr/>
          </p:nvCxnSpPr>
          <p:spPr>
            <a:xfrm flipV="1">
              <a:off x="4719465" y="970198"/>
              <a:ext cx="2106050" cy="858062"/>
            </a:xfrm>
            <a:prstGeom prst="bentConnector3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37" name="Group 14436">
            <a:extLst>
              <a:ext uri="{FF2B5EF4-FFF2-40B4-BE49-F238E27FC236}">
                <a16:creationId xmlns:a16="http://schemas.microsoft.com/office/drawing/2014/main" id="{0CC57B9E-60F9-84AF-B5FD-8A31FE078028}"/>
              </a:ext>
            </a:extLst>
          </p:cNvPr>
          <p:cNvGrpSpPr/>
          <p:nvPr/>
        </p:nvGrpSpPr>
        <p:grpSpPr>
          <a:xfrm>
            <a:off x="8816427" y="1875285"/>
            <a:ext cx="3035307" cy="1846324"/>
            <a:chOff x="8679011" y="2084989"/>
            <a:chExt cx="3035307" cy="1846324"/>
          </a:xfrm>
        </p:grpSpPr>
        <p:pic>
          <p:nvPicPr>
            <p:cNvPr id="14430" name="Picture 2" descr="network server rack, server room icon ...">
              <a:extLst>
                <a:ext uri="{FF2B5EF4-FFF2-40B4-BE49-F238E27FC236}">
                  <a16:creationId xmlns:a16="http://schemas.microsoft.com/office/drawing/2014/main" id="{D52AD1D5-B110-2056-0211-80B60B71E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4705" y="2084989"/>
              <a:ext cx="523720" cy="523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34" name="Oval 14433">
              <a:extLst>
                <a:ext uri="{FF2B5EF4-FFF2-40B4-BE49-F238E27FC236}">
                  <a16:creationId xmlns:a16="http://schemas.microsoft.com/office/drawing/2014/main" id="{3BC6C611-5714-8A2A-C380-D096B8099E35}"/>
                </a:ext>
              </a:extLst>
            </p:cNvPr>
            <p:cNvSpPr/>
            <p:nvPr/>
          </p:nvSpPr>
          <p:spPr>
            <a:xfrm>
              <a:off x="9723591" y="2198716"/>
              <a:ext cx="313386" cy="3133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4435" name="Cloud 14434">
              <a:extLst>
                <a:ext uri="{FF2B5EF4-FFF2-40B4-BE49-F238E27FC236}">
                  <a16:creationId xmlns:a16="http://schemas.microsoft.com/office/drawing/2014/main" id="{39475F8D-5F92-270F-7DC9-CAF51BF54E93}"/>
                </a:ext>
              </a:extLst>
            </p:cNvPr>
            <p:cNvSpPr/>
            <p:nvPr/>
          </p:nvSpPr>
          <p:spPr>
            <a:xfrm>
              <a:off x="8679011" y="2662704"/>
              <a:ext cx="3035307" cy="1268609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A large model deployed for a single enterprise</a:t>
              </a:r>
            </a:p>
          </p:txBody>
        </p:sp>
      </p:grpSp>
      <p:grpSp>
        <p:nvGrpSpPr>
          <p:cNvPr id="14452" name="Group 14451">
            <a:extLst>
              <a:ext uri="{FF2B5EF4-FFF2-40B4-BE49-F238E27FC236}">
                <a16:creationId xmlns:a16="http://schemas.microsoft.com/office/drawing/2014/main" id="{989DBC9E-CACD-38D1-8E62-2D0DFDB47DCB}"/>
              </a:ext>
            </a:extLst>
          </p:cNvPr>
          <p:cNvGrpSpPr/>
          <p:nvPr/>
        </p:nvGrpSpPr>
        <p:grpSpPr>
          <a:xfrm>
            <a:off x="4254600" y="4633012"/>
            <a:ext cx="4232841" cy="2069549"/>
            <a:chOff x="4254600" y="4633012"/>
            <a:chExt cx="4232841" cy="2069549"/>
          </a:xfrm>
        </p:grpSpPr>
        <p:pic>
          <p:nvPicPr>
            <p:cNvPr id="14440" name="Picture 4" descr="Boston Dynamics &amp; the golden age of robotics">
              <a:extLst>
                <a:ext uri="{FF2B5EF4-FFF2-40B4-BE49-F238E27FC236}">
                  <a16:creationId xmlns:a16="http://schemas.microsoft.com/office/drawing/2014/main" id="{642A8EAA-7F12-85C7-1794-1BE46BED5C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86753" y="4633012"/>
              <a:ext cx="1018515" cy="1273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36" name="Picture 4" descr="271 Tesla Ai Stock Photos - Free &amp; Royalty-Free Stock Photos from Dreamstime">
              <a:extLst>
                <a:ext uri="{FF2B5EF4-FFF2-40B4-BE49-F238E27FC236}">
                  <a16:creationId xmlns:a16="http://schemas.microsoft.com/office/drawing/2014/main" id="{54B23100-D0E0-4CF7-6B62-88323DC60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172" y="4814480"/>
              <a:ext cx="1991164" cy="13266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438" name="Oval 14437">
              <a:extLst>
                <a:ext uri="{FF2B5EF4-FFF2-40B4-BE49-F238E27FC236}">
                  <a16:creationId xmlns:a16="http://schemas.microsoft.com/office/drawing/2014/main" id="{D9DB7639-B8DB-9100-37A5-A3F38F4B3981}"/>
                </a:ext>
              </a:extLst>
            </p:cNvPr>
            <p:cNvSpPr/>
            <p:nvPr/>
          </p:nvSpPr>
          <p:spPr>
            <a:xfrm>
              <a:off x="4565328" y="4659081"/>
              <a:ext cx="313386" cy="3133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4439" name="Cloud 14438">
              <a:extLst>
                <a:ext uri="{FF2B5EF4-FFF2-40B4-BE49-F238E27FC236}">
                  <a16:creationId xmlns:a16="http://schemas.microsoft.com/office/drawing/2014/main" id="{341928DD-285B-C8A3-23A4-27F6A6ACEAA9}"/>
                </a:ext>
              </a:extLst>
            </p:cNvPr>
            <p:cNvSpPr/>
            <p:nvPr/>
          </p:nvSpPr>
          <p:spPr>
            <a:xfrm>
              <a:off x="5278350" y="5469634"/>
              <a:ext cx="3209091" cy="1232927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A small model deployed on an autonomous device</a:t>
              </a:r>
            </a:p>
          </p:txBody>
        </p:sp>
        <p:pic>
          <p:nvPicPr>
            <p:cNvPr id="14441" name="Picture 6" descr="Model 3 Owner's Manual">
              <a:extLst>
                <a:ext uri="{FF2B5EF4-FFF2-40B4-BE49-F238E27FC236}">
                  <a16:creationId xmlns:a16="http://schemas.microsoft.com/office/drawing/2014/main" id="{6FCB208F-CFCB-DF72-ADA5-5613239C8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600" y="5636405"/>
              <a:ext cx="1598850" cy="871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53" name="Group 14452">
            <a:extLst>
              <a:ext uri="{FF2B5EF4-FFF2-40B4-BE49-F238E27FC236}">
                <a16:creationId xmlns:a16="http://schemas.microsoft.com/office/drawing/2014/main" id="{DDD4016B-32A0-622E-8428-6D82CE196A22}"/>
              </a:ext>
            </a:extLst>
          </p:cNvPr>
          <p:cNvGrpSpPr/>
          <p:nvPr/>
        </p:nvGrpSpPr>
        <p:grpSpPr>
          <a:xfrm>
            <a:off x="8772687" y="4192860"/>
            <a:ext cx="2830866" cy="2478350"/>
            <a:chOff x="8772687" y="4192860"/>
            <a:chExt cx="2830866" cy="2478350"/>
          </a:xfrm>
        </p:grpSpPr>
        <p:pic>
          <p:nvPicPr>
            <p:cNvPr id="14445" name="Picture 14444">
              <a:extLst>
                <a:ext uri="{FF2B5EF4-FFF2-40B4-BE49-F238E27FC236}">
                  <a16:creationId xmlns:a16="http://schemas.microsoft.com/office/drawing/2014/main" id="{44A12D56-4769-BA9A-0559-F1CC3E93C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76571" y="4260325"/>
              <a:ext cx="1539051" cy="16303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446" name="Cloud 14445">
              <a:extLst>
                <a:ext uri="{FF2B5EF4-FFF2-40B4-BE49-F238E27FC236}">
                  <a16:creationId xmlns:a16="http://schemas.microsoft.com/office/drawing/2014/main" id="{1C4C5C26-3BF1-B52D-11BD-A3689BB6B64F}"/>
                </a:ext>
              </a:extLst>
            </p:cNvPr>
            <p:cNvSpPr/>
            <p:nvPr/>
          </p:nvSpPr>
          <p:spPr>
            <a:xfrm>
              <a:off x="8772687" y="5527460"/>
              <a:ext cx="2830866" cy="1143750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A very small model deployed on a phone</a:t>
              </a:r>
            </a:p>
          </p:txBody>
        </p:sp>
        <p:sp>
          <p:nvSpPr>
            <p:cNvPr id="14443" name="Oval 14442">
              <a:extLst>
                <a:ext uri="{FF2B5EF4-FFF2-40B4-BE49-F238E27FC236}">
                  <a16:creationId xmlns:a16="http://schemas.microsoft.com/office/drawing/2014/main" id="{951A6C96-725F-0EDE-F712-692464EBC057}"/>
                </a:ext>
              </a:extLst>
            </p:cNvPr>
            <p:cNvSpPr/>
            <p:nvPr/>
          </p:nvSpPr>
          <p:spPr>
            <a:xfrm>
              <a:off x="9519878" y="4192860"/>
              <a:ext cx="313386" cy="31338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4</a:t>
              </a:r>
            </a:p>
          </p:txBody>
        </p:sp>
      </p:grpSp>
      <p:grpSp>
        <p:nvGrpSpPr>
          <p:cNvPr id="14449" name="Group 14448">
            <a:extLst>
              <a:ext uri="{FF2B5EF4-FFF2-40B4-BE49-F238E27FC236}">
                <a16:creationId xmlns:a16="http://schemas.microsoft.com/office/drawing/2014/main" id="{E6DA5363-D241-DDDB-76B3-C10F47AE7DCE}"/>
              </a:ext>
            </a:extLst>
          </p:cNvPr>
          <p:cNvGrpSpPr/>
          <p:nvPr/>
        </p:nvGrpSpPr>
        <p:grpSpPr>
          <a:xfrm>
            <a:off x="3464868" y="955462"/>
            <a:ext cx="1813482" cy="1327544"/>
            <a:chOff x="3464868" y="955462"/>
            <a:chExt cx="1813482" cy="1327544"/>
          </a:xfrm>
        </p:grpSpPr>
        <p:pic>
          <p:nvPicPr>
            <p:cNvPr id="14390" name="Picture 14389">
              <a:extLst>
                <a:ext uri="{FF2B5EF4-FFF2-40B4-BE49-F238E27FC236}">
                  <a16:creationId xmlns:a16="http://schemas.microsoft.com/office/drawing/2014/main" id="{0FA90EF2-28A8-BCCF-16EA-E478E415D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12081" y="1373513"/>
              <a:ext cx="707384" cy="909493"/>
            </a:xfrm>
            <a:prstGeom prst="rect">
              <a:avLst/>
            </a:prstGeom>
          </p:spPr>
        </p:pic>
        <p:sp>
          <p:nvSpPr>
            <p:cNvPr id="14426" name="TextBox 14425">
              <a:extLst>
                <a:ext uri="{FF2B5EF4-FFF2-40B4-BE49-F238E27FC236}">
                  <a16:creationId xmlns:a16="http://schemas.microsoft.com/office/drawing/2014/main" id="{8DD6B6E6-F489-CA3E-5359-9EC898A64A59}"/>
                </a:ext>
              </a:extLst>
            </p:cNvPr>
            <p:cNvSpPr txBox="1"/>
            <p:nvPr/>
          </p:nvSpPr>
          <p:spPr>
            <a:xfrm>
              <a:off x="3464868" y="955462"/>
              <a:ext cx="1813482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Trained Model</a:t>
              </a:r>
            </a:p>
          </p:txBody>
        </p:sp>
        <p:sp>
          <p:nvSpPr>
            <p:cNvPr id="14447" name="Arrow: Down 14446">
              <a:extLst>
                <a:ext uri="{FF2B5EF4-FFF2-40B4-BE49-F238E27FC236}">
                  <a16:creationId xmlns:a16="http://schemas.microsoft.com/office/drawing/2014/main" id="{2DC1C3BA-21A3-D273-7E27-6C2C2742AF30}"/>
                </a:ext>
              </a:extLst>
            </p:cNvPr>
            <p:cNvSpPr/>
            <p:nvPr/>
          </p:nvSpPr>
          <p:spPr>
            <a:xfrm rot="16200000">
              <a:off x="3627532" y="1694712"/>
              <a:ext cx="373487" cy="349010"/>
            </a:xfrm>
            <a:prstGeom prst="down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4455" name="Rectangle: Rounded Corners 14454">
            <a:extLst>
              <a:ext uri="{FF2B5EF4-FFF2-40B4-BE49-F238E27FC236}">
                <a16:creationId xmlns:a16="http://schemas.microsoft.com/office/drawing/2014/main" id="{FD86A63D-2C97-9482-D2A5-3E7DD11507CC}"/>
              </a:ext>
            </a:extLst>
          </p:cNvPr>
          <p:cNvSpPr/>
          <p:nvPr/>
        </p:nvSpPr>
        <p:spPr>
          <a:xfrm>
            <a:off x="738742" y="4360876"/>
            <a:ext cx="1910080" cy="706994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Training</a:t>
            </a:r>
          </a:p>
        </p:txBody>
      </p:sp>
      <p:sp>
        <p:nvSpPr>
          <p:cNvPr id="14456" name="Rectangle: Rounded Corners 14455">
            <a:extLst>
              <a:ext uri="{FF2B5EF4-FFF2-40B4-BE49-F238E27FC236}">
                <a16:creationId xmlns:a16="http://schemas.microsoft.com/office/drawing/2014/main" id="{E80CC552-F4F9-3427-A0A6-22EC0AAD9073}"/>
              </a:ext>
            </a:extLst>
          </p:cNvPr>
          <p:cNvSpPr/>
          <p:nvPr/>
        </p:nvSpPr>
        <p:spPr>
          <a:xfrm>
            <a:off x="7741972" y="1330541"/>
            <a:ext cx="1910080" cy="706994"/>
          </a:xfrm>
          <a:prstGeom prst="roundRect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Inference</a:t>
            </a:r>
          </a:p>
        </p:txBody>
      </p:sp>
    </p:spTree>
    <p:extLst>
      <p:ext uri="{BB962C8B-B14F-4D97-AF65-F5344CB8AC3E}">
        <p14:creationId xmlns:p14="http://schemas.microsoft.com/office/powerpoint/2010/main" val="17629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5" grpId="0" animBg="1"/>
      <p:bldP spid="1445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4E354937-EE60-6D6E-31A7-DEB6E1A8B4EA}"/>
              </a:ext>
            </a:extLst>
          </p:cNvPr>
          <p:cNvSpPr/>
          <p:nvPr/>
        </p:nvSpPr>
        <p:spPr>
          <a:xfrm>
            <a:off x="2505603" y="2689412"/>
            <a:ext cx="134204" cy="163997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C28194-56F2-3AB5-31BD-70273BC1E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Better AI Results </a:t>
            </a:r>
            <a:r>
              <a:rPr lang="en-US" b="1" i="1" dirty="0">
                <a:solidFill>
                  <a:schemeClr val="accent5"/>
                </a:solidFill>
              </a:rPr>
              <a:t>After Training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F2579D-201C-84DF-AE31-75EE7FAB2B26}"/>
              </a:ext>
            </a:extLst>
          </p:cNvPr>
          <p:cNvGrpSpPr/>
          <p:nvPr/>
        </p:nvGrpSpPr>
        <p:grpSpPr>
          <a:xfrm>
            <a:off x="1284465" y="2641610"/>
            <a:ext cx="1289624" cy="1662597"/>
            <a:chOff x="2695108" y="2525170"/>
            <a:chExt cx="1289624" cy="1662597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DEAC468E-9B25-B746-0A8D-5189D1F7804E}"/>
                </a:ext>
              </a:extLst>
            </p:cNvPr>
            <p:cNvSpPr/>
            <p:nvPr/>
          </p:nvSpPr>
          <p:spPr>
            <a:xfrm>
              <a:off x="2695108" y="2525170"/>
              <a:ext cx="1289624" cy="1662597"/>
            </a:xfrm>
            <a:prstGeom prst="cub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78B7F6-DE2C-851E-0C3B-585DC033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1514" y="2965357"/>
              <a:ext cx="760032" cy="11309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2683E9E-3786-6A19-26D7-B9322FD77770}"/>
              </a:ext>
            </a:extLst>
          </p:cNvPr>
          <p:cNvSpPr txBox="1"/>
          <p:nvPr/>
        </p:nvSpPr>
        <p:spPr>
          <a:xfrm>
            <a:off x="859082" y="4365405"/>
            <a:ext cx="1852573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 dirty="0">
                <a:solidFill>
                  <a:schemeClr val="accent5"/>
                </a:solidFill>
              </a:rPr>
              <a:t>FROZEN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A01BE8-4F70-5631-8668-44B0E2F1796C}"/>
              </a:ext>
            </a:extLst>
          </p:cNvPr>
          <p:cNvGrpSpPr/>
          <p:nvPr/>
        </p:nvGrpSpPr>
        <p:grpSpPr>
          <a:xfrm>
            <a:off x="3178211" y="754091"/>
            <a:ext cx="5110529" cy="1327796"/>
            <a:chOff x="3178211" y="754091"/>
            <a:chExt cx="5110529" cy="132779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AA44BA8-A967-BA29-B2E5-3D69D01C983A}"/>
                </a:ext>
              </a:extLst>
            </p:cNvPr>
            <p:cNvSpPr/>
            <p:nvPr/>
          </p:nvSpPr>
          <p:spPr>
            <a:xfrm>
              <a:off x="3889612" y="913204"/>
              <a:ext cx="4399128" cy="1147608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11" descr="A collection of icons of various symbols&#10;&#10;Description automatically generated with medium confidence">
              <a:extLst>
                <a:ext uri="{FF2B5EF4-FFF2-40B4-BE49-F238E27FC236}">
                  <a16:creationId xmlns:a16="http://schemas.microsoft.com/office/drawing/2014/main" id="{005DC499-9399-D285-2452-B5AB46B6F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816" t="80092" r="82276"/>
            <a:stretch/>
          </p:blipFill>
          <p:spPr>
            <a:xfrm>
              <a:off x="3966882" y="1059899"/>
              <a:ext cx="964115" cy="870231"/>
            </a:xfrm>
            <a:prstGeom prst="rect">
              <a:avLst/>
            </a:prstGeom>
          </p:spPr>
        </p:pic>
        <p:pic>
          <p:nvPicPr>
            <p:cNvPr id="13" name="Picture 12" descr="A collection of icons of various symbols&#10;&#10;Description automatically generated with medium confidence">
              <a:extLst>
                <a:ext uri="{FF2B5EF4-FFF2-40B4-BE49-F238E27FC236}">
                  <a16:creationId xmlns:a16="http://schemas.microsoft.com/office/drawing/2014/main" id="{8DF72F98-E4AB-7D17-F548-B6B290456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3799" t="80092" r="18402"/>
            <a:stretch/>
          </p:blipFill>
          <p:spPr>
            <a:xfrm>
              <a:off x="4930997" y="1059898"/>
              <a:ext cx="950794" cy="870231"/>
            </a:xfrm>
            <a:prstGeom prst="rect">
              <a:avLst/>
            </a:prstGeom>
          </p:spPr>
        </p:pic>
        <p:pic>
          <p:nvPicPr>
            <p:cNvPr id="14" name="Picture 13" descr="A collection of icons of various symbols&#10;&#10;Description automatically generated with medium confidence">
              <a:extLst>
                <a:ext uri="{FF2B5EF4-FFF2-40B4-BE49-F238E27FC236}">
                  <a16:creationId xmlns:a16="http://schemas.microsoft.com/office/drawing/2014/main" id="{E5BDF3DC-BAD0-CAE4-5725-A2A04A5E94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5566" t="29384" r="36635" b="50708"/>
            <a:stretch/>
          </p:blipFill>
          <p:spPr>
            <a:xfrm>
              <a:off x="6051179" y="1059897"/>
              <a:ext cx="950794" cy="870231"/>
            </a:xfrm>
            <a:prstGeom prst="rect">
              <a:avLst/>
            </a:prstGeom>
          </p:spPr>
        </p:pic>
        <p:pic>
          <p:nvPicPr>
            <p:cNvPr id="15" name="Picture 14" descr="A collection of icons of various symbols&#10;&#10;Description automatically generated with medium confidence">
              <a:extLst>
                <a:ext uri="{FF2B5EF4-FFF2-40B4-BE49-F238E27FC236}">
                  <a16:creationId xmlns:a16="http://schemas.microsoft.com/office/drawing/2014/main" id="{E8C65444-27E5-02D1-38F9-389671CB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58" t="29384" r="90946" b="50708"/>
            <a:stretch/>
          </p:blipFill>
          <p:spPr>
            <a:xfrm>
              <a:off x="7171361" y="1059897"/>
              <a:ext cx="1023583" cy="870231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381AC0E-608F-D86D-C7CF-814B7307DF17}"/>
                </a:ext>
              </a:extLst>
            </p:cNvPr>
            <p:cNvSpPr/>
            <p:nvPr/>
          </p:nvSpPr>
          <p:spPr>
            <a:xfrm>
              <a:off x="4312531" y="754091"/>
              <a:ext cx="3477295" cy="305805"/>
            </a:xfrm>
            <a:prstGeom prst="roundRect">
              <a:avLst>
                <a:gd name="adj" fmla="val 25593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Proprietary or Confidential Data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FF1D55A-88EE-38D8-60A2-12F69532556B}"/>
                </a:ext>
              </a:extLst>
            </p:cNvPr>
            <p:cNvSpPr txBox="1"/>
            <p:nvPr/>
          </p:nvSpPr>
          <p:spPr>
            <a:xfrm>
              <a:off x="4107981" y="1804888"/>
              <a:ext cx="681918" cy="27699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Medical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1C7A036-B67C-7294-C478-E080641ADA4B}"/>
                </a:ext>
              </a:extLst>
            </p:cNvPr>
            <p:cNvSpPr txBox="1"/>
            <p:nvPr/>
          </p:nvSpPr>
          <p:spPr>
            <a:xfrm>
              <a:off x="5154402" y="1791628"/>
              <a:ext cx="503984" cy="27699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Legal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ACC4D7-F7A1-3405-3E0A-CC4F9D920D17}"/>
                </a:ext>
              </a:extLst>
            </p:cNvPr>
            <p:cNvSpPr txBox="1"/>
            <p:nvPr/>
          </p:nvSpPr>
          <p:spPr>
            <a:xfrm>
              <a:off x="6123485" y="1778368"/>
              <a:ext cx="771237" cy="27699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Industrial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32DF7A-EDA6-48ED-74AA-05F594BAEAB1}"/>
                </a:ext>
              </a:extLst>
            </p:cNvPr>
            <p:cNvSpPr txBox="1"/>
            <p:nvPr/>
          </p:nvSpPr>
          <p:spPr>
            <a:xfrm>
              <a:off x="7215398" y="1765108"/>
              <a:ext cx="906082" cy="27699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</a:rPr>
                <a:t>Agricultural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5FBC796-BE5D-5396-45B0-DCD0FEE6B61D}"/>
                </a:ext>
              </a:extLst>
            </p:cNvPr>
            <p:cNvSpPr/>
            <p:nvPr/>
          </p:nvSpPr>
          <p:spPr>
            <a:xfrm>
              <a:off x="3178211" y="1187984"/>
              <a:ext cx="542013" cy="5420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>
                  <a:solidFill>
                    <a:schemeClr val="tx2"/>
                  </a:solidFill>
                </a:rPr>
                <a:t>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3322C1B-58E5-CE38-8F50-DB1054420236}"/>
              </a:ext>
            </a:extLst>
          </p:cNvPr>
          <p:cNvSpPr txBox="1"/>
          <p:nvPr/>
        </p:nvSpPr>
        <p:spPr>
          <a:xfrm>
            <a:off x="8738835" y="870602"/>
            <a:ext cx="2919645" cy="75713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b="1" dirty="0">
                <a:solidFill>
                  <a:schemeClr val="accent5"/>
                </a:solidFill>
              </a:rPr>
              <a:t>RAG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Retrieval Augmented Generation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CD399E9-A2CE-D08E-21E8-CF99974FDCD9}"/>
              </a:ext>
            </a:extLst>
          </p:cNvPr>
          <p:cNvGrpSpPr/>
          <p:nvPr/>
        </p:nvGrpSpPr>
        <p:grpSpPr>
          <a:xfrm>
            <a:off x="2639807" y="2081887"/>
            <a:ext cx="6006210" cy="689524"/>
            <a:chOff x="2639807" y="2081887"/>
            <a:chExt cx="6006210" cy="689524"/>
          </a:xfrm>
        </p:grpSpPr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66975342-3B68-DCB0-C90D-41DBA8A745C3}"/>
                </a:ext>
              </a:extLst>
            </p:cNvPr>
            <p:cNvCxnSpPr>
              <a:stCxn id="24" idx="6"/>
              <a:endCxn id="18" idx="2"/>
            </p:cNvCxnSpPr>
            <p:nvPr/>
          </p:nvCxnSpPr>
          <p:spPr>
            <a:xfrm flipV="1">
              <a:off x="2639807" y="2081887"/>
              <a:ext cx="1809133" cy="689524"/>
            </a:xfrm>
            <a:prstGeom prst="bentConnector2">
              <a:avLst/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D2FA8C-808F-CF21-D1B1-B2797E88BB4F}"/>
                </a:ext>
              </a:extLst>
            </p:cNvPr>
            <p:cNvSpPr txBox="1"/>
            <p:nvPr/>
          </p:nvSpPr>
          <p:spPr>
            <a:xfrm>
              <a:off x="4558555" y="2180613"/>
              <a:ext cx="4087462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In RAG the AI “reaches in” to a closed data set in order to produce better results in Inference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BB6198-A09F-EC0E-92D9-8D1BBD11D7D0}"/>
              </a:ext>
            </a:extLst>
          </p:cNvPr>
          <p:cNvGrpSpPr/>
          <p:nvPr/>
        </p:nvGrpSpPr>
        <p:grpSpPr>
          <a:xfrm>
            <a:off x="3178210" y="2897755"/>
            <a:ext cx="5110530" cy="1306721"/>
            <a:chOff x="3178210" y="2897755"/>
            <a:chExt cx="5110530" cy="130672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109392-DD01-61F7-3D34-CDB6E0B80704}"/>
                </a:ext>
              </a:extLst>
            </p:cNvPr>
            <p:cNvSpPr/>
            <p:nvPr/>
          </p:nvSpPr>
          <p:spPr>
            <a:xfrm>
              <a:off x="3178210" y="3297401"/>
              <a:ext cx="542013" cy="5420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D4B7022-3905-54F4-A015-0AE76FD2DFCE}"/>
                </a:ext>
              </a:extLst>
            </p:cNvPr>
            <p:cNvSpPr/>
            <p:nvPr/>
          </p:nvSpPr>
          <p:spPr>
            <a:xfrm>
              <a:off x="3889612" y="3056868"/>
              <a:ext cx="4399128" cy="1147608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9E816E7-AB98-7530-EC0A-CC14C058B1B1}"/>
                </a:ext>
              </a:extLst>
            </p:cNvPr>
            <p:cNvSpPr/>
            <p:nvPr/>
          </p:nvSpPr>
          <p:spPr>
            <a:xfrm>
              <a:off x="4655695" y="2897755"/>
              <a:ext cx="2790967" cy="305805"/>
            </a:xfrm>
            <a:prstGeom prst="roundRect">
              <a:avLst>
                <a:gd name="adj" fmla="val 25593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Context-Specific Data</a:t>
              </a:r>
            </a:p>
          </p:txBody>
        </p:sp>
        <p:pic>
          <p:nvPicPr>
            <p:cNvPr id="40" name="Picture 39" descr="A set of icons of documents&#10;&#10;Description automatically generated">
              <a:extLst>
                <a:ext uri="{FF2B5EF4-FFF2-40B4-BE49-F238E27FC236}">
                  <a16:creationId xmlns:a16="http://schemas.microsoft.com/office/drawing/2014/main" id="{FC78E266-02CF-BF91-2410-5D4BED928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2645" r="90067" b="37579"/>
            <a:stretch/>
          </p:blipFill>
          <p:spPr>
            <a:xfrm>
              <a:off x="3956875" y="3255036"/>
              <a:ext cx="734937" cy="68470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741F50-094C-A84D-790A-F8C46A1365BF}"/>
                </a:ext>
              </a:extLst>
            </p:cNvPr>
            <p:cNvSpPr txBox="1"/>
            <p:nvPr/>
          </p:nvSpPr>
          <p:spPr>
            <a:xfrm>
              <a:off x="4655695" y="3298743"/>
              <a:ext cx="3530221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i="1" dirty="0">
                  <a:solidFill>
                    <a:schemeClr val="tx2"/>
                  </a:solidFill>
                </a:rPr>
                <a:t>“Here are 6, peer-reviewed papers about AI context windows.  Summarize each one in 100 words or less.”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27A868A-65CC-8E24-440A-CBD026507DF8}"/>
              </a:ext>
            </a:extLst>
          </p:cNvPr>
          <p:cNvSpPr txBox="1"/>
          <p:nvPr/>
        </p:nvSpPr>
        <p:spPr>
          <a:xfrm>
            <a:off x="8412289" y="2886425"/>
            <a:ext cx="3572736" cy="10033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b="1" dirty="0">
                <a:solidFill>
                  <a:schemeClr val="accent5"/>
                </a:solidFill>
              </a:rPr>
              <a:t>Context Windows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The trend is to move towards “infinite and persistent” context windows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8BA6859-BF0C-7523-3C03-DC8C3897926E}"/>
              </a:ext>
            </a:extLst>
          </p:cNvPr>
          <p:cNvSpPr txBox="1"/>
          <p:nvPr/>
        </p:nvSpPr>
        <p:spPr>
          <a:xfrm>
            <a:off x="8412289" y="4823369"/>
            <a:ext cx="3572736" cy="7571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b="1" dirty="0">
                <a:solidFill>
                  <a:schemeClr val="accent5"/>
                </a:solidFill>
              </a:rPr>
              <a:t>Inference Time Compute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Let the AI think for a bit longer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8E161BA-C31F-F9CC-D16E-0E125EDD3540}"/>
              </a:ext>
            </a:extLst>
          </p:cNvPr>
          <p:cNvGrpSpPr/>
          <p:nvPr/>
        </p:nvGrpSpPr>
        <p:grpSpPr>
          <a:xfrm>
            <a:off x="3178210" y="4654393"/>
            <a:ext cx="5110530" cy="1359363"/>
            <a:chOff x="3178210" y="4654393"/>
            <a:chExt cx="5110530" cy="1359363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8909B0A-CDC2-5C41-EE59-4719666CF918}"/>
                </a:ext>
              </a:extLst>
            </p:cNvPr>
            <p:cNvSpPr/>
            <p:nvPr/>
          </p:nvSpPr>
          <p:spPr>
            <a:xfrm>
              <a:off x="3178210" y="5054039"/>
              <a:ext cx="542013" cy="542013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dirty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7FB7D61-9B02-EB8C-D04F-AABF32ABFB90}"/>
                </a:ext>
              </a:extLst>
            </p:cNvPr>
            <p:cNvSpPr/>
            <p:nvPr/>
          </p:nvSpPr>
          <p:spPr>
            <a:xfrm>
              <a:off x="3889612" y="4813506"/>
              <a:ext cx="4399128" cy="1147608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904ED4DF-05A1-AE6E-9337-33CDEFFB8C66}"/>
                </a:ext>
              </a:extLst>
            </p:cNvPr>
            <p:cNvSpPr/>
            <p:nvPr/>
          </p:nvSpPr>
          <p:spPr>
            <a:xfrm>
              <a:off x="4655695" y="4654393"/>
              <a:ext cx="2790967" cy="305805"/>
            </a:xfrm>
            <a:prstGeom prst="roundRect">
              <a:avLst>
                <a:gd name="adj" fmla="val 25593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Think for longer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C70A655-0DB8-253B-9C79-4E7B1CB73298}"/>
                </a:ext>
              </a:extLst>
            </p:cNvPr>
            <p:cNvSpPr txBox="1"/>
            <p:nvPr/>
          </p:nvSpPr>
          <p:spPr>
            <a:xfrm>
              <a:off x="3888187" y="5029131"/>
              <a:ext cx="2094304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Initially LLMs literally predicted the next letter in the sequence.</a:t>
              </a:r>
            </a:p>
          </p:txBody>
        </p:sp>
        <p:sp>
          <p:nvSpPr>
            <p:cNvPr id="50" name="Arrow: Right 49">
              <a:extLst>
                <a:ext uri="{FF2B5EF4-FFF2-40B4-BE49-F238E27FC236}">
                  <a16:creationId xmlns:a16="http://schemas.microsoft.com/office/drawing/2014/main" id="{A13F55F0-0DDE-9907-5EA9-A45ADA345588}"/>
                </a:ext>
              </a:extLst>
            </p:cNvPr>
            <p:cNvSpPr/>
            <p:nvPr/>
          </p:nvSpPr>
          <p:spPr>
            <a:xfrm>
              <a:off x="5893598" y="5221228"/>
              <a:ext cx="259607" cy="348000"/>
            </a:xfrm>
            <a:prstGeom prst="rightArrow">
              <a:avLst>
                <a:gd name="adj1" fmla="val 50000"/>
                <a:gd name="adj2" fmla="val 71028"/>
              </a:avLst>
            </a:prstGeom>
            <a:solidFill>
              <a:schemeClr val="accent5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95BA55D-93CF-11E6-CD79-B7DA64B63DAA}"/>
                </a:ext>
              </a:extLst>
            </p:cNvPr>
            <p:cNvSpPr txBox="1"/>
            <p:nvPr/>
          </p:nvSpPr>
          <p:spPr>
            <a:xfrm>
              <a:off x="6149157" y="4936538"/>
              <a:ext cx="2139583" cy="107721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Today they have the ability to think about what they say </a:t>
              </a:r>
              <a:r>
                <a:rPr lang="en-US" sz="1600" b="1" i="1" dirty="0">
                  <a:solidFill>
                    <a:schemeClr val="accent5"/>
                  </a:solidFill>
                </a:rPr>
                <a:t>before</a:t>
              </a:r>
              <a:r>
                <a:rPr lang="en-US" sz="1600" dirty="0">
                  <a:solidFill>
                    <a:schemeClr val="tx2"/>
                  </a:solidFill>
                </a:rPr>
                <a:t> they show it to us.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4596460-E2BB-A7DE-4CB1-F7CE222DA8EA}"/>
              </a:ext>
            </a:extLst>
          </p:cNvPr>
          <p:cNvSpPr txBox="1"/>
          <p:nvPr/>
        </p:nvSpPr>
        <p:spPr>
          <a:xfrm>
            <a:off x="9044776" y="1566020"/>
            <a:ext cx="2307761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b="1" i="1" dirty="0">
                <a:solidFill>
                  <a:schemeClr val="tx2"/>
                </a:solidFill>
              </a:rPr>
              <a:t>Create AI solutions with specialized knowledge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26A1EE1-4BB0-1F3D-1D4E-AE9CFF41E679}"/>
              </a:ext>
            </a:extLst>
          </p:cNvPr>
          <p:cNvSpPr txBox="1"/>
          <p:nvPr/>
        </p:nvSpPr>
        <p:spPr>
          <a:xfrm>
            <a:off x="8458129" y="3833147"/>
            <a:ext cx="3481595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b="1" i="1" dirty="0">
                <a:solidFill>
                  <a:schemeClr val="tx2"/>
                </a:solidFill>
              </a:rPr>
              <a:t>Imagine a call center bot that remembers every interaction with you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55664C1-4FC3-1151-92EF-B7EF6C1BD66E}"/>
              </a:ext>
            </a:extLst>
          </p:cNvPr>
          <p:cNvSpPr txBox="1"/>
          <p:nvPr/>
        </p:nvSpPr>
        <p:spPr>
          <a:xfrm>
            <a:off x="8756227" y="5495056"/>
            <a:ext cx="2884858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b="1" i="1" dirty="0">
                <a:solidFill>
                  <a:schemeClr val="tx2"/>
                </a:solidFill>
              </a:rPr>
              <a:t>Will require a lot more Inference compute power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647A5E7-694C-CC5F-B27E-32728AF46145}"/>
              </a:ext>
            </a:extLst>
          </p:cNvPr>
          <p:cNvSpPr/>
          <p:nvPr/>
        </p:nvSpPr>
        <p:spPr>
          <a:xfrm>
            <a:off x="3009363" y="4524777"/>
            <a:ext cx="5486400" cy="1793651"/>
          </a:xfrm>
          <a:prstGeom prst="round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ECC6B5-2EFE-AF5D-7469-9949B30A393A}"/>
              </a:ext>
            </a:extLst>
          </p:cNvPr>
          <p:cNvGrpSpPr/>
          <p:nvPr/>
        </p:nvGrpSpPr>
        <p:grpSpPr>
          <a:xfrm>
            <a:off x="122888" y="4920594"/>
            <a:ext cx="2886475" cy="1546637"/>
            <a:chOff x="122888" y="4920594"/>
            <a:chExt cx="2886475" cy="15466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109183-3CB3-60EB-D6E9-FC3D2290B6C2}"/>
                </a:ext>
              </a:extLst>
            </p:cNvPr>
            <p:cNvSpPr txBox="1"/>
            <p:nvPr/>
          </p:nvSpPr>
          <p:spPr>
            <a:xfrm>
              <a:off x="122888" y="4920594"/>
              <a:ext cx="2615198" cy="92333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dirty="0">
                  <a:solidFill>
                    <a:schemeClr val="tx2"/>
                  </a:solidFill>
                </a:rPr>
                <a:t>15X increase in Inference time is equivalent to 10X increase in Training time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D1A5C69-E742-36E3-4BB7-9D22312C7668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flipH="1">
              <a:off x="2572705" y="5421603"/>
              <a:ext cx="436658" cy="23026"/>
            </a:xfrm>
            <a:prstGeom prst="line">
              <a:avLst/>
            </a:prstGeom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2B30B0-CF25-34F5-0C78-8D5173677F4D}"/>
                </a:ext>
              </a:extLst>
            </p:cNvPr>
            <p:cNvSpPr txBox="1"/>
            <p:nvPr/>
          </p:nvSpPr>
          <p:spPr>
            <a:xfrm>
              <a:off x="173164" y="5944011"/>
              <a:ext cx="2592446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Start with Inference time of 0.5s and Training time of 3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160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42" grpId="0"/>
      <p:bldP spid="48" grpId="0"/>
      <p:bldP spid="56" grpId="0"/>
      <p:bldP spid="57" grpId="0"/>
      <p:bldP spid="5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5BB53-2D4E-98E4-0178-32508FEB7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5D168-9C18-8D63-97D8-94B103D3A5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1829" y="1615441"/>
            <a:ext cx="8828341" cy="337967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/>
              <a:t>The growth of electrical power demands for AI</a:t>
            </a:r>
          </a:p>
        </p:txBody>
      </p:sp>
    </p:spTree>
    <p:extLst>
      <p:ext uri="{BB962C8B-B14F-4D97-AF65-F5344CB8AC3E}">
        <p14:creationId xmlns:p14="http://schemas.microsoft.com/office/powerpoint/2010/main" val="26865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20196A-2B96-D239-59D3-C3E14582D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Growth of Data Center Electrical Power Demands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380280-BBCC-11B7-0A9D-A3800FF1E17A}"/>
              </a:ext>
            </a:extLst>
          </p:cNvPr>
          <p:cNvGrpSpPr/>
          <p:nvPr/>
        </p:nvGrpSpPr>
        <p:grpSpPr>
          <a:xfrm>
            <a:off x="244996" y="802639"/>
            <a:ext cx="5972923" cy="4172100"/>
            <a:chOff x="244996" y="802639"/>
            <a:chExt cx="5972923" cy="4172100"/>
          </a:xfrm>
        </p:grpSpPr>
        <p:pic>
          <p:nvPicPr>
            <p:cNvPr id="5124" name="Picture 4" descr="Morgan Stanley generative AI power demand forecast through 2027">
              <a:extLst>
                <a:ext uri="{FF2B5EF4-FFF2-40B4-BE49-F238E27FC236}">
                  <a16:creationId xmlns:a16="http://schemas.microsoft.com/office/drawing/2014/main" id="{73CE97E6-5134-ED9B-3332-5B723039F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96" y="802639"/>
              <a:ext cx="5972923" cy="36310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phic 7" descr="Globe outline">
              <a:extLst>
                <a:ext uri="{FF2B5EF4-FFF2-40B4-BE49-F238E27FC236}">
                  <a16:creationId xmlns:a16="http://schemas.microsoft.com/office/drawing/2014/main" id="{A062771B-17C5-1609-220F-F81116C4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0640" y="1234440"/>
              <a:ext cx="1666240" cy="16662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913140-B7F0-C421-1DA0-2D18461CF631}"/>
                </a:ext>
              </a:extLst>
            </p:cNvPr>
            <p:cNvSpPr txBox="1"/>
            <p:nvPr/>
          </p:nvSpPr>
          <p:spPr>
            <a:xfrm>
              <a:off x="1666240" y="4451519"/>
              <a:ext cx="3312895" cy="5232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800">
                  <a:solidFill>
                    <a:schemeClr val="tx2"/>
                  </a:solidFill>
                </a:rPr>
                <a:t>5X increase in 3 years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F3FBCDF-4547-BF4B-9332-E980DF0ABA54}"/>
              </a:ext>
            </a:extLst>
          </p:cNvPr>
          <p:cNvSpPr txBox="1"/>
          <p:nvPr/>
        </p:nvSpPr>
        <p:spPr>
          <a:xfrm>
            <a:off x="774513" y="5242560"/>
            <a:ext cx="1681871" cy="95410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3200" b="1">
                <a:solidFill>
                  <a:schemeClr val="accent5"/>
                </a:solidFill>
              </a:rPr>
              <a:t>&lt;15 TWh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>
                <a:solidFill>
                  <a:schemeClr val="tx2"/>
                </a:solidFill>
              </a:rPr>
              <a:t>2023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CF3080-54E5-3244-C502-3507B72E076B}"/>
              </a:ext>
            </a:extLst>
          </p:cNvPr>
          <p:cNvGrpSpPr/>
          <p:nvPr/>
        </p:nvGrpSpPr>
        <p:grpSpPr>
          <a:xfrm>
            <a:off x="2601327" y="5192226"/>
            <a:ext cx="4673233" cy="1015067"/>
            <a:chOff x="2601327" y="5192226"/>
            <a:chExt cx="4673233" cy="1015067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D9D41AD7-8C44-4F8D-C396-EB2144E8F576}"/>
                </a:ext>
              </a:extLst>
            </p:cNvPr>
            <p:cNvSpPr/>
            <p:nvPr/>
          </p:nvSpPr>
          <p:spPr>
            <a:xfrm>
              <a:off x="2601327" y="5537200"/>
              <a:ext cx="508000" cy="386081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9C278F-6B15-F9BA-B4F7-5A00841E667A}"/>
                </a:ext>
              </a:extLst>
            </p:cNvPr>
            <p:cNvSpPr txBox="1"/>
            <p:nvPr/>
          </p:nvSpPr>
          <p:spPr>
            <a:xfrm>
              <a:off x="3329413" y="5253186"/>
              <a:ext cx="1489511" cy="95410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200" b="1" dirty="0">
                  <a:solidFill>
                    <a:schemeClr val="accent5"/>
                  </a:solidFill>
                </a:rPr>
                <a:t>46 TWh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2024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E60CBD8-F92A-3A22-AFB6-6610ADE86CA5}"/>
                </a:ext>
              </a:extLst>
            </p:cNvPr>
            <p:cNvSpPr txBox="1"/>
            <p:nvPr/>
          </p:nvSpPr>
          <p:spPr>
            <a:xfrm>
              <a:off x="4914358" y="5192226"/>
              <a:ext cx="2360202" cy="92333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dirty="0">
                  <a:solidFill>
                    <a:schemeClr val="tx2"/>
                  </a:solidFill>
                </a:rPr>
                <a:t>We’ve already seen a 3X increase in the past 12 months!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706070-E830-3C93-B735-0DB37ECA9E56}"/>
              </a:ext>
            </a:extLst>
          </p:cNvPr>
          <p:cNvGrpSpPr/>
          <p:nvPr/>
        </p:nvGrpSpPr>
        <p:grpSpPr>
          <a:xfrm>
            <a:off x="7647317" y="1895346"/>
            <a:ext cx="4102655" cy="2553652"/>
            <a:chOff x="443877" y="818386"/>
            <a:chExt cx="4102655" cy="25536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DD37C2-1D97-F2FC-83FE-FF59B89F2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3877" y="818386"/>
              <a:ext cx="3089604" cy="25536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E0DD201-5BAD-0BDE-8883-77D21BCE3826}"/>
                </a:ext>
              </a:extLst>
            </p:cNvPr>
            <p:cNvSpPr/>
            <p:nvPr/>
          </p:nvSpPr>
          <p:spPr>
            <a:xfrm>
              <a:off x="2415060" y="2045010"/>
              <a:ext cx="2131472" cy="11231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b="1">
                  <a:solidFill>
                    <a:schemeClr val="accent5"/>
                  </a:solidFill>
                </a:rPr>
                <a:t>48%</a:t>
              </a:r>
              <a:r>
                <a:rPr lang="en-US" sz="2000">
                  <a:solidFill>
                    <a:schemeClr val="tx2"/>
                  </a:solidFill>
                </a:rPr>
                <a:t> increase in CO</a:t>
              </a:r>
              <a:r>
                <a:rPr lang="en-US" sz="2000" baseline="-25000">
                  <a:solidFill>
                    <a:schemeClr val="tx2"/>
                  </a:solidFill>
                </a:rPr>
                <a:t>2</a:t>
              </a:r>
              <a:r>
                <a:rPr lang="en-US" sz="2000">
                  <a:solidFill>
                    <a:schemeClr val="tx2"/>
                  </a:solidFill>
                </a:rPr>
                <a:t> emissions in past </a:t>
              </a:r>
              <a:r>
                <a:rPr lang="en-US" sz="2000" b="1">
                  <a:solidFill>
                    <a:schemeClr val="accent5"/>
                  </a:solidFill>
                </a:rPr>
                <a:t>5 years</a:t>
              </a:r>
            </a:p>
          </p:txBody>
        </p:sp>
      </p:grpSp>
      <p:pic>
        <p:nvPicPr>
          <p:cNvPr id="12" name="Picture 4">
            <a:extLst>
              <a:ext uri="{FF2B5EF4-FFF2-40B4-BE49-F238E27FC236}">
                <a16:creationId xmlns:a16="http://schemas.microsoft.com/office/drawing/2014/main" id="{F20C6652-4FD8-4753-BFB3-856104631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7317" y="4688055"/>
            <a:ext cx="205740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7C9433D-5BCC-6839-5793-4D8F050B1780}"/>
              </a:ext>
            </a:extLst>
          </p:cNvPr>
          <p:cNvSpPr txBox="1"/>
          <p:nvPr/>
        </p:nvSpPr>
        <p:spPr>
          <a:xfrm>
            <a:off x="7528182" y="5204954"/>
            <a:ext cx="4221790" cy="13849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>
                <a:solidFill>
                  <a:schemeClr val="tx2"/>
                </a:solidFill>
              </a:rPr>
              <a:t>In 2020 Microsoft committed to being </a:t>
            </a:r>
            <a:r>
              <a:rPr lang="en-US" sz="2000" b="1" i="1">
                <a:solidFill>
                  <a:schemeClr val="accent5"/>
                </a:solidFill>
              </a:rPr>
              <a:t>carbon negative by 2030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>
                <a:solidFill>
                  <a:schemeClr val="tx2"/>
                </a:solidFill>
              </a:rPr>
              <a:t>2024 Sustainability Report shows a </a:t>
            </a:r>
            <a:r>
              <a:rPr lang="en-US" sz="2000" b="1" i="1">
                <a:solidFill>
                  <a:schemeClr val="accent5"/>
                </a:solidFill>
              </a:rPr>
              <a:t>29.1% increase in CO</a:t>
            </a:r>
            <a:r>
              <a:rPr lang="en-US" sz="2000" b="1" i="1" baseline="-25000">
                <a:solidFill>
                  <a:schemeClr val="accent5"/>
                </a:solidFill>
              </a:rPr>
              <a:t>2</a:t>
            </a:r>
            <a:r>
              <a:rPr lang="en-US" sz="2000" b="1" i="1">
                <a:solidFill>
                  <a:schemeClr val="accent5"/>
                </a:solidFill>
              </a:rPr>
              <a:t> since 2020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6A6732F-679E-F9C4-7B2F-0698C5C8AA5C}"/>
              </a:ext>
            </a:extLst>
          </p:cNvPr>
          <p:cNvSpPr/>
          <p:nvPr/>
        </p:nvSpPr>
        <p:spPr>
          <a:xfrm>
            <a:off x="7000240" y="802638"/>
            <a:ext cx="4747883" cy="975567"/>
          </a:xfrm>
          <a:prstGeom prst="roundRect">
            <a:avLst/>
          </a:prstGeom>
          <a:solidFill>
            <a:schemeClr val="bg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432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Companies are caring less and less </a:t>
            </a:r>
            <a:r>
              <a:rPr lang="en-US" sz="2400" b="1" i="1">
                <a:solidFill>
                  <a:schemeClr val="bg1"/>
                </a:solidFill>
              </a:rPr>
              <a:t>how</a:t>
            </a:r>
            <a:r>
              <a:rPr lang="en-US" sz="2400">
                <a:solidFill>
                  <a:schemeClr val="bg1"/>
                </a:solidFill>
              </a:rPr>
              <a:t> they get the power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1B51D2C-3815-9B8F-B253-517F8DD7DD6D}"/>
              </a:ext>
            </a:extLst>
          </p:cNvPr>
          <p:cNvSpPr/>
          <p:nvPr/>
        </p:nvSpPr>
        <p:spPr>
          <a:xfrm>
            <a:off x="2275840" y="2468880"/>
            <a:ext cx="4043680" cy="1190298"/>
          </a:xfrm>
          <a:prstGeom prst="roundRect">
            <a:avLst/>
          </a:prstGeom>
          <a:solidFill>
            <a:schemeClr val="accent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This forecast may be a </a:t>
            </a:r>
            <a:r>
              <a:rPr lang="en-US" sz="2800" b="1" i="1" dirty="0">
                <a:solidFill>
                  <a:schemeClr val="bg1"/>
                </a:solidFill>
              </a:rPr>
              <a:t>huge</a:t>
            </a:r>
            <a:r>
              <a:rPr lang="en-US" sz="2800" dirty="0">
                <a:solidFill>
                  <a:schemeClr val="bg1"/>
                </a:solidFill>
              </a:rPr>
              <a:t> underestimate</a:t>
            </a:r>
          </a:p>
        </p:txBody>
      </p:sp>
    </p:spTree>
    <p:extLst>
      <p:ext uri="{BB962C8B-B14F-4D97-AF65-F5344CB8AC3E}">
        <p14:creationId xmlns:p14="http://schemas.microsoft.com/office/powerpoint/2010/main" val="213364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67A0067-950B-40CC-6981-FBA9AC499880}"/>
              </a:ext>
            </a:extLst>
          </p:cNvPr>
          <p:cNvGrpSpPr/>
          <p:nvPr/>
        </p:nvGrpSpPr>
        <p:grpSpPr>
          <a:xfrm>
            <a:off x="4522112" y="949225"/>
            <a:ext cx="7599949" cy="5554937"/>
            <a:chOff x="4522112" y="949225"/>
            <a:chExt cx="7599949" cy="55549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7E54D8-059C-CE58-3420-27B1073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2112" y="1895475"/>
              <a:ext cx="7599949" cy="460868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DB0BB14-ECC2-4807-CE55-F2E2B3F6EAD1}"/>
                </a:ext>
              </a:extLst>
            </p:cNvPr>
            <p:cNvSpPr txBox="1"/>
            <p:nvPr/>
          </p:nvSpPr>
          <p:spPr>
            <a:xfrm>
              <a:off x="7912360" y="949225"/>
              <a:ext cx="4105469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>
                  <a:solidFill>
                    <a:schemeClr val="accent6"/>
                  </a:solidFill>
                  <a:latin typeface="Rockwell Nova Extra Bold" panose="020F0502020204030204" pitchFamily="18" charset="0"/>
                </a:rPr>
                <a:t>Virginia Data Center Market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B43ABF-0A61-FDCC-C4AE-BB576D47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Challenges of Data Center Success: Virginia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71B5A2-AD44-B509-FA3D-9EDD0D092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77" y="818386"/>
            <a:ext cx="4699623" cy="3031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5B34E6-4AF2-8902-EBB6-3F33F91F4A0E}"/>
              </a:ext>
            </a:extLst>
          </p:cNvPr>
          <p:cNvSpPr txBox="1"/>
          <p:nvPr/>
        </p:nvSpPr>
        <p:spPr>
          <a:xfrm>
            <a:off x="5517337" y="745484"/>
            <a:ext cx="2870884" cy="20374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800" b="1">
                <a:solidFill>
                  <a:schemeClr val="accent5"/>
                </a:solidFill>
              </a:rPr>
              <a:t>11 GW </a:t>
            </a:r>
            <a:r>
              <a:rPr lang="en-US" sz="2000">
                <a:solidFill>
                  <a:schemeClr val="tx2"/>
                </a:solidFill>
              </a:rPr>
              <a:t>of new data center capacity by </a:t>
            </a:r>
            <a:r>
              <a:rPr lang="en-US" sz="2000" b="1">
                <a:solidFill>
                  <a:schemeClr val="accent5"/>
                </a:solidFill>
              </a:rPr>
              <a:t>2030</a:t>
            </a:r>
            <a:r>
              <a:rPr lang="en-US" sz="2000">
                <a:solidFill>
                  <a:schemeClr val="tx2"/>
                </a:solidFill>
              </a:rPr>
              <a:t> in Northern Virginia alone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3200" b="1">
                <a:solidFill>
                  <a:schemeClr val="accent5"/>
                </a:solidFill>
              </a:rPr>
              <a:t>40% </a:t>
            </a:r>
            <a:r>
              <a:rPr lang="en-US" sz="2000">
                <a:solidFill>
                  <a:schemeClr val="tx2"/>
                </a:solidFill>
              </a:rPr>
              <a:t>of VA’s </a:t>
            </a:r>
            <a:r>
              <a:rPr lang="en-US" sz="2000" i="1" u="sng">
                <a:solidFill>
                  <a:schemeClr val="tx2"/>
                </a:solidFill>
              </a:rPr>
              <a:t>peak</a:t>
            </a:r>
            <a:r>
              <a:rPr lang="en-US" sz="2000">
                <a:solidFill>
                  <a:schemeClr val="tx2"/>
                </a:solidFill>
              </a:rPr>
              <a:t> demand today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4B1BEB-395B-F7AD-7759-FA97AE5F2757}"/>
              </a:ext>
            </a:extLst>
          </p:cNvPr>
          <p:cNvSpPr txBox="1"/>
          <p:nvPr/>
        </p:nvSpPr>
        <p:spPr>
          <a:xfrm>
            <a:off x="6460869" y="4398202"/>
            <a:ext cx="3343992" cy="117570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3200" b="1">
                <a:solidFill>
                  <a:schemeClr val="accent5"/>
                </a:solidFill>
              </a:rPr>
              <a:t>30% CAGR</a:t>
            </a:r>
            <a:r>
              <a:rPr lang="en-US" sz="2400">
                <a:solidFill>
                  <a:schemeClr val="tx2"/>
                </a:solidFill>
              </a:rPr>
              <a:t> since 2014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>
                <a:solidFill>
                  <a:schemeClr val="tx2"/>
                </a:solidFill>
              </a:rPr>
              <a:t>Total of </a:t>
            </a:r>
            <a:r>
              <a:rPr lang="en-US" sz="3200" b="1">
                <a:solidFill>
                  <a:schemeClr val="accent5"/>
                </a:solidFill>
              </a:rPr>
              <a:t>4 GW </a:t>
            </a:r>
            <a:r>
              <a:rPr lang="en-US" sz="2400">
                <a:solidFill>
                  <a:schemeClr val="tx2"/>
                </a:solidFill>
              </a:rPr>
              <a:t>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EB24B-B2FD-020B-EF8C-24C2402D4646}"/>
              </a:ext>
            </a:extLst>
          </p:cNvPr>
          <p:cNvSpPr txBox="1"/>
          <p:nvPr/>
        </p:nvSpPr>
        <p:spPr>
          <a:xfrm>
            <a:off x="443877" y="4163990"/>
            <a:ext cx="3969503" cy="20805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u="sng">
                <a:solidFill>
                  <a:schemeClr val="tx2"/>
                </a:solidFill>
              </a:rPr>
              <a:t>What is needed in VA?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10-15GW of firm generation capacity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u="sng">
                <a:solidFill>
                  <a:schemeClr val="tx2"/>
                </a:solidFill>
              </a:rPr>
              <a:t>Why is this a challenge?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It can take 3-4 years to approve a new gas-fired generating plant (e.g. 1 GW)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Market prices are too low for developers to build the required capacity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D0EED5F-5D38-2DBB-4A09-6EBDF46B241A}"/>
              </a:ext>
            </a:extLst>
          </p:cNvPr>
          <p:cNvSpPr/>
          <p:nvPr/>
        </p:nvSpPr>
        <p:spPr>
          <a:xfrm>
            <a:off x="2351314" y="3089601"/>
            <a:ext cx="2637718" cy="611657"/>
          </a:xfrm>
          <a:prstGeom prst="roundRect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TREND: BYOP</a:t>
            </a:r>
          </a:p>
          <a:p>
            <a:pPr algn="ctr"/>
            <a:r>
              <a:rPr lang="en-US" sz="1400">
                <a:solidFill>
                  <a:schemeClr val="bg1"/>
                </a:solidFill>
              </a:rPr>
              <a:t>(Bring Your Own Power)</a:t>
            </a:r>
          </a:p>
        </p:txBody>
      </p:sp>
    </p:spTree>
    <p:extLst>
      <p:ext uri="{BB962C8B-B14F-4D97-AF65-F5344CB8AC3E}">
        <p14:creationId xmlns:p14="http://schemas.microsoft.com/office/powerpoint/2010/main" val="156322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93EF-1B34-979E-1C7E-3B109AFE0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Is Gigawatt-Scale BYOP Viable?  Let’s look at </a:t>
            </a:r>
            <a:r>
              <a:rPr lang="en-US" sz="2800" err="1"/>
              <a:t>xAI’s</a:t>
            </a:r>
            <a:r>
              <a:rPr lang="en-US" sz="2800"/>
              <a:t> Colossus in Memphis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D970949-E7C6-9B3E-D121-31CFF3E89292}"/>
              </a:ext>
            </a:extLst>
          </p:cNvPr>
          <p:cNvGrpSpPr/>
          <p:nvPr/>
        </p:nvGrpSpPr>
        <p:grpSpPr>
          <a:xfrm>
            <a:off x="863367" y="650085"/>
            <a:ext cx="1995946" cy="2205165"/>
            <a:chOff x="863367" y="650085"/>
            <a:chExt cx="1995946" cy="220516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A10B96-6886-0EA2-C07A-7FF8F99D5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300" y="650085"/>
              <a:ext cx="968080" cy="914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71DB82F-A455-71FE-1CDD-C9E93AC45417}"/>
                </a:ext>
              </a:extLst>
            </p:cNvPr>
            <p:cNvSpPr/>
            <p:nvPr/>
          </p:nvSpPr>
          <p:spPr>
            <a:xfrm>
              <a:off x="863367" y="1600157"/>
              <a:ext cx="1995946" cy="1255093"/>
            </a:xfrm>
            <a:prstGeom prst="roundRect">
              <a:avLst/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Today</a:t>
              </a:r>
            </a:p>
            <a:p>
              <a:pPr algn="ctr"/>
              <a:r>
                <a:rPr lang="en-US" sz="2800" b="1">
                  <a:solidFill>
                    <a:schemeClr val="accent3"/>
                  </a:solidFill>
                </a:rPr>
                <a:t>100,000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</a:rPr>
                <a:t>H100 GPUs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6741B-DE79-A04F-2E92-4CF8BD3C2089}"/>
              </a:ext>
            </a:extLst>
          </p:cNvPr>
          <p:cNvGrpSpPr/>
          <p:nvPr/>
        </p:nvGrpSpPr>
        <p:grpSpPr>
          <a:xfrm>
            <a:off x="863367" y="2879701"/>
            <a:ext cx="1995946" cy="1782382"/>
            <a:chOff x="863367" y="2879701"/>
            <a:chExt cx="1995946" cy="178238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5509F06-78D3-5D46-16FC-11F29500C804}"/>
                </a:ext>
              </a:extLst>
            </p:cNvPr>
            <p:cNvSpPr/>
            <p:nvPr/>
          </p:nvSpPr>
          <p:spPr>
            <a:xfrm>
              <a:off x="863367" y="3406990"/>
              <a:ext cx="1995946" cy="1255093"/>
            </a:xfrm>
            <a:prstGeom prst="roundRect">
              <a:avLst/>
            </a:prstGeom>
            <a:solidFill>
              <a:schemeClr val="accent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</a:rPr>
                <a:t>Tomorrow</a:t>
              </a:r>
            </a:p>
            <a:p>
              <a:pPr algn="ctr"/>
              <a:r>
                <a:rPr lang="en-US" sz="2800" b="1">
                  <a:solidFill>
                    <a:schemeClr val="accent3"/>
                  </a:solidFill>
                </a:rPr>
                <a:t>200,000</a:t>
              </a:r>
            </a:p>
            <a:p>
              <a:pPr algn="ctr"/>
              <a:r>
                <a:rPr lang="en-US" sz="2400">
                  <a:solidFill>
                    <a:schemeClr val="bg1"/>
                  </a:solidFill>
                </a:rPr>
                <a:t>H100 GPUs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51B5AD0C-77E7-FDD4-E9AC-21AF2FF2793A}"/>
                </a:ext>
              </a:extLst>
            </p:cNvPr>
            <p:cNvSpPr/>
            <p:nvPr/>
          </p:nvSpPr>
          <p:spPr>
            <a:xfrm rot="5400000">
              <a:off x="1605702" y="2860037"/>
              <a:ext cx="511277" cy="550606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FBE8D4-02DB-BD76-431B-D3EE8B041F3E}"/>
              </a:ext>
            </a:extLst>
          </p:cNvPr>
          <p:cNvGrpSpPr/>
          <p:nvPr/>
        </p:nvGrpSpPr>
        <p:grpSpPr>
          <a:xfrm>
            <a:off x="6030521" y="2358666"/>
            <a:ext cx="5491932" cy="1107584"/>
            <a:chOff x="6030521" y="2358666"/>
            <a:chExt cx="5491932" cy="110758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940B71F6-2322-8E33-C5D5-215B581355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8895" y="2358666"/>
              <a:ext cx="2398090" cy="890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CB5972-BD55-8928-CC19-204276765D4D}"/>
                </a:ext>
              </a:extLst>
            </p:cNvPr>
            <p:cNvSpPr txBox="1"/>
            <p:nvPr/>
          </p:nvSpPr>
          <p:spPr>
            <a:xfrm>
              <a:off x="6030521" y="2463385"/>
              <a:ext cx="736099" cy="5232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800">
                  <a:solidFill>
                    <a:schemeClr val="tx2"/>
                  </a:solidFill>
                </a:rPr>
                <a:t>X14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3BB653-B058-5F9F-C344-1903D0A7B6E1}"/>
                </a:ext>
              </a:extLst>
            </p:cNvPr>
            <p:cNvSpPr txBox="1"/>
            <p:nvPr/>
          </p:nvSpPr>
          <p:spPr>
            <a:xfrm>
              <a:off x="6212704" y="3127696"/>
              <a:ext cx="3472617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Natural gas powered mobile generators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4ED47C-EC8E-6A4F-A5B4-A7C26224CC97}"/>
                </a:ext>
              </a:extLst>
            </p:cNvPr>
            <p:cNvSpPr txBox="1"/>
            <p:nvPr/>
          </p:nvSpPr>
          <p:spPr>
            <a:xfrm>
              <a:off x="9633794" y="2385562"/>
              <a:ext cx="1888659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4400" b="1">
                  <a:solidFill>
                    <a:schemeClr val="accent5"/>
                  </a:solidFill>
                </a:rPr>
                <a:t>35 MW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083057-415A-2B7B-7104-4F573E8A8777}"/>
              </a:ext>
            </a:extLst>
          </p:cNvPr>
          <p:cNvGrpSpPr/>
          <p:nvPr/>
        </p:nvGrpSpPr>
        <p:grpSpPr>
          <a:xfrm>
            <a:off x="4864259" y="1209575"/>
            <a:ext cx="6608833" cy="1006866"/>
            <a:chOff x="4864259" y="1209575"/>
            <a:chExt cx="6608833" cy="1006866"/>
          </a:xfrm>
        </p:grpSpPr>
        <p:pic>
          <p:nvPicPr>
            <p:cNvPr id="12" name="Graphic 11" descr="Electric Tower with solid fill">
              <a:extLst>
                <a:ext uri="{FF2B5EF4-FFF2-40B4-BE49-F238E27FC236}">
                  <a16:creationId xmlns:a16="http://schemas.microsoft.com/office/drawing/2014/main" id="{6524CF1E-CE7F-200F-B35D-DC24E09C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62795" y="1261110"/>
              <a:ext cx="736100" cy="7361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7FBF06-BDDE-5E8E-7342-2ACA1E7EF785}"/>
                </a:ext>
              </a:extLst>
            </p:cNvPr>
            <p:cNvSpPr txBox="1"/>
            <p:nvPr/>
          </p:nvSpPr>
          <p:spPr>
            <a:xfrm>
              <a:off x="6853091" y="1416525"/>
              <a:ext cx="2495235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>
                  <a:solidFill>
                    <a:schemeClr val="tx2"/>
                  </a:solidFill>
                </a:rPr>
                <a:t>Local grid supply*:</a:t>
              </a:r>
            </a:p>
          </p:txBody>
        </p:sp>
        <p:pic>
          <p:nvPicPr>
            <p:cNvPr id="1030" name="Picture 6" descr="Memphis Light, Gas and Water - Annual Report">
              <a:extLst>
                <a:ext uri="{FF2B5EF4-FFF2-40B4-BE49-F238E27FC236}">
                  <a16:creationId xmlns:a16="http://schemas.microsoft.com/office/drawing/2014/main" id="{B66EDDD5-C160-76D0-BB21-56D74823AA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259" y="1209575"/>
              <a:ext cx="944340" cy="983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DF02F3-0F37-55D4-D2E6-A4796DCA972F}"/>
                </a:ext>
              </a:extLst>
            </p:cNvPr>
            <p:cNvSpPr txBox="1"/>
            <p:nvPr/>
          </p:nvSpPr>
          <p:spPr>
            <a:xfrm>
              <a:off x="9869768" y="1316697"/>
              <a:ext cx="1603324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4400" b="1">
                  <a:solidFill>
                    <a:schemeClr val="accent5"/>
                  </a:solidFill>
                </a:rPr>
                <a:t>8 MW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EA5137-725A-D562-4914-BD482F76ECEA}"/>
                </a:ext>
              </a:extLst>
            </p:cNvPr>
            <p:cNvSpPr txBox="1"/>
            <p:nvPr/>
          </p:nvSpPr>
          <p:spPr>
            <a:xfrm>
              <a:off x="7058867" y="1877887"/>
              <a:ext cx="1790170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*As of August 2024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9E47FD5-62F1-3A91-A2AA-A2D0D58EB4F7}"/>
              </a:ext>
            </a:extLst>
          </p:cNvPr>
          <p:cNvSpPr txBox="1"/>
          <p:nvPr/>
        </p:nvSpPr>
        <p:spPr>
          <a:xfrm>
            <a:off x="3861366" y="5106701"/>
            <a:ext cx="7655173" cy="46166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err="1">
                <a:solidFill>
                  <a:schemeClr val="tx2"/>
                </a:solidFill>
              </a:rPr>
              <a:t>xAI</a:t>
            </a:r>
            <a:r>
              <a:rPr lang="en-US" sz="2400">
                <a:solidFill>
                  <a:schemeClr val="tx2"/>
                </a:solidFill>
              </a:rPr>
              <a:t> has committed to fund a </a:t>
            </a:r>
            <a:r>
              <a:rPr lang="en-US" sz="2400" b="1">
                <a:solidFill>
                  <a:schemeClr val="accent5"/>
                </a:solidFill>
              </a:rPr>
              <a:t>150 MW</a:t>
            </a:r>
            <a:r>
              <a:rPr lang="en-US" sz="2400">
                <a:solidFill>
                  <a:schemeClr val="tx2"/>
                </a:solidFill>
              </a:rPr>
              <a:t>, $24M new substation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FAEE6A9-FA8A-57A9-774C-6A8092E4FBDD}"/>
              </a:ext>
            </a:extLst>
          </p:cNvPr>
          <p:cNvSpPr/>
          <p:nvPr/>
        </p:nvSpPr>
        <p:spPr>
          <a:xfrm>
            <a:off x="3841702" y="5653549"/>
            <a:ext cx="7655173" cy="535012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i="1">
                <a:solidFill>
                  <a:schemeClr val="bg1"/>
                </a:solidFill>
              </a:rPr>
              <a:t>But…where does the power actually come from?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A5E4F1A-AA0D-3EFD-F3A5-0871345A2AB3}"/>
              </a:ext>
            </a:extLst>
          </p:cNvPr>
          <p:cNvGrpSpPr/>
          <p:nvPr/>
        </p:nvGrpSpPr>
        <p:grpSpPr>
          <a:xfrm>
            <a:off x="5879264" y="3374972"/>
            <a:ext cx="5637275" cy="769441"/>
            <a:chOff x="5879264" y="3374972"/>
            <a:chExt cx="5637275" cy="76944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59C1E69-0B0C-986D-17E4-01FE68F47D30}"/>
                </a:ext>
              </a:extLst>
            </p:cNvPr>
            <p:cNvGrpSpPr/>
            <p:nvPr/>
          </p:nvGrpSpPr>
          <p:grpSpPr>
            <a:xfrm>
              <a:off x="5879264" y="3490129"/>
              <a:ext cx="3611261" cy="639887"/>
              <a:chOff x="5879264" y="3490129"/>
              <a:chExt cx="3611261" cy="639887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9E24AA9-E0B1-7A03-DFCB-3C59FA2C3C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7498" y="3555402"/>
                <a:ext cx="3083027" cy="574614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AA3A121-4965-C689-6576-7B1231F74920}"/>
                  </a:ext>
                </a:extLst>
              </p:cNvPr>
              <p:cNvGrpSpPr/>
              <p:nvPr/>
            </p:nvGrpSpPr>
            <p:grpSpPr>
              <a:xfrm>
                <a:off x="7317626" y="3563098"/>
                <a:ext cx="1241943" cy="393338"/>
                <a:chOff x="3549227" y="2451986"/>
                <a:chExt cx="1652038" cy="523220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575D18C9-2200-0AE8-755C-6637DE7AD54D}"/>
                    </a:ext>
                  </a:extLst>
                </p:cNvPr>
                <p:cNvSpPr/>
                <p:nvPr/>
              </p:nvSpPr>
              <p:spPr>
                <a:xfrm>
                  <a:off x="3549227" y="2451986"/>
                  <a:ext cx="1652038" cy="523220"/>
                </a:xfrm>
                <a:prstGeom prst="rect">
                  <a:avLst/>
                </a:prstGeom>
                <a:solidFill>
                  <a:srgbClr val="2A2A2A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  <p:pic>
              <p:nvPicPr>
                <p:cNvPr id="1032" name="Picture 8" descr="Solar Turbines">
                  <a:extLst>
                    <a:ext uri="{FF2B5EF4-FFF2-40B4-BE49-F238E27FC236}">
                      <a16:creationId xmlns:a16="http://schemas.microsoft.com/office/drawing/2014/main" id="{FACFD2C8-1453-E23D-F4B6-EFA033D7E5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15249" y="2513082"/>
                  <a:ext cx="1483388" cy="42382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2F398AE-3E20-9B0F-3506-E419ACCE9BE5}"/>
                  </a:ext>
                </a:extLst>
              </p:cNvPr>
              <p:cNvSpPr txBox="1"/>
              <p:nvPr/>
            </p:nvSpPr>
            <p:spPr>
              <a:xfrm>
                <a:off x="5879264" y="3490129"/>
                <a:ext cx="553357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800">
                    <a:solidFill>
                      <a:schemeClr val="tx2"/>
                    </a:solidFill>
                  </a:rPr>
                  <a:t>X4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B8AAEC5-51E7-C0D7-7843-D21021F7CDAD}"/>
                </a:ext>
              </a:extLst>
            </p:cNvPr>
            <p:cNvSpPr txBox="1"/>
            <p:nvPr/>
          </p:nvSpPr>
          <p:spPr>
            <a:xfrm>
              <a:off x="9627880" y="3374972"/>
              <a:ext cx="1888659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4400" b="1">
                  <a:solidFill>
                    <a:schemeClr val="accent5"/>
                  </a:solidFill>
                </a:rPr>
                <a:t>64 MW</a:t>
              </a:r>
            </a:p>
          </p:txBody>
        </p:sp>
      </p:grp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B1F1C5EB-5EEA-5F34-8289-88DAFE3CE403}"/>
              </a:ext>
            </a:extLst>
          </p:cNvPr>
          <p:cNvCxnSpPr>
            <a:stCxn id="19" idx="3"/>
            <a:endCxn id="15" idx="3"/>
          </p:cNvCxnSpPr>
          <p:nvPr/>
        </p:nvCxnSpPr>
        <p:spPr>
          <a:xfrm flipH="1" flipV="1">
            <a:off x="11473092" y="1701418"/>
            <a:ext cx="329886" cy="2851768"/>
          </a:xfrm>
          <a:prstGeom prst="bentConnector3">
            <a:avLst>
              <a:gd name="adj1" fmla="val -69297"/>
            </a:avLst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2A8CEB-D6FB-119A-B678-19E7DBED9AE7}"/>
              </a:ext>
            </a:extLst>
          </p:cNvPr>
          <p:cNvGrpSpPr/>
          <p:nvPr/>
        </p:nvGrpSpPr>
        <p:grpSpPr>
          <a:xfrm>
            <a:off x="3700156" y="2358666"/>
            <a:ext cx="2262640" cy="1373458"/>
            <a:chOff x="3700156" y="2358666"/>
            <a:chExt cx="2262640" cy="137345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85B627-6B27-DFFF-23AF-C1792BF506EE}"/>
                </a:ext>
              </a:extLst>
            </p:cNvPr>
            <p:cNvSpPr txBox="1"/>
            <p:nvPr/>
          </p:nvSpPr>
          <p:spPr>
            <a:xfrm>
              <a:off x="3975942" y="2778017"/>
              <a:ext cx="1986854" cy="9541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>
                  <a:solidFill>
                    <a:schemeClr val="tx2"/>
                  </a:solidFill>
                </a:rPr>
                <a:t>Smog levels in Shelby County have exceeded recommended levels for the past 3 years</a:t>
              </a:r>
            </a:p>
          </p:txBody>
        </p:sp>
        <p:pic>
          <p:nvPicPr>
            <p:cNvPr id="33" name="Graphic 32" descr="Flag with solid fill">
              <a:extLst>
                <a:ext uri="{FF2B5EF4-FFF2-40B4-BE49-F238E27FC236}">
                  <a16:creationId xmlns:a16="http://schemas.microsoft.com/office/drawing/2014/main" id="{5A309246-5A29-3CCD-3181-0119C8B03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700156" y="2358666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8949DC5-DA6E-E306-ED74-74CAAF913666}"/>
              </a:ext>
            </a:extLst>
          </p:cNvPr>
          <p:cNvGrpSpPr/>
          <p:nvPr/>
        </p:nvGrpSpPr>
        <p:grpSpPr>
          <a:xfrm>
            <a:off x="675461" y="4937906"/>
            <a:ext cx="2883816" cy="1672023"/>
            <a:chOff x="675461" y="4937906"/>
            <a:chExt cx="2883816" cy="167202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C8660DDE-22FF-9D6A-B70D-F69AD4234E04}"/>
                </a:ext>
              </a:extLst>
            </p:cNvPr>
            <p:cNvSpPr/>
            <p:nvPr/>
          </p:nvSpPr>
          <p:spPr>
            <a:xfrm>
              <a:off x="675461" y="4937906"/>
              <a:ext cx="2883816" cy="13449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0102284-A66B-D7AF-CD89-3323B485D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92854" y="5047709"/>
              <a:ext cx="1867915" cy="50433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4F5A48-ACB1-BCFA-5BB4-9903985D53A7}"/>
                </a:ext>
              </a:extLst>
            </p:cNvPr>
            <p:cNvSpPr txBox="1"/>
            <p:nvPr/>
          </p:nvSpPr>
          <p:spPr>
            <a:xfrm>
              <a:off x="753811" y="5538125"/>
              <a:ext cx="2707144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>
                  <a:solidFill>
                    <a:schemeClr val="accent5"/>
                  </a:solidFill>
                </a:rPr>
                <a:t>The grid is already overloaded*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4A75DB1-844E-6D27-89B5-69D942EEB3F7}"/>
                </a:ext>
              </a:extLst>
            </p:cNvPr>
            <p:cNvSpPr txBox="1"/>
            <p:nvPr/>
          </p:nvSpPr>
          <p:spPr>
            <a:xfrm>
              <a:off x="1749230" y="6271375"/>
              <a:ext cx="1810047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*Not a direct quote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46D0B85-6A80-BE8E-6A01-E6CFBC4B5753}"/>
              </a:ext>
            </a:extLst>
          </p:cNvPr>
          <p:cNvGrpSpPr/>
          <p:nvPr/>
        </p:nvGrpSpPr>
        <p:grpSpPr>
          <a:xfrm>
            <a:off x="2859313" y="661344"/>
            <a:ext cx="8307805" cy="1566360"/>
            <a:chOff x="2859313" y="661344"/>
            <a:chExt cx="8307805" cy="15663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8AA9AC-32B9-F949-D75B-B5D4DBB918D5}"/>
                </a:ext>
              </a:extLst>
            </p:cNvPr>
            <p:cNvSpPr txBox="1"/>
            <p:nvPr/>
          </p:nvSpPr>
          <p:spPr>
            <a:xfrm>
              <a:off x="4994787" y="661344"/>
              <a:ext cx="6172331" cy="58477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200">
                  <a:solidFill>
                    <a:schemeClr val="tx2"/>
                  </a:solidFill>
                </a:rPr>
                <a:t>100,000 H100s will require </a:t>
              </a:r>
              <a:r>
                <a:rPr lang="en-US" sz="3200" b="1">
                  <a:solidFill>
                    <a:schemeClr val="bg2"/>
                  </a:solidFill>
                </a:rPr>
                <a:t>150 MW</a:t>
              </a:r>
            </a:p>
          </p:txBody>
        </p: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63CBCCD1-09F8-AE73-D380-8F62AD312808}"/>
                </a:ext>
              </a:extLst>
            </p:cNvPr>
            <p:cNvCxnSpPr>
              <a:cxnSpLocks/>
              <a:stCxn id="8" idx="3"/>
              <a:endCxn id="14" idx="1"/>
            </p:cNvCxnSpPr>
            <p:nvPr/>
          </p:nvCxnSpPr>
          <p:spPr>
            <a:xfrm flipV="1">
              <a:off x="2859313" y="953732"/>
              <a:ext cx="2135474" cy="127397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4E57D4C0-5BCD-190C-F866-DC7527B0ECE3}"/>
              </a:ext>
            </a:extLst>
          </p:cNvPr>
          <p:cNvSpPr/>
          <p:nvPr/>
        </p:nvSpPr>
        <p:spPr>
          <a:xfrm rot="16200000">
            <a:off x="6832330" y="3549886"/>
            <a:ext cx="432620" cy="247602"/>
          </a:xfrm>
          <a:prstGeom prst="rightArrow">
            <a:avLst>
              <a:gd name="adj1" fmla="val 50000"/>
              <a:gd name="adj2" fmla="val 97652"/>
            </a:avLst>
          </a:prstGeom>
          <a:solidFill>
            <a:schemeClr val="bg2"/>
          </a:solidFill>
          <a:ln w="12700">
            <a:noFill/>
          </a:ln>
          <a:effectLst>
            <a:glow rad="203200">
              <a:schemeClr val="bg1">
                <a:alpha val="84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D25FD88-55BF-466A-F57B-1235A674B04A}"/>
              </a:ext>
            </a:extLst>
          </p:cNvPr>
          <p:cNvGrpSpPr/>
          <p:nvPr/>
        </p:nvGrpSpPr>
        <p:grpSpPr>
          <a:xfrm>
            <a:off x="4865677" y="4168465"/>
            <a:ext cx="6937301" cy="881962"/>
            <a:chOff x="4865677" y="4168465"/>
            <a:chExt cx="6937301" cy="8819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DCF51B-2C94-AC0D-BED1-FEC0FE1767BC}"/>
                </a:ext>
              </a:extLst>
            </p:cNvPr>
            <p:cNvSpPr txBox="1"/>
            <p:nvPr/>
          </p:nvSpPr>
          <p:spPr>
            <a:xfrm>
              <a:off x="4865677" y="4322354"/>
              <a:ext cx="4826129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>
                  <a:solidFill>
                    <a:schemeClr val="tx2"/>
                  </a:solidFill>
                </a:rPr>
                <a:t>MLGW has agreed to upgrade site to: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3A222E-F593-CD3B-95AB-D0789E8A8DE9}"/>
                </a:ext>
              </a:extLst>
            </p:cNvPr>
            <p:cNvSpPr txBox="1"/>
            <p:nvPr/>
          </p:nvSpPr>
          <p:spPr>
            <a:xfrm>
              <a:off x="9633794" y="4168465"/>
              <a:ext cx="2169184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4400" b="1">
                  <a:solidFill>
                    <a:schemeClr val="accent5"/>
                  </a:solidFill>
                </a:rPr>
                <a:t>50 MW*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28B8E5C-AA73-2763-6859-7C60E269A3D8}"/>
                </a:ext>
              </a:extLst>
            </p:cNvPr>
            <p:cNvSpPr txBox="1"/>
            <p:nvPr/>
          </p:nvSpPr>
          <p:spPr>
            <a:xfrm>
              <a:off x="8256394" y="4711873"/>
              <a:ext cx="3539815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*At a cost of $760,000 to local taxpayers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80860C-C3A0-D99B-C8C5-691A4A85C7A5}"/>
              </a:ext>
            </a:extLst>
          </p:cNvPr>
          <p:cNvSpPr txBox="1"/>
          <p:nvPr/>
        </p:nvSpPr>
        <p:spPr>
          <a:xfrm>
            <a:off x="5807821" y="6245566"/>
            <a:ext cx="5816977" cy="30777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400">
                <a:solidFill>
                  <a:schemeClr val="tx2"/>
                </a:solidFill>
              </a:rPr>
              <a:t>Article: “</a:t>
            </a:r>
            <a:r>
              <a:rPr lang="en-US" sz="1400" err="1">
                <a:solidFill>
                  <a:schemeClr val="tx2"/>
                </a:solidFill>
                <a:hlinkClick r:id="rId12"/>
              </a:rPr>
              <a:t>xAI</a:t>
            </a:r>
            <a:r>
              <a:rPr lang="en-US" sz="1400">
                <a:solidFill>
                  <a:schemeClr val="tx2"/>
                </a:solidFill>
                <a:hlinkClick r:id="rId12"/>
              </a:rPr>
              <a:t> cluster is now the most powerful AI training system in the world</a:t>
            </a:r>
            <a:r>
              <a:rPr lang="en-US" sz="1400">
                <a:solidFill>
                  <a:schemeClr val="tx2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4587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49" grpId="0" animBg="1"/>
      <p:bldP spid="4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31AD1-31D2-D027-FC2B-80D9F0332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News – </a:t>
            </a:r>
            <a:r>
              <a:rPr lang="en-US" dirty="0" err="1"/>
              <a:t>xAI</a:t>
            </a:r>
            <a:r>
              <a:rPr lang="en-US" dirty="0"/>
              <a:t> to expand Colossus to </a:t>
            </a:r>
            <a:r>
              <a:rPr lang="en-US" b="1" i="1" dirty="0">
                <a:solidFill>
                  <a:schemeClr val="accent5"/>
                </a:solidFill>
              </a:rPr>
              <a:t>1 million </a:t>
            </a:r>
            <a:r>
              <a:rPr lang="en-US" dirty="0"/>
              <a:t>nodes!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7E6BD-9388-C771-EE7C-3E95FE6A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1241BE-77BF-CB30-CCD1-09E783C5F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7" y="923925"/>
            <a:ext cx="6327955" cy="189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231DC5-53CB-A497-E4A4-8CB0FBCB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388" y="2533650"/>
            <a:ext cx="6081062" cy="224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001534-3381-7ECF-0B44-2E1FACF87328}"/>
              </a:ext>
            </a:extLst>
          </p:cNvPr>
          <p:cNvSpPr txBox="1"/>
          <p:nvPr/>
        </p:nvSpPr>
        <p:spPr>
          <a:xfrm>
            <a:off x="519279" y="3265853"/>
            <a:ext cx="3957471" cy="255454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4000" dirty="0">
                <a:solidFill>
                  <a:schemeClr val="tx2"/>
                </a:solidFill>
              </a:rPr>
              <a:t>One million GPUs represents </a:t>
            </a:r>
            <a:r>
              <a:rPr lang="en-US" sz="4000" b="1" dirty="0">
                <a:solidFill>
                  <a:schemeClr val="accent5"/>
                </a:solidFill>
              </a:rPr>
              <a:t>27%</a:t>
            </a:r>
            <a:r>
              <a:rPr lang="en-US" sz="4000" dirty="0">
                <a:solidFill>
                  <a:schemeClr val="tx2"/>
                </a:solidFill>
              </a:rPr>
              <a:t> of Nvidia’s 2023 shipments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73794E-DD79-3EDF-2430-9644312E0F49}"/>
              </a:ext>
            </a:extLst>
          </p:cNvPr>
          <p:cNvSpPr/>
          <p:nvPr/>
        </p:nvSpPr>
        <p:spPr>
          <a:xfrm>
            <a:off x="5086350" y="5038725"/>
            <a:ext cx="6191250" cy="1247775"/>
          </a:xfrm>
          <a:prstGeom prst="roundRect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4000" tIns="0" rIns="684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Where are they going to get 10X (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1,500 MW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the power?</a:t>
            </a:r>
          </a:p>
        </p:txBody>
      </p:sp>
    </p:spTree>
    <p:extLst>
      <p:ext uri="{BB962C8B-B14F-4D97-AF65-F5344CB8AC3E}">
        <p14:creationId xmlns:p14="http://schemas.microsoft.com/office/powerpoint/2010/main" val="11370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63BA50-E062-EDF5-DD38-6D22720B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International Example: Singapore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400D7-FE39-8CEC-9EEF-6333E4468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67" y="1320275"/>
            <a:ext cx="6115082" cy="435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DFE9387-472A-6DA4-2CBC-2F2902CB68FA}"/>
              </a:ext>
            </a:extLst>
          </p:cNvPr>
          <p:cNvGrpSpPr/>
          <p:nvPr/>
        </p:nvGrpSpPr>
        <p:grpSpPr>
          <a:xfrm>
            <a:off x="2078561" y="3368267"/>
            <a:ext cx="4214663" cy="2189851"/>
            <a:chOff x="2078561" y="3368267"/>
            <a:chExt cx="4214663" cy="2189851"/>
          </a:xfrm>
        </p:grpSpPr>
        <p:pic>
          <p:nvPicPr>
            <p:cNvPr id="13314" name="Picture 2" descr="Singapore Flag">
              <a:extLst>
                <a:ext uri="{FF2B5EF4-FFF2-40B4-BE49-F238E27FC236}">
                  <a16:creationId xmlns:a16="http://schemas.microsoft.com/office/drawing/2014/main" id="{F0AFC709-106A-F56F-B54C-64AA09F26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9634" y="3368267"/>
              <a:ext cx="1348813" cy="809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059D3A6-72C1-F7D4-C2BC-EFE82D798542}"/>
                </a:ext>
              </a:extLst>
            </p:cNvPr>
            <p:cNvSpPr/>
            <p:nvPr/>
          </p:nvSpPr>
          <p:spPr>
            <a:xfrm>
              <a:off x="2078561" y="4679577"/>
              <a:ext cx="4214663" cy="87854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Singapore is one of the most important subsea hubs in the world today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C36FDA8-7020-93E2-BEB3-8E980CF55429}"/>
              </a:ext>
            </a:extLst>
          </p:cNvPr>
          <p:cNvSpPr txBox="1"/>
          <p:nvPr/>
        </p:nvSpPr>
        <p:spPr>
          <a:xfrm>
            <a:off x="7285503" y="576339"/>
            <a:ext cx="3404783" cy="11387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4400" b="1">
                <a:solidFill>
                  <a:schemeClr val="accent5"/>
                </a:solidFill>
              </a:rPr>
              <a:t>26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>
                <a:solidFill>
                  <a:schemeClr val="tx2"/>
                </a:solidFill>
              </a:rPr>
              <a:t>Operational Submarine Cables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14B33A-4CFB-9E97-09A2-D788DAF559CC}"/>
              </a:ext>
            </a:extLst>
          </p:cNvPr>
          <p:cNvSpPr txBox="1"/>
          <p:nvPr/>
        </p:nvSpPr>
        <p:spPr>
          <a:xfrm>
            <a:off x="7285502" y="1987447"/>
            <a:ext cx="3404783" cy="113877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4400" b="1">
                <a:solidFill>
                  <a:schemeClr val="accent5"/>
                </a:solidFill>
              </a:rPr>
              <a:t>3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>
                <a:solidFill>
                  <a:schemeClr val="tx2"/>
                </a:solidFill>
              </a:rPr>
              <a:t>Major Cable Landing Stations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E49697-05A1-43DB-6551-4ACC8AA5448A}"/>
              </a:ext>
            </a:extLst>
          </p:cNvPr>
          <p:cNvGrpSpPr/>
          <p:nvPr/>
        </p:nvGrpSpPr>
        <p:grpSpPr>
          <a:xfrm>
            <a:off x="10080306" y="2102222"/>
            <a:ext cx="1962092" cy="1703495"/>
            <a:chOff x="10080306" y="2102222"/>
            <a:chExt cx="1962092" cy="1703495"/>
          </a:xfrm>
        </p:grpSpPr>
        <p:pic>
          <p:nvPicPr>
            <p:cNvPr id="13316" name="Picture 4" descr="Red flag - Free flags icons">
              <a:extLst>
                <a:ext uri="{FF2B5EF4-FFF2-40B4-BE49-F238E27FC236}">
                  <a16:creationId xmlns:a16="http://schemas.microsoft.com/office/drawing/2014/main" id="{FDFCCCE2-C931-B8D7-7418-8471C9BEC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917" y="2102222"/>
              <a:ext cx="1048871" cy="104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F4D0F7-1AB7-D094-73B4-F7B0075E6CFE}"/>
                </a:ext>
              </a:extLst>
            </p:cNvPr>
            <p:cNvSpPr txBox="1"/>
            <p:nvPr/>
          </p:nvSpPr>
          <p:spPr>
            <a:xfrm>
              <a:off x="10080306" y="3220942"/>
              <a:ext cx="1962092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bg2"/>
                  </a:solidFill>
                </a:rPr>
                <a:t>Ideally we need more diversity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B10EDE8-6F68-7D2D-4393-C28D98EEC4AE}"/>
              </a:ext>
            </a:extLst>
          </p:cNvPr>
          <p:cNvSpPr txBox="1"/>
          <p:nvPr/>
        </p:nvSpPr>
        <p:spPr>
          <a:xfrm>
            <a:off x="6947647" y="4674602"/>
            <a:ext cx="463475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chemeClr val="accent5"/>
                </a:solidFill>
              </a:rPr>
              <a:t>87</a:t>
            </a:r>
            <a:r>
              <a:rPr lang="en-US" sz="2400">
                <a:solidFill>
                  <a:schemeClr val="tx2"/>
                </a:solidFill>
              </a:rPr>
              <a:t> Data Center facilities with </a:t>
            </a:r>
            <a:r>
              <a:rPr lang="en-US" sz="3600" b="1">
                <a:solidFill>
                  <a:schemeClr val="accent5"/>
                </a:solidFill>
              </a:rPr>
              <a:t>6,933,008 ft</a:t>
            </a:r>
            <a:r>
              <a:rPr lang="en-US" sz="3600" b="1" baseline="30000">
                <a:solidFill>
                  <a:schemeClr val="accent5"/>
                </a:solidFill>
              </a:rPr>
              <a:t>2</a:t>
            </a:r>
            <a:r>
              <a:rPr lang="en-US" sz="2400">
                <a:solidFill>
                  <a:schemeClr val="tx2"/>
                </a:solidFill>
              </a:rPr>
              <a:t> and consuming </a:t>
            </a:r>
            <a:r>
              <a:rPr lang="en-US" sz="3200" b="1">
                <a:solidFill>
                  <a:schemeClr val="accent5"/>
                </a:solidFill>
              </a:rPr>
              <a:t>1,026 </a:t>
            </a:r>
            <a:r>
              <a:rPr lang="en-US" sz="3200" b="1" err="1">
                <a:solidFill>
                  <a:schemeClr val="accent5"/>
                </a:solidFill>
              </a:rPr>
              <a:t>MegaWatts</a:t>
            </a:r>
            <a:endParaRPr lang="en-US" sz="2400" b="1">
              <a:solidFill>
                <a:schemeClr val="accent5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14893AC-2B36-01FB-4F77-3B36D202A781}"/>
              </a:ext>
            </a:extLst>
          </p:cNvPr>
          <p:cNvSpPr/>
          <p:nvPr/>
        </p:nvSpPr>
        <p:spPr>
          <a:xfrm>
            <a:off x="430065" y="1725705"/>
            <a:ext cx="3996445" cy="87854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>
                <a:solidFill>
                  <a:schemeClr val="accent5"/>
                </a:solidFill>
              </a:rPr>
              <a:t>&gt;95% </a:t>
            </a:r>
            <a:r>
              <a:rPr lang="en-US">
                <a:solidFill>
                  <a:schemeClr val="tx2"/>
                </a:solidFill>
              </a:rPr>
              <a:t>of Singapore’s electricity is generated with </a:t>
            </a:r>
            <a:r>
              <a:rPr lang="en-US" b="1" i="1">
                <a:solidFill>
                  <a:schemeClr val="accent5"/>
                </a:solidFill>
              </a:rPr>
              <a:t>Natural Gas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A55F76-9319-1C59-E0B3-9FE15BC87A9C}"/>
              </a:ext>
            </a:extLst>
          </p:cNvPr>
          <p:cNvGrpSpPr/>
          <p:nvPr/>
        </p:nvGrpSpPr>
        <p:grpSpPr>
          <a:xfrm>
            <a:off x="4235772" y="1492524"/>
            <a:ext cx="1962092" cy="1703495"/>
            <a:chOff x="10080306" y="2102222"/>
            <a:chExt cx="1962092" cy="1703495"/>
          </a:xfrm>
        </p:grpSpPr>
        <p:pic>
          <p:nvPicPr>
            <p:cNvPr id="19" name="Picture 4" descr="Red flag - Free flags icons">
              <a:extLst>
                <a:ext uri="{FF2B5EF4-FFF2-40B4-BE49-F238E27FC236}">
                  <a16:creationId xmlns:a16="http://schemas.microsoft.com/office/drawing/2014/main" id="{5732FFF0-2F23-49D2-BC95-FA18093C1D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917" y="2102222"/>
              <a:ext cx="1048871" cy="104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43E042-C587-7144-7328-B56EEAB7F325}"/>
                </a:ext>
              </a:extLst>
            </p:cNvPr>
            <p:cNvSpPr txBox="1"/>
            <p:nvPr/>
          </p:nvSpPr>
          <p:spPr>
            <a:xfrm>
              <a:off x="10080306" y="3220942"/>
              <a:ext cx="1962092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bg2"/>
                  </a:solidFill>
                  <a:effectLst>
                    <a:glow rad="152400">
                      <a:schemeClr val="bg1">
                        <a:alpha val="80000"/>
                      </a:schemeClr>
                    </a:glow>
                  </a:effectLst>
                </a:rPr>
                <a:t>Ideally we need Green Energy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280F33-9218-65ED-4B31-5E1077518606}"/>
              </a:ext>
            </a:extLst>
          </p:cNvPr>
          <p:cNvGrpSpPr/>
          <p:nvPr/>
        </p:nvGrpSpPr>
        <p:grpSpPr>
          <a:xfrm>
            <a:off x="6293224" y="4099983"/>
            <a:ext cx="5088196" cy="1018865"/>
            <a:chOff x="6293224" y="4099983"/>
            <a:chExt cx="5088196" cy="101886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81C8A827-57BA-115B-469F-350E4F9817CB}"/>
                </a:ext>
              </a:extLst>
            </p:cNvPr>
            <p:cNvSpPr/>
            <p:nvPr/>
          </p:nvSpPr>
          <p:spPr>
            <a:xfrm>
              <a:off x="7166757" y="4099983"/>
              <a:ext cx="4214663" cy="584775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Subsea hub </a:t>
              </a:r>
              <a:r>
                <a:rPr lang="en-US">
                  <a:solidFill>
                    <a:schemeClr val="bg1"/>
                  </a:solidFill>
                  <a:sym typeface="Wingdings" panose="05000000000000000000" pitchFamily="2" charset="2"/>
                </a:rPr>
                <a:t> Data Centers</a:t>
              </a:r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5" name="Connector: Elbow 4">
              <a:extLst>
                <a:ext uri="{FF2B5EF4-FFF2-40B4-BE49-F238E27FC236}">
                  <a16:creationId xmlns:a16="http://schemas.microsoft.com/office/drawing/2014/main" id="{482D7EB2-9BB0-6EB8-B2C0-D174F97775E2}"/>
                </a:ext>
              </a:extLst>
            </p:cNvPr>
            <p:cNvCxnSpPr>
              <a:stCxn id="7" idx="3"/>
              <a:endCxn id="2" idx="1"/>
            </p:cNvCxnSpPr>
            <p:nvPr/>
          </p:nvCxnSpPr>
          <p:spPr>
            <a:xfrm flipV="1">
              <a:off x="6293224" y="4392371"/>
              <a:ext cx="873533" cy="726477"/>
            </a:xfrm>
            <a:prstGeom prst="bentConnector3">
              <a:avLst/>
            </a:prstGeom>
            <a:ln w="41275">
              <a:solidFill>
                <a:schemeClr val="accent1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46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41E03A-25A0-FE77-9BCB-713CAAD871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04658" y="1931961"/>
            <a:ext cx="6982684" cy="222911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When and why  did AI get so hot?</a:t>
            </a:r>
          </a:p>
        </p:txBody>
      </p:sp>
    </p:spTree>
    <p:extLst>
      <p:ext uri="{BB962C8B-B14F-4D97-AF65-F5344CB8AC3E}">
        <p14:creationId xmlns:p14="http://schemas.microsoft.com/office/powerpoint/2010/main" val="77697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63BA50-E062-EDF5-DD38-6D22720B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Singapore and Power – Challenges and Opportunities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38300-4BAB-5C87-AB35-CB3EF011C978}"/>
              </a:ext>
            </a:extLst>
          </p:cNvPr>
          <p:cNvSpPr txBox="1"/>
          <p:nvPr/>
        </p:nvSpPr>
        <p:spPr>
          <a:xfrm>
            <a:off x="248208" y="1732787"/>
            <a:ext cx="3059767" cy="16558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4400" b="1">
                <a:solidFill>
                  <a:schemeClr val="accent5"/>
                </a:solidFill>
              </a:rPr>
              <a:t>2019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>
                <a:solidFill>
                  <a:schemeClr val="tx2"/>
                </a:solidFill>
              </a:rPr>
              <a:t>Singapore issues moratorium on new Data Center builds because of power shortages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3EC25D3-ECDD-3B96-189D-958125FE9E99}"/>
              </a:ext>
            </a:extLst>
          </p:cNvPr>
          <p:cNvGrpSpPr/>
          <p:nvPr/>
        </p:nvGrpSpPr>
        <p:grpSpPr>
          <a:xfrm>
            <a:off x="3281636" y="1262212"/>
            <a:ext cx="4369174" cy="3242112"/>
            <a:chOff x="3281636" y="1262212"/>
            <a:chExt cx="4369174" cy="3242112"/>
          </a:xfrm>
        </p:grpSpPr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AE1397AA-EF02-4564-95C3-1DE4E27CD717}"/>
                </a:ext>
              </a:extLst>
            </p:cNvPr>
            <p:cNvSpPr/>
            <p:nvPr/>
          </p:nvSpPr>
          <p:spPr>
            <a:xfrm>
              <a:off x="3281636" y="2483307"/>
              <a:ext cx="457200" cy="443753"/>
            </a:xfrm>
            <a:prstGeom prst="rightArrow">
              <a:avLst/>
            </a:prstGeom>
            <a:solidFill>
              <a:schemeClr val="accent5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BC4935-0A54-F5E0-44D7-985D8E1AFB23}"/>
                </a:ext>
              </a:extLst>
            </p:cNvPr>
            <p:cNvGrpSpPr/>
            <p:nvPr/>
          </p:nvGrpSpPr>
          <p:grpSpPr>
            <a:xfrm>
              <a:off x="3598763" y="1262212"/>
              <a:ext cx="4052047" cy="3242112"/>
              <a:chOff x="3598763" y="1262212"/>
              <a:chExt cx="4052047" cy="324211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49670DF-C877-474F-89F7-7A2EF7CA0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9859" y="1452450"/>
                <a:ext cx="3516568" cy="250546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B6DF6844-8EC8-D435-A689-F17ABFE60351}"/>
                  </a:ext>
                </a:extLst>
              </p:cNvPr>
              <p:cNvSpPr/>
              <p:nvPr/>
            </p:nvSpPr>
            <p:spPr>
              <a:xfrm>
                <a:off x="3598763" y="3712254"/>
                <a:ext cx="4052047" cy="792070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DC growth in Malaysia while international traffic is moved over the Straits of Johor</a:t>
                </a:r>
              </a:p>
            </p:txBody>
          </p:sp>
          <p:sp>
            <p:nvSpPr>
              <p:cNvPr id="18" name="Arrow: Left-Right 17">
                <a:extLst>
                  <a:ext uri="{FF2B5EF4-FFF2-40B4-BE49-F238E27FC236}">
                    <a16:creationId xmlns:a16="http://schemas.microsoft.com/office/drawing/2014/main" id="{A6648D6E-2595-C560-777B-CA7287F6BD4A}"/>
                  </a:ext>
                </a:extLst>
              </p:cNvPr>
              <p:cNvSpPr/>
              <p:nvPr/>
            </p:nvSpPr>
            <p:spPr>
              <a:xfrm rot="2952858">
                <a:off x="5347443" y="2698377"/>
                <a:ext cx="672353" cy="277906"/>
              </a:xfrm>
              <a:prstGeom prst="leftRightArrow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pic>
            <p:nvPicPr>
              <p:cNvPr id="20" name="Graphic 19" descr="Server with solid fill">
                <a:extLst>
                  <a:ext uri="{FF2B5EF4-FFF2-40B4-BE49-F238E27FC236}">
                    <a16:creationId xmlns:a16="http://schemas.microsoft.com/office/drawing/2014/main" id="{34F12A46-D52E-27AF-FD95-0EBA09F2E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22446" y="2160494"/>
                <a:ext cx="443752" cy="443752"/>
              </a:xfrm>
              <a:prstGeom prst="rect">
                <a:avLst/>
              </a:prstGeom>
            </p:spPr>
          </p:pic>
          <p:pic>
            <p:nvPicPr>
              <p:cNvPr id="22" name="Graphic 21" descr="Submarine with solid fill">
                <a:extLst>
                  <a:ext uri="{FF2B5EF4-FFF2-40B4-BE49-F238E27FC236}">
                    <a16:creationId xmlns:a16="http://schemas.microsoft.com/office/drawing/2014/main" id="{911B9389-95F3-D63C-8DA4-E0F132157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805522" y="2989698"/>
                <a:ext cx="439271" cy="439271"/>
              </a:xfrm>
              <a:prstGeom prst="rect">
                <a:avLst/>
              </a:prstGeom>
            </p:spPr>
          </p:pic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4BEB96A4-7392-4114-43BE-53315D375994}"/>
                  </a:ext>
                </a:extLst>
              </p:cNvPr>
              <p:cNvSpPr/>
              <p:nvPr/>
            </p:nvSpPr>
            <p:spPr>
              <a:xfrm>
                <a:off x="3764852" y="1262212"/>
                <a:ext cx="1582271" cy="452519"/>
              </a:xfrm>
              <a:prstGeom prst="roundRect">
                <a:avLst/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As a result…</a:t>
                </a:r>
              </a:p>
            </p:txBody>
          </p:sp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663720-CE95-BF93-DDB0-B0722CBB8739}"/>
              </a:ext>
            </a:extLst>
          </p:cNvPr>
          <p:cNvSpPr/>
          <p:nvPr/>
        </p:nvSpPr>
        <p:spPr>
          <a:xfrm>
            <a:off x="5624787" y="1016474"/>
            <a:ext cx="2734557" cy="1030859"/>
          </a:xfrm>
          <a:prstGeom prst="roundRect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Johor Bahru may become the largest DC market in SE Asia in the next 2 years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FF6BE6F-0FCE-6084-939D-3E3FCCF46634}"/>
              </a:ext>
            </a:extLst>
          </p:cNvPr>
          <p:cNvGrpSpPr/>
          <p:nvPr/>
        </p:nvGrpSpPr>
        <p:grpSpPr>
          <a:xfrm>
            <a:off x="7816177" y="608374"/>
            <a:ext cx="4593802" cy="3107548"/>
            <a:chOff x="7816177" y="608374"/>
            <a:chExt cx="4593802" cy="3107548"/>
          </a:xfrm>
        </p:grpSpPr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5AA98966-F080-827B-E10B-5C0E476EBBFF}"/>
                </a:ext>
              </a:extLst>
            </p:cNvPr>
            <p:cNvGraphicFramePr/>
            <p:nvPr/>
          </p:nvGraphicFramePr>
          <p:xfrm>
            <a:off x="7816177" y="849707"/>
            <a:ext cx="4593802" cy="28662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89C702-285C-DC20-3AE6-31C0B2736DC5}"/>
                </a:ext>
              </a:extLst>
            </p:cNvPr>
            <p:cNvSpPr txBox="1"/>
            <p:nvPr/>
          </p:nvSpPr>
          <p:spPr>
            <a:xfrm>
              <a:off x="8799094" y="608374"/>
              <a:ext cx="2716769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Malaysia Generation Mix 2023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E641CFE-8F88-2FE8-DABD-45E4578137C4}"/>
              </a:ext>
            </a:extLst>
          </p:cNvPr>
          <p:cNvSpPr/>
          <p:nvPr/>
        </p:nvSpPr>
        <p:spPr>
          <a:xfrm>
            <a:off x="8149395" y="3715922"/>
            <a:ext cx="3806956" cy="792070"/>
          </a:xfrm>
          <a:prstGeom prst="round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Malaysia has a goal to boost Renewables from 27% to 37% by 2030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A7777D0-2B66-5475-A734-28CDDF3F9D35}"/>
              </a:ext>
            </a:extLst>
          </p:cNvPr>
          <p:cNvSpPr/>
          <p:nvPr/>
        </p:nvSpPr>
        <p:spPr>
          <a:xfrm>
            <a:off x="422638" y="3512351"/>
            <a:ext cx="2901742" cy="13136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Singapore is trying to recover momentum</a:t>
            </a:r>
          </a:p>
          <a:p>
            <a:pPr algn="ctr"/>
            <a:r>
              <a:rPr lang="en-US" sz="2000" b="1" i="1">
                <a:solidFill>
                  <a:schemeClr val="accent5"/>
                </a:solidFill>
              </a:rPr>
              <a:t>But…by efficiency vs new capacity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7789EBB-39CA-8811-CDBB-096C746CF8C2}"/>
              </a:ext>
            </a:extLst>
          </p:cNvPr>
          <p:cNvGrpSpPr/>
          <p:nvPr/>
        </p:nvGrpSpPr>
        <p:grpSpPr>
          <a:xfrm>
            <a:off x="570729" y="5021388"/>
            <a:ext cx="11385622" cy="1333916"/>
            <a:chOff x="570729" y="5021388"/>
            <a:chExt cx="11385622" cy="133391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98EA22-3DD5-63EC-3660-C192F1901665}"/>
                </a:ext>
              </a:extLst>
            </p:cNvPr>
            <p:cNvGrpSpPr/>
            <p:nvPr/>
          </p:nvGrpSpPr>
          <p:grpSpPr>
            <a:xfrm>
              <a:off x="570729" y="5021388"/>
              <a:ext cx="11385622" cy="995362"/>
              <a:chOff x="570729" y="5021388"/>
              <a:chExt cx="11385622" cy="99536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74CB003-670F-C046-1128-6AD0448F4079}"/>
                  </a:ext>
                </a:extLst>
              </p:cNvPr>
              <p:cNvSpPr txBox="1"/>
              <p:nvPr/>
            </p:nvSpPr>
            <p:spPr>
              <a:xfrm>
                <a:off x="570729" y="5116263"/>
                <a:ext cx="2710907" cy="83099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400">
                    <a:solidFill>
                      <a:schemeClr val="tx2"/>
                    </a:solidFill>
                  </a:rPr>
                  <a:t>What can we learn from Singapore?</a:t>
                </a: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90493578-9373-7939-F34A-5D825D8824FB}"/>
                  </a:ext>
                </a:extLst>
              </p:cNvPr>
              <p:cNvSpPr/>
              <p:nvPr/>
            </p:nvSpPr>
            <p:spPr>
              <a:xfrm>
                <a:off x="3598763" y="5021388"/>
                <a:ext cx="2625372" cy="9919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</a:rPr>
                  <a:t>Plentiful (Green) Power is essential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A20584AC-21F8-9C06-90EE-9285334CFC72}"/>
                  </a:ext>
                </a:extLst>
              </p:cNvPr>
              <p:cNvSpPr/>
              <p:nvPr/>
            </p:nvSpPr>
            <p:spPr>
              <a:xfrm>
                <a:off x="6464871" y="5024777"/>
                <a:ext cx="2625372" cy="9919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</a:rPr>
                  <a:t>Proximity to a Hub may be useful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167B0F1-567E-FFC8-4763-598831C2ED2F}"/>
                  </a:ext>
                </a:extLst>
              </p:cNvPr>
              <p:cNvSpPr/>
              <p:nvPr/>
            </p:nvSpPr>
            <p:spPr>
              <a:xfrm>
                <a:off x="9330979" y="5024777"/>
                <a:ext cx="2625372" cy="99197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</a:rPr>
                  <a:t>Don’t become </a:t>
                </a:r>
              </a:p>
              <a:p>
                <a:pPr algn="ctr"/>
                <a:r>
                  <a:rPr lang="en-US" sz="2400">
                    <a:solidFill>
                      <a:schemeClr val="tx2"/>
                    </a:solidFill>
                  </a:rPr>
                  <a:t>complacent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39C088-65BE-BBC3-FE4B-3FFF19695572}"/>
                </a:ext>
              </a:extLst>
            </p:cNvPr>
            <p:cNvSpPr txBox="1"/>
            <p:nvPr/>
          </p:nvSpPr>
          <p:spPr>
            <a:xfrm>
              <a:off x="7161298" y="6016750"/>
              <a:ext cx="1232517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For Malaysia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5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30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5C43-1DBE-E0BC-C65D-D01A15EEF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Singapore and Malaysia have had a somewhat lively history</a:t>
            </a:r>
          </a:p>
        </p:txBody>
      </p:sp>
      <p:pic>
        <p:nvPicPr>
          <p:cNvPr id="9224" name="Picture 8" descr="No alternative text description for this image">
            <a:extLst>
              <a:ext uri="{FF2B5EF4-FFF2-40B4-BE49-F238E27FC236}">
                <a16:creationId xmlns:a16="http://schemas.microsoft.com/office/drawing/2014/main" id="{A6F4B4B3-2303-CD1A-6F43-F374E4AF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676" y="990806"/>
            <a:ext cx="3518647" cy="12931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ACC9891C-B7BB-B9A7-FFD8-4E27ECAF4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4877" y="2559423"/>
            <a:ext cx="4311287" cy="35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ACB28B-76BB-BA10-D05D-C59D05C785BC}"/>
              </a:ext>
            </a:extLst>
          </p:cNvPr>
          <p:cNvSpPr txBox="1"/>
          <p:nvPr/>
        </p:nvSpPr>
        <p:spPr>
          <a:xfrm>
            <a:off x="8749553" y="1067620"/>
            <a:ext cx="3192731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But the Data Center opportunity is pushing them towards more cooperation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DCA865-98CF-2AAB-CDF0-1240E07C6D14}"/>
              </a:ext>
            </a:extLst>
          </p:cNvPr>
          <p:cNvGrpSpPr/>
          <p:nvPr/>
        </p:nvGrpSpPr>
        <p:grpSpPr>
          <a:xfrm>
            <a:off x="1286436" y="5087414"/>
            <a:ext cx="5289176" cy="1015663"/>
            <a:chOff x="1286436" y="5087414"/>
            <a:chExt cx="5289176" cy="10156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88C3BB-ACFF-21BE-FD31-11974C332284}"/>
                </a:ext>
              </a:extLst>
            </p:cNvPr>
            <p:cNvSpPr txBox="1"/>
            <p:nvPr/>
          </p:nvSpPr>
          <p:spPr>
            <a:xfrm>
              <a:off x="1286436" y="5087414"/>
              <a:ext cx="2133599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This is Singapore, where the subsea cables terminate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28C80A5-D960-91C4-915D-95ADD8D67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035" y="5569014"/>
              <a:ext cx="3155577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7CBEF1-3AEA-1A80-5DF7-572242D05EF8}"/>
              </a:ext>
            </a:extLst>
          </p:cNvPr>
          <p:cNvGrpSpPr/>
          <p:nvPr/>
        </p:nvGrpSpPr>
        <p:grpSpPr>
          <a:xfrm>
            <a:off x="264459" y="3596620"/>
            <a:ext cx="5423647" cy="1323439"/>
            <a:chOff x="264459" y="3596620"/>
            <a:chExt cx="5423647" cy="132343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632864-D69F-4CF5-35B8-FD42E11BB2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20035" y="4260167"/>
              <a:ext cx="2268071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BE0A03-7593-A790-7E30-D78D46C6B75D}"/>
                </a:ext>
              </a:extLst>
            </p:cNvPr>
            <p:cNvSpPr txBox="1"/>
            <p:nvPr/>
          </p:nvSpPr>
          <p:spPr>
            <a:xfrm>
              <a:off x="264459" y="3596620"/>
              <a:ext cx="3155577" cy="132343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But this is Johor Bahru in Malaysia, where there is space, power and water for mega data centers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A17A43-58F8-7D64-AB55-B9F7961C83A2}"/>
              </a:ext>
            </a:extLst>
          </p:cNvPr>
          <p:cNvGrpSpPr/>
          <p:nvPr/>
        </p:nvGrpSpPr>
        <p:grpSpPr>
          <a:xfrm>
            <a:off x="6575612" y="2978606"/>
            <a:ext cx="5318931" cy="3108543"/>
            <a:chOff x="6575612" y="2978606"/>
            <a:chExt cx="5318931" cy="310854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5153D7-EA74-372A-E733-0F525636C3C1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6575612" y="4532878"/>
              <a:ext cx="1880965" cy="29251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0DDC9B-2AF5-2003-7CAB-DAC056CFE08C}"/>
                </a:ext>
              </a:extLst>
            </p:cNvPr>
            <p:cNvSpPr txBox="1"/>
            <p:nvPr/>
          </p:nvSpPr>
          <p:spPr>
            <a:xfrm>
              <a:off x="8456577" y="2978606"/>
              <a:ext cx="3437966" cy="310854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At this point Singapore is &lt;1 km from Malaysia, but…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endParaRPr lang="en-US" sz="2000" dirty="0">
                <a:solidFill>
                  <a:schemeClr val="tx2"/>
                </a:solidFill>
              </a:endParaRP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Currently a 2 hour drive, including a customs post at the causeway bridge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endParaRPr lang="en-US" sz="2000" dirty="0">
                <a:solidFill>
                  <a:schemeClr val="tx2"/>
                </a:solidFill>
              </a:endParaRP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After the agreement it will be a 10 minute metro train ride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59C7B3B-7252-004F-17A8-D3F32E595AEF}"/>
              </a:ext>
            </a:extLst>
          </p:cNvPr>
          <p:cNvSpPr txBox="1"/>
          <p:nvPr/>
        </p:nvSpPr>
        <p:spPr>
          <a:xfrm>
            <a:off x="424984" y="954710"/>
            <a:ext cx="3524042" cy="150810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Independence in 1965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Disputes over water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Disputes over islands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Disputes over port boundaries</a:t>
            </a:r>
          </a:p>
        </p:txBody>
      </p:sp>
    </p:spTree>
    <p:extLst>
      <p:ext uri="{BB962C8B-B14F-4D97-AF65-F5344CB8AC3E}">
        <p14:creationId xmlns:p14="http://schemas.microsoft.com/office/powerpoint/2010/main" val="359312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C21B8-4D3E-0BE6-35A1-524745EF3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Ireland – The Next Singapore?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6AACA7-37E3-A8DA-6213-BB700B1D784D}"/>
              </a:ext>
            </a:extLst>
          </p:cNvPr>
          <p:cNvGrpSpPr/>
          <p:nvPr/>
        </p:nvGrpSpPr>
        <p:grpSpPr>
          <a:xfrm>
            <a:off x="103361" y="3717032"/>
            <a:ext cx="6889424" cy="2493233"/>
            <a:chOff x="985837" y="3166416"/>
            <a:chExt cx="10220325" cy="36986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1AF62A-E8BD-6BDC-D22B-D466A63D7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837" y="3166416"/>
              <a:ext cx="10220325" cy="1360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A2272D-4E92-3639-1998-67B97C0E3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837" y="4293096"/>
              <a:ext cx="10220325" cy="257198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1F71F41-1379-7CB4-FA75-7C4A0E3D7BA0}"/>
              </a:ext>
            </a:extLst>
          </p:cNvPr>
          <p:cNvSpPr txBox="1"/>
          <p:nvPr/>
        </p:nvSpPr>
        <p:spPr>
          <a:xfrm>
            <a:off x="7320136" y="4906563"/>
            <a:ext cx="4081006" cy="13849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800" b="1" i="1">
                <a:solidFill>
                  <a:schemeClr val="accent5"/>
                </a:solidFill>
              </a:rPr>
              <a:t>&gt;50% of Ireland’s electricity still generated by fossil fuels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7E9476-974B-714C-2B38-18CA220E5436}"/>
              </a:ext>
            </a:extLst>
          </p:cNvPr>
          <p:cNvGrpSpPr/>
          <p:nvPr/>
        </p:nvGrpSpPr>
        <p:grpSpPr>
          <a:xfrm>
            <a:off x="422569" y="969270"/>
            <a:ext cx="11625538" cy="3705602"/>
            <a:chOff x="422569" y="969270"/>
            <a:chExt cx="11625538" cy="37056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5F69EA-7F5D-FBBE-840E-D2F56932267A}"/>
                </a:ext>
              </a:extLst>
            </p:cNvPr>
            <p:cNvSpPr txBox="1"/>
            <p:nvPr/>
          </p:nvSpPr>
          <p:spPr>
            <a:xfrm>
              <a:off x="422569" y="1233202"/>
              <a:ext cx="4809335" cy="233294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800" i="1" dirty="0">
                  <a:solidFill>
                    <a:schemeClr val="tx2"/>
                  </a:solidFill>
                </a:rPr>
                <a:t>Data Centers account for 21% of Ireland’s electrical consumption - predicted to rise to &gt;30% by 2026</a:t>
              </a:r>
            </a:p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800" i="1" dirty="0">
                  <a:solidFill>
                    <a:schemeClr val="tx2"/>
                  </a:solidFill>
                </a:rPr>
                <a:t>Source: CSO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C4A0E81-EFFB-3506-AA0E-B9908C7D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5398" y="969270"/>
              <a:ext cx="6662709" cy="370560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AFABC20-202C-E9DC-25DD-4CEA36F11FF0}"/>
                </a:ext>
              </a:extLst>
            </p:cNvPr>
            <p:cNvGrpSpPr/>
            <p:nvPr/>
          </p:nvGrpSpPr>
          <p:grpSpPr>
            <a:xfrm>
              <a:off x="5879976" y="1268760"/>
              <a:ext cx="6120680" cy="615514"/>
              <a:chOff x="5879976" y="1268760"/>
              <a:chExt cx="6120680" cy="615514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9869721-CED2-88D3-AF94-0F355BB7010E}"/>
                  </a:ext>
                </a:extLst>
              </p:cNvPr>
              <p:cNvSpPr/>
              <p:nvPr/>
            </p:nvSpPr>
            <p:spPr>
              <a:xfrm>
                <a:off x="5879976" y="1268760"/>
                <a:ext cx="1790072" cy="6155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>
                    <a:solidFill>
                      <a:schemeClr val="tx2"/>
                    </a:solidFill>
                  </a:rPr>
                  <a:t>2015: 5%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C7637449-398B-AC7E-7DB8-B0831CC3C0BD}"/>
                  </a:ext>
                </a:extLst>
              </p:cNvPr>
              <p:cNvSpPr/>
              <p:nvPr/>
            </p:nvSpPr>
            <p:spPr>
              <a:xfrm>
                <a:off x="10210584" y="1268760"/>
                <a:ext cx="1790072" cy="615514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2800">
                    <a:solidFill>
                      <a:schemeClr val="tx2"/>
                    </a:solidFill>
                  </a:rPr>
                  <a:t>2023: 21%</a:t>
                </a:r>
              </a:p>
            </p:txBody>
          </p:sp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F64F1E0C-294A-7A30-DD43-33CABC8F5430}"/>
                  </a:ext>
                </a:extLst>
              </p:cNvPr>
              <p:cNvSpPr/>
              <p:nvPr/>
            </p:nvSpPr>
            <p:spPr>
              <a:xfrm>
                <a:off x="7911356" y="1432501"/>
                <a:ext cx="2088232" cy="288032"/>
              </a:xfrm>
              <a:prstGeom prst="rightArrow">
                <a:avLst>
                  <a:gd name="adj1" fmla="val 50000"/>
                  <a:gd name="adj2" fmla="val 148330"/>
                </a:avLst>
              </a:prstGeom>
              <a:solidFill>
                <a:schemeClr val="accent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367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6DF30-1B06-E9CB-456D-C7495FD2B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E5E71B-610C-E59B-F9FB-BBE906D9EF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81829" y="1977391"/>
            <a:ext cx="8828341" cy="3379676"/>
          </a:xfrm>
        </p:spPr>
        <p:txBody>
          <a:bodyPr>
            <a:normAutofit/>
          </a:bodyPr>
          <a:lstStyle/>
          <a:p>
            <a:pPr algn="ctr"/>
            <a:r>
              <a:rPr lang="en-US"/>
              <a:t>How Could We Power AI Data Centers?</a:t>
            </a:r>
          </a:p>
        </p:txBody>
      </p:sp>
    </p:spTree>
    <p:extLst>
      <p:ext uri="{BB962C8B-B14F-4D97-AF65-F5344CB8AC3E}">
        <p14:creationId xmlns:p14="http://schemas.microsoft.com/office/powerpoint/2010/main" val="340736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02643-5455-2DE1-17BC-31FED1C33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Renewables are great…but not for AI Data Centers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CF091DF-54AA-D0F7-3EE8-7B7001B03EF6}"/>
              </a:ext>
            </a:extLst>
          </p:cNvPr>
          <p:cNvGrpSpPr/>
          <p:nvPr/>
        </p:nvGrpSpPr>
        <p:grpSpPr>
          <a:xfrm>
            <a:off x="386079" y="1127760"/>
            <a:ext cx="2926080" cy="1847004"/>
            <a:chOff x="386079" y="1127760"/>
            <a:chExt cx="2926080" cy="1847004"/>
          </a:xfrm>
        </p:grpSpPr>
        <p:pic>
          <p:nvPicPr>
            <p:cNvPr id="5" name="Picture 8" descr="3,400+ Natural Gas Power Plant Stock Illustrations, Royalty-Free Vector  Graphics &amp; Clip Art - iStock | Natural gas power plant emissions, Natural  gas power plant worker">
              <a:extLst>
                <a:ext uri="{FF2B5EF4-FFF2-40B4-BE49-F238E27FC236}">
                  <a16:creationId xmlns:a16="http://schemas.microsoft.com/office/drawing/2014/main" id="{4973B338-BF3C-EACA-4BE3-762227D771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6079" y="1127760"/>
              <a:ext cx="1160549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3,400+ Natural Gas Power Plant Stock Illustrations, Royalty-Free Vector  Graphics &amp; Clip Art - iStock | Natural gas power plant emissions, Natural  gas power plant worker">
              <a:extLst>
                <a:ext uri="{FF2B5EF4-FFF2-40B4-BE49-F238E27FC236}">
                  <a16:creationId xmlns:a16="http://schemas.microsoft.com/office/drawing/2014/main" id="{05F83385-857D-4C09-3D2D-3477B9E5C5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27443" y="1244647"/>
              <a:ext cx="1191677" cy="9346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8BB9DC-6A03-C6DD-ACA0-10BF08757B52}"/>
                </a:ext>
              </a:extLst>
            </p:cNvPr>
            <p:cNvSpPr txBox="1"/>
            <p:nvPr/>
          </p:nvSpPr>
          <p:spPr>
            <a:xfrm>
              <a:off x="589279" y="2266878"/>
              <a:ext cx="2722880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>
                  <a:solidFill>
                    <a:schemeClr val="tx2"/>
                  </a:solidFill>
                </a:rPr>
                <a:t>Wind and solar have major advantages: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97C9844-F9AD-CB96-DE58-6BC353588E8E}"/>
              </a:ext>
            </a:extLst>
          </p:cNvPr>
          <p:cNvSpPr txBox="1"/>
          <p:nvPr/>
        </p:nvSpPr>
        <p:spPr>
          <a:xfrm>
            <a:off x="383122" y="3144520"/>
            <a:ext cx="2984913" cy="24929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Low CO</a:t>
            </a:r>
            <a:r>
              <a:rPr lang="en-US" sz="2000" baseline="-25000">
                <a:solidFill>
                  <a:schemeClr val="tx2"/>
                </a:solidFill>
              </a:rPr>
              <a:t>2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Cheap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Safe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Quick to deploy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While there is often “local resistance” it’s not on the scale of nuclear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1369C60-D805-AEC8-FF04-4F11400C6816}"/>
              </a:ext>
            </a:extLst>
          </p:cNvPr>
          <p:cNvGrpSpPr/>
          <p:nvPr/>
        </p:nvGrpSpPr>
        <p:grpSpPr>
          <a:xfrm>
            <a:off x="8009803" y="809391"/>
            <a:ext cx="3922592" cy="2088530"/>
            <a:chOff x="8009803" y="809391"/>
            <a:chExt cx="3922592" cy="2088530"/>
          </a:xfrm>
        </p:grpSpPr>
        <p:pic>
          <p:nvPicPr>
            <p:cNvPr id="7" name="Picture 10" descr="Data Center Building Vector Art, Icons, and Graphics for Free Download">
              <a:extLst>
                <a:ext uri="{FF2B5EF4-FFF2-40B4-BE49-F238E27FC236}">
                  <a16:creationId xmlns:a16="http://schemas.microsoft.com/office/drawing/2014/main" id="{2583ECB6-DD34-3087-E299-3168082D9A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357" y="1089660"/>
              <a:ext cx="1325880" cy="1325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88A1141-F755-7D5F-BBFA-C7D095F1D8C1}"/>
                </a:ext>
              </a:extLst>
            </p:cNvPr>
            <p:cNvSpPr txBox="1"/>
            <p:nvPr/>
          </p:nvSpPr>
          <p:spPr>
            <a:xfrm>
              <a:off x="8009803" y="809391"/>
              <a:ext cx="3922592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>
                  <a:solidFill>
                    <a:schemeClr val="tx2"/>
                  </a:solidFill>
                </a:rPr>
                <a:t>But they don’t work well for me…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1AB481-91FE-F9F0-D2E8-64634D7B907C}"/>
                </a:ext>
              </a:extLst>
            </p:cNvPr>
            <p:cNvSpPr txBox="1"/>
            <p:nvPr/>
          </p:nvSpPr>
          <p:spPr>
            <a:xfrm>
              <a:off x="9337041" y="2313146"/>
              <a:ext cx="1950720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err="1">
                  <a:solidFill>
                    <a:schemeClr val="tx2"/>
                  </a:solidFill>
                </a:rPr>
                <a:t>Gigwatt</a:t>
              </a:r>
              <a:r>
                <a:rPr lang="en-US" sz="1600">
                  <a:solidFill>
                    <a:schemeClr val="tx2"/>
                  </a:solidFill>
                </a:rPr>
                <a:t>-Scale AI Data Center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15D8769-6F2B-62DB-A058-13531FC179B5}"/>
              </a:ext>
            </a:extLst>
          </p:cNvPr>
          <p:cNvSpPr txBox="1"/>
          <p:nvPr/>
        </p:nvSpPr>
        <p:spPr>
          <a:xfrm>
            <a:off x="7983217" y="3209593"/>
            <a:ext cx="4067115" cy="19205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i="1" dirty="0">
                <a:solidFill>
                  <a:schemeClr val="tx2"/>
                </a:solidFill>
              </a:rPr>
              <a:t>Hard to deploy GW-scale solar and wind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i="1" dirty="0">
                <a:solidFill>
                  <a:schemeClr val="tx2"/>
                </a:solidFill>
              </a:rPr>
              <a:t>Colocation with Data Center challenging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i="1" dirty="0">
                <a:solidFill>
                  <a:schemeClr val="tx2"/>
                </a:solidFill>
              </a:rPr>
              <a:t>Solar and wind are intermittent – and gas will usually provide the base load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i="1" dirty="0">
                <a:solidFill>
                  <a:schemeClr val="tx2"/>
                </a:solidFill>
              </a:rPr>
              <a:t>“Follow the sun” approaches for solar will lead to greater consumption of water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381E6E-728F-469A-B870-2E1F1907AD1C}"/>
              </a:ext>
            </a:extLst>
          </p:cNvPr>
          <p:cNvGrpSpPr/>
          <p:nvPr/>
        </p:nvGrpSpPr>
        <p:grpSpPr>
          <a:xfrm>
            <a:off x="3135297" y="818385"/>
            <a:ext cx="2683427" cy="2156379"/>
            <a:chOff x="3135297" y="818385"/>
            <a:chExt cx="2683427" cy="215637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FBC1A27-F0E8-DE3D-CD24-ACE0006105CC}"/>
                </a:ext>
              </a:extLst>
            </p:cNvPr>
            <p:cNvGrpSpPr/>
            <p:nvPr/>
          </p:nvGrpSpPr>
          <p:grpSpPr>
            <a:xfrm>
              <a:off x="3528475" y="818385"/>
              <a:ext cx="2290249" cy="2156379"/>
              <a:chOff x="3528475" y="818385"/>
              <a:chExt cx="2290249" cy="2156379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8B0AC806-1B46-C2DB-B3CA-8701AA4EFACF}"/>
                  </a:ext>
                </a:extLst>
              </p:cNvPr>
              <p:cNvSpPr/>
              <p:nvPr/>
            </p:nvSpPr>
            <p:spPr>
              <a:xfrm>
                <a:off x="3528475" y="818385"/>
                <a:ext cx="2290249" cy="2156379"/>
              </a:xfrm>
              <a:prstGeom prst="roundRect">
                <a:avLst>
                  <a:gd name="adj" fmla="val 9338"/>
                </a:avLst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9DBC68B-C930-BD95-EDC3-B3A6AD2858DA}"/>
                  </a:ext>
                </a:extLst>
              </p:cNvPr>
              <p:cNvGrpSpPr/>
              <p:nvPr/>
            </p:nvGrpSpPr>
            <p:grpSpPr>
              <a:xfrm>
                <a:off x="3842787" y="973515"/>
                <a:ext cx="1771338" cy="1696025"/>
                <a:chOff x="4382560" y="1170615"/>
                <a:chExt cx="2383354" cy="2282019"/>
              </a:xfrm>
            </p:grpSpPr>
            <p:pic>
              <p:nvPicPr>
                <p:cNvPr id="14" name="Picture 8" descr="3,400+ Natural Gas Power Plant Stock Illustrations, Royalty-Free Vector  Graphics &amp; Clip Art - iStock | Natural gas power plant emissions, Natural  gas power plant worker">
                  <a:extLst>
                    <a:ext uri="{FF2B5EF4-FFF2-40B4-BE49-F238E27FC236}">
                      <a16:creationId xmlns:a16="http://schemas.microsoft.com/office/drawing/2014/main" id="{CAB1BDA2-8DBB-E54C-2FDD-ABE294E45B8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382560" y="1170615"/>
                  <a:ext cx="1191677" cy="10826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8" descr="3,400+ Natural Gas Power Plant Stock Illustrations, Royalty-Free Vector  Graphics &amp; Clip Art - iStock | Natural gas power plant emissions, Natural  gas power plant worker">
                  <a:extLst>
                    <a:ext uri="{FF2B5EF4-FFF2-40B4-BE49-F238E27FC236}">
                      <a16:creationId xmlns:a16="http://schemas.microsoft.com/office/drawing/2014/main" id="{F3645873-04BD-921C-4209-B70E9C1E94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574237" y="1170615"/>
                  <a:ext cx="1191677" cy="11857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8" descr="3,400+ Natural Gas Power Plant Stock Illustrations, Royalty-Free Vector  Graphics &amp; Clip Art - iStock | Natural gas power plant emissions, Natural  gas power plant worker">
                  <a:extLst>
                    <a:ext uri="{FF2B5EF4-FFF2-40B4-BE49-F238E27FC236}">
                      <a16:creationId xmlns:a16="http://schemas.microsoft.com/office/drawing/2014/main" id="{138CAE25-92C9-9DDC-6C17-4589751F9A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-3897" r="-3981"/>
                <a:stretch/>
              </p:blipFill>
              <p:spPr bwMode="auto">
                <a:xfrm>
                  <a:off x="4920946" y="2266878"/>
                  <a:ext cx="1160550" cy="11857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0AA840-ACEA-2D58-3525-85C1B9CB6CE7}"/>
                  </a:ext>
                </a:extLst>
              </p:cNvPr>
              <p:cNvSpPr txBox="1"/>
              <p:nvPr/>
            </p:nvSpPr>
            <p:spPr>
              <a:xfrm>
                <a:off x="3576448" y="2599934"/>
                <a:ext cx="2201636" cy="33855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>
                    <a:solidFill>
                      <a:schemeClr val="tx2"/>
                    </a:solidFill>
                  </a:rPr>
                  <a:t>Reliable Power Sources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8092F8-D78C-9B3D-4E40-F3A504D9215B}"/>
                </a:ext>
              </a:extLst>
            </p:cNvPr>
            <p:cNvSpPr txBox="1"/>
            <p:nvPr/>
          </p:nvSpPr>
          <p:spPr>
            <a:xfrm>
              <a:off x="3135297" y="1307217"/>
              <a:ext cx="439544" cy="707886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4000">
                  <a:solidFill>
                    <a:schemeClr val="tx2"/>
                  </a:solidFill>
                </a:rPr>
                <a:t>+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6B49BAF-C837-C86A-5F7C-4F23E9692B62}"/>
              </a:ext>
            </a:extLst>
          </p:cNvPr>
          <p:cNvSpPr txBox="1"/>
          <p:nvPr/>
        </p:nvSpPr>
        <p:spPr>
          <a:xfrm>
            <a:off x="4802533" y="1119283"/>
            <a:ext cx="736677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800" b="1">
                <a:solidFill>
                  <a:schemeClr val="bg2"/>
                </a:solidFill>
                <a:effectLst>
                  <a:glow rad="152400">
                    <a:schemeClr val="bg1">
                      <a:alpha val="92000"/>
                    </a:schemeClr>
                  </a:glow>
                </a:effectLst>
              </a:rPr>
              <a:t>CO</a:t>
            </a:r>
            <a:r>
              <a:rPr lang="en-US" sz="2800" b="1" baseline="-25000">
                <a:solidFill>
                  <a:schemeClr val="bg2"/>
                </a:solidFill>
                <a:effectLst>
                  <a:glow rad="152400">
                    <a:schemeClr val="bg1">
                      <a:alpha val="92000"/>
                    </a:schemeClr>
                  </a:glow>
                </a:effectLst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5B231B-B40E-7132-04E4-C2B764C86637}"/>
              </a:ext>
            </a:extLst>
          </p:cNvPr>
          <p:cNvSpPr txBox="1"/>
          <p:nvPr/>
        </p:nvSpPr>
        <p:spPr>
          <a:xfrm>
            <a:off x="4332322" y="1967295"/>
            <a:ext cx="736677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800" b="1">
                <a:solidFill>
                  <a:schemeClr val="bg2"/>
                </a:solidFill>
                <a:effectLst>
                  <a:glow rad="152400">
                    <a:schemeClr val="bg1">
                      <a:alpha val="92000"/>
                    </a:schemeClr>
                  </a:glow>
                </a:effectLst>
              </a:rPr>
              <a:t>CO</a:t>
            </a:r>
            <a:r>
              <a:rPr lang="en-US" sz="2800" b="1" baseline="-25000">
                <a:solidFill>
                  <a:schemeClr val="bg2"/>
                </a:solidFill>
                <a:effectLst>
                  <a:glow rad="152400">
                    <a:schemeClr val="bg1">
                      <a:alpha val="92000"/>
                    </a:schemeClr>
                  </a:glow>
                </a:effectLst>
              </a:rPr>
              <a:t>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00FA980-38E3-221A-3BF5-BFFA341CB804}"/>
              </a:ext>
            </a:extLst>
          </p:cNvPr>
          <p:cNvGrpSpPr/>
          <p:nvPr/>
        </p:nvGrpSpPr>
        <p:grpSpPr>
          <a:xfrm>
            <a:off x="5857133" y="1420239"/>
            <a:ext cx="2833316" cy="3611109"/>
            <a:chOff x="5857133" y="1420239"/>
            <a:chExt cx="2833316" cy="3611109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20C1FEF4-7F75-4AB8-ACBD-9853AB3BF509}"/>
                </a:ext>
              </a:extLst>
            </p:cNvPr>
            <p:cNvSpPr/>
            <p:nvPr/>
          </p:nvSpPr>
          <p:spPr>
            <a:xfrm>
              <a:off x="7670800" y="3273310"/>
              <a:ext cx="312417" cy="1758038"/>
            </a:xfrm>
            <a:prstGeom prst="leftBrace">
              <a:avLst>
                <a:gd name="adj1" fmla="val 21341"/>
                <a:gd name="adj2" fmla="val 50000"/>
              </a:avLst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8508BB8-D742-E9C4-45C7-79E454E876DB}"/>
                </a:ext>
              </a:extLst>
            </p:cNvPr>
            <p:cNvGrpSpPr/>
            <p:nvPr/>
          </p:nvGrpSpPr>
          <p:grpSpPr>
            <a:xfrm>
              <a:off x="5857133" y="1420239"/>
              <a:ext cx="2833316" cy="2732091"/>
              <a:chOff x="5857133" y="1420239"/>
              <a:chExt cx="2833316" cy="273209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D2DE7F4-A7FF-63F7-CB22-29196C0EECF2}"/>
                  </a:ext>
                </a:extLst>
              </p:cNvPr>
              <p:cNvSpPr txBox="1"/>
              <p:nvPr/>
            </p:nvSpPr>
            <p:spPr>
              <a:xfrm>
                <a:off x="5857133" y="1420239"/>
                <a:ext cx="2833316" cy="1200329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dirty="0">
                    <a:solidFill>
                      <a:schemeClr val="tx2"/>
                    </a:solidFill>
                  </a:rPr>
                  <a:t>Existing “green” Data Centers use power from reliable energy sources to supplement Wind and Solar</a:t>
                </a:r>
              </a:p>
            </p:txBody>
          </p:sp>
          <p:cxnSp>
            <p:nvCxnSpPr>
              <p:cNvPr id="26" name="Connector: Elbow 25">
                <a:extLst>
                  <a:ext uri="{FF2B5EF4-FFF2-40B4-BE49-F238E27FC236}">
                    <a16:creationId xmlns:a16="http://schemas.microsoft.com/office/drawing/2014/main" id="{69F817F5-D4C0-6D99-6BCB-6AA47B1E32A6}"/>
                  </a:ext>
                </a:extLst>
              </p:cNvPr>
              <p:cNvCxnSpPr>
                <a:cxnSpLocks/>
                <a:stCxn id="18" idx="1"/>
                <a:endCxn id="24" idx="2"/>
              </p:cNvCxnSpPr>
              <p:nvPr/>
            </p:nvCxnSpPr>
            <p:spPr>
              <a:xfrm rot="10800000">
                <a:off x="7273792" y="2620569"/>
                <a:ext cx="397009" cy="1531761"/>
              </a:xfrm>
              <a:prstGeom prst="bentConnector2">
                <a:avLst/>
              </a:prstGeom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0E19DE-9084-D603-EFB7-D5F2FFFD2213}"/>
              </a:ext>
            </a:extLst>
          </p:cNvPr>
          <p:cNvGrpSpPr/>
          <p:nvPr/>
        </p:nvGrpSpPr>
        <p:grpSpPr>
          <a:xfrm>
            <a:off x="3528475" y="2974764"/>
            <a:ext cx="2716962" cy="2262981"/>
            <a:chOff x="3528475" y="2974764"/>
            <a:chExt cx="2716962" cy="226298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A8482B8-2816-5016-B165-6A2DF2D0BDD2}"/>
                </a:ext>
              </a:extLst>
            </p:cNvPr>
            <p:cNvGrpSpPr/>
            <p:nvPr/>
          </p:nvGrpSpPr>
          <p:grpSpPr>
            <a:xfrm>
              <a:off x="3528475" y="3225134"/>
              <a:ext cx="2716962" cy="2012611"/>
              <a:chOff x="3574841" y="3185502"/>
              <a:chExt cx="2716962" cy="2012611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72BDCAC-38FE-9D8F-8914-00EEDD81A4F3}"/>
                  </a:ext>
                </a:extLst>
              </p:cNvPr>
              <p:cNvSpPr/>
              <p:nvPr/>
            </p:nvSpPr>
            <p:spPr>
              <a:xfrm>
                <a:off x="3574841" y="3185502"/>
                <a:ext cx="2716962" cy="2012611"/>
              </a:xfrm>
              <a:prstGeom prst="roundRect">
                <a:avLst>
                  <a:gd name="adj" fmla="val 9338"/>
                </a:avLst>
              </a:prstGeom>
              <a:solidFill>
                <a:schemeClr val="bg1"/>
              </a:solidFill>
              <a:ln w="28575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pic>
            <p:nvPicPr>
              <p:cNvPr id="10242" name="Picture 2" descr="Power Grid Icon Photos, Images &amp; Pictures | Shutterstock">
                <a:extLst>
                  <a:ext uri="{FF2B5EF4-FFF2-40B4-BE49-F238E27FC236}">
                    <a16:creationId xmlns:a16="http://schemas.microsoft.com/office/drawing/2014/main" id="{008B7FAD-34AA-1640-7689-30A8D128E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642355" y="3775106"/>
                <a:ext cx="2629128" cy="9698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01C75DC-567A-99DB-73F5-BE17E173204B}"/>
                  </a:ext>
                </a:extLst>
              </p:cNvPr>
              <p:cNvSpPr txBox="1"/>
              <p:nvPr/>
            </p:nvSpPr>
            <p:spPr>
              <a:xfrm>
                <a:off x="3814057" y="4723103"/>
                <a:ext cx="1950720" cy="338554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>
                    <a:solidFill>
                      <a:schemeClr val="tx2"/>
                    </a:solidFill>
                  </a:rPr>
                  <a:t>Regional Power Grid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2C0BEE-F479-4888-7EC3-8EF47E33D367}"/>
                  </a:ext>
                </a:extLst>
              </p:cNvPr>
              <p:cNvSpPr txBox="1"/>
              <p:nvPr/>
            </p:nvSpPr>
            <p:spPr>
              <a:xfrm>
                <a:off x="3617556" y="3259026"/>
                <a:ext cx="2629128" cy="58477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i="1" u="sng" dirty="0">
                    <a:solidFill>
                      <a:schemeClr val="tx2"/>
                    </a:solidFill>
                  </a:rPr>
                  <a:t>And</a:t>
                </a:r>
                <a:r>
                  <a:rPr lang="en-US" sz="1600" dirty="0">
                    <a:solidFill>
                      <a:schemeClr val="tx2"/>
                    </a:solidFill>
                  </a:rPr>
                  <a:t> this requires connection to the regional power grid</a:t>
                </a:r>
              </a:p>
            </p:txBody>
          </p:sp>
        </p:grp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F710344C-9733-82AA-2A38-C77E1EE2D068}"/>
                </a:ext>
              </a:extLst>
            </p:cNvPr>
            <p:cNvSpPr/>
            <p:nvPr/>
          </p:nvSpPr>
          <p:spPr>
            <a:xfrm rot="5400000">
              <a:off x="4530082" y="2935394"/>
              <a:ext cx="233680" cy="312420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EF3290-CE0D-987D-B55E-65D61527432C}"/>
              </a:ext>
            </a:extLst>
          </p:cNvPr>
          <p:cNvGrpSpPr/>
          <p:nvPr/>
        </p:nvGrpSpPr>
        <p:grpSpPr>
          <a:xfrm>
            <a:off x="3528475" y="5230623"/>
            <a:ext cx="4008125" cy="1273642"/>
            <a:chOff x="3528475" y="5230623"/>
            <a:chExt cx="4008125" cy="127364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3EFFDBC-242B-4BE5-A4EB-3FACC9CAACB3}"/>
                </a:ext>
              </a:extLst>
            </p:cNvPr>
            <p:cNvSpPr/>
            <p:nvPr/>
          </p:nvSpPr>
          <p:spPr>
            <a:xfrm>
              <a:off x="3528475" y="5488561"/>
              <a:ext cx="4008125" cy="10157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000" b="1" i="1">
                  <a:solidFill>
                    <a:schemeClr val="accent5"/>
                  </a:solidFill>
                </a:rPr>
                <a:t>Gigawatt-scale grid connections may involve a multi-year waiting time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038F7D0D-D71A-383E-4054-7E6186A68825}"/>
                </a:ext>
              </a:extLst>
            </p:cNvPr>
            <p:cNvSpPr/>
            <p:nvPr/>
          </p:nvSpPr>
          <p:spPr>
            <a:xfrm rot="5400000">
              <a:off x="4796823" y="5191253"/>
              <a:ext cx="233680" cy="312420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D3502CE-62B9-7FA6-735A-F283BE423363}"/>
              </a:ext>
            </a:extLst>
          </p:cNvPr>
          <p:cNvGrpSpPr/>
          <p:nvPr/>
        </p:nvGrpSpPr>
        <p:grpSpPr>
          <a:xfrm>
            <a:off x="8023225" y="5797558"/>
            <a:ext cx="4167707" cy="830997"/>
            <a:chOff x="8023225" y="5797558"/>
            <a:chExt cx="4167707" cy="8309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5D5CFBF-5393-270F-3DCE-DF399D063EEB}"/>
                </a:ext>
              </a:extLst>
            </p:cNvPr>
            <p:cNvSpPr txBox="1"/>
            <p:nvPr/>
          </p:nvSpPr>
          <p:spPr>
            <a:xfrm>
              <a:off x="9455183" y="5942636"/>
              <a:ext cx="2735749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  <a:hlinkClick r:id="rId9"/>
                </a:rPr>
                <a:t>What is the Duck Curve?</a:t>
              </a:r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0F656ED-B675-487E-FA81-2A52B2B69D8B}"/>
                </a:ext>
              </a:extLst>
            </p:cNvPr>
            <p:cNvSpPr txBox="1"/>
            <p:nvPr/>
          </p:nvSpPr>
          <p:spPr>
            <a:xfrm>
              <a:off x="8023225" y="5797558"/>
              <a:ext cx="1920657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*Check this out when you have time…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1" grpId="0"/>
      <p:bldP spid="21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29EB7E9-98C5-BCAB-C9FB-70562E774063}"/>
              </a:ext>
            </a:extLst>
          </p:cNvPr>
          <p:cNvGrpSpPr/>
          <p:nvPr/>
        </p:nvGrpSpPr>
        <p:grpSpPr>
          <a:xfrm>
            <a:off x="3200400" y="330602"/>
            <a:ext cx="7826363" cy="3251200"/>
            <a:chOff x="3200400" y="330602"/>
            <a:chExt cx="7826363" cy="32512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FD3E28-8BC4-17D0-30FA-B1E134B2E0D6}"/>
                </a:ext>
              </a:extLst>
            </p:cNvPr>
            <p:cNvSpPr txBox="1"/>
            <p:nvPr/>
          </p:nvSpPr>
          <p:spPr>
            <a:xfrm>
              <a:off x="3200400" y="1148079"/>
              <a:ext cx="3230880" cy="120032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>
                  <a:solidFill>
                    <a:schemeClr val="tx2"/>
                  </a:solidFill>
                </a:rPr>
                <a:t>Battery technology is </a:t>
              </a:r>
              <a:r>
                <a:rPr lang="en-US" sz="2400" b="1" i="1">
                  <a:solidFill>
                    <a:schemeClr val="accent5"/>
                  </a:solidFill>
                </a:rPr>
                <a:t>specifically intended</a:t>
              </a:r>
              <a:r>
                <a:rPr lang="en-US" sz="2400">
                  <a:solidFill>
                    <a:schemeClr val="tx2"/>
                  </a:solidFill>
                </a:rPr>
                <a:t> to “flatten the duck curve”</a:t>
              </a:r>
            </a:p>
          </p:txBody>
        </p:sp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992142A4-430E-F1A7-73AB-EB8A6B0E5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465" y="330602"/>
              <a:ext cx="3497298" cy="325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3A485DAF-DACB-3D4D-B8C2-B9D554D7924C}"/>
                </a:ext>
              </a:extLst>
            </p:cNvPr>
            <p:cNvSpPr/>
            <p:nvPr/>
          </p:nvSpPr>
          <p:spPr>
            <a:xfrm>
              <a:off x="6573520" y="1574800"/>
              <a:ext cx="610505" cy="477520"/>
            </a:xfrm>
            <a:prstGeom prst="rightArrow">
              <a:avLst>
                <a:gd name="adj1" fmla="val 50000"/>
                <a:gd name="adj2" fmla="val 88298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D5FEA7-2131-7C0E-45CA-834B1098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Batteries?</a:t>
            </a:r>
          </a:p>
        </p:txBody>
      </p:sp>
      <p:pic>
        <p:nvPicPr>
          <p:cNvPr id="5" name="Picture 6" descr="A graph depicting the &quot;duck curve&quot; or how electricity system load varies throughout different times of the day. Low load occurs in the middle of the day which can affect stability of the grid.">
            <a:extLst>
              <a:ext uri="{FF2B5EF4-FFF2-40B4-BE49-F238E27FC236}">
                <a16:creationId xmlns:a16="http://schemas.microsoft.com/office/drawing/2014/main" id="{71A0A604-AF44-24F6-FF5D-E4D3F9C0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93" y="845819"/>
            <a:ext cx="2122327" cy="151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B75DDD-176B-370E-773A-36E11FC2E35D}"/>
              </a:ext>
            </a:extLst>
          </p:cNvPr>
          <p:cNvSpPr/>
          <p:nvPr/>
        </p:nvSpPr>
        <p:spPr>
          <a:xfrm>
            <a:off x="8756570" y="765964"/>
            <a:ext cx="2525316" cy="98227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This data stops in 2018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2022: </a:t>
            </a:r>
            <a:r>
              <a:rPr lang="en-US" sz="2000" b="1" dirty="0">
                <a:solidFill>
                  <a:schemeClr val="accent5"/>
                </a:solidFill>
              </a:rPr>
              <a:t>$129</a:t>
            </a:r>
            <a:r>
              <a:rPr lang="en-US" sz="2000" dirty="0">
                <a:solidFill>
                  <a:schemeClr val="tx2"/>
                </a:solidFill>
              </a:rPr>
              <a:t> per kWh</a:t>
            </a:r>
          </a:p>
          <a:p>
            <a:pPr algn="ctr"/>
            <a:r>
              <a:rPr lang="en-US" sz="2000" dirty="0">
                <a:solidFill>
                  <a:schemeClr val="tx2"/>
                </a:solidFill>
              </a:rPr>
              <a:t>2024: </a:t>
            </a:r>
            <a:r>
              <a:rPr lang="en-US" sz="2000" b="1" dirty="0">
                <a:solidFill>
                  <a:schemeClr val="accent5"/>
                </a:solidFill>
              </a:rPr>
              <a:t>$78 </a:t>
            </a:r>
            <a:r>
              <a:rPr lang="en-US" sz="2000" dirty="0">
                <a:solidFill>
                  <a:schemeClr val="tx2"/>
                </a:solidFill>
              </a:rPr>
              <a:t>per kWh1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402FA75-CADE-CF9A-BC9A-6B8D117C60A4}"/>
              </a:ext>
            </a:extLst>
          </p:cNvPr>
          <p:cNvSpPr/>
          <p:nvPr/>
        </p:nvSpPr>
        <p:spPr>
          <a:xfrm>
            <a:off x="7817195" y="2419453"/>
            <a:ext cx="2525316" cy="49113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It has fallen by </a:t>
            </a:r>
            <a:r>
              <a:rPr lang="en-US" sz="2000" b="1">
                <a:solidFill>
                  <a:schemeClr val="accent5"/>
                </a:solidFill>
              </a:rPr>
              <a:t>99%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ED531A-98BF-9700-4D5C-C4BE1C96595D}"/>
              </a:ext>
            </a:extLst>
          </p:cNvPr>
          <p:cNvGrpSpPr/>
          <p:nvPr/>
        </p:nvGrpSpPr>
        <p:grpSpPr>
          <a:xfrm>
            <a:off x="691993" y="2666597"/>
            <a:ext cx="4549048" cy="1729586"/>
            <a:chOff x="691993" y="2666597"/>
            <a:chExt cx="4549048" cy="1729586"/>
          </a:xfrm>
        </p:grpSpPr>
        <p:pic>
          <p:nvPicPr>
            <p:cNvPr id="10248" name="Picture 8" descr="Edwards &amp; Sanborn Solar and Energy Storage | Mortenson">
              <a:extLst>
                <a:ext uri="{FF2B5EF4-FFF2-40B4-BE49-F238E27FC236}">
                  <a16:creationId xmlns:a16="http://schemas.microsoft.com/office/drawing/2014/main" id="{922F9EA2-58F0-6F62-4AE9-B3732C541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993" y="2666597"/>
              <a:ext cx="4549048" cy="17295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E0DF7E-D8C1-1C02-FD15-0DDC977E8DA1}"/>
                </a:ext>
              </a:extLst>
            </p:cNvPr>
            <p:cNvSpPr txBox="1"/>
            <p:nvPr/>
          </p:nvSpPr>
          <p:spPr>
            <a:xfrm>
              <a:off x="691993" y="2666597"/>
              <a:ext cx="354505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>
                  <a:solidFill>
                    <a:schemeClr val="tx2"/>
                  </a:solidFill>
                  <a:effectLst>
                    <a:glow rad="152400">
                      <a:schemeClr val="bg1">
                        <a:alpha val="88000"/>
                      </a:schemeClr>
                    </a:glow>
                  </a:effectLst>
                  <a:latin typeface="urw-din"/>
                </a:rPr>
                <a:t>Edwards &amp; Sanborn Solar and Energy </a:t>
              </a:r>
              <a:r>
                <a:rPr lang="en-US">
                  <a:solidFill>
                    <a:schemeClr val="tx2"/>
                  </a:solidFill>
                  <a:effectLst>
                    <a:glow rad="152400">
                      <a:schemeClr val="bg1">
                        <a:alpha val="88000"/>
                      </a:schemeClr>
                    </a:glow>
                  </a:effectLst>
                  <a:latin typeface="urw-din"/>
                </a:rPr>
                <a:t>S</a:t>
              </a:r>
              <a:r>
                <a:rPr lang="en-US" b="0" i="0">
                  <a:solidFill>
                    <a:schemeClr val="tx2"/>
                  </a:solidFill>
                  <a:effectLst>
                    <a:glow rad="152400">
                      <a:schemeClr val="bg1">
                        <a:alpha val="88000"/>
                      </a:schemeClr>
                    </a:glow>
                  </a:effectLst>
                  <a:latin typeface="urw-din"/>
                </a:rPr>
                <a:t>torage </a:t>
              </a:r>
              <a:r>
                <a:rPr lang="en-US">
                  <a:solidFill>
                    <a:schemeClr val="tx2"/>
                  </a:solidFill>
                  <a:effectLst>
                    <a:glow rad="152400">
                      <a:schemeClr val="bg1">
                        <a:alpha val="88000"/>
                      </a:schemeClr>
                    </a:glow>
                  </a:effectLst>
                  <a:latin typeface="urw-din"/>
                </a:rPr>
                <a:t>P</a:t>
              </a:r>
              <a:r>
                <a:rPr lang="en-US" b="0" i="0">
                  <a:solidFill>
                    <a:schemeClr val="tx2"/>
                  </a:solidFill>
                  <a:effectLst>
                    <a:glow rad="152400">
                      <a:schemeClr val="bg1">
                        <a:alpha val="88000"/>
                      </a:schemeClr>
                    </a:glow>
                  </a:effectLst>
                  <a:latin typeface="urw-din"/>
                </a:rPr>
                <a:t>roject in California</a:t>
              </a:r>
              <a:endParaRPr lang="en-US">
                <a:solidFill>
                  <a:schemeClr val="tx2"/>
                </a:solidFill>
                <a:effectLst>
                  <a:glow rad="152400">
                    <a:schemeClr val="bg1">
                      <a:alpha val="88000"/>
                    </a:schemeClr>
                  </a:glow>
                </a:effectLst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BFECB8F-6D15-CAE5-0BA4-491BAE2FA92E}"/>
              </a:ext>
            </a:extLst>
          </p:cNvPr>
          <p:cNvSpPr txBox="1"/>
          <p:nvPr/>
        </p:nvSpPr>
        <p:spPr>
          <a:xfrm>
            <a:off x="1192907" y="4584880"/>
            <a:ext cx="3506986" cy="76944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864 MW of solar PV</a:t>
            </a:r>
          </a:p>
          <a:p>
            <a:pPr marL="182563" indent="-182563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2"/>
                </a:solidFill>
              </a:rPr>
              <a:t>3,287 MWh of battery storage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713ACA3-9309-BB77-657E-00EFA7542CA8}"/>
              </a:ext>
            </a:extLst>
          </p:cNvPr>
          <p:cNvGrpSpPr/>
          <p:nvPr/>
        </p:nvGrpSpPr>
        <p:grpSpPr>
          <a:xfrm>
            <a:off x="114303" y="5450455"/>
            <a:ext cx="6670096" cy="1024322"/>
            <a:chOff x="104778" y="5450455"/>
            <a:chExt cx="6670096" cy="102432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66D96D-1ADD-D19C-31A8-7DBE65F7BB76}"/>
                </a:ext>
              </a:extLst>
            </p:cNvPr>
            <p:cNvSpPr txBox="1"/>
            <p:nvPr/>
          </p:nvSpPr>
          <p:spPr>
            <a:xfrm>
              <a:off x="104778" y="5459114"/>
              <a:ext cx="4132265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accent5"/>
                  </a:solidFill>
                </a:rPr>
                <a:t>The largest grid scale battery in the world could only power a Gigawatt-scale data center for 3 hours!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00F0C6D-CC47-43FD-46E2-036A6FF534CC}"/>
                </a:ext>
              </a:extLst>
            </p:cNvPr>
            <p:cNvSpPr/>
            <p:nvPr/>
          </p:nvSpPr>
          <p:spPr>
            <a:xfrm>
              <a:off x="4026943" y="5635852"/>
              <a:ext cx="610505" cy="477520"/>
            </a:xfrm>
            <a:prstGeom prst="rightArrow">
              <a:avLst>
                <a:gd name="adj1" fmla="val 50000"/>
                <a:gd name="adj2" fmla="val 88298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FFBAB5-AE8D-23E3-42E0-1922964C62BD}"/>
                </a:ext>
              </a:extLst>
            </p:cNvPr>
            <p:cNvSpPr txBox="1"/>
            <p:nvPr/>
          </p:nvSpPr>
          <p:spPr>
            <a:xfrm>
              <a:off x="4715710" y="5450455"/>
              <a:ext cx="2059164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accent5"/>
                  </a:solidFill>
                </a:rPr>
                <a:t>The largest in Europe for only 40 minutes!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959CA4-2197-69E7-6596-E879978C8AF8}"/>
              </a:ext>
            </a:extLst>
          </p:cNvPr>
          <p:cNvGrpSpPr/>
          <p:nvPr/>
        </p:nvGrpSpPr>
        <p:grpSpPr>
          <a:xfrm>
            <a:off x="6851513" y="3653387"/>
            <a:ext cx="5340487" cy="3204613"/>
            <a:chOff x="6851513" y="3934691"/>
            <a:chExt cx="5340487" cy="292330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337086D-1A29-E34A-17C1-01D6FB3F9C0D}"/>
                </a:ext>
              </a:extLst>
            </p:cNvPr>
            <p:cNvCxnSpPr>
              <a:cxnSpLocks/>
            </p:cNvCxnSpPr>
            <p:nvPr/>
          </p:nvCxnSpPr>
          <p:spPr>
            <a:xfrm>
              <a:off x="6851513" y="3934691"/>
              <a:ext cx="0" cy="2923309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27FCAC-50DB-9181-175A-D926A97C2B89}"/>
                </a:ext>
              </a:extLst>
            </p:cNvPr>
            <p:cNvCxnSpPr>
              <a:cxnSpLocks/>
            </p:cNvCxnSpPr>
            <p:nvPr/>
          </p:nvCxnSpPr>
          <p:spPr>
            <a:xfrm>
              <a:off x="6851513" y="3934691"/>
              <a:ext cx="5340487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BACEAC-5E63-4709-2FBA-18B5C45C7273}"/>
              </a:ext>
            </a:extLst>
          </p:cNvPr>
          <p:cNvGrpSpPr/>
          <p:nvPr/>
        </p:nvGrpSpPr>
        <p:grpSpPr>
          <a:xfrm>
            <a:off x="6948800" y="3808392"/>
            <a:ext cx="4910758" cy="1426298"/>
            <a:chOff x="6948800" y="3741717"/>
            <a:chExt cx="4910758" cy="142629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256807-F1F4-B85F-CBA7-A21A7DDA47B5}"/>
                </a:ext>
              </a:extLst>
            </p:cNvPr>
            <p:cNvSpPr txBox="1"/>
            <p:nvPr/>
          </p:nvSpPr>
          <p:spPr>
            <a:xfrm>
              <a:off x="7082714" y="3741717"/>
              <a:ext cx="2092752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u="sng" dirty="0">
                  <a:solidFill>
                    <a:schemeClr val="tx2"/>
                  </a:solidFill>
                </a:rPr>
                <a:t>Solar Panel Waste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15A044-0AE9-14FB-6085-AF383D6618CB}"/>
                </a:ext>
              </a:extLst>
            </p:cNvPr>
            <p:cNvSpPr txBox="1"/>
            <p:nvPr/>
          </p:nvSpPr>
          <p:spPr>
            <a:xfrm>
              <a:off x="6948800" y="4330684"/>
              <a:ext cx="2525821" cy="83099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dirty="0">
                  <a:solidFill>
                    <a:schemeClr val="accent5"/>
                  </a:solidFill>
                </a:rPr>
                <a:t>$20-30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Cost to recycle a panel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CC3CB5-CAD7-41C0-0172-E4D819165D06}"/>
                </a:ext>
              </a:extLst>
            </p:cNvPr>
            <p:cNvSpPr txBox="1"/>
            <p:nvPr/>
          </p:nvSpPr>
          <p:spPr>
            <a:xfrm>
              <a:off x="10116067" y="4337018"/>
              <a:ext cx="1743491" cy="83099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dirty="0">
                  <a:solidFill>
                    <a:schemeClr val="accent5"/>
                  </a:solidFill>
                </a:rPr>
                <a:t>&lt;$2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Send to landfill</a:t>
              </a:r>
            </a:p>
          </p:txBody>
        </p:sp>
        <p:sp>
          <p:nvSpPr>
            <p:cNvPr id="29" name="Arrow: Right 28">
              <a:extLst>
                <a:ext uri="{FF2B5EF4-FFF2-40B4-BE49-F238E27FC236}">
                  <a16:creationId xmlns:a16="http://schemas.microsoft.com/office/drawing/2014/main" id="{4710CE4C-827B-9E6A-D25E-6C448249D924}"/>
                </a:ext>
              </a:extLst>
            </p:cNvPr>
            <p:cNvSpPr/>
            <p:nvPr/>
          </p:nvSpPr>
          <p:spPr>
            <a:xfrm>
              <a:off x="9522325" y="4470489"/>
              <a:ext cx="610505" cy="477520"/>
            </a:xfrm>
            <a:prstGeom prst="rightArrow">
              <a:avLst>
                <a:gd name="adj1" fmla="val 50000"/>
                <a:gd name="adj2" fmla="val 88298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9D5C13-5376-64FE-407C-2BFA68DA370B}"/>
              </a:ext>
            </a:extLst>
          </p:cNvPr>
          <p:cNvGrpSpPr/>
          <p:nvPr/>
        </p:nvGrpSpPr>
        <p:grpSpPr>
          <a:xfrm>
            <a:off x="6821419" y="5362007"/>
            <a:ext cx="5178961" cy="1191635"/>
            <a:chOff x="6821419" y="5362007"/>
            <a:chExt cx="5178961" cy="119163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FF2C532-DD2D-2ADB-6B44-ECD83D4C4396}"/>
                </a:ext>
              </a:extLst>
            </p:cNvPr>
            <p:cNvSpPr txBox="1"/>
            <p:nvPr/>
          </p:nvSpPr>
          <p:spPr>
            <a:xfrm>
              <a:off x="7082714" y="5362007"/>
              <a:ext cx="2877711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u="sng">
                  <a:solidFill>
                    <a:schemeClr val="tx2"/>
                  </a:solidFill>
                </a:rPr>
                <a:t>Lithium Battery Recycling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099B9B9-EAF5-8921-A65A-3AD706F0CA60}"/>
                </a:ext>
              </a:extLst>
            </p:cNvPr>
            <p:cNvSpPr txBox="1"/>
            <p:nvPr/>
          </p:nvSpPr>
          <p:spPr>
            <a:xfrm>
              <a:off x="6821419" y="5845756"/>
              <a:ext cx="1843780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What % are recycled today?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007CC19-D574-28AE-7F50-35BA76E23530}"/>
                </a:ext>
              </a:extLst>
            </p:cNvPr>
            <p:cNvSpPr txBox="1"/>
            <p:nvPr/>
          </p:nvSpPr>
          <p:spPr>
            <a:xfrm>
              <a:off x="8920434" y="5804053"/>
              <a:ext cx="3079946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 dirty="0">
                  <a:solidFill>
                    <a:schemeClr val="accent5"/>
                  </a:solidFill>
                </a:rPr>
                <a:t>Between 5% and 59%*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B2C6AE90-F26D-788A-E345-10910DED7FCB}"/>
              </a:ext>
            </a:extLst>
          </p:cNvPr>
          <p:cNvSpPr txBox="1"/>
          <p:nvPr/>
        </p:nvSpPr>
        <p:spPr>
          <a:xfrm>
            <a:off x="8923135" y="6185259"/>
            <a:ext cx="2338427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*Difficult to find accurate estimate because it is unregulated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F1CA93-B9F1-A9FB-A831-C2322E51CA87}"/>
              </a:ext>
            </a:extLst>
          </p:cNvPr>
          <p:cNvSpPr/>
          <p:nvPr/>
        </p:nvSpPr>
        <p:spPr>
          <a:xfrm>
            <a:off x="4359801" y="2800517"/>
            <a:ext cx="812091" cy="42862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tx2"/>
                </a:solidFill>
                <a:hlinkClick r:id="rId5"/>
              </a:rPr>
              <a:t>Link</a:t>
            </a:r>
            <a:endParaRPr lang="en-US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438DA45-3263-3F76-C56D-E5D2A86D5503}"/>
                  </a:ext>
                </a:extLst>
              </p:cNvPr>
              <p:cNvSpPr/>
              <p:nvPr/>
            </p:nvSpPr>
            <p:spPr>
              <a:xfrm>
                <a:off x="814749" y="3876169"/>
                <a:ext cx="3545052" cy="42862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>
                    <a:solidFill>
                      <a:schemeClr val="tx2"/>
                    </a:solidFill>
                  </a:rPr>
                  <a:t>4,660 acres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</m:t>
                    </m:r>
                  </m:oMath>
                </a14:m>
                <a:r>
                  <a:rPr lang="en-US">
                    <a:solidFill>
                      <a:schemeClr val="tx2"/>
                    </a:solidFill>
                  </a:rPr>
                  <a:t> 3,530 football fields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438DA45-3263-3F76-C56D-E5D2A86D55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49" y="3876169"/>
                <a:ext cx="3545052" cy="428625"/>
              </a:xfrm>
              <a:prstGeom prst="roundRect">
                <a:avLst/>
              </a:prstGeom>
              <a:blipFill>
                <a:blip r:embed="rId6"/>
                <a:stretch>
                  <a:fillRect b="-13889"/>
                </a:stretch>
              </a:blip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7691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39" grpId="0"/>
      <p:bldP spid="3" grpId="0" animBg="1"/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3832F-6448-F5B6-8FAE-E6E9B5F40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Generation Geothermal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4728F1-5CBB-4935-0AE2-E7DE0176F043}"/>
              </a:ext>
            </a:extLst>
          </p:cNvPr>
          <p:cNvGrpSpPr/>
          <p:nvPr/>
        </p:nvGrpSpPr>
        <p:grpSpPr>
          <a:xfrm>
            <a:off x="391312" y="704137"/>
            <a:ext cx="6124594" cy="2000548"/>
            <a:chOff x="391312" y="704137"/>
            <a:chExt cx="6124594" cy="20005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002708-7B0B-998A-1970-29B9D76EA951}"/>
                </a:ext>
              </a:extLst>
            </p:cNvPr>
            <p:cNvSpPr txBox="1"/>
            <p:nvPr/>
          </p:nvSpPr>
          <p:spPr>
            <a:xfrm>
              <a:off x="391312" y="704137"/>
              <a:ext cx="4674763" cy="200054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The ground below the earth’s surface is hot because of the </a:t>
              </a:r>
              <a:r>
                <a:rPr lang="en-US" sz="2000" b="1" i="1" dirty="0">
                  <a:solidFill>
                    <a:schemeClr val="accent5"/>
                  </a:solidFill>
                </a:rPr>
                <a:t>radioactive decay</a:t>
              </a:r>
              <a:r>
                <a:rPr lang="en-US" sz="2000" dirty="0">
                  <a:solidFill>
                    <a:schemeClr val="accent5"/>
                  </a:solidFill>
                </a:rPr>
                <a:t> </a:t>
              </a:r>
              <a:r>
                <a:rPr lang="en-US" sz="2000" dirty="0">
                  <a:solidFill>
                    <a:schemeClr val="tx2"/>
                  </a:solidFill>
                </a:rPr>
                <a:t>of natural elements like uranium and thorium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In some places around the world this heat is easier to get to – </a:t>
              </a:r>
              <a:r>
                <a:rPr lang="en-US" sz="2000" b="1" i="1" dirty="0">
                  <a:solidFill>
                    <a:schemeClr val="accent5"/>
                  </a:solidFill>
                </a:rPr>
                <a:t>Conventional Geothermal</a:t>
              </a:r>
            </a:p>
          </p:txBody>
        </p:sp>
        <p:pic>
          <p:nvPicPr>
            <p:cNvPr id="1026" name="Picture 2" descr="Geothermal Energy: the Clean Renewable ...">
              <a:extLst>
                <a:ext uri="{FF2B5EF4-FFF2-40B4-BE49-F238E27FC236}">
                  <a16:creationId xmlns:a16="http://schemas.microsoft.com/office/drawing/2014/main" id="{3F24C3F8-82AC-AFF1-1E5B-CCEC48DE65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7"/>
            <a:stretch/>
          </p:blipFill>
          <p:spPr bwMode="auto">
            <a:xfrm>
              <a:off x="5150746" y="999581"/>
              <a:ext cx="1365160" cy="9892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CC0D27-CDA4-D939-FC9E-5B120D629EE4}"/>
              </a:ext>
            </a:extLst>
          </p:cNvPr>
          <p:cNvSpPr txBox="1"/>
          <p:nvPr/>
        </p:nvSpPr>
        <p:spPr>
          <a:xfrm>
            <a:off x="9701469" y="210355"/>
            <a:ext cx="2463843" cy="49859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  <a:hlinkClick r:id="rId3"/>
              </a:rPr>
              <a:t>International Energy Agency Report: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  <a:hlinkClick r:id="rId3"/>
              </a:rPr>
              <a:t>Future of Geothermal Energy 2024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028" name="Picture 4" descr="Google to Advance Geothermal Exploration">
            <a:extLst>
              <a:ext uri="{FF2B5EF4-FFF2-40B4-BE49-F238E27FC236}">
                <a16:creationId xmlns:a16="http://schemas.microsoft.com/office/drawing/2014/main" id="{8638BACC-C10D-434A-2AB3-16CE56564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05" y="142162"/>
            <a:ext cx="147637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31A831-562E-346A-EDA3-71720416F6EE}"/>
              </a:ext>
            </a:extLst>
          </p:cNvPr>
          <p:cNvSpPr txBox="1"/>
          <p:nvPr/>
        </p:nvSpPr>
        <p:spPr>
          <a:xfrm>
            <a:off x="7534234" y="297091"/>
            <a:ext cx="1647690" cy="46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  <a:hlinkClick r:id="rId5"/>
              </a:rPr>
              <a:t>Focus on promoting new geothermal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84D54-A48D-C87C-4E6B-55D1A431A9D3}"/>
              </a:ext>
            </a:extLst>
          </p:cNvPr>
          <p:cNvSpPr txBox="1"/>
          <p:nvPr/>
        </p:nvSpPr>
        <p:spPr>
          <a:xfrm>
            <a:off x="9735181" y="897518"/>
            <a:ext cx="2270814" cy="498598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  <a:hlinkClick r:id="rId6"/>
              </a:rPr>
              <a:t>The Future of Geothermal Energy</a:t>
            </a:r>
            <a:endParaRPr lang="en-US" sz="1200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(US-specific report)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DE81D2-105B-239C-E8DF-CB74BA2EF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4743" y="864601"/>
            <a:ext cx="496726" cy="448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313798-3A6A-D4C7-8F34-ED94808EC7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4743" y="356975"/>
            <a:ext cx="493534" cy="250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3AB65B-8352-B8D7-9A2C-D1051B035B65}"/>
              </a:ext>
            </a:extLst>
          </p:cNvPr>
          <p:cNvSpPr txBox="1"/>
          <p:nvPr/>
        </p:nvSpPr>
        <p:spPr>
          <a:xfrm>
            <a:off x="6635937" y="1610730"/>
            <a:ext cx="4962173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dirty="0">
                <a:solidFill>
                  <a:schemeClr val="accent5"/>
                </a:solidFill>
              </a:rPr>
              <a:t>Enhanced Geothermal Systems </a:t>
            </a:r>
            <a:r>
              <a:rPr lang="en-US" sz="2000" dirty="0">
                <a:solidFill>
                  <a:schemeClr val="tx2"/>
                </a:solidFill>
              </a:rPr>
              <a:t>use fracking techniques to open up many more locations</a:t>
            </a:r>
            <a:endParaRPr lang="en-US" sz="2000" b="1" i="1" dirty="0">
              <a:solidFill>
                <a:schemeClr val="accent5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BB4670-5588-D87E-C0CB-054D74F55508}"/>
              </a:ext>
            </a:extLst>
          </p:cNvPr>
          <p:cNvSpPr txBox="1"/>
          <p:nvPr/>
        </p:nvSpPr>
        <p:spPr>
          <a:xfrm>
            <a:off x="5001054" y="2526764"/>
            <a:ext cx="3217035" cy="1698927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u="sng" dirty="0">
                <a:solidFill>
                  <a:schemeClr val="tx2"/>
                </a:solidFill>
              </a:rPr>
              <a:t>Enhanced Geothermal Pros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dirty="0">
                <a:solidFill>
                  <a:schemeClr val="tx2"/>
                </a:solidFill>
              </a:rPr>
              <a:t>Potentially low CO</a:t>
            </a:r>
            <a:r>
              <a:rPr lang="en-US" baseline="-25000" dirty="0">
                <a:solidFill>
                  <a:schemeClr val="tx2"/>
                </a:solidFill>
              </a:rPr>
              <a:t>2</a:t>
            </a:r>
            <a:r>
              <a:rPr lang="en-US" dirty="0">
                <a:solidFill>
                  <a:schemeClr val="tx2"/>
                </a:solidFill>
              </a:rPr>
              <a:t>*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accent5"/>
                </a:solidFill>
              </a:rPr>
              <a:t>24/7/365 operation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accent5"/>
                </a:solidFill>
              </a:rPr>
              <a:t>Small footprint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accent5"/>
                </a:solidFill>
              </a:rPr>
              <a:t>Skillsets match Oil/Gas industry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F18CF2-FAEA-E725-438A-B60FC8668C1B}"/>
              </a:ext>
            </a:extLst>
          </p:cNvPr>
          <p:cNvSpPr txBox="1"/>
          <p:nvPr/>
        </p:nvSpPr>
        <p:spPr>
          <a:xfrm>
            <a:off x="594150" y="5644388"/>
            <a:ext cx="4282650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*Geothermal may release CO</a:t>
            </a:r>
            <a:r>
              <a:rPr lang="en-US" sz="1200" baseline="-25000" dirty="0">
                <a:solidFill>
                  <a:schemeClr val="tx2"/>
                </a:solidFill>
              </a:rPr>
              <a:t>2</a:t>
            </a:r>
            <a:r>
              <a:rPr lang="en-US" sz="1200" dirty="0">
                <a:solidFill>
                  <a:schemeClr val="tx2"/>
                </a:solidFill>
              </a:rPr>
              <a:t> from underground.  This can be removed before release, but the USA is not a Kyoto treaty signatory so it is unclear if CO</a:t>
            </a:r>
            <a:r>
              <a:rPr lang="en-US" sz="1200" baseline="-25000" dirty="0">
                <a:solidFill>
                  <a:schemeClr val="tx2"/>
                </a:solidFill>
              </a:rPr>
              <a:t>2</a:t>
            </a:r>
            <a:r>
              <a:rPr lang="en-US" sz="1200" dirty="0">
                <a:solidFill>
                  <a:schemeClr val="tx2"/>
                </a:solidFill>
              </a:rPr>
              <a:t> emissions would be monitored or enforced for EGS plants.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1A9BB9-0266-4D7C-64CC-95DA9052492E}"/>
              </a:ext>
            </a:extLst>
          </p:cNvPr>
          <p:cNvSpPr txBox="1"/>
          <p:nvPr/>
        </p:nvSpPr>
        <p:spPr>
          <a:xfrm>
            <a:off x="8388060" y="2526764"/>
            <a:ext cx="3603551" cy="236372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u="sng" dirty="0">
                <a:solidFill>
                  <a:schemeClr val="tx2"/>
                </a:solidFill>
              </a:rPr>
              <a:t>Enhanced Geothermal Cons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dirty="0">
                <a:solidFill>
                  <a:schemeClr val="tx2"/>
                </a:solidFill>
              </a:rPr>
              <a:t>Potential emissions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dirty="0">
                <a:solidFill>
                  <a:schemeClr val="tx2"/>
                </a:solidFill>
              </a:rPr>
              <a:t>Potential waste production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dirty="0">
                <a:solidFill>
                  <a:schemeClr val="tx2"/>
                </a:solidFill>
              </a:rPr>
              <a:t>Potential for seismic disturbances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accent5"/>
                </a:solidFill>
              </a:rPr>
              <a:t>Most designs are “megawatt” scale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accent5"/>
                </a:solidFill>
              </a:rPr>
              <a:t>Potentially need lots of water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accent5"/>
                </a:solidFill>
              </a:rPr>
              <a:t>New EGS systems are unproven</a:t>
            </a:r>
            <a:endParaRPr lang="en-US" sz="1400" b="1" i="1" dirty="0">
              <a:solidFill>
                <a:schemeClr val="accent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82916-5C9D-A436-6F93-520D2919C277}"/>
              </a:ext>
            </a:extLst>
          </p:cNvPr>
          <p:cNvSpPr txBox="1"/>
          <p:nvPr/>
        </p:nvSpPr>
        <p:spPr>
          <a:xfrm>
            <a:off x="1038228" y="4282619"/>
            <a:ext cx="3009896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i="1" dirty="0"/>
              <a:t>United States, Iceland, Indonesia, Turkey, Kenya, Italy</a:t>
            </a:r>
            <a:endParaRPr lang="en-US" sz="2400" b="1" i="1" dirty="0">
              <a:solidFill>
                <a:schemeClr val="tx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AC28BE-2910-E805-78A5-C083C0E24E4C}"/>
              </a:ext>
            </a:extLst>
          </p:cNvPr>
          <p:cNvSpPr txBox="1"/>
          <p:nvPr/>
        </p:nvSpPr>
        <p:spPr>
          <a:xfrm>
            <a:off x="391313" y="2818592"/>
            <a:ext cx="4116293" cy="13234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Conventional Geothermal provides </a:t>
            </a:r>
            <a:r>
              <a:rPr lang="en-US" sz="2000" b="1" i="1" dirty="0">
                <a:solidFill>
                  <a:schemeClr val="accent5"/>
                </a:solidFill>
              </a:rPr>
              <a:t>less than 1%</a:t>
            </a:r>
            <a:r>
              <a:rPr lang="en-US" sz="2000" dirty="0">
                <a:solidFill>
                  <a:schemeClr val="tx2"/>
                </a:solidFill>
              </a:rPr>
              <a:t> of global energy today – because it tends to be used in the “easiest” geothermal locations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E800840-A6D3-538D-D765-111A0F547290}"/>
              </a:ext>
            </a:extLst>
          </p:cNvPr>
          <p:cNvCxnSpPr/>
          <p:nvPr/>
        </p:nvCxnSpPr>
        <p:spPr>
          <a:xfrm>
            <a:off x="4975538" y="2219459"/>
            <a:ext cx="0" cy="36876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FD85404-9C11-E06D-E662-77C33E88DFF4}"/>
              </a:ext>
            </a:extLst>
          </p:cNvPr>
          <p:cNvGrpSpPr/>
          <p:nvPr/>
        </p:nvGrpSpPr>
        <p:grpSpPr>
          <a:xfrm>
            <a:off x="5187185" y="5144931"/>
            <a:ext cx="6352284" cy="1063891"/>
            <a:chOff x="5187185" y="4568598"/>
            <a:chExt cx="6352284" cy="10638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BCFAC29-8160-17D3-E605-3381795F32DA}"/>
                </a:ext>
              </a:extLst>
            </p:cNvPr>
            <p:cNvSpPr/>
            <p:nvPr/>
          </p:nvSpPr>
          <p:spPr>
            <a:xfrm>
              <a:off x="5187185" y="4588907"/>
              <a:ext cx="6352284" cy="104358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279AB0-9323-E74D-5156-DFEBA08E7D8F}"/>
                </a:ext>
              </a:extLst>
            </p:cNvPr>
            <p:cNvSpPr txBox="1"/>
            <p:nvPr/>
          </p:nvSpPr>
          <p:spPr>
            <a:xfrm>
              <a:off x="6254193" y="4568598"/>
              <a:ext cx="2993371" cy="101566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Potential to create </a:t>
              </a:r>
              <a:r>
                <a:rPr lang="en-US" sz="2000" b="1" i="1" dirty="0">
                  <a:solidFill>
                    <a:schemeClr val="accent5"/>
                  </a:solidFill>
                </a:rPr>
                <a:t>100 GW </a:t>
              </a:r>
              <a:r>
                <a:rPr lang="en-US" sz="2000" dirty="0">
                  <a:solidFill>
                    <a:schemeClr val="tx2"/>
                  </a:solidFill>
                </a:rPr>
                <a:t>of new geothermal generation within </a:t>
              </a:r>
              <a:r>
                <a:rPr lang="en-US" sz="2000" b="1" i="1" dirty="0">
                  <a:solidFill>
                    <a:schemeClr val="accent5"/>
                  </a:solidFill>
                </a:rPr>
                <a:t>50 years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89F167-F53B-A3FC-E0D3-D7050E42558B}"/>
                </a:ext>
              </a:extLst>
            </p:cNvPr>
            <p:cNvSpPr txBox="1"/>
            <p:nvPr/>
          </p:nvSpPr>
          <p:spPr>
            <a:xfrm>
              <a:off x="9798027" y="4731603"/>
              <a:ext cx="1599080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Total cost of </a:t>
              </a:r>
              <a:r>
                <a:rPr lang="en-US" sz="2000" b="1" i="1" dirty="0">
                  <a:solidFill>
                    <a:schemeClr val="accent5"/>
                  </a:solidFill>
                </a:rPr>
                <a:t>$600-900M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8439EB00-B5F2-A24A-CD15-CBC66A0B5EBB}"/>
                </a:ext>
              </a:extLst>
            </p:cNvPr>
            <p:cNvSpPr/>
            <p:nvPr/>
          </p:nvSpPr>
          <p:spPr>
            <a:xfrm>
              <a:off x="9373816" y="4869225"/>
              <a:ext cx="416419" cy="430887"/>
            </a:xfrm>
            <a:prstGeom prst="rightArrow">
              <a:avLst>
                <a:gd name="adj1" fmla="val 50000"/>
                <a:gd name="adj2" fmla="val 63402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1FCE4D1-4166-9F1D-B0C9-9972A73B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02983" y="4817737"/>
              <a:ext cx="496726" cy="4484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090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CD0A5-107A-3CD5-C13C-95D4FF72E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Reality Check for Large Scale Nuclear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D0D44D-A26A-68BE-3E13-04535A104D5F}"/>
              </a:ext>
            </a:extLst>
          </p:cNvPr>
          <p:cNvGrpSpPr/>
          <p:nvPr/>
        </p:nvGrpSpPr>
        <p:grpSpPr>
          <a:xfrm>
            <a:off x="920008" y="860128"/>
            <a:ext cx="2799956" cy="1528740"/>
            <a:chOff x="920008" y="1289428"/>
            <a:chExt cx="2799956" cy="1528740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52A36E62-3F46-809A-C8B3-6641CA371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267" y="1474836"/>
              <a:ext cx="2014998" cy="13433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17AA396-5787-EEB6-C453-9BC95ED5D9DD}"/>
                </a:ext>
              </a:extLst>
            </p:cNvPr>
            <p:cNvSpPr/>
            <p:nvPr/>
          </p:nvSpPr>
          <p:spPr>
            <a:xfrm>
              <a:off x="920008" y="1289428"/>
              <a:ext cx="1643421" cy="37081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Vogtle 3 and 4</a:t>
              </a:r>
            </a:p>
          </p:txBody>
        </p:sp>
        <p:pic>
          <p:nvPicPr>
            <p:cNvPr id="4102" name="Picture 6" descr="Premium Vector | Set of National flag USA Canada Russia UK Australia Eu  China France Turkey Philippines India Brasil Italy Denmark German Portugal  Vector illustration Eps 10">
              <a:extLst>
                <a:ext uri="{FF2B5EF4-FFF2-40B4-BE49-F238E27FC236}">
                  <a16:creationId xmlns:a16="http://schemas.microsoft.com/office/drawing/2014/main" id="{6FD90169-4897-746D-59FD-9FDA8011A1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0566" y="1298135"/>
              <a:ext cx="489398" cy="307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D6AF483-4960-139F-49DF-B286C1EE0EB8}"/>
              </a:ext>
            </a:extLst>
          </p:cNvPr>
          <p:cNvSpPr txBox="1"/>
          <p:nvPr/>
        </p:nvSpPr>
        <p:spPr>
          <a:xfrm>
            <a:off x="723900" y="2537686"/>
            <a:ext cx="3410618" cy="29854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800" b="1" u="sng" dirty="0">
                <a:solidFill>
                  <a:schemeClr val="tx2"/>
                </a:solidFill>
              </a:rPr>
              <a:t>Georgia, USA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 dirty="0">
                <a:solidFill>
                  <a:schemeClr val="accent5"/>
                </a:solidFill>
              </a:rPr>
              <a:t>4.5</a:t>
            </a:r>
            <a:r>
              <a:rPr lang="en-US" sz="2000" dirty="0">
                <a:solidFill>
                  <a:schemeClr val="tx2"/>
                </a:solidFill>
              </a:rPr>
              <a:t> GW Power Output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Westinghouse AP1000 PWR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Original timeframe of </a:t>
            </a:r>
            <a:r>
              <a:rPr lang="en-US" sz="2000" b="1" dirty="0">
                <a:solidFill>
                  <a:schemeClr val="accent5"/>
                </a:solidFill>
              </a:rPr>
              <a:t>2017</a:t>
            </a:r>
            <a:r>
              <a:rPr lang="en-US" sz="2000" dirty="0">
                <a:solidFill>
                  <a:schemeClr val="tx2"/>
                </a:solidFill>
              </a:rPr>
              <a:t> slipped to </a:t>
            </a:r>
            <a:r>
              <a:rPr lang="en-US" sz="2000" b="1" dirty="0">
                <a:solidFill>
                  <a:schemeClr val="accent5"/>
                </a:solidFill>
              </a:rPr>
              <a:t>2024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Costs have risen from </a:t>
            </a:r>
            <a:r>
              <a:rPr lang="en-US" sz="2000" b="1" dirty="0">
                <a:solidFill>
                  <a:schemeClr val="accent5"/>
                </a:solidFill>
              </a:rPr>
              <a:t>$14B</a:t>
            </a:r>
            <a:r>
              <a:rPr lang="en-US" sz="2000" dirty="0">
                <a:solidFill>
                  <a:schemeClr val="tx2"/>
                </a:solidFill>
              </a:rPr>
              <a:t> to </a:t>
            </a:r>
            <a:r>
              <a:rPr lang="en-US" sz="2000" b="1" dirty="0">
                <a:solidFill>
                  <a:schemeClr val="accent5"/>
                </a:solidFill>
              </a:rPr>
              <a:t>$37B </a:t>
            </a:r>
            <a:r>
              <a:rPr lang="en-US" sz="2000" dirty="0">
                <a:solidFill>
                  <a:schemeClr val="tx2"/>
                </a:solidFill>
              </a:rPr>
              <a:t>(over </a:t>
            </a:r>
            <a:r>
              <a:rPr lang="en-US" sz="2000" b="1" dirty="0">
                <a:solidFill>
                  <a:schemeClr val="accent5"/>
                </a:solidFill>
              </a:rPr>
              <a:t>2.6X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endParaRPr lang="en-US" sz="2000" dirty="0">
              <a:solidFill>
                <a:schemeClr val="tx2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B4BCC4-64F4-AAD1-5933-6FD87B5A65B1}"/>
              </a:ext>
            </a:extLst>
          </p:cNvPr>
          <p:cNvGrpSpPr/>
          <p:nvPr/>
        </p:nvGrpSpPr>
        <p:grpSpPr>
          <a:xfrm>
            <a:off x="4240105" y="861804"/>
            <a:ext cx="3044185" cy="1527064"/>
            <a:chOff x="4240105" y="1291104"/>
            <a:chExt cx="3044185" cy="1527064"/>
          </a:xfrm>
        </p:grpSpPr>
        <p:pic>
          <p:nvPicPr>
            <p:cNvPr id="4106" name="Picture 10" descr="Hinkley Point C faces further delays, cost overruns">
              <a:extLst>
                <a:ext uri="{FF2B5EF4-FFF2-40B4-BE49-F238E27FC236}">
                  <a16:creationId xmlns:a16="http://schemas.microsoft.com/office/drawing/2014/main" id="{51D111EF-27AB-A368-1EFA-79A7A6BF59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678" y="1481723"/>
              <a:ext cx="2375902" cy="133644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5C8D420-0C40-8E53-BBB2-30216CFCD9C7}"/>
                </a:ext>
              </a:extLst>
            </p:cNvPr>
            <p:cNvSpPr/>
            <p:nvPr/>
          </p:nvSpPr>
          <p:spPr>
            <a:xfrm>
              <a:off x="4240105" y="1291104"/>
              <a:ext cx="1735099" cy="37081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Hinckley Point C</a:t>
              </a:r>
            </a:p>
          </p:txBody>
        </p:sp>
        <p:pic>
          <p:nvPicPr>
            <p:cNvPr id="7" name="Picture 6" descr="Premium Vector | Set of National flag USA Canada Russia UK Australia Eu  China France Turkey Philippines India Brasil Italy Denmark German Portugal  Vector illustration Eps 10">
              <a:extLst>
                <a:ext uri="{FF2B5EF4-FFF2-40B4-BE49-F238E27FC236}">
                  <a16:creationId xmlns:a16="http://schemas.microsoft.com/office/drawing/2014/main" id="{82939CA2-C3CC-4A7A-963E-9D042DD9D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80870" y="1331022"/>
              <a:ext cx="603420" cy="301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0DE303-A832-85C4-B204-E500025B216B}"/>
              </a:ext>
            </a:extLst>
          </p:cNvPr>
          <p:cNvSpPr txBox="1"/>
          <p:nvPr/>
        </p:nvSpPr>
        <p:spPr>
          <a:xfrm>
            <a:off x="4193328" y="2537686"/>
            <a:ext cx="3274272" cy="29115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800" b="1" u="sng" dirty="0">
                <a:solidFill>
                  <a:schemeClr val="tx2"/>
                </a:solidFill>
              </a:rPr>
              <a:t>Somerset, UK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 dirty="0">
                <a:solidFill>
                  <a:schemeClr val="accent5"/>
                </a:solidFill>
              </a:rPr>
              <a:t>3.2 GW </a:t>
            </a:r>
            <a:r>
              <a:rPr lang="en-US" sz="2000" dirty="0">
                <a:solidFill>
                  <a:schemeClr val="tx2"/>
                </a:solidFill>
              </a:rPr>
              <a:t>Power Output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Framatome EPR1750 PWR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Original timeframe of </a:t>
            </a:r>
            <a:r>
              <a:rPr lang="en-US" sz="2000" b="1" dirty="0">
                <a:solidFill>
                  <a:schemeClr val="accent5"/>
                </a:solidFill>
              </a:rPr>
              <a:t>2025</a:t>
            </a:r>
            <a:r>
              <a:rPr lang="en-US" sz="2000" dirty="0">
                <a:solidFill>
                  <a:schemeClr val="tx2"/>
                </a:solidFill>
              </a:rPr>
              <a:t> has now slipped to </a:t>
            </a:r>
            <a:r>
              <a:rPr lang="en-US" sz="2000" b="1" dirty="0">
                <a:solidFill>
                  <a:schemeClr val="accent5"/>
                </a:solidFill>
              </a:rPr>
              <a:t>2029-31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Costs have risen from </a:t>
            </a:r>
            <a:r>
              <a:rPr lang="en-US" sz="2000" b="1" dirty="0">
                <a:solidFill>
                  <a:schemeClr val="accent5"/>
                </a:solidFill>
              </a:rPr>
              <a:t>$12B</a:t>
            </a:r>
            <a:r>
              <a:rPr lang="en-US" sz="2000" dirty="0">
                <a:solidFill>
                  <a:schemeClr val="tx2"/>
                </a:solidFill>
              </a:rPr>
              <a:t> to </a:t>
            </a:r>
            <a:r>
              <a:rPr lang="en-US" sz="2000" b="1" dirty="0">
                <a:solidFill>
                  <a:schemeClr val="accent5"/>
                </a:solidFill>
              </a:rPr>
              <a:t>$56B </a:t>
            </a:r>
            <a:r>
              <a:rPr lang="en-US" sz="2000" dirty="0">
                <a:solidFill>
                  <a:schemeClr val="tx2"/>
                </a:solidFill>
              </a:rPr>
              <a:t>(over </a:t>
            </a:r>
            <a:r>
              <a:rPr lang="en-US" sz="2000" b="1" dirty="0">
                <a:solidFill>
                  <a:schemeClr val="accent5"/>
                </a:solidFill>
              </a:rPr>
              <a:t>4X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FF9F6E-A046-C14F-1AE2-E2C5569B675B}"/>
              </a:ext>
            </a:extLst>
          </p:cNvPr>
          <p:cNvSpPr txBox="1"/>
          <p:nvPr/>
        </p:nvSpPr>
        <p:spPr>
          <a:xfrm>
            <a:off x="7939491" y="2537686"/>
            <a:ext cx="3170576" cy="29115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800" b="1" u="sng" dirty="0">
                <a:solidFill>
                  <a:schemeClr val="tx2"/>
                </a:solidFill>
              </a:rPr>
              <a:t>Normandy, France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 dirty="0">
                <a:solidFill>
                  <a:schemeClr val="accent5"/>
                </a:solidFill>
              </a:rPr>
              <a:t>1.65 GW </a:t>
            </a:r>
            <a:r>
              <a:rPr lang="en-US" sz="2000" dirty="0">
                <a:solidFill>
                  <a:schemeClr val="tx2"/>
                </a:solidFill>
              </a:rPr>
              <a:t>Power Output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Areva EPR1750 PWR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Original timeframe of </a:t>
            </a:r>
            <a:r>
              <a:rPr lang="en-US" sz="2000" b="1" dirty="0">
                <a:solidFill>
                  <a:schemeClr val="accent5"/>
                </a:solidFill>
              </a:rPr>
              <a:t>2012</a:t>
            </a:r>
            <a:r>
              <a:rPr lang="en-US" sz="2000" dirty="0">
                <a:solidFill>
                  <a:schemeClr val="tx2"/>
                </a:solidFill>
              </a:rPr>
              <a:t> has now slipped to </a:t>
            </a:r>
            <a:r>
              <a:rPr lang="en-US" sz="2000" b="1" dirty="0">
                <a:solidFill>
                  <a:schemeClr val="accent5"/>
                </a:solidFill>
              </a:rPr>
              <a:t>2024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Costs have risen from </a:t>
            </a:r>
            <a:r>
              <a:rPr lang="en-US" sz="2000" b="1" dirty="0">
                <a:solidFill>
                  <a:schemeClr val="accent5"/>
                </a:solidFill>
              </a:rPr>
              <a:t>$3.4B</a:t>
            </a:r>
            <a:r>
              <a:rPr lang="en-US" sz="2000" dirty="0">
                <a:solidFill>
                  <a:schemeClr val="tx2"/>
                </a:solidFill>
              </a:rPr>
              <a:t> to </a:t>
            </a:r>
            <a:r>
              <a:rPr lang="en-US" sz="2000" b="1" dirty="0">
                <a:solidFill>
                  <a:schemeClr val="accent5"/>
                </a:solidFill>
              </a:rPr>
              <a:t>$19.6B </a:t>
            </a:r>
            <a:r>
              <a:rPr lang="en-US" sz="2000" dirty="0">
                <a:solidFill>
                  <a:schemeClr val="tx2"/>
                </a:solidFill>
              </a:rPr>
              <a:t>(almost </a:t>
            </a:r>
            <a:r>
              <a:rPr lang="en-US" sz="2000" b="1" dirty="0">
                <a:solidFill>
                  <a:schemeClr val="accent5"/>
                </a:solidFill>
              </a:rPr>
              <a:t>6X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4517C9-16C9-3E3F-F0FC-BA3EFFB86EC1}"/>
              </a:ext>
            </a:extLst>
          </p:cNvPr>
          <p:cNvGrpSpPr/>
          <p:nvPr/>
        </p:nvGrpSpPr>
        <p:grpSpPr>
          <a:xfrm>
            <a:off x="7988119" y="860128"/>
            <a:ext cx="3037402" cy="1535628"/>
            <a:chOff x="7988119" y="1289428"/>
            <a:chExt cx="3037402" cy="1535628"/>
          </a:xfrm>
        </p:grpSpPr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id="{95E56552-789B-CE09-A3C3-BE2CAAC00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923" y="1481723"/>
              <a:ext cx="2384615" cy="13433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Premium Vector | Set of National flag USA Canada Russia UK Australia Eu  China France Turkey Philippines India Brasil Italy Denmark German Portugal  Vector illustration Eps 10">
              <a:extLst>
                <a:ext uri="{FF2B5EF4-FFF2-40B4-BE49-F238E27FC236}">
                  <a16:creationId xmlns:a16="http://schemas.microsoft.com/office/drawing/2014/main" id="{E6B12B0C-C804-BF6E-4E79-11466778CC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69554" y="1331022"/>
              <a:ext cx="455967" cy="301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CF6E2E8-90FB-41E4-0AF5-8159AEAA8D7B}"/>
                </a:ext>
              </a:extLst>
            </p:cNvPr>
            <p:cNvSpPr/>
            <p:nvPr/>
          </p:nvSpPr>
          <p:spPr>
            <a:xfrm>
              <a:off x="7988119" y="1289428"/>
              <a:ext cx="1735099" cy="37081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err="1">
                  <a:solidFill>
                    <a:schemeClr val="tx2"/>
                  </a:solidFill>
                </a:rPr>
                <a:t>Flamanville</a:t>
              </a:r>
              <a:r>
                <a:rPr lang="en-US" dirty="0">
                  <a:solidFill>
                    <a:schemeClr val="tx2"/>
                  </a:solidFill>
                </a:rPr>
                <a:t> 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A0335A-D47B-E029-C18D-7FB014FE8A0C}"/>
              </a:ext>
            </a:extLst>
          </p:cNvPr>
          <p:cNvGrpSpPr/>
          <p:nvPr/>
        </p:nvGrpSpPr>
        <p:grpSpPr>
          <a:xfrm>
            <a:off x="920008" y="5357611"/>
            <a:ext cx="10548092" cy="974502"/>
            <a:chOff x="920008" y="5357611"/>
            <a:chExt cx="10105513" cy="97450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9A162A9-F618-F9A3-8FE6-466B8309CB12}"/>
                </a:ext>
              </a:extLst>
            </p:cNvPr>
            <p:cNvSpPr/>
            <p:nvPr/>
          </p:nvSpPr>
          <p:spPr>
            <a:xfrm>
              <a:off x="920008" y="5357611"/>
              <a:ext cx="10105513" cy="974502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2A887E-2DFD-4E3F-E06C-C647245A55B1}"/>
                </a:ext>
              </a:extLst>
            </p:cNvPr>
            <p:cNvSpPr txBox="1"/>
            <p:nvPr/>
          </p:nvSpPr>
          <p:spPr>
            <a:xfrm>
              <a:off x="943243" y="5583720"/>
              <a:ext cx="7366632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dirty="0">
                  <a:solidFill>
                    <a:schemeClr val="tx2"/>
                  </a:solidFill>
                </a:rPr>
                <a:t>Fun fact – where do all these reactors get their fuel from?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45A8607-6F4A-5076-0A86-899CB0600FFD}"/>
              </a:ext>
            </a:extLst>
          </p:cNvPr>
          <p:cNvGrpSpPr/>
          <p:nvPr/>
        </p:nvGrpSpPr>
        <p:grpSpPr>
          <a:xfrm>
            <a:off x="8319489" y="5482671"/>
            <a:ext cx="2881611" cy="728329"/>
            <a:chOff x="8319489" y="5482671"/>
            <a:chExt cx="2881611" cy="72832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2920813-393E-9A46-8198-B60FC988D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19489" y="5482671"/>
              <a:ext cx="1290215" cy="66929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654075-4875-D66D-810E-A3FF87721694}"/>
                </a:ext>
              </a:extLst>
            </p:cNvPr>
            <p:cNvSpPr txBox="1"/>
            <p:nvPr/>
          </p:nvSpPr>
          <p:spPr>
            <a:xfrm>
              <a:off x="9706512" y="5503114"/>
              <a:ext cx="1494588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tx2"/>
                  </a:solidFill>
                </a:rPr>
                <a:t>From Russia with love </a:t>
              </a:r>
              <a:r>
                <a:rPr lang="en-US" sz="2000" b="1" dirty="0">
                  <a:solidFill>
                    <a:schemeClr val="tx2"/>
                  </a:solidFill>
                  <a:sym typeface="Wingdings" panose="05000000000000000000" pitchFamily="2" charset="2"/>
                </a:rPr>
                <a:t>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42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E48E7-4EC3-B3BD-9D70-0D2958AC3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nuclear part’s not the only problem…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C2162-C9B5-4DF6-8D64-715647387765}"/>
              </a:ext>
            </a:extLst>
          </p:cNvPr>
          <p:cNvSpPr txBox="1"/>
          <p:nvPr/>
        </p:nvSpPr>
        <p:spPr>
          <a:xfrm>
            <a:off x="386365" y="1094705"/>
            <a:ext cx="3365680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i="1" dirty="0">
                <a:solidFill>
                  <a:schemeClr val="accent6"/>
                </a:solidFill>
              </a:rPr>
              <a:t>No mega-project comes in on-time and on-budget anymore, right?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A3A344-0143-BFA8-81AB-6B51C51F83FB}"/>
              </a:ext>
            </a:extLst>
          </p:cNvPr>
          <p:cNvGrpSpPr/>
          <p:nvPr/>
        </p:nvGrpSpPr>
        <p:grpSpPr>
          <a:xfrm>
            <a:off x="4076385" y="1094705"/>
            <a:ext cx="2360710" cy="1800691"/>
            <a:chOff x="4076385" y="1094705"/>
            <a:chExt cx="2360710" cy="180069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7B3BB12-4307-0253-5FB3-E807F59F5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249" y="1094705"/>
              <a:ext cx="1424055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72EEC9-E31B-4DAB-753D-339D67B4A940}"/>
                </a:ext>
              </a:extLst>
            </p:cNvPr>
            <p:cNvSpPr txBox="1"/>
            <p:nvPr/>
          </p:nvSpPr>
          <p:spPr>
            <a:xfrm>
              <a:off x="4076385" y="2125955"/>
              <a:ext cx="2360710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China: 3 Gorges Dam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4.4X over budget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F2143CF-E6C4-2442-0A94-F67448CA5C94}"/>
              </a:ext>
            </a:extLst>
          </p:cNvPr>
          <p:cNvGrpSpPr/>
          <p:nvPr/>
        </p:nvGrpSpPr>
        <p:grpSpPr>
          <a:xfrm>
            <a:off x="6629930" y="1368305"/>
            <a:ext cx="2204578" cy="1788834"/>
            <a:chOff x="6496847" y="1093553"/>
            <a:chExt cx="2204578" cy="1788834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B0FDCF33-A90D-86C6-48C0-798C2A5D8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508" y="1093553"/>
              <a:ext cx="1424055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41ACCAC-AE3F-C16E-5307-54038DC4529C}"/>
                </a:ext>
              </a:extLst>
            </p:cNvPr>
            <p:cNvSpPr txBox="1"/>
            <p:nvPr/>
          </p:nvSpPr>
          <p:spPr>
            <a:xfrm>
              <a:off x="6496847" y="2112946"/>
              <a:ext cx="2204578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Venice, Italy: MOSE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4.7X over budget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AA53E4-FEB5-673E-E92D-85B6B0EAF60A}"/>
              </a:ext>
            </a:extLst>
          </p:cNvPr>
          <p:cNvGrpSpPr/>
          <p:nvPr/>
        </p:nvGrpSpPr>
        <p:grpSpPr>
          <a:xfrm>
            <a:off x="5772921" y="4045597"/>
            <a:ext cx="3958263" cy="2210843"/>
            <a:chOff x="1772912" y="4441601"/>
            <a:chExt cx="3958263" cy="2210843"/>
          </a:xfrm>
        </p:grpSpPr>
        <p:pic>
          <p:nvPicPr>
            <p:cNvPr id="5126" name="Picture 6">
              <a:extLst>
                <a:ext uri="{FF2B5EF4-FFF2-40B4-BE49-F238E27FC236}">
                  <a16:creationId xmlns:a16="http://schemas.microsoft.com/office/drawing/2014/main" id="{D3F2E688-F8EC-C5A1-5356-91CBF8D75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017" y="4863610"/>
              <a:ext cx="1424055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1EC0173-76C4-93F9-B874-4DE164A0B69B}"/>
                </a:ext>
              </a:extLst>
            </p:cNvPr>
            <p:cNvSpPr txBox="1"/>
            <p:nvPr/>
          </p:nvSpPr>
          <p:spPr>
            <a:xfrm>
              <a:off x="1772912" y="5883003"/>
              <a:ext cx="3958263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Barcelona, Spain: La Sagrada Familia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i="1" dirty="0">
                  <a:solidFill>
                    <a:schemeClr val="tx2"/>
                  </a:solidFill>
                </a:rPr>
                <a:t>Nobody even knows!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4D6C15-A1CB-7554-FD04-9DE754E1B2FE}"/>
                </a:ext>
              </a:extLst>
            </p:cNvPr>
            <p:cNvSpPr txBox="1"/>
            <p:nvPr/>
          </p:nvSpPr>
          <p:spPr>
            <a:xfrm>
              <a:off x="3113980" y="4441601"/>
              <a:ext cx="1257075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1883-????</a:t>
              </a:r>
              <a:endParaRPr lang="en-US" sz="20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4EBF75F-7FC2-AB1E-350B-A97CCC65F1C4}"/>
              </a:ext>
            </a:extLst>
          </p:cNvPr>
          <p:cNvGrpSpPr/>
          <p:nvPr/>
        </p:nvGrpSpPr>
        <p:grpSpPr>
          <a:xfrm>
            <a:off x="8879089" y="1091652"/>
            <a:ext cx="2750497" cy="1790735"/>
            <a:chOff x="8746006" y="1091652"/>
            <a:chExt cx="2750497" cy="1790735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B8D89B22-DD18-DD71-90B0-5E66E30B0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74" y="1091652"/>
              <a:ext cx="1424055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6BA067-9963-F9DA-F743-07AF7B6F4DE2}"/>
                </a:ext>
              </a:extLst>
            </p:cNvPr>
            <p:cNvSpPr txBox="1"/>
            <p:nvPr/>
          </p:nvSpPr>
          <p:spPr>
            <a:xfrm>
              <a:off x="8746006" y="2112946"/>
              <a:ext cx="2750497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USA, Boston: The Big Dig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8.5X over budget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F8EE7D1-9D5E-344F-F361-1407659EA354}"/>
              </a:ext>
            </a:extLst>
          </p:cNvPr>
          <p:cNvSpPr txBox="1"/>
          <p:nvPr/>
        </p:nvSpPr>
        <p:spPr>
          <a:xfrm>
            <a:off x="443877" y="3732430"/>
            <a:ext cx="3365680" cy="120032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i="1" dirty="0">
                <a:solidFill>
                  <a:schemeClr val="accent6"/>
                </a:solidFill>
              </a:rPr>
              <a:t>But it turns out we were never that good at project estimates!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618EA2-2358-A3F9-F2F5-67674A5E39D6}"/>
              </a:ext>
            </a:extLst>
          </p:cNvPr>
          <p:cNvGrpSpPr/>
          <p:nvPr/>
        </p:nvGrpSpPr>
        <p:grpSpPr>
          <a:xfrm>
            <a:off x="2598353" y="3421103"/>
            <a:ext cx="3875420" cy="2254420"/>
            <a:chOff x="2941253" y="3373478"/>
            <a:chExt cx="3875420" cy="2254420"/>
          </a:xfrm>
        </p:grpSpPr>
        <p:pic>
          <p:nvPicPr>
            <p:cNvPr id="5132" name="Picture 12" descr="The Sydney Opera House under construction in 1965">
              <a:extLst>
                <a:ext uri="{FF2B5EF4-FFF2-40B4-BE49-F238E27FC236}">
                  <a16:creationId xmlns:a16="http://schemas.microsoft.com/office/drawing/2014/main" id="{B6647230-0A98-286A-64AB-D911724B5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441" y="3788232"/>
              <a:ext cx="1429541" cy="947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47988C-DC67-4ED6-3625-D617123784AE}"/>
                </a:ext>
              </a:extLst>
            </p:cNvPr>
            <p:cNvSpPr txBox="1"/>
            <p:nvPr/>
          </p:nvSpPr>
          <p:spPr>
            <a:xfrm>
              <a:off x="2941253" y="4858457"/>
              <a:ext cx="3875420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Sydney, Australia: The Opera House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i="1" dirty="0">
                  <a:solidFill>
                    <a:schemeClr val="tx2"/>
                  </a:solidFill>
                </a:rPr>
                <a:t>14.6X over budget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02A77-7CE9-A133-F2FC-B4902026EBFD}"/>
                </a:ext>
              </a:extLst>
            </p:cNvPr>
            <p:cNvSpPr txBox="1"/>
            <p:nvPr/>
          </p:nvSpPr>
          <p:spPr>
            <a:xfrm>
              <a:off x="4448124" y="3373478"/>
              <a:ext cx="1042273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1959-73</a:t>
              </a:r>
              <a:endParaRPr lang="en-US" sz="2000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D7ACC0-8A59-6039-CC40-B6F84303358B}"/>
              </a:ext>
            </a:extLst>
          </p:cNvPr>
          <p:cNvGrpSpPr/>
          <p:nvPr/>
        </p:nvGrpSpPr>
        <p:grpSpPr>
          <a:xfrm>
            <a:off x="9320031" y="3359318"/>
            <a:ext cx="2827821" cy="2535172"/>
            <a:chOff x="9367656" y="3645068"/>
            <a:chExt cx="2827821" cy="2535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C9E06EE-72F0-92BA-CB0D-293474E5104B}"/>
                </a:ext>
              </a:extLst>
            </p:cNvPr>
            <p:cNvGrpSpPr/>
            <p:nvPr/>
          </p:nvGrpSpPr>
          <p:grpSpPr>
            <a:xfrm>
              <a:off x="9502560" y="4389573"/>
              <a:ext cx="2692917" cy="1790667"/>
              <a:chOff x="5875011" y="3258563"/>
              <a:chExt cx="2692917" cy="1790667"/>
            </a:xfrm>
          </p:grpSpPr>
          <p:pic>
            <p:nvPicPr>
              <p:cNvPr id="5128" name="Picture 8">
                <a:extLst>
                  <a:ext uri="{FF2B5EF4-FFF2-40B4-BE49-F238E27FC236}">
                    <a16:creationId xmlns:a16="http://schemas.microsoft.com/office/drawing/2014/main" id="{3C6457E5-F97B-7CF5-7EB6-65BD0BE375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5906" y="3258563"/>
                <a:ext cx="1424056" cy="94773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711A203-FDE7-004C-55FC-8710CD2E66A5}"/>
                  </a:ext>
                </a:extLst>
              </p:cNvPr>
              <p:cNvSpPr txBox="1"/>
              <p:nvPr/>
            </p:nvSpPr>
            <p:spPr>
              <a:xfrm>
                <a:off x="5875011" y="4279789"/>
                <a:ext cx="2692917" cy="769441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 dirty="0">
                    <a:solidFill>
                      <a:schemeClr val="tx2"/>
                    </a:solidFill>
                  </a:rPr>
                  <a:t>Low Earth Orbit: The ISS</a:t>
                </a:r>
              </a:p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 i="1" dirty="0">
                    <a:solidFill>
                      <a:schemeClr val="tx2"/>
                    </a:solidFill>
                  </a:rPr>
                  <a:t>$17B </a:t>
                </a:r>
                <a:r>
                  <a:rPr lang="en-US" sz="2000" i="1" dirty="0">
                    <a:solidFill>
                      <a:schemeClr val="tx2"/>
                    </a:solidFill>
                    <a:sym typeface="Wingdings" panose="05000000000000000000" pitchFamily="2" charset="2"/>
                  </a:rPr>
                  <a:t> $160B</a:t>
                </a:r>
                <a:endParaRPr lang="en-US" sz="2000" i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6A81A53-17A3-A65B-848B-B4FC24A573EB}"/>
                </a:ext>
              </a:extLst>
            </p:cNvPr>
            <p:cNvSpPr txBox="1"/>
            <p:nvPr/>
          </p:nvSpPr>
          <p:spPr>
            <a:xfrm>
              <a:off x="9367656" y="3645068"/>
              <a:ext cx="2759951" cy="646331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b="1" i="1" dirty="0">
                  <a:solidFill>
                    <a:schemeClr val="accent6"/>
                  </a:solidFill>
                </a:rPr>
                <a:t>And it doesn’t even need to be on Earth to over-run!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63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0388AA-CEEE-944A-AE81-AD7547942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</a:t>
            </a:r>
            <a:r>
              <a:rPr lang="en-US" err="1"/>
              <a:t>Hyperscalers</a:t>
            </a:r>
            <a:r>
              <a:rPr lang="en-US"/>
              <a:t>’ Plans for Power – BYOP* </a:t>
            </a:r>
            <a:r>
              <a:rPr lang="en-US" sz="2200"/>
              <a:t>*(Bring your own power)</a:t>
            </a:r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5864C0D-20CB-0BF1-4E35-5A0C3A215357}"/>
              </a:ext>
            </a:extLst>
          </p:cNvPr>
          <p:cNvGrpSpPr/>
          <p:nvPr/>
        </p:nvGrpSpPr>
        <p:grpSpPr>
          <a:xfrm>
            <a:off x="783975" y="715593"/>
            <a:ext cx="10717145" cy="1282972"/>
            <a:chOff x="783975" y="715593"/>
            <a:chExt cx="10717145" cy="1282972"/>
          </a:xfrm>
        </p:grpSpPr>
        <p:pic>
          <p:nvPicPr>
            <p:cNvPr id="2050" name="Picture 2" descr="Amazon Logo, symbol, meaning, history, PNG, brand">
              <a:extLst>
                <a:ext uri="{FF2B5EF4-FFF2-40B4-BE49-F238E27FC236}">
                  <a16:creationId xmlns:a16="http://schemas.microsoft.com/office/drawing/2014/main" id="{79556FDF-5B21-F59E-A9DD-4C7163AEB3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3975" y="1250987"/>
              <a:ext cx="2129225" cy="717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AAB832-12C9-3441-85A4-C01EDE5509B8}"/>
                </a:ext>
              </a:extLst>
            </p:cNvPr>
            <p:cNvSpPr/>
            <p:nvPr/>
          </p:nvSpPr>
          <p:spPr>
            <a:xfrm>
              <a:off x="3482912" y="1153652"/>
              <a:ext cx="3519949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</a:rPr>
                <a:t>Purchased 900 MW Data Center next to </a:t>
              </a:r>
              <a:r>
                <a:rPr lang="en-US">
                  <a:solidFill>
                    <a:schemeClr val="tx2"/>
                  </a:solidFill>
                  <a:hlinkClick r:id="rId3"/>
                </a:rPr>
                <a:t>Susquehanna Nuclear Plant</a:t>
              </a: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01AF7C-EE2E-EA69-CC89-1C840E3994D6}"/>
                </a:ext>
              </a:extLst>
            </p:cNvPr>
            <p:cNvSpPr/>
            <p:nvPr/>
          </p:nvSpPr>
          <p:spPr>
            <a:xfrm>
              <a:off x="7253583" y="1153652"/>
              <a:ext cx="4247537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108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hlinkClick r:id="rId4"/>
                </a:rPr>
                <a:t>SMR plans in 3 US locations</a:t>
              </a:r>
              <a:r>
                <a:rPr lang="en-US">
                  <a:solidFill>
                    <a:schemeClr val="tx2"/>
                  </a:solidFill>
                </a:rPr>
                <a:t> (inc. VA and WA)</a:t>
              </a:r>
            </a:p>
            <a:p>
              <a:pPr algn="ctr"/>
              <a:endParaRPr lang="en-US">
                <a:solidFill>
                  <a:schemeClr val="tx2"/>
                </a:solidFill>
              </a:endParaRPr>
            </a:p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35A356-8163-7E58-0ABB-163CA1277225}"/>
                </a:ext>
              </a:extLst>
            </p:cNvPr>
            <p:cNvSpPr txBox="1"/>
            <p:nvPr/>
          </p:nvSpPr>
          <p:spPr>
            <a:xfrm>
              <a:off x="4449720" y="715594"/>
              <a:ext cx="1586332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>
                  <a:solidFill>
                    <a:schemeClr val="tx2"/>
                  </a:solidFill>
                </a:rPr>
                <a:t>Short Term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1FBE8F-E972-D529-5A2E-98C2E4072188}"/>
                </a:ext>
              </a:extLst>
            </p:cNvPr>
            <p:cNvSpPr txBox="1"/>
            <p:nvPr/>
          </p:nvSpPr>
          <p:spPr>
            <a:xfrm>
              <a:off x="8263672" y="715593"/>
              <a:ext cx="1499770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b="1">
                  <a:solidFill>
                    <a:schemeClr val="tx2"/>
                  </a:solidFill>
                </a:rPr>
                <a:t>Long Term</a:t>
              </a:r>
            </a:p>
          </p:txBody>
        </p:sp>
        <p:pic>
          <p:nvPicPr>
            <p:cNvPr id="2052" name="Picture 4" descr="Media Kit: Nuclear Energy Resources and Insights — X-energy">
              <a:extLst>
                <a:ext uri="{FF2B5EF4-FFF2-40B4-BE49-F238E27FC236}">
                  <a16:creationId xmlns:a16="http://schemas.microsoft.com/office/drawing/2014/main" id="{440292E1-339B-ACAE-33AF-A14974FE43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24322" y="1588239"/>
              <a:ext cx="1102348" cy="34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B91090-FBFC-8E45-4C58-F05C50F1452C}"/>
                </a:ext>
              </a:extLst>
            </p:cNvPr>
            <p:cNvSpPr txBox="1"/>
            <p:nvPr/>
          </p:nvSpPr>
          <p:spPr>
            <a:xfrm>
              <a:off x="9026670" y="1588239"/>
              <a:ext cx="1502271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  <a:hlinkClick r:id="rId6"/>
                </a:rPr>
                <a:t>Anchor investor</a:t>
              </a:r>
              <a:endParaRPr lang="en-US" sz="1600">
                <a:solidFill>
                  <a:schemeClr val="tx2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47D2DD-BC57-F8F5-EC3C-42F12EA6A79D}"/>
              </a:ext>
            </a:extLst>
          </p:cNvPr>
          <p:cNvGrpSpPr/>
          <p:nvPr/>
        </p:nvGrpSpPr>
        <p:grpSpPr>
          <a:xfrm>
            <a:off x="644943" y="3317887"/>
            <a:ext cx="10856176" cy="953085"/>
            <a:chOff x="644943" y="3317887"/>
            <a:chExt cx="10856176" cy="95308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B8CFF66-F6D3-EC9B-E5DF-D526AB421219}"/>
                </a:ext>
              </a:extLst>
            </p:cNvPr>
            <p:cNvSpPr/>
            <p:nvPr/>
          </p:nvSpPr>
          <p:spPr>
            <a:xfrm>
              <a:off x="3482912" y="3359339"/>
              <a:ext cx="4868608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8196" name="Picture 4" descr="Microsoft Unveils a New Look - The Official Microsoft Blog">
              <a:extLst>
                <a:ext uri="{FF2B5EF4-FFF2-40B4-BE49-F238E27FC236}">
                  <a16:creationId xmlns:a16="http://schemas.microsoft.com/office/drawing/2014/main" id="{6C8973EB-F28A-007F-F95A-A361160F2B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4943" y="3445920"/>
              <a:ext cx="2587248" cy="57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09DFC0-99E2-CF74-2D3D-D97ABCF26009}"/>
                </a:ext>
              </a:extLst>
            </p:cNvPr>
            <p:cNvSpPr txBox="1"/>
            <p:nvPr/>
          </p:nvSpPr>
          <p:spPr>
            <a:xfrm>
              <a:off x="3381312" y="3317887"/>
              <a:ext cx="308044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  <a:hlinkClick r:id="rId8"/>
                </a:rPr>
                <a:t>September 2024: Microsoft sign agreement to reactivate reactor at Three Mile Island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4B9FAE-ECF2-334F-C093-72CDC24091D0}"/>
                </a:ext>
              </a:extLst>
            </p:cNvPr>
            <p:cNvSpPr txBox="1"/>
            <p:nvPr/>
          </p:nvSpPr>
          <p:spPr>
            <a:xfrm>
              <a:off x="6766560" y="3347642"/>
              <a:ext cx="148519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hlinkClick r:id="rId9"/>
                </a:rPr>
                <a:t>CEC  and SMR deal with OPG </a:t>
              </a: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EB0033-1F44-2D98-1E3A-CE9B2B76462B}"/>
                </a:ext>
              </a:extLst>
            </p:cNvPr>
            <p:cNvSpPr/>
            <p:nvPr/>
          </p:nvSpPr>
          <p:spPr>
            <a:xfrm>
              <a:off x="8597416" y="3361389"/>
              <a:ext cx="2903703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5FFCCAC-BB4A-3C05-F49B-1A2E12A17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57308" y="3635087"/>
              <a:ext cx="1200661" cy="2889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7EF611-DF57-84E9-4F36-423256170EBC}"/>
                </a:ext>
              </a:extLst>
            </p:cNvPr>
            <p:cNvSpPr txBox="1"/>
            <p:nvPr/>
          </p:nvSpPr>
          <p:spPr>
            <a:xfrm>
              <a:off x="8597416" y="3347642"/>
              <a:ext cx="148519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hlinkClick r:id="rId11"/>
                </a:rPr>
                <a:t>Nuclear Fusion deal with Helion</a:t>
              </a:r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143566C-924E-89FC-16C1-894ECA5CF285}"/>
                </a:ext>
              </a:extLst>
            </p:cNvPr>
            <p:cNvSpPr txBox="1"/>
            <p:nvPr/>
          </p:nvSpPr>
          <p:spPr>
            <a:xfrm>
              <a:off x="6417858" y="3567202"/>
              <a:ext cx="394660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>
                  <a:solidFill>
                    <a:schemeClr val="tx2"/>
                  </a:solidFill>
                </a:rPr>
                <a:t>&amp;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147635-9199-3174-A3A8-2EA7D49F739E}"/>
              </a:ext>
            </a:extLst>
          </p:cNvPr>
          <p:cNvGrpSpPr/>
          <p:nvPr/>
        </p:nvGrpSpPr>
        <p:grpSpPr>
          <a:xfrm>
            <a:off x="629921" y="4439329"/>
            <a:ext cx="10893496" cy="865523"/>
            <a:chOff x="629921" y="4439329"/>
            <a:chExt cx="10893496" cy="86552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3B7B3D-72C5-0861-89AC-83242678F6B7}"/>
                </a:ext>
              </a:extLst>
            </p:cNvPr>
            <p:cNvSpPr/>
            <p:nvPr/>
          </p:nvSpPr>
          <p:spPr>
            <a:xfrm>
              <a:off x="3482912" y="4459939"/>
              <a:ext cx="2553139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hlinkClick r:id="rId12"/>
                </a:rPr>
                <a:t>Talking about a 130k Nvidia cluster</a:t>
              </a:r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8198" name="Picture 6" descr="Oracle Logo, symbol, meaning, history, PNG, brand">
              <a:extLst>
                <a:ext uri="{FF2B5EF4-FFF2-40B4-BE49-F238E27FC236}">
                  <a16:creationId xmlns:a16="http://schemas.microsoft.com/office/drawing/2014/main" id="{FE65E24B-C060-D5D0-0DDB-F5852CDF64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604" b="32926"/>
            <a:stretch/>
          </p:blipFill>
          <p:spPr bwMode="auto">
            <a:xfrm>
              <a:off x="629921" y="4658431"/>
              <a:ext cx="2587249" cy="44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1119C0F-7BDC-A970-DBC4-FC6C13F1602D}"/>
                </a:ext>
              </a:extLst>
            </p:cNvPr>
            <p:cNvSpPr/>
            <p:nvPr/>
          </p:nvSpPr>
          <p:spPr>
            <a:xfrm>
              <a:off x="6309360" y="4439329"/>
              <a:ext cx="5214057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hlinkClick r:id="rId14"/>
                </a:rPr>
                <a:t>“Intention to build Gigawatt-scale AI data centers powered by Small Modular Nuclear Reactors”</a:t>
              </a:r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2C79210-5ACD-9E08-8729-7EBE4EE8DF64}"/>
              </a:ext>
            </a:extLst>
          </p:cNvPr>
          <p:cNvGrpSpPr/>
          <p:nvPr/>
        </p:nvGrpSpPr>
        <p:grpSpPr>
          <a:xfrm>
            <a:off x="719463" y="5558295"/>
            <a:ext cx="10781656" cy="847157"/>
            <a:chOff x="719463" y="5558295"/>
            <a:chExt cx="10781656" cy="84715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CEC851-39DC-FC54-0098-FC8F7BEAEB92}"/>
                </a:ext>
              </a:extLst>
            </p:cNvPr>
            <p:cNvSpPr/>
            <p:nvPr/>
          </p:nvSpPr>
          <p:spPr>
            <a:xfrm>
              <a:off x="3482912" y="5560539"/>
              <a:ext cx="3519949" cy="8449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6000" tIns="0" rIns="216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>
                  <a:solidFill>
                    <a:schemeClr val="tx2"/>
                  </a:solidFill>
                  <a:hlinkClick r:id="rId15"/>
                </a:rPr>
                <a:t>Plan to build Data Center near nuclear facility blocked by discovery of rare bees</a:t>
              </a:r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8200" name="Picture 8">
              <a:extLst>
                <a:ext uri="{FF2B5EF4-FFF2-40B4-BE49-F238E27FC236}">
                  <a16:creationId xmlns:a16="http://schemas.microsoft.com/office/drawing/2014/main" id="{BF1AC36A-3067-065F-0A9C-FDFAA78FED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9463" y="5732385"/>
              <a:ext cx="2354628" cy="49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D47337A-A346-1D1D-A135-246B6914EBE0}"/>
                </a:ext>
              </a:extLst>
            </p:cNvPr>
            <p:cNvGrpSpPr/>
            <p:nvPr/>
          </p:nvGrpSpPr>
          <p:grpSpPr>
            <a:xfrm>
              <a:off x="7253582" y="5558295"/>
              <a:ext cx="4247537" cy="844914"/>
              <a:chOff x="7253582" y="5558295"/>
              <a:chExt cx="4247537" cy="84491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AFAC3CB-2ABD-BE29-4322-182C0E08B769}"/>
                  </a:ext>
                </a:extLst>
              </p:cNvPr>
              <p:cNvSpPr/>
              <p:nvPr/>
            </p:nvSpPr>
            <p:spPr>
              <a:xfrm>
                <a:off x="7253582" y="5558295"/>
                <a:ext cx="4247537" cy="8449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000" tIns="0" rIns="792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>
                    <a:solidFill>
                      <a:schemeClr val="tx2"/>
                    </a:solidFill>
                    <a:hlinkClick r:id="rId17"/>
                  </a:rPr>
                  <a:t>August 2024: Agreement with Sage Geosystems for </a:t>
                </a:r>
                <a:r>
                  <a:rPr lang="en-US" err="1">
                    <a:solidFill>
                      <a:schemeClr val="tx2"/>
                    </a:solidFill>
                    <a:hlinkClick r:id="rId17"/>
                  </a:rPr>
                  <a:t>Geopressurized</a:t>
                </a:r>
                <a:r>
                  <a:rPr lang="en-US">
                    <a:solidFill>
                      <a:schemeClr val="tx2"/>
                    </a:solidFill>
                    <a:hlinkClick r:id="rId17"/>
                  </a:rPr>
                  <a:t> Geothermal System</a:t>
                </a:r>
                <a:endParaRPr lang="en-US">
                  <a:solidFill>
                    <a:schemeClr val="tx2"/>
                  </a:solidFill>
                </a:endParaRPr>
              </a:p>
            </p:txBody>
          </p:sp>
          <p:pic>
            <p:nvPicPr>
              <p:cNvPr id="8204" name="Picture 12" descr="Sage Geosystems, Inc. and California Resources Corporation ...">
                <a:extLst>
                  <a:ext uri="{FF2B5EF4-FFF2-40B4-BE49-F238E27FC236}">
                    <a16:creationId xmlns:a16="http://schemas.microsoft.com/office/drawing/2014/main" id="{2DAB2A3B-9305-BC3B-AE5D-4F47A0205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716998" y="5672836"/>
                <a:ext cx="726120" cy="5536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B88D006-EA3D-3C6D-0743-F57431499011}"/>
              </a:ext>
            </a:extLst>
          </p:cNvPr>
          <p:cNvSpPr txBox="1"/>
          <p:nvPr/>
        </p:nvSpPr>
        <p:spPr>
          <a:xfrm>
            <a:off x="443877" y="673845"/>
            <a:ext cx="2708627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SMR = Small Modular Reactor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C51376-30B2-6988-0EF8-4F6927C2BD5A}"/>
              </a:ext>
            </a:extLst>
          </p:cNvPr>
          <p:cNvGrpSpPr/>
          <p:nvPr/>
        </p:nvGrpSpPr>
        <p:grpSpPr>
          <a:xfrm>
            <a:off x="614256" y="2239067"/>
            <a:ext cx="10886863" cy="852848"/>
            <a:chOff x="614256" y="2239067"/>
            <a:chExt cx="10886863" cy="85284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7C9E3BD-36B3-C323-748B-71EC57920739}"/>
                </a:ext>
              </a:extLst>
            </p:cNvPr>
            <p:cNvGrpSpPr/>
            <p:nvPr/>
          </p:nvGrpSpPr>
          <p:grpSpPr>
            <a:xfrm>
              <a:off x="614256" y="2239067"/>
              <a:ext cx="10886863" cy="852848"/>
              <a:chOff x="614256" y="2252003"/>
              <a:chExt cx="10886863" cy="85284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166FF22-76D5-F3AB-FBC1-BA3E7C3A56F6}"/>
                  </a:ext>
                </a:extLst>
              </p:cNvPr>
              <p:cNvSpPr/>
              <p:nvPr/>
            </p:nvSpPr>
            <p:spPr>
              <a:xfrm>
                <a:off x="6948597" y="2256495"/>
                <a:ext cx="4552522" cy="84491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2196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54" name="Picture 6" descr="Google logo - Wikipedia">
                <a:extLst>
                  <a:ext uri="{FF2B5EF4-FFF2-40B4-BE49-F238E27FC236}">
                    <a16:creationId xmlns:a16="http://schemas.microsoft.com/office/drawing/2014/main" id="{4E1AB074-266C-8B8B-2AA5-9249020399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256" y="2295564"/>
                <a:ext cx="2391981" cy="8092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4" name="Picture 2" descr="Kairos Power Selected by U.S. Department of Energy for Awards to Advance  Nuclear Fuel and Materials Applications - Kairos Power">
                <a:extLst>
                  <a:ext uri="{FF2B5EF4-FFF2-40B4-BE49-F238E27FC236}">
                    <a16:creationId xmlns:a16="http://schemas.microsoft.com/office/drawing/2014/main" id="{39616B5F-DB70-DE67-31C2-0F20AD27F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7075" y="2422482"/>
                <a:ext cx="1199273" cy="2457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682B297-9577-6578-566C-64968B5C9657}"/>
                  </a:ext>
                </a:extLst>
              </p:cNvPr>
              <p:cNvSpPr/>
              <p:nvPr/>
            </p:nvSpPr>
            <p:spPr>
              <a:xfrm>
                <a:off x="3482912" y="2252003"/>
                <a:ext cx="3246565" cy="8449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600" i="1" dirty="0">
                    <a:solidFill>
                      <a:schemeClr val="tx2"/>
                    </a:solidFill>
                    <a:hlinkClick r:id="rId21"/>
                  </a:rPr>
                  <a:t>Geothermal investments</a:t>
                </a:r>
                <a:endParaRPr lang="en-US" sz="1600" i="1" dirty="0">
                  <a:solidFill>
                    <a:schemeClr val="tx2"/>
                  </a:solidFill>
                </a:endParaRPr>
              </a:p>
              <a:p>
                <a:pPr algn="ctr"/>
                <a:endParaRPr lang="en-US" sz="1600" i="1" dirty="0">
                  <a:solidFill>
                    <a:schemeClr val="tx2"/>
                  </a:solidFill>
                </a:endParaRPr>
              </a:p>
              <a:p>
                <a:pPr algn="ctr"/>
                <a:endParaRPr lang="en-US" sz="1600" i="1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FFF9263-EE42-9941-A743-49920A168E12}"/>
                </a:ext>
              </a:extLst>
            </p:cNvPr>
            <p:cNvSpPr txBox="1"/>
            <p:nvPr/>
          </p:nvSpPr>
          <p:spPr>
            <a:xfrm>
              <a:off x="7002861" y="2395594"/>
              <a:ext cx="3446916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  <a:hlinkClick r:id="rId22"/>
                </a:rPr>
                <a:t>October 2024: Google announced agreement with Kairos Power for SMRs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pic>
          <p:nvPicPr>
            <p:cNvPr id="12" name="Picture 2" descr="Fervo Energy - Next-Generation ...">
              <a:extLst>
                <a:ext uri="{FF2B5EF4-FFF2-40B4-BE49-F238E27FC236}">
                  <a16:creationId xmlns:a16="http://schemas.microsoft.com/office/drawing/2014/main" id="{2EA87D83-39FF-A01F-673E-0BAE07429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029" y="2655982"/>
              <a:ext cx="1422426" cy="306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38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E4B9D0E-3DBF-08A9-47E4-DDCBC7404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5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2762E-946B-A408-E563-5A0B14F20A5F}"/>
              </a:ext>
            </a:extLst>
          </p:cNvPr>
          <p:cNvSpPr txBox="1"/>
          <p:nvPr/>
        </p:nvSpPr>
        <p:spPr>
          <a:xfrm>
            <a:off x="324465" y="6417655"/>
            <a:ext cx="4351384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  <a:hlinkClick r:id="rId3"/>
              </a:rPr>
              <a:t>Read the full article here – highly recommended!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ABEEEE-9C98-147E-5E46-A73E78D9FC6F}"/>
              </a:ext>
            </a:extLst>
          </p:cNvPr>
          <p:cNvSpPr txBox="1"/>
          <p:nvPr/>
        </p:nvSpPr>
        <p:spPr>
          <a:xfrm>
            <a:off x="9843495" y="106303"/>
            <a:ext cx="1687963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Author: LM Po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84BA66-530A-2195-2E98-AC7073ED3B59}"/>
              </a:ext>
            </a:extLst>
          </p:cNvPr>
          <p:cNvSpPr/>
          <p:nvPr/>
        </p:nvSpPr>
        <p:spPr>
          <a:xfrm>
            <a:off x="10104752" y="1811945"/>
            <a:ext cx="1426706" cy="771130"/>
          </a:xfrm>
          <a:prstGeom prst="roundRect">
            <a:avLst/>
          </a:prstGeom>
          <a:noFill/>
          <a:ln w="76200">
            <a:solidFill>
              <a:schemeClr val="bg2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15902D-1AFC-7251-55A3-BCDDBF842DBF}"/>
              </a:ext>
            </a:extLst>
          </p:cNvPr>
          <p:cNvGrpSpPr/>
          <p:nvPr/>
        </p:nvGrpSpPr>
        <p:grpSpPr>
          <a:xfrm>
            <a:off x="7820859" y="1740310"/>
            <a:ext cx="2348692" cy="914400"/>
            <a:chOff x="7584884" y="1740310"/>
            <a:chExt cx="2348692" cy="9144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B99B9F5-1316-1ED0-8FD3-46D4BAC1F20C}"/>
                </a:ext>
              </a:extLst>
            </p:cNvPr>
            <p:cNvSpPr/>
            <p:nvPr/>
          </p:nvSpPr>
          <p:spPr>
            <a:xfrm>
              <a:off x="7584884" y="1740310"/>
              <a:ext cx="2018422" cy="914400"/>
            </a:xfrm>
            <a:prstGeom prst="roundRect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This is why we suddenly started to hear about AI</a:t>
              </a:r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C97AD871-E248-9134-8E99-9B28247052BB}"/>
                </a:ext>
              </a:extLst>
            </p:cNvPr>
            <p:cNvSpPr/>
            <p:nvPr/>
          </p:nvSpPr>
          <p:spPr>
            <a:xfrm>
              <a:off x="9575401" y="2043376"/>
              <a:ext cx="358175" cy="308268"/>
            </a:xfrm>
            <a:prstGeom prst="rightArrow">
              <a:avLst/>
            </a:prstGeom>
            <a:solidFill>
              <a:schemeClr val="accent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248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2BCB0-685A-0575-38AA-F526F3484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of Companies Building SMRs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3373EB-9C1C-DB7E-3AE9-9B6E2D818EAE}"/>
              </a:ext>
            </a:extLst>
          </p:cNvPr>
          <p:cNvSpPr txBox="1"/>
          <p:nvPr/>
        </p:nvSpPr>
        <p:spPr>
          <a:xfrm>
            <a:off x="1415846" y="796412"/>
            <a:ext cx="1451038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u="sng">
                <a:solidFill>
                  <a:schemeClr val="tx2"/>
                </a:solidFill>
              </a:rPr>
              <a:t>Operational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256C7-DEB9-ED6C-AB4D-6651E5494D01}"/>
              </a:ext>
            </a:extLst>
          </p:cNvPr>
          <p:cNvSpPr txBox="1"/>
          <p:nvPr/>
        </p:nvSpPr>
        <p:spPr>
          <a:xfrm>
            <a:off x="4011562" y="796412"/>
            <a:ext cx="2268891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u="sng">
                <a:solidFill>
                  <a:schemeClr val="tx2"/>
                </a:solidFill>
              </a:rPr>
              <a:t>Under Construction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55EC9-6E87-E688-EB6F-4B10E6431FBD}"/>
              </a:ext>
            </a:extLst>
          </p:cNvPr>
          <p:cNvSpPr txBox="1"/>
          <p:nvPr/>
        </p:nvSpPr>
        <p:spPr>
          <a:xfrm>
            <a:off x="7221793" y="796412"/>
            <a:ext cx="1908408" cy="65864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u="sng">
                <a:solidFill>
                  <a:schemeClr val="tx2"/>
                </a:solidFill>
              </a:rPr>
              <a:t>Licensed*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400">
                <a:solidFill>
                  <a:schemeClr val="tx2"/>
                </a:solidFill>
              </a:rPr>
              <a:t>*In at least one country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853767-9482-A1D0-6B72-018B8BBD0D43}"/>
              </a:ext>
            </a:extLst>
          </p:cNvPr>
          <p:cNvSpPr txBox="1"/>
          <p:nvPr/>
        </p:nvSpPr>
        <p:spPr>
          <a:xfrm>
            <a:off x="9766239" y="792106"/>
            <a:ext cx="1962140" cy="65864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u="sng">
                <a:solidFill>
                  <a:schemeClr val="tx2"/>
                </a:solidFill>
              </a:rPr>
              <a:t>Seeking License*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400">
                <a:solidFill>
                  <a:schemeClr val="tx2"/>
                </a:solidFill>
              </a:rPr>
              <a:t>*In at least one country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270590-C835-F15C-D9D6-1FD8A22A948B}"/>
              </a:ext>
            </a:extLst>
          </p:cNvPr>
          <p:cNvGrpSpPr/>
          <p:nvPr/>
        </p:nvGrpSpPr>
        <p:grpSpPr>
          <a:xfrm>
            <a:off x="563070" y="1358444"/>
            <a:ext cx="2973217" cy="859893"/>
            <a:chOff x="563070" y="1358444"/>
            <a:chExt cx="2973217" cy="859893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7D7EBABA-0193-5EC8-71EA-A1A596394B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8928" y="1447341"/>
              <a:ext cx="2381250" cy="46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A4657A-0AC5-66D5-59B0-391648C5AE1A}"/>
                </a:ext>
              </a:extLst>
            </p:cNvPr>
            <p:cNvSpPr txBox="1"/>
            <p:nvPr/>
          </p:nvSpPr>
          <p:spPr>
            <a:xfrm>
              <a:off x="991616" y="1879783"/>
              <a:ext cx="2544671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HTGR: Grid connection 2021</a:t>
              </a:r>
            </a:p>
          </p:txBody>
        </p:sp>
        <p:pic>
          <p:nvPicPr>
            <p:cNvPr id="4134" name="Picture 38">
              <a:extLst>
                <a:ext uri="{FF2B5EF4-FFF2-40B4-BE49-F238E27FC236}">
                  <a16:creationId xmlns:a16="http://schemas.microsoft.com/office/drawing/2014/main" id="{14B21161-BEA6-717D-B086-AE3F1A62D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070" y="1358444"/>
              <a:ext cx="576570" cy="387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4BE9DBB-1C86-6144-147A-54D528C5B870}"/>
              </a:ext>
            </a:extLst>
          </p:cNvPr>
          <p:cNvGrpSpPr/>
          <p:nvPr/>
        </p:nvGrpSpPr>
        <p:grpSpPr>
          <a:xfrm>
            <a:off x="3753205" y="1355607"/>
            <a:ext cx="2382125" cy="1389456"/>
            <a:chOff x="3753205" y="1355607"/>
            <a:chExt cx="2382125" cy="1389456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id="{8387F1A0-2895-0A83-AADD-7CB999015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525" y="1390914"/>
              <a:ext cx="1529149" cy="6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2A2998-AA33-CA73-F8C4-E4CC21EC63CB}"/>
                </a:ext>
              </a:extLst>
            </p:cNvPr>
            <p:cNvSpPr txBox="1"/>
            <p:nvPr/>
          </p:nvSpPr>
          <p:spPr>
            <a:xfrm>
              <a:off x="3932905" y="1914066"/>
              <a:ext cx="22024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2"/>
                  </a:solidFill>
                </a:rPr>
                <a:t>PWR: China National Nuclear Corporation</a:t>
              </a:r>
            </a:p>
            <a:p>
              <a:pPr algn="ctr"/>
              <a:r>
                <a:rPr lang="en-US" sz="1600" b="1" i="1">
                  <a:solidFill>
                    <a:schemeClr val="accent5"/>
                  </a:solidFill>
                </a:rPr>
                <a:t>MSR: Thorium Reactor</a:t>
              </a: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D189AE-1E3F-C49D-24CB-0FE7123D65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3205" y="1355607"/>
              <a:ext cx="576570" cy="387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8F4242B-2AFC-C612-A821-8CBCA4AA7EE4}"/>
              </a:ext>
            </a:extLst>
          </p:cNvPr>
          <p:cNvGrpSpPr/>
          <p:nvPr/>
        </p:nvGrpSpPr>
        <p:grpSpPr>
          <a:xfrm>
            <a:off x="3464920" y="4290556"/>
            <a:ext cx="3437576" cy="729276"/>
            <a:chOff x="3464920" y="4290556"/>
            <a:chExt cx="3437576" cy="729276"/>
          </a:xfrm>
        </p:grpSpPr>
        <p:pic>
          <p:nvPicPr>
            <p:cNvPr id="4106" name="Picture 10">
              <a:extLst>
                <a:ext uri="{FF2B5EF4-FFF2-40B4-BE49-F238E27FC236}">
                  <a16:creationId xmlns:a16="http://schemas.microsoft.com/office/drawing/2014/main" id="{236555D0-D55D-DCD5-825E-805C7BA7E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4581" y="4377159"/>
              <a:ext cx="642673" cy="64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25DEB7-4077-0A2A-1276-9085EC71AF42}"/>
                </a:ext>
              </a:extLst>
            </p:cNvPr>
            <p:cNvSpPr txBox="1"/>
            <p:nvPr/>
          </p:nvSpPr>
          <p:spPr>
            <a:xfrm>
              <a:off x="4473928" y="4396823"/>
              <a:ext cx="24285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>
                  <a:solidFill>
                    <a:schemeClr val="tx2"/>
                  </a:solidFill>
                </a:rPr>
                <a:t>PWR: Comisión Nacional de Energía Atómica</a:t>
              </a:r>
              <a:endParaRPr lang="en-US" sz="1600">
                <a:solidFill>
                  <a:schemeClr val="tx2"/>
                </a:solidFill>
              </a:endParaRPr>
            </a:p>
          </p:txBody>
        </p:sp>
        <p:pic>
          <p:nvPicPr>
            <p:cNvPr id="4136" name="Picture 40">
              <a:extLst>
                <a:ext uri="{FF2B5EF4-FFF2-40B4-BE49-F238E27FC236}">
                  <a16:creationId xmlns:a16="http://schemas.microsoft.com/office/drawing/2014/main" id="{2397A3E0-4442-333B-E0A0-122B67664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920" y="4290556"/>
              <a:ext cx="576570" cy="3843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06E96F-73A1-D14E-7D5B-7A1DD264FD2D}"/>
              </a:ext>
            </a:extLst>
          </p:cNvPr>
          <p:cNvGrpSpPr/>
          <p:nvPr/>
        </p:nvGrpSpPr>
        <p:grpSpPr>
          <a:xfrm>
            <a:off x="3725741" y="5254695"/>
            <a:ext cx="2350595" cy="1115032"/>
            <a:chOff x="3725741" y="5254695"/>
            <a:chExt cx="2350595" cy="111503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D5C65D5-BF07-33EF-B449-32A7C0957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28486" y="5377630"/>
              <a:ext cx="1847850" cy="62865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18BD281-9701-DDA3-D36C-2DDCE8FA8BC7}"/>
                </a:ext>
              </a:extLst>
            </p:cNvPr>
            <p:cNvSpPr txBox="1"/>
            <p:nvPr/>
          </p:nvSpPr>
          <p:spPr>
            <a:xfrm>
              <a:off x="3725741" y="5503014"/>
              <a:ext cx="447558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>
                  <a:solidFill>
                    <a:schemeClr val="tx2"/>
                  </a:solidFill>
                </a:rPr>
                <a:t>2X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477C6C-3145-224A-D77A-2DBDF21D38EA}"/>
                </a:ext>
              </a:extLst>
            </p:cNvPr>
            <p:cNvSpPr txBox="1"/>
            <p:nvPr/>
          </p:nvSpPr>
          <p:spPr>
            <a:xfrm>
              <a:off x="3864078" y="6031173"/>
              <a:ext cx="220242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PWR: OKBM </a:t>
              </a:r>
              <a:r>
                <a:rPr lang="en-US" sz="1600" err="1">
                  <a:solidFill>
                    <a:schemeClr val="tx2"/>
                  </a:solidFill>
                </a:rPr>
                <a:t>Afrikantov</a:t>
              </a:r>
              <a:endParaRPr lang="en-US" sz="1600">
                <a:solidFill>
                  <a:schemeClr val="tx2"/>
                </a:solidFill>
              </a:endParaRPr>
            </a:p>
          </p:txBody>
        </p:sp>
        <p:pic>
          <p:nvPicPr>
            <p:cNvPr id="4140" name="Picture 44">
              <a:extLst>
                <a:ext uri="{FF2B5EF4-FFF2-40B4-BE49-F238E27FC236}">
                  <a16:creationId xmlns:a16="http://schemas.microsoft.com/office/drawing/2014/main" id="{642FCAD6-F724-AC80-7494-9CD53D2D3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875" y="5254695"/>
              <a:ext cx="642673" cy="428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0B490E-98F0-BAF8-6A10-459EE7099D66}"/>
              </a:ext>
            </a:extLst>
          </p:cNvPr>
          <p:cNvGrpSpPr/>
          <p:nvPr/>
        </p:nvGrpSpPr>
        <p:grpSpPr>
          <a:xfrm>
            <a:off x="9490941" y="1501695"/>
            <a:ext cx="2386448" cy="658910"/>
            <a:chOff x="9490941" y="1501695"/>
            <a:chExt cx="2386448" cy="658910"/>
          </a:xfrm>
        </p:grpSpPr>
        <p:pic>
          <p:nvPicPr>
            <p:cNvPr id="4118" name="Picture 22">
              <a:extLst>
                <a:ext uri="{FF2B5EF4-FFF2-40B4-BE49-F238E27FC236}">
                  <a16:creationId xmlns:a16="http://schemas.microsoft.com/office/drawing/2014/main" id="{10D6C12D-6522-18E3-621B-2C06F4F006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0209" y="1501695"/>
              <a:ext cx="405483" cy="65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F0AE65-831C-4E79-B441-A682C5EA3F98}"/>
                </a:ext>
              </a:extLst>
            </p:cNvPr>
            <p:cNvSpPr txBox="1"/>
            <p:nvPr/>
          </p:nvSpPr>
          <p:spPr>
            <a:xfrm>
              <a:off x="10365692" y="1676422"/>
              <a:ext cx="1511697" cy="30777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>
                  <a:solidFill>
                    <a:schemeClr val="tx2"/>
                  </a:solidFill>
                </a:rPr>
                <a:t>PWR: Rolls Royce</a:t>
              </a:r>
            </a:p>
          </p:txBody>
        </p:sp>
        <p:pic>
          <p:nvPicPr>
            <p:cNvPr id="4142" name="Picture 46">
              <a:extLst>
                <a:ext uri="{FF2B5EF4-FFF2-40B4-BE49-F238E27FC236}">
                  <a16:creationId xmlns:a16="http://schemas.microsoft.com/office/drawing/2014/main" id="{1EA51783-AFF1-BC6F-34D8-43A41A7F75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0941" y="1615024"/>
              <a:ext cx="571121" cy="3609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1152F10-317A-438A-80FC-DF18C08AF62A}"/>
              </a:ext>
            </a:extLst>
          </p:cNvPr>
          <p:cNvGrpSpPr/>
          <p:nvPr/>
        </p:nvGrpSpPr>
        <p:grpSpPr>
          <a:xfrm>
            <a:off x="6990917" y="3562962"/>
            <a:ext cx="2012418" cy="834753"/>
            <a:chOff x="6990917" y="3562962"/>
            <a:chExt cx="2012418" cy="834753"/>
          </a:xfrm>
        </p:grpSpPr>
        <p:pic>
          <p:nvPicPr>
            <p:cNvPr id="4116" name="Picture 20">
              <a:extLst>
                <a:ext uri="{FF2B5EF4-FFF2-40B4-BE49-F238E27FC236}">
                  <a16:creationId xmlns:a16="http://schemas.microsoft.com/office/drawing/2014/main" id="{CE4DB0A4-4589-5892-8319-6BEB646A6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6588" y="3562962"/>
              <a:ext cx="1646747" cy="494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53B978-1C25-E542-9706-73933CD8E9AB}"/>
                </a:ext>
              </a:extLst>
            </p:cNvPr>
            <p:cNvSpPr txBox="1"/>
            <p:nvPr/>
          </p:nvSpPr>
          <p:spPr>
            <a:xfrm>
              <a:off x="7516522" y="4089938"/>
              <a:ext cx="1318949" cy="30777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>
                  <a:solidFill>
                    <a:schemeClr val="tx2"/>
                  </a:solidFill>
                </a:rPr>
                <a:t>PWR: </a:t>
              </a:r>
              <a:r>
                <a:rPr lang="en-US" sz="1400" err="1">
                  <a:solidFill>
                    <a:schemeClr val="tx2"/>
                  </a:solidFill>
                </a:rPr>
                <a:t>Nuscale</a:t>
              </a:r>
              <a:endParaRPr lang="en-US" sz="1400">
                <a:solidFill>
                  <a:schemeClr val="tx2"/>
                </a:solidFill>
              </a:endParaRPr>
            </a:p>
          </p:txBody>
        </p:sp>
        <p:pic>
          <p:nvPicPr>
            <p:cNvPr id="4144" name="Picture 48">
              <a:extLst>
                <a:ext uri="{FF2B5EF4-FFF2-40B4-BE49-F238E27FC236}">
                  <a16:creationId xmlns:a16="http://schemas.microsoft.com/office/drawing/2014/main" id="{8610E7A8-25BE-99C0-F424-F59CD66D1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917" y="3908671"/>
              <a:ext cx="571120" cy="3999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40FD867-69C8-FC41-8377-62DFCEB67047}"/>
              </a:ext>
            </a:extLst>
          </p:cNvPr>
          <p:cNvGrpSpPr/>
          <p:nvPr/>
        </p:nvGrpSpPr>
        <p:grpSpPr>
          <a:xfrm>
            <a:off x="9666694" y="2637022"/>
            <a:ext cx="1686962" cy="794693"/>
            <a:chOff x="9666694" y="2637022"/>
            <a:chExt cx="1686962" cy="794693"/>
          </a:xfrm>
        </p:grpSpPr>
        <p:pic>
          <p:nvPicPr>
            <p:cNvPr id="4120" name="Picture 24">
              <a:extLst>
                <a:ext uri="{FF2B5EF4-FFF2-40B4-BE49-F238E27FC236}">
                  <a16:creationId xmlns:a16="http://schemas.microsoft.com/office/drawing/2014/main" id="{3FF01C7B-B208-5B25-CEA6-A84387301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0189" y="2637022"/>
              <a:ext cx="906597" cy="417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6A7780-1959-396B-6801-237360011474}"/>
                </a:ext>
              </a:extLst>
            </p:cNvPr>
            <p:cNvSpPr txBox="1"/>
            <p:nvPr/>
          </p:nvSpPr>
          <p:spPr>
            <a:xfrm>
              <a:off x="10217603" y="3123938"/>
              <a:ext cx="1136053" cy="30777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>
                  <a:solidFill>
                    <a:schemeClr val="tx2"/>
                  </a:solidFill>
                </a:rPr>
                <a:t>PWR: </a:t>
              </a:r>
              <a:r>
                <a:rPr lang="en-US" sz="1400" err="1">
                  <a:solidFill>
                    <a:schemeClr val="tx2"/>
                  </a:solidFill>
                </a:rPr>
                <a:t>Holtec</a:t>
              </a:r>
              <a:endParaRPr lang="en-US" sz="1400">
                <a:solidFill>
                  <a:schemeClr val="tx2"/>
                </a:solidFill>
              </a:endParaRPr>
            </a:p>
          </p:txBody>
        </p:sp>
        <p:pic>
          <p:nvPicPr>
            <p:cNvPr id="40" name="Picture 48">
              <a:extLst>
                <a:ext uri="{FF2B5EF4-FFF2-40B4-BE49-F238E27FC236}">
                  <a16:creationId xmlns:a16="http://schemas.microsoft.com/office/drawing/2014/main" id="{29F410B2-E2D6-0F20-2A3D-F6D6DB8EC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6694" y="2734262"/>
              <a:ext cx="571120" cy="3999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485C546-628B-E331-3648-15D627AA4129}"/>
              </a:ext>
            </a:extLst>
          </p:cNvPr>
          <p:cNvGrpSpPr/>
          <p:nvPr/>
        </p:nvGrpSpPr>
        <p:grpSpPr>
          <a:xfrm>
            <a:off x="776770" y="2547014"/>
            <a:ext cx="2517420" cy="1743542"/>
            <a:chOff x="776770" y="2547014"/>
            <a:chExt cx="2517420" cy="17435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9E90CE-DCCE-DC97-48A4-24F58B007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09602" y="2686000"/>
              <a:ext cx="1847850" cy="62865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3883B4-8BEF-06E5-930B-118C0BC86A34}"/>
                </a:ext>
              </a:extLst>
            </p:cNvPr>
            <p:cNvSpPr txBox="1"/>
            <p:nvPr/>
          </p:nvSpPr>
          <p:spPr>
            <a:xfrm>
              <a:off x="776770" y="3361071"/>
              <a:ext cx="2517420" cy="92948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OKBM </a:t>
              </a:r>
              <a:r>
                <a:rPr lang="en-US" sz="1600" err="1">
                  <a:solidFill>
                    <a:schemeClr val="tx2"/>
                  </a:solidFill>
                </a:rPr>
                <a:t>Afrikantov</a:t>
              </a:r>
              <a:endParaRPr lang="en-US" sz="1600">
                <a:solidFill>
                  <a:schemeClr val="tx2"/>
                </a:solidFill>
              </a:endParaRP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PWR: </a:t>
              </a:r>
              <a:r>
                <a:rPr lang="en-US" sz="1600" err="1">
                  <a:solidFill>
                    <a:schemeClr val="tx2"/>
                  </a:solidFill>
                </a:rPr>
                <a:t>Akademik</a:t>
              </a:r>
              <a:r>
                <a:rPr lang="en-US" sz="1600">
                  <a:solidFill>
                    <a:schemeClr val="tx2"/>
                  </a:solidFill>
                </a:rPr>
                <a:t> Lomonosov</a:t>
              </a:r>
            </a:p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May 2020</a:t>
              </a:r>
            </a:p>
          </p:txBody>
        </p:sp>
        <p:pic>
          <p:nvPicPr>
            <p:cNvPr id="46" name="Picture 44">
              <a:extLst>
                <a:ext uri="{FF2B5EF4-FFF2-40B4-BE49-F238E27FC236}">
                  <a16:creationId xmlns:a16="http://schemas.microsoft.com/office/drawing/2014/main" id="{F36EE0E1-175B-FA74-C270-27CA03F97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4390" y="2547014"/>
              <a:ext cx="642673" cy="428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30E3427-BEC3-A03C-7A0B-1D755568C009}"/>
              </a:ext>
            </a:extLst>
          </p:cNvPr>
          <p:cNvGrpSpPr/>
          <p:nvPr/>
        </p:nvGrpSpPr>
        <p:grpSpPr>
          <a:xfrm>
            <a:off x="3995157" y="2951073"/>
            <a:ext cx="2054942" cy="1120030"/>
            <a:chOff x="3995157" y="2951073"/>
            <a:chExt cx="2054942" cy="1120030"/>
          </a:xfrm>
        </p:grpSpPr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id="{5C53A965-B437-A59F-BAA6-0B3BF794B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994" y="3012356"/>
              <a:ext cx="1136052" cy="658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D8FC37-1845-D07B-8BB1-F8D77337A995}"/>
                </a:ext>
              </a:extLst>
            </p:cNvPr>
            <p:cNvSpPr txBox="1"/>
            <p:nvPr/>
          </p:nvSpPr>
          <p:spPr>
            <a:xfrm>
              <a:off x="3995157" y="3732549"/>
              <a:ext cx="20549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tx2"/>
                  </a:solidFill>
                </a:rPr>
                <a:t>LFR: </a:t>
              </a:r>
              <a:r>
                <a:rPr lang="en-US" sz="1600" err="1">
                  <a:solidFill>
                    <a:schemeClr val="tx2"/>
                  </a:solidFill>
                </a:rPr>
                <a:t>Atomenergoprom</a:t>
              </a:r>
              <a:endParaRPr lang="en-US" sz="1600">
                <a:solidFill>
                  <a:schemeClr val="tx2"/>
                </a:solidFill>
              </a:endParaRPr>
            </a:p>
          </p:txBody>
        </p:sp>
        <p:pic>
          <p:nvPicPr>
            <p:cNvPr id="47" name="Picture 44">
              <a:extLst>
                <a:ext uri="{FF2B5EF4-FFF2-40B4-BE49-F238E27FC236}">
                  <a16:creationId xmlns:a16="http://schemas.microsoft.com/office/drawing/2014/main" id="{3DD681A9-F343-5FE6-1B3C-DB08FE64F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9415" y="2951073"/>
              <a:ext cx="642673" cy="428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6FE959E-7093-AC82-C28A-62181995B331}"/>
              </a:ext>
            </a:extLst>
          </p:cNvPr>
          <p:cNvGrpSpPr/>
          <p:nvPr/>
        </p:nvGrpSpPr>
        <p:grpSpPr>
          <a:xfrm>
            <a:off x="6471188" y="1836756"/>
            <a:ext cx="3121606" cy="1219289"/>
            <a:chOff x="6471188" y="1836756"/>
            <a:chExt cx="3121606" cy="1219289"/>
          </a:xfrm>
        </p:grpSpPr>
        <p:pic>
          <p:nvPicPr>
            <p:cNvPr id="4108" name="Picture 12" descr="Application Libraries">
              <a:extLst>
                <a:ext uri="{FF2B5EF4-FFF2-40B4-BE49-F238E27FC236}">
                  <a16:creationId xmlns:a16="http://schemas.microsoft.com/office/drawing/2014/main" id="{AF4E0BA4-28DD-AD96-63C0-A3B12654B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488" y="1836756"/>
              <a:ext cx="772898" cy="6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D7CBDBB-FA9C-2873-0D87-542F221F9B7D}"/>
                </a:ext>
              </a:extLst>
            </p:cNvPr>
            <p:cNvSpPr txBox="1"/>
            <p:nvPr/>
          </p:nvSpPr>
          <p:spPr>
            <a:xfrm>
              <a:off x="7684386" y="2062896"/>
              <a:ext cx="1908408" cy="73866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>
                  <a:solidFill>
                    <a:schemeClr val="tx2"/>
                  </a:solidFill>
                </a:rPr>
                <a:t>PWR: Korea Atomic Energy Research Institute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E6B0F6-E711-0B42-E6B3-61B8657A9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009" y="2402200"/>
              <a:ext cx="901855" cy="653845"/>
            </a:xfrm>
            <a:prstGeom prst="rect">
              <a:avLst/>
            </a:prstGeom>
          </p:spPr>
        </p:pic>
        <p:pic>
          <p:nvPicPr>
            <p:cNvPr id="4146" name="Picture 50">
              <a:extLst>
                <a:ext uri="{FF2B5EF4-FFF2-40B4-BE49-F238E27FC236}">
                  <a16:creationId xmlns:a16="http://schemas.microsoft.com/office/drawing/2014/main" id="{3F8022C5-C411-32FD-CE0B-B7247FA8A3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188" y="2159754"/>
              <a:ext cx="721275" cy="484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968952-2702-60F6-524D-AD7B12D90FB9}"/>
              </a:ext>
            </a:extLst>
          </p:cNvPr>
          <p:cNvGrpSpPr/>
          <p:nvPr/>
        </p:nvGrpSpPr>
        <p:grpSpPr>
          <a:xfrm>
            <a:off x="7954297" y="3706761"/>
            <a:ext cx="4237703" cy="3175820"/>
            <a:chOff x="7954297" y="3706761"/>
            <a:chExt cx="4237703" cy="31758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26BFDC-20CC-E812-5278-518C8A88D6B1}"/>
                </a:ext>
              </a:extLst>
            </p:cNvPr>
            <p:cNvSpPr txBox="1"/>
            <p:nvPr/>
          </p:nvSpPr>
          <p:spPr>
            <a:xfrm>
              <a:off x="10112497" y="3843716"/>
              <a:ext cx="1167307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u="sng">
                  <a:solidFill>
                    <a:schemeClr val="tx2"/>
                  </a:solidFill>
                </a:rPr>
                <a:t>In Design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D1964BE-D7B2-91DA-2B8F-36AFB017A81F}"/>
                </a:ext>
              </a:extLst>
            </p:cNvPr>
            <p:cNvSpPr/>
            <p:nvPr/>
          </p:nvSpPr>
          <p:spPr>
            <a:xfrm>
              <a:off x="7954297" y="3706761"/>
              <a:ext cx="4237703" cy="3175820"/>
            </a:xfrm>
            <a:custGeom>
              <a:avLst/>
              <a:gdLst>
                <a:gd name="connsiteX0" fmla="*/ 4237703 w 4237703"/>
                <a:gd name="connsiteY0" fmla="*/ 0 h 3175820"/>
                <a:gd name="connsiteX1" fmla="*/ 1691148 w 4237703"/>
                <a:gd name="connsiteY1" fmla="*/ 0 h 3175820"/>
                <a:gd name="connsiteX2" fmla="*/ 1691148 w 4237703"/>
                <a:gd name="connsiteY2" fmla="*/ 1160207 h 3175820"/>
                <a:gd name="connsiteX3" fmla="*/ 0 w 4237703"/>
                <a:gd name="connsiteY3" fmla="*/ 1160207 h 3175820"/>
                <a:gd name="connsiteX4" fmla="*/ 0 w 4237703"/>
                <a:gd name="connsiteY4" fmla="*/ 3175820 h 317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37703" h="3175820">
                  <a:moveTo>
                    <a:pt x="4237703" y="0"/>
                  </a:moveTo>
                  <a:lnTo>
                    <a:pt x="1691148" y="0"/>
                  </a:lnTo>
                  <a:lnTo>
                    <a:pt x="1691148" y="1160207"/>
                  </a:lnTo>
                  <a:lnTo>
                    <a:pt x="0" y="1160207"/>
                  </a:lnTo>
                  <a:lnTo>
                    <a:pt x="0" y="3175820"/>
                  </a:lnTo>
                </a:path>
              </a:pathLst>
            </a:custGeom>
            <a:noFill/>
            <a:ln w="28575">
              <a:solidFill>
                <a:schemeClr val="bg1">
                  <a:lumMod val="75000"/>
                </a:schemeClr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30CD8F1-D108-F677-3723-D0E0B05E407E}"/>
                </a:ext>
              </a:extLst>
            </p:cNvPr>
            <p:cNvGrpSpPr/>
            <p:nvPr/>
          </p:nvGrpSpPr>
          <p:grpSpPr>
            <a:xfrm>
              <a:off x="10104438" y="5510711"/>
              <a:ext cx="1227027" cy="338038"/>
              <a:chOff x="10104438" y="5510711"/>
              <a:chExt cx="1227027" cy="338038"/>
            </a:xfrm>
          </p:grpSpPr>
          <p:pic>
            <p:nvPicPr>
              <p:cNvPr id="4124" name="Picture 28">
                <a:extLst>
                  <a:ext uri="{FF2B5EF4-FFF2-40B4-BE49-F238E27FC236}">
                    <a16:creationId xmlns:a16="http://schemas.microsoft.com/office/drawing/2014/main" id="{1487C6B0-0BE7-89C6-582F-9D309CAE32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37814" y="5510711"/>
                <a:ext cx="1093651" cy="338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8">
                <a:extLst>
                  <a:ext uri="{FF2B5EF4-FFF2-40B4-BE49-F238E27FC236}">
                    <a16:creationId xmlns:a16="http://schemas.microsoft.com/office/drawing/2014/main" id="{C2614373-B5CA-77F6-FA89-FBDA8AA479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04438" y="5665131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97" name="Group 4096">
              <a:extLst>
                <a:ext uri="{FF2B5EF4-FFF2-40B4-BE49-F238E27FC236}">
                  <a16:creationId xmlns:a16="http://schemas.microsoft.com/office/drawing/2014/main" id="{69C1F5AA-D017-7AC7-1CC9-ECCBB59308E1}"/>
                </a:ext>
              </a:extLst>
            </p:cNvPr>
            <p:cNvGrpSpPr/>
            <p:nvPr/>
          </p:nvGrpSpPr>
          <p:grpSpPr>
            <a:xfrm>
              <a:off x="10180170" y="6065894"/>
              <a:ext cx="1151295" cy="400186"/>
              <a:chOff x="10180170" y="6065894"/>
              <a:chExt cx="1151295" cy="400186"/>
            </a:xfrm>
          </p:grpSpPr>
          <p:pic>
            <p:nvPicPr>
              <p:cNvPr id="4126" name="Picture 30">
                <a:extLst>
                  <a:ext uri="{FF2B5EF4-FFF2-40B4-BE49-F238E27FC236}">
                    <a16:creationId xmlns:a16="http://schemas.microsoft.com/office/drawing/2014/main" id="{F2C512D0-3503-AF51-DE45-0773F130AB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170" y="6065894"/>
                <a:ext cx="1151295" cy="326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8">
                <a:extLst>
                  <a:ext uri="{FF2B5EF4-FFF2-40B4-BE49-F238E27FC236}">
                    <a16:creationId xmlns:a16="http://schemas.microsoft.com/office/drawing/2014/main" id="{C2BB5A1F-EAA0-CC50-7553-087A2D7186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17603" y="6287890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C30A506-2D00-4B95-EDC3-8F19E9F2817C}"/>
                </a:ext>
              </a:extLst>
            </p:cNvPr>
            <p:cNvGrpSpPr/>
            <p:nvPr/>
          </p:nvGrpSpPr>
          <p:grpSpPr>
            <a:xfrm>
              <a:off x="8163360" y="5474794"/>
              <a:ext cx="1604378" cy="371396"/>
              <a:chOff x="8163360" y="5474794"/>
              <a:chExt cx="1604378" cy="371396"/>
            </a:xfrm>
          </p:grpSpPr>
          <p:pic>
            <p:nvPicPr>
              <p:cNvPr id="4130" name="Picture 34" descr="Tech Talk: Kairos Power | The Breakthrough Institute">
                <a:extLst>
                  <a:ext uri="{FF2B5EF4-FFF2-40B4-BE49-F238E27FC236}">
                    <a16:creationId xmlns:a16="http://schemas.microsoft.com/office/drawing/2014/main" id="{DEDFF713-4492-7E4A-4EE6-E3CF193181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238931" y="5491127"/>
                <a:ext cx="1528807" cy="3550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8">
                <a:extLst>
                  <a:ext uri="{FF2B5EF4-FFF2-40B4-BE49-F238E27FC236}">
                    <a16:creationId xmlns:a16="http://schemas.microsoft.com/office/drawing/2014/main" id="{D66889B5-B82E-E951-9891-8C17D6ED6D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3360" y="5474794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96" name="Group 4095">
              <a:extLst>
                <a:ext uri="{FF2B5EF4-FFF2-40B4-BE49-F238E27FC236}">
                  <a16:creationId xmlns:a16="http://schemas.microsoft.com/office/drawing/2014/main" id="{3F0C28D8-2CCD-1261-D6D4-81368B2AFCFF}"/>
                </a:ext>
              </a:extLst>
            </p:cNvPr>
            <p:cNvGrpSpPr/>
            <p:nvPr/>
          </p:nvGrpSpPr>
          <p:grpSpPr>
            <a:xfrm>
              <a:off x="8092982" y="5976921"/>
              <a:ext cx="1785197" cy="492628"/>
              <a:chOff x="8092982" y="5976921"/>
              <a:chExt cx="1785197" cy="492628"/>
            </a:xfrm>
          </p:grpSpPr>
          <p:pic>
            <p:nvPicPr>
              <p:cNvPr id="4132" name="Picture 36" descr="Copenhagen Atomics - Ammonia Energy Association">
                <a:extLst>
                  <a:ext uri="{FF2B5EF4-FFF2-40B4-BE49-F238E27FC236}">
                    <a16:creationId xmlns:a16="http://schemas.microsoft.com/office/drawing/2014/main" id="{09BD5C48-9B96-F272-D5F5-279D0EB6A8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38931" y="5976921"/>
                <a:ext cx="1639248" cy="492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8" name="Picture 42">
                <a:extLst>
                  <a:ext uri="{FF2B5EF4-FFF2-40B4-BE49-F238E27FC236}">
                    <a16:creationId xmlns:a16="http://schemas.microsoft.com/office/drawing/2014/main" id="{9CF77DA4-CA20-8363-5E30-5A342399EA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2982" y="6127210"/>
                <a:ext cx="254465" cy="192049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3D432D7-729E-E207-4D2F-48D906BD00DF}"/>
                </a:ext>
              </a:extLst>
            </p:cNvPr>
            <p:cNvGrpSpPr/>
            <p:nvPr/>
          </p:nvGrpSpPr>
          <p:grpSpPr>
            <a:xfrm>
              <a:off x="8543072" y="5067781"/>
              <a:ext cx="977611" cy="368433"/>
              <a:chOff x="8543072" y="5067781"/>
              <a:chExt cx="977611" cy="368433"/>
            </a:xfrm>
          </p:grpSpPr>
          <p:pic>
            <p:nvPicPr>
              <p:cNvPr id="4128" name="Picture 32">
                <a:extLst>
                  <a:ext uri="{FF2B5EF4-FFF2-40B4-BE49-F238E27FC236}">
                    <a16:creationId xmlns:a16="http://schemas.microsoft.com/office/drawing/2014/main" id="{C28177EE-419D-2F75-0081-35EF105070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43072" y="5067781"/>
                <a:ext cx="977611" cy="1510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8" name="Picture 52">
                <a:extLst>
                  <a:ext uri="{FF2B5EF4-FFF2-40B4-BE49-F238E27FC236}">
                    <a16:creationId xmlns:a16="http://schemas.microsoft.com/office/drawing/2014/main" id="{F3D25504-49E6-AEF5-8C02-67B3ECC824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50131" y="5169617"/>
                <a:ext cx="399896" cy="266597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42E0048-4208-8D94-84FE-16974AF0B51E}"/>
                </a:ext>
              </a:extLst>
            </p:cNvPr>
            <p:cNvGrpSpPr/>
            <p:nvPr/>
          </p:nvGrpSpPr>
          <p:grpSpPr>
            <a:xfrm>
              <a:off x="9841568" y="4915812"/>
              <a:ext cx="2051971" cy="426314"/>
              <a:chOff x="9841568" y="4915812"/>
              <a:chExt cx="2051971" cy="426314"/>
            </a:xfrm>
          </p:grpSpPr>
          <p:pic>
            <p:nvPicPr>
              <p:cNvPr id="4122" name="Picture 26">
                <a:extLst>
                  <a:ext uri="{FF2B5EF4-FFF2-40B4-BE49-F238E27FC236}">
                    <a16:creationId xmlns:a16="http://schemas.microsoft.com/office/drawing/2014/main" id="{E6964D2F-A2E3-C281-DB92-AF0B90478D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43036" y="4915812"/>
                <a:ext cx="1512728" cy="4263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8">
                <a:extLst>
                  <a:ext uri="{FF2B5EF4-FFF2-40B4-BE49-F238E27FC236}">
                    <a16:creationId xmlns:a16="http://schemas.microsoft.com/office/drawing/2014/main" id="{0555C06F-6843-D261-DB45-75D9DABF3C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1568" y="5153331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52">
                <a:extLst>
                  <a:ext uri="{FF2B5EF4-FFF2-40B4-BE49-F238E27FC236}">
                    <a16:creationId xmlns:a16="http://schemas.microsoft.com/office/drawing/2014/main" id="{A9073979-6862-28AD-A971-50E6C1612C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93643" y="4978013"/>
                <a:ext cx="399896" cy="266597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170" name="Picture 2" descr="Oklo Inc. - Oklo Inc. Begins Trading on the New York Stock Exchange">
              <a:extLst>
                <a:ext uri="{FF2B5EF4-FFF2-40B4-BE49-F238E27FC236}">
                  <a16:creationId xmlns:a16="http://schemas.microsoft.com/office/drawing/2014/main" id="{9B12C13D-5201-6D12-5175-C7805B21D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8981" y="4412292"/>
              <a:ext cx="974538" cy="329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FBF77C2-C029-BF39-214A-999116BBED82}"/>
                </a:ext>
              </a:extLst>
            </p:cNvPr>
            <p:cNvGrpSpPr/>
            <p:nvPr/>
          </p:nvGrpSpPr>
          <p:grpSpPr>
            <a:xfrm>
              <a:off x="9702075" y="4350301"/>
              <a:ext cx="1875524" cy="393217"/>
              <a:chOff x="9702075" y="4350301"/>
              <a:chExt cx="1875524" cy="393217"/>
            </a:xfrm>
          </p:grpSpPr>
          <p:pic>
            <p:nvPicPr>
              <p:cNvPr id="37" name="Picture 4" descr="Media Kit: Nuclear Energy Resources and Insights — X-energy">
                <a:extLst>
                  <a:ext uri="{FF2B5EF4-FFF2-40B4-BE49-F238E27FC236}">
                    <a16:creationId xmlns:a16="http://schemas.microsoft.com/office/drawing/2014/main" id="{95DBDF7D-5D30-AA95-6AC2-6EFA884F17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819958" y="4399389"/>
                <a:ext cx="1102348" cy="34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48">
                <a:extLst>
                  <a:ext uri="{FF2B5EF4-FFF2-40B4-BE49-F238E27FC236}">
                    <a16:creationId xmlns:a16="http://schemas.microsoft.com/office/drawing/2014/main" id="{15F0CB16-255E-78FD-ED39-F22EEEFD94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2075" y="4380781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8">
                <a:extLst>
                  <a:ext uri="{FF2B5EF4-FFF2-40B4-BE49-F238E27FC236}">
                    <a16:creationId xmlns:a16="http://schemas.microsoft.com/office/drawing/2014/main" id="{0E0CB0AE-EAFC-53B9-E91A-B5120A3762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23134" y="4350301"/>
                <a:ext cx="254465" cy="178190"/>
              </a:xfrm>
              <a:prstGeom prst="rect">
                <a:avLst/>
              </a:prstGeom>
              <a:ln>
                <a:noFill/>
              </a:ln>
              <a:effectLst>
                <a:outerShdw blurRad="101600" dist="50800" dir="2700000" sx="90000" sy="9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F88D5D5-07BD-734D-64F4-D0D953482E1A}"/>
              </a:ext>
            </a:extLst>
          </p:cNvPr>
          <p:cNvSpPr txBox="1"/>
          <p:nvPr/>
        </p:nvSpPr>
        <p:spPr>
          <a:xfrm>
            <a:off x="9509131" y="111338"/>
            <a:ext cx="1594283" cy="52322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800" b="1">
                <a:solidFill>
                  <a:schemeClr val="accent5"/>
                </a:solidFill>
              </a:rPr>
              <a:t>10+ Years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EC207-D9DA-59D3-3CCF-DD2830716E8D}"/>
              </a:ext>
            </a:extLst>
          </p:cNvPr>
          <p:cNvSpPr/>
          <p:nvPr/>
        </p:nvSpPr>
        <p:spPr>
          <a:xfrm>
            <a:off x="0" y="4396823"/>
            <a:ext cx="3324913" cy="1730387"/>
          </a:xfrm>
          <a:prstGeom prst="rect">
            <a:avLst/>
          </a:prstGeom>
          <a:noFill/>
          <a:ln w="2857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BDEA7-1223-8D2A-98D5-EBC6747C6FB0}"/>
              </a:ext>
            </a:extLst>
          </p:cNvPr>
          <p:cNvSpPr txBox="1"/>
          <p:nvPr/>
        </p:nvSpPr>
        <p:spPr>
          <a:xfrm>
            <a:off x="68383" y="4439396"/>
            <a:ext cx="1094723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 u="sng">
                <a:solidFill>
                  <a:schemeClr val="tx2"/>
                </a:solidFill>
              </a:rPr>
              <a:t>Glossary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8D1109-1B1F-80E9-A47F-07311DA99619}"/>
              </a:ext>
            </a:extLst>
          </p:cNvPr>
          <p:cNvSpPr txBox="1"/>
          <p:nvPr/>
        </p:nvSpPr>
        <p:spPr>
          <a:xfrm>
            <a:off x="67694" y="4836974"/>
            <a:ext cx="3319307" cy="122495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HTGR: High Temp Gas-Cooled Reactor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PWR: Pressurized Water Reactor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MSR: Molten Salt Reactor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LFR: Lead-cooled Fast Reactor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86F8B2-1453-A3C4-3CEC-AFE4EE01B289}"/>
              </a:ext>
            </a:extLst>
          </p:cNvPr>
          <p:cNvSpPr/>
          <p:nvPr/>
        </p:nvSpPr>
        <p:spPr>
          <a:xfrm>
            <a:off x="2962275" y="638175"/>
            <a:ext cx="8915400" cy="3048000"/>
          </a:xfrm>
          <a:custGeom>
            <a:avLst/>
            <a:gdLst>
              <a:gd name="connsiteX0" fmla="*/ 8391525 w 8915400"/>
              <a:gd name="connsiteY0" fmla="*/ 3048000 h 3048000"/>
              <a:gd name="connsiteX1" fmla="*/ 8915400 w 8915400"/>
              <a:gd name="connsiteY1" fmla="*/ 2000250 h 3048000"/>
              <a:gd name="connsiteX2" fmla="*/ 8877300 w 8915400"/>
              <a:gd name="connsiteY2" fmla="*/ 219075 h 3048000"/>
              <a:gd name="connsiteX3" fmla="*/ 8686800 w 8915400"/>
              <a:gd name="connsiteY3" fmla="*/ 0 h 3048000"/>
              <a:gd name="connsiteX4" fmla="*/ 6038850 w 8915400"/>
              <a:gd name="connsiteY4" fmla="*/ 28575 h 3048000"/>
              <a:gd name="connsiteX5" fmla="*/ 3914775 w 8915400"/>
              <a:gd name="connsiteY5" fmla="*/ 247650 h 3048000"/>
              <a:gd name="connsiteX6" fmla="*/ 2066925 w 8915400"/>
              <a:gd name="connsiteY6" fmla="*/ 104775 h 3048000"/>
              <a:gd name="connsiteX7" fmla="*/ 857250 w 8915400"/>
              <a:gd name="connsiteY7" fmla="*/ 190500 h 3048000"/>
              <a:gd name="connsiteX8" fmla="*/ 0 w 8915400"/>
              <a:gd name="connsiteY8" fmla="*/ 361950 h 304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15400" h="3048000">
                <a:moveTo>
                  <a:pt x="8391525" y="3048000"/>
                </a:moveTo>
                <a:lnTo>
                  <a:pt x="8915400" y="2000250"/>
                </a:lnTo>
                <a:lnTo>
                  <a:pt x="8877300" y="219075"/>
                </a:lnTo>
                <a:lnTo>
                  <a:pt x="8686800" y="0"/>
                </a:lnTo>
                <a:lnTo>
                  <a:pt x="6038850" y="28575"/>
                </a:lnTo>
                <a:lnTo>
                  <a:pt x="3914775" y="247650"/>
                </a:lnTo>
                <a:lnTo>
                  <a:pt x="2066925" y="104775"/>
                </a:lnTo>
                <a:lnTo>
                  <a:pt x="857250" y="190500"/>
                </a:lnTo>
                <a:lnTo>
                  <a:pt x="0" y="361950"/>
                </a:ln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  <a:prstDash val="sysDash"/>
            <a:headEnd type="none" w="med" len="med"/>
            <a:tailEnd type="arrow" w="med" len="med"/>
            <a:extLst>
              <a:ext uri="{C807C97D-BFC1-408E-A445-0C87EB9F89A2}">
                <ask:lineSketchStyleProps xmlns:ask="http://schemas.microsoft.com/office/drawing/2018/sketchyshapes" sd="1432562719">
                  <ask:type>
                    <ask:lineSketchScribble/>
                  </ask:type>
                </ask:lineSketchStyleProps>
              </a:ext>
            </a:extLst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2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4" grpId="0"/>
      <p:bldP spid="31" grpId="0"/>
      <p:bldP spid="16" grpId="0"/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40859-774D-DD02-4959-4CB66E0C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Status of Small Modular Reactors?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BCB6F-E9A0-6E31-8054-98DA0B22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528062-750E-51DE-6515-4B947B41B4E1}"/>
              </a:ext>
            </a:extLst>
          </p:cNvPr>
          <p:cNvGrpSpPr/>
          <p:nvPr/>
        </p:nvGrpSpPr>
        <p:grpSpPr>
          <a:xfrm>
            <a:off x="443877" y="710883"/>
            <a:ext cx="5057775" cy="5436234"/>
            <a:chOff x="443877" y="710883"/>
            <a:chExt cx="5057775" cy="5436234"/>
          </a:xfrm>
        </p:grpSpPr>
        <p:pic>
          <p:nvPicPr>
            <p:cNvPr id="9220" name="Picture 4" descr="European LNG Tracker (Sep. 24 Update ...">
              <a:extLst>
                <a:ext uri="{FF2B5EF4-FFF2-40B4-BE49-F238E27FC236}">
                  <a16:creationId xmlns:a16="http://schemas.microsoft.com/office/drawing/2014/main" id="{6D5DAA4C-A942-9366-B1C3-D301A37EA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77" y="710883"/>
              <a:ext cx="5057775" cy="904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746A38E-808C-9BF4-6D13-DDE5A6A9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2199" y="1520170"/>
              <a:ext cx="3576859" cy="46269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C3F14B9-A6A4-5736-E78E-8F5E6955CB2E}"/>
              </a:ext>
            </a:extLst>
          </p:cNvPr>
          <p:cNvSpPr txBox="1"/>
          <p:nvPr/>
        </p:nvSpPr>
        <p:spPr>
          <a:xfrm>
            <a:off x="5688244" y="969427"/>
            <a:ext cx="589731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u="sng" dirty="0">
                <a:solidFill>
                  <a:schemeClr val="tx2"/>
                </a:solidFill>
              </a:rPr>
              <a:t>Key Finding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Small modular reactors still look to be too expensive, too slow to build, and too risky to play a significant role in transitioning from fossil fuels in the coming 10-15 years.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0E8737-D806-98DD-BAE9-B96DD83AC77C}"/>
              </a:ext>
            </a:extLst>
          </p:cNvPr>
          <p:cNvSpPr txBox="1"/>
          <p:nvPr/>
        </p:nvSpPr>
        <p:spPr>
          <a:xfrm>
            <a:off x="5688244" y="2643866"/>
            <a:ext cx="57663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Regulators, utilities, investors and government officials should embrace the reality that </a:t>
            </a:r>
            <a:r>
              <a:rPr lang="en-US" b="1" i="1" dirty="0">
                <a:solidFill>
                  <a:schemeClr val="accent5"/>
                </a:solidFill>
              </a:rPr>
              <a:t>renewables</a:t>
            </a:r>
            <a:r>
              <a:rPr lang="en-US" b="1" i="1" dirty="0">
                <a:solidFill>
                  <a:schemeClr val="tx2"/>
                </a:solidFill>
              </a:rPr>
              <a:t>, not SMRs, are the near-term solution to the </a:t>
            </a:r>
            <a:r>
              <a:rPr lang="en-US" b="1" i="1" dirty="0">
                <a:solidFill>
                  <a:schemeClr val="accent5"/>
                </a:solidFill>
              </a:rPr>
              <a:t>energy transition</a:t>
            </a:r>
            <a:r>
              <a:rPr lang="en-US" b="1" i="1" dirty="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1F591-FBD0-0021-B725-E201202FAE06}"/>
              </a:ext>
            </a:extLst>
          </p:cNvPr>
          <p:cNvCxnSpPr>
            <a:cxnSpLocks/>
          </p:cNvCxnSpPr>
          <p:nvPr/>
        </p:nvCxnSpPr>
        <p:spPr>
          <a:xfrm>
            <a:off x="5449251" y="3931920"/>
            <a:ext cx="6136312" cy="0"/>
          </a:xfrm>
          <a:prstGeom prst="lin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6DF0BF-A00B-8FEE-7AA5-637E0B758E61}"/>
              </a:ext>
            </a:extLst>
          </p:cNvPr>
          <p:cNvSpPr txBox="1"/>
          <p:nvPr/>
        </p:nvSpPr>
        <p:spPr>
          <a:xfrm>
            <a:off x="5694446" y="4141640"/>
            <a:ext cx="5922719" cy="18405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400" b="1" u="sng" dirty="0">
                <a:solidFill>
                  <a:schemeClr val="accent5"/>
                </a:solidFill>
              </a:rPr>
              <a:t>Comments: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The “energy transition” for the rest of the world is not the same as the immediate need by </a:t>
            </a:r>
            <a:r>
              <a:rPr lang="en-US" sz="1600" dirty="0" err="1">
                <a:solidFill>
                  <a:schemeClr val="tx2"/>
                </a:solidFill>
              </a:rPr>
              <a:t>hyperscalers</a:t>
            </a:r>
            <a:r>
              <a:rPr lang="en-US" sz="1600" dirty="0">
                <a:solidFill>
                  <a:schemeClr val="tx2"/>
                </a:solidFill>
              </a:rPr>
              <a:t> for Data Center power sources.</a:t>
            </a: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endParaRPr lang="en-US" sz="1600" dirty="0">
              <a:solidFill>
                <a:schemeClr val="tx2"/>
              </a:solidFill>
            </a:endParaRPr>
          </a:p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Cash-rich </a:t>
            </a:r>
            <a:r>
              <a:rPr lang="en-US" sz="1600" dirty="0" err="1">
                <a:solidFill>
                  <a:schemeClr val="tx2"/>
                </a:solidFill>
              </a:rPr>
              <a:t>hyperscalers</a:t>
            </a:r>
            <a:r>
              <a:rPr lang="en-US" sz="1600" dirty="0">
                <a:solidFill>
                  <a:schemeClr val="tx2"/>
                </a:solidFill>
              </a:rPr>
              <a:t> could be ideal to push SMRs to completion and open up this technology for the rest of the world.</a:t>
            </a:r>
          </a:p>
        </p:txBody>
      </p:sp>
    </p:spTree>
    <p:extLst>
      <p:ext uri="{BB962C8B-B14F-4D97-AF65-F5344CB8AC3E}">
        <p14:creationId xmlns:p14="http://schemas.microsoft.com/office/powerpoint/2010/main" val="43678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3F9D-BADA-22BC-CB53-4009D49A3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Steps to Nuclear Powered Data Centers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077B49B-DF69-89CB-7B79-CCE8F4E97B93}"/>
              </a:ext>
            </a:extLst>
          </p:cNvPr>
          <p:cNvGrpSpPr/>
          <p:nvPr/>
        </p:nvGrpSpPr>
        <p:grpSpPr>
          <a:xfrm>
            <a:off x="300507" y="772727"/>
            <a:ext cx="2970727" cy="1751618"/>
            <a:chOff x="300507" y="772727"/>
            <a:chExt cx="2970727" cy="175161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8E8514B-5258-2C5A-36E4-A5844AAF4481}"/>
                </a:ext>
              </a:extLst>
            </p:cNvPr>
            <p:cNvSpPr/>
            <p:nvPr/>
          </p:nvSpPr>
          <p:spPr>
            <a:xfrm>
              <a:off x="1511113" y="772727"/>
              <a:ext cx="682580" cy="6825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400" dirty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B1D8BA-B567-D9BA-44E3-1689B89FA5DF}"/>
                </a:ext>
              </a:extLst>
            </p:cNvPr>
            <p:cNvSpPr txBox="1"/>
            <p:nvPr/>
          </p:nvSpPr>
          <p:spPr>
            <a:xfrm>
              <a:off x="300507" y="1693348"/>
              <a:ext cx="2970727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Grab any spare capacity on </a:t>
              </a:r>
              <a:r>
                <a:rPr lang="en-US" sz="1600" b="1" i="1" dirty="0">
                  <a:solidFill>
                    <a:schemeClr val="accent5"/>
                  </a:solidFill>
                </a:rPr>
                <a:t>existing nuclear facilities</a:t>
              </a:r>
              <a:r>
                <a:rPr lang="en-US" sz="1600" dirty="0">
                  <a:solidFill>
                    <a:schemeClr val="tx2"/>
                  </a:solidFill>
                </a:rPr>
                <a:t> before the competition does!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8EE31-8718-D8C3-C394-561FBE316CFF}"/>
              </a:ext>
            </a:extLst>
          </p:cNvPr>
          <p:cNvGrpSpPr/>
          <p:nvPr/>
        </p:nvGrpSpPr>
        <p:grpSpPr>
          <a:xfrm>
            <a:off x="4500317" y="772727"/>
            <a:ext cx="2970727" cy="1505395"/>
            <a:chOff x="4500317" y="772727"/>
            <a:chExt cx="2970727" cy="150539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731DD4-D542-9DEC-42AF-94184668C77B}"/>
                </a:ext>
              </a:extLst>
            </p:cNvPr>
            <p:cNvSpPr/>
            <p:nvPr/>
          </p:nvSpPr>
          <p:spPr>
            <a:xfrm>
              <a:off x="5644391" y="772727"/>
              <a:ext cx="682580" cy="6825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400" dirty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5BE281-F21C-CE05-D944-ADF0E4863F49}"/>
                </a:ext>
              </a:extLst>
            </p:cNvPr>
            <p:cNvSpPr txBox="1"/>
            <p:nvPr/>
          </p:nvSpPr>
          <p:spPr>
            <a:xfrm>
              <a:off x="4500317" y="1693347"/>
              <a:ext cx="2970727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Restart any </a:t>
              </a:r>
              <a:r>
                <a:rPr lang="en-US" sz="1600" b="1" i="1" dirty="0">
                  <a:solidFill>
                    <a:schemeClr val="accent5"/>
                  </a:solidFill>
                </a:rPr>
                <a:t>mothballed</a:t>
              </a:r>
              <a:r>
                <a:rPr lang="en-US" sz="1600" dirty="0">
                  <a:solidFill>
                    <a:schemeClr val="tx2"/>
                  </a:solidFill>
                </a:rPr>
                <a:t> nuclear facilities you can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0D6611A-FFC9-2F53-CC8D-867FC45C79A8}"/>
              </a:ext>
            </a:extLst>
          </p:cNvPr>
          <p:cNvSpPr txBox="1"/>
          <p:nvPr/>
        </p:nvSpPr>
        <p:spPr>
          <a:xfrm>
            <a:off x="9010922" y="3043483"/>
            <a:ext cx="2297622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Develop new types of reactors – such as SMRs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ABEAE-8B9F-2510-5187-FB98F51EF0EF}"/>
              </a:ext>
            </a:extLst>
          </p:cNvPr>
          <p:cNvSpPr txBox="1"/>
          <p:nvPr/>
        </p:nvSpPr>
        <p:spPr>
          <a:xfrm>
            <a:off x="9010922" y="3839825"/>
            <a:ext cx="2297622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Very long term – hope that somebody figures out nuclear fusion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433431-4601-5D1B-9E23-DC619802C56C}"/>
              </a:ext>
            </a:extLst>
          </p:cNvPr>
          <p:cNvGrpSpPr/>
          <p:nvPr/>
        </p:nvGrpSpPr>
        <p:grpSpPr>
          <a:xfrm>
            <a:off x="4657372" y="4404506"/>
            <a:ext cx="3315659" cy="523220"/>
            <a:chOff x="4657372" y="4404506"/>
            <a:chExt cx="3315659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D8DDDA-C5D4-61D9-E01F-6D55BD51F879}"/>
                </a:ext>
              </a:extLst>
            </p:cNvPr>
            <p:cNvSpPr txBox="1"/>
            <p:nvPr/>
          </p:nvSpPr>
          <p:spPr>
            <a:xfrm>
              <a:off x="4657372" y="4404506"/>
              <a:ext cx="260582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"no [economically] sensible way of bringing the plants back,"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D982CC-5412-A4A6-CD49-5C909EDDCE57}"/>
                </a:ext>
              </a:extLst>
            </p:cNvPr>
            <p:cNvSpPr txBox="1"/>
            <p:nvPr/>
          </p:nvSpPr>
          <p:spPr>
            <a:xfrm>
              <a:off x="6690285" y="4487229"/>
              <a:ext cx="1282746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50" b="1" i="1" dirty="0"/>
                <a:t>Nadia Jakobi</a:t>
              </a:r>
            </a:p>
            <a:p>
              <a:pPr algn="r"/>
              <a:r>
                <a:rPr lang="en-US" sz="1050" b="1" i="1" dirty="0"/>
                <a:t>CFO E.ON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8DD42CE-7C1C-D799-E399-6C102BBA1CD5}"/>
              </a:ext>
            </a:extLst>
          </p:cNvPr>
          <p:cNvSpPr txBox="1"/>
          <p:nvPr/>
        </p:nvSpPr>
        <p:spPr>
          <a:xfrm>
            <a:off x="320445" y="4425510"/>
            <a:ext cx="2970727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Extend the life of nuclear plants that were </a:t>
            </a:r>
            <a:r>
              <a:rPr lang="en-US" sz="1600" b="1" i="1" dirty="0">
                <a:solidFill>
                  <a:schemeClr val="accent5"/>
                </a:solidFill>
              </a:rPr>
              <a:t>scheduled to close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D8112D-6A79-B778-FCF0-DBA441F2C9E2}"/>
              </a:ext>
            </a:extLst>
          </p:cNvPr>
          <p:cNvSpPr txBox="1"/>
          <p:nvPr/>
        </p:nvSpPr>
        <p:spPr>
          <a:xfrm>
            <a:off x="443878" y="5112280"/>
            <a:ext cx="3333926" cy="15327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90488" indent="-904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In 2022 the DoE warned that “</a:t>
            </a:r>
            <a:r>
              <a:rPr lang="en-US" sz="1600" dirty="0">
                <a:solidFill>
                  <a:schemeClr val="tx2"/>
                </a:solidFill>
                <a:hlinkClick r:id="rId2"/>
              </a:rPr>
              <a:t>25% of US nuclear plants are at economic risk of closure</a:t>
            </a:r>
            <a:r>
              <a:rPr lang="en-US" sz="1600" dirty="0">
                <a:solidFill>
                  <a:schemeClr val="tx2"/>
                </a:solidFill>
              </a:rPr>
              <a:t>”</a:t>
            </a:r>
          </a:p>
          <a:p>
            <a:pPr marL="90488" indent="-904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hlinkClick r:id="rId3"/>
              </a:rPr>
              <a:t>Map of at-risk nuclear plants</a:t>
            </a:r>
            <a:endParaRPr lang="en-US" sz="1600" dirty="0">
              <a:solidFill>
                <a:schemeClr val="tx2"/>
              </a:solidFill>
            </a:endParaRPr>
          </a:p>
          <a:p>
            <a:pPr marL="90488" indent="-90488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hlinkClick r:id="rId4"/>
              </a:rPr>
              <a:t>U.S. Nuclear Plant Shutdowns, State Interventions, and Policy Concerns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352FF2E-96CD-4421-49AB-1177645039D1}"/>
              </a:ext>
            </a:extLst>
          </p:cNvPr>
          <p:cNvGrpSpPr/>
          <p:nvPr/>
        </p:nvGrpSpPr>
        <p:grpSpPr>
          <a:xfrm>
            <a:off x="4349119" y="3129380"/>
            <a:ext cx="3421135" cy="3292885"/>
            <a:chOff x="4349119" y="3129380"/>
            <a:chExt cx="3421135" cy="329288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75047D4-5440-6590-FFB0-643FC4D9B384}"/>
                </a:ext>
              </a:extLst>
            </p:cNvPr>
            <p:cNvSpPr/>
            <p:nvPr/>
          </p:nvSpPr>
          <p:spPr>
            <a:xfrm>
              <a:off x="4636135" y="5314178"/>
              <a:ext cx="3134119" cy="1108087"/>
            </a:xfrm>
            <a:prstGeom prst="roundRect">
              <a:avLst>
                <a:gd name="adj" fmla="val 1046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Three Mile island was mothballed for economic reasons with options to restart</a:t>
              </a:r>
            </a:p>
            <a:p>
              <a:pPr algn="ctr">
                <a:spcBef>
                  <a:spcPts val="600"/>
                </a:spcBef>
              </a:pPr>
              <a:r>
                <a:rPr lang="en-US" sz="1400" dirty="0">
                  <a:solidFill>
                    <a:schemeClr val="tx2"/>
                  </a:solidFill>
                </a:rPr>
                <a:t>Germany’s reactors were shut down “permanently” for political reasons</a:t>
              </a:r>
            </a:p>
          </p:txBody>
        </p:sp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59071CA8-001B-8127-56A8-351DBCA1A19B}"/>
                </a:ext>
              </a:extLst>
            </p:cNvPr>
            <p:cNvSpPr/>
            <p:nvPr/>
          </p:nvSpPr>
          <p:spPr>
            <a:xfrm>
              <a:off x="4349120" y="3129380"/>
              <a:ext cx="159731" cy="1881480"/>
            </a:xfrm>
            <a:prstGeom prst="leftBrace">
              <a:avLst>
                <a:gd name="adj1" fmla="val 51335"/>
                <a:gd name="adj2" fmla="val 50000"/>
              </a:avLst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E56A538E-53E7-1618-ACC8-C70749A2835F}"/>
                </a:ext>
              </a:extLst>
            </p:cNvPr>
            <p:cNvCxnSpPr>
              <a:stCxn id="34" idx="1"/>
              <a:endCxn id="31" idx="1"/>
            </p:cNvCxnSpPr>
            <p:nvPr/>
          </p:nvCxnSpPr>
          <p:spPr>
            <a:xfrm rot="10800000" flipH="1" flipV="1">
              <a:off x="4349119" y="4070120"/>
              <a:ext cx="287015" cy="1798102"/>
            </a:xfrm>
            <a:prstGeom prst="bentConnector3">
              <a:avLst>
                <a:gd name="adj1" fmla="val -79647"/>
              </a:avLst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CA33C9D-3AF2-0485-0681-9538EA2810F9}"/>
              </a:ext>
            </a:extLst>
          </p:cNvPr>
          <p:cNvSpPr txBox="1"/>
          <p:nvPr/>
        </p:nvSpPr>
        <p:spPr>
          <a:xfrm>
            <a:off x="4556974" y="2304696"/>
            <a:ext cx="3078051" cy="56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488" indent="-904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Holtec </a:t>
            </a:r>
            <a:r>
              <a:rPr lang="en-US" sz="1600" dirty="0" err="1">
                <a:solidFill>
                  <a:schemeClr val="tx2"/>
                </a:solidFill>
              </a:rPr>
              <a:t>Pallisades</a:t>
            </a:r>
            <a:r>
              <a:rPr lang="en-US" sz="1600" dirty="0">
                <a:solidFill>
                  <a:schemeClr val="tx2"/>
                </a:solidFill>
              </a:rPr>
              <a:t>, Michigan</a:t>
            </a:r>
          </a:p>
          <a:p>
            <a:pPr marL="266700" lvl="1" indent="-90488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hlinkClick r:id="rId5"/>
              </a:rPr>
              <a:t>May be the first to restart in USA</a:t>
            </a: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69B4F67-D051-5EB0-8EE4-6C5CDAF62FD9}"/>
              </a:ext>
            </a:extLst>
          </p:cNvPr>
          <p:cNvGrpSpPr/>
          <p:nvPr/>
        </p:nvGrpSpPr>
        <p:grpSpPr>
          <a:xfrm>
            <a:off x="4657447" y="2935013"/>
            <a:ext cx="2893866" cy="687702"/>
            <a:chOff x="4657447" y="2935013"/>
            <a:chExt cx="2893866" cy="687702"/>
          </a:xfrm>
        </p:grpSpPr>
        <p:pic>
          <p:nvPicPr>
            <p:cNvPr id="15" name="Picture 4" descr="Microsoft Unveils a New Look - The Official Microsoft Blog">
              <a:extLst>
                <a:ext uri="{FF2B5EF4-FFF2-40B4-BE49-F238E27FC236}">
                  <a16:creationId xmlns:a16="http://schemas.microsoft.com/office/drawing/2014/main" id="{8B06ACC5-35D3-A055-48F9-0E24665AEB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57447" y="3167646"/>
              <a:ext cx="1033712" cy="22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DC9F2904-3EC4-2EB6-7216-8615482DBDA5}"/>
                </a:ext>
              </a:extLst>
            </p:cNvPr>
            <p:cNvSpPr/>
            <p:nvPr/>
          </p:nvSpPr>
          <p:spPr>
            <a:xfrm>
              <a:off x="5917842" y="3162019"/>
              <a:ext cx="287628" cy="228775"/>
            </a:xfrm>
            <a:prstGeom prst="rightArrow">
              <a:avLst>
                <a:gd name="adj1" fmla="val 50000"/>
                <a:gd name="adj2" fmla="val 85653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A062CBC-78FB-75C1-D01A-95C53B224D33}"/>
                </a:ext>
              </a:extLst>
            </p:cNvPr>
            <p:cNvGrpSpPr/>
            <p:nvPr/>
          </p:nvGrpSpPr>
          <p:grpSpPr>
            <a:xfrm>
              <a:off x="6463048" y="2935013"/>
              <a:ext cx="1088265" cy="687702"/>
              <a:chOff x="6463048" y="3012287"/>
              <a:chExt cx="1088265" cy="687702"/>
            </a:xfrm>
          </p:grpSpPr>
          <p:pic>
            <p:nvPicPr>
              <p:cNvPr id="8200" name="Picture 8" descr="Constellation chief doesn't rule out Three Mile Island restart -- ANS /  Nuclear Newswire">
                <a:extLst>
                  <a:ext uri="{FF2B5EF4-FFF2-40B4-BE49-F238E27FC236}">
                    <a16:creationId xmlns:a16="http://schemas.microsoft.com/office/drawing/2014/main" id="{418824C0-67A9-B19C-6166-FD19383A65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3051" y="3012287"/>
                <a:ext cx="1088262" cy="544131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765FE144-F0F5-8E8B-73AD-9F5A98466ED1}"/>
                  </a:ext>
                </a:extLst>
              </p:cNvPr>
              <p:cNvSpPr/>
              <p:nvPr/>
            </p:nvSpPr>
            <p:spPr>
              <a:xfrm>
                <a:off x="6463048" y="3489634"/>
                <a:ext cx="1088265" cy="210355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Three Mile Island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56892-6C14-4E04-1B68-E54CBDE9F14D}"/>
              </a:ext>
            </a:extLst>
          </p:cNvPr>
          <p:cNvGrpSpPr/>
          <p:nvPr/>
        </p:nvGrpSpPr>
        <p:grpSpPr>
          <a:xfrm>
            <a:off x="9010922" y="772727"/>
            <a:ext cx="2297622" cy="2019992"/>
            <a:chOff x="9010922" y="772727"/>
            <a:chExt cx="2297622" cy="201999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E18E7B5-BEBD-B36E-A3A1-E334943321C6}"/>
                </a:ext>
              </a:extLst>
            </p:cNvPr>
            <p:cNvGrpSpPr/>
            <p:nvPr/>
          </p:nvGrpSpPr>
          <p:grpSpPr>
            <a:xfrm>
              <a:off x="9010922" y="772727"/>
              <a:ext cx="2297622" cy="1751616"/>
              <a:chOff x="9010922" y="772727"/>
              <a:chExt cx="2297622" cy="175161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FF6C12-5751-24E2-3EF1-DF5109D6FA68}"/>
                  </a:ext>
                </a:extLst>
              </p:cNvPr>
              <p:cNvSpPr/>
              <p:nvPr/>
            </p:nvSpPr>
            <p:spPr>
              <a:xfrm>
                <a:off x="9751910" y="772727"/>
                <a:ext cx="682580" cy="68258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tx2"/>
                    </a:solidFill>
                  </a:rPr>
                  <a:t>3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6AF724-BC39-8D08-E088-D070F460874F}"/>
                  </a:ext>
                </a:extLst>
              </p:cNvPr>
              <p:cNvSpPr txBox="1"/>
              <p:nvPr/>
            </p:nvSpPr>
            <p:spPr>
              <a:xfrm>
                <a:off x="9010922" y="1693346"/>
                <a:ext cx="2297622" cy="83099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Build new, large-scale nuclear plants – if you remember how to do it.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979E0FC-A4D8-EC2D-F9BE-0FF85B6E87D5}"/>
                </a:ext>
              </a:extLst>
            </p:cNvPr>
            <p:cNvSpPr txBox="1"/>
            <p:nvPr/>
          </p:nvSpPr>
          <p:spPr>
            <a:xfrm>
              <a:off x="9371184" y="2515720"/>
              <a:ext cx="1577098" cy="27699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dirty="0">
                  <a:solidFill>
                    <a:schemeClr val="tx2"/>
                  </a:solidFill>
                  <a:hlinkClick r:id="rId8"/>
                </a:rPr>
                <a:t>USA has set new goals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C29EB82-9093-C1AD-C713-424D4AA0A1A2}"/>
              </a:ext>
            </a:extLst>
          </p:cNvPr>
          <p:cNvGrpSpPr/>
          <p:nvPr/>
        </p:nvGrpSpPr>
        <p:grpSpPr>
          <a:xfrm>
            <a:off x="4716225" y="3773546"/>
            <a:ext cx="3254327" cy="646331"/>
            <a:chOff x="4716225" y="3773546"/>
            <a:chExt cx="3254327" cy="646331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258E58-065C-2927-BDBD-0C176C9F5409}"/>
                </a:ext>
              </a:extLst>
            </p:cNvPr>
            <p:cNvSpPr txBox="1"/>
            <p:nvPr/>
          </p:nvSpPr>
          <p:spPr>
            <a:xfrm>
              <a:off x="6576383" y="3845856"/>
              <a:ext cx="1394169" cy="52322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dirty="0">
                  <a:solidFill>
                    <a:schemeClr val="accent5"/>
                  </a:solidFill>
                </a:rPr>
                <a:t>26 GW</a:t>
              </a:r>
              <a:r>
                <a:rPr lang="en-US" sz="1200" dirty="0">
                  <a:solidFill>
                    <a:schemeClr val="tx2"/>
                  </a:solidFill>
                </a:rPr>
                <a:t> of clean energy lost</a:t>
              </a: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B4614A5-6217-F464-752A-949D9FA80EC1}"/>
                </a:ext>
              </a:extLst>
            </p:cNvPr>
            <p:cNvGrpSpPr/>
            <p:nvPr/>
          </p:nvGrpSpPr>
          <p:grpSpPr>
            <a:xfrm>
              <a:off x="4716225" y="3773546"/>
              <a:ext cx="3177201" cy="646331"/>
              <a:chOff x="4716225" y="3773546"/>
              <a:chExt cx="3177201" cy="646331"/>
            </a:xfrm>
          </p:grpSpPr>
          <p:pic>
            <p:nvPicPr>
              <p:cNvPr id="8194" name="Picture 2" descr="Flag of Germany - Wikipedia">
                <a:extLst>
                  <a:ext uri="{FF2B5EF4-FFF2-40B4-BE49-F238E27FC236}">
                    <a16:creationId xmlns:a16="http://schemas.microsoft.com/office/drawing/2014/main" id="{2A715AB2-9408-B616-17DD-3042AF79DE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225" y="3862507"/>
                <a:ext cx="707707" cy="472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E96FFF8-49C2-F967-3D10-466C2384B48C}"/>
                  </a:ext>
                </a:extLst>
              </p:cNvPr>
              <p:cNvSpPr txBox="1"/>
              <p:nvPr/>
            </p:nvSpPr>
            <p:spPr>
              <a:xfrm>
                <a:off x="5426750" y="3773546"/>
                <a:ext cx="1394169" cy="64633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200" dirty="0">
                    <a:solidFill>
                      <a:schemeClr val="tx2"/>
                    </a:solidFill>
                  </a:rPr>
                  <a:t>11 nuclear plants shut down prematurely</a:t>
                </a: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DD5298B2-E2BE-2659-7197-1D9CA2AF264E}"/>
                  </a:ext>
                </a:extLst>
              </p:cNvPr>
              <p:cNvSpPr/>
              <p:nvPr/>
            </p:nvSpPr>
            <p:spPr>
              <a:xfrm>
                <a:off x="6671962" y="3875447"/>
                <a:ext cx="1221464" cy="507912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4DB9411-10DB-30E5-EE3A-EFFCCC02716C}"/>
              </a:ext>
            </a:extLst>
          </p:cNvPr>
          <p:cNvGrpSpPr/>
          <p:nvPr/>
        </p:nvGrpSpPr>
        <p:grpSpPr>
          <a:xfrm>
            <a:off x="7893426" y="4129404"/>
            <a:ext cx="3766833" cy="2271395"/>
            <a:chOff x="7893426" y="4129404"/>
            <a:chExt cx="3766833" cy="227139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4D9B14E-A0E2-3E73-78D7-4486C0716234}"/>
                </a:ext>
              </a:extLst>
            </p:cNvPr>
            <p:cNvSpPr/>
            <p:nvPr/>
          </p:nvSpPr>
          <p:spPr>
            <a:xfrm>
              <a:off x="8526140" y="5292712"/>
              <a:ext cx="3134119" cy="1108087"/>
            </a:xfrm>
            <a:prstGeom prst="roundRect">
              <a:avLst>
                <a:gd name="adj" fmla="val 1046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  <a:hlinkClick r:id="rId10"/>
                </a:rPr>
                <a:t>The USA has a goal </a:t>
              </a:r>
              <a:r>
                <a:rPr lang="en-US" sz="1400" dirty="0">
                  <a:solidFill>
                    <a:schemeClr val="tx2"/>
                  </a:solidFill>
                </a:rPr>
                <a:t>to deploy </a:t>
              </a:r>
              <a:r>
                <a:rPr lang="en-US" sz="1400" b="1" dirty="0">
                  <a:solidFill>
                    <a:schemeClr val="accent5"/>
                  </a:solidFill>
                </a:rPr>
                <a:t>35 GW </a:t>
              </a:r>
              <a:r>
                <a:rPr lang="en-US" sz="1400" dirty="0">
                  <a:solidFill>
                    <a:schemeClr val="tx2"/>
                  </a:solidFill>
                </a:rPr>
                <a:t>of new nuclear power by </a:t>
              </a:r>
              <a:r>
                <a:rPr lang="en-US" sz="1400" b="1" dirty="0">
                  <a:solidFill>
                    <a:schemeClr val="accent5"/>
                  </a:solidFill>
                </a:rPr>
                <a:t>2035</a:t>
              </a:r>
            </a:p>
            <a:p>
              <a:pPr algn="ctr">
                <a:spcBef>
                  <a:spcPts val="600"/>
                </a:spcBef>
              </a:pPr>
              <a:r>
                <a:rPr lang="en-US" sz="1400" dirty="0">
                  <a:solidFill>
                    <a:schemeClr val="tx2"/>
                  </a:solidFill>
                </a:rPr>
                <a:t>Then </a:t>
              </a:r>
              <a:r>
                <a:rPr lang="en-US" sz="1400" b="1" dirty="0">
                  <a:solidFill>
                    <a:schemeClr val="accent5"/>
                  </a:solidFill>
                </a:rPr>
                <a:t>15 GW </a:t>
              </a:r>
              <a:r>
                <a:rPr lang="en-US" sz="1400" dirty="0">
                  <a:solidFill>
                    <a:schemeClr val="tx2"/>
                  </a:solidFill>
                </a:rPr>
                <a:t>of new nuclear power </a:t>
              </a:r>
              <a:r>
                <a:rPr lang="en-US" sz="1400" b="1" i="1" dirty="0">
                  <a:solidFill>
                    <a:schemeClr val="accent5"/>
                  </a:solidFill>
                </a:rPr>
                <a:t>per year </a:t>
              </a:r>
              <a:r>
                <a:rPr lang="en-US" sz="1400" dirty="0">
                  <a:solidFill>
                    <a:schemeClr val="tx2"/>
                  </a:solidFill>
                </a:rPr>
                <a:t>by </a:t>
              </a:r>
              <a:r>
                <a:rPr lang="en-US" sz="1400" b="1" dirty="0">
                  <a:solidFill>
                    <a:schemeClr val="accent5"/>
                  </a:solidFill>
                </a:rPr>
                <a:t>2040</a:t>
              </a:r>
            </a:p>
          </p:txBody>
        </p: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249DA987-9A2A-298B-5730-6D1AC8EF2290}"/>
                </a:ext>
              </a:extLst>
            </p:cNvPr>
            <p:cNvCxnSpPr>
              <a:stCxn id="38" idx="1"/>
              <a:endCxn id="44" idx="3"/>
            </p:cNvCxnSpPr>
            <p:nvPr/>
          </p:nvCxnSpPr>
          <p:spPr>
            <a:xfrm rot="10800000">
              <a:off x="7893426" y="4129404"/>
              <a:ext cx="632714" cy="1717353"/>
            </a:xfrm>
            <a:prstGeom prst="bentConnector3">
              <a:avLst/>
            </a:prstGeom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F22A7F8-014C-CDEC-5C8F-445CDAAF7846}"/>
              </a:ext>
            </a:extLst>
          </p:cNvPr>
          <p:cNvGrpSpPr/>
          <p:nvPr/>
        </p:nvGrpSpPr>
        <p:grpSpPr>
          <a:xfrm>
            <a:off x="689566" y="2595599"/>
            <a:ext cx="2432071" cy="1397245"/>
            <a:chOff x="689566" y="2595599"/>
            <a:chExt cx="2432071" cy="1397245"/>
          </a:xfrm>
        </p:grpSpPr>
        <p:pic>
          <p:nvPicPr>
            <p:cNvPr id="13" name="Picture 2" descr="Amazon Logo, symbol, meaning, history, PNG, brand">
              <a:extLst>
                <a:ext uri="{FF2B5EF4-FFF2-40B4-BE49-F238E27FC236}">
                  <a16:creationId xmlns:a16="http://schemas.microsoft.com/office/drawing/2014/main" id="{A19C9655-4851-BB0F-195B-E6F69B92E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2151" y="2888115"/>
              <a:ext cx="720781" cy="24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79BDFFBA-3F1D-3256-04A2-96712F9C9A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9566" y="3710807"/>
              <a:ext cx="805949" cy="169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Types of Bees – Beevive">
              <a:extLst>
                <a:ext uri="{FF2B5EF4-FFF2-40B4-BE49-F238E27FC236}">
                  <a16:creationId xmlns:a16="http://schemas.microsoft.com/office/drawing/2014/main" id="{A5D4B8B9-13BC-8A86-709C-3CD092E905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416111" y="3597892"/>
              <a:ext cx="566809" cy="394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224BE67A-190D-489C-5FE7-9481FEB6B7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0581" y="2595599"/>
              <a:ext cx="1261056" cy="6305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Graphic 27" descr="Warning with solid fill">
              <a:extLst>
                <a:ext uri="{FF2B5EF4-FFF2-40B4-BE49-F238E27FC236}">
                  <a16:creationId xmlns:a16="http://schemas.microsoft.com/office/drawing/2014/main" id="{CB773E13-3B4A-3400-AE5C-C058C10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975464" y="3594812"/>
              <a:ext cx="375634" cy="375634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127DAFB-287C-BD4C-9757-61C54195CB67}"/>
                </a:ext>
              </a:extLst>
            </p:cNvPr>
            <p:cNvSpPr/>
            <p:nvPr/>
          </p:nvSpPr>
          <p:spPr>
            <a:xfrm>
              <a:off x="1948189" y="3135562"/>
              <a:ext cx="1088265" cy="210355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</a:rPr>
                <a:t>Susquehanna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58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2" grpId="0"/>
      <p:bldP spid="4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31B07-7E54-916B-AEE1-4D9E313D2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Energy: Non-Problems and Real Problems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A8D8F4-9D86-5B14-633C-8F631C8D027C}"/>
              </a:ext>
            </a:extLst>
          </p:cNvPr>
          <p:cNvSpPr/>
          <p:nvPr/>
        </p:nvSpPr>
        <p:spPr>
          <a:xfrm>
            <a:off x="1510436" y="1954629"/>
            <a:ext cx="2987040" cy="719793"/>
          </a:xfrm>
          <a:prstGeom prst="roundRect">
            <a:avLst/>
          </a:prstGeom>
          <a:solidFill>
            <a:srgbClr val="00B05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Safety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D6659E-FEC1-F0D8-ADA4-03A7C557D130}"/>
              </a:ext>
            </a:extLst>
          </p:cNvPr>
          <p:cNvSpPr/>
          <p:nvPr/>
        </p:nvSpPr>
        <p:spPr>
          <a:xfrm>
            <a:off x="1510436" y="2946400"/>
            <a:ext cx="2987040" cy="719793"/>
          </a:xfrm>
          <a:prstGeom prst="roundRect">
            <a:avLst/>
          </a:prstGeom>
          <a:solidFill>
            <a:srgbClr val="00B05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Bombs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9CAEE2-FAAD-6A31-2ECA-1F73FE4EC9C1}"/>
              </a:ext>
            </a:extLst>
          </p:cNvPr>
          <p:cNvSpPr/>
          <p:nvPr/>
        </p:nvSpPr>
        <p:spPr>
          <a:xfrm>
            <a:off x="1510436" y="3938171"/>
            <a:ext cx="2987040" cy="719793"/>
          </a:xfrm>
          <a:prstGeom prst="roundRect">
            <a:avLst/>
          </a:prstGeom>
          <a:solidFill>
            <a:srgbClr val="00B05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Waste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EFE4CC-D532-9990-7E7A-F63CE067BE07}"/>
              </a:ext>
            </a:extLst>
          </p:cNvPr>
          <p:cNvSpPr/>
          <p:nvPr/>
        </p:nvSpPr>
        <p:spPr>
          <a:xfrm>
            <a:off x="1510436" y="4929942"/>
            <a:ext cx="2987040" cy="719793"/>
          </a:xfrm>
          <a:prstGeom prst="roundRect">
            <a:avLst/>
          </a:prstGeom>
          <a:solidFill>
            <a:srgbClr val="00B050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LCOE*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01F7BA-C4D3-6A65-7EA6-333926134276}"/>
              </a:ext>
            </a:extLst>
          </p:cNvPr>
          <p:cNvGrpSpPr/>
          <p:nvPr/>
        </p:nvGrpSpPr>
        <p:grpSpPr>
          <a:xfrm>
            <a:off x="1625600" y="1036320"/>
            <a:ext cx="8491647" cy="646331"/>
            <a:chOff x="1625600" y="1036320"/>
            <a:chExt cx="8491647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AAB8B54-3B6D-85AB-1B13-CFF144DC7D70}"/>
                </a:ext>
              </a:extLst>
            </p:cNvPr>
            <p:cNvSpPr txBox="1"/>
            <p:nvPr/>
          </p:nvSpPr>
          <p:spPr>
            <a:xfrm>
              <a:off x="1625600" y="1036320"/>
              <a:ext cx="2871876" cy="64633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600">
                  <a:solidFill>
                    <a:schemeClr val="tx2"/>
                  </a:solidFill>
                </a:rPr>
                <a:t>Non-Problems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B7D408B-6C95-5D23-35FA-02745A3C20E0}"/>
                </a:ext>
              </a:extLst>
            </p:cNvPr>
            <p:cNvSpPr txBox="1"/>
            <p:nvPr/>
          </p:nvSpPr>
          <p:spPr>
            <a:xfrm>
              <a:off x="7267941" y="1036320"/>
              <a:ext cx="2849306" cy="64633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3600">
                  <a:solidFill>
                    <a:schemeClr val="tx2"/>
                  </a:solidFill>
                </a:rPr>
                <a:t>Real Problems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F16881-EE12-3ECE-A3F6-9626C636BB9D}"/>
              </a:ext>
            </a:extLst>
          </p:cNvPr>
          <p:cNvSpPr/>
          <p:nvPr/>
        </p:nvSpPr>
        <p:spPr>
          <a:xfrm>
            <a:off x="6604136" y="1954629"/>
            <a:ext cx="4236583" cy="719793"/>
          </a:xfrm>
          <a:prstGeom prst="roundRect">
            <a:avLst/>
          </a:prstGeom>
          <a:solidFill>
            <a:schemeClr val="bg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Capital Cost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9C30FC-748F-C891-EB3B-32AEDCEFF381}"/>
              </a:ext>
            </a:extLst>
          </p:cNvPr>
          <p:cNvSpPr/>
          <p:nvPr/>
        </p:nvSpPr>
        <p:spPr>
          <a:xfrm>
            <a:off x="6604136" y="2946400"/>
            <a:ext cx="4236583" cy="719793"/>
          </a:xfrm>
          <a:prstGeom prst="roundRect">
            <a:avLst/>
          </a:prstGeom>
          <a:solidFill>
            <a:schemeClr val="bg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Time to Deploy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6133902-A9D7-E191-DF0E-4769A26C6182}"/>
              </a:ext>
            </a:extLst>
          </p:cNvPr>
          <p:cNvSpPr/>
          <p:nvPr/>
        </p:nvSpPr>
        <p:spPr>
          <a:xfrm>
            <a:off x="6604137" y="3938171"/>
            <a:ext cx="4236582" cy="719793"/>
          </a:xfrm>
          <a:prstGeom prst="roundRect">
            <a:avLst/>
          </a:prstGeom>
          <a:solidFill>
            <a:schemeClr val="bg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Public Fears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45F3F9-F614-D58D-AECD-B129D6E01870}"/>
              </a:ext>
            </a:extLst>
          </p:cNvPr>
          <p:cNvSpPr/>
          <p:nvPr/>
        </p:nvSpPr>
        <p:spPr>
          <a:xfrm>
            <a:off x="6604136" y="4929942"/>
            <a:ext cx="4236581" cy="719793"/>
          </a:xfrm>
          <a:prstGeom prst="roundRect">
            <a:avLst/>
          </a:prstGeom>
          <a:solidFill>
            <a:schemeClr val="bg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Forgotten Skills</a:t>
            </a: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22EE2E3-B979-2262-2C8C-2A2060B72181}"/>
              </a:ext>
            </a:extLst>
          </p:cNvPr>
          <p:cNvCxnSpPr>
            <a:cxnSpLocks/>
            <a:stCxn id="12" idx="1"/>
            <a:endCxn id="11" idx="1"/>
          </p:cNvCxnSpPr>
          <p:nvPr/>
        </p:nvCxnSpPr>
        <p:spPr>
          <a:xfrm rot="10800000">
            <a:off x="6604136" y="2314527"/>
            <a:ext cx="12700" cy="991771"/>
          </a:xfrm>
          <a:prstGeom prst="bentConnector3">
            <a:avLst>
              <a:gd name="adj1" fmla="val 3480000"/>
            </a:avLst>
          </a:prstGeom>
          <a:ln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C9452D63-EFDA-10B5-080D-70DE96E97A36}"/>
              </a:ext>
            </a:extLst>
          </p:cNvPr>
          <p:cNvCxnSpPr>
            <a:cxnSpLocks/>
            <a:stCxn id="13" idx="3"/>
            <a:endCxn id="12" idx="3"/>
          </p:cNvCxnSpPr>
          <p:nvPr/>
        </p:nvCxnSpPr>
        <p:spPr>
          <a:xfrm flipV="1">
            <a:off x="10840719" y="3306297"/>
            <a:ext cx="12700" cy="991771"/>
          </a:xfrm>
          <a:prstGeom prst="bentConnector3">
            <a:avLst>
              <a:gd name="adj1" fmla="val 3000000"/>
            </a:avLst>
          </a:prstGeom>
          <a:ln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9538839-A9D2-EE73-90E2-52B758DFC714}"/>
              </a:ext>
            </a:extLst>
          </p:cNvPr>
          <p:cNvSpPr/>
          <p:nvPr/>
        </p:nvSpPr>
        <p:spPr>
          <a:xfrm>
            <a:off x="6014720" y="1767840"/>
            <a:ext cx="5435600" cy="3017250"/>
          </a:xfrm>
          <a:prstGeom prst="rect">
            <a:avLst/>
          </a:prstGeom>
          <a:noFill/>
          <a:ln w="28575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EDA154D7-03F9-DFD0-3046-01B380109571}"/>
              </a:ext>
            </a:extLst>
          </p:cNvPr>
          <p:cNvCxnSpPr>
            <a:stCxn id="14" idx="1"/>
            <a:endCxn id="25" idx="1"/>
          </p:cNvCxnSpPr>
          <p:nvPr/>
        </p:nvCxnSpPr>
        <p:spPr>
          <a:xfrm rot="10800000">
            <a:off x="6014720" y="3276465"/>
            <a:ext cx="589416" cy="2013374"/>
          </a:xfrm>
          <a:prstGeom prst="bentConnector3">
            <a:avLst>
              <a:gd name="adj1" fmla="val 187049"/>
            </a:avLst>
          </a:prstGeom>
          <a:ln>
            <a:solidFill>
              <a:schemeClr val="bg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F97AFD5-7A08-8D8C-5997-AA98AFA22648}"/>
              </a:ext>
            </a:extLst>
          </p:cNvPr>
          <p:cNvSpPr txBox="1"/>
          <p:nvPr/>
        </p:nvSpPr>
        <p:spPr>
          <a:xfrm>
            <a:off x="1510436" y="6035899"/>
            <a:ext cx="2918684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*LCOE = Levelized Cost of Energy</a:t>
            </a:r>
          </a:p>
        </p:txBody>
      </p:sp>
    </p:spTree>
    <p:extLst>
      <p:ext uri="{BB962C8B-B14F-4D97-AF65-F5344CB8AC3E}">
        <p14:creationId xmlns:p14="http://schemas.microsoft.com/office/powerpoint/2010/main" val="4632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25" grpId="0" animBg="1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100B-246F-D29D-EEC6-D3A6B0CBE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let’s not forget the consumption of water…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1D8BE47-6A07-0F2F-428F-B9A3800C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00" y="818386"/>
            <a:ext cx="5666136" cy="26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C6C9ABA-0F84-70D3-1902-E0470BDA5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2" y="3784783"/>
            <a:ext cx="5457644" cy="225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282AE1-4E76-7D02-8C44-56621203E1B2}"/>
              </a:ext>
            </a:extLst>
          </p:cNvPr>
          <p:cNvSpPr txBox="1"/>
          <p:nvPr/>
        </p:nvSpPr>
        <p:spPr>
          <a:xfrm>
            <a:off x="738387" y="6137736"/>
            <a:ext cx="72121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i="0" dirty="0">
                <a:effectLst/>
                <a:latin typeface="caecilia-bold"/>
              </a:rPr>
              <a:t>Source: “</a:t>
            </a:r>
            <a:r>
              <a:rPr lang="en-US" sz="1200" i="0" dirty="0">
                <a:effectLst/>
                <a:latin typeface="caecilia-bold"/>
                <a:hlinkClick r:id="rId4"/>
              </a:rPr>
              <a:t>How much water does AI consume? The public deserves to know</a:t>
            </a:r>
            <a:r>
              <a:rPr lang="en-US" sz="1200" i="0" dirty="0">
                <a:effectLst/>
                <a:latin typeface="caecilia-bold"/>
              </a:rPr>
              <a:t>”</a:t>
            </a:r>
          </a:p>
          <a:p>
            <a:pPr algn="l"/>
            <a:r>
              <a:rPr lang="en-US" sz="1100" i="1" dirty="0" err="1">
                <a:effectLst/>
                <a:latin typeface="caecilia-bold"/>
              </a:rPr>
              <a:t>Shaolei</a:t>
            </a:r>
            <a:r>
              <a:rPr lang="en-US" sz="1100" i="1" dirty="0">
                <a:effectLst/>
                <a:latin typeface="caecilia-bold"/>
              </a:rPr>
              <a:t> Ren: Associate Professor of Electrical and Computer Engineering, University of California, Riverside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0A4423-C3DA-B369-C48B-0AF6F7DCF036}"/>
              </a:ext>
            </a:extLst>
          </p:cNvPr>
          <p:cNvGrpSpPr/>
          <p:nvPr/>
        </p:nvGrpSpPr>
        <p:grpSpPr>
          <a:xfrm>
            <a:off x="6486445" y="904668"/>
            <a:ext cx="5553820" cy="1538883"/>
            <a:chOff x="6486445" y="904668"/>
            <a:chExt cx="5553820" cy="1538883"/>
          </a:xfrm>
        </p:grpSpPr>
        <p:pic>
          <p:nvPicPr>
            <p:cNvPr id="7" name="Picture 8" descr="NVIDIA A100 | NVIDIA">
              <a:extLst>
                <a:ext uri="{FF2B5EF4-FFF2-40B4-BE49-F238E27FC236}">
                  <a16:creationId xmlns:a16="http://schemas.microsoft.com/office/drawing/2014/main" id="{44381081-AE19-356F-7A75-81CCD6E4DA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86445" y="1017178"/>
              <a:ext cx="1278387" cy="975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DD1CC4-E726-5C1D-4873-0949F09C0942}"/>
                </a:ext>
              </a:extLst>
            </p:cNvPr>
            <p:cNvSpPr txBox="1"/>
            <p:nvPr/>
          </p:nvSpPr>
          <p:spPr>
            <a:xfrm>
              <a:off x="8486250" y="904668"/>
              <a:ext cx="2794739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u="sng" dirty="0">
                  <a:solidFill>
                    <a:schemeClr val="tx2"/>
                  </a:solidFill>
                </a:rPr>
                <a:t>Producing the GPU chips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029C04-63F6-4733-F6D9-37C8C723CB4D}"/>
                </a:ext>
              </a:extLst>
            </p:cNvPr>
            <p:cNvSpPr txBox="1"/>
            <p:nvPr/>
          </p:nvSpPr>
          <p:spPr>
            <a:xfrm>
              <a:off x="7737292" y="1304778"/>
              <a:ext cx="4302973" cy="1138773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accent5"/>
                  </a:solidFill>
                </a:rPr>
                <a:t>8.3 </a:t>
              </a:r>
              <a:r>
                <a:rPr lang="en-US" sz="2000" b="1" i="1" dirty="0" err="1">
                  <a:solidFill>
                    <a:schemeClr val="accent5"/>
                  </a:solidFill>
                </a:rPr>
                <a:t>tonnes</a:t>
              </a:r>
              <a:r>
                <a:rPr lang="en-US" sz="2000" b="1" i="1" dirty="0">
                  <a:solidFill>
                    <a:schemeClr val="accent5"/>
                  </a:solidFill>
                </a:rPr>
                <a:t> </a:t>
              </a:r>
              <a:r>
                <a:rPr lang="en-US" sz="2000" dirty="0">
                  <a:solidFill>
                    <a:schemeClr val="tx2"/>
                  </a:solidFill>
                </a:rPr>
                <a:t>of Ultra Pure Water per GPU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accent5"/>
                  </a:solidFill>
                </a:rPr>
                <a:t>100,000 GPUs</a:t>
              </a:r>
              <a:r>
                <a:rPr lang="en-US" sz="2000" dirty="0">
                  <a:solidFill>
                    <a:schemeClr val="tx2"/>
                  </a:solidFill>
                </a:rPr>
                <a:t> in Colossus DC</a:t>
              </a:r>
              <a:endParaRPr lang="en-US" sz="2000" b="1" i="1" dirty="0">
                <a:solidFill>
                  <a:schemeClr val="accent5"/>
                </a:solidFill>
              </a:endParaRP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accent5"/>
                  </a:solidFill>
                </a:rPr>
                <a:t>830,000 </a:t>
              </a:r>
              <a:r>
                <a:rPr lang="en-US" sz="2000" b="1" i="1" dirty="0" err="1">
                  <a:solidFill>
                    <a:schemeClr val="accent5"/>
                  </a:solidFill>
                </a:rPr>
                <a:t>tonnes</a:t>
              </a:r>
              <a:endParaRPr lang="en-US" sz="2000" b="1" i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5E09E3-320D-C522-F622-F2A040319CF9}"/>
              </a:ext>
            </a:extLst>
          </p:cNvPr>
          <p:cNvGrpSpPr/>
          <p:nvPr/>
        </p:nvGrpSpPr>
        <p:grpSpPr>
          <a:xfrm>
            <a:off x="6745622" y="2771102"/>
            <a:ext cx="5222856" cy="1215113"/>
            <a:chOff x="6745622" y="2771102"/>
            <a:chExt cx="5222856" cy="121511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1FE589-AA19-6055-590E-D8D58A79045E}"/>
                </a:ext>
              </a:extLst>
            </p:cNvPr>
            <p:cNvSpPr txBox="1"/>
            <p:nvPr/>
          </p:nvSpPr>
          <p:spPr>
            <a:xfrm>
              <a:off x="8269452" y="2771102"/>
              <a:ext cx="3699026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u="sng" dirty="0">
                  <a:solidFill>
                    <a:schemeClr val="tx2"/>
                  </a:solidFill>
                </a:rPr>
                <a:t>Training the Model </a:t>
              </a:r>
              <a:r>
                <a:rPr lang="en-US" sz="1600" b="1" u="sng" dirty="0">
                  <a:solidFill>
                    <a:schemeClr val="tx2"/>
                  </a:solidFill>
                </a:rPr>
                <a:t>(</a:t>
              </a:r>
              <a:r>
                <a:rPr lang="en-US" sz="1600" b="1" u="sng" dirty="0">
                  <a:solidFill>
                    <a:schemeClr val="tx2"/>
                  </a:solidFill>
                  <a:hlinkClick r:id="rId6"/>
                </a:rPr>
                <a:t>Source: Statista</a:t>
              </a:r>
              <a:r>
                <a:rPr lang="en-US" sz="1600" b="1" u="sng" dirty="0">
                  <a:solidFill>
                    <a:schemeClr val="tx2"/>
                  </a:solidFill>
                </a:rPr>
                <a:t>)</a:t>
              </a:r>
              <a:endParaRPr lang="en-US" sz="2000" b="1" u="sng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F783E9-13A2-FF07-0F89-62051C55CB34}"/>
                </a:ext>
              </a:extLst>
            </p:cNvPr>
            <p:cNvSpPr txBox="1"/>
            <p:nvPr/>
          </p:nvSpPr>
          <p:spPr>
            <a:xfrm>
              <a:off x="8205822" y="3171212"/>
              <a:ext cx="3722237" cy="76944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accent5"/>
                  </a:solidFill>
                </a:rPr>
                <a:t>4,800,000 </a:t>
              </a:r>
              <a:r>
                <a:rPr lang="en-US" sz="2000" b="1" i="1" dirty="0" err="1">
                  <a:solidFill>
                    <a:schemeClr val="accent5"/>
                  </a:solidFill>
                </a:rPr>
                <a:t>tonnes</a:t>
              </a:r>
              <a:r>
                <a:rPr lang="en-US" sz="2000" b="1" i="1" dirty="0">
                  <a:solidFill>
                    <a:schemeClr val="accent5"/>
                  </a:solidFill>
                </a:rPr>
                <a:t> in Iowa</a:t>
              </a:r>
            </a:p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 dirty="0">
                  <a:solidFill>
                    <a:schemeClr val="accent5"/>
                  </a:solidFill>
                </a:rPr>
                <a:t>15,000,000 </a:t>
              </a:r>
              <a:r>
                <a:rPr lang="en-US" sz="2000" b="1" i="1" dirty="0" err="1">
                  <a:solidFill>
                    <a:schemeClr val="accent5"/>
                  </a:solidFill>
                </a:rPr>
                <a:t>tonnes</a:t>
              </a:r>
              <a:r>
                <a:rPr lang="en-US" sz="2000" b="1" i="1" dirty="0">
                  <a:solidFill>
                    <a:schemeClr val="accent5"/>
                  </a:solidFill>
                </a:rPr>
                <a:t> in Washington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793955-DF1B-4BDF-983B-3C75F17F7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5622" y="2855246"/>
              <a:ext cx="760032" cy="113096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FF837B-A95C-A37C-83BD-343D23B2CC08}"/>
              </a:ext>
            </a:extLst>
          </p:cNvPr>
          <p:cNvGrpSpPr/>
          <p:nvPr/>
        </p:nvGrpSpPr>
        <p:grpSpPr>
          <a:xfrm>
            <a:off x="6745622" y="4454444"/>
            <a:ext cx="4899732" cy="1545494"/>
            <a:chOff x="6745622" y="4454444"/>
            <a:chExt cx="4899732" cy="154549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2D7086E-C519-A5C9-64EC-F902C4E17A74}"/>
                </a:ext>
              </a:extLst>
            </p:cNvPr>
            <p:cNvGrpSpPr/>
            <p:nvPr/>
          </p:nvGrpSpPr>
          <p:grpSpPr>
            <a:xfrm>
              <a:off x="6745622" y="4461055"/>
              <a:ext cx="4899732" cy="1538883"/>
              <a:chOff x="6745622" y="2771102"/>
              <a:chExt cx="4899732" cy="153888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53E7DF-5A20-57C5-B837-5ECAF9CF61F1}"/>
                  </a:ext>
                </a:extLst>
              </p:cNvPr>
              <p:cNvSpPr txBox="1"/>
              <p:nvPr/>
            </p:nvSpPr>
            <p:spPr>
              <a:xfrm>
                <a:off x="8269452" y="2771102"/>
                <a:ext cx="3163943" cy="400110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 b="1" u="sng" dirty="0">
                    <a:solidFill>
                      <a:schemeClr val="tx2"/>
                    </a:solidFill>
                  </a:rPr>
                  <a:t>Using the Model (Inference)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6634592-8199-FC0A-8F02-D233AA72C3F7}"/>
                  </a:ext>
                </a:extLst>
              </p:cNvPr>
              <p:cNvSpPr txBox="1"/>
              <p:nvPr/>
            </p:nvSpPr>
            <p:spPr>
              <a:xfrm>
                <a:off x="8488528" y="3171212"/>
                <a:ext cx="3156826" cy="1138773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 b="1" i="1" dirty="0">
                    <a:solidFill>
                      <a:schemeClr val="accent5"/>
                    </a:solidFill>
                    <a:hlinkClick r:id="rId4"/>
                  </a:rPr>
                  <a:t>500 ml per 50 questions</a:t>
                </a:r>
                <a:endParaRPr lang="en-US" sz="2000" b="1" i="1" dirty="0">
                  <a:solidFill>
                    <a:schemeClr val="accent5"/>
                  </a:solidFill>
                </a:endParaRPr>
              </a:p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 b="1" i="1" dirty="0">
                    <a:solidFill>
                      <a:schemeClr val="accent5"/>
                    </a:solidFill>
                    <a:hlinkClick r:id="rId8"/>
                  </a:rPr>
                  <a:t>10 million questions per day</a:t>
                </a:r>
                <a:endParaRPr lang="en-US" sz="2000" b="1" i="1" dirty="0">
                  <a:solidFill>
                    <a:schemeClr val="accent5"/>
                  </a:solidFill>
                </a:endParaRPr>
              </a:p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 b="1" i="1" dirty="0">
                    <a:solidFill>
                      <a:schemeClr val="accent5"/>
                    </a:solidFill>
                  </a:rPr>
                  <a:t>36,500 </a:t>
                </a:r>
                <a:r>
                  <a:rPr lang="en-US" sz="2000" b="1" i="1" dirty="0" err="1">
                    <a:solidFill>
                      <a:schemeClr val="accent5"/>
                    </a:solidFill>
                  </a:rPr>
                  <a:t>tonnes</a:t>
                </a:r>
                <a:r>
                  <a:rPr lang="en-US" sz="2000" b="1" i="1" dirty="0">
                    <a:solidFill>
                      <a:schemeClr val="accent5"/>
                    </a:solidFill>
                  </a:rPr>
                  <a:t> per year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6D8DDF0-FD50-DC94-FC01-F8241EB928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5622" y="2855246"/>
                <a:ext cx="760032" cy="1130969"/>
              </a:xfrm>
              <a:prstGeom prst="rect">
                <a:avLst/>
              </a:prstGeom>
            </p:spPr>
          </p:pic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402AA7D-2EDC-BF66-242F-39E7377F974B}"/>
                </a:ext>
              </a:extLst>
            </p:cNvPr>
            <p:cNvSpPr/>
            <p:nvPr/>
          </p:nvSpPr>
          <p:spPr>
            <a:xfrm>
              <a:off x="6904550" y="4454444"/>
              <a:ext cx="442175" cy="4421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</a:rPr>
                <a:t>?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B60B796-8FF9-CC79-CCFC-F3EB7387BE98}"/>
              </a:ext>
            </a:extLst>
          </p:cNvPr>
          <p:cNvSpPr txBox="1"/>
          <p:nvPr/>
        </p:nvSpPr>
        <p:spPr>
          <a:xfrm>
            <a:off x="631064" y="3409770"/>
            <a:ext cx="1295611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  <a:hlinkClick r:id="rId4"/>
              </a:rPr>
              <a:t>Image source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9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76960C-5D2A-F40A-9FA1-BFA52672D4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3956" y="1202032"/>
            <a:ext cx="7844089" cy="384649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dirty="0"/>
              <a:t>Will AI and Robots take my job?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Also…what should I advise my children/siblings/friends to study to protect their careers against the coming AI overlords?</a:t>
            </a:r>
          </a:p>
        </p:txBody>
      </p:sp>
    </p:spTree>
    <p:extLst>
      <p:ext uri="{BB962C8B-B14F-4D97-AF65-F5344CB8AC3E}">
        <p14:creationId xmlns:p14="http://schemas.microsoft.com/office/powerpoint/2010/main" val="26756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922181-FC57-D187-6AC7-14831FD05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Predicted in 1964 by…</a:t>
            </a:r>
          </a:p>
        </p:txBody>
      </p:sp>
      <p:pic>
        <p:nvPicPr>
          <p:cNvPr id="4098" name="Picture 2" descr="The Twilight Zone - Wikipedia">
            <a:extLst>
              <a:ext uri="{FF2B5EF4-FFF2-40B4-BE49-F238E27FC236}">
                <a16:creationId xmlns:a16="http://schemas.microsoft.com/office/drawing/2014/main" id="{B4A01CA6-5C43-2F9F-C432-163C7D91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453" y="925708"/>
            <a:ext cx="2087953" cy="147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5AB9CD4-6AC1-3E81-5737-18F02D9BFB68}"/>
              </a:ext>
            </a:extLst>
          </p:cNvPr>
          <p:cNvGrpSpPr/>
          <p:nvPr/>
        </p:nvGrpSpPr>
        <p:grpSpPr>
          <a:xfrm>
            <a:off x="5940917" y="642375"/>
            <a:ext cx="5437531" cy="1835239"/>
            <a:chOff x="5940917" y="642375"/>
            <a:chExt cx="5437531" cy="18352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4276E5-4D38-612B-7FBD-098E81883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40917" y="642375"/>
              <a:ext cx="2481102" cy="18352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70EE20-8A91-BF24-8638-7B209715102E}"/>
                </a:ext>
              </a:extLst>
            </p:cNvPr>
            <p:cNvSpPr txBox="1"/>
            <p:nvPr/>
          </p:nvSpPr>
          <p:spPr>
            <a:xfrm>
              <a:off x="8712522" y="745181"/>
              <a:ext cx="2665926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chemeClr val="tx2"/>
                  </a:solidFill>
                  <a:effectLst/>
                  <a:latin typeface="Roboto" panose="02000000000000000000" pitchFamily="2" charset="0"/>
                </a:rPr>
                <a:t>Heartless CEO Wallace V. Whipple automates his family-owned factory and lays off </a:t>
              </a:r>
              <a:r>
                <a:rPr lang="en-US" dirty="0">
                  <a:solidFill>
                    <a:schemeClr val="tx2"/>
                  </a:solidFill>
                  <a:latin typeface="Roboto" panose="02000000000000000000" pitchFamily="2" charset="0"/>
                </a:rPr>
                <a:t>61,000 of his workers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DE5D71-0F86-F11A-E3C8-F09C2E558FC7}"/>
              </a:ext>
            </a:extLst>
          </p:cNvPr>
          <p:cNvGrpSpPr/>
          <p:nvPr/>
        </p:nvGrpSpPr>
        <p:grpSpPr>
          <a:xfrm>
            <a:off x="5940917" y="2661068"/>
            <a:ext cx="5676249" cy="1741262"/>
            <a:chOff x="5940917" y="2661068"/>
            <a:chExt cx="5676249" cy="174126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AADB05-FE2E-26B2-D822-AD4955AE2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40917" y="2661068"/>
              <a:ext cx="2481102" cy="17412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AB3E59-4593-EEF6-988F-C8BF8969A836}"/>
                </a:ext>
              </a:extLst>
            </p:cNvPr>
            <p:cNvSpPr txBox="1"/>
            <p:nvPr/>
          </p:nvSpPr>
          <p:spPr>
            <a:xfrm>
              <a:off x="8712522" y="2967335"/>
              <a:ext cx="29046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  <a:latin typeface="Roboto" panose="02000000000000000000" pitchFamily="2" charset="0"/>
                </a:rPr>
                <a:t>The plot is n</a:t>
              </a:r>
              <a:r>
                <a:rPr lang="en-US" b="0" i="0" dirty="0">
                  <a:solidFill>
                    <a:schemeClr val="tx2"/>
                  </a:solidFill>
                  <a:effectLst/>
                  <a:latin typeface="Roboto" panose="02000000000000000000" pitchFamily="2" charset="0"/>
                </a:rPr>
                <a:t>ot very realistic – because some of his Execs disagree on moral grounds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873D4E-81DD-0C3D-9D7D-FD9E35ADA1FC}"/>
              </a:ext>
            </a:extLst>
          </p:cNvPr>
          <p:cNvGrpSpPr/>
          <p:nvPr/>
        </p:nvGrpSpPr>
        <p:grpSpPr>
          <a:xfrm>
            <a:off x="5940917" y="4585784"/>
            <a:ext cx="5950575" cy="1681505"/>
            <a:chOff x="5940917" y="4585784"/>
            <a:chExt cx="5950575" cy="168150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17A7B2-D2A6-2853-D149-2C1E51BF3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40917" y="4585784"/>
              <a:ext cx="2481102" cy="168150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2AFE59-F7AA-97AA-38D3-CC101F7112E7}"/>
                </a:ext>
              </a:extLst>
            </p:cNvPr>
            <p:cNvSpPr txBox="1"/>
            <p:nvPr/>
          </p:nvSpPr>
          <p:spPr>
            <a:xfrm>
              <a:off x="8712521" y="4858132"/>
              <a:ext cx="317897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0" i="0" dirty="0">
                  <a:solidFill>
                    <a:schemeClr val="tx2"/>
                  </a:solidFill>
                  <a:effectLst/>
                  <a:latin typeface="Roboto" panose="02000000000000000000" pitchFamily="2" charset="0"/>
                </a:rPr>
                <a:t>And the workers completely fail to see the “opportunities” presented to them for more leisure time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73D6BC-BD39-924C-8334-086D9EA9B126}"/>
              </a:ext>
            </a:extLst>
          </p:cNvPr>
          <p:cNvGrpSpPr/>
          <p:nvPr/>
        </p:nvGrpSpPr>
        <p:grpSpPr>
          <a:xfrm>
            <a:off x="493830" y="2670229"/>
            <a:ext cx="5015200" cy="3302145"/>
            <a:chOff x="493830" y="2670229"/>
            <a:chExt cx="5015200" cy="33021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8D8D6E-CA76-217A-6825-C851D6F9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3830" y="2670229"/>
              <a:ext cx="5015200" cy="263158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01C6B0-574B-631C-BCB5-4032900E294F}"/>
                </a:ext>
              </a:extLst>
            </p:cNvPr>
            <p:cNvSpPr txBox="1"/>
            <p:nvPr/>
          </p:nvSpPr>
          <p:spPr>
            <a:xfrm>
              <a:off x="1399503" y="5449154"/>
              <a:ext cx="3079689" cy="5232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800" dirty="0">
                  <a:solidFill>
                    <a:schemeClr val="tx2"/>
                  </a:solidFill>
                </a:rPr>
                <a:t>Series 5, Episode 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63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AAB80D-750B-95E6-C224-F8FDA8D5C90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27013E-E9AD-EB7E-7954-EFED9F139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1251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AA4377-ABF3-7E0C-7DE4-1485A13864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75"/>
          <a:stretch/>
        </p:blipFill>
        <p:spPr>
          <a:xfrm>
            <a:off x="6330069" y="734096"/>
            <a:ext cx="5861931" cy="53254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F61D97-3802-9680-EF5D-AC428C38B0F1}"/>
              </a:ext>
            </a:extLst>
          </p:cNvPr>
          <p:cNvSpPr txBox="1"/>
          <p:nvPr/>
        </p:nvSpPr>
        <p:spPr>
          <a:xfrm>
            <a:off x="6460902" y="1158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Top 65 Jobs Safest from AI &amp; Robot Automation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341A97-F1B0-74DC-3E6D-43DF89AAF528}"/>
              </a:ext>
            </a:extLst>
          </p:cNvPr>
          <p:cNvSpPr/>
          <p:nvPr/>
        </p:nvSpPr>
        <p:spPr>
          <a:xfrm>
            <a:off x="6414243" y="6181199"/>
            <a:ext cx="5432616" cy="37581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21461-79A4-67DD-CCC8-26D676FE763E}"/>
              </a:ext>
            </a:extLst>
          </p:cNvPr>
          <p:cNvSpPr txBox="1"/>
          <p:nvPr/>
        </p:nvSpPr>
        <p:spPr>
          <a:xfrm>
            <a:off x="6473523" y="6200859"/>
            <a:ext cx="1625894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bg1"/>
                </a:solidFill>
                <a:hlinkClick r:id="rId4"/>
              </a:rPr>
              <a:t>Link to full report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E11BB-0ACB-3318-464C-813999ED4267}"/>
              </a:ext>
            </a:extLst>
          </p:cNvPr>
          <p:cNvSpPr txBox="1"/>
          <p:nvPr/>
        </p:nvSpPr>
        <p:spPr>
          <a:xfrm>
            <a:off x="8048348" y="6209660"/>
            <a:ext cx="3849580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36/65 of these professions are in healthcare</a:t>
            </a:r>
          </a:p>
        </p:txBody>
      </p:sp>
    </p:spTree>
    <p:extLst>
      <p:ext uri="{BB962C8B-B14F-4D97-AF65-F5344CB8AC3E}">
        <p14:creationId xmlns:p14="http://schemas.microsoft.com/office/powerpoint/2010/main" val="165316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A7695-7238-8D9C-9B3D-5894A8D5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Similar Reports: </a:t>
            </a: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3CF6871D-7524-A93C-8551-7D630AB630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77" y="696827"/>
            <a:ext cx="2209102" cy="2860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E782230D-A78B-7E3D-9712-3105105938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06" y="1098820"/>
            <a:ext cx="3998366" cy="2258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A1E4299D-839A-2E4A-352E-74006235FFE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76" y="3637823"/>
            <a:ext cx="2209101" cy="31253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F084E8-3B8E-537C-7677-AC9EACCBEFCE}"/>
              </a:ext>
            </a:extLst>
          </p:cNvPr>
          <p:cNvSpPr txBox="1"/>
          <p:nvPr/>
        </p:nvSpPr>
        <p:spPr>
          <a:xfrm>
            <a:off x="7232904" y="1559052"/>
            <a:ext cx="4129015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  <a:hlinkClick r:id="rId8"/>
              </a:rPr>
              <a:t>Multiple OECD reports on AI and the workplace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8D05130D-C306-9148-B9AA-A749F605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2214" y="921547"/>
            <a:ext cx="2250394" cy="57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4D2B42-AB9E-FCBA-815B-DE94F28F5D74}"/>
              </a:ext>
            </a:extLst>
          </p:cNvPr>
          <p:cNvSpPr txBox="1"/>
          <p:nvPr/>
        </p:nvSpPr>
        <p:spPr>
          <a:xfrm>
            <a:off x="4673714" y="88737"/>
            <a:ext cx="5181557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Click on images for copies of reports – none of these require registration or payment</a:t>
            </a:r>
          </a:p>
        </p:txBody>
      </p:sp>
      <p:pic>
        <p:nvPicPr>
          <p:cNvPr id="18" name="Picture 17">
            <a:hlinkClick r:id="rId10"/>
            <a:extLst>
              <a:ext uri="{FF2B5EF4-FFF2-40B4-BE49-F238E27FC236}">
                <a16:creationId xmlns:a16="http://schemas.microsoft.com/office/drawing/2014/main" id="{1F1BEBEF-AC62-13AE-6C5A-CDA0737F20A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968" y="2253335"/>
            <a:ext cx="3375625" cy="4503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B59730-5F0E-F41C-8A09-F7644DA006EF}"/>
              </a:ext>
            </a:extLst>
          </p:cNvPr>
          <p:cNvSpPr txBox="1"/>
          <p:nvPr/>
        </p:nvSpPr>
        <p:spPr>
          <a:xfrm>
            <a:off x="8749825" y="1838677"/>
            <a:ext cx="1095172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Including…</a:t>
            </a:r>
          </a:p>
        </p:txBody>
      </p:sp>
      <p:pic>
        <p:nvPicPr>
          <p:cNvPr id="21" name="Picture 20">
            <a:hlinkClick r:id="rId12"/>
            <a:extLst>
              <a:ext uri="{FF2B5EF4-FFF2-40B4-BE49-F238E27FC236}">
                <a16:creationId xmlns:a16="http://schemas.microsoft.com/office/drawing/2014/main" id="{D8C16181-8FE2-3126-AA18-17B40E7D2B9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720" y="3826050"/>
            <a:ext cx="4008888" cy="22585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5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3ADAE-8759-440E-6F91-ECDBF2DC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see an OpenAI Customer 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D162C6-77B8-9942-BA56-03396630C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97" y="818386"/>
            <a:ext cx="4395284" cy="1801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AD8DFF-A4D0-1332-6248-FADB81F1F0D5}"/>
              </a:ext>
            </a:extLst>
          </p:cNvPr>
          <p:cNvSpPr txBox="1"/>
          <p:nvPr/>
        </p:nvSpPr>
        <p:spPr>
          <a:xfrm>
            <a:off x="688979" y="2814198"/>
            <a:ext cx="4486835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Klarna is a Swedish financial services company, offering “buy now pay later” services for online transactions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0D6264-DF1C-9161-DE7F-88B49A3DEA23}"/>
              </a:ext>
            </a:extLst>
          </p:cNvPr>
          <p:cNvSpPr txBox="1"/>
          <p:nvPr/>
        </p:nvSpPr>
        <p:spPr>
          <a:xfrm>
            <a:off x="1305056" y="3885011"/>
            <a:ext cx="2443041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2023 Revenue $2.12B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80AF02-3B3A-F598-19E4-B67851FB7B93}"/>
              </a:ext>
            </a:extLst>
          </p:cNvPr>
          <p:cNvSpPr txBox="1"/>
          <p:nvPr/>
        </p:nvSpPr>
        <p:spPr>
          <a:xfrm>
            <a:off x="1602148" y="4393895"/>
            <a:ext cx="1956305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5,000 employees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24F7FF-1687-73AA-540F-BCB1686F0E06}"/>
              </a:ext>
            </a:extLst>
          </p:cNvPr>
          <p:cNvSpPr txBox="1"/>
          <p:nvPr/>
        </p:nvSpPr>
        <p:spPr>
          <a:xfrm>
            <a:off x="7664823" y="949351"/>
            <a:ext cx="2601161" cy="58477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3200" dirty="0">
                <a:solidFill>
                  <a:schemeClr val="tx2"/>
                </a:solidFill>
              </a:rPr>
              <a:t>February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8B9FF8-B494-2581-06D8-E887F47B570F}"/>
              </a:ext>
            </a:extLst>
          </p:cNvPr>
          <p:cNvSpPr txBox="1"/>
          <p:nvPr/>
        </p:nvSpPr>
        <p:spPr>
          <a:xfrm>
            <a:off x="7767918" y="244465"/>
            <a:ext cx="2714397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dirty="0">
                <a:solidFill>
                  <a:schemeClr val="tx2"/>
                </a:solidFill>
              </a:rPr>
              <a:t>Source: </a:t>
            </a:r>
            <a:r>
              <a:rPr lang="en-US" sz="1600" dirty="0">
                <a:solidFill>
                  <a:schemeClr val="tx2"/>
                </a:solidFill>
                <a:hlinkClick r:id="rId3"/>
              </a:rPr>
              <a:t>OpenAI</a:t>
            </a:r>
            <a:r>
              <a:rPr lang="en-US" sz="1600" dirty="0">
                <a:solidFill>
                  <a:schemeClr val="tx2"/>
                </a:solidFill>
              </a:rPr>
              <a:t> and </a:t>
            </a:r>
            <a:r>
              <a:rPr lang="en-US" sz="1600" dirty="0">
                <a:solidFill>
                  <a:schemeClr val="tx2"/>
                </a:solidFill>
                <a:hlinkClick r:id="rId4"/>
              </a:rPr>
              <a:t>Wikipedia</a:t>
            </a: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62D8D3E-8877-1930-612C-DFC0B11C7ED6}"/>
              </a:ext>
            </a:extLst>
          </p:cNvPr>
          <p:cNvGrpSpPr/>
          <p:nvPr/>
        </p:nvGrpSpPr>
        <p:grpSpPr>
          <a:xfrm>
            <a:off x="520780" y="4866123"/>
            <a:ext cx="5838923" cy="1631216"/>
            <a:chOff x="520780" y="5153797"/>
            <a:chExt cx="5838923" cy="163121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C0490C-DBEC-448E-508B-82775474744A}"/>
                </a:ext>
              </a:extLst>
            </p:cNvPr>
            <p:cNvSpPr txBox="1"/>
            <p:nvPr/>
          </p:nvSpPr>
          <p:spPr>
            <a:xfrm>
              <a:off x="520780" y="5195044"/>
              <a:ext cx="2652684" cy="132343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Klarna has had a rollercoaster series of highs and lows in the past 15 years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E505F0-08FE-105D-D518-2C7D9A82301E}"/>
                </a:ext>
              </a:extLst>
            </p:cNvPr>
            <p:cNvSpPr txBox="1"/>
            <p:nvPr/>
          </p:nvSpPr>
          <p:spPr>
            <a:xfrm>
              <a:off x="3361765" y="5153797"/>
              <a:ext cx="2997938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2021: Europe's most valuable private tech company, at $45.6 billion</a:t>
              </a:r>
            </a:p>
            <a:p>
              <a:r>
                <a:rPr lang="en-US" sz="2000" i="1" dirty="0"/>
                <a:t>One year later the valuation dropped to $6.7B 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63536DBA-57C7-52E5-5A51-9A3368D1778D}"/>
                </a:ext>
              </a:extLst>
            </p:cNvPr>
            <p:cNvSpPr/>
            <p:nvPr/>
          </p:nvSpPr>
          <p:spPr>
            <a:xfrm>
              <a:off x="3027787" y="5531223"/>
              <a:ext cx="291353" cy="251012"/>
            </a:xfrm>
            <a:prstGeom prst="rightArrow">
              <a:avLst/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34AABE0-0287-3DC9-70BB-5D1A0ADAEF6D}"/>
              </a:ext>
            </a:extLst>
          </p:cNvPr>
          <p:cNvSpPr txBox="1"/>
          <p:nvPr/>
        </p:nvSpPr>
        <p:spPr>
          <a:xfrm>
            <a:off x="6488078" y="1580512"/>
            <a:ext cx="5016245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10% of Klarna workforce replaced by AI agents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C2C82A-007D-31CB-DD66-BD637B114D13}"/>
              </a:ext>
            </a:extLst>
          </p:cNvPr>
          <p:cNvSpPr txBox="1"/>
          <p:nvPr/>
        </p:nvSpPr>
        <p:spPr>
          <a:xfrm>
            <a:off x="6796606" y="2087604"/>
            <a:ext cx="4268669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AI agents doing the work of 700 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C9BD61-98CC-CDFA-6E33-672BED0714B0}"/>
              </a:ext>
            </a:extLst>
          </p:cNvPr>
          <p:cNvSpPr txBox="1"/>
          <p:nvPr/>
        </p:nvSpPr>
        <p:spPr>
          <a:xfrm>
            <a:off x="7604423" y="4463932"/>
            <a:ext cx="3041385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 i="1" dirty="0">
                <a:solidFill>
                  <a:schemeClr val="accent5"/>
                </a:solidFill>
              </a:rPr>
              <a:t>Credited with driving $40M profit improvements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24CB774-BD8F-C740-8031-444D556AB570}"/>
              </a:ext>
            </a:extLst>
          </p:cNvPr>
          <p:cNvGrpSpPr/>
          <p:nvPr/>
        </p:nvGrpSpPr>
        <p:grpSpPr>
          <a:xfrm>
            <a:off x="6750429" y="2834669"/>
            <a:ext cx="5301425" cy="1340407"/>
            <a:chOff x="6750429" y="3214808"/>
            <a:chExt cx="5301425" cy="13404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EDD7EEC-4038-6193-806F-4BB0815F91EF}"/>
                </a:ext>
              </a:extLst>
            </p:cNvPr>
            <p:cNvSpPr/>
            <p:nvPr/>
          </p:nvSpPr>
          <p:spPr>
            <a:xfrm>
              <a:off x="6866965" y="3231776"/>
              <a:ext cx="1116106" cy="1306471"/>
            </a:xfrm>
            <a:prstGeom prst="roundRect">
              <a:avLst>
                <a:gd name="adj" fmla="val 1024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BFC994F-CFE5-64BC-3706-21FFE83CDF4E}"/>
                </a:ext>
              </a:extLst>
            </p:cNvPr>
            <p:cNvSpPr txBox="1"/>
            <p:nvPr/>
          </p:nvSpPr>
          <p:spPr>
            <a:xfrm>
              <a:off x="6750429" y="3214808"/>
              <a:ext cx="1383093" cy="132343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66% of Klarna’s customer service interactions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A9B241-B715-A4AA-1D1E-A11EA303CAE6}"/>
                </a:ext>
              </a:extLst>
            </p:cNvPr>
            <p:cNvSpPr/>
            <p:nvPr/>
          </p:nvSpPr>
          <p:spPr>
            <a:xfrm>
              <a:off x="8166850" y="3248744"/>
              <a:ext cx="1116106" cy="1306471"/>
            </a:xfrm>
            <a:prstGeom prst="roundRect">
              <a:avLst>
                <a:gd name="adj" fmla="val 1024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12DD4AF-A4EE-7381-AA3B-8B46FDBBC0A7}"/>
                </a:ext>
              </a:extLst>
            </p:cNvPr>
            <p:cNvSpPr txBox="1"/>
            <p:nvPr/>
          </p:nvSpPr>
          <p:spPr>
            <a:xfrm>
              <a:off x="8108581" y="3231776"/>
              <a:ext cx="1264018" cy="132343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Customer Satisfaction scores on par with humans 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F8BFE8B-6B2B-CA75-42DD-8C791303BB73}"/>
                </a:ext>
              </a:extLst>
            </p:cNvPr>
            <p:cNvSpPr/>
            <p:nvPr/>
          </p:nvSpPr>
          <p:spPr>
            <a:xfrm>
              <a:off x="9473746" y="3231776"/>
              <a:ext cx="1116106" cy="1306471"/>
            </a:xfrm>
            <a:prstGeom prst="roundRect">
              <a:avLst>
                <a:gd name="adj" fmla="val 1024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4FA902-E23B-B1B1-9E33-D2CBDCC0316D}"/>
                </a:ext>
              </a:extLst>
            </p:cNvPr>
            <p:cNvSpPr txBox="1"/>
            <p:nvPr/>
          </p:nvSpPr>
          <p:spPr>
            <a:xfrm>
              <a:off x="9352728" y="3474783"/>
              <a:ext cx="1383093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25% drop in repeat enquiries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32E7F9A-436D-A7F9-1B81-570B05DD5CAE}"/>
                </a:ext>
              </a:extLst>
            </p:cNvPr>
            <p:cNvSpPr/>
            <p:nvPr/>
          </p:nvSpPr>
          <p:spPr>
            <a:xfrm>
              <a:off x="10789779" y="3231776"/>
              <a:ext cx="1116106" cy="1306471"/>
            </a:xfrm>
            <a:prstGeom prst="roundRect">
              <a:avLst>
                <a:gd name="adj" fmla="val 10241"/>
              </a:avLst>
            </a:prstGeom>
            <a:noFill/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48BB490-B959-2115-EBCA-D1497A3E7531}"/>
                </a:ext>
              </a:extLst>
            </p:cNvPr>
            <p:cNvSpPr txBox="1"/>
            <p:nvPr/>
          </p:nvSpPr>
          <p:spPr>
            <a:xfrm>
              <a:off x="10668761" y="3358246"/>
              <a:ext cx="1383093" cy="1077218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Resolution time drops from 11 mins to 2 mins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275CE36-A4EA-8A9E-6F91-5115BDE74F1C}"/>
              </a:ext>
            </a:extLst>
          </p:cNvPr>
          <p:cNvSpPr txBox="1"/>
          <p:nvPr/>
        </p:nvSpPr>
        <p:spPr>
          <a:xfrm>
            <a:off x="7176496" y="5433562"/>
            <a:ext cx="4091524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But, even in Sweden, none of that $40M goes to the 700 people laid off</a:t>
            </a:r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2E92BFEB-7064-BD7E-0FF3-B98706BE8362}"/>
              </a:ext>
            </a:extLst>
          </p:cNvPr>
          <p:cNvCxnSpPr>
            <a:cxnSpLocks/>
            <a:stCxn id="32" idx="1"/>
            <a:endCxn id="20" idx="1"/>
          </p:cNvCxnSpPr>
          <p:nvPr/>
        </p:nvCxnSpPr>
        <p:spPr>
          <a:xfrm rot="10800000">
            <a:off x="6796606" y="2287659"/>
            <a:ext cx="379890" cy="3499846"/>
          </a:xfrm>
          <a:prstGeom prst="bentConnector3">
            <a:avLst>
              <a:gd name="adj1" fmla="val 217115"/>
            </a:avLst>
          </a:prstGeom>
          <a:ln>
            <a:solidFill>
              <a:schemeClr val="accent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64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9" grpId="0"/>
      <p:bldP spid="20" grpId="0"/>
      <p:bldP spid="2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9DACB4-BAAF-5B71-19B9-04668C0F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7" y="2082078"/>
            <a:ext cx="4465780" cy="2658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5D7F9-9236-700D-5462-4FBB2705853E}"/>
              </a:ext>
            </a:extLst>
          </p:cNvPr>
          <p:cNvSpPr txBox="1"/>
          <p:nvPr/>
        </p:nvSpPr>
        <p:spPr>
          <a:xfrm>
            <a:off x="858346" y="596716"/>
            <a:ext cx="3636840" cy="13849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2017 Seminal Paper by Google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Introduced a new Deep Learning architecture called the </a:t>
            </a:r>
            <a:r>
              <a:rPr lang="en-US" sz="2000" b="1" i="1" dirty="0">
                <a:solidFill>
                  <a:schemeClr val="accent5"/>
                </a:solidFill>
              </a:rPr>
              <a:t>Transformer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FE3FF7-4351-0497-0CE0-DCD37DD9BD4F}"/>
              </a:ext>
            </a:extLst>
          </p:cNvPr>
          <p:cNvSpPr txBox="1"/>
          <p:nvPr/>
        </p:nvSpPr>
        <p:spPr>
          <a:xfrm>
            <a:off x="1233896" y="5029872"/>
            <a:ext cx="2885739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The AI you are using is probably based on a Transformer architecture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D1B43F-E3C9-154C-3717-3CCC3AC1B1CD}"/>
              </a:ext>
            </a:extLst>
          </p:cNvPr>
          <p:cNvGrpSpPr/>
          <p:nvPr/>
        </p:nvGrpSpPr>
        <p:grpSpPr>
          <a:xfrm>
            <a:off x="5888916" y="596716"/>
            <a:ext cx="5931049" cy="1772297"/>
            <a:chOff x="5888916" y="596716"/>
            <a:chExt cx="5931049" cy="177229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126E679-2878-718B-6DE7-2CAEF26FC4CE}"/>
                </a:ext>
              </a:extLst>
            </p:cNvPr>
            <p:cNvSpPr/>
            <p:nvPr/>
          </p:nvSpPr>
          <p:spPr>
            <a:xfrm>
              <a:off x="5888916" y="596716"/>
              <a:ext cx="5931049" cy="1772297"/>
            </a:xfrm>
            <a:prstGeom prst="roundRect">
              <a:avLst>
                <a:gd name="adj" fmla="val 7562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844875-832A-4AF4-A9CB-600B5E88BA61}"/>
                </a:ext>
              </a:extLst>
            </p:cNvPr>
            <p:cNvSpPr txBox="1"/>
            <p:nvPr/>
          </p:nvSpPr>
          <p:spPr>
            <a:xfrm>
              <a:off x="5888916" y="596716"/>
              <a:ext cx="5774166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The previous hot technology was the </a:t>
              </a:r>
              <a:r>
                <a:rPr lang="en-US" sz="1600" b="1" i="1" dirty="0">
                  <a:solidFill>
                    <a:schemeClr val="accent5"/>
                  </a:solidFill>
                </a:rPr>
                <a:t>Recurrent Neural Network</a:t>
              </a:r>
              <a:r>
                <a:rPr lang="en-US" sz="1600" dirty="0">
                  <a:solidFill>
                    <a:schemeClr val="tx2"/>
                  </a:solidFill>
                </a:rPr>
                <a:t>, which was a breakthrough in its time, but it struggles with “long range dependencies” in language parsing.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9CB11C-E55C-0A3C-EC92-EB16D296A806}"/>
                </a:ext>
              </a:extLst>
            </p:cNvPr>
            <p:cNvSpPr txBox="1"/>
            <p:nvPr/>
          </p:nvSpPr>
          <p:spPr>
            <a:xfrm>
              <a:off x="5888916" y="1538016"/>
              <a:ext cx="5774166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Transformers use </a:t>
              </a:r>
              <a:r>
                <a:rPr lang="en-US" sz="1600" b="1" i="1" dirty="0">
                  <a:solidFill>
                    <a:schemeClr val="accent5"/>
                  </a:solidFill>
                </a:rPr>
                <a:t>Attention Mechanisms </a:t>
              </a:r>
              <a:r>
                <a:rPr lang="en-US" sz="1600" dirty="0">
                  <a:solidFill>
                    <a:schemeClr val="tx2"/>
                  </a:solidFill>
                </a:rPr>
                <a:t>that allow the AI to operate on blocks of text in parallel, and associate different parts of the text even if it’s widely separated.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BBC221-0B34-6538-A29A-35AC2ED902B4}"/>
              </a:ext>
            </a:extLst>
          </p:cNvPr>
          <p:cNvGrpSpPr/>
          <p:nvPr/>
        </p:nvGrpSpPr>
        <p:grpSpPr>
          <a:xfrm>
            <a:off x="6753727" y="2369013"/>
            <a:ext cx="4215193" cy="651043"/>
            <a:chOff x="6753727" y="2369013"/>
            <a:chExt cx="4215193" cy="6510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0A5591-241C-9697-D321-087EF206CF15}"/>
                </a:ext>
              </a:extLst>
            </p:cNvPr>
            <p:cNvSpPr txBox="1"/>
            <p:nvPr/>
          </p:nvSpPr>
          <p:spPr>
            <a:xfrm>
              <a:off x="6753727" y="2681502"/>
              <a:ext cx="4215193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This is why chatbots suddenly became “useable”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E38DB66-A70C-6CDD-5296-227EE922D718}"/>
                </a:ext>
              </a:extLst>
            </p:cNvPr>
            <p:cNvCxnSpPr>
              <a:stCxn id="16" idx="0"/>
              <a:endCxn id="15" idx="2"/>
            </p:cNvCxnSpPr>
            <p:nvPr/>
          </p:nvCxnSpPr>
          <p:spPr>
            <a:xfrm flipH="1" flipV="1">
              <a:off x="8854441" y="2369013"/>
              <a:ext cx="6883" cy="312489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0FD972E-99EF-EEE9-2235-F8808DB3F161}"/>
              </a:ext>
            </a:extLst>
          </p:cNvPr>
          <p:cNvSpPr txBox="1"/>
          <p:nvPr/>
        </p:nvSpPr>
        <p:spPr>
          <a:xfrm>
            <a:off x="5888916" y="3152396"/>
            <a:ext cx="5506829" cy="1520416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u="sng" dirty="0">
                <a:solidFill>
                  <a:schemeClr val="tx2"/>
                </a:solidFill>
              </a:rPr>
              <a:t>Drawbacks of Transformers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Requires very large training data set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Requires a lot of training processing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“Quadratic complexity” of the attention phase (limits context)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Initially struggled with reasoning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13306C-B83A-7007-41B1-0EF8B8D5AA56}"/>
              </a:ext>
            </a:extLst>
          </p:cNvPr>
          <p:cNvSpPr txBox="1"/>
          <p:nvPr/>
        </p:nvSpPr>
        <p:spPr>
          <a:xfrm>
            <a:off x="5888916" y="4805152"/>
            <a:ext cx="6132384" cy="1520416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u="sng" dirty="0">
                <a:solidFill>
                  <a:schemeClr val="tx2"/>
                </a:solidFill>
              </a:rPr>
              <a:t>What Could Succeed a Transformer Approach?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Many researchers are looking at alterations of RNNs – e.g. linear RNN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Also looking at “attentionless” Transformers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Meta’s </a:t>
            </a:r>
            <a:r>
              <a:rPr lang="en-US" sz="1600" b="1" i="1" dirty="0">
                <a:solidFill>
                  <a:schemeClr val="accent5"/>
                </a:solidFill>
              </a:rPr>
              <a:t>Megalodon</a:t>
            </a:r>
            <a:r>
              <a:rPr lang="en-US" sz="1600" dirty="0">
                <a:solidFill>
                  <a:schemeClr val="tx2"/>
                </a:solidFill>
              </a:rPr>
              <a:t> may be the first challenger</a:t>
            </a:r>
          </a:p>
          <a:p>
            <a:pPr marL="179388" indent="-179388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173629-9F5D-91CA-5C23-8D6768FB96B2}"/>
              </a:ext>
            </a:extLst>
          </p:cNvPr>
          <p:cNvGrpSpPr/>
          <p:nvPr/>
        </p:nvGrpSpPr>
        <p:grpSpPr>
          <a:xfrm>
            <a:off x="9148482" y="3218664"/>
            <a:ext cx="2671483" cy="693940"/>
            <a:chOff x="9148482" y="3218664"/>
            <a:chExt cx="2671483" cy="69394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EE063B-D30B-811A-0736-985676340568}"/>
                </a:ext>
              </a:extLst>
            </p:cNvPr>
            <p:cNvSpPr txBox="1"/>
            <p:nvPr/>
          </p:nvSpPr>
          <p:spPr>
            <a:xfrm>
              <a:off x="9681882" y="3218664"/>
              <a:ext cx="2138083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i="1" dirty="0">
                  <a:solidFill>
                    <a:schemeClr val="accent5"/>
                  </a:solidFill>
                </a:rPr>
                <a:t>We will see why this is important later</a:t>
              </a:r>
            </a:p>
          </p:txBody>
        </p: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65D43022-8936-C8F9-55B4-700110556C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48482" y="3511051"/>
              <a:ext cx="533400" cy="401553"/>
            </a:xfrm>
            <a:prstGeom prst="bentConnector3">
              <a:avLst/>
            </a:prstGeom>
            <a:ln>
              <a:solidFill>
                <a:schemeClr val="tx2"/>
              </a:solidFill>
              <a:headEnd type="none" w="med" len="med"/>
              <a:tailEnd type="arrow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443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BCE666-94D4-8C20-A75F-7E9177571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Replacing Software Developers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5978B-7BAF-3EBE-21B1-9B6B076AE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77" y="888642"/>
            <a:ext cx="3366807" cy="29964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0E528B6-C5A0-E4EB-89C8-1A73B6A92C1F}"/>
              </a:ext>
            </a:extLst>
          </p:cNvPr>
          <p:cNvGrpSpPr/>
          <p:nvPr/>
        </p:nvGrpSpPr>
        <p:grpSpPr>
          <a:xfrm>
            <a:off x="262677" y="3934523"/>
            <a:ext cx="5194228" cy="2700401"/>
            <a:chOff x="249231" y="3934523"/>
            <a:chExt cx="5194228" cy="270040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C45B475-8E12-4841-EF84-00B31359BD72}"/>
                </a:ext>
              </a:extLst>
            </p:cNvPr>
            <p:cNvSpPr/>
            <p:nvPr/>
          </p:nvSpPr>
          <p:spPr>
            <a:xfrm>
              <a:off x="443877" y="4545166"/>
              <a:ext cx="1223493" cy="1136561"/>
            </a:xfrm>
            <a:prstGeom prst="roundRect">
              <a:avLst>
                <a:gd name="adj" fmla="val 986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Algorithms and data structures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5B3B77E-A226-92BB-9AF0-21D8FDF82A52}"/>
                </a:ext>
              </a:extLst>
            </p:cNvPr>
            <p:cNvSpPr/>
            <p:nvPr/>
          </p:nvSpPr>
          <p:spPr>
            <a:xfrm>
              <a:off x="2270531" y="4545166"/>
              <a:ext cx="1223493" cy="1136561"/>
            </a:xfrm>
            <a:prstGeom prst="roundRect">
              <a:avLst>
                <a:gd name="adj" fmla="val 986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React.js developers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7E168A99-F3E7-2E72-7B98-B7F0160C31FE}"/>
                </a:ext>
              </a:extLst>
            </p:cNvPr>
            <p:cNvSpPr/>
            <p:nvPr/>
          </p:nvSpPr>
          <p:spPr>
            <a:xfrm>
              <a:off x="1837386" y="4870894"/>
              <a:ext cx="334851" cy="485104"/>
            </a:xfrm>
            <a:prstGeom prst="rightArrow">
              <a:avLst>
                <a:gd name="adj1" fmla="val 50000"/>
                <a:gd name="adj2" fmla="val 74359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001D68-FAAC-B5F1-B112-C81A0469693C}"/>
                </a:ext>
              </a:extLst>
            </p:cNvPr>
            <p:cNvSpPr txBox="1"/>
            <p:nvPr/>
          </p:nvSpPr>
          <p:spPr>
            <a:xfrm>
              <a:off x="1738762" y="3934523"/>
              <a:ext cx="2618474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Order of replacement danger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37DBF2F3-B86B-D0A5-3217-FEC9BCBF301F}"/>
                </a:ext>
              </a:extLst>
            </p:cNvPr>
            <p:cNvSpPr/>
            <p:nvPr/>
          </p:nvSpPr>
          <p:spPr>
            <a:xfrm>
              <a:off x="4097185" y="4545166"/>
              <a:ext cx="1223493" cy="1136561"/>
            </a:xfrm>
            <a:prstGeom prst="roundRect">
              <a:avLst>
                <a:gd name="adj" fmla="val 9868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Freelancers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D6090206-1D9E-E511-05C9-7A5C56267CD3}"/>
                </a:ext>
              </a:extLst>
            </p:cNvPr>
            <p:cNvSpPr/>
            <p:nvPr/>
          </p:nvSpPr>
          <p:spPr>
            <a:xfrm>
              <a:off x="3664040" y="4870894"/>
              <a:ext cx="334851" cy="485104"/>
            </a:xfrm>
            <a:prstGeom prst="rightArrow">
              <a:avLst>
                <a:gd name="adj1" fmla="val 50000"/>
                <a:gd name="adj2" fmla="val 74359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19D03D-221C-4060-2354-74EB930BF951}"/>
                </a:ext>
              </a:extLst>
            </p:cNvPr>
            <p:cNvSpPr/>
            <p:nvPr/>
          </p:nvSpPr>
          <p:spPr>
            <a:xfrm>
              <a:off x="613449" y="4257352"/>
              <a:ext cx="4537656" cy="151769"/>
            </a:xfrm>
            <a:prstGeom prst="rect">
              <a:avLst/>
            </a:prstGeom>
            <a:gradFill>
              <a:gsLst>
                <a:gs pos="6891">
                  <a:srgbClr val="FF1200"/>
                </a:gs>
                <a:gs pos="51000">
                  <a:srgbClr val="FE3100"/>
                </a:gs>
                <a:gs pos="0">
                  <a:schemeClr val="bg2"/>
                </a:gs>
                <a:gs pos="83000">
                  <a:schemeClr val="accent3"/>
                </a:gs>
              </a:gsLst>
              <a:lin ang="0" scaled="0"/>
            </a:gra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F945342-A03C-225C-36A6-82D24EDED8EA}"/>
                </a:ext>
              </a:extLst>
            </p:cNvPr>
            <p:cNvSpPr txBox="1"/>
            <p:nvPr/>
          </p:nvSpPr>
          <p:spPr>
            <a:xfrm>
              <a:off x="249231" y="5681727"/>
              <a:ext cx="1591121" cy="73866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Problems that can be broken down into small chunks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55F08E-4D94-89C2-EC92-A72557E0CF24}"/>
                </a:ext>
              </a:extLst>
            </p:cNvPr>
            <p:cNvSpPr txBox="1"/>
            <p:nvPr/>
          </p:nvSpPr>
          <p:spPr>
            <a:xfrm>
              <a:off x="2134882" y="5680817"/>
              <a:ext cx="1491755" cy="73866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Where libraries already do most of the work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DBB574-C0C3-D4AD-FA7F-DFB7F6693496}"/>
                </a:ext>
              </a:extLst>
            </p:cNvPr>
            <p:cNvSpPr txBox="1"/>
            <p:nvPr/>
          </p:nvSpPr>
          <p:spPr>
            <a:xfrm>
              <a:off x="3951704" y="5680817"/>
              <a:ext cx="1491755" cy="9541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Projects that are always different and need creative &amp; flexibility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7EE6AD-CF8D-3431-F36D-9E716029BF75}"/>
              </a:ext>
            </a:extLst>
          </p:cNvPr>
          <p:cNvGrpSpPr/>
          <p:nvPr/>
        </p:nvGrpSpPr>
        <p:grpSpPr>
          <a:xfrm>
            <a:off x="7755991" y="818386"/>
            <a:ext cx="4139176" cy="5460039"/>
            <a:chOff x="7755991" y="818386"/>
            <a:chExt cx="4139176" cy="5460039"/>
          </a:xfrm>
        </p:grpSpPr>
        <p:pic>
          <p:nvPicPr>
            <p:cNvPr id="15362" name="Picture 2" descr="GitLab named a Leader in 2024 Gartner Magic Quadrant for AI Code Assistants">
              <a:extLst>
                <a:ext uri="{FF2B5EF4-FFF2-40B4-BE49-F238E27FC236}">
                  <a16:creationId xmlns:a16="http://schemas.microsoft.com/office/drawing/2014/main" id="{FCEF14DA-346F-E2C9-2A98-C43ECBC576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5991" y="818386"/>
              <a:ext cx="4139176" cy="4746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F07CD5-B3C9-16BC-38DE-218C99816E34}"/>
                </a:ext>
              </a:extLst>
            </p:cNvPr>
            <p:cNvSpPr txBox="1"/>
            <p:nvPr/>
          </p:nvSpPr>
          <p:spPr>
            <a:xfrm>
              <a:off x="8327025" y="5447428"/>
              <a:ext cx="3421098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The biggest productivity gains will come with code assistants – where humans and AI work together</a:t>
              </a:r>
            </a:p>
          </p:txBody>
        </p:sp>
      </p:grpSp>
      <p:pic>
        <p:nvPicPr>
          <p:cNvPr id="15364" name="Picture 4" descr="Gartner Says 75% of Enterprise Software Engineers Will Use AI Code  Assistants by 2028">
            <a:extLst>
              <a:ext uri="{FF2B5EF4-FFF2-40B4-BE49-F238E27FC236}">
                <a16:creationId xmlns:a16="http://schemas.microsoft.com/office/drawing/2014/main" id="{FACDBFA4-0B8E-5017-9096-774EDEA14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6254" y="1190609"/>
            <a:ext cx="3317839" cy="293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4A7A065-B5C6-2AF0-377B-331FC3025EC7}"/>
              </a:ext>
            </a:extLst>
          </p:cNvPr>
          <p:cNvSpPr txBox="1"/>
          <p:nvPr/>
        </p:nvSpPr>
        <p:spPr>
          <a:xfrm>
            <a:off x="4365261" y="3518580"/>
            <a:ext cx="1598579" cy="276999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dirty="0">
                <a:solidFill>
                  <a:schemeClr val="tx2"/>
                </a:solidFill>
              </a:rPr>
              <a:t>Source: Gartner Group</a:t>
            </a:r>
          </a:p>
        </p:txBody>
      </p:sp>
    </p:spTree>
    <p:extLst>
      <p:ext uri="{BB962C8B-B14F-4D97-AF65-F5344CB8AC3E}">
        <p14:creationId xmlns:p14="http://schemas.microsoft.com/office/powerpoint/2010/main" val="201033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FA251-8887-E710-7347-B5CC6068C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Stages of Replacement of Surgeons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FD1CE5-5918-C041-A919-7399950CFC6E}"/>
              </a:ext>
            </a:extLst>
          </p:cNvPr>
          <p:cNvGrpSpPr/>
          <p:nvPr/>
        </p:nvGrpSpPr>
        <p:grpSpPr>
          <a:xfrm>
            <a:off x="417411" y="1070154"/>
            <a:ext cx="3442385" cy="3094938"/>
            <a:chOff x="417411" y="1070154"/>
            <a:chExt cx="3442385" cy="3094938"/>
          </a:xfrm>
        </p:grpSpPr>
        <p:pic>
          <p:nvPicPr>
            <p:cNvPr id="6" name="Picture 5" descr="Several surgeons in a operating room&#10;&#10;Description automatically generated">
              <a:extLst>
                <a:ext uri="{FF2B5EF4-FFF2-40B4-BE49-F238E27FC236}">
                  <a16:creationId xmlns:a16="http://schemas.microsoft.com/office/drawing/2014/main" id="{14CFBDCF-808A-58A4-2CEA-127663B1F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411" y="1869948"/>
              <a:ext cx="3442385" cy="22951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9CD6DCA-504D-BF37-86AC-54B6D48E827E}"/>
                </a:ext>
              </a:extLst>
            </p:cNvPr>
            <p:cNvSpPr/>
            <p:nvPr/>
          </p:nvSpPr>
          <p:spPr>
            <a:xfrm>
              <a:off x="557784" y="1152144"/>
              <a:ext cx="489204" cy="489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2BF0B1-F587-55EE-09F5-674A16B69B93}"/>
                </a:ext>
              </a:extLst>
            </p:cNvPr>
            <p:cNvSpPr txBox="1"/>
            <p:nvPr/>
          </p:nvSpPr>
          <p:spPr>
            <a:xfrm>
              <a:off x="1145309" y="1070154"/>
              <a:ext cx="2262706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Human brains, human hands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1E7B5E4-1CE7-BDBC-68F9-384604632297}"/>
              </a:ext>
            </a:extLst>
          </p:cNvPr>
          <p:cNvGrpSpPr/>
          <p:nvPr/>
        </p:nvGrpSpPr>
        <p:grpSpPr>
          <a:xfrm>
            <a:off x="4037076" y="1050493"/>
            <a:ext cx="3442716" cy="3114599"/>
            <a:chOff x="4037076" y="1050493"/>
            <a:chExt cx="3442716" cy="3114599"/>
          </a:xfrm>
        </p:grpSpPr>
        <p:pic>
          <p:nvPicPr>
            <p:cNvPr id="8" name="Picture 7" descr="A group of people in a surgery room&#10;&#10;Description automatically generated">
              <a:extLst>
                <a:ext uri="{FF2B5EF4-FFF2-40B4-BE49-F238E27FC236}">
                  <a16:creationId xmlns:a16="http://schemas.microsoft.com/office/drawing/2014/main" id="{971D5E1A-DFCD-197D-0146-122EB7DA8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7076" y="1869948"/>
              <a:ext cx="3442716" cy="229514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533BF2-2E19-775F-E997-2FDA56AEC124}"/>
                </a:ext>
              </a:extLst>
            </p:cNvPr>
            <p:cNvSpPr/>
            <p:nvPr/>
          </p:nvSpPr>
          <p:spPr>
            <a:xfrm>
              <a:off x="4201668" y="1152144"/>
              <a:ext cx="489204" cy="489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F7C503D-B87B-BBFC-D3B5-739A60A7ACD0}"/>
                </a:ext>
              </a:extLst>
            </p:cNvPr>
            <p:cNvSpPr txBox="1"/>
            <p:nvPr/>
          </p:nvSpPr>
          <p:spPr>
            <a:xfrm>
              <a:off x="4779360" y="1050493"/>
              <a:ext cx="1975399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Human brains, robot hands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722B55C-C48E-6D86-110B-F21F23A3B7CB}"/>
              </a:ext>
            </a:extLst>
          </p:cNvPr>
          <p:cNvGrpSpPr/>
          <p:nvPr/>
        </p:nvGrpSpPr>
        <p:grpSpPr>
          <a:xfrm>
            <a:off x="7709648" y="1152144"/>
            <a:ext cx="4089160" cy="3009531"/>
            <a:chOff x="7709648" y="1152144"/>
            <a:chExt cx="4089160" cy="3009531"/>
          </a:xfrm>
        </p:grpSpPr>
        <p:pic>
          <p:nvPicPr>
            <p:cNvPr id="12" name="Picture 11" descr="A robot working on a piece of paper&#10;&#10;Description automatically generated">
              <a:extLst>
                <a:ext uri="{FF2B5EF4-FFF2-40B4-BE49-F238E27FC236}">
                  <a16:creationId xmlns:a16="http://schemas.microsoft.com/office/drawing/2014/main" id="{14E0E718-C297-EFB8-AB89-197E9C7FA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9648" y="1869948"/>
              <a:ext cx="4089160" cy="229172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3E7DC4-EB29-35CB-0FC6-052F08773A84}"/>
                </a:ext>
              </a:extLst>
            </p:cNvPr>
            <p:cNvSpPr/>
            <p:nvPr/>
          </p:nvSpPr>
          <p:spPr>
            <a:xfrm>
              <a:off x="8033004" y="1152144"/>
              <a:ext cx="489204" cy="48920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85CA6F-1A19-2C78-AF32-A3F970531B23}"/>
                </a:ext>
              </a:extLst>
            </p:cNvPr>
            <p:cNvSpPr txBox="1"/>
            <p:nvPr/>
          </p:nvSpPr>
          <p:spPr>
            <a:xfrm>
              <a:off x="8610696" y="1207805"/>
              <a:ext cx="2477217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AI brains, robot hands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7933563-EF1C-E612-5B1C-F0C2207305CA}"/>
              </a:ext>
            </a:extLst>
          </p:cNvPr>
          <p:cNvGrpSpPr/>
          <p:nvPr/>
        </p:nvGrpSpPr>
        <p:grpSpPr>
          <a:xfrm>
            <a:off x="417412" y="4279392"/>
            <a:ext cx="7062381" cy="946073"/>
            <a:chOff x="417412" y="4279392"/>
            <a:chExt cx="7062381" cy="946073"/>
          </a:xfrm>
        </p:grpSpPr>
        <p:sp>
          <p:nvSpPr>
            <p:cNvPr id="19" name="Left Brace 18">
              <a:extLst>
                <a:ext uri="{FF2B5EF4-FFF2-40B4-BE49-F238E27FC236}">
                  <a16:creationId xmlns:a16="http://schemas.microsoft.com/office/drawing/2014/main" id="{7D87E1F6-3A88-A1D7-AC61-B8257B851247}"/>
                </a:ext>
              </a:extLst>
            </p:cNvPr>
            <p:cNvSpPr/>
            <p:nvPr/>
          </p:nvSpPr>
          <p:spPr>
            <a:xfrm rot="16200000">
              <a:off x="3793211" y="903593"/>
              <a:ext cx="310783" cy="7062381"/>
            </a:xfrm>
            <a:prstGeom prst="leftBrace">
              <a:avLst>
                <a:gd name="adj1" fmla="val 28929"/>
                <a:gd name="adj2" fmla="val 50000"/>
              </a:avLst>
            </a:prstGeom>
            <a:ln w="19050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F6D49C9-D3F5-00CE-F669-6A13D51491E7}"/>
                </a:ext>
              </a:extLst>
            </p:cNvPr>
            <p:cNvSpPr txBox="1"/>
            <p:nvPr/>
          </p:nvSpPr>
          <p:spPr>
            <a:xfrm>
              <a:off x="2228670" y="4763800"/>
              <a:ext cx="3496983" cy="461665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400" dirty="0">
                  <a:solidFill>
                    <a:schemeClr val="tx2"/>
                  </a:solidFill>
                </a:rPr>
                <a:t>15 years to train a surgeon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68F76CB-AC35-B100-FE29-1F6724350AA2}"/>
              </a:ext>
            </a:extLst>
          </p:cNvPr>
          <p:cNvSpPr txBox="1"/>
          <p:nvPr/>
        </p:nvSpPr>
        <p:spPr>
          <a:xfrm>
            <a:off x="7965286" y="4434784"/>
            <a:ext cx="3606053" cy="13234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dirty="0">
                <a:solidFill>
                  <a:schemeClr val="tx2"/>
                </a:solidFill>
              </a:rPr>
              <a:t>We will be able to produce thousands of these per year – and they are all better than the best human surgeon in the world</a:t>
            </a:r>
          </a:p>
        </p:txBody>
      </p:sp>
    </p:spTree>
    <p:extLst>
      <p:ext uri="{BB962C8B-B14F-4D97-AF65-F5344CB8AC3E}">
        <p14:creationId xmlns:p14="http://schemas.microsoft.com/office/powerpoint/2010/main" val="141792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68A91-9907-C881-F68B-5C952C555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D14FF6-19C6-A313-CDCA-556858635D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2025 AI Predictions</a:t>
            </a:r>
          </a:p>
        </p:txBody>
      </p:sp>
    </p:spTree>
    <p:extLst>
      <p:ext uri="{BB962C8B-B14F-4D97-AF65-F5344CB8AC3E}">
        <p14:creationId xmlns:p14="http://schemas.microsoft.com/office/powerpoint/2010/main" val="2977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483CA9-DD39-52A4-84DD-880A5118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predictions – so let’s look for patterns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C48B9D-99BB-757C-21F9-C2847F280C50}"/>
              </a:ext>
            </a:extLst>
          </p:cNvPr>
          <p:cNvGrpSpPr/>
          <p:nvPr/>
        </p:nvGrpSpPr>
        <p:grpSpPr>
          <a:xfrm>
            <a:off x="325893" y="1082040"/>
            <a:ext cx="3922869" cy="3630397"/>
            <a:chOff x="325893" y="1082040"/>
            <a:chExt cx="3922869" cy="3630397"/>
          </a:xfrm>
        </p:grpSpPr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E3EAC8C4-806B-5592-0F41-D1C6374D9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294" y="1082040"/>
              <a:ext cx="1103500" cy="441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4DE259-BD12-B759-F362-2164ABD1D997}"/>
                </a:ext>
              </a:extLst>
            </p:cNvPr>
            <p:cNvSpPr txBox="1"/>
            <p:nvPr/>
          </p:nvSpPr>
          <p:spPr>
            <a:xfrm>
              <a:off x="574137" y="1787094"/>
              <a:ext cx="2599814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  <a:hlinkClick r:id="rId3"/>
                </a:rPr>
                <a:t>From IBM’s YouTube Channel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DBC6736-DCDF-C432-AD6F-7FBBDD259838}"/>
                </a:ext>
              </a:extLst>
            </p:cNvPr>
            <p:cNvSpPr txBox="1"/>
            <p:nvPr/>
          </p:nvSpPr>
          <p:spPr>
            <a:xfrm>
              <a:off x="325893" y="2348713"/>
              <a:ext cx="3922869" cy="236372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  <a:tabLst>
                  <a:tab pos="268288" algn="l"/>
                </a:tabLst>
              </a:pPr>
              <a:r>
                <a:rPr lang="en-US" dirty="0">
                  <a:latin typeface="Segoe UI" panose="020B0502040204020203" pitchFamily="34" charset="0"/>
                </a:rPr>
                <a:t>Agentic AI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  <a:tabLst>
                  <a:tab pos="268288" algn="l"/>
                </a:tabLst>
              </a:pPr>
              <a:r>
                <a:rPr lang="en-US" dirty="0">
                  <a:latin typeface="Segoe UI" panose="020B0502040204020203" pitchFamily="34" charset="0"/>
                </a:rPr>
                <a:t>Inference Time Compute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  <a:tabLst>
                  <a:tab pos="268288" algn="l"/>
                </a:tabLst>
              </a:pPr>
              <a:r>
                <a:rPr lang="en-US" dirty="0">
                  <a:latin typeface="Segoe UI" panose="020B0502040204020203" pitchFamily="34" charset="0"/>
                </a:rPr>
                <a:t>Very Large Models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  <a:tabLst>
                  <a:tab pos="268288" algn="l"/>
                </a:tabLst>
              </a:pPr>
              <a:r>
                <a:rPr lang="en-US" dirty="0">
                  <a:latin typeface="Segoe UI" panose="020B0502040204020203" pitchFamily="34" charset="0"/>
                </a:rPr>
                <a:t>Very Small Models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  <a:tabLst>
                  <a:tab pos="268288" algn="l"/>
                </a:tabLst>
              </a:pPr>
              <a:r>
                <a:rPr lang="en-US" dirty="0">
                  <a:latin typeface="Segoe UI" panose="020B0502040204020203" pitchFamily="34" charset="0"/>
                </a:rPr>
                <a:t>More advanced use cases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  <a:tabLst>
                  <a:tab pos="268288" algn="l"/>
                </a:tabLst>
              </a:pPr>
              <a:r>
                <a:rPr lang="en-US" dirty="0">
                  <a:latin typeface="Segoe UI" panose="020B0502040204020203" pitchFamily="34" charset="0"/>
                </a:rPr>
                <a:t>Near-infinite memory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  <a:tabLst>
                  <a:tab pos="268288" algn="l"/>
                </a:tabLst>
              </a:pPr>
              <a:r>
                <a:rPr lang="en-US" dirty="0">
                  <a:latin typeface="Segoe UI" panose="020B0502040204020203" pitchFamily="34" charset="0"/>
                </a:rPr>
                <a:t>Human in the loop augmentation</a:t>
              </a:r>
              <a:endParaRPr lang="en-US" sz="1600" dirty="0">
                <a:latin typeface="Segoe UI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605B83-5325-8594-49D2-FE770C328E22}"/>
              </a:ext>
            </a:extLst>
          </p:cNvPr>
          <p:cNvGrpSpPr/>
          <p:nvPr/>
        </p:nvGrpSpPr>
        <p:grpSpPr>
          <a:xfrm>
            <a:off x="4267202" y="1010954"/>
            <a:ext cx="3941974" cy="5308077"/>
            <a:chOff x="4267202" y="1010954"/>
            <a:chExt cx="3941974" cy="530807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12BED07-286D-9ACC-B4BC-BE2FC001D87B}"/>
                </a:ext>
              </a:extLst>
            </p:cNvPr>
            <p:cNvCxnSpPr/>
            <p:nvPr/>
          </p:nvCxnSpPr>
          <p:spPr>
            <a:xfrm>
              <a:off x="4267202" y="1082040"/>
              <a:ext cx="0" cy="5197736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4" descr="Microsoft Unveils a New Look - The Official Microsoft Blog">
              <a:extLst>
                <a:ext uri="{FF2B5EF4-FFF2-40B4-BE49-F238E27FC236}">
                  <a16:creationId xmlns:a16="http://schemas.microsoft.com/office/drawing/2014/main" id="{5CEC48F1-8438-75A7-96BB-ED0872AD9A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36897" y="1010954"/>
              <a:ext cx="2587248" cy="572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3BE590-D451-6D92-DEAE-6ECE7EC32D5A}"/>
                </a:ext>
              </a:extLst>
            </p:cNvPr>
            <p:cNvSpPr txBox="1"/>
            <p:nvPr/>
          </p:nvSpPr>
          <p:spPr>
            <a:xfrm>
              <a:off x="4519555" y="1817871"/>
              <a:ext cx="317811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0" i="0" dirty="0">
                  <a:effectLst/>
                  <a:latin typeface="Segoe UI" panose="020B0502040204020203" pitchFamily="34" charset="0"/>
                  <a:hlinkClick r:id="rId5"/>
                </a:rPr>
                <a:t>6 AI trends you’ll see more of in 2025</a:t>
              </a:r>
              <a:endParaRPr lang="en-US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A548EF-C713-D444-B813-C02A7143ED05}"/>
                </a:ext>
              </a:extLst>
            </p:cNvPr>
            <p:cNvSpPr txBox="1"/>
            <p:nvPr/>
          </p:nvSpPr>
          <p:spPr>
            <a:xfrm>
              <a:off x="4540625" y="2348713"/>
              <a:ext cx="3668551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65113" indent="-265113" algn="l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b="0" i="0" dirty="0">
                  <a:effectLst/>
                  <a:latin typeface="Segoe UI" panose="020B0502040204020203" pitchFamily="34" charset="0"/>
                </a:rPr>
                <a:t>AI models will become more capable and useful</a:t>
              </a:r>
              <a:endParaRPr lang="en-US" b="1" dirty="0">
                <a:solidFill>
                  <a:schemeClr val="tx2"/>
                </a:solidFill>
              </a:endParaRPr>
            </a:p>
            <a:p>
              <a:pPr marL="265113" indent="-265113" algn="l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b="0" i="0" dirty="0">
                  <a:effectLst/>
                  <a:latin typeface="Segoe UI" panose="020B0502040204020203" pitchFamily="34" charset="0"/>
                </a:rPr>
                <a:t>Agents will change the shape of work</a:t>
              </a:r>
            </a:p>
            <a:p>
              <a:pPr marL="265113" indent="-265113" algn="l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b="0" i="0" dirty="0">
                  <a:effectLst/>
                  <a:latin typeface="Segoe UI" panose="020B0502040204020203" pitchFamily="34" charset="0"/>
                </a:rPr>
                <a:t>AI companions will support you in your everyday life </a:t>
              </a:r>
            </a:p>
            <a:p>
              <a:pPr marL="265113" indent="-265113" algn="l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b="0" i="0" dirty="0">
                  <a:effectLst/>
                  <a:latin typeface="Segoe UI" panose="020B0502040204020203" pitchFamily="34" charset="0"/>
                </a:rPr>
                <a:t>AI will become more resource‑efficient over time</a:t>
              </a:r>
              <a:endParaRPr lang="en-US" dirty="0">
                <a:latin typeface="Segoe UI" panose="020B0502040204020203" pitchFamily="34" charset="0"/>
              </a:endParaRPr>
            </a:p>
            <a:p>
              <a:pPr marL="265113" indent="-265113" algn="l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b="0" i="0" dirty="0">
                  <a:effectLst/>
                  <a:latin typeface="Segoe UI" panose="020B0502040204020203" pitchFamily="34" charset="0"/>
                </a:rPr>
                <a:t>Measurement and customization will be keys to building AI responsibly</a:t>
              </a:r>
            </a:p>
            <a:p>
              <a:pPr marL="265113" indent="-265113" algn="l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b="0" i="0" dirty="0">
                  <a:effectLst/>
                  <a:latin typeface="Segoe UI" panose="020B0502040204020203" pitchFamily="34" charset="0"/>
                </a:rPr>
                <a:t>AI will accelerate scientific breakthroughs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D20890C-6AFC-2DE8-0A2B-1B8EC5331B68}"/>
              </a:ext>
            </a:extLst>
          </p:cNvPr>
          <p:cNvGrpSpPr/>
          <p:nvPr/>
        </p:nvGrpSpPr>
        <p:grpSpPr>
          <a:xfrm>
            <a:off x="8292355" y="736918"/>
            <a:ext cx="3702424" cy="5542858"/>
            <a:chOff x="8292355" y="736918"/>
            <a:chExt cx="3702424" cy="5542858"/>
          </a:xfrm>
        </p:grpSpPr>
        <p:pic>
          <p:nvPicPr>
            <p:cNvPr id="10244" name="Picture 4">
              <a:extLst>
                <a:ext uri="{FF2B5EF4-FFF2-40B4-BE49-F238E27FC236}">
                  <a16:creationId xmlns:a16="http://schemas.microsoft.com/office/drawing/2014/main" id="{305A9BF0-D294-F4FF-4139-6CD5660D6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5364" y="736918"/>
              <a:ext cx="1743635" cy="860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FE4F8B8-04C0-3271-24DB-C22CC1F6CFB8}"/>
                </a:ext>
              </a:extLst>
            </p:cNvPr>
            <p:cNvCxnSpPr/>
            <p:nvPr/>
          </p:nvCxnSpPr>
          <p:spPr>
            <a:xfrm>
              <a:off x="8292355" y="1082040"/>
              <a:ext cx="0" cy="5197736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5ED22D-6866-971B-3F1D-3DBF81698AC5}"/>
                </a:ext>
              </a:extLst>
            </p:cNvPr>
            <p:cNvSpPr txBox="1"/>
            <p:nvPr/>
          </p:nvSpPr>
          <p:spPr>
            <a:xfrm>
              <a:off x="9078249" y="1817871"/>
              <a:ext cx="22381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hlinkClick r:id="rId7"/>
                </a:rPr>
                <a:t>What’s next for AI in 2025</a:t>
              </a:r>
              <a:endParaRPr lang="en-US" sz="1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AD5406-7889-EB4A-D843-5E997EF13F0B}"/>
                </a:ext>
              </a:extLst>
            </p:cNvPr>
            <p:cNvSpPr txBox="1"/>
            <p:nvPr/>
          </p:nvSpPr>
          <p:spPr>
            <a:xfrm>
              <a:off x="8482598" y="2427819"/>
              <a:ext cx="3512181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sz="2000" dirty="0">
                  <a:latin typeface="Segoe UI" panose="020B0502040204020203" pitchFamily="34" charset="0"/>
                </a:rPr>
                <a:t>Generative virtual playgrounds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sz="2000" dirty="0">
                  <a:latin typeface="Segoe UI" panose="020B0502040204020203" pitchFamily="34" charset="0"/>
                </a:rPr>
                <a:t>Large language models that “reason”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sz="2000" dirty="0">
                  <a:latin typeface="Segoe UI" panose="020B0502040204020203" pitchFamily="34" charset="0"/>
                </a:rPr>
                <a:t>It’s boom time for AI in science 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sz="2000" dirty="0">
                  <a:latin typeface="Segoe UI" panose="020B0502040204020203" pitchFamily="34" charset="0"/>
                </a:rPr>
                <a:t>AI companies get cozier with national security</a:t>
              </a:r>
            </a:p>
            <a:p>
              <a:pPr marL="342900" indent="-342900">
                <a:spcBef>
                  <a:spcPct val="20000"/>
                </a:spcBef>
                <a:buClr>
                  <a:srgbClr val="6D6E71"/>
                </a:buClr>
                <a:buFont typeface="+mj-lt"/>
                <a:buAutoNum type="arabicPeriod"/>
              </a:pPr>
              <a:r>
                <a:rPr lang="en-US" sz="2000" dirty="0">
                  <a:latin typeface="Segoe UI" panose="020B0502040204020203" pitchFamily="34" charset="0"/>
                </a:rPr>
                <a:t>Nvidia sees legitimate competition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A57F8E-EF7D-2F89-0F7B-070F7E537FDE}"/>
              </a:ext>
            </a:extLst>
          </p:cNvPr>
          <p:cNvGrpSpPr/>
          <p:nvPr/>
        </p:nvGrpSpPr>
        <p:grpSpPr>
          <a:xfrm>
            <a:off x="721220" y="5236168"/>
            <a:ext cx="3760626" cy="1307262"/>
            <a:chOff x="291924" y="4683126"/>
            <a:chExt cx="3760626" cy="130726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96ED3B4-102E-ABB8-B86F-BD8E15C5A8A5}"/>
                </a:ext>
              </a:extLst>
            </p:cNvPr>
            <p:cNvSpPr/>
            <p:nvPr/>
          </p:nvSpPr>
          <p:spPr>
            <a:xfrm>
              <a:off x="291924" y="4683126"/>
              <a:ext cx="3760626" cy="1307262"/>
            </a:xfrm>
            <a:prstGeom prst="roundRect">
              <a:avLst>
                <a:gd name="adj" fmla="val 7472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  <a:p>
              <a:pPr algn="ctr"/>
              <a:r>
                <a:rPr lang="en-US" sz="2000" dirty="0">
                  <a:solidFill>
                    <a:schemeClr val="tx2"/>
                  </a:solidFill>
                </a:rPr>
                <a:t>You could argue that Agents already “happened” in 2024</a:t>
              </a:r>
            </a:p>
            <a:p>
              <a:pPr algn="ctr"/>
              <a:endParaRPr lang="en-US" dirty="0">
                <a:solidFill>
                  <a:schemeClr val="tx2"/>
                </a:solidFill>
              </a:endParaRPr>
            </a:p>
            <a:p>
              <a:pPr algn="ctr"/>
              <a:endParaRPr lang="en-US" dirty="0">
                <a:solidFill>
                  <a:schemeClr val="tx2"/>
                </a:solidFill>
              </a:endParaRPr>
            </a:p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E9304A4-E411-6077-185C-867BF0AA8945}"/>
                </a:ext>
              </a:extLst>
            </p:cNvPr>
            <p:cNvGrpSpPr/>
            <p:nvPr/>
          </p:nvGrpSpPr>
          <p:grpSpPr>
            <a:xfrm>
              <a:off x="443877" y="5540683"/>
              <a:ext cx="982491" cy="291922"/>
              <a:chOff x="519448" y="5936529"/>
              <a:chExt cx="1343696" cy="399245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9400CC9-BBFB-022F-6E60-86C14200174F}"/>
                  </a:ext>
                </a:extLst>
              </p:cNvPr>
              <p:cNvSpPr/>
              <p:nvPr/>
            </p:nvSpPr>
            <p:spPr>
              <a:xfrm>
                <a:off x="519448" y="5936529"/>
                <a:ext cx="1343696" cy="399245"/>
              </a:xfrm>
              <a:prstGeom prst="rect">
                <a:avLst/>
              </a:prstGeom>
              <a:solidFill>
                <a:schemeClr val="tx1"/>
              </a:solidFill>
              <a:ln w="127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799CB02-EA88-8B16-F724-D554358D0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4137" y="6050642"/>
                <a:ext cx="1247775" cy="219074"/>
              </a:xfrm>
              <a:prstGeom prst="rect">
                <a:avLst/>
              </a:prstGeom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7D6D0D6-A939-65B6-AFFB-B9A86C9C5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5911" y="5472691"/>
              <a:ext cx="1332652" cy="300922"/>
            </a:xfrm>
            <a:prstGeom prst="rect">
              <a:avLst/>
            </a:prstGeom>
          </p:spPr>
        </p:pic>
        <p:pic>
          <p:nvPicPr>
            <p:cNvPr id="1028" name="Picture 4" descr="Vision for the Future of AI Assistants ...">
              <a:extLst>
                <a:ext uri="{FF2B5EF4-FFF2-40B4-BE49-F238E27FC236}">
                  <a16:creationId xmlns:a16="http://schemas.microsoft.com/office/drawing/2014/main" id="{360B7A4B-087E-C74E-4F7B-3C0BA2DE2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443" y="5453027"/>
              <a:ext cx="823290" cy="40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55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9837D-067D-DAD9-844C-C5559058A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4A56EDB5-CEF1-4B2A-B59B-6F8B6A0D8B04}"/>
              </a:ext>
            </a:extLst>
          </p:cNvPr>
          <p:cNvGrpSpPr/>
          <p:nvPr/>
        </p:nvGrpSpPr>
        <p:grpSpPr>
          <a:xfrm>
            <a:off x="443877" y="1841863"/>
            <a:ext cx="3026489" cy="4672148"/>
            <a:chOff x="443877" y="1841863"/>
            <a:chExt cx="3026489" cy="467214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419FC62-B4D7-EF5B-4E91-E5C7926EC8CF}"/>
                </a:ext>
              </a:extLst>
            </p:cNvPr>
            <p:cNvSpPr/>
            <p:nvPr/>
          </p:nvSpPr>
          <p:spPr>
            <a:xfrm>
              <a:off x="443877" y="1841863"/>
              <a:ext cx="3026489" cy="4672148"/>
            </a:xfrm>
            <a:prstGeom prst="roundRect">
              <a:avLst>
                <a:gd name="adj" fmla="val 6165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48AF786-6365-56D7-0AD2-1D41213EC1A7}"/>
                </a:ext>
              </a:extLst>
            </p:cNvPr>
            <p:cNvGrpSpPr/>
            <p:nvPr/>
          </p:nvGrpSpPr>
          <p:grpSpPr>
            <a:xfrm>
              <a:off x="688927" y="1974026"/>
              <a:ext cx="2624123" cy="2108139"/>
              <a:chOff x="688927" y="1974026"/>
              <a:chExt cx="2624123" cy="210813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0EC6689-4C0B-F2DA-5959-715E77E82DF7}"/>
                  </a:ext>
                </a:extLst>
              </p:cNvPr>
              <p:cNvSpPr txBox="1"/>
              <p:nvPr/>
            </p:nvSpPr>
            <p:spPr>
              <a:xfrm>
                <a:off x="688927" y="1974026"/>
                <a:ext cx="2624123" cy="646331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dirty="0">
                    <a:solidFill>
                      <a:schemeClr val="tx2"/>
                    </a:solidFill>
                  </a:rPr>
                  <a:t>Remember the example I gave of </a:t>
                </a:r>
                <a:r>
                  <a:rPr lang="en-US" b="1" i="1" dirty="0">
                    <a:solidFill>
                      <a:schemeClr val="accent5"/>
                    </a:solidFill>
                  </a:rPr>
                  <a:t>Compound AI</a:t>
                </a:r>
                <a:r>
                  <a:rPr lang="en-US" dirty="0">
                    <a:solidFill>
                      <a:schemeClr val="tx2"/>
                    </a:solidFill>
                  </a:rPr>
                  <a:t>?</a:t>
                </a: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0564B5D-4968-DAB0-A5D3-2FCBFBF71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77055" y="2737898"/>
                <a:ext cx="2202309" cy="1344267"/>
              </a:xfrm>
              <a:prstGeom prst="rect">
                <a:avLst/>
              </a:prstGeom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3F93FF-FEA6-0E68-D209-D85678073424}"/>
                  </a:ext>
                </a:extLst>
              </p:cNvPr>
              <p:cNvSpPr txBox="1"/>
              <p:nvPr/>
            </p:nvSpPr>
            <p:spPr>
              <a:xfrm>
                <a:off x="2338978" y="2775504"/>
                <a:ext cx="554062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b="1" dirty="0">
                    <a:solidFill>
                      <a:schemeClr val="accent5"/>
                    </a:solidFill>
                  </a:rPr>
                  <a:t>RAG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899A75-D59C-5A82-2381-1A30A1C29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people agree – AI Agents will be hot in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DD81CB-B6A2-708E-E06D-36D820ABF680}"/>
              </a:ext>
            </a:extLst>
          </p:cNvPr>
          <p:cNvSpPr txBox="1"/>
          <p:nvPr/>
        </p:nvSpPr>
        <p:spPr>
          <a:xfrm>
            <a:off x="544141" y="4116679"/>
            <a:ext cx="2847293" cy="923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dirty="0">
                <a:solidFill>
                  <a:schemeClr val="tx2"/>
                </a:solidFill>
              </a:rPr>
              <a:t>In a RAG system a human </a:t>
            </a:r>
            <a:r>
              <a:rPr lang="en-US" b="1" i="1" dirty="0">
                <a:solidFill>
                  <a:schemeClr val="accent5"/>
                </a:solidFill>
              </a:rPr>
              <a:t>programmer</a:t>
            </a:r>
            <a:r>
              <a:rPr lang="en-US" dirty="0">
                <a:solidFill>
                  <a:schemeClr val="tx2"/>
                </a:solidFill>
              </a:rPr>
              <a:t> tells the AI to check a given database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87A89D-E05C-ABE0-5F09-F11AFDA75A37}"/>
              </a:ext>
            </a:extLst>
          </p:cNvPr>
          <p:cNvSpPr txBox="1"/>
          <p:nvPr/>
        </p:nvSpPr>
        <p:spPr>
          <a:xfrm>
            <a:off x="539848" y="5066879"/>
            <a:ext cx="2851587" cy="14773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dirty="0">
                <a:solidFill>
                  <a:schemeClr val="tx2"/>
                </a:solidFill>
              </a:rPr>
              <a:t>But if we asked about the weather for our proposed vacation the AI would not be able to get the answer from the </a:t>
            </a:r>
            <a:r>
              <a:rPr lang="en-US" b="1" i="1" dirty="0">
                <a:solidFill>
                  <a:schemeClr val="accent5"/>
                </a:solidFill>
              </a:rPr>
              <a:t>Time Off Database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8FDE66-27EF-AFC8-6399-AE573160E248}"/>
              </a:ext>
            </a:extLst>
          </p:cNvPr>
          <p:cNvGrpSpPr/>
          <p:nvPr/>
        </p:nvGrpSpPr>
        <p:grpSpPr>
          <a:xfrm>
            <a:off x="443877" y="685400"/>
            <a:ext cx="3627826" cy="1090382"/>
            <a:chOff x="443877" y="685400"/>
            <a:chExt cx="3627826" cy="1090382"/>
          </a:xfrm>
        </p:grpSpPr>
        <p:pic>
          <p:nvPicPr>
            <p:cNvPr id="11268" name="Picture 4" descr="Who Wants to Be a Millionaire (American game show) - Wikipedia">
              <a:extLst>
                <a:ext uri="{FF2B5EF4-FFF2-40B4-BE49-F238E27FC236}">
                  <a16:creationId xmlns:a16="http://schemas.microsoft.com/office/drawing/2014/main" id="{F82E6643-9AA4-E1AB-3824-D8FB682B7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877" y="685400"/>
              <a:ext cx="1090382" cy="109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7EEC56-E493-8886-5067-75E0BD430B11}"/>
                </a:ext>
              </a:extLst>
            </p:cNvPr>
            <p:cNvSpPr txBox="1"/>
            <p:nvPr/>
          </p:nvSpPr>
          <p:spPr>
            <a:xfrm>
              <a:off x="1588394" y="1005919"/>
              <a:ext cx="2483309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RAG is like “phone a friend”</a:t>
              </a:r>
            </a:p>
          </p:txBody>
        </p:sp>
      </p:grpSp>
      <p:grpSp>
        <p:nvGrpSpPr>
          <p:cNvPr id="11301" name="Group 11300">
            <a:extLst>
              <a:ext uri="{FF2B5EF4-FFF2-40B4-BE49-F238E27FC236}">
                <a16:creationId xmlns:a16="http://schemas.microsoft.com/office/drawing/2014/main" id="{EEEDC04B-9C69-54C3-9FC7-508F5439FFB6}"/>
              </a:ext>
            </a:extLst>
          </p:cNvPr>
          <p:cNvGrpSpPr/>
          <p:nvPr/>
        </p:nvGrpSpPr>
        <p:grpSpPr>
          <a:xfrm>
            <a:off x="3726288" y="685400"/>
            <a:ext cx="8328307" cy="3063025"/>
            <a:chOff x="3726288" y="685400"/>
            <a:chExt cx="8328307" cy="3063025"/>
          </a:xfrm>
        </p:grpSpPr>
        <p:pic>
          <p:nvPicPr>
            <p:cNvPr id="11266" name="Picture 2" descr="Clarkson on whether he knew answer to £1m question on Millionaire">
              <a:extLst>
                <a:ext uri="{FF2B5EF4-FFF2-40B4-BE49-F238E27FC236}">
                  <a16:creationId xmlns:a16="http://schemas.microsoft.com/office/drawing/2014/main" id="{F0C85780-4B2B-1BA7-54C8-CBB9BBE74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2122" y="685400"/>
              <a:ext cx="5162473" cy="306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A62906-B48B-7416-7B6F-33B2D3C60172}"/>
                </a:ext>
              </a:extLst>
            </p:cNvPr>
            <p:cNvSpPr txBox="1"/>
            <p:nvPr/>
          </p:nvSpPr>
          <p:spPr>
            <a:xfrm>
              <a:off x="3726288" y="1628298"/>
              <a:ext cx="3134284" cy="132343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dirty="0">
                  <a:solidFill>
                    <a:schemeClr val="tx2"/>
                  </a:solidFill>
                </a:rPr>
                <a:t>If we got a question on Motor Racing, would we phone a friend who’s an expert on Classical Music? </a:t>
              </a:r>
            </a:p>
          </p:txBody>
        </p:sp>
      </p:grpSp>
      <p:sp>
        <p:nvSpPr>
          <p:cNvPr id="11299" name="TextBox 11298">
            <a:extLst>
              <a:ext uri="{FF2B5EF4-FFF2-40B4-BE49-F238E27FC236}">
                <a16:creationId xmlns:a16="http://schemas.microsoft.com/office/drawing/2014/main" id="{B8D8178E-3FCA-CCAE-B86E-68E976844FA9}"/>
              </a:ext>
            </a:extLst>
          </p:cNvPr>
          <p:cNvSpPr txBox="1"/>
          <p:nvPr/>
        </p:nvSpPr>
        <p:spPr>
          <a:xfrm>
            <a:off x="4310202" y="4902383"/>
            <a:ext cx="7509876" cy="1508105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marL="180975" indent="-180975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Receive query and evaluate it – in whatever form (text, image, voice)</a:t>
            </a:r>
          </a:p>
          <a:p>
            <a:pPr marL="180975" indent="-180975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Check with LLM on the best Database or tool to use</a:t>
            </a:r>
          </a:p>
          <a:p>
            <a:pPr marL="180975" indent="-180975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E.g. LLM suggests Database C is best</a:t>
            </a:r>
          </a:p>
          <a:p>
            <a:pPr marL="180975" indent="-180975" algn="l">
              <a:spcBef>
                <a:spcPct val="20000"/>
              </a:spcBef>
              <a:buClr>
                <a:srgbClr val="6D6E7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Incorporate data into prompt and evaluate response</a:t>
            </a:r>
          </a:p>
        </p:txBody>
      </p:sp>
      <p:grpSp>
        <p:nvGrpSpPr>
          <p:cNvPr id="11302" name="Group 11301">
            <a:extLst>
              <a:ext uri="{FF2B5EF4-FFF2-40B4-BE49-F238E27FC236}">
                <a16:creationId xmlns:a16="http://schemas.microsoft.com/office/drawing/2014/main" id="{1A889C82-FAE1-FA6D-BE09-021006DEE424}"/>
              </a:ext>
            </a:extLst>
          </p:cNvPr>
          <p:cNvGrpSpPr/>
          <p:nvPr/>
        </p:nvGrpSpPr>
        <p:grpSpPr>
          <a:xfrm>
            <a:off x="3807172" y="3591460"/>
            <a:ext cx="7856253" cy="1168929"/>
            <a:chOff x="3807172" y="3591460"/>
            <a:chExt cx="7856253" cy="116892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23A71AE-34AA-0EC4-CE3F-8761D5278DD8}"/>
                </a:ext>
              </a:extLst>
            </p:cNvPr>
            <p:cNvSpPr/>
            <p:nvPr/>
          </p:nvSpPr>
          <p:spPr>
            <a:xfrm>
              <a:off x="3807172" y="3929392"/>
              <a:ext cx="1541172" cy="830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tx2"/>
                  </a:solidFill>
                </a:rPr>
                <a:t>Agentic AI</a:t>
              </a:r>
            </a:p>
          </p:txBody>
        </p:sp>
        <p:grpSp>
          <p:nvGrpSpPr>
            <p:cNvPr id="11293" name="Group 11292">
              <a:extLst>
                <a:ext uri="{FF2B5EF4-FFF2-40B4-BE49-F238E27FC236}">
                  <a16:creationId xmlns:a16="http://schemas.microsoft.com/office/drawing/2014/main" id="{17B14047-146F-3B76-5AD4-39D586A346DC}"/>
                </a:ext>
              </a:extLst>
            </p:cNvPr>
            <p:cNvGrpSpPr/>
            <p:nvPr/>
          </p:nvGrpSpPr>
          <p:grpSpPr>
            <a:xfrm>
              <a:off x="8935994" y="3703085"/>
              <a:ext cx="2727431" cy="940242"/>
              <a:chOff x="8935994" y="3703085"/>
              <a:chExt cx="2727431" cy="940242"/>
            </a:xfrm>
          </p:grpSpPr>
          <p:pic>
            <p:nvPicPr>
              <p:cNvPr id="23" name="Graphic 22" descr="Wrench with solid fill">
                <a:extLst>
                  <a:ext uri="{FF2B5EF4-FFF2-40B4-BE49-F238E27FC236}">
                    <a16:creationId xmlns:a16="http://schemas.microsoft.com/office/drawing/2014/main" id="{D912E002-3CFB-F0D5-928B-4D7454929B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35994" y="4027099"/>
                <a:ext cx="587934" cy="587934"/>
              </a:xfrm>
              <a:prstGeom prst="rect">
                <a:avLst/>
              </a:prstGeom>
            </p:spPr>
          </p:pic>
          <p:pic>
            <p:nvPicPr>
              <p:cNvPr id="25" name="Graphic 24" descr="Hammer with solid fill">
                <a:extLst>
                  <a:ext uri="{FF2B5EF4-FFF2-40B4-BE49-F238E27FC236}">
                    <a16:creationId xmlns:a16="http://schemas.microsoft.com/office/drawing/2014/main" id="{96B2E1E8-E9CF-A6BF-C336-104705D3D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667756" y="4027098"/>
                <a:ext cx="616229" cy="616229"/>
              </a:xfrm>
              <a:prstGeom prst="rect">
                <a:avLst/>
              </a:prstGeom>
            </p:spPr>
          </p:pic>
          <p:pic>
            <p:nvPicPr>
              <p:cNvPr id="27" name="Graphic 26" descr="Screwdriver with solid fill">
                <a:extLst>
                  <a:ext uri="{FF2B5EF4-FFF2-40B4-BE49-F238E27FC236}">
                    <a16:creationId xmlns:a16="http://schemas.microsoft.com/office/drawing/2014/main" id="{A2AD2652-779B-5E7B-BC42-8D54D0FAAF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1047196" y="4018907"/>
                <a:ext cx="616229" cy="616229"/>
              </a:xfrm>
              <a:prstGeom prst="rect">
                <a:avLst/>
              </a:prstGeom>
            </p:spPr>
          </p:pic>
          <p:pic>
            <p:nvPicPr>
              <p:cNvPr id="29" name="Graphic 28" descr="Saw with solid fill">
                <a:extLst>
                  <a:ext uri="{FF2B5EF4-FFF2-40B4-BE49-F238E27FC236}">
                    <a16:creationId xmlns:a16="http://schemas.microsoft.com/office/drawing/2014/main" id="{81F3C042-8867-467E-7BAE-A1874B85C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357476" y="4023962"/>
                <a:ext cx="616229" cy="61622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2DE85D5-6FB7-0B39-1BA1-DFFE66FAF595}"/>
                  </a:ext>
                </a:extLst>
              </p:cNvPr>
              <p:cNvSpPr txBox="1"/>
              <p:nvPr/>
            </p:nvSpPr>
            <p:spPr>
              <a:xfrm>
                <a:off x="9714705" y="3703085"/>
                <a:ext cx="1397049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Different Tools</a:t>
                </a:r>
              </a:p>
            </p:txBody>
          </p:sp>
        </p:grpSp>
        <p:pic>
          <p:nvPicPr>
            <p:cNvPr id="11286" name="Picture 11285">
              <a:extLst>
                <a:ext uri="{FF2B5EF4-FFF2-40B4-BE49-F238E27FC236}">
                  <a16:creationId xmlns:a16="http://schemas.microsoft.com/office/drawing/2014/main" id="{F5B67E4F-45A8-EA7E-9CC5-04DF9412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613375" y="3968334"/>
              <a:ext cx="487214" cy="727484"/>
            </a:xfrm>
            <a:prstGeom prst="rect">
              <a:avLst/>
            </a:prstGeom>
          </p:spPr>
        </p:pic>
        <p:grpSp>
          <p:nvGrpSpPr>
            <p:cNvPr id="11292" name="Group 11291">
              <a:extLst>
                <a:ext uri="{FF2B5EF4-FFF2-40B4-BE49-F238E27FC236}">
                  <a16:creationId xmlns:a16="http://schemas.microsoft.com/office/drawing/2014/main" id="{D7584DF8-DF1D-4984-1197-245D2E6A23B6}"/>
                </a:ext>
              </a:extLst>
            </p:cNvPr>
            <p:cNvGrpSpPr/>
            <p:nvPr/>
          </p:nvGrpSpPr>
          <p:grpSpPr>
            <a:xfrm>
              <a:off x="6192470" y="3704338"/>
              <a:ext cx="2550294" cy="938990"/>
              <a:chOff x="5917718" y="3704338"/>
              <a:chExt cx="2550294" cy="938990"/>
            </a:xfrm>
          </p:grpSpPr>
          <p:pic>
            <p:nvPicPr>
              <p:cNvPr id="11" name="Graphic 10" descr="Database with solid fill">
                <a:extLst>
                  <a:ext uri="{FF2B5EF4-FFF2-40B4-BE49-F238E27FC236}">
                    <a16:creationId xmlns:a16="http://schemas.microsoft.com/office/drawing/2014/main" id="{29C72B66-9D9E-A42D-EB6F-58F949D5F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917718" y="3998805"/>
                <a:ext cx="644523" cy="644523"/>
              </a:xfrm>
              <a:prstGeom prst="rect">
                <a:avLst/>
              </a:prstGeom>
            </p:spPr>
          </p:pic>
          <p:pic>
            <p:nvPicPr>
              <p:cNvPr id="12" name="Graphic 11" descr="Database with solid fill">
                <a:extLst>
                  <a:ext uri="{FF2B5EF4-FFF2-40B4-BE49-F238E27FC236}">
                    <a16:creationId xmlns:a16="http://schemas.microsoft.com/office/drawing/2014/main" id="{BE544223-2A53-D816-459B-298C8A85D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6552975" y="3998805"/>
                <a:ext cx="644523" cy="644523"/>
              </a:xfrm>
              <a:prstGeom prst="rect">
                <a:avLst/>
              </a:prstGeom>
            </p:spPr>
          </p:pic>
          <p:pic>
            <p:nvPicPr>
              <p:cNvPr id="13" name="Graphic 12" descr="Database with solid fill">
                <a:extLst>
                  <a:ext uri="{FF2B5EF4-FFF2-40B4-BE49-F238E27FC236}">
                    <a16:creationId xmlns:a16="http://schemas.microsoft.com/office/drawing/2014/main" id="{BD3CBF3E-EB62-D20B-B8C6-B7F723C121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188232" y="3998805"/>
                <a:ext cx="644523" cy="644523"/>
              </a:xfrm>
              <a:prstGeom prst="rect">
                <a:avLst/>
              </a:prstGeom>
            </p:spPr>
          </p:pic>
          <p:pic>
            <p:nvPicPr>
              <p:cNvPr id="14" name="Graphic 13" descr="Database with solid fill">
                <a:extLst>
                  <a:ext uri="{FF2B5EF4-FFF2-40B4-BE49-F238E27FC236}">
                    <a16:creationId xmlns:a16="http://schemas.microsoft.com/office/drawing/2014/main" id="{2E4332C2-EABB-4E57-C07F-C183E53E11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7823489" y="3998805"/>
                <a:ext cx="644523" cy="64452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A208194-8663-635C-D2F2-F5C79556D721}"/>
                  </a:ext>
                </a:extLst>
              </p:cNvPr>
              <p:cNvSpPr txBox="1"/>
              <p:nvPr/>
            </p:nvSpPr>
            <p:spPr>
              <a:xfrm>
                <a:off x="6284491" y="3704338"/>
                <a:ext cx="1826013" cy="338554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spAutoFit/>
              </a:bodyPr>
              <a:lstStyle/>
              <a:p>
                <a:pPr algn="l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1600" dirty="0">
                    <a:solidFill>
                      <a:schemeClr val="tx2"/>
                    </a:solidFill>
                  </a:rPr>
                  <a:t>Different Databases</a:t>
                </a:r>
              </a:p>
            </p:txBody>
          </p:sp>
          <p:sp>
            <p:nvSpPr>
              <p:cNvPr id="11288" name="Oval 11287">
                <a:extLst>
                  <a:ext uri="{FF2B5EF4-FFF2-40B4-BE49-F238E27FC236}">
                    <a16:creationId xmlns:a16="http://schemas.microsoft.com/office/drawing/2014/main" id="{EEF1A996-5BFE-1F3A-3E1D-1091C4F5B0CE}"/>
                  </a:ext>
                </a:extLst>
              </p:cNvPr>
              <p:cNvSpPr/>
              <p:nvPr/>
            </p:nvSpPr>
            <p:spPr>
              <a:xfrm>
                <a:off x="6106253" y="4205370"/>
                <a:ext cx="279042" cy="27904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A</a:t>
                </a:r>
              </a:p>
            </p:txBody>
          </p:sp>
          <p:sp>
            <p:nvSpPr>
              <p:cNvPr id="11289" name="Oval 11288">
                <a:extLst>
                  <a:ext uri="{FF2B5EF4-FFF2-40B4-BE49-F238E27FC236}">
                    <a16:creationId xmlns:a16="http://schemas.microsoft.com/office/drawing/2014/main" id="{B9A51DFC-CBDE-64C4-B2C6-523A147770DE}"/>
                  </a:ext>
                </a:extLst>
              </p:cNvPr>
              <p:cNvSpPr/>
              <p:nvPr/>
            </p:nvSpPr>
            <p:spPr>
              <a:xfrm>
                <a:off x="6735715" y="4208350"/>
                <a:ext cx="279042" cy="27904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B</a:t>
                </a:r>
              </a:p>
            </p:txBody>
          </p:sp>
          <p:sp>
            <p:nvSpPr>
              <p:cNvPr id="11290" name="Oval 11289">
                <a:extLst>
                  <a:ext uri="{FF2B5EF4-FFF2-40B4-BE49-F238E27FC236}">
                    <a16:creationId xmlns:a16="http://schemas.microsoft.com/office/drawing/2014/main" id="{07820425-22D7-2A3F-6620-C8E4BBC6298D}"/>
                  </a:ext>
                </a:extLst>
              </p:cNvPr>
              <p:cNvSpPr/>
              <p:nvPr/>
            </p:nvSpPr>
            <p:spPr>
              <a:xfrm>
                <a:off x="7378056" y="4211330"/>
                <a:ext cx="279042" cy="27904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C</a:t>
                </a:r>
              </a:p>
            </p:txBody>
          </p:sp>
          <p:sp>
            <p:nvSpPr>
              <p:cNvPr id="11291" name="Oval 11290">
                <a:extLst>
                  <a:ext uri="{FF2B5EF4-FFF2-40B4-BE49-F238E27FC236}">
                    <a16:creationId xmlns:a16="http://schemas.microsoft.com/office/drawing/2014/main" id="{B573A4D4-59E1-4F26-1AF1-54EE84E9C3EC}"/>
                  </a:ext>
                </a:extLst>
              </p:cNvPr>
              <p:cNvSpPr/>
              <p:nvPr/>
            </p:nvSpPr>
            <p:spPr>
              <a:xfrm>
                <a:off x="8003225" y="4214310"/>
                <a:ext cx="279042" cy="27904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D</a:t>
                </a:r>
              </a:p>
            </p:txBody>
          </p:sp>
        </p:grpSp>
        <p:sp>
          <p:nvSpPr>
            <p:cNvPr id="11300" name="TextBox 11299">
              <a:extLst>
                <a:ext uri="{FF2B5EF4-FFF2-40B4-BE49-F238E27FC236}">
                  <a16:creationId xmlns:a16="http://schemas.microsoft.com/office/drawing/2014/main" id="{77B2A2AC-CE49-2BA6-4D24-00DCB23F8831}"/>
                </a:ext>
              </a:extLst>
            </p:cNvPr>
            <p:cNvSpPr txBox="1"/>
            <p:nvPr/>
          </p:nvSpPr>
          <p:spPr>
            <a:xfrm>
              <a:off x="5604789" y="3591460"/>
              <a:ext cx="532518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LLM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4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0F7F97-85FF-09E5-3643-61B143C8760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Let me try to summarize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448BC-6A04-C8DE-94DC-2E624E7A1E9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640513"/>
            <a:ext cx="2868613" cy="165100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0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1BB649-61CF-7E06-DBA1-A7F8A25D1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73956" y="871459"/>
            <a:ext cx="7844089" cy="263587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Disclaimer: The following slide is the personal opinion of Geoff Bennett</a:t>
            </a:r>
          </a:p>
        </p:txBody>
      </p:sp>
      <p:pic>
        <p:nvPicPr>
          <p:cNvPr id="7" name="Picture 6" descr="A person holding a light saber&#10;&#10;Description automatically generated">
            <a:extLst>
              <a:ext uri="{FF2B5EF4-FFF2-40B4-BE49-F238E27FC236}">
                <a16:creationId xmlns:a16="http://schemas.microsoft.com/office/drawing/2014/main" id="{746F233D-DD3E-EB14-D797-F58D1B7959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8133" y="3234754"/>
            <a:ext cx="5275734" cy="27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6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4EFA-D770-28D6-44F2-790CC3D1B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Visual Summary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289AB9-3707-EDF7-F8F9-A1EC19BAC88D}"/>
              </a:ext>
            </a:extLst>
          </p:cNvPr>
          <p:cNvSpPr/>
          <p:nvPr/>
        </p:nvSpPr>
        <p:spPr>
          <a:xfrm>
            <a:off x="555495" y="2580067"/>
            <a:ext cx="1704305" cy="8972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Once in a lifetime AI opportunity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95C8514-6E1B-A685-3388-52FD7164E80F}"/>
              </a:ext>
            </a:extLst>
          </p:cNvPr>
          <p:cNvGrpSpPr/>
          <p:nvPr/>
        </p:nvGrpSpPr>
        <p:grpSpPr>
          <a:xfrm>
            <a:off x="2354243" y="3477296"/>
            <a:ext cx="1257839" cy="1027583"/>
            <a:chOff x="2242625" y="3412901"/>
            <a:chExt cx="1257839" cy="102758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6D54059-4DE9-B298-C625-17FF6C92DCA2}"/>
                </a:ext>
              </a:extLst>
            </p:cNvPr>
            <p:cNvSpPr/>
            <p:nvPr/>
          </p:nvSpPr>
          <p:spPr>
            <a:xfrm>
              <a:off x="2242625" y="4005328"/>
              <a:ext cx="1058659" cy="4351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Absolute</a:t>
              </a:r>
            </a:p>
          </p:txBody>
        </p: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5278D4C4-C8BF-FF06-EEE8-BBE9E30DAED6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 rot="5400000">
              <a:off x="2839996" y="3344860"/>
              <a:ext cx="592428" cy="728509"/>
            </a:xfrm>
            <a:prstGeom prst="bentConnector3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6C1FD9-827A-AC0F-0E4A-6F1A73612E30}"/>
              </a:ext>
            </a:extLst>
          </p:cNvPr>
          <p:cNvGrpSpPr/>
          <p:nvPr/>
        </p:nvGrpSpPr>
        <p:grpSpPr>
          <a:xfrm>
            <a:off x="3612082" y="3477295"/>
            <a:ext cx="1108024" cy="1027584"/>
            <a:chOff x="3500464" y="3412900"/>
            <a:chExt cx="1108024" cy="102758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B6480EA-3B50-C3BB-2674-8B2E78CC3D77}"/>
                </a:ext>
              </a:extLst>
            </p:cNvPr>
            <p:cNvSpPr/>
            <p:nvPr/>
          </p:nvSpPr>
          <p:spPr>
            <a:xfrm>
              <a:off x="3549829" y="4005328"/>
              <a:ext cx="1058659" cy="43515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Relative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AE6EC3D1-A53A-1C82-3388-32021878FC90}"/>
                </a:ext>
              </a:extLst>
            </p:cNvPr>
            <p:cNvCxnSpPr>
              <a:stCxn id="7" idx="0"/>
              <a:endCxn id="5" idx="2"/>
            </p:cNvCxnSpPr>
            <p:nvPr/>
          </p:nvCxnSpPr>
          <p:spPr>
            <a:xfrm rot="16200000" flipV="1">
              <a:off x="3493598" y="3419766"/>
              <a:ext cx="592428" cy="578695"/>
            </a:xfrm>
            <a:prstGeom prst="bentConnector3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6F547D-EFAC-89C1-F61E-E575D84B3697}"/>
              </a:ext>
            </a:extLst>
          </p:cNvPr>
          <p:cNvGrpSpPr/>
          <p:nvPr/>
        </p:nvGrpSpPr>
        <p:grpSpPr>
          <a:xfrm>
            <a:off x="2353171" y="2580066"/>
            <a:ext cx="2111063" cy="897229"/>
            <a:chOff x="2241553" y="2515671"/>
            <a:chExt cx="2111063" cy="89722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2A252A-6179-E9E5-A3B8-E5EED9B6050C}"/>
                </a:ext>
              </a:extLst>
            </p:cNvPr>
            <p:cNvSpPr/>
            <p:nvPr/>
          </p:nvSpPr>
          <p:spPr>
            <a:xfrm>
              <a:off x="2648311" y="2515671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Need better AI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A6609A7-CBA9-D4FC-CA75-20DD4BAA34BA}"/>
                </a:ext>
              </a:extLst>
            </p:cNvPr>
            <p:cNvSpPr/>
            <p:nvPr/>
          </p:nvSpPr>
          <p:spPr>
            <a:xfrm>
              <a:off x="2241553" y="2831204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40F5EA2-7F6C-7770-F4F2-708AD5AED0B5}"/>
              </a:ext>
            </a:extLst>
          </p:cNvPr>
          <p:cNvGrpSpPr/>
          <p:nvPr/>
        </p:nvGrpSpPr>
        <p:grpSpPr>
          <a:xfrm>
            <a:off x="5230526" y="3573885"/>
            <a:ext cx="1704305" cy="1009630"/>
            <a:chOff x="5118908" y="3509490"/>
            <a:chExt cx="1704305" cy="10096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D1FC56-1274-5F62-FD42-8BA68B07A4B7}"/>
                </a:ext>
              </a:extLst>
            </p:cNvPr>
            <p:cNvSpPr/>
            <p:nvPr/>
          </p:nvSpPr>
          <p:spPr>
            <a:xfrm>
              <a:off x="5118908" y="3926692"/>
              <a:ext cx="1704305" cy="5924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Which implies more electrical power</a:t>
              </a:r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3335BD73-C590-66E2-9C94-CE6E03946AE5}"/>
                </a:ext>
              </a:extLst>
            </p:cNvPr>
            <p:cNvSpPr/>
            <p:nvPr/>
          </p:nvSpPr>
          <p:spPr>
            <a:xfrm rot="5400000">
              <a:off x="5801488" y="3525839"/>
              <a:ext cx="339143" cy="306445"/>
            </a:xfrm>
            <a:prstGeom prst="rightArrow">
              <a:avLst>
                <a:gd name="adj1" fmla="val 50000"/>
                <a:gd name="adj2" fmla="val 64009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CD94863-DF3F-D486-9F18-D85768110154}"/>
              </a:ext>
            </a:extLst>
          </p:cNvPr>
          <p:cNvGrpSpPr/>
          <p:nvPr/>
        </p:nvGrpSpPr>
        <p:grpSpPr>
          <a:xfrm>
            <a:off x="5230526" y="4659426"/>
            <a:ext cx="1704305" cy="983087"/>
            <a:chOff x="5118908" y="4595031"/>
            <a:chExt cx="1704305" cy="983087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DBB80FB-23A4-BC2A-EF04-44A1295C470B}"/>
                </a:ext>
              </a:extLst>
            </p:cNvPr>
            <p:cNvSpPr/>
            <p:nvPr/>
          </p:nvSpPr>
          <p:spPr>
            <a:xfrm>
              <a:off x="5118908" y="4985690"/>
              <a:ext cx="1704305" cy="5924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Pesky corporate sustainability goals!</a:t>
              </a: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A567214D-4609-99A7-C383-B3007A7C0711}"/>
                </a:ext>
              </a:extLst>
            </p:cNvPr>
            <p:cNvSpPr/>
            <p:nvPr/>
          </p:nvSpPr>
          <p:spPr>
            <a:xfrm rot="5400000">
              <a:off x="5805781" y="4611380"/>
              <a:ext cx="339143" cy="306445"/>
            </a:xfrm>
            <a:prstGeom prst="rightArrow">
              <a:avLst>
                <a:gd name="adj1" fmla="val 50000"/>
                <a:gd name="adj2" fmla="val 64009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8255D5E-FBF3-9510-F61C-4C1251AE0E22}"/>
              </a:ext>
            </a:extLst>
          </p:cNvPr>
          <p:cNvSpPr/>
          <p:nvPr/>
        </p:nvSpPr>
        <p:spPr>
          <a:xfrm>
            <a:off x="7550870" y="2580064"/>
            <a:ext cx="1704305" cy="89722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Nuclear seems like a great option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664337C8-801D-9104-CED3-DB5E0EC09BD4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 flipV="1">
            <a:off x="6934831" y="3028679"/>
            <a:ext cx="616039" cy="2317620"/>
          </a:xfrm>
          <a:prstGeom prst="bentConnector3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F661C0E-4395-3861-44E9-C78BE6DD9451}"/>
              </a:ext>
            </a:extLst>
          </p:cNvPr>
          <p:cNvGrpSpPr/>
          <p:nvPr/>
        </p:nvGrpSpPr>
        <p:grpSpPr>
          <a:xfrm>
            <a:off x="4664485" y="2580065"/>
            <a:ext cx="2270346" cy="897229"/>
            <a:chOff x="4552867" y="2515670"/>
            <a:chExt cx="2270346" cy="89722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998D77E-230C-A8EF-20F7-D22F32B960FB}"/>
                </a:ext>
              </a:extLst>
            </p:cNvPr>
            <p:cNvSpPr/>
            <p:nvPr/>
          </p:nvSpPr>
          <p:spPr>
            <a:xfrm>
              <a:off x="5118908" y="2515670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“Better” means more processing power</a:t>
              </a:r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5EA32C32-D367-C962-BB9E-BBC59228B3B9}"/>
                </a:ext>
              </a:extLst>
            </p:cNvPr>
            <p:cNvSpPr/>
            <p:nvPr/>
          </p:nvSpPr>
          <p:spPr>
            <a:xfrm>
              <a:off x="4552867" y="2831204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B07E82B-EDD2-D0D4-6161-32FF7A0E6F63}"/>
              </a:ext>
            </a:extLst>
          </p:cNvPr>
          <p:cNvGrpSpPr/>
          <p:nvPr/>
        </p:nvGrpSpPr>
        <p:grpSpPr>
          <a:xfrm>
            <a:off x="2759929" y="1151333"/>
            <a:ext cx="1704305" cy="1322474"/>
            <a:chOff x="2759929" y="1151333"/>
            <a:chExt cx="1704305" cy="132247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C8BC5A-5BDA-60F6-CEBB-4A0B0A822658}"/>
                </a:ext>
              </a:extLst>
            </p:cNvPr>
            <p:cNvSpPr/>
            <p:nvPr/>
          </p:nvSpPr>
          <p:spPr>
            <a:xfrm>
              <a:off x="2759929" y="1151333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AI provides massive productivity boost</a:t>
              </a:r>
            </a:p>
          </p:txBody>
        </p: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27AAA5BC-4E9D-0E08-7079-91944AE73D3F}"/>
                </a:ext>
              </a:extLst>
            </p:cNvPr>
            <p:cNvSpPr/>
            <p:nvPr/>
          </p:nvSpPr>
          <p:spPr>
            <a:xfrm rot="16200000">
              <a:off x="3455388" y="2184033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8898D2BF-AC95-817B-5669-2D107087A714}"/>
              </a:ext>
            </a:extLst>
          </p:cNvPr>
          <p:cNvGrpSpPr/>
          <p:nvPr/>
        </p:nvGrpSpPr>
        <p:grpSpPr>
          <a:xfrm>
            <a:off x="4664485" y="1151332"/>
            <a:ext cx="2270344" cy="897229"/>
            <a:chOff x="4664485" y="1151332"/>
            <a:chExt cx="2270344" cy="89722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EDE853-6F5D-3C01-E53B-A81E90FB1FC7}"/>
                </a:ext>
              </a:extLst>
            </p:cNvPr>
            <p:cNvSpPr/>
            <p:nvPr/>
          </p:nvSpPr>
          <p:spPr>
            <a:xfrm>
              <a:off x="5230524" y="1151332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But we all lose our jobs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B45A94-CA19-118E-7D80-B0AA140D62F2}"/>
                </a:ext>
              </a:extLst>
            </p:cNvPr>
            <p:cNvSpPr txBox="1"/>
            <p:nvPr/>
          </p:nvSpPr>
          <p:spPr>
            <a:xfrm>
              <a:off x="6469489" y="1576539"/>
              <a:ext cx="357790" cy="338554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  <a:sym typeface="Wingdings" panose="05000000000000000000" pitchFamily="2" charset="2"/>
                </a:rPr>
                <a:t>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18A1313F-2828-D1AD-0A1C-6CF5F07F236A}"/>
                </a:ext>
              </a:extLst>
            </p:cNvPr>
            <p:cNvSpPr/>
            <p:nvPr/>
          </p:nvSpPr>
          <p:spPr>
            <a:xfrm>
              <a:off x="4664485" y="1465260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2C1FF58-1316-3038-2A58-A7A90918A9AD}"/>
              </a:ext>
            </a:extLst>
          </p:cNvPr>
          <p:cNvGrpSpPr/>
          <p:nvPr/>
        </p:nvGrpSpPr>
        <p:grpSpPr>
          <a:xfrm>
            <a:off x="2353172" y="5050085"/>
            <a:ext cx="2791715" cy="592428"/>
            <a:chOff x="2241554" y="4985690"/>
            <a:chExt cx="2791715" cy="59242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24D8085-D5BB-B8A9-5956-9B14C77DF780}"/>
                </a:ext>
              </a:extLst>
            </p:cNvPr>
            <p:cNvSpPr/>
            <p:nvPr/>
          </p:nvSpPr>
          <p:spPr>
            <a:xfrm>
              <a:off x="2241554" y="4985690"/>
              <a:ext cx="2366934" cy="59242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tx2"/>
                  </a:solidFill>
                </a:rPr>
                <a:t>We were only kidding – carry on burning that coal!</a:t>
              </a:r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BB793D35-61A9-EFEF-972D-3F4FAECB8495}"/>
                </a:ext>
              </a:extLst>
            </p:cNvPr>
            <p:cNvSpPr/>
            <p:nvPr/>
          </p:nvSpPr>
          <p:spPr>
            <a:xfrm rot="10800000">
              <a:off x="4694126" y="5128681"/>
              <a:ext cx="339143" cy="306445"/>
            </a:xfrm>
            <a:prstGeom prst="rightArrow">
              <a:avLst>
                <a:gd name="adj1" fmla="val 50000"/>
                <a:gd name="adj2" fmla="val 64009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C167696-5B03-6415-816A-2E481FFB505E}"/>
              </a:ext>
            </a:extLst>
          </p:cNvPr>
          <p:cNvGrpSpPr/>
          <p:nvPr/>
        </p:nvGrpSpPr>
        <p:grpSpPr>
          <a:xfrm>
            <a:off x="4700786" y="5677936"/>
            <a:ext cx="2855787" cy="936186"/>
            <a:chOff x="4829576" y="5613541"/>
            <a:chExt cx="2855787" cy="936186"/>
          </a:xfrm>
        </p:grpSpPr>
        <p:pic>
          <p:nvPicPr>
            <p:cNvPr id="6146" name="Picture 2" descr="Green energy concept icons. Ecology ...">
              <a:extLst>
                <a:ext uri="{FF2B5EF4-FFF2-40B4-BE49-F238E27FC236}">
                  <a16:creationId xmlns:a16="http://schemas.microsoft.com/office/drawing/2014/main" id="{F2062D9A-FC5E-46D3-4A3B-7567956A5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576" y="5613541"/>
              <a:ext cx="936186" cy="936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30CDBA-C547-0636-ED1A-1EDBF5E0026D}"/>
                </a:ext>
              </a:extLst>
            </p:cNvPr>
            <p:cNvSpPr txBox="1"/>
            <p:nvPr/>
          </p:nvSpPr>
          <p:spPr>
            <a:xfrm>
              <a:off x="5765762" y="5685608"/>
              <a:ext cx="1919601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dirty="0">
                  <a:solidFill>
                    <a:schemeClr val="tx2"/>
                  </a:solidFill>
                </a:rPr>
                <a:t>But renewables aren’t a great fit for AI Data Centers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79C8267-4F65-3F2C-35D8-A2034A205811}"/>
              </a:ext>
            </a:extLst>
          </p:cNvPr>
          <p:cNvGrpSpPr/>
          <p:nvPr/>
        </p:nvGrpSpPr>
        <p:grpSpPr>
          <a:xfrm>
            <a:off x="457795" y="5658359"/>
            <a:ext cx="1326524" cy="1525910"/>
            <a:chOff x="351338" y="4730395"/>
            <a:chExt cx="1326524" cy="1525910"/>
          </a:xfrm>
        </p:grpSpPr>
        <p:pic>
          <p:nvPicPr>
            <p:cNvPr id="6148" name="Picture 4" descr="33,300+ Earth On Fire Stock Photos ...">
              <a:extLst>
                <a:ext uri="{FF2B5EF4-FFF2-40B4-BE49-F238E27FC236}">
                  <a16:creationId xmlns:a16="http://schemas.microsoft.com/office/drawing/2014/main" id="{7CE2E19F-46CD-645C-F527-2BE0FF278B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686" y="4730395"/>
              <a:ext cx="1189829" cy="11030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4B89DDE-D990-2B93-F0AE-90A4056D5F6B}"/>
                </a:ext>
              </a:extLst>
            </p:cNvPr>
            <p:cNvSpPr txBox="1"/>
            <p:nvPr/>
          </p:nvSpPr>
          <p:spPr>
            <a:xfrm>
              <a:off x="351338" y="5917751"/>
              <a:ext cx="1326524" cy="338554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endParaRPr lang="en-US" sz="16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C84364-D11C-81F1-C988-5F85C9A3196B}"/>
              </a:ext>
            </a:extLst>
          </p:cNvPr>
          <p:cNvGrpSpPr/>
          <p:nvPr/>
        </p:nvGrpSpPr>
        <p:grpSpPr>
          <a:xfrm>
            <a:off x="9375821" y="2578283"/>
            <a:ext cx="2150903" cy="897229"/>
            <a:chOff x="9264203" y="2513888"/>
            <a:chExt cx="2150903" cy="897229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361F77C-3661-286E-A096-A35018ECE2E0}"/>
                </a:ext>
              </a:extLst>
            </p:cNvPr>
            <p:cNvSpPr/>
            <p:nvPr/>
          </p:nvSpPr>
          <p:spPr>
            <a:xfrm>
              <a:off x="9710801" y="2513888"/>
              <a:ext cx="1704305" cy="89722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But we forgot how to build nuclear stuff!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365D330A-D664-D2BB-B840-6308CC35F174}"/>
                </a:ext>
              </a:extLst>
            </p:cNvPr>
            <p:cNvSpPr/>
            <p:nvPr/>
          </p:nvSpPr>
          <p:spPr>
            <a:xfrm>
              <a:off x="9264203" y="2829421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190" name="Group 6189">
            <a:extLst>
              <a:ext uri="{FF2B5EF4-FFF2-40B4-BE49-F238E27FC236}">
                <a16:creationId xmlns:a16="http://schemas.microsoft.com/office/drawing/2014/main" id="{B70EE8EC-88D2-DB09-317D-7B7999DF16A9}"/>
              </a:ext>
            </a:extLst>
          </p:cNvPr>
          <p:cNvGrpSpPr/>
          <p:nvPr/>
        </p:nvGrpSpPr>
        <p:grpSpPr>
          <a:xfrm>
            <a:off x="9466461" y="353137"/>
            <a:ext cx="2607485" cy="2142342"/>
            <a:chOff x="9466461" y="353137"/>
            <a:chExt cx="2607485" cy="2142342"/>
          </a:xfrm>
        </p:grpSpPr>
        <p:pic>
          <p:nvPicPr>
            <p:cNvPr id="6152" name="Picture 8" descr="Pierre-Joseph Proudhon">
              <a:extLst>
                <a:ext uri="{FF2B5EF4-FFF2-40B4-BE49-F238E27FC236}">
                  <a16:creationId xmlns:a16="http://schemas.microsoft.com/office/drawing/2014/main" id="{D68EF1DB-051A-DC85-75D9-2BE2915AE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1229" y="1118659"/>
              <a:ext cx="1266686" cy="95214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718CDF08-6DC9-5502-B16B-BB5CF2D12C02}"/>
                </a:ext>
              </a:extLst>
            </p:cNvPr>
            <p:cNvSpPr/>
            <p:nvPr/>
          </p:nvSpPr>
          <p:spPr>
            <a:xfrm>
              <a:off x="10424786" y="353137"/>
              <a:ext cx="1649160" cy="639952"/>
            </a:xfrm>
            <a:prstGeom prst="wedgeRoundRectCallout">
              <a:avLst>
                <a:gd name="adj1" fmla="val -28316"/>
                <a:gd name="adj2" fmla="val 92531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dirty="0" err="1">
                  <a:solidFill>
                    <a:schemeClr val="tx2"/>
                  </a:solidFill>
                </a:rPr>
                <a:t>Bwahaha</a:t>
              </a:r>
              <a:r>
                <a:rPr lang="en-US" sz="1400" dirty="0">
                  <a:solidFill>
                    <a:schemeClr val="tx2"/>
                  </a:solidFill>
                </a:rPr>
                <a:t>!  I told you…property is theft, dude!</a:t>
              </a: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E0E86F96-89BF-9BBF-872B-5CD75A2E7B15}"/>
                </a:ext>
              </a:extLst>
            </p:cNvPr>
            <p:cNvSpPr/>
            <p:nvPr/>
          </p:nvSpPr>
          <p:spPr>
            <a:xfrm>
              <a:off x="9466461" y="1461648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C32394F-763F-A4D8-1F13-5459403AA7AA}"/>
                </a:ext>
              </a:extLst>
            </p:cNvPr>
            <p:cNvSpPr txBox="1"/>
            <p:nvPr/>
          </p:nvSpPr>
          <p:spPr>
            <a:xfrm>
              <a:off x="9689207" y="2095369"/>
              <a:ext cx="170430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000" dirty="0"/>
                <a:t>Pierre-Joseph Proudhon</a:t>
              </a:r>
            </a:p>
            <a:p>
              <a:pPr algn="r"/>
              <a:r>
                <a:rPr lang="en-US" sz="1000" dirty="0"/>
                <a:t>1809-1865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BAD409E-9B8C-3CB6-35FA-D54BCD3683C3}"/>
              </a:ext>
            </a:extLst>
          </p:cNvPr>
          <p:cNvGrpSpPr/>
          <p:nvPr/>
        </p:nvGrpSpPr>
        <p:grpSpPr>
          <a:xfrm>
            <a:off x="10098345" y="3762315"/>
            <a:ext cx="1104967" cy="1721234"/>
            <a:chOff x="9986727" y="3697920"/>
            <a:chExt cx="1104967" cy="1721234"/>
          </a:xfrm>
        </p:grpSpPr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9D5B8088-D47C-4BCF-18E5-71DEE6718E50}"/>
                </a:ext>
              </a:extLst>
            </p:cNvPr>
            <p:cNvSpPr/>
            <p:nvPr/>
          </p:nvSpPr>
          <p:spPr>
            <a:xfrm rot="5400000">
              <a:off x="10382518" y="3721532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6154" name="Picture 10" descr="Xi hails 'deepening trust' between China and Russia as he ...">
              <a:extLst>
                <a:ext uri="{FF2B5EF4-FFF2-40B4-BE49-F238E27FC236}">
                  <a16:creationId xmlns:a16="http://schemas.microsoft.com/office/drawing/2014/main" id="{403F4F03-FC10-7518-1A77-DD1F4B572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6727" y="4314187"/>
              <a:ext cx="1104967" cy="110496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4A122F10-7E85-1FCA-DFEC-EA9698BE978D}"/>
              </a:ext>
            </a:extLst>
          </p:cNvPr>
          <p:cNvSpPr/>
          <p:nvPr/>
        </p:nvSpPr>
        <p:spPr>
          <a:xfrm>
            <a:off x="7974580" y="4091642"/>
            <a:ext cx="1944200" cy="508712"/>
          </a:xfrm>
          <a:prstGeom prst="wedgeRoundRectCallout">
            <a:avLst>
              <a:gd name="adj1" fmla="val 65980"/>
              <a:gd name="adj2" fmla="val 61656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 err="1">
                <a:solidFill>
                  <a:schemeClr val="tx2"/>
                </a:solidFill>
              </a:rPr>
              <a:t>Bwahaha</a:t>
            </a:r>
            <a:r>
              <a:rPr lang="en-US" sz="1600" dirty="0">
                <a:solidFill>
                  <a:schemeClr val="tx2"/>
                </a:solidFill>
              </a:rPr>
              <a:t>! We still know how, comrade!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51DE105-AC34-4AA4-0D75-2F4FCBF9D442}"/>
              </a:ext>
            </a:extLst>
          </p:cNvPr>
          <p:cNvGrpSpPr/>
          <p:nvPr/>
        </p:nvGrpSpPr>
        <p:grpSpPr>
          <a:xfrm>
            <a:off x="555495" y="1461648"/>
            <a:ext cx="1704305" cy="897229"/>
            <a:chOff x="443877" y="1397253"/>
            <a:chExt cx="1704305" cy="897229"/>
          </a:xfrm>
        </p:grpSpPr>
        <p:sp>
          <p:nvSpPr>
            <p:cNvPr id="45" name="Speech Bubble: Rectangle with Corners Rounded 44">
              <a:extLst>
                <a:ext uri="{FF2B5EF4-FFF2-40B4-BE49-F238E27FC236}">
                  <a16:creationId xmlns:a16="http://schemas.microsoft.com/office/drawing/2014/main" id="{7B25DB08-F668-44BA-1003-CCD0C2DED7C5}"/>
                </a:ext>
              </a:extLst>
            </p:cNvPr>
            <p:cNvSpPr/>
            <p:nvPr/>
          </p:nvSpPr>
          <p:spPr>
            <a:xfrm>
              <a:off x="443877" y="1397253"/>
              <a:ext cx="1704305" cy="897229"/>
            </a:xfrm>
            <a:prstGeom prst="wedgeRoundRectCallout">
              <a:avLst>
                <a:gd name="adj1" fmla="val -2112"/>
                <a:gd name="adj2" fmla="val 82200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296241E-A4C3-3B24-C486-88CA79073912}"/>
                </a:ext>
              </a:extLst>
            </p:cNvPr>
            <p:cNvSpPr txBox="1"/>
            <p:nvPr/>
          </p:nvSpPr>
          <p:spPr>
            <a:xfrm>
              <a:off x="685752" y="1397253"/>
              <a:ext cx="1221488" cy="30777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Huzzah for us!</a:t>
              </a:r>
            </a:p>
          </p:txBody>
        </p:sp>
        <p:pic>
          <p:nvPicPr>
            <p:cNvPr id="6158" name="Picture 14" descr="Meta logo and the history of the business | LogoMyWay">
              <a:extLst>
                <a:ext uri="{FF2B5EF4-FFF2-40B4-BE49-F238E27FC236}">
                  <a16:creationId xmlns:a16="http://schemas.microsoft.com/office/drawing/2014/main" id="{6F1079C2-9738-6FEC-DA9B-A16600A46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772" y="1953773"/>
              <a:ext cx="270630" cy="254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 descr="Microsoft Font is → Segoe Ui">
              <a:extLst>
                <a:ext uri="{FF2B5EF4-FFF2-40B4-BE49-F238E27FC236}">
                  <a16:creationId xmlns:a16="http://schemas.microsoft.com/office/drawing/2014/main" id="{FF360A02-8CB5-DAB8-B177-7890410DAC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5" y="1907267"/>
              <a:ext cx="431964" cy="329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4" name="Picture 20" descr="Ian's Graphics Site - Google's New Logo in 305 Bytes">
              <a:extLst>
                <a:ext uri="{FF2B5EF4-FFF2-40B4-BE49-F238E27FC236}">
                  <a16:creationId xmlns:a16="http://schemas.microsoft.com/office/drawing/2014/main" id="{C00A286F-ADDC-D26A-0CCD-EB94846B2A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94" y="1674833"/>
              <a:ext cx="594947" cy="201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The History Of The Amazon Logo - Hatchwise">
              <a:extLst>
                <a:ext uri="{FF2B5EF4-FFF2-40B4-BE49-F238E27FC236}">
                  <a16:creationId xmlns:a16="http://schemas.microsoft.com/office/drawing/2014/main" id="{96D1F13E-7E4C-001F-771D-D4F8644BD0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7109" y="1717461"/>
              <a:ext cx="529534" cy="160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8" name="Picture 24" descr="Oracle Logo, symbol, meaning, history, PNG, brand">
              <a:extLst>
                <a:ext uri="{FF2B5EF4-FFF2-40B4-BE49-F238E27FC236}">
                  <a16:creationId xmlns:a16="http://schemas.microsoft.com/office/drawing/2014/main" id="{CE96EB3A-7B64-D45B-6EBE-5B31016A0B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7697" b="37930"/>
            <a:stretch/>
          </p:blipFill>
          <p:spPr bwMode="auto">
            <a:xfrm>
              <a:off x="1388338" y="1999024"/>
              <a:ext cx="707517" cy="97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70" name="Picture 26">
              <a:extLst>
                <a:ext uri="{FF2B5EF4-FFF2-40B4-BE49-F238E27FC236}">
                  <a16:creationId xmlns:a16="http://schemas.microsoft.com/office/drawing/2014/main" id="{3F9BCCE0-DCB6-56EA-0E6B-03D683BA72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821" y="1647653"/>
              <a:ext cx="321455" cy="227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65CFD195-5531-342B-3ED1-BE1B168259DC}"/>
              </a:ext>
            </a:extLst>
          </p:cNvPr>
          <p:cNvSpPr/>
          <p:nvPr/>
        </p:nvSpPr>
        <p:spPr>
          <a:xfrm>
            <a:off x="10964214" y="3897543"/>
            <a:ext cx="1034601" cy="508712"/>
          </a:xfrm>
          <a:prstGeom prst="wedgeRoundRectCallout">
            <a:avLst>
              <a:gd name="adj1" fmla="val -35428"/>
              <a:gd name="adj2" fmla="val 93724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You guys are losers!</a:t>
            </a:r>
          </a:p>
        </p:txBody>
      </p:sp>
      <p:grpSp>
        <p:nvGrpSpPr>
          <p:cNvPr id="6189" name="Group 6188">
            <a:extLst>
              <a:ext uri="{FF2B5EF4-FFF2-40B4-BE49-F238E27FC236}">
                <a16:creationId xmlns:a16="http://schemas.microsoft.com/office/drawing/2014/main" id="{54D0052F-528E-8934-E9CF-8DBAD1D2DD2F}"/>
              </a:ext>
            </a:extLst>
          </p:cNvPr>
          <p:cNvGrpSpPr/>
          <p:nvPr/>
        </p:nvGrpSpPr>
        <p:grpSpPr>
          <a:xfrm>
            <a:off x="7086156" y="583467"/>
            <a:ext cx="2169019" cy="1462806"/>
            <a:chOff x="7086156" y="583467"/>
            <a:chExt cx="2169019" cy="146280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A31616BD-78C9-A495-A638-9C576F505369}"/>
                </a:ext>
              </a:extLst>
            </p:cNvPr>
            <p:cNvSpPr/>
            <p:nvPr/>
          </p:nvSpPr>
          <p:spPr>
            <a:xfrm>
              <a:off x="7550870" y="583467"/>
              <a:ext cx="1704305" cy="1462806"/>
            </a:xfrm>
            <a:prstGeom prst="roundRect">
              <a:avLst>
                <a:gd name="adj" fmla="val 7362"/>
              </a:avLst>
            </a:prstGeom>
            <a:solidFill>
              <a:schemeClr val="bg1"/>
            </a:solidFill>
            <a:ln w="38100">
              <a:solidFill>
                <a:schemeClr val="bg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72000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Wait…who buys all our stuff?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EB7CE3E9-C388-C6C9-57E4-B2BB7D10266F}"/>
                </a:ext>
              </a:extLst>
            </p:cNvPr>
            <p:cNvSpPr/>
            <p:nvPr/>
          </p:nvSpPr>
          <p:spPr>
            <a:xfrm>
              <a:off x="7086156" y="1461648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grpSp>
          <p:nvGrpSpPr>
            <p:cNvPr id="6162" name="Group 6161">
              <a:extLst>
                <a:ext uri="{FF2B5EF4-FFF2-40B4-BE49-F238E27FC236}">
                  <a16:creationId xmlns:a16="http://schemas.microsoft.com/office/drawing/2014/main" id="{2C8A5A2D-4C67-6CC6-806E-E202AC92E1FD}"/>
                </a:ext>
              </a:extLst>
            </p:cNvPr>
            <p:cNvGrpSpPr/>
            <p:nvPr/>
          </p:nvGrpSpPr>
          <p:grpSpPr>
            <a:xfrm>
              <a:off x="7617312" y="765182"/>
              <a:ext cx="1571420" cy="589125"/>
              <a:chOff x="4901736" y="-29289"/>
              <a:chExt cx="1571420" cy="589125"/>
            </a:xfrm>
          </p:grpSpPr>
          <p:pic>
            <p:nvPicPr>
              <p:cNvPr id="6151" name="Picture 14" descr="Meta logo and the history of the business | LogoMyWay">
                <a:extLst>
                  <a:ext uri="{FF2B5EF4-FFF2-40B4-BE49-F238E27FC236}">
                    <a16:creationId xmlns:a16="http://schemas.microsoft.com/office/drawing/2014/main" id="{7F0B77FA-577F-85E5-CFC0-397471879B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0073" y="276831"/>
                <a:ext cx="270630" cy="254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3" name="Picture 16" descr="Microsoft Font is → Segoe Ui">
                <a:extLst>
                  <a:ext uri="{FF2B5EF4-FFF2-40B4-BE49-F238E27FC236}">
                    <a16:creationId xmlns:a16="http://schemas.microsoft.com/office/drawing/2014/main" id="{7A706F9D-D07D-DC8A-A8C6-4521303EE71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1736" y="230325"/>
                <a:ext cx="431964" cy="329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5" name="Picture 20" descr="Ian's Graphics Site - Google's New Logo in 305 Bytes">
                <a:extLst>
                  <a:ext uri="{FF2B5EF4-FFF2-40B4-BE49-F238E27FC236}">
                    <a16:creationId xmlns:a16="http://schemas.microsoft.com/office/drawing/2014/main" id="{D73019ED-3564-35C4-DDB7-9DA235B295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9995" y="-2109"/>
                <a:ext cx="594947" cy="201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7" name="Picture 22" descr="The History Of The Amazon Logo - Hatchwise">
                <a:extLst>
                  <a:ext uri="{FF2B5EF4-FFF2-40B4-BE49-F238E27FC236}">
                    <a16:creationId xmlns:a16="http://schemas.microsoft.com/office/drawing/2014/main" id="{77B80A21-FB61-C040-F690-286EEE3CD9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24410" y="40519"/>
                <a:ext cx="529534" cy="160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9" name="Picture 24" descr="Oracle Logo, symbol, meaning, history, PNG, brand">
                <a:extLst>
                  <a:ext uri="{FF2B5EF4-FFF2-40B4-BE49-F238E27FC236}">
                    <a16:creationId xmlns:a16="http://schemas.microsoft.com/office/drawing/2014/main" id="{AB875F23-2EDC-D7AD-9776-F670DEE063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697" b="37930"/>
              <a:stretch/>
            </p:blipFill>
            <p:spPr bwMode="auto">
              <a:xfrm>
                <a:off x="5765639" y="322082"/>
                <a:ext cx="707517" cy="9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1" name="Picture 26">
                <a:extLst>
                  <a:ext uri="{FF2B5EF4-FFF2-40B4-BE49-F238E27FC236}">
                    <a16:creationId xmlns:a16="http://schemas.microsoft.com/office/drawing/2014/main" id="{81C12515-D21F-E0D5-9EEC-87A1D9732B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0122" y="-29289"/>
                <a:ext cx="321455" cy="227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188" name="Group 6187">
            <a:extLst>
              <a:ext uri="{FF2B5EF4-FFF2-40B4-BE49-F238E27FC236}">
                <a16:creationId xmlns:a16="http://schemas.microsoft.com/office/drawing/2014/main" id="{0DF3EE4C-24BC-E065-869A-1F4D85D19FFA}"/>
              </a:ext>
            </a:extLst>
          </p:cNvPr>
          <p:cNvGrpSpPr/>
          <p:nvPr/>
        </p:nvGrpSpPr>
        <p:grpSpPr>
          <a:xfrm>
            <a:off x="636054" y="3492811"/>
            <a:ext cx="1779751" cy="2118926"/>
            <a:chOff x="636054" y="3492811"/>
            <a:chExt cx="1779751" cy="2118926"/>
          </a:xfrm>
        </p:grpSpPr>
        <p:pic>
          <p:nvPicPr>
            <p:cNvPr id="6172" name="Picture 28" descr="Elon Musk Tells Tesla and SpaceX ...">
              <a:extLst>
                <a:ext uri="{FF2B5EF4-FFF2-40B4-BE49-F238E27FC236}">
                  <a16:creationId xmlns:a16="http://schemas.microsoft.com/office/drawing/2014/main" id="{6374B698-4555-461C-801A-67B41FC7B5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737" y="4253540"/>
              <a:ext cx="977081" cy="98144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Speech Bubble: Rectangle with Corners Rounded 58">
              <a:extLst>
                <a:ext uri="{FF2B5EF4-FFF2-40B4-BE49-F238E27FC236}">
                  <a16:creationId xmlns:a16="http://schemas.microsoft.com/office/drawing/2014/main" id="{0C697168-66FD-6567-6D89-33646C5D7AFD}"/>
                </a:ext>
              </a:extLst>
            </p:cNvPr>
            <p:cNvSpPr/>
            <p:nvPr/>
          </p:nvSpPr>
          <p:spPr>
            <a:xfrm>
              <a:off x="636054" y="3825459"/>
              <a:ext cx="1332240" cy="548182"/>
            </a:xfrm>
            <a:prstGeom prst="wedgeRoundRectCallout">
              <a:avLst>
                <a:gd name="adj1" fmla="val -23267"/>
                <a:gd name="adj2" fmla="val 100072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 err="1">
                  <a:solidFill>
                    <a:schemeClr val="tx2"/>
                  </a:solidFill>
                </a:rPr>
                <a:t>Bwahahah</a:t>
              </a:r>
              <a:r>
                <a:rPr lang="en-US" sz="1400" dirty="0">
                  <a:solidFill>
                    <a:schemeClr val="tx2"/>
                  </a:solidFill>
                </a:rPr>
                <a:t>! Let’s go to Mars!</a:t>
              </a:r>
            </a:p>
          </p:txBody>
        </p:sp>
        <p:sp>
          <p:nvSpPr>
            <p:cNvPr id="6163" name="TextBox 6162">
              <a:extLst>
                <a:ext uri="{FF2B5EF4-FFF2-40B4-BE49-F238E27FC236}">
                  <a16:creationId xmlns:a16="http://schemas.microsoft.com/office/drawing/2014/main" id="{B61E7D02-ADE0-9531-3476-9EBEA5C3D8D1}"/>
                </a:ext>
              </a:extLst>
            </p:cNvPr>
            <p:cNvSpPr txBox="1"/>
            <p:nvPr/>
          </p:nvSpPr>
          <p:spPr>
            <a:xfrm>
              <a:off x="1509788" y="3554991"/>
              <a:ext cx="906017" cy="276999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200" b="1" dirty="0">
                  <a:solidFill>
                    <a:schemeClr val="tx2"/>
                  </a:solidFill>
                  <a:latin typeface="Bradley Hand ITC" panose="03070402050302030203" pitchFamily="66" charset="0"/>
                </a:rPr>
                <a:t>Some of us</a:t>
              </a:r>
            </a:p>
          </p:txBody>
        </p:sp>
        <p:sp>
          <p:nvSpPr>
            <p:cNvPr id="6169" name="Arrow: Right 6168">
              <a:extLst>
                <a:ext uri="{FF2B5EF4-FFF2-40B4-BE49-F238E27FC236}">
                  <a16:creationId xmlns:a16="http://schemas.microsoft.com/office/drawing/2014/main" id="{8D6495FF-0B46-52EA-B8C3-76B385BB8006}"/>
                </a:ext>
              </a:extLst>
            </p:cNvPr>
            <p:cNvSpPr/>
            <p:nvPr/>
          </p:nvSpPr>
          <p:spPr>
            <a:xfrm rot="16200000">
              <a:off x="982009" y="5321963"/>
              <a:ext cx="313386" cy="266162"/>
            </a:xfrm>
            <a:prstGeom prst="rightArrow">
              <a:avLst>
                <a:gd name="adj1" fmla="val 50000"/>
                <a:gd name="adj2" fmla="val 69355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tx2"/>
                </a:solidFill>
              </a:endParaRPr>
            </a:p>
          </p:txBody>
        </p:sp>
        <p:sp>
          <p:nvSpPr>
            <p:cNvPr id="6187" name="Arc 6186">
              <a:extLst>
                <a:ext uri="{FF2B5EF4-FFF2-40B4-BE49-F238E27FC236}">
                  <a16:creationId xmlns:a16="http://schemas.microsoft.com/office/drawing/2014/main" id="{52CB92C7-3786-225B-82C3-5705E4086ADA}"/>
                </a:ext>
              </a:extLst>
            </p:cNvPr>
            <p:cNvSpPr/>
            <p:nvPr/>
          </p:nvSpPr>
          <p:spPr>
            <a:xfrm>
              <a:off x="1791360" y="3492811"/>
              <a:ext cx="233082" cy="528298"/>
            </a:xfrm>
            <a:prstGeom prst="arc">
              <a:avLst>
                <a:gd name="adj1" fmla="val 612094"/>
                <a:gd name="adj2" fmla="val 4938012"/>
              </a:avLst>
            </a:prstGeom>
            <a:ln w="12700" cap="rnd"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91" name="TextBox 6190">
            <a:extLst>
              <a:ext uri="{FF2B5EF4-FFF2-40B4-BE49-F238E27FC236}">
                <a16:creationId xmlns:a16="http://schemas.microsoft.com/office/drawing/2014/main" id="{6DF0F40A-60C9-732F-5E8E-FCA595E1DEC2}"/>
              </a:ext>
            </a:extLst>
          </p:cNvPr>
          <p:cNvSpPr txBox="1"/>
          <p:nvPr/>
        </p:nvSpPr>
        <p:spPr>
          <a:xfrm>
            <a:off x="2405045" y="4722905"/>
            <a:ext cx="2287036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i="1" dirty="0">
                <a:solidFill>
                  <a:schemeClr val="tx2"/>
                </a:solidFill>
              </a:rPr>
              <a:t>What’s happening today</a:t>
            </a:r>
          </a:p>
        </p:txBody>
      </p:sp>
      <p:grpSp>
        <p:nvGrpSpPr>
          <p:cNvPr id="6203" name="Group 6202">
            <a:extLst>
              <a:ext uri="{FF2B5EF4-FFF2-40B4-BE49-F238E27FC236}">
                <a16:creationId xmlns:a16="http://schemas.microsoft.com/office/drawing/2014/main" id="{91B30793-5761-7AFC-308E-B41F8BEB9B98}"/>
              </a:ext>
            </a:extLst>
          </p:cNvPr>
          <p:cNvGrpSpPr/>
          <p:nvPr/>
        </p:nvGrpSpPr>
        <p:grpSpPr>
          <a:xfrm>
            <a:off x="2650016" y="683972"/>
            <a:ext cx="2433450" cy="420301"/>
            <a:chOff x="2650016" y="683972"/>
            <a:chExt cx="2433450" cy="420301"/>
          </a:xfrm>
        </p:grpSpPr>
        <p:grpSp>
          <p:nvGrpSpPr>
            <p:cNvPr id="6195" name="Group 6194">
              <a:extLst>
                <a:ext uri="{FF2B5EF4-FFF2-40B4-BE49-F238E27FC236}">
                  <a16:creationId xmlns:a16="http://schemas.microsoft.com/office/drawing/2014/main" id="{2B4128B8-1966-7399-A673-364D9D5FB20F}"/>
                </a:ext>
              </a:extLst>
            </p:cNvPr>
            <p:cNvGrpSpPr/>
            <p:nvPr/>
          </p:nvGrpSpPr>
          <p:grpSpPr>
            <a:xfrm>
              <a:off x="2650016" y="683972"/>
              <a:ext cx="1121103" cy="420301"/>
              <a:chOff x="4901736" y="-29289"/>
              <a:chExt cx="1571420" cy="589125"/>
            </a:xfrm>
          </p:grpSpPr>
          <p:pic>
            <p:nvPicPr>
              <p:cNvPr id="6196" name="Picture 14" descr="Meta logo and the history of the business | LogoMyWay">
                <a:extLst>
                  <a:ext uri="{FF2B5EF4-FFF2-40B4-BE49-F238E27FC236}">
                    <a16:creationId xmlns:a16="http://schemas.microsoft.com/office/drawing/2014/main" id="{7CB6611B-6701-59D3-48F4-BFAFAC7355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0073" y="276831"/>
                <a:ext cx="270630" cy="254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7" name="Picture 16" descr="Microsoft Font is → Segoe Ui">
                <a:extLst>
                  <a:ext uri="{FF2B5EF4-FFF2-40B4-BE49-F238E27FC236}">
                    <a16:creationId xmlns:a16="http://schemas.microsoft.com/office/drawing/2014/main" id="{8AEEDA29-42BC-54FD-4741-3E6238CF17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01736" y="230325"/>
                <a:ext cx="431964" cy="329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8" name="Picture 20" descr="Ian's Graphics Site - Google's New Logo in 305 Bytes">
                <a:extLst>
                  <a:ext uri="{FF2B5EF4-FFF2-40B4-BE49-F238E27FC236}">
                    <a16:creationId xmlns:a16="http://schemas.microsoft.com/office/drawing/2014/main" id="{8DEC0F21-209A-D8F8-BBAF-820F4C17B8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9995" y="-2109"/>
                <a:ext cx="594947" cy="2012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9" name="Picture 22" descr="The History Of The Amazon Logo - Hatchwise">
                <a:extLst>
                  <a:ext uri="{FF2B5EF4-FFF2-40B4-BE49-F238E27FC236}">
                    <a16:creationId xmlns:a16="http://schemas.microsoft.com/office/drawing/2014/main" id="{2DA659B3-03EF-FF85-792B-0DCFCFFC1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924410" y="40519"/>
                <a:ext cx="529534" cy="1605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0" name="Picture 24" descr="Oracle Logo, symbol, meaning, history, PNG, brand">
                <a:extLst>
                  <a:ext uri="{FF2B5EF4-FFF2-40B4-BE49-F238E27FC236}">
                    <a16:creationId xmlns:a16="http://schemas.microsoft.com/office/drawing/2014/main" id="{BB634950-2AD4-74DF-E5A1-3DED6EB238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7697" b="37930"/>
              <a:stretch/>
            </p:blipFill>
            <p:spPr bwMode="auto">
              <a:xfrm>
                <a:off x="5765639" y="322082"/>
                <a:ext cx="707517" cy="9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1" name="Picture 26">
                <a:extLst>
                  <a:ext uri="{FF2B5EF4-FFF2-40B4-BE49-F238E27FC236}">
                    <a16:creationId xmlns:a16="http://schemas.microsoft.com/office/drawing/2014/main" id="{0E67C587-366C-BB91-DCF4-22CCFE5C01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0122" y="-29289"/>
                <a:ext cx="321455" cy="2279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02" name="TextBox 6201">
              <a:extLst>
                <a:ext uri="{FF2B5EF4-FFF2-40B4-BE49-F238E27FC236}">
                  <a16:creationId xmlns:a16="http://schemas.microsoft.com/office/drawing/2014/main" id="{299C5A58-4B41-6E85-1E14-2175776998E4}"/>
                </a:ext>
              </a:extLst>
            </p:cNvPr>
            <p:cNvSpPr txBox="1"/>
            <p:nvPr/>
          </p:nvSpPr>
          <p:spPr>
            <a:xfrm>
              <a:off x="3771119" y="696765"/>
              <a:ext cx="1312347" cy="30777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Isn’t this great?</a:t>
              </a:r>
            </a:p>
          </p:txBody>
        </p:sp>
      </p:grpSp>
      <p:pic>
        <p:nvPicPr>
          <p:cNvPr id="6204" name="Picture 30" descr="Laughing Robot GIFs | Tenor">
            <a:extLst>
              <a:ext uri="{FF2B5EF4-FFF2-40B4-BE49-F238E27FC236}">
                <a16:creationId xmlns:a16="http://schemas.microsoft.com/office/drawing/2014/main" id="{AFCFEC04-CD8D-6006-1214-A53FD9E07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0819" y="315714"/>
            <a:ext cx="750440" cy="75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06" name="Group 6205">
            <a:extLst>
              <a:ext uri="{FF2B5EF4-FFF2-40B4-BE49-F238E27FC236}">
                <a16:creationId xmlns:a16="http://schemas.microsoft.com/office/drawing/2014/main" id="{073DEB47-EF8D-B21B-B8C6-76646CCE308E}"/>
              </a:ext>
            </a:extLst>
          </p:cNvPr>
          <p:cNvGrpSpPr/>
          <p:nvPr/>
        </p:nvGrpSpPr>
        <p:grpSpPr>
          <a:xfrm>
            <a:off x="1715973" y="5642513"/>
            <a:ext cx="1820667" cy="567355"/>
            <a:chOff x="1715973" y="5642513"/>
            <a:chExt cx="1820667" cy="567355"/>
          </a:xfrm>
        </p:grpSpPr>
        <p:cxnSp>
          <p:nvCxnSpPr>
            <p:cNvPr id="6167" name="Connector: Elbow 6166">
              <a:extLst>
                <a:ext uri="{FF2B5EF4-FFF2-40B4-BE49-F238E27FC236}">
                  <a16:creationId xmlns:a16="http://schemas.microsoft.com/office/drawing/2014/main" id="{B865C437-EC2E-1148-4CDD-1B9D6C4F2A95}"/>
                </a:ext>
              </a:extLst>
            </p:cNvPr>
            <p:cNvCxnSpPr>
              <a:stCxn id="27" idx="2"/>
              <a:endCxn id="6148" idx="3"/>
            </p:cNvCxnSpPr>
            <p:nvPr/>
          </p:nvCxnSpPr>
          <p:spPr>
            <a:xfrm rot="5400000">
              <a:off x="2342629" y="5015857"/>
              <a:ext cx="567355" cy="1820667"/>
            </a:xfrm>
            <a:prstGeom prst="bentConnector2">
              <a:avLst/>
            </a:prstGeom>
            <a:ln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05" name="TextBox 6204">
              <a:extLst>
                <a:ext uri="{FF2B5EF4-FFF2-40B4-BE49-F238E27FC236}">
                  <a16:creationId xmlns:a16="http://schemas.microsoft.com/office/drawing/2014/main" id="{378224D3-797E-E0B0-B7E1-54BC52D688F9}"/>
                </a:ext>
              </a:extLst>
            </p:cNvPr>
            <p:cNvSpPr txBox="1"/>
            <p:nvPr/>
          </p:nvSpPr>
          <p:spPr>
            <a:xfrm>
              <a:off x="2008386" y="5889812"/>
              <a:ext cx="1239442" cy="30777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400" dirty="0">
                  <a:solidFill>
                    <a:schemeClr val="tx2"/>
                  </a:solidFill>
                </a:rPr>
                <a:t>Consequences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35E5259-B537-B271-7541-F8099C4C91F2}"/>
              </a:ext>
            </a:extLst>
          </p:cNvPr>
          <p:cNvSpPr txBox="1"/>
          <p:nvPr/>
        </p:nvSpPr>
        <p:spPr>
          <a:xfrm>
            <a:off x="7616675" y="5873113"/>
            <a:ext cx="1944200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 b="1" i="1" dirty="0">
                <a:solidFill>
                  <a:schemeClr val="tx2"/>
                </a:solidFill>
              </a:rPr>
              <a:t>&gt;80% of solar panels are made in China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8C2DBD-F32B-4E21-B7F8-08D84BC9F5AD}"/>
              </a:ext>
            </a:extLst>
          </p:cNvPr>
          <p:cNvCxnSpPr>
            <a:cxnSpLocks/>
          </p:cNvCxnSpPr>
          <p:nvPr/>
        </p:nvCxnSpPr>
        <p:spPr>
          <a:xfrm>
            <a:off x="2150862" y="3677711"/>
            <a:ext cx="197497" cy="23205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2CE6D88-7966-5BD2-9EED-9CE6B8690595}"/>
              </a:ext>
            </a:extLst>
          </p:cNvPr>
          <p:cNvSpPr txBox="1"/>
          <p:nvPr/>
        </p:nvSpPr>
        <p:spPr>
          <a:xfrm>
            <a:off x="2226382" y="3478030"/>
            <a:ext cx="505267" cy="276999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200" b="1" dirty="0">
                <a:solidFill>
                  <a:schemeClr val="tx2"/>
                </a:solidFill>
                <a:latin typeface="Bradley Hand ITC" panose="03070402050302030203" pitchFamily="66" charset="0"/>
              </a:rPr>
              <a:t>them</a:t>
            </a:r>
          </a:p>
        </p:txBody>
      </p:sp>
    </p:spTree>
    <p:extLst>
      <p:ext uri="{BB962C8B-B14F-4D97-AF65-F5344CB8AC3E}">
        <p14:creationId xmlns:p14="http://schemas.microsoft.com/office/powerpoint/2010/main" val="1931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6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44" grpId="0" animBg="1"/>
      <p:bldP spid="60" grpId="0" animBg="1"/>
      <p:bldP spid="6191" grpId="0"/>
      <p:bldP spid="4" grpId="0"/>
      <p:bldP spid="3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7859-6492-FCC3-7CF9-2BD6C434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  <a:br>
              <a:rPr lang="en-US"/>
            </a:br>
            <a:r>
              <a:rPr lang="en-US" sz="3600"/>
              <a:t>Geoff Bennett</a:t>
            </a:r>
            <a:br>
              <a:rPr lang="en-US" sz="3600"/>
            </a:br>
            <a:r>
              <a:rPr lang="en-US" sz="3600"/>
              <a:t>gbennett@infinera.com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2FE77-F83D-9249-9657-862998637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84B2A4-C450-8692-8790-1FAE6BAD17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02716" y="1199887"/>
            <a:ext cx="6586565" cy="2229113"/>
          </a:xfrm>
        </p:spPr>
        <p:txBody>
          <a:bodyPr>
            <a:normAutofit fontScale="92500"/>
          </a:bodyPr>
          <a:lstStyle/>
          <a:p>
            <a:pPr algn="ctr"/>
            <a:r>
              <a:rPr lang="en-US" sz="6600" dirty="0"/>
              <a:t>How does Generative AI work?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A37A9-85B1-0A21-FF0A-57A886BE545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640513"/>
            <a:ext cx="2868613" cy="165100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75000"/>
                  </a:schemeClr>
                </a:solidFill>
              </a:rPr>
              <a:t>© </a:t>
            </a:r>
            <a:fld id="{1DB53029-8A66-45E0-82CE-084A3FA17CA0}" type="datetimeyyyy">
              <a:rPr lang="en-US" smtClean="0"/>
              <a:t>2025</a:t>
            </a:fld>
            <a:r>
              <a:rPr lang="en-US">
                <a:solidFill>
                  <a:schemeClr val="bg1">
                    <a:lumMod val="75000"/>
                  </a:schemeClr>
                </a:solidFill>
              </a:rPr>
              <a:t> Infinera. All rights reserved. Company Confidential.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E5AF93-9D4C-3B83-E235-9B667EE6435F}"/>
              </a:ext>
            </a:extLst>
          </p:cNvPr>
          <p:cNvSpPr txBox="1"/>
          <p:nvPr/>
        </p:nvSpPr>
        <p:spPr>
          <a:xfrm>
            <a:off x="2314362" y="3809040"/>
            <a:ext cx="7563275" cy="18158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800" dirty="0">
                <a:solidFill>
                  <a:schemeClr val="bg1"/>
                </a:solidFill>
              </a:rPr>
              <a:t>Note: Superficial explanation with the goal of helping you understand why AI training takes so much power, and how that situation might change with technology evolution</a:t>
            </a:r>
          </a:p>
        </p:txBody>
      </p:sp>
    </p:spTree>
    <p:extLst>
      <p:ext uri="{BB962C8B-B14F-4D97-AF65-F5344CB8AC3E}">
        <p14:creationId xmlns:p14="http://schemas.microsoft.com/office/powerpoint/2010/main" val="5812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0349A-AA88-BD41-E3D9-002DB8981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Generative AI work?  </a:t>
            </a:r>
            <a:r>
              <a:rPr lang="en-US" b="1" i="1" dirty="0">
                <a:solidFill>
                  <a:schemeClr val="accent5"/>
                </a:solidFill>
              </a:rPr>
              <a:t>High Level View 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DE8A50B-1FD6-408B-A1CD-9F8533154B0E}"/>
              </a:ext>
            </a:extLst>
          </p:cNvPr>
          <p:cNvGrpSpPr/>
          <p:nvPr/>
        </p:nvGrpSpPr>
        <p:grpSpPr>
          <a:xfrm>
            <a:off x="9897722" y="97104"/>
            <a:ext cx="2194559" cy="1166458"/>
            <a:chOff x="4284570" y="1963289"/>
            <a:chExt cx="3304949" cy="1756655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DD4C8E70-38AF-AF37-B4E8-6724E54286E2}"/>
                </a:ext>
              </a:extLst>
            </p:cNvPr>
            <p:cNvSpPr/>
            <p:nvPr/>
          </p:nvSpPr>
          <p:spPr>
            <a:xfrm>
              <a:off x="4284570" y="1963289"/>
              <a:ext cx="3304949" cy="1756655"/>
            </a:xfrm>
            <a:prstGeom prst="roundRect">
              <a:avLst>
                <a:gd name="adj" fmla="val 7905"/>
              </a:avLst>
            </a:prstGeom>
            <a:solidFill>
              <a:schemeClr val="bg1"/>
            </a:solidFill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107" name="Picture 2" descr="The Complete History Of The ChatGPT Logo - Hatchwise">
              <a:extLst>
                <a:ext uri="{FF2B5EF4-FFF2-40B4-BE49-F238E27FC236}">
                  <a16:creationId xmlns:a16="http://schemas.microsoft.com/office/drawing/2014/main" id="{0F47D079-6B96-58F0-58D3-7FBA4AC6D7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3581" b="23580"/>
            <a:stretch/>
          </p:blipFill>
          <p:spPr bwMode="auto">
            <a:xfrm>
              <a:off x="4426068" y="2174719"/>
              <a:ext cx="1231547" cy="3615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4">
              <a:extLst>
                <a:ext uri="{FF2B5EF4-FFF2-40B4-BE49-F238E27FC236}">
                  <a16:creationId xmlns:a16="http://schemas.microsoft.com/office/drawing/2014/main" id="{36FC860B-F8C2-1436-8A72-A23D035D8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429" y="2088741"/>
              <a:ext cx="1098694" cy="406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6" descr="Microsoft Copilot -">
              <a:extLst>
                <a:ext uri="{FF2B5EF4-FFF2-40B4-BE49-F238E27FC236}">
                  <a16:creationId xmlns:a16="http://schemas.microsoft.com/office/drawing/2014/main" id="{878F194A-29DC-6FD4-CC0F-E91F65CDDF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26068" y="2745050"/>
              <a:ext cx="1070291" cy="238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8" descr="Claude.ai">
              <a:extLst>
                <a:ext uri="{FF2B5EF4-FFF2-40B4-BE49-F238E27FC236}">
                  <a16:creationId xmlns:a16="http://schemas.microsoft.com/office/drawing/2014/main" id="{71D380B5-EB79-4977-9929-348C13DAE4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0EEE5"/>
                </a:clrFrom>
                <a:clrTo>
                  <a:srgbClr val="F0EEE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81" t="36208" r="19100" b="36208"/>
            <a:stretch/>
          </p:blipFill>
          <p:spPr bwMode="auto">
            <a:xfrm>
              <a:off x="6012595" y="2690245"/>
              <a:ext cx="1366095" cy="34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10" descr="Elon Musk's xAI Grok: Learn more about this a new AI Chatbot">
              <a:extLst>
                <a:ext uri="{FF2B5EF4-FFF2-40B4-BE49-F238E27FC236}">
                  <a16:creationId xmlns:a16="http://schemas.microsoft.com/office/drawing/2014/main" id="{14F9109B-4B50-173A-2ACD-082C63143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8340" y="3169628"/>
              <a:ext cx="816347" cy="4285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12" descr="AI at Meta on X: &quot;Our new structure for Meta AI will help us not only  better pursue open, ground-breaking research, but also improve how we  leverage AI in our products. Learn">
              <a:extLst>
                <a:ext uri="{FF2B5EF4-FFF2-40B4-BE49-F238E27FC236}">
                  <a16:creationId xmlns:a16="http://schemas.microsoft.com/office/drawing/2014/main" id="{CFB65F2C-3ECE-B001-3014-A063A19303A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26142" y="3251787"/>
              <a:ext cx="1366095" cy="255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3C36A718-0112-A363-8DDB-9FF906F8D2B7}"/>
              </a:ext>
            </a:extLst>
          </p:cNvPr>
          <p:cNvSpPr txBox="1"/>
          <p:nvPr/>
        </p:nvSpPr>
        <p:spPr>
          <a:xfrm>
            <a:off x="577255" y="4318978"/>
            <a:ext cx="3833072" cy="238219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b="1" i="1">
                <a:solidFill>
                  <a:schemeClr val="accent5"/>
                </a:solidFill>
              </a:rPr>
              <a:t>GPT4: 3 months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>
                <a:solidFill>
                  <a:schemeClr val="tx2"/>
                </a:solidFill>
              </a:rPr>
              <a:t>25,000 Nvidia A100 GPUs*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400" b="1" i="1">
                <a:solidFill>
                  <a:schemeClr val="accent5"/>
                </a:solidFill>
              </a:rPr>
              <a:t>50 GWh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>
                <a:solidFill>
                  <a:schemeClr val="tx2"/>
                </a:solidFill>
              </a:rPr>
              <a:t>= 4,000 US homes for 1 year</a:t>
            </a: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endParaRPr lang="en-US" sz="200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rgbClr val="6D6E71"/>
              </a:buClr>
            </a:pPr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B006A9F2-C954-5254-3840-74F2DE9B6C67}"/>
              </a:ext>
            </a:extLst>
          </p:cNvPr>
          <p:cNvSpPr txBox="1"/>
          <p:nvPr/>
        </p:nvSpPr>
        <p:spPr>
          <a:xfrm>
            <a:off x="4111641" y="4540293"/>
            <a:ext cx="31358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>
                <a:solidFill>
                  <a:schemeClr val="accent5"/>
                </a:solidFill>
              </a:rPr>
              <a:t>Reinforcement Learning from Human Feedback </a:t>
            </a:r>
            <a:r>
              <a:rPr lang="en-US" sz="1800">
                <a:solidFill>
                  <a:schemeClr val="tx2"/>
                </a:solidFill>
              </a:rPr>
              <a:t>(RLHF) is a </a:t>
            </a:r>
            <a:r>
              <a:rPr lang="en-US" sz="1800" b="1" i="1">
                <a:solidFill>
                  <a:schemeClr val="accent5"/>
                </a:solidFill>
              </a:rPr>
              <a:t>fine tuning</a:t>
            </a:r>
            <a:r>
              <a:rPr lang="en-US" sz="1800">
                <a:solidFill>
                  <a:schemeClr val="tx2"/>
                </a:solidFill>
              </a:rPr>
              <a:t> technique  used to “align model with human values and intentions”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7C5670-17E4-C796-7F08-1F1E7C4D79C4}"/>
              </a:ext>
            </a:extLst>
          </p:cNvPr>
          <p:cNvGrpSpPr/>
          <p:nvPr/>
        </p:nvGrpSpPr>
        <p:grpSpPr>
          <a:xfrm>
            <a:off x="4141241" y="1581068"/>
            <a:ext cx="2283584" cy="2515258"/>
            <a:chOff x="4141241" y="1581068"/>
            <a:chExt cx="2283584" cy="2515258"/>
          </a:xfrm>
        </p:grpSpPr>
        <p:sp>
          <p:nvSpPr>
            <p:cNvPr id="160" name="Arrow: Right 159">
              <a:extLst>
                <a:ext uri="{FF2B5EF4-FFF2-40B4-BE49-F238E27FC236}">
                  <a16:creationId xmlns:a16="http://schemas.microsoft.com/office/drawing/2014/main" id="{C9672694-8800-9032-E6CC-885346E1A00D}"/>
                </a:ext>
              </a:extLst>
            </p:cNvPr>
            <p:cNvSpPr/>
            <p:nvPr/>
          </p:nvSpPr>
          <p:spPr>
            <a:xfrm>
              <a:off x="4141241" y="3091772"/>
              <a:ext cx="830179" cy="529389"/>
            </a:xfrm>
            <a:prstGeom prst="rightArrow">
              <a:avLst>
                <a:gd name="adj1" fmla="val 50000"/>
                <a:gd name="adj2" fmla="val 97727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23BE8B23-B0D1-0034-8740-BEDBC7E8C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6634" y="2965357"/>
              <a:ext cx="760032" cy="1130969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73B65D85-BD07-BB41-6741-A7E5E1527614}"/>
                </a:ext>
              </a:extLst>
            </p:cNvPr>
            <p:cNvSpPr txBox="1"/>
            <p:nvPr/>
          </p:nvSpPr>
          <p:spPr>
            <a:xfrm>
              <a:off x="4876487" y="1581068"/>
              <a:ext cx="1548338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>
                  <a:solidFill>
                    <a:schemeClr val="accent5"/>
                  </a:solidFill>
                </a:rPr>
                <a:t>FINE-TUNE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EF047E-47AD-80E4-FC48-5589D6FDC4AC}"/>
              </a:ext>
            </a:extLst>
          </p:cNvPr>
          <p:cNvGrpSpPr/>
          <p:nvPr/>
        </p:nvGrpSpPr>
        <p:grpSpPr>
          <a:xfrm>
            <a:off x="6599605" y="1060983"/>
            <a:ext cx="2375950" cy="2074011"/>
            <a:chOff x="6599605" y="1060983"/>
            <a:chExt cx="2375950" cy="2074011"/>
          </a:xfrm>
        </p:grpSpPr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5AC9772B-01B4-E608-B95B-C947B9628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4890" y="2003197"/>
              <a:ext cx="760032" cy="1130969"/>
            </a:xfrm>
            <a:prstGeom prst="rect">
              <a:avLst/>
            </a:prstGeom>
          </p:spPr>
        </p:pic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05F0744-8F86-75E3-3E79-59A9444C3B1B}"/>
                </a:ext>
              </a:extLst>
            </p:cNvPr>
            <p:cNvSpPr txBox="1"/>
            <p:nvPr/>
          </p:nvSpPr>
          <p:spPr>
            <a:xfrm>
              <a:off x="7122982" y="1060983"/>
              <a:ext cx="1852573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>
                  <a:solidFill>
                    <a:schemeClr val="accent5"/>
                  </a:solidFill>
                </a:rPr>
                <a:t>PRUNE FOR PERFORMANCE</a:t>
              </a:r>
            </a:p>
          </p:txBody>
        </p:sp>
        <p:sp>
          <p:nvSpPr>
            <p:cNvPr id="176" name="Arrow: Right 175">
              <a:extLst>
                <a:ext uri="{FF2B5EF4-FFF2-40B4-BE49-F238E27FC236}">
                  <a16:creationId xmlns:a16="http://schemas.microsoft.com/office/drawing/2014/main" id="{D02A25F1-90A0-36C4-E96A-2B627C86B023}"/>
                </a:ext>
              </a:extLst>
            </p:cNvPr>
            <p:cNvSpPr/>
            <p:nvPr/>
          </p:nvSpPr>
          <p:spPr>
            <a:xfrm rot="19800000">
              <a:off x="6599605" y="2605605"/>
              <a:ext cx="830179" cy="529389"/>
            </a:xfrm>
            <a:prstGeom prst="rightArrow">
              <a:avLst>
                <a:gd name="adj1" fmla="val 50000"/>
                <a:gd name="adj2" fmla="val 97727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67C944-9D1B-DCFA-4B3D-46222E920B20}"/>
              </a:ext>
            </a:extLst>
          </p:cNvPr>
          <p:cNvGrpSpPr/>
          <p:nvPr/>
        </p:nvGrpSpPr>
        <p:grpSpPr>
          <a:xfrm>
            <a:off x="6599604" y="3569228"/>
            <a:ext cx="2122325" cy="1164912"/>
            <a:chOff x="6599604" y="3569228"/>
            <a:chExt cx="2122325" cy="1164912"/>
          </a:xfrm>
        </p:grpSpPr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C7A2BD66-A39D-27C4-2C4D-305433919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5280" y="4288838"/>
              <a:ext cx="299252" cy="445302"/>
            </a:xfrm>
            <a:prstGeom prst="rect">
              <a:avLst/>
            </a:prstGeom>
          </p:spPr>
        </p:pic>
        <p:sp>
          <p:nvSpPr>
            <p:cNvPr id="177" name="Arrow: Right 176">
              <a:extLst>
                <a:ext uri="{FF2B5EF4-FFF2-40B4-BE49-F238E27FC236}">
                  <a16:creationId xmlns:a16="http://schemas.microsoft.com/office/drawing/2014/main" id="{9C6A31F2-7463-F108-421C-D148CE358B9E}"/>
                </a:ext>
              </a:extLst>
            </p:cNvPr>
            <p:cNvSpPr/>
            <p:nvPr/>
          </p:nvSpPr>
          <p:spPr>
            <a:xfrm rot="1800000" flipV="1">
              <a:off x="6599604" y="3569228"/>
              <a:ext cx="830179" cy="529389"/>
            </a:xfrm>
            <a:prstGeom prst="rightArrow">
              <a:avLst>
                <a:gd name="adj1" fmla="val 50000"/>
                <a:gd name="adj2" fmla="val 97727"/>
              </a:avLst>
            </a:prstGeom>
            <a:solidFill>
              <a:schemeClr val="tx2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6209E35C-9BE5-788B-1191-912D31E44321}"/>
                </a:ext>
              </a:extLst>
            </p:cNvPr>
            <p:cNvSpPr txBox="1"/>
            <p:nvPr/>
          </p:nvSpPr>
          <p:spPr>
            <a:xfrm>
              <a:off x="7376607" y="3589657"/>
              <a:ext cx="1345322" cy="707886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>
                  <a:solidFill>
                    <a:schemeClr val="accent5"/>
                  </a:solidFill>
                </a:rPr>
                <a:t>PRUNE FOR SIZE</a:t>
              </a:r>
            </a:p>
          </p:txBody>
        </p:sp>
      </p:grp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id="{5FD97477-79B4-2222-38E2-E553EA9D63EA}"/>
              </a:ext>
            </a:extLst>
          </p:cNvPr>
          <p:cNvSpPr/>
          <p:nvPr/>
        </p:nvSpPr>
        <p:spPr>
          <a:xfrm>
            <a:off x="9580354" y="1666246"/>
            <a:ext cx="1910080" cy="706994"/>
          </a:xfrm>
          <a:prstGeom prst="roundRect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Inference</a:t>
            </a:r>
          </a:p>
        </p:txBody>
      </p: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02711CBD-0E98-B4BE-A1FD-B0C824B1D3C7}"/>
              </a:ext>
            </a:extLst>
          </p:cNvPr>
          <p:cNvGrpSpPr/>
          <p:nvPr/>
        </p:nvGrpSpPr>
        <p:grpSpPr>
          <a:xfrm>
            <a:off x="9890582" y="2641610"/>
            <a:ext cx="1289624" cy="1662597"/>
            <a:chOff x="2695108" y="2525170"/>
            <a:chExt cx="1289624" cy="1662597"/>
          </a:xfrm>
        </p:grpSpPr>
        <p:sp>
          <p:nvSpPr>
            <p:cNvPr id="169" name="Cube 168">
              <a:extLst>
                <a:ext uri="{FF2B5EF4-FFF2-40B4-BE49-F238E27FC236}">
                  <a16:creationId xmlns:a16="http://schemas.microsoft.com/office/drawing/2014/main" id="{548E627E-55C1-31B4-7C72-8C8054021FB9}"/>
                </a:ext>
              </a:extLst>
            </p:cNvPr>
            <p:cNvSpPr/>
            <p:nvPr/>
          </p:nvSpPr>
          <p:spPr>
            <a:xfrm>
              <a:off x="2695108" y="2525170"/>
              <a:ext cx="1289624" cy="1662597"/>
            </a:xfrm>
            <a:prstGeom prst="cub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B2C06AD4-7A74-6FE6-6283-A8376BC21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1514" y="2965357"/>
              <a:ext cx="760032" cy="1130969"/>
            </a:xfrm>
            <a:prstGeom prst="rect">
              <a:avLst/>
            </a:prstGeom>
          </p:spPr>
        </p:pic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AA033542-36A1-68D4-279D-8567B4181136}"/>
              </a:ext>
            </a:extLst>
          </p:cNvPr>
          <p:cNvSpPr txBox="1"/>
          <p:nvPr/>
        </p:nvSpPr>
        <p:spPr>
          <a:xfrm>
            <a:off x="9460717" y="4365405"/>
            <a:ext cx="1852573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2000" b="1">
                <a:solidFill>
                  <a:schemeClr val="accent5"/>
                </a:solidFill>
              </a:rPr>
              <a:t>FREEZE, DEPLOY, USE</a:t>
            </a:r>
          </a:p>
        </p:txBody>
      </p:sp>
      <p:sp>
        <p:nvSpPr>
          <p:cNvPr id="184" name="Arrow: Right 183">
            <a:extLst>
              <a:ext uri="{FF2B5EF4-FFF2-40B4-BE49-F238E27FC236}">
                <a16:creationId xmlns:a16="http://schemas.microsoft.com/office/drawing/2014/main" id="{7E92A57E-117D-E12C-0EE9-0B1F5BCA946B}"/>
              </a:ext>
            </a:extLst>
          </p:cNvPr>
          <p:cNvSpPr/>
          <p:nvPr/>
        </p:nvSpPr>
        <p:spPr>
          <a:xfrm>
            <a:off x="8981753" y="3078241"/>
            <a:ext cx="830179" cy="529389"/>
          </a:xfrm>
          <a:prstGeom prst="rightArrow">
            <a:avLst>
              <a:gd name="adj1" fmla="val 50000"/>
              <a:gd name="adj2" fmla="val 97727"/>
            </a:avLst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80B6B4-0EC6-4672-7275-625E4DE5A231}"/>
              </a:ext>
            </a:extLst>
          </p:cNvPr>
          <p:cNvGrpSpPr/>
          <p:nvPr/>
        </p:nvGrpSpPr>
        <p:grpSpPr>
          <a:xfrm>
            <a:off x="23163" y="1579044"/>
            <a:ext cx="1570395" cy="2521153"/>
            <a:chOff x="23163" y="1579044"/>
            <a:chExt cx="1570395" cy="2521153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7EE617BE-01EB-2B86-ECE3-BB357E10AB5E}"/>
                </a:ext>
              </a:extLst>
            </p:cNvPr>
            <p:cNvSpPr txBox="1"/>
            <p:nvPr/>
          </p:nvSpPr>
          <p:spPr>
            <a:xfrm>
              <a:off x="45220" y="1579044"/>
              <a:ext cx="1548338" cy="400110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>
                  <a:solidFill>
                    <a:schemeClr val="accent5"/>
                  </a:solidFill>
                </a:rPr>
                <a:t>CREATE</a:t>
              </a:r>
            </a:p>
          </p:txBody>
        </p:sp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E1F3AB8E-0F63-ED6D-AEC3-F84E7725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703" y="2965356"/>
              <a:ext cx="760031" cy="113484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24BF29-72F9-6B7C-48E3-8934E5BFFBBA}"/>
                </a:ext>
              </a:extLst>
            </p:cNvPr>
            <p:cNvSpPr txBox="1"/>
            <p:nvPr/>
          </p:nvSpPr>
          <p:spPr>
            <a:xfrm>
              <a:off x="23163" y="1933952"/>
              <a:ext cx="1566484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A Machine Learning model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00B720-8B0E-2676-8084-9B0464EA7738}"/>
              </a:ext>
            </a:extLst>
          </p:cNvPr>
          <p:cNvGrpSpPr/>
          <p:nvPr/>
        </p:nvGrpSpPr>
        <p:grpSpPr>
          <a:xfrm>
            <a:off x="79328" y="806349"/>
            <a:ext cx="9184361" cy="5699002"/>
            <a:chOff x="79328" y="806349"/>
            <a:chExt cx="9184361" cy="5699002"/>
          </a:xfrm>
        </p:grpSpPr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757D18AE-2E70-BD55-D9A7-2276BD93CC5C}"/>
                </a:ext>
              </a:extLst>
            </p:cNvPr>
            <p:cNvSpPr/>
            <p:nvPr/>
          </p:nvSpPr>
          <p:spPr>
            <a:xfrm>
              <a:off x="2245570" y="806349"/>
              <a:ext cx="1910080" cy="706994"/>
            </a:xfrm>
            <a:prstGeom prst="round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Training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8639567-27DD-4549-455F-DCEB58C6A885}"/>
                </a:ext>
              </a:extLst>
            </p:cNvPr>
            <p:cNvSpPr/>
            <p:nvPr/>
          </p:nvSpPr>
          <p:spPr>
            <a:xfrm>
              <a:off x="79328" y="808509"/>
              <a:ext cx="9184361" cy="5696842"/>
            </a:xfrm>
            <a:custGeom>
              <a:avLst/>
              <a:gdLst>
                <a:gd name="connsiteX0" fmla="*/ 3854497 w 9188039"/>
                <a:gd name="connsiteY0" fmla="*/ 5373216 h 5696842"/>
                <a:gd name="connsiteX1" fmla="*/ 5511847 w 9188039"/>
                <a:gd name="connsiteY1" fmla="*/ 5544666 h 5696842"/>
                <a:gd name="connsiteX2" fmla="*/ 7626397 w 9188039"/>
                <a:gd name="connsiteY2" fmla="*/ 4858866 h 5696842"/>
                <a:gd name="connsiteX3" fmla="*/ 8645572 w 9188039"/>
                <a:gd name="connsiteY3" fmla="*/ 2896716 h 5696842"/>
                <a:gd name="connsiteX4" fmla="*/ 8350297 w 9188039"/>
                <a:gd name="connsiteY4" fmla="*/ 2525241 h 5696842"/>
                <a:gd name="connsiteX5" fmla="*/ 8921797 w 9188039"/>
                <a:gd name="connsiteY5" fmla="*/ 1801341 h 5696842"/>
                <a:gd name="connsiteX6" fmla="*/ 9074197 w 9188039"/>
                <a:gd name="connsiteY6" fmla="*/ 382116 h 5696842"/>
                <a:gd name="connsiteX7" fmla="*/ 7235872 w 9188039"/>
                <a:gd name="connsiteY7" fmla="*/ 1116 h 5696842"/>
                <a:gd name="connsiteX8" fmla="*/ 5026072 w 9188039"/>
                <a:gd name="connsiteY8" fmla="*/ 458316 h 5696842"/>
                <a:gd name="connsiteX9" fmla="*/ 4016422 w 9188039"/>
                <a:gd name="connsiteY9" fmla="*/ 934566 h 5696842"/>
                <a:gd name="connsiteX10" fmla="*/ 2073322 w 9188039"/>
                <a:gd name="connsiteY10" fmla="*/ 791691 h 5696842"/>
                <a:gd name="connsiteX11" fmla="*/ 482647 w 9188039"/>
                <a:gd name="connsiteY11" fmla="*/ 572616 h 5696842"/>
                <a:gd name="connsiteX12" fmla="*/ 44497 w 9188039"/>
                <a:gd name="connsiteY12" fmla="*/ 1020291 h 5696842"/>
                <a:gd name="connsiteX13" fmla="*/ 82597 w 9188039"/>
                <a:gd name="connsiteY13" fmla="*/ 2687166 h 5696842"/>
                <a:gd name="connsiteX14" fmla="*/ 644572 w 9188039"/>
                <a:gd name="connsiteY14" fmla="*/ 4763616 h 5696842"/>
                <a:gd name="connsiteX15" fmla="*/ 2082847 w 9188039"/>
                <a:gd name="connsiteY15" fmla="*/ 5678016 h 5696842"/>
                <a:gd name="connsiteX16" fmla="*/ 3854497 w 9188039"/>
                <a:gd name="connsiteY16" fmla="*/ 5373216 h 5696842"/>
                <a:gd name="connsiteX0" fmla="*/ 3854497 w 9179566"/>
                <a:gd name="connsiteY0" fmla="*/ 5373216 h 5696842"/>
                <a:gd name="connsiteX1" fmla="*/ 5511847 w 9179566"/>
                <a:gd name="connsiteY1" fmla="*/ 5544666 h 5696842"/>
                <a:gd name="connsiteX2" fmla="*/ 7626397 w 9179566"/>
                <a:gd name="connsiteY2" fmla="*/ 4858866 h 5696842"/>
                <a:gd name="connsiteX3" fmla="*/ 8645572 w 9179566"/>
                <a:gd name="connsiteY3" fmla="*/ 2896716 h 5696842"/>
                <a:gd name="connsiteX4" fmla="*/ 8921797 w 9179566"/>
                <a:gd name="connsiteY4" fmla="*/ 1801341 h 5696842"/>
                <a:gd name="connsiteX5" fmla="*/ 9074197 w 9179566"/>
                <a:gd name="connsiteY5" fmla="*/ 382116 h 5696842"/>
                <a:gd name="connsiteX6" fmla="*/ 7235872 w 9179566"/>
                <a:gd name="connsiteY6" fmla="*/ 1116 h 5696842"/>
                <a:gd name="connsiteX7" fmla="*/ 5026072 w 9179566"/>
                <a:gd name="connsiteY7" fmla="*/ 458316 h 5696842"/>
                <a:gd name="connsiteX8" fmla="*/ 4016422 w 9179566"/>
                <a:gd name="connsiteY8" fmla="*/ 934566 h 5696842"/>
                <a:gd name="connsiteX9" fmla="*/ 2073322 w 9179566"/>
                <a:gd name="connsiteY9" fmla="*/ 791691 h 5696842"/>
                <a:gd name="connsiteX10" fmla="*/ 482647 w 9179566"/>
                <a:gd name="connsiteY10" fmla="*/ 572616 h 5696842"/>
                <a:gd name="connsiteX11" fmla="*/ 44497 w 9179566"/>
                <a:gd name="connsiteY11" fmla="*/ 1020291 h 5696842"/>
                <a:gd name="connsiteX12" fmla="*/ 82597 w 9179566"/>
                <a:gd name="connsiteY12" fmla="*/ 2687166 h 5696842"/>
                <a:gd name="connsiteX13" fmla="*/ 644572 w 9179566"/>
                <a:gd name="connsiteY13" fmla="*/ 4763616 h 5696842"/>
                <a:gd name="connsiteX14" fmla="*/ 2082847 w 9179566"/>
                <a:gd name="connsiteY14" fmla="*/ 5678016 h 5696842"/>
                <a:gd name="connsiteX15" fmla="*/ 3854497 w 9179566"/>
                <a:gd name="connsiteY15" fmla="*/ 5373216 h 5696842"/>
                <a:gd name="connsiteX0" fmla="*/ 3854497 w 9184361"/>
                <a:gd name="connsiteY0" fmla="*/ 5373216 h 5696842"/>
                <a:gd name="connsiteX1" fmla="*/ 5511847 w 9184361"/>
                <a:gd name="connsiteY1" fmla="*/ 5544666 h 5696842"/>
                <a:gd name="connsiteX2" fmla="*/ 7626397 w 9184361"/>
                <a:gd name="connsiteY2" fmla="*/ 4858866 h 5696842"/>
                <a:gd name="connsiteX3" fmla="*/ 8474122 w 9184361"/>
                <a:gd name="connsiteY3" fmla="*/ 2896716 h 5696842"/>
                <a:gd name="connsiteX4" fmla="*/ 8921797 w 9184361"/>
                <a:gd name="connsiteY4" fmla="*/ 1801341 h 5696842"/>
                <a:gd name="connsiteX5" fmla="*/ 9074197 w 9184361"/>
                <a:gd name="connsiteY5" fmla="*/ 382116 h 5696842"/>
                <a:gd name="connsiteX6" fmla="*/ 7235872 w 9184361"/>
                <a:gd name="connsiteY6" fmla="*/ 1116 h 5696842"/>
                <a:gd name="connsiteX7" fmla="*/ 5026072 w 9184361"/>
                <a:gd name="connsiteY7" fmla="*/ 458316 h 5696842"/>
                <a:gd name="connsiteX8" fmla="*/ 4016422 w 9184361"/>
                <a:gd name="connsiteY8" fmla="*/ 934566 h 5696842"/>
                <a:gd name="connsiteX9" fmla="*/ 2073322 w 9184361"/>
                <a:gd name="connsiteY9" fmla="*/ 791691 h 5696842"/>
                <a:gd name="connsiteX10" fmla="*/ 482647 w 9184361"/>
                <a:gd name="connsiteY10" fmla="*/ 572616 h 5696842"/>
                <a:gd name="connsiteX11" fmla="*/ 44497 w 9184361"/>
                <a:gd name="connsiteY11" fmla="*/ 1020291 h 5696842"/>
                <a:gd name="connsiteX12" fmla="*/ 82597 w 9184361"/>
                <a:gd name="connsiteY12" fmla="*/ 2687166 h 5696842"/>
                <a:gd name="connsiteX13" fmla="*/ 644572 w 9184361"/>
                <a:gd name="connsiteY13" fmla="*/ 4763616 h 5696842"/>
                <a:gd name="connsiteX14" fmla="*/ 2082847 w 9184361"/>
                <a:gd name="connsiteY14" fmla="*/ 5678016 h 5696842"/>
                <a:gd name="connsiteX15" fmla="*/ 3854497 w 9184361"/>
                <a:gd name="connsiteY15" fmla="*/ 5373216 h 5696842"/>
                <a:gd name="connsiteX0" fmla="*/ 3854497 w 9184361"/>
                <a:gd name="connsiteY0" fmla="*/ 5373216 h 5696842"/>
                <a:gd name="connsiteX1" fmla="*/ 5511847 w 9184361"/>
                <a:gd name="connsiteY1" fmla="*/ 5544666 h 5696842"/>
                <a:gd name="connsiteX2" fmla="*/ 7626397 w 9184361"/>
                <a:gd name="connsiteY2" fmla="*/ 4858866 h 5696842"/>
                <a:gd name="connsiteX3" fmla="*/ 8474122 w 9184361"/>
                <a:gd name="connsiteY3" fmla="*/ 2896716 h 5696842"/>
                <a:gd name="connsiteX4" fmla="*/ 8921797 w 9184361"/>
                <a:gd name="connsiteY4" fmla="*/ 1801341 h 5696842"/>
                <a:gd name="connsiteX5" fmla="*/ 9074197 w 9184361"/>
                <a:gd name="connsiteY5" fmla="*/ 382116 h 5696842"/>
                <a:gd name="connsiteX6" fmla="*/ 7235872 w 9184361"/>
                <a:gd name="connsiteY6" fmla="*/ 1116 h 5696842"/>
                <a:gd name="connsiteX7" fmla="*/ 5026072 w 9184361"/>
                <a:gd name="connsiteY7" fmla="*/ 458316 h 5696842"/>
                <a:gd name="connsiteX8" fmla="*/ 4016422 w 9184361"/>
                <a:gd name="connsiteY8" fmla="*/ 934566 h 5696842"/>
                <a:gd name="connsiteX9" fmla="*/ 2073322 w 9184361"/>
                <a:gd name="connsiteY9" fmla="*/ 791691 h 5696842"/>
                <a:gd name="connsiteX10" fmla="*/ 482647 w 9184361"/>
                <a:gd name="connsiteY10" fmla="*/ 572616 h 5696842"/>
                <a:gd name="connsiteX11" fmla="*/ 44497 w 9184361"/>
                <a:gd name="connsiteY11" fmla="*/ 1020291 h 5696842"/>
                <a:gd name="connsiteX12" fmla="*/ 82597 w 9184361"/>
                <a:gd name="connsiteY12" fmla="*/ 2687166 h 5696842"/>
                <a:gd name="connsiteX13" fmla="*/ 644572 w 9184361"/>
                <a:gd name="connsiteY13" fmla="*/ 4763616 h 5696842"/>
                <a:gd name="connsiteX14" fmla="*/ 2082847 w 9184361"/>
                <a:gd name="connsiteY14" fmla="*/ 5678016 h 5696842"/>
                <a:gd name="connsiteX15" fmla="*/ 3854497 w 9184361"/>
                <a:gd name="connsiteY15" fmla="*/ 5373216 h 5696842"/>
                <a:gd name="connsiteX0" fmla="*/ 3854497 w 9184361"/>
                <a:gd name="connsiteY0" fmla="*/ 5373216 h 5696842"/>
                <a:gd name="connsiteX1" fmla="*/ 5511847 w 9184361"/>
                <a:gd name="connsiteY1" fmla="*/ 5544666 h 5696842"/>
                <a:gd name="connsiteX2" fmla="*/ 7626397 w 9184361"/>
                <a:gd name="connsiteY2" fmla="*/ 4858866 h 5696842"/>
                <a:gd name="connsiteX3" fmla="*/ 8474122 w 9184361"/>
                <a:gd name="connsiteY3" fmla="*/ 2896716 h 5696842"/>
                <a:gd name="connsiteX4" fmla="*/ 8921797 w 9184361"/>
                <a:gd name="connsiteY4" fmla="*/ 1801341 h 5696842"/>
                <a:gd name="connsiteX5" fmla="*/ 9074197 w 9184361"/>
                <a:gd name="connsiteY5" fmla="*/ 382116 h 5696842"/>
                <a:gd name="connsiteX6" fmla="*/ 7235872 w 9184361"/>
                <a:gd name="connsiteY6" fmla="*/ 1116 h 5696842"/>
                <a:gd name="connsiteX7" fmla="*/ 5026072 w 9184361"/>
                <a:gd name="connsiteY7" fmla="*/ 458316 h 5696842"/>
                <a:gd name="connsiteX8" fmla="*/ 4016422 w 9184361"/>
                <a:gd name="connsiteY8" fmla="*/ 934566 h 5696842"/>
                <a:gd name="connsiteX9" fmla="*/ 2073322 w 9184361"/>
                <a:gd name="connsiteY9" fmla="*/ 791691 h 5696842"/>
                <a:gd name="connsiteX10" fmla="*/ 482647 w 9184361"/>
                <a:gd name="connsiteY10" fmla="*/ 572616 h 5696842"/>
                <a:gd name="connsiteX11" fmla="*/ 44497 w 9184361"/>
                <a:gd name="connsiteY11" fmla="*/ 1020291 h 5696842"/>
                <a:gd name="connsiteX12" fmla="*/ 82597 w 9184361"/>
                <a:gd name="connsiteY12" fmla="*/ 2687166 h 5696842"/>
                <a:gd name="connsiteX13" fmla="*/ 644572 w 9184361"/>
                <a:gd name="connsiteY13" fmla="*/ 4763616 h 5696842"/>
                <a:gd name="connsiteX14" fmla="*/ 2082847 w 9184361"/>
                <a:gd name="connsiteY14" fmla="*/ 5678016 h 5696842"/>
                <a:gd name="connsiteX15" fmla="*/ 3854497 w 9184361"/>
                <a:gd name="connsiteY15" fmla="*/ 5373216 h 5696842"/>
                <a:gd name="connsiteX0" fmla="*/ 3854497 w 9184361"/>
                <a:gd name="connsiteY0" fmla="*/ 5373216 h 5696842"/>
                <a:gd name="connsiteX1" fmla="*/ 5511847 w 9184361"/>
                <a:gd name="connsiteY1" fmla="*/ 5544666 h 5696842"/>
                <a:gd name="connsiteX2" fmla="*/ 7626397 w 9184361"/>
                <a:gd name="connsiteY2" fmla="*/ 4858866 h 5696842"/>
                <a:gd name="connsiteX3" fmla="*/ 8474122 w 9184361"/>
                <a:gd name="connsiteY3" fmla="*/ 2896716 h 5696842"/>
                <a:gd name="connsiteX4" fmla="*/ 8921797 w 9184361"/>
                <a:gd name="connsiteY4" fmla="*/ 1801341 h 5696842"/>
                <a:gd name="connsiteX5" fmla="*/ 9074197 w 9184361"/>
                <a:gd name="connsiteY5" fmla="*/ 382116 h 5696842"/>
                <a:gd name="connsiteX6" fmla="*/ 7235872 w 9184361"/>
                <a:gd name="connsiteY6" fmla="*/ 1116 h 5696842"/>
                <a:gd name="connsiteX7" fmla="*/ 5026072 w 9184361"/>
                <a:gd name="connsiteY7" fmla="*/ 458316 h 5696842"/>
                <a:gd name="connsiteX8" fmla="*/ 4130722 w 9184361"/>
                <a:gd name="connsiteY8" fmla="*/ 801216 h 5696842"/>
                <a:gd name="connsiteX9" fmla="*/ 2073322 w 9184361"/>
                <a:gd name="connsiteY9" fmla="*/ 791691 h 5696842"/>
                <a:gd name="connsiteX10" fmla="*/ 482647 w 9184361"/>
                <a:gd name="connsiteY10" fmla="*/ 572616 h 5696842"/>
                <a:gd name="connsiteX11" fmla="*/ 44497 w 9184361"/>
                <a:gd name="connsiteY11" fmla="*/ 1020291 h 5696842"/>
                <a:gd name="connsiteX12" fmla="*/ 82597 w 9184361"/>
                <a:gd name="connsiteY12" fmla="*/ 2687166 h 5696842"/>
                <a:gd name="connsiteX13" fmla="*/ 644572 w 9184361"/>
                <a:gd name="connsiteY13" fmla="*/ 4763616 h 5696842"/>
                <a:gd name="connsiteX14" fmla="*/ 2082847 w 9184361"/>
                <a:gd name="connsiteY14" fmla="*/ 5678016 h 5696842"/>
                <a:gd name="connsiteX15" fmla="*/ 3854497 w 9184361"/>
                <a:gd name="connsiteY15" fmla="*/ 5373216 h 5696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184361" h="5696842">
                  <a:moveTo>
                    <a:pt x="3854497" y="5373216"/>
                  </a:moveTo>
                  <a:cubicBezTo>
                    <a:pt x="4425997" y="5350991"/>
                    <a:pt x="4883197" y="5630391"/>
                    <a:pt x="5511847" y="5544666"/>
                  </a:cubicBezTo>
                  <a:cubicBezTo>
                    <a:pt x="6140497" y="5458941"/>
                    <a:pt x="7132685" y="5300191"/>
                    <a:pt x="7626397" y="4858866"/>
                  </a:cubicBezTo>
                  <a:cubicBezTo>
                    <a:pt x="8120109" y="4417541"/>
                    <a:pt x="8572547" y="3482503"/>
                    <a:pt x="8474122" y="2896716"/>
                  </a:cubicBezTo>
                  <a:cubicBezTo>
                    <a:pt x="8375697" y="2310929"/>
                    <a:pt x="8821785" y="2220441"/>
                    <a:pt x="8921797" y="1801341"/>
                  </a:cubicBezTo>
                  <a:cubicBezTo>
                    <a:pt x="9021810" y="1382241"/>
                    <a:pt x="9355185" y="682153"/>
                    <a:pt x="9074197" y="382116"/>
                  </a:cubicBezTo>
                  <a:cubicBezTo>
                    <a:pt x="8793210" y="82078"/>
                    <a:pt x="7910559" y="-11584"/>
                    <a:pt x="7235872" y="1116"/>
                  </a:cubicBezTo>
                  <a:cubicBezTo>
                    <a:pt x="6561185" y="13816"/>
                    <a:pt x="5543597" y="324966"/>
                    <a:pt x="5026072" y="458316"/>
                  </a:cubicBezTo>
                  <a:cubicBezTo>
                    <a:pt x="4508547" y="591666"/>
                    <a:pt x="4622847" y="745653"/>
                    <a:pt x="4130722" y="801216"/>
                  </a:cubicBezTo>
                  <a:cubicBezTo>
                    <a:pt x="3638597" y="856778"/>
                    <a:pt x="2681335" y="829791"/>
                    <a:pt x="2073322" y="791691"/>
                  </a:cubicBezTo>
                  <a:cubicBezTo>
                    <a:pt x="1465309" y="753591"/>
                    <a:pt x="820784" y="534516"/>
                    <a:pt x="482647" y="572616"/>
                  </a:cubicBezTo>
                  <a:cubicBezTo>
                    <a:pt x="144510" y="610716"/>
                    <a:pt x="111172" y="667866"/>
                    <a:pt x="44497" y="1020291"/>
                  </a:cubicBezTo>
                  <a:cubicBezTo>
                    <a:pt x="-22178" y="1372716"/>
                    <a:pt x="-17415" y="2063279"/>
                    <a:pt x="82597" y="2687166"/>
                  </a:cubicBezTo>
                  <a:cubicBezTo>
                    <a:pt x="182609" y="3311053"/>
                    <a:pt x="311197" y="4265141"/>
                    <a:pt x="644572" y="4763616"/>
                  </a:cubicBezTo>
                  <a:cubicBezTo>
                    <a:pt x="977947" y="5262091"/>
                    <a:pt x="1543097" y="5570066"/>
                    <a:pt x="2082847" y="5678016"/>
                  </a:cubicBezTo>
                  <a:cubicBezTo>
                    <a:pt x="2622597" y="5785966"/>
                    <a:pt x="3282997" y="5395441"/>
                    <a:pt x="3854497" y="5373216"/>
                  </a:cubicBezTo>
                  <a:close/>
                </a:path>
              </a:pathLst>
            </a:custGeom>
            <a:noFill/>
            <a:ln w="38100">
              <a:solidFill>
                <a:schemeClr val="accent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794552-6ABD-70DF-B76E-198AD7EFCE2E}"/>
              </a:ext>
            </a:extLst>
          </p:cNvPr>
          <p:cNvGrpSpPr/>
          <p:nvPr/>
        </p:nvGrpSpPr>
        <p:grpSpPr>
          <a:xfrm>
            <a:off x="1654716" y="1576097"/>
            <a:ext cx="2315712" cy="2520229"/>
            <a:chOff x="1654716" y="1576097"/>
            <a:chExt cx="2315712" cy="252022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9501F62-574B-8DB2-B6E9-0ACC3E126848}"/>
                </a:ext>
              </a:extLst>
            </p:cNvPr>
            <p:cNvGrpSpPr/>
            <p:nvPr/>
          </p:nvGrpSpPr>
          <p:grpSpPr>
            <a:xfrm>
              <a:off x="1654716" y="1576097"/>
              <a:ext cx="2315712" cy="2520229"/>
              <a:chOff x="1654716" y="1576097"/>
              <a:chExt cx="2315712" cy="252022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9920184-B777-43A5-1EC9-05C16C7ED175}"/>
                  </a:ext>
                </a:extLst>
              </p:cNvPr>
              <p:cNvGrpSpPr/>
              <p:nvPr/>
            </p:nvGrpSpPr>
            <p:grpSpPr>
              <a:xfrm>
                <a:off x="1654716" y="2965357"/>
                <a:ext cx="1916830" cy="1130969"/>
                <a:chOff x="1654716" y="2965357"/>
                <a:chExt cx="1916830" cy="1130969"/>
              </a:xfrm>
            </p:grpSpPr>
            <p:pic>
              <p:nvPicPr>
                <p:cNvPr id="115" name="Picture 114">
                  <a:extLst>
                    <a:ext uri="{FF2B5EF4-FFF2-40B4-BE49-F238E27FC236}">
                      <a16:creationId xmlns:a16="http://schemas.microsoft.com/office/drawing/2014/main" id="{63E50D93-65DE-9FDA-5EB5-3894A26D84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11514" y="2965357"/>
                  <a:ext cx="760032" cy="1130969"/>
                </a:xfrm>
                <a:prstGeom prst="rect">
                  <a:avLst/>
                </a:prstGeom>
              </p:spPr>
            </p:pic>
            <p:sp>
              <p:nvSpPr>
                <p:cNvPr id="158" name="Arrow: Right 157">
                  <a:extLst>
                    <a:ext uri="{FF2B5EF4-FFF2-40B4-BE49-F238E27FC236}">
                      <a16:creationId xmlns:a16="http://schemas.microsoft.com/office/drawing/2014/main" id="{82B5AE0A-539A-640E-C080-51D099C049B9}"/>
                    </a:ext>
                  </a:extLst>
                </p:cNvPr>
                <p:cNvSpPr/>
                <p:nvPr/>
              </p:nvSpPr>
              <p:spPr>
                <a:xfrm>
                  <a:off x="1654716" y="3091773"/>
                  <a:ext cx="830179" cy="529389"/>
                </a:xfrm>
                <a:prstGeom prst="rightArrow">
                  <a:avLst>
                    <a:gd name="adj1" fmla="val 50000"/>
                    <a:gd name="adj2" fmla="val 97727"/>
                  </a:avLst>
                </a:prstGeom>
                <a:solidFill>
                  <a:schemeClr val="tx2"/>
                </a:solidFill>
                <a:ln w="127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4795C84-F7B4-601C-0568-794EDD3C01C6}"/>
                  </a:ext>
                </a:extLst>
              </p:cNvPr>
              <p:cNvSpPr txBox="1"/>
              <p:nvPr/>
            </p:nvSpPr>
            <p:spPr>
              <a:xfrm>
                <a:off x="2422090" y="1576097"/>
                <a:ext cx="1548338" cy="40011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sp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6D6E71"/>
                  </a:buClr>
                </a:pPr>
                <a:r>
                  <a:rPr lang="en-US" sz="2000" b="1">
                    <a:solidFill>
                      <a:schemeClr val="accent5"/>
                    </a:solidFill>
                  </a:rPr>
                  <a:t>TRAIN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E1F669-5305-5078-97FE-9AC8AA84474E}"/>
                </a:ext>
              </a:extLst>
            </p:cNvPr>
            <p:cNvSpPr txBox="1"/>
            <p:nvPr/>
          </p:nvSpPr>
          <p:spPr>
            <a:xfrm>
              <a:off x="2403944" y="1928816"/>
              <a:ext cx="1566484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 u="sng">
                  <a:solidFill>
                    <a:schemeClr val="tx2"/>
                  </a:solidFill>
                </a:rPr>
                <a:t>Enormous </a:t>
              </a:r>
              <a:r>
                <a:rPr lang="en-US" sz="1600">
                  <a:solidFill>
                    <a:schemeClr val="tx2"/>
                  </a:solidFill>
                </a:rPr>
                <a:t>amounts of training data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A390E94-04C7-E733-4C29-AF1141265751}"/>
              </a:ext>
            </a:extLst>
          </p:cNvPr>
          <p:cNvSpPr txBox="1"/>
          <p:nvPr/>
        </p:nvSpPr>
        <p:spPr>
          <a:xfrm>
            <a:off x="3094941" y="6336531"/>
            <a:ext cx="3563091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*Each A100 costs between $8k and $20k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6D2E94-9402-3D8E-83FD-3F45F3F6E46B}"/>
              </a:ext>
            </a:extLst>
          </p:cNvPr>
          <p:cNvSpPr txBox="1"/>
          <p:nvPr/>
        </p:nvSpPr>
        <p:spPr>
          <a:xfrm>
            <a:off x="8417740" y="5078352"/>
            <a:ext cx="3741711" cy="5847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Inference uses a </a:t>
            </a:r>
            <a:r>
              <a:rPr lang="en-US" sz="1600" b="1" i="1">
                <a:solidFill>
                  <a:schemeClr val="accent5"/>
                </a:solidFill>
              </a:rPr>
              <a:t>tiny fraction</a:t>
            </a:r>
            <a:r>
              <a:rPr lang="en-US" sz="1600">
                <a:solidFill>
                  <a:schemeClr val="tx2"/>
                </a:solidFill>
              </a:rPr>
              <a:t> of the power vs Training, and </a:t>
            </a:r>
            <a:r>
              <a:rPr lang="en-US" sz="1600" b="1" i="1">
                <a:solidFill>
                  <a:schemeClr val="accent5"/>
                </a:solidFill>
              </a:rPr>
              <a:t>happens in seconds</a:t>
            </a:r>
          </a:p>
        </p:txBody>
      </p:sp>
    </p:spTree>
    <p:extLst>
      <p:ext uri="{BB962C8B-B14F-4D97-AF65-F5344CB8AC3E}">
        <p14:creationId xmlns:p14="http://schemas.microsoft.com/office/powerpoint/2010/main" val="145405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/>
      <p:bldP spid="182" grpId="0" animBg="1"/>
      <p:bldP spid="179" grpId="0"/>
      <p:bldP spid="184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D4AEE-63F3-B453-CE43-D8D533B48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 of model metrics – how big are AI models?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2E785E-F9C6-997C-817A-840555A2AF33}"/>
              </a:ext>
            </a:extLst>
          </p:cNvPr>
          <p:cNvSpPr/>
          <p:nvPr/>
        </p:nvSpPr>
        <p:spPr>
          <a:xfrm>
            <a:off x="301842" y="1187171"/>
            <a:ext cx="4802819" cy="95878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i="1">
                <a:solidFill>
                  <a:schemeClr val="accent5"/>
                </a:solidFill>
              </a:rPr>
              <a:t>ChatGPT</a:t>
            </a:r>
          </a:p>
          <a:p>
            <a:pPr algn="ctr"/>
            <a:r>
              <a:rPr lang="en-US" sz="2400" b="1" i="1">
                <a:solidFill>
                  <a:schemeClr val="accent5"/>
                </a:solidFill>
              </a:rPr>
              <a:t>G</a:t>
            </a:r>
            <a:r>
              <a:rPr lang="en-US" sz="2400" b="1" i="1">
                <a:solidFill>
                  <a:schemeClr val="tx2"/>
                </a:solidFill>
              </a:rPr>
              <a:t>enerative</a:t>
            </a:r>
            <a:r>
              <a:rPr lang="en-US" sz="2400" b="1" i="1">
                <a:solidFill>
                  <a:schemeClr val="accent5"/>
                </a:solidFill>
              </a:rPr>
              <a:t> P</a:t>
            </a:r>
            <a:r>
              <a:rPr lang="en-US" sz="2400" b="1" i="1">
                <a:solidFill>
                  <a:schemeClr val="tx2"/>
                </a:solidFill>
              </a:rPr>
              <a:t>retrained</a:t>
            </a:r>
            <a:r>
              <a:rPr lang="en-US" sz="2400" b="1" i="1">
                <a:solidFill>
                  <a:schemeClr val="accent5"/>
                </a:solidFill>
              </a:rPr>
              <a:t> T</a:t>
            </a:r>
            <a:r>
              <a:rPr lang="en-US" sz="2400" b="1" i="1">
                <a:solidFill>
                  <a:schemeClr val="tx2"/>
                </a:solidFill>
              </a:rPr>
              <a:t>ransformer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F3EE3-B00C-5C12-11C9-E36CA38157BF}"/>
              </a:ext>
            </a:extLst>
          </p:cNvPr>
          <p:cNvSpPr txBox="1"/>
          <p:nvPr/>
        </p:nvSpPr>
        <p:spPr>
          <a:xfrm>
            <a:off x="9094169" y="825037"/>
            <a:ext cx="1562351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>
                <a:solidFill>
                  <a:schemeClr val="tx2"/>
                </a:solidFill>
              </a:rPr>
              <a:t>TEXT to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D1501-A6FA-025E-A118-0BC0841E8157}"/>
              </a:ext>
            </a:extLst>
          </p:cNvPr>
          <p:cNvSpPr txBox="1"/>
          <p:nvPr/>
        </p:nvSpPr>
        <p:spPr>
          <a:xfrm>
            <a:off x="8192833" y="1279961"/>
            <a:ext cx="3365024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2000" b="1">
                <a:solidFill>
                  <a:schemeClr val="tx2"/>
                </a:solidFill>
              </a:rPr>
              <a:t>Uses a </a:t>
            </a:r>
            <a:r>
              <a:rPr lang="en-US" sz="2000" b="1" i="1">
                <a:solidFill>
                  <a:schemeClr val="accent5"/>
                </a:solidFill>
              </a:rPr>
              <a:t>Large Language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02D0CC-D30B-B316-CA9E-E61BEC53BB42}"/>
              </a:ext>
            </a:extLst>
          </p:cNvPr>
          <p:cNvSpPr txBox="1"/>
          <p:nvPr/>
        </p:nvSpPr>
        <p:spPr>
          <a:xfrm>
            <a:off x="692421" y="3701123"/>
            <a:ext cx="2674130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b="1" i="1" dirty="0">
                <a:solidFill>
                  <a:schemeClr val="bg2"/>
                </a:solidFill>
              </a:rPr>
              <a:t>“NANOG93 is being held”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3532D4-D64F-3DBB-1259-7FE6C36ACDC6}"/>
              </a:ext>
            </a:extLst>
          </p:cNvPr>
          <p:cNvGraphicFramePr>
            <a:graphicFrameLocks noGrp="1"/>
          </p:cNvGraphicFramePr>
          <p:nvPr/>
        </p:nvGraphicFramePr>
        <p:xfrm>
          <a:off x="8048530" y="1908997"/>
          <a:ext cx="3760980" cy="7924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40245">
                  <a:extLst>
                    <a:ext uri="{9D8B030D-6E8A-4147-A177-3AD203B41FA5}">
                      <a16:colId xmlns:a16="http://schemas.microsoft.com/office/drawing/2014/main" val="3239459342"/>
                    </a:ext>
                  </a:extLst>
                </a:gridCol>
                <a:gridCol w="940245">
                  <a:extLst>
                    <a:ext uri="{9D8B030D-6E8A-4147-A177-3AD203B41FA5}">
                      <a16:colId xmlns:a16="http://schemas.microsoft.com/office/drawing/2014/main" val="936591217"/>
                    </a:ext>
                  </a:extLst>
                </a:gridCol>
                <a:gridCol w="940245">
                  <a:extLst>
                    <a:ext uri="{9D8B030D-6E8A-4147-A177-3AD203B41FA5}">
                      <a16:colId xmlns:a16="http://schemas.microsoft.com/office/drawing/2014/main" val="2003188960"/>
                    </a:ext>
                  </a:extLst>
                </a:gridCol>
                <a:gridCol w="940245">
                  <a:extLst>
                    <a:ext uri="{9D8B030D-6E8A-4147-A177-3AD203B41FA5}">
                      <a16:colId xmlns:a16="http://schemas.microsoft.com/office/drawing/2014/main" val="27428408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GPT2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GPT3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GPT4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650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117M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1.5B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175B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1.76T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35084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D9AF8D8-7421-8E69-28A1-1CC6333C91F0}"/>
              </a:ext>
            </a:extLst>
          </p:cNvPr>
          <p:cNvSpPr txBox="1"/>
          <p:nvPr/>
        </p:nvSpPr>
        <p:spPr>
          <a:xfrm>
            <a:off x="510989" y="2346370"/>
            <a:ext cx="6361485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>
                <a:solidFill>
                  <a:schemeClr val="tx2"/>
                </a:solidFill>
              </a:rPr>
              <a:t>ChatGPT will try to </a:t>
            </a:r>
            <a:r>
              <a:rPr lang="en-US" b="1" i="1">
                <a:solidFill>
                  <a:schemeClr val="accent5"/>
                </a:solidFill>
              </a:rPr>
              <a:t>predict the next word</a:t>
            </a:r>
            <a:r>
              <a:rPr lang="en-US">
                <a:solidFill>
                  <a:schemeClr val="tx2"/>
                </a:solidFill>
              </a:rPr>
              <a:t> based on </a:t>
            </a:r>
            <a:r>
              <a:rPr lang="en-US" b="1" i="1">
                <a:solidFill>
                  <a:schemeClr val="accent5"/>
                </a:solidFill>
              </a:rPr>
              <a:t>probabilities</a:t>
            </a:r>
            <a:r>
              <a:rPr lang="en-US">
                <a:solidFill>
                  <a:schemeClr val="tx2"/>
                </a:solidFill>
              </a:rPr>
              <a:t>…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DD9BD49-0E3C-1BBF-C84B-C583127D3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989390"/>
              </p:ext>
            </p:extLst>
          </p:nvPr>
        </p:nvGraphicFramePr>
        <p:xfrm>
          <a:off x="4600874" y="2960936"/>
          <a:ext cx="2080933" cy="185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7897">
                  <a:extLst>
                    <a:ext uri="{9D8B030D-6E8A-4147-A177-3AD203B41FA5}">
                      <a16:colId xmlns:a16="http://schemas.microsoft.com/office/drawing/2014/main" val="844874135"/>
                    </a:ext>
                  </a:extLst>
                </a:gridCol>
                <a:gridCol w="753036">
                  <a:extLst>
                    <a:ext uri="{9D8B030D-6E8A-4147-A177-3AD203B41FA5}">
                      <a16:colId xmlns:a16="http://schemas.microsoft.com/office/drawing/2014/main" val="22954717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chemeClr val="bg2"/>
                          </a:solidFill>
                        </a:rPr>
                        <a:t>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4.5%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932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chemeClr val="bg2"/>
                          </a:solidFill>
                        </a:rPr>
                        <a:t>during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780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chemeClr val="bg2"/>
                          </a:solidFill>
                        </a:rPr>
                        <a:t>before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867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chemeClr val="bg2"/>
                          </a:solidFill>
                        </a:rPr>
                        <a:t>after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3.1%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304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chemeClr val="bg2"/>
                          </a:solidFill>
                        </a:rPr>
                        <a:t>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15105"/>
                  </a:ext>
                </a:extLst>
              </a:tr>
            </a:tbl>
          </a:graphicData>
        </a:graphic>
      </p:graphicFrame>
      <p:sp>
        <p:nvSpPr>
          <p:cNvPr id="13" name="Left Brace 12">
            <a:extLst>
              <a:ext uri="{FF2B5EF4-FFF2-40B4-BE49-F238E27FC236}">
                <a16:creationId xmlns:a16="http://schemas.microsoft.com/office/drawing/2014/main" id="{B7C4610D-5951-BDD5-87C5-2B5D683F60DB}"/>
              </a:ext>
            </a:extLst>
          </p:cNvPr>
          <p:cNvSpPr/>
          <p:nvPr/>
        </p:nvSpPr>
        <p:spPr>
          <a:xfrm>
            <a:off x="4324089" y="2960936"/>
            <a:ext cx="170329" cy="1854200"/>
          </a:xfrm>
          <a:prstGeom prst="leftBrace">
            <a:avLst>
              <a:gd name="adj1" fmla="val 36320"/>
              <a:gd name="adj2" fmla="val 50000"/>
            </a:avLst>
          </a:prstGeom>
          <a:ln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5C91D6-4BC0-FA11-3486-1C29A2FBC719}"/>
              </a:ext>
            </a:extLst>
          </p:cNvPr>
          <p:cNvGrpSpPr/>
          <p:nvPr/>
        </p:nvGrpSpPr>
        <p:grpSpPr>
          <a:xfrm>
            <a:off x="510989" y="5056355"/>
            <a:ext cx="5799276" cy="1000586"/>
            <a:chOff x="510989" y="5056355"/>
            <a:chExt cx="5799276" cy="1000586"/>
          </a:xfrm>
        </p:grpSpPr>
        <p:pic>
          <p:nvPicPr>
            <p:cNvPr id="3076" name="Picture 4" descr="Magic Icons - Free SVG &amp; PNG Magic Images - Noun Project">
              <a:extLst>
                <a:ext uri="{FF2B5EF4-FFF2-40B4-BE49-F238E27FC236}">
                  <a16:creationId xmlns:a16="http://schemas.microsoft.com/office/drawing/2014/main" id="{CDBE30B2-B0B7-F749-A8CF-52E04BF37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89" y="5056355"/>
              <a:ext cx="967043" cy="967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0A6D91-5674-6668-6C57-89CB9308E063}"/>
                </a:ext>
              </a:extLst>
            </p:cNvPr>
            <p:cNvSpPr txBox="1"/>
            <p:nvPr/>
          </p:nvSpPr>
          <p:spPr>
            <a:xfrm>
              <a:off x="1642184" y="5225944"/>
              <a:ext cx="4668081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Some of the “magic” behind ChatGPT is a </a:t>
              </a:r>
              <a:r>
                <a:rPr lang="en-US" sz="1600" b="1" i="1">
                  <a:solidFill>
                    <a:schemeClr val="accent5"/>
                  </a:solidFill>
                </a:rPr>
                <a:t>temperature</a:t>
              </a:r>
              <a:r>
                <a:rPr lang="en-US" sz="1600">
                  <a:solidFill>
                    <a:schemeClr val="tx2"/>
                  </a:solidFill>
                </a:rPr>
                <a:t> setting – the higher the temperature the more </a:t>
              </a:r>
              <a:r>
                <a:rPr lang="en-US" sz="1600" b="1" i="1">
                  <a:solidFill>
                    <a:schemeClr val="accent5"/>
                  </a:solidFill>
                </a:rPr>
                <a:t>creative</a:t>
              </a:r>
              <a:r>
                <a:rPr lang="en-US" sz="1600">
                  <a:solidFill>
                    <a:schemeClr val="tx2"/>
                  </a:solidFill>
                </a:rPr>
                <a:t> (</a:t>
              </a:r>
              <a:r>
                <a:rPr lang="en-US" sz="1600" err="1">
                  <a:solidFill>
                    <a:schemeClr val="tx2"/>
                  </a:solidFill>
                </a:rPr>
                <a:t>ie</a:t>
              </a:r>
              <a:r>
                <a:rPr lang="en-US" sz="1600">
                  <a:solidFill>
                    <a:schemeClr val="tx2"/>
                  </a:solidFill>
                </a:rPr>
                <a:t>. random) the results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C7D5208-EA87-FF60-D284-996B89BE447E}"/>
              </a:ext>
            </a:extLst>
          </p:cNvPr>
          <p:cNvSpPr txBox="1"/>
          <p:nvPr/>
        </p:nvSpPr>
        <p:spPr>
          <a:xfrm>
            <a:off x="8421652" y="2918274"/>
            <a:ext cx="3004349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Number </a:t>
            </a:r>
            <a:r>
              <a:rPr lang="en-US" sz="1600" b="1" i="1">
                <a:solidFill>
                  <a:schemeClr val="accent5"/>
                </a:solidFill>
              </a:rPr>
              <a:t>parameters</a:t>
            </a:r>
            <a:r>
              <a:rPr lang="en-US" sz="1600">
                <a:solidFill>
                  <a:schemeClr val="tx2"/>
                </a:solidFill>
              </a:rPr>
              <a:t> in the model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433605-4997-CB4E-38A4-0A4D9CBA4A75}"/>
              </a:ext>
            </a:extLst>
          </p:cNvPr>
          <p:cNvGrpSpPr/>
          <p:nvPr/>
        </p:nvGrpSpPr>
        <p:grpSpPr>
          <a:xfrm>
            <a:off x="6234029" y="923453"/>
            <a:ext cx="1642486" cy="1792249"/>
            <a:chOff x="6234029" y="923453"/>
            <a:chExt cx="1642486" cy="179224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D8ABBE6-9AD1-025B-A6F6-5184FD1D6C0A}"/>
                </a:ext>
              </a:extLst>
            </p:cNvPr>
            <p:cNvSpPr txBox="1"/>
            <p:nvPr/>
          </p:nvSpPr>
          <p:spPr>
            <a:xfrm>
              <a:off x="6234029" y="1114703"/>
              <a:ext cx="1329210" cy="40011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/>
            <a:p>
              <a:pPr algn="l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2000" b="1" i="1">
                  <a:solidFill>
                    <a:schemeClr val="tx2"/>
                  </a:solidFill>
                </a:rPr>
                <a:t>The Model</a:t>
              </a:r>
            </a:p>
          </p:txBody>
        </p: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9D0B2EC5-D209-0759-F07B-6360FDC69615}"/>
                </a:ext>
              </a:extLst>
            </p:cNvPr>
            <p:cNvSpPr/>
            <p:nvPr/>
          </p:nvSpPr>
          <p:spPr>
            <a:xfrm>
              <a:off x="7630168" y="923453"/>
              <a:ext cx="246347" cy="1792249"/>
            </a:xfrm>
            <a:prstGeom prst="leftBrace">
              <a:avLst>
                <a:gd name="adj1" fmla="val 30384"/>
                <a:gd name="adj2" fmla="val 21207"/>
              </a:avLst>
            </a:prstGeom>
            <a:ln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5B345F7-9574-FB84-F37B-C8FF8348FCC2}"/>
              </a:ext>
            </a:extLst>
          </p:cNvPr>
          <p:cNvGraphicFramePr>
            <a:graphicFrameLocks noGrp="1"/>
          </p:cNvGraphicFramePr>
          <p:nvPr/>
        </p:nvGraphicFramePr>
        <p:xfrm>
          <a:off x="8048530" y="4213903"/>
          <a:ext cx="3760980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245">
                  <a:extLst>
                    <a:ext uri="{9D8B030D-6E8A-4147-A177-3AD203B41FA5}">
                      <a16:colId xmlns:a16="http://schemas.microsoft.com/office/drawing/2014/main" val="3239459342"/>
                    </a:ext>
                  </a:extLst>
                </a:gridCol>
                <a:gridCol w="940245">
                  <a:extLst>
                    <a:ext uri="{9D8B030D-6E8A-4147-A177-3AD203B41FA5}">
                      <a16:colId xmlns:a16="http://schemas.microsoft.com/office/drawing/2014/main" val="936591217"/>
                    </a:ext>
                  </a:extLst>
                </a:gridCol>
                <a:gridCol w="940245">
                  <a:extLst>
                    <a:ext uri="{9D8B030D-6E8A-4147-A177-3AD203B41FA5}">
                      <a16:colId xmlns:a16="http://schemas.microsoft.com/office/drawing/2014/main" val="2003188960"/>
                    </a:ext>
                  </a:extLst>
                </a:gridCol>
                <a:gridCol w="940245">
                  <a:extLst>
                    <a:ext uri="{9D8B030D-6E8A-4147-A177-3AD203B41FA5}">
                      <a16:colId xmlns:a16="http://schemas.microsoft.com/office/drawing/2014/main" val="27428408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GPT2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GPT3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GPT4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650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4,096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128k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35084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78DEA261-403A-9BEF-9CFC-0D8701CEA0FA}"/>
              </a:ext>
            </a:extLst>
          </p:cNvPr>
          <p:cNvSpPr txBox="1"/>
          <p:nvPr/>
        </p:nvSpPr>
        <p:spPr>
          <a:xfrm>
            <a:off x="8615770" y="5067503"/>
            <a:ext cx="2942087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Max </a:t>
            </a:r>
            <a:r>
              <a:rPr lang="en-US" sz="1600" b="1" i="1">
                <a:solidFill>
                  <a:schemeClr val="accent5"/>
                </a:solidFill>
              </a:rPr>
              <a:t>input tokens*</a:t>
            </a:r>
            <a:r>
              <a:rPr lang="en-US" sz="1600">
                <a:solidFill>
                  <a:schemeClr val="tx2"/>
                </a:solidFill>
              </a:rPr>
              <a:t> in the prompt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404365B-872B-CFFE-3F8F-A97B8C366145}"/>
              </a:ext>
            </a:extLst>
          </p:cNvPr>
          <p:cNvSpPr txBox="1"/>
          <p:nvPr/>
        </p:nvSpPr>
        <p:spPr>
          <a:xfrm>
            <a:off x="7061703" y="5589593"/>
            <a:ext cx="4747807" cy="8309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*Tokens are a unit of measurement of words in the prompt – and it’s not a 1:1 relationship.  Each model is trained on a much larger </a:t>
            </a:r>
            <a:r>
              <a:rPr lang="en-US" sz="1600" b="1" i="1">
                <a:solidFill>
                  <a:schemeClr val="accent5"/>
                </a:solidFill>
              </a:rPr>
              <a:t>token vocabulary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CD0241F-8793-8296-0A66-F168A3F35F9E}"/>
              </a:ext>
            </a:extLst>
          </p:cNvPr>
          <p:cNvGrpSpPr/>
          <p:nvPr/>
        </p:nvGrpSpPr>
        <p:grpSpPr>
          <a:xfrm>
            <a:off x="46007" y="4176043"/>
            <a:ext cx="4330707" cy="830997"/>
            <a:chOff x="46007" y="4176043"/>
            <a:chExt cx="4330707" cy="83099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14A3A2-C2E7-D7C8-398F-8E7751FF83E4}"/>
                </a:ext>
              </a:extLst>
            </p:cNvPr>
            <p:cNvSpPr txBox="1"/>
            <p:nvPr/>
          </p:nvSpPr>
          <p:spPr>
            <a:xfrm>
              <a:off x="46007" y="4176043"/>
              <a:ext cx="2771847" cy="83099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>
                  <a:solidFill>
                    <a:schemeClr val="tx2"/>
                  </a:solidFill>
                </a:rPr>
                <a:t>ChatGPT does not always select highest ranked word – it will </a:t>
              </a:r>
              <a:r>
                <a:rPr lang="en-US" sz="1600" b="1" i="1">
                  <a:solidFill>
                    <a:schemeClr val="accent5"/>
                  </a:solidFill>
                </a:rPr>
                <a:t>randomize</a:t>
              </a:r>
              <a:r>
                <a:rPr lang="en-US" sz="1600">
                  <a:solidFill>
                    <a:schemeClr val="tx2"/>
                  </a:solidFill>
                </a:rPr>
                <a:t> the result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D5DAA3A4-3D10-7EFA-EE9A-E5D791C37556}"/>
                </a:ext>
              </a:extLst>
            </p:cNvPr>
            <p:cNvSpPr/>
            <p:nvPr/>
          </p:nvSpPr>
          <p:spPr>
            <a:xfrm>
              <a:off x="2842792" y="4409038"/>
              <a:ext cx="318935" cy="369332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300026-F5C1-DF63-41DE-2472E8882AC3}"/>
                </a:ext>
              </a:extLst>
            </p:cNvPr>
            <p:cNvSpPr txBox="1"/>
            <p:nvPr/>
          </p:nvSpPr>
          <p:spPr>
            <a:xfrm>
              <a:off x="2946182" y="4284595"/>
              <a:ext cx="1430532" cy="584775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/>
            <a:p>
              <a:pPr algn="ctr">
                <a:spcBef>
                  <a:spcPct val="20000"/>
                </a:spcBef>
                <a:buClr>
                  <a:srgbClr val="6D6E71"/>
                </a:buClr>
              </a:pPr>
              <a:r>
                <a:rPr lang="en-US" sz="1600" b="1" i="1">
                  <a:solidFill>
                    <a:schemeClr val="accent5"/>
                  </a:solidFill>
                </a:rPr>
                <a:t>Enhances creativity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4BAD1651-2938-4DFD-1E5B-71DA04674016}"/>
              </a:ext>
            </a:extLst>
          </p:cNvPr>
          <p:cNvSpPr txBox="1"/>
          <p:nvPr/>
        </p:nvSpPr>
        <p:spPr>
          <a:xfrm>
            <a:off x="8655490" y="3792088"/>
            <a:ext cx="2439707" cy="338554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/>
          <a:p>
            <a:pPr algn="l">
              <a:spcBef>
                <a:spcPct val="20000"/>
              </a:spcBef>
              <a:buClr>
                <a:srgbClr val="6D6E71"/>
              </a:buClr>
            </a:pPr>
            <a:r>
              <a:rPr lang="en-US" sz="1600">
                <a:solidFill>
                  <a:schemeClr val="tx2"/>
                </a:solidFill>
              </a:rPr>
              <a:t>Prompt length is increasing</a:t>
            </a:r>
          </a:p>
        </p:txBody>
      </p:sp>
    </p:spTree>
    <p:extLst>
      <p:ext uri="{BB962C8B-B14F-4D97-AF65-F5344CB8AC3E}">
        <p14:creationId xmlns:p14="http://schemas.microsoft.com/office/powerpoint/2010/main" val="9170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3" grpId="0" animBg="1"/>
      <p:bldP spid="22" grpId="0"/>
      <p:bldP spid="29" grpId="0"/>
      <p:bldP spid="31" grpId="0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7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15"/>
  <p:tag name="MIO_HDS" val="True"/>
  <p:tag name="MIO_SKIPVERSION" val="01.01.0001 00:00:00"/>
  <p:tag name="MIO_EKGUID" val="c74d7dd0-9663-4d61-90d6-65df55e085c6"/>
  <p:tag name="MIO_UPDATE" val="True"/>
  <p:tag name="MIO_VERSION" val="25.01.2018 20:01:11"/>
  <p:tag name="MIO_DBID" val="CE3BB8C3-1254-4E6D-97C6-023323F32E7C"/>
  <p:tag name="MIO_LASTDOWNLOADED" val="25.01.2018 12:01:10"/>
  <p:tag name="MIO_OBJECTNAME" val="Coriant Master2"/>
  <p:tag name="MIO_LASTEDITORNAME" val="Johanna "/>
  <p:tag name="MIO_PRESI_FIRST_SLIDENUMB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FALLBACK_LAYOUT" val="7"/>
  <p:tag name="MIO_SHOW_DATE" val="False"/>
  <p:tag name="MIO_SHOW_FOOTER" val="True"/>
  <p:tag name="MIO_SHOW_PAGENUMBER" val="True"/>
  <p:tag name="MIO_AVOID_BLANK_LAYOUT" val="True"/>
  <p:tag name="MIO_CD_LAYOUT_VALID_AREA" val="False"/>
  <p:tag name="MIO_NUMBER_OF_VALID_LAYOUTS" val="15"/>
  <p:tag name="MIO_HDS" val="True"/>
  <p:tag name="MIO_SKIPVERSION" val="01.01.0001 00:00:00"/>
  <p:tag name="MIO_EKGUID" val="c74d7dd0-9663-4d61-90d6-65df55e085c6"/>
  <p:tag name="MIO_UPDATE" val="True"/>
  <p:tag name="MIO_VERSION" val="25.01.2018 20:01:11"/>
  <p:tag name="MIO_DBID" val="CE3BB8C3-1254-4E6D-97C6-023323F32E7C"/>
  <p:tag name="MIO_LASTDOWNLOADED" val="25.01.2018 12:01:10"/>
  <p:tag name="MIO_OBJECTNAME" val="Coriant Master2"/>
  <p:tag name="MIO_LASTEDITORNAME" val="Johanna "/>
  <p:tag name="MIO_PRESI_FIRST_SLIDENUMBER" val="1"/>
</p:tagLst>
</file>

<file path=ppt/theme/theme1.xml><?xml version="1.0" encoding="utf-8"?>
<a:theme xmlns:a="http://schemas.openxmlformats.org/drawingml/2006/main" name="Infinera-2019-PPT-Theme">
  <a:themeElements>
    <a:clrScheme name="Custom 1">
      <a:dk1>
        <a:srgbClr val="000000"/>
      </a:dk1>
      <a:lt1>
        <a:srgbClr val="FFFFFF"/>
      </a:lt1>
      <a:dk2>
        <a:srgbClr val="5A5A5A"/>
      </a:dk2>
      <a:lt2>
        <a:srgbClr val="FF0600"/>
      </a:lt2>
      <a:accent1>
        <a:srgbClr val="FF4A00"/>
      </a:accent1>
      <a:accent2>
        <a:srgbClr val="FF8500"/>
      </a:accent2>
      <a:accent3>
        <a:srgbClr val="FBB400"/>
      </a:accent3>
      <a:accent4>
        <a:srgbClr val="4BBB7C"/>
      </a:accent4>
      <a:accent5>
        <a:srgbClr val="009DFF"/>
      </a:accent5>
      <a:accent6>
        <a:srgbClr val="293F95"/>
      </a:accent6>
      <a:hlink>
        <a:srgbClr val="283F95"/>
      </a:hlink>
      <a:folHlink>
        <a:srgbClr val="283F9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bg1">
              <a:lumMod val="75000"/>
            </a:schemeClr>
          </a:solidFill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chemeClr val="tx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>
        <a:spAutoFit/>
      </a:bodyPr>
      <a:lstStyle>
        <a:defPPr algn="l">
          <a:spcBef>
            <a:spcPct val="20000"/>
          </a:spcBef>
          <a:buClr>
            <a:srgbClr val="6D6E71"/>
          </a:buCl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2456CCF-4501-4900-A4E6-2E015D8F35E3}" vid="{EC307E42-F219-407F-8CBA-AE04E0D34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1abbc47-c2be-464f-9667-bf02faf1fccb">
      <UserInfo>
        <DisplayName>Al Honorio</DisplayName>
        <AccountId>6245</AccountId>
        <AccountType/>
      </UserInfo>
    </SharedWithUsers>
    <_dlc_DocId xmlns="51abbc47-c2be-464f-9667-bf02faf1fccb">V5D6TNRMMWP6-80733068-283578</_dlc_DocId>
    <_dlc_DocIdUrl xmlns="51abbc47-c2be-464f-9667-bf02faf1fccb">
      <Url>https://infinera.sharepoint.com/sites/smarter/_layouts/15/DocIdRedir.aspx?ID=V5D6TNRMMWP6-80733068-283578</Url>
      <Description>V5D6TNRMMWP6-80733068-283578</Description>
    </_dlc_DocIdUrl>
    <Comment xmlns="9f8a46c4-3620-427b-9554-1b5473809845" xsi:nil="true"/>
    <TaxCatchAll xmlns="51abbc47-c2be-464f-9667-bf02faf1fccb" xsi:nil="true"/>
    <lcf76f155ced4ddcb4097134ff3c332f xmlns="9f8a46c4-3620-427b-9554-1b547380984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ED14F1364A854C82295FD1DA13E8EC" ma:contentTypeVersion="133" ma:contentTypeDescription="Create a new document." ma:contentTypeScope="" ma:versionID="e391af2c0bc6de1a89e0e555dbd3c379">
  <xsd:schema xmlns:xsd="http://www.w3.org/2001/XMLSchema" xmlns:xs="http://www.w3.org/2001/XMLSchema" xmlns:p="http://schemas.microsoft.com/office/2006/metadata/properties" xmlns:ns2="51abbc47-c2be-464f-9667-bf02faf1fccb" xmlns:ns3="9f8a46c4-3620-427b-9554-1b5473809845" targetNamespace="http://schemas.microsoft.com/office/2006/metadata/properties" ma:root="true" ma:fieldsID="5bd2926d24652808badcf386275c9e8c" ns2:_="" ns3:_="">
    <xsd:import namespace="51abbc47-c2be-464f-9667-bf02faf1fccb"/>
    <xsd:import namespace="9f8a46c4-3620-427b-9554-1b547380984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Comment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abbc47-c2be-464f-9667-bf02faf1fcc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bfa87643-3161-4cc8-8e1a-2a48a9e4ca9c}" ma:internalName="TaxCatchAll" ma:showField="CatchAllData" ma:web="51abbc47-c2be-464f-9667-bf02faf1fc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a46c4-3620-427b-9554-1b54738098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Comment" ma:index="23" nillable="true" ma:displayName="Comment" ma:format="Dropdown" ma:internalName="Comment">
      <xsd:simpleType>
        <xsd:restriction base="dms:Text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23a80b39-6b0e-443e-b536-be55d70a95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3E5050B-CFBF-4736-9E56-64EB936D510D}">
  <ds:schemaRefs>
    <ds:schemaRef ds:uri="http://schemas.microsoft.com/office/2006/documentManagement/types"/>
    <ds:schemaRef ds:uri="51abbc47-c2be-464f-9667-bf02faf1fccb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  <ds:schemaRef ds:uri="http://schemas.microsoft.com/office/2006/metadata/properties"/>
    <ds:schemaRef ds:uri="http://schemas.microsoft.com/office/infopath/2007/PartnerControls"/>
    <ds:schemaRef ds:uri="9f8a46c4-3620-427b-9554-1b547380984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24B84421-932E-4FB2-8D3F-606AAC57D0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4C12DF-A143-49EF-AD95-815FEAE54407}">
  <ds:schemaRefs>
    <ds:schemaRef ds:uri="51abbc47-c2be-464f-9667-bf02faf1fccb"/>
    <ds:schemaRef ds:uri="9f8a46c4-3620-427b-9554-1b547380984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474C34B6-CF6F-4080-8A25-C27C277E85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285643de-5f5b-4b03-a153-0ae2dc8aaf77}" enabled="0" method="" siteId="{285643de-5f5b-4b03-a153-0ae2dc8aaf7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Infinera 2023 PowerPoint Template</Template>
  <TotalTime>14194</TotalTime>
  <Words>5974</Words>
  <Application>Microsoft Office PowerPoint</Application>
  <PresentationFormat>Widescreen</PresentationFormat>
  <Paragraphs>911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Arial</vt:lpstr>
      <vt:lpstr>Bradley Hand ITC</vt:lpstr>
      <vt:lpstr>caecilia-bold</vt:lpstr>
      <vt:lpstr>Calibri</vt:lpstr>
      <vt:lpstr>Cambria Math</vt:lpstr>
      <vt:lpstr>Comic Sans MS</vt:lpstr>
      <vt:lpstr>Lato</vt:lpstr>
      <vt:lpstr>Open Sans</vt:lpstr>
      <vt:lpstr>Roboto</vt:lpstr>
      <vt:lpstr>Rockwell Nova Extra Bold</vt:lpstr>
      <vt:lpstr>Segoe UI</vt:lpstr>
      <vt:lpstr>urw-din</vt:lpstr>
      <vt:lpstr>Wingdings</vt:lpstr>
      <vt:lpstr>Infinera-2019-PPT-Theme</vt:lpstr>
      <vt:lpstr>Artificial Intelligence: A High Level Perspective</vt:lpstr>
      <vt:lpstr>AI  Machine Learning  Neural Networks and Deep Learning</vt:lpstr>
      <vt:lpstr>Symbolic AI vs Generative AI – A Robotics Comparison</vt:lpstr>
      <vt:lpstr>PowerPoint Presentation</vt:lpstr>
      <vt:lpstr>PowerPoint Presentation</vt:lpstr>
      <vt:lpstr>PowerPoint Presentation</vt:lpstr>
      <vt:lpstr>PowerPoint Presentation</vt:lpstr>
      <vt:lpstr>How does Generative AI work?  High Level View </vt:lpstr>
      <vt:lpstr>Example of model metrics – how big are AI models?</vt:lpstr>
      <vt:lpstr>Examples of AI data structures</vt:lpstr>
      <vt:lpstr>How do we use AI models?</vt:lpstr>
      <vt:lpstr>What is a Compound AI System?</vt:lpstr>
      <vt:lpstr>Custom AI: Examples in Legal Research</vt:lpstr>
      <vt:lpstr>A Hallucination Example: Images</vt:lpstr>
      <vt:lpstr>Custom AI: Examples in Medicine</vt:lpstr>
      <vt:lpstr>PowerPoint Presentation</vt:lpstr>
      <vt:lpstr>The Drive For Better AI: We can view this two ways…</vt:lpstr>
      <vt:lpstr>“Big 4” AI Investments and Revenues</vt:lpstr>
      <vt:lpstr>PowerPoint Presentation</vt:lpstr>
      <vt:lpstr>High Level Direction for AI</vt:lpstr>
      <vt:lpstr>How do we make the model “better”?</vt:lpstr>
      <vt:lpstr>How do we make the model “better”?</vt:lpstr>
      <vt:lpstr>How do we make the model “better”?</vt:lpstr>
      <vt:lpstr>How do we make the model “better”?</vt:lpstr>
      <vt:lpstr>Can we claim that AI training is power-efficient?</vt:lpstr>
      <vt:lpstr>Why are these AI implementations so inefficient?</vt:lpstr>
      <vt:lpstr>Enhancing AI compute efficiency in the future</vt:lpstr>
      <vt:lpstr>TODAY: Why GPUs are favored for AI processing</vt:lpstr>
      <vt:lpstr>BUT…it may not be that simple</vt:lpstr>
      <vt:lpstr>An Incomplete List of Companies Developing AI Chips</vt:lpstr>
      <vt:lpstr>PowerPoint Presentation</vt:lpstr>
      <vt:lpstr>Training vs Inference</vt:lpstr>
      <vt:lpstr>Getting Better AI Results After Training</vt:lpstr>
      <vt:lpstr>PowerPoint Presentation</vt:lpstr>
      <vt:lpstr>Growth of Data Center Electrical Power Demands</vt:lpstr>
      <vt:lpstr>The Challenges of Data Center Success: Virginia</vt:lpstr>
      <vt:lpstr>Is Gigawatt-Scale BYOP Viable?  Let’s look at xAI’s Colossus in Memphis</vt:lpstr>
      <vt:lpstr>Breaking News – xAI to expand Colossus to 1 million nodes!</vt:lpstr>
      <vt:lpstr>An International Example: Singapore</vt:lpstr>
      <vt:lpstr>Singapore and Power – Challenges and Opportunities</vt:lpstr>
      <vt:lpstr>Singapore and Malaysia have had a somewhat lively history</vt:lpstr>
      <vt:lpstr>Ireland – The Next Singapore?</vt:lpstr>
      <vt:lpstr>PowerPoint Presentation</vt:lpstr>
      <vt:lpstr>Renewables are great…but not for AI Data Centers</vt:lpstr>
      <vt:lpstr>What About Batteries?</vt:lpstr>
      <vt:lpstr>Next Generation Geothermal</vt:lpstr>
      <vt:lpstr>A Reality Check for Large Scale Nuclear</vt:lpstr>
      <vt:lpstr>The nuclear part’s not the only problem…</vt:lpstr>
      <vt:lpstr>The Hyperscalers’ Plans for Power – BYOP* *(Bring your own power)</vt:lpstr>
      <vt:lpstr>Selection of Companies Building SMRs</vt:lpstr>
      <vt:lpstr>What is the Status of Small Modular Reactors?</vt:lpstr>
      <vt:lpstr>Three Steps to Nuclear Powered Data Centers</vt:lpstr>
      <vt:lpstr>Nuclear Energy: Non-Problems and Real Problems</vt:lpstr>
      <vt:lpstr>And let’s not forget the consumption of water…</vt:lpstr>
      <vt:lpstr>PowerPoint Presentation</vt:lpstr>
      <vt:lpstr>Predicted in 1964 by…</vt:lpstr>
      <vt:lpstr>PowerPoint Presentation</vt:lpstr>
      <vt:lpstr>Other Similar Reports: </vt:lpstr>
      <vt:lpstr>Let’s see an OpenAI Customer Story</vt:lpstr>
      <vt:lpstr>AI Replacing Software Developers</vt:lpstr>
      <vt:lpstr>3 Stages of Replacement of Surgeons</vt:lpstr>
      <vt:lpstr>PowerPoint Presentation</vt:lpstr>
      <vt:lpstr>So many predictions – so let’s look for patterns</vt:lpstr>
      <vt:lpstr>Most people agree – AI Agents will be hot in 2025</vt:lpstr>
      <vt:lpstr>PowerPoint Presentation</vt:lpstr>
      <vt:lpstr>PowerPoint Presentation</vt:lpstr>
      <vt:lpstr>A Visual Summary</vt:lpstr>
      <vt:lpstr>Thank you! Geoff Bennett gbennett@infinera.com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Geoff Bennett</dc:creator>
  <cp:lastModifiedBy>Geoff Bennett</cp:lastModifiedBy>
  <cp:revision>4</cp:revision>
  <cp:lastPrinted>2025-01-17T14:19:06Z</cp:lastPrinted>
  <dcterms:created xsi:type="dcterms:W3CDTF">2024-09-19T17:43:35Z</dcterms:created>
  <dcterms:modified xsi:type="dcterms:W3CDTF">2025-01-24T14:58:37Z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0x010100D3ED14F1364A854C82295FD1DA13E8EC</vt:lpwstr>
  </property>
  <property fmtid="{D5CDD505-2E9C-101B-9397-08002B2CF9AE}" pid="3" name="_dlc_DocIdItemGuid">
    <vt:lpwstr>0f4e1607-ac70-4b83-bccb-d14c7eab99f9</vt:lpwstr>
  </property>
  <property fmtid="{D5CDD505-2E9C-101B-9397-08002B2CF9AE}" pid="4" name="MediaServiceImageTags">
    <vt:lpwstr/>
  </property>
</Properties>
</file>