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57"/>
  </p:notesMasterIdLst>
  <p:handoutMasterIdLst>
    <p:handoutMasterId r:id="rId58"/>
  </p:handoutMasterIdLst>
  <p:sldIdLst>
    <p:sldId id="2147474067" r:id="rId5"/>
    <p:sldId id="2147474069" r:id="rId6"/>
    <p:sldId id="2147481156" r:id="rId7"/>
    <p:sldId id="324" r:id="rId8"/>
    <p:sldId id="2147481157" r:id="rId9"/>
    <p:sldId id="2147481104" r:id="rId10"/>
    <p:sldId id="2147481125" r:id="rId11"/>
    <p:sldId id="2147470743" r:id="rId12"/>
    <p:sldId id="2147481079" r:id="rId13"/>
    <p:sldId id="2147481118" r:id="rId14"/>
    <p:sldId id="2147481116" r:id="rId15"/>
    <p:sldId id="341" r:id="rId16"/>
    <p:sldId id="2147481153" r:id="rId17"/>
    <p:sldId id="2147481135" r:id="rId18"/>
    <p:sldId id="2147481159" r:id="rId19"/>
    <p:sldId id="2147481151" r:id="rId20"/>
    <p:sldId id="2147481167" r:id="rId21"/>
    <p:sldId id="2147481148" r:id="rId22"/>
    <p:sldId id="2147481152" r:id="rId23"/>
    <p:sldId id="2147481164" r:id="rId24"/>
    <p:sldId id="2147481174" r:id="rId25"/>
    <p:sldId id="2147481173" r:id="rId26"/>
    <p:sldId id="2147481162" r:id="rId27"/>
    <p:sldId id="2147470728" r:id="rId28"/>
    <p:sldId id="2147481168" r:id="rId29"/>
    <p:sldId id="2147481165" r:id="rId30"/>
    <p:sldId id="2147470731" r:id="rId31"/>
    <p:sldId id="2147481092" r:id="rId32"/>
    <p:sldId id="2147481057" r:id="rId33"/>
    <p:sldId id="2147481126" r:id="rId34"/>
    <p:sldId id="2145706583" r:id="rId35"/>
    <p:sldId id="2145706585" r:id="rId36"/>
    <p:sldId id="2147481128" r:id="rId37"/>
    <p:sldId id="2147481051" r:id="rId38"/>
    <p:sldId id="2147470725" r:id="rId39"/>
    <p:sldId id="336" r:id="rId40"/>
    <p:sldId id="2147481071" r:id="rId41"/>
    <p:sldId id="2147481169" r:id="rId42"/>
    <p:sldId id="2147481170" r:id="rId43"/>
    <p:sldId id="2147481146" r:id="rId44"/>
    <p:sldId id="2147481154" r:id="rId45"/>
    <p:sldId id="2147481106" r:id="rId46"/>
    <p:sldId id="2147481107" r:id="rId47"/>
    <p:sldId id="2147481059" r:id="rId48"/>
    <p:sldId id="2147481175" r:id="rId49"/>
    <p:sldId id="2147481061" r:id="rId50"/>
    <p:sldId id="2147470733" r:id="rId51"/>
    <p:sldId id="2147481176" r:id="rId52"/>
    <p:sldId id="2147481124" r:id="rId53"/>
    <p:sldId id="2147481172" r:id="rId54"/>
    <p:sldId id="2147481113" r:id="rId55"/>
    <p:sldId id="2147470685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3FC"/>
    <a:srgbClr val="151B27"/>
    <a:srgbClr val="A7ECF8"/>
    <a:srgbClr val="8B45F1"/>
    <a:srgbClr val="181818"/>
    <a:srgbClr val="064D6F"/>
    <a:srgbClr val="001135"/>
    <a:srgbClr val="E03DCD"/>
    <a:srgbClr val="005AFF"/>
    <a:srgbClr val="00000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FE5A1F-43DE-4357-BF51-85ED019AE74E}" v="41" dt="2025-02-27T18:41:34.016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09" autoAdjust="0"/>
  </p:normalViewPr>
  <p:slideViewPr>
    <p:cSldViewPr snapToGrid="0">
      <p:cViewPr varScale="1">
        <p:scale>
          <a:sx n="200" d="100"/>
          <a:sy n="200" d="100"/>
        </p:scale>
        <p:origin x="10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 Bennett" userId="18e2b201-f278-4657-aca6-41509691b92d" providerId="ADAL" clId="{76FE5A1F-43DE-4357-BF51-85ED019AE74E}"/>
    <pc:docChg chg="custSel modSld modMainMaster">
      <pc:chgData name="Geoff Bennett" userId="18e2b201-f278-4657-aca6-41509691b92d" providerId="ADAL" clId="{76FE5A1F-43DE-4357-BF51-85ED019AE74E}" dt="2025-02-27T18:52:49.145" v="45" actId="729"/>
      <pc:docMkLst>
        <pc:docMk/>
      </pc:docMkLst>
      <pc:sldChg chg="modSp modAnim">
        <pc:chgData name="Geoff Bennett" userId="18e2b201-f278-4657-aca6-41509691b92d" providerId="ADAL" clId="{76FE5A1F-43DE-4357-BF51-85ED019AE74E}" dt="2025-02-27T18:38:52.535" v="42" actId="20577"/>
        <pc:sldMkLst>
          <pc:docMk/>
          <pc:sldMk cId="1666039846" sldId="336"/>
        </pc:sldMkLst>
        <pc:spChg chg="mod">
          <ac:chgData name="Geoff Bennett" userId="18e2b201-f278-4657-aca6-41509691b92d" providerId="ADAL" clId="{76FE5A1F-43DE-4357-BF51-85ED019AE74E}" dt="2025-02-27T18:38:52.535" v="42" actId="20577"/>
          <ac:spMkLst>
            <pc:docMk/>
            <pc:sldMk cId="1666039846" sldId="336"/>
            <ac:spMk id="62" creationId="{126710CE-12DC-9AA7-4786-25168663EDFD}"/>
          </ac:spMkLst>
        </pc:spChg>
      </pc:sldChg>
      <pc:sldChg chg="modSp mod">
        <pc:chgData name="Geoff Bennett" userId="18e2b201-f278-4657-aca6-41509691b92d" providerId="ADAL" clId="{76FE5A1F-43DE-4357-BF51-85ED019AE74E}" dt="2025-02-27T18:39:25.330" v="43" actId="207"/>
        <pc:sldMkLst>
          <pc:docMk/>
          <pc:sldMk cId="2858096333" sldId="2147481057"/>
        </pc:sldMkLst>
        <pc:spChg chg="mod">
          <ac:chgData name="Geoff Bennett" userId="18e2b201-f278-4657-aca6-41509691b92d" providerId="ADAL" clId="{76FE5A1F-43DE-4357-BF51-85ED019AE74E}" dt="2025-02-27T18:39:25.330" v="43" actId="207"/>
          <ac:spMkLst>
            <pc:docMk/>
            <pc:sldMk cId="2858096333" sldId="2147481057"/>
            <ac:spMk id="49" creationId="{4E57D4C0-5BCD-190C-F866-DC7527B0ECE3}"/>
          </ac:spMkLst>
        </pc:spChg>
      </pc:sldChg>
      <pc:sldChg chg="modSp">
        <pc:chgData name="Geoff Bennett" userId="18e2b201-f278-4657-aca6-41509691b92d" providerId="ADAL" clId="{76FE5A1F-43DE-4357-BF51-85ED019AE74E}" dt="2025-02-27T18:38:08.111" v="3" actId="20577"/>
        <pc:sldMkLst>
          <pc:docMk/>
          <pc:sldMk cId="2290633232" sldId="2147481071"/>
        </pc:sldMkLst>
        <pc:spChg chg="mod">
          <ac:chgData name="Geoff Bennett" userId="18e2b201-f278-4657-aca6-41509691b92d" providerId="ADAL" clId="{76FE5A1F-43DE-4357-BF51-85ED019AE74E}" dt="2025-02-27T18:38:08.111" v="3" actId="20577"/>
          <ac:spMkLst>
            <pc:docMk/>
            <pc:sldMk cId="2290633232" sldId="2147481071"/>
            <ac:spMk id="10" creationId="{34B75DDD-176B-370E-773A-36E11FC2E35D}"/>
          </ac:spMkLst>
        </pc:spChg>
      </pc:sldChg>
      <pc:sldChg chg="mod modShow">
        <pc:chgData name="Geoff Bennett" userId="18e2b201-f278-4657-aca6-41509691b92d" providerId="ADAL" clId="{76FE5A1F-43DE-4357-BF51-85ED019AE74E}" dt="2025-02-27T18:52:49.145" v="45" actId="729"/>
        <pc:sldMkLst>
          <pc:docMk/>
          <pc:sldMk cId="3048671565" sldId="2147481079"/>
        </pc:sldMkLst>
      </pc:sldChg>
      <pc:sldChg chg="modAnim">
        <pc:chgData name="Geoff Bennett" userId="18e2b201-f278-4657-aca6-41509691b92d" providerId="ADAL" clId="{76FE5A1F-43DE-4357-BF51-85ED019AE74E}" dt="2025-02-27T18:41:34.016" v="44"/>
        <pc:sldMkLst>
          <pc:docMk/>
          <pc:sldMk cId="4282477932" sldId="2147481092"/>
        </pc:sldMkLst>
      </pc:sldChg>
      <pc:sldMasterChg chg="modSldLayout">
        <pc:chgData name="Geoff Bennett" userId="18e2b201-f278-4657-aca6-41509691b92d" providerId="ADAL" clId="{76FE5A1F-43DE-4357-BF51-85ED019AE74E}" dt="2025-02-27T13:55:13.982" v="2" actId="478"/>
        <pc:sldMasterMkLst>
          <pc:docMk/>
          <pc:sldMasterMk cId="4241891639" sldId="2147483650"/>
        </pc:sldMasterMkLst>
        <pc:sldLayoutChg chg="delSp mod">
          <pc:chgData name="Geoff Bennett" userId="18e2b201-f278-4657-aca6-41509691b92d" providerId="ADAL" clId="{76FE5A1F-43DE-4357-BF51-85ED019AE74E}" dt="2025-02-27T13:54:46.233" v="1" actId="478"/>
          <pc:sldLayoutMkLst>
            <pc:docMk/>
            <pc:sldMasterMk cId="4241891639" sldId="2147483650"/>
            <pc:sldLayoutMk cId="216920660" sldId="2147483726"/>
          </pc:sldLayoutMkLst>
          <pc:picChg chg="del">
            <ac:chgData name="Geoff Bennett" userId="18e2b201-f278-4657-aca6-41509691b92d" providerId="ADAL" clId="{76FE5A1F-43DE-4357-BF51-85ED019AE74E}" dt="2025-02-27T13:54:46.233" v="1" actId="478"/>
            <ac:picMkLst>
              <pc:docMk/>
              <pc:sldMasterMk cId="4241891639" sldId="2147483650"/>
              <pc:sldLayoutMk cId="216920660" sldId="2147483726"/>
              <ac:picMk id="2" creationId="{60A88A15-3ABC-3274-AAF4-8A412DDB8F13}"/>
            </ac:picMkLst>
          </pc:picChg>
        </pc:sldLayoutChg>
        <pc:sldLayoutChg chg="delSp mod">
          <pc:chgData name="Geoff Bennett" userId="18e2b201-f278-4657-aca6-41509691b92d" providerId="ADAL" clId="{76FE5A1F-43DE-4357-BF51-85ED019AE74E}" dt="2025-02-27T13:55:13.982" v="2" actId="478"/>
          <pc:sldLayoutMkLst>
            <pc:docMk/>
            <pc:sldMasterMk cId="4241891639" sldId="2147483650"/>
            <pc:sldLayoutMk cId="1731604558" sldId="2147483816"/>
          </pc:sldLayoutMkLst>
          <pc:picChg chg="del">
            <ac:chgData name="Geoff Bennett" userId="18e2b201-f278-4657-aca6-41509691b92d" providerId="ADAL" clId="{76FE5A1F-43DE-4357-BF51-85ED019AE74E}" dt="2025-02-27T13:55:13.982" v="2" actId="478"/>
            <ac:picMkLst>
              <pc:docMk/>
              <pc:sldMasterMk cId="4241891639" sldId="2147483650"/>
              <pc:sldLayoutMk cId="1731604558" sldId="2147483816"/>
              <ac:picMk id="5" creationId="{E5F6DF56-1BC2-2F0B-C57B-C1D817B14910}"/>
            </ac:picMkLst>
          </pc:picChg>
        </pc:sldLayoutChg>
        <pc:sldLayoutChg chg="delSp mod">
          <pc:chgData name="Geoff Bennett" userId="18e2b201-f278-4657-aca6-41509691b92d" providerId="ADAL" clId="{76FE5A1F-43DE-4357-BF51-85ED019AE74E}" dt="2025-02-27T13:54:34.038" v="0" actId="478"/>
          <pc:sldLayoutMkLst>
            <pc:docMk/>
            <pc:sldMasterMk cId="4241891639" sldId="2147483650"/>
            <pc:sldLayoutMk cId="1679847964" sldId="2147483861"/>
          </pc:sldLayoutMkLst>
          <pc:grpChg chg="del">
            <ac:chgData name="Geoff Bennett" userId="18e2b201-f278-4657-aca6-41509691b92d" providerId="ADAL" clId="{76FE5A1F-43DE-4357-BF51-85ED019AE74E}" dt="2025-02-27T13:54:34.038" v="0" actId="478"/>
            <ac:grpSpMkLst>
              <pc:docMk/>
              <pc:sldMasterMk cId="4241891639" sldId="2147483650"/>
              <pc:sldLayoutMk cId="1679847964" sldId="2147483861"/>
              <ac:grpSpMk id="3" creationId="{7BBDEA00-FE7A-639E-C16F-BC5E3DBD8FD3}"/>
            </ac:grpSpMkLst>
          </pc:gr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4-429A-BA04-15F1D311B9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4-429A-BA04-15F1D311B9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4-429A-BA04-15F1D311B9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4-429A-BA04-15F1D311B9E9}"/>
              </c:ext>
            </c:extLst>
          </c:dPt>
          <c:cat>
            <c:strRef>
              <c:f>Sheet1!$A$2:$A$5</c:f>
              <c:strCache>
                <c:ptCount val="4"/>
                <c:pt idx="0">
                  <c:v>Gas</c:v>
                </c:pt>
                <c:pt idx="1">
                  <c:v>Coal</c:v>
                </c:pt>
                <c:pt idx="2">
                  <c:v>Diesel</c:v>
                </c:pt>
                <c:pt idx="3">
                  <c:v>Renewables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37.9</c:v>
                </c:pt>
                <c:pt idx="1">
                  <c:v>33.69</c:v>
                </c:pt>
                <c:pt idx="2">
                  <c:v>1.36</c:v>
                </c:pt>
                <c:pt idx="3">
                  <c:v>27.05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B2-4BB2-ACEF-03B2C6D57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B4792F-1C1F-0D17-7AA4-5C5020823D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D83F5-344D-BAE4-C8A2-71BA3CC5E4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F5385-C229-4E76-AB53-F96E0BF8908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43308-3D00-ED32-3882-ECB453AF02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47575-0E03-09FC-41EA-B8C221864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760E2-E849-4EFC-A610-8FAC19CC5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06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3831C-DEBA-4A3A-8C36-FD8115E217D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EF5B-ECC8-43EE-A509-D601DDF4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8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F79836-BBB3-F465-E1C5-425AB4A83E4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E9A04A-3145-3809-19A7-33EF3021A9A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C3DF80-A3E4-DDDB-D584-7BEE3A84C96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6E76675-E286-0D90-FB5C-6C9637123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7316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Title slide with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294B94FF-B007-7648-0008-A471B34C4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BA26F-4B98-6DDA-4965-A8BCB0A90C5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18EC66-6293-FC0C-C8AC-A21153E5703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316F68-F558-B048-EF20-3133405450BF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535B119-5E07-6658-028F-A2E92F84E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0008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1 Title slide with whi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A9C292-FC1E-4CD0-D1C2-1C1BF0964A4B}"/>
              </a:ext>
            </a:extLst>
          </p:cNvPr>
          <p:cNvSpPr/>
          <p:nvPr userDrawn="1"/>
        </p:nvSpPr>
        <p:spPr>
          <a:xfrm flipH="1">
            <a:off x="-10886" y="0"/>
            <a:ext cx="3810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DE2C08-8C2F-6DA1-140F-78B7C3839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076F2482-56A5-DF69-EDAB-369E53244A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1" y="395946"/>
            <a:ext cx="317904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9EE67559-07A5-8DC0-5F9E-74889395C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1" y="764520"/>
            <a:ext cx="317904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C92FD-B39B-95B0-724C-D1AA2268DE2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172D6B9-A8FE-EBFF-D93D-5EB12C01965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F35F11C-FBF2-64A9-BC5E-546156F77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FF7564F-7000-1BEA-AD06-C8104C4313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317930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10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2 Title slide with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4250355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4250355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1315" y="0"/>
            <a:ext cx="41148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4250355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7A0E6-27FB-B6FF-2E31-5A6107DF4D1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544C4-9B73-80CB-B1AE-384180132B7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2FBD75-FC64-31E3-3F75-9DAE4224DD49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CE578A4-6CB9-C574-603A-6A6E64EB1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81281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3 Title slide with me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C6622D9-8C8C-7A92-9836-8782F4AE7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341552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341552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341552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50292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5DD94-B1D7-AF62-87C9-7EF3B816BC5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A45A5E-8155-944F-17C0-E8C2DF0291B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0D9BC-D30D-1466-7616-8C7936E38CF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EC4AEB-8265-3816-B1A7-81B4297B5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2255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4 Title slide with me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59A0509-67CF-F982-C358-C433F16C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7064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7064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7064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00400" y="0"/>
            <a:ext cx="59436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9DAC9-98D0-DE29-0854-C322936DF8E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83F8-E852-2880-7AC7-93C221C8FF1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9725E7-2EC0-E3B5-3DB0-057A690FD95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F00D657-7150-C4CD-A10F-64140FBB3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15901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7EEC03-3391-E652-F649-78782CA2435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9386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B937390-63D5-3E5C-5017-6C0EFAC8B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9A584-CCB0-5173-FFC9-AEB0F836BD3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F3F94-260D-91AB-AFD5-771888AB1171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6FAA54-0883-2D73-8E0A-88499623B4D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F66E100-BF7D-D207-D6A5-EB6CBB5DF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35168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06C6E69-321F-D4AD-8DE6-1E8BDA9990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F815C-F7BD-B743-55F1-819C90566A6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E394A0-1BF5-A207-62B2-624B902703E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42F71C-985A-E2BB-6FBF-54A07A91DCC3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362F7ED-C2A3-E1DD-8729-A9B3A2660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2028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Bulletpoint text 1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AA8973-ED90-DA21-18C7-5D6E292CC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D957F-E5DE-27F8-AACE-C02FAE5A425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281E37-10DE-9743-87A9-A079EEC7D36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380BE7-EF71-135D-FC9B-9D9C4CFD066E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0701039-6E84-E6CE-7E91-BAB5836A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7592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Bulletpoint text 2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0988706-2E03-4A9C-79F3-2E7AE15E6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B1039B-CAD1-E7A1-9A8E-421F00BB27A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31894B-2ADC-F353-515E-61B978FE204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288A7-E819-08AD-0192-BAB1AB7959D8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5176F92-BBFE-DBC8-EAB4-685F805E3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9720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DE4C9-FBB8-8A4B-2DB4-4E815C009D5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509751-E824-3979-F221-A742B654E0C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AF58-9B69-8065-447C-1BD11A04A742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DDFD53A-DF6B-C791-DBA9-4B63437DA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1692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Bulletpoint text 3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AB306A2-2949-7644-5CCE-6B01F3600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AD2D5-5981-9B4A-69C8-3901DF8F846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BD0FB5-5841-7798-81F7-03203504ECC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2EBFFC-4C2D-D007-FA55-966B10478527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024A70A-45FE-D443-B1F3-C03BAFA27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89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Bulletpoint text 4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5E782D2-17EB-7305-867D-635CABCFC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B6067-6AAF-DE7E-E481-757CDC1CC59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C92C61F-FD93-073C-AFAA-3629762CCB4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3E1782-7EA3-5D5C-4FB2-290A89A7E3B5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22E3335-8FF0-0584-6655-EE052F072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4244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Numbered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bg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bg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bg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bg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2827D84-480B-22A7-4B2A-BFD3AB919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B0B3F-161E-8508-3B23-007FE162435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F8CB66-4F0D-7F21-56F6-56AAA5C0222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760B86-74B6-48A3-CE6D-96096653BF7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D20D035-9F8D-A232-B41B-0EC79F115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203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E545D7-2373-D9BF-1A5C-DDEF3299C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1221AC1C-1EF4-5D9A-A440-017C6D790A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D1F5B-D865-3F9F-4D96-58C6DD62ECD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24C8-71C7-7928-25B9-5352C8FD2EB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75E4B3-EDD4-C5F1-7EF2-8B6126FAC2F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E36D38-263C-DBB6-A0D4-5E9785455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0623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9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F6617-F5BA-5654-EE57-B793E862E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9E545D7-2373-D9BF-1A5C-DDEF3299CD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1221AC1C-1EF4-5D9A-A440-017C6D790A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D1F5B-D865-3F9F-4D96-58C6DD62ECD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24C8-71C7-7928-25B9-5352C8FD2EB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75E4B3-EDD4-C5F1-7EF2-8B6126FAC2F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E36D38-263C-DBB6-A0D4-5E9785455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1705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Title slide with media 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292656-5749-2B4B-FA27-42765BDE3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4F756C8B-0244-6A11-8EC3-4A1D203CD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9CC4-69C8-613F-E557-4E2AEE7B75E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A76AB-576F-2C48-7ED4-0E98A54B99A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7253AE-3DDB-8C8A-399D-C55C49CB0832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DC17B7D-4E9B-5FAC-1228-C97FB1CFC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8044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 Title slide with media 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99" y="395946"/>
            <a:ext cx="4250355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99" y="764520"/>
            <a:ext cx="4250355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1315" y="0"/>
            <a:ext cx="41148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6285CBB-8652-0F93-9BFF-BDE646DC1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8" y="1260000"/>
            <a:ext cx="4250355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41FE85-3CE7-12FA-3841-D7CC0ABB6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18BB1-0E7E-AAD3-AD71-82204464918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B48A79-625E-B973-DCD8-533E86F25072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9A4E9B-BED0-504E-628D-EAD882C392A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42AC6DC-CFBE-F98E-4CC4-2390702BA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56294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 Title slide with media 3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D45B54C3-1D2D-9E4E-D404-A3087EA11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341552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941B831-C2DE-2572-4B83-66D9963A3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341552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285814-4F22-732A-01D4-3A2D98D8E4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341552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50292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1E3056-42DC-BA9B-F46D-475E5BE32B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681D21-FC7E-7F82-9685-4F1EF53B236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EFAD-5693-7A1A-A64F-C540D390A0B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40E574-42A1-50DE-BFA2-D52D3D359029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DEF2D02-B6B9-E747-F0EA-9ED48DC28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799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 Title slide with media 4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5C0F96B-575B-3032-1D03-A5D0D7313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247064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171D37E4-D2E3-6D25-9C68-18D40EF2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2470641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35DB99C-EDCB-D6C3-2083-649EBE850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339" y="1260000"/>
            <a:ext cx="2470641" cy="329184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00400" y="0"/>
            <a:ext cx="59436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9A3CCB-3818-87A8-9032-448C77F62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8539B-21D0-85E7-AB77-143ABD40EEB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76E50B-EEF8-724F-1802-0488D70A46F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C0E722-8D59-61D9-391E-65CCE154F81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CF5A558-51C2-73A4-9D8C-5A3B7422B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5965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97BECFD-8EA7-0689-338E-FF7973481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grpSp>
        <p:nvGrpSpPr>
          <p:cNvPr id="10" name="Graphic 3">
            <a:extLst>
              <a:ext uri="{FF2B5EF4-FFF2-40B4-BE49-F238E27FC236}">
                <a16:creationId xmlns:a16="http://schemas.microsoft.com/office/drawing/2014/main" id="{49D9392C-9E29-427F-3C29-C64146E898C7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6483177-9ABF-3F5C-ED1D-16C01EEE37C3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97C96119-D9F7-8022-5694-A13E7950B52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247CB589-C660-36A6-BF29-1327034A981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2B915696-0B26-9206-B2E7-93708805BDBC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A3A0836-5277-7254-E598-6DE9FA1A526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EF87F37-41EC-F109-B4C3-D44EE53A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D32AC0D-5511-1F2D-2A28-C259AC8BC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10A0F-2286-895A-B579-CB5D4386A2B7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AD2976-396D-426A-A7C0-2D53F71491E3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06B219-6557-5951-F467-43B768A9C96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F66938-CF4B-D097-1BC6-18EB230030F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929F03-682A-4566-CF9F-D3B71DB4575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E177B5-71D7-398C-03E7-932A70152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9570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ur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1E104F6-2E1E-CFDD-A69D-C115384F1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901"/>
            <a:ext cx="5144400" cy="51444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AC803887-2AFC-DF73-DE60-1BE27DDE158C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FB007C44-CA5E-747F-537B-FA8B422F6EF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ACD5E94E-82F7-2222-8DA7-BF2F4217D47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3422F086-3538-B59C-A13B-E07C6B18072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4270631-5CE7-99C0-6E82-FDECFC1D363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EC4CD95-FA07-887B-3375-C4368A44AF15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AA40532-F231-EBBB-A8D3-3657B33CB9DA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509789C-1FE5-7B11-DD63-34E6F72F670E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1D3EB5E-6B70-AA5A-4340-53F0E0A06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AF9AF4C-BE87-2184-CAE5-F141A4F93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9109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C7D16BB-9265-7D3A-E136-8F028A9F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41548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4FB718-4590-313D-1532-FE817A22ACB4}"/>
              </a:ext>
            </a:extLst>
          </p:cNvPr>
          <p:cNvSpPr/>
          <p:nvPr/>
        </p:nvSpPr>
        <p:spPr>
          <a:xfrm>
            <a:off x="0" y="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5144400 w 5144400"/>
              <a:gd name="connsiteY1" fmla="*/ 0 h 5144400"/>
              <a:gd name="connsiteX2" fmla="*/ 5144400 w 5144400"/>
              <a:gd name="connsiteY2" fmla="*/ 5144400 h 5144400"/>
              <a:gd name="connsiteX3" fmla="*/ 0 w 5144400"/>
              <a:gd name="connsiteY3" fmla="*/ 51444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5144400" y="0"/>
                </a:lnTo>
                <a:lnTo>
                  <a:pt x="5144400" y="5144400"/>
                </a:lnTo>
                <a:lnTo>
                  <a:pt x="0" y="5144400"/>
                </a:lnTo>
                <a:close/>
              </a:path>
            </a:pathLst>
          </a:custGeom>
          <a:noFill/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</a:extLst>
          </p:cNvPr>
          <p:cNvSpPr/>
          <p:nvPr/>
        </p:nvSpPr>
        <p:spPr>
          <a:xfrm>
            <a:off x="0" y="-90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BBCFFB55-AEE0-B60F-9245-9C27632712D3}"/>
              </a:ext>
            </a:extLst>
          </p:cNvPr>
          <p:cNvGrpSpPr/>
          <p:nvPr userDrawn="1"/>
        </p:nvGrpSpPr>
        <p:grpSpPr>
          <a:xfrm>
            <a:off x="1237478" y="4482674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488E8824-AD70-39E9-BE21-40A428AA16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CAC7C88C-6569-86EB-A912-A81A3D3D323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631B0B37-63CB-7184-5451-7161305EE5D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7CABF032-2DB3-FBD2-FA1D-C42334098181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93CE2008-A2FB-AA6A-EE55-3A2E2A88572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1F7AE0E-D196-9918-5EDB-E9F6D1F5BFCD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E77B206-49F7-2B3D-46F6-5783EB06549D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3CDCE65-9D09-8014-E0D4-FA37C5A40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50AD0AE-26A9-7041-BAC9-7726260DC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6743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A7CBB0-A767-7247-8638-81BC36696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BBDEA00-FE7A-639E-C16F-BC5E3DBD8FD3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B5F76F9-295B-59E5-BDCF-8B6840E5B5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B473941B-CE77-6414-782E-B5933651166D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03FCE4B1-384C-92A9-F114-45634B67A11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16718376-BEBA-6EC2-B9BA-05AEA785303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55E96EEC-F984-9065-5EAC-AF9297B31DF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A3B12B3-A799-7EB4-75DA-BC0A7D701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DD8338-5A64-469A-E2DB-DF91FC185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79C81-C7D6-4DE3-0A04-D7E02DD8C66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910EA0-FECD-D7DE-120C-8BC301ED58F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9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7370059-157B-625C-8521-D3FCF8A22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aphic 3">
            <a:extLst>
              <a:ext uri="{FF2B5EF4-FFF2-40B4-BE49-F238E27FC236}">
                <a16:creationId xmlns:a16="http://schemas.microsoft.com/office/drawing/2014/main" id="{7ADBC276-24FC-31B1-198D-D0A0EB5188BB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CDDE8834-7F71-A488-29A8-540395324479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EFA04F6-2C3F-3E38-9E08-D6990D946A8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4253727-9053-862A-19CB-32DD1616812D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E5204B2-3785-90DB-45F2-F73CC4975954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5BC05DD-4D63-F05A-843F-EE491020FFD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647D8A-35E4-5375-137D-AE3FBB59F9F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E9E3A5-43FE-813E-B36E-00A287E16B3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CA265AEB-E893-7C5A-2089-F8668DD28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9A21839-5A3E-48C8-8C8A-66E6CF919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33533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A20ED13-DCC3-ED6C-4FB2-2B64E7F04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7D655505-6963-6602-F9EA-4C3B3BA5DCB7}"/>
              </a:ext>
            </a:extLst>
          </p:cNvPr>
          <p:cNvGrpSpPr/>
          <p:nvPr userDrawn="1"/>
        </p:nvGrpSpPr>
        <p:grpSpPr>
          <a:xfrm>
            <a:off x="698114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D3C8143-8E12-BEA4-801E-C540B573C9A5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8DD0EEC-3388-7E9D-C475-8C7C6448AEF5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46AF7602-77C1-4DB0-5B0C-443AE4CE7F6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E410BEC-795B-5241-F0C2-EA9498D9FABB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A382B77D-424C-AD2C-03A1-02E188F12FF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4EB9F-8927-A3FE-8B84-2A5DA2E7EB1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049C86-481E-BCA9-382A-A561EA22CA1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6AC820-889D-342D-C4F1-65579046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C0E4A4-2F9E-C493-382A-9CBF0ED8A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43903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pic>
        <p:nvPicPr>
          <p:cNvPr id="20" name="Picture 1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D5AF06-6AF8-9002-BEDC-176CB57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84"/>
          <a:stretch/>
        </p:blipFill>
        <p:spPr>
          <a:xfrm>
            <a:off x="5126775" y="0"/>
            <a:ext cx="401722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A7115-EA83-4FF6-C9AA-23524B051F6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32A1-1A29-5A85-3CD7-02108B35D94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2EB43E8F-27C8-8759-7A98-CAA935E78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E8D2D46-B066-616E-7306-CE64233C7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326616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Re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38FCEB48-BE41-308F-33AB-94163C02B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5A3F8AE7-69F1-0171-3222-4CFFCDB4F56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0DE2A214-8055-F089-C6C4-415D2FEE4242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E7E7B380-ABE2-70DF-A29A-E3B4A181FA12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2">
              <a:extLst>
                <a:ext uri="{FF2B5EF4-FFF2-40B4-BE49-F238E27FC236}">
                  <a16:creationId xmlns:a16="http://schemas.microsoft.com/office/drawing/2014/main" id="{ED784E94-97A9-B627-1E07-7CAEF44EE8A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31E44308-7765-3146-1869-04D3DA41235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E9E56FD-C856-3054-AB6B-A80BA7D6C55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5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8FF1A58D-53A4-65F6-8F2B-645D65C53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47BEB086-B161-40ED-B2E3-DDF397278FA8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35D1FEE-8FAA-6AFD-E821-344C363F2C2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936726D0-2423-B7DC-41C5-A3E0D3C9275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17257835-1368-81AC-1BB9-5374BD6AEA7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28AB2999-1929-69AE-F4B8-38F9B81ECF7A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AC62732A-D69F-1BDC-8778-1D5E71576F10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B4807D-C6CB-B42F-7CAC-4B1E0264A61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5600B8-EF33-4C46-87E9-1A51B9580A9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BF972D4-3000-87A0-9E6C-C622A2B7C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11894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C0B63B-5EB2-C517-FFAF-0A5B2B5AB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491239-1144-EB94-E007-F05D770D71DA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2FDE4536-B74E-FB0B-5701-EE95568054DA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C504B4C-4BF0-DF13-D647-0C718DF4AD96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F3BB0087-C253-F0E4-3F52-1A53B4AFA975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3025D71C-0D10-5220-5980-B17FC068151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64514CD7-9102-9552-6763-AB0337AAA7ED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2D474A-4156-5445-2C99-EE4C77388F5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5D471E-8C81-0943-5022-F263A707E60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024AFDB3-6F7B-B778-402E-9CCB281E4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3B31AA-DB5D-E4EE-AD2B-9C376313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32955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72E5D1-F4A4-5034-E057-717754E35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E7D3F5-04E5-7DAF-AB76-2DAC95AB476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5810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4966626" y="0"/>
            <a:ext cx="4177374" cy="5144400"/>
          </a:xfrm>
          <a:prstGeom prst="rect">
            <a:avLst/>
          </a:prstGeom>
        </p:spPr>
      </p:pic>
      <p:grpSp>
        <p:nvGrpSpPr>
          <p:cNvPr id="7" name="Graphic 3">
            <a:extLst>
              <a:ext uri="{FF2B5EF4-FFF2-40B4-BE49-F238E27FC236}">
                <a16:creationId xmlns:a16="http://schemas.microsoft.com/office/drawing/2014/main" id="{57ADD6F0-8A1D-2465-892B-42BFF999186F}"/>
              </a:ext>
            </a:extLst>
          </p:cNvPr>
          <p:cNvGrpSpPr/>
          <p:nvPr userDrawn="1"/>
        </p:nvGrpSpPr>
        <p:grpSpPr>
          <a:xfrm>
            <a:off x="7055828" y="2418218"/>
            <a:ext cx="1363492" cy="30706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6AF9626B-4B6B-456F-A237-FCACC9E9F30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B6CEEA85-DD26-876A-A848-DA5F4C628A1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08925FD2-D79C-256F-326A-4097D8380192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B3AAD83-D7CB-81CB-67DB-D1DD2E032AA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3A1A359F-B85E-95ED-4488-9B71BC1306AF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4D82E9-DEF8-D842-DDB5-563D618E794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B92B7B9-0B45-FE4B-753A-4D8C0E23E61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38942B2-5BE5-A3D6-4570-6AF07089F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1E6336-7A1E-2850-2562-4FDD760F4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</p:spTree>
    <p:extLst>
      <p:ext uri="{BB962C8B-B14F-4D97-AF65-F5344CB8AC3E}">
        <p14:creationId xmlns:p14="http://schemas.microsoft.com/office/powerpoint/2010/main" val="400592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2BC244E-62D2-236F-4DC8-EEBFE9AF2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34031B42-8ACF-0D61-11C0-959766C8BD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B8C5E-2A02-500E-7B19-869B39D9A89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4BE02-2625-0E61-D864-E5DDC07EC96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84AA3F-6A3E-5918-C536-2E26F4BF9CB5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067757F-8A0C-FCEC-EB62-74E36F8E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8315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EF07AED-C885-0A94-CE92-AD0235762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F57FFFB-CCE3-C058-3729-4EDEEE5E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0390628D-EDCB-823F-3281-E26163D5C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7A933-0F5D-EB6F-6781-ACE4F612BDF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A1F2F7-3255-A552-A703-7C9BCD3C4BA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5E7031-34AB-503C-140D-07A8A6D83D3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C4DEFCE-5A10-8D7A-C10A-5C24EDCF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825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D17980-F783-4A27-87DC-42985B6C77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64CD9D7-6169-977F-2770-ADEC0D6EE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66C31-62D7-CEFA-FFA5-6E39B2A9667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E83870-7680-0EC5-A60C-DDC82D20159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FD35A0-F98B-4E10-5EEB-CC206A99D77A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26AEA66-94E0-CBBE-2810-477A8B62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237097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01D2CA4-939C-12C2-DF49-53BE4EA4C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E8A36BB1-1CB4-70E4-B774-36E6FFADA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2E6516-E21C-B9AB-D96C-01D89E1C1889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2805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ran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34BF0FE-66B0-30DC-7C7E-0C60AC620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0006201F-5816-C391-0FF2-7B730063C1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8F3BE-DF4E-616F-9E87-42409E45FB7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A5559B-7244-EAEC-5F81-57659F88355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F766CE-D4C5-BFE0-469A-326AD36F781C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ACCA25F-B787-0F46-0666-1B57C451A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0429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98BFE0-FEAC-1333-6BF5-7907903B2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C60B55E3-C61F-0403-A878-5F9E203C5E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8C83F-D17C-0CF7-307E-6CDC00953C2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C91DB6-E398-955E-AA6E-6AE046DE825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550249-746C-7ECD-FED7-52893A37890D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A8D2C2D-8FBB-781E-417F-B5D858DD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35102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CC9534-D4F4-B471-C3A8-8380F72B3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282CE96B-0BCB-98A4-50DC-39176D0092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94544-7EC4-ED46-6173-E3A78AF1175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137A-1370-497D-30A9-2885B2A47AC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3533A-70F3-8B04-C0F5-CF1FD375FCE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D15844B-56C3-0508-2515-0AFFA9A8C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4138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Gree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EF89375-E21D-F63F-06A8-C59355F12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BD7979C-B9C6-8A09-B241-FD1FED4BAC89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7B0CAF0-3BC0-2F0C-A2D6-BD2777136ABD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FE11313-A28D-C9D5-388D-F3DCE472D73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423B194-3C18-4ED2-C954-ADB91F99CDD9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A46B4C4-EAE8-DC64-8EE7-085376B9F0C3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68AEA7C-4869-2294-8EAF-A87420CD4743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490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39F40A4-C4FE-CE81-4DDE-1096BF05B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04350EF6-70D2-8CA6-C8B4-23AD48C51B92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3C5F24B-DEBE-91F4-60EF-98DB9598FC4B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430F02E-A1F8-79E9-1749-B79A96144EDF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FABBDCAD-55AC-A504-7AB9-9EA8B4E0982A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870B6CA-17E5-8094-AABA-A4EB4CF4DD7D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B471460-440F-63D0-B43A-D4E98094F4B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6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21FDDB-B801-EAA3-9D13-40103E7AC2C1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0136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1011232-FEC1-556E-5D81-2627C46F6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E305D3B8-631A-ECF6-F436-B2BCDEC1D146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5AA4292-461B-4E6C-D0DF-22D79FF5659C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E83B83EF-F13E-0C9F-A72E-1028FFB5C1A3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583F4ED-E4FB-BC79-63D6-917602298C36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7AF8DF3-63F0-80CE-4E26-5256A0E0248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D0AD8F7-2131-0B88-1728-D3CA421A2D28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26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65075C-3A04-8F21-2D96-F1114623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A77D7537-AB6E-150C-8EAC-2488703A550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6DD48B6-4C1B-73D2-03B9-15D30FCE5E9E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4D70B58-DDCB-C449-2352-59773ED88AE4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09F40CE-5FD9-0148-24E8-B471F0E808BF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21AF8C9-7D93-7437-46E4-70C04BC1FCD9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4086F6C-E115-654F-39E3-04AE3FA5602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064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range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C7C13A4-489B-3211-82FF-868A0A256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7490672C-BECC-A8CE-2FB2-AF9FB16315DB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A3EA2D57-26D4-3FE7-0AD1-EEED4BE8BED6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244009B-B9FA-D5C6-D5E3-5563DC7638F9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FD42FBA-921E-BB93-CEB5-51CAED5F599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ADC54FF-C0E3-D235-2C4E-2FB66C6E9ED7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8E3A682F-0F88-48F0-97B1-60B5B2477F9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15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A71822B-C712-A4E6-919B-405BA7F21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113608E-22FD-657F-8D07-CD39EC97958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DA917A93-F7DB-3A50-D98B-8185FF15DE00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8D8095F-7FCC-5669-F881-F66619242228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8F3D3FE-D0C9-59C1-F189-DA228D51A05B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7F167DEA-E276-FD24-54AA-B4A09328CCE6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DAA131-A001-A420-C695-237DBC402651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89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08FFEE3-9429-FB20-94DA-036B3BA28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aphic 3">
            <a:extLst>
              <a:ext uri="{FF2B5EF4-FFF2-40B4-BE49-F238E27FC236}">
                <a16:creationId xmlns:a16="http://schemas.microsoft.com/office/drawing/2014/main" id="{FF97AAA9-D469-5AE4-F90F-9020A3DDBE0A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bg1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C2E78338-BF1F-47F8-574E-5A79325DD1F8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BEABEE7F-B8A9-CDE0-CB0E-B91BA834B8F1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2EAFBE4-3E55-88EC-6263-AA83BE68E7C0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5877F46-FE15-EE6B-7255-F5187038A7A8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62DDA2E-E23F-3C1F-FBA8-13E4AE5F3526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0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White 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3">
            <a:extLst>
              <a:ext uri="{FF2B5EF4-FFF2-40B4-BE49-F238E27FC236}">
                <a16:creationId xmlns:a16="http://schemas.microsoft.com/office/drawing/2014/main" id="{46DC4F6B-8D28-1514-E83F-9C8BC35CC881}"/>
              </a:ext>
            </a:extLst>
          </p:cNvPr>
          <p:cNvGrpSpPr/>
          <p:nvPr userDrawn="1"/>
        </p:nvGrpSpPr>
        <p:grpSpPr>
          <a:xfrm>
            <a:off x="1833317" y="1954988"/>
            <a:ext cx="5477366" cy="1233523"/>
            <a:chOff x="469958" y="1647414"/>
            <a:chExt cx="8205029" cy="1847802"/>
          </a:xfrm>
          <a:solidFill>
            <a:schemeClr val="accent1"/>
          </a:solidFill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28AAC0C-F8F7-997C-49C5-2DDCFFEF4C2F}"/>
                </a:ext>
              </a:extLst>
            </p:cNvPr>
            <p:cNvSpPr/>
            <p:nvPr/>
          </p:nvSpPr>
          <p:spPr>
            <a:xfrm>
              <a:off x="6648498" y="1648478"/>
              <a:ext cx="2026489" cy="1793370"/>
            </a:xfrm>
            <a:custGeom>
              <a:avLst/>
              <a:gdLst>
                <a:gd name="connsiteX0" fmla="*/ 1019683 w 2026489"/>
                <a:gd name="connsiteY0" fmla="*/ 11431 h 1793370"/>
                <a:gd name="connsiteX1" fmla="*/ 1013215 w 2026489"/>
                <a:gd name="connsiteY1" fmla="*/ 0 h 1793370"/>
                <a:gd name="connsiteX2" fmla="*/ 864805 w 2026489"/>
                <a:gd name="connsiteY2" fmla="*/ 264656 h 1793370"/>
                <a:gd name="connsiteX3" fmla="*/ 1366453 w 2026489"/>
                <a:gd name="connsiteY3" fmla="*/ 1150009 h 1793370"/>
                <a:gd name="connsiteX4" fmla="*/ 362940 w 2026489"/>
                <a:gd name="connsiteY4" fmla="*/ 1150009 h 1793370"/>
                <a:gd name="connsiteX5" fmla="*/ 0 w 2026489"/>
                <a:gd name="connsiteY5" fmla="*/ 1793331 h 1793370"/>
                <a:gd name="connsiteX6" fmla="*/ 299127 w 2026489"/>
                <a:gd name="connsiteY6" fmla="*/ 1793370 h 1793370"/>
                <a:gd name="connsiteX7" fmla="*/ 517917 w 2026489"/>
                <a:gd name="connsiteY7" fmla="*/ 1406250 h 1793370"/>
                <a:gd name="connsiteX8" fmla="*/ 1508375 w 2026489"/>
                <a:gd name="connsiteY8" fmla="*/ 1406250 h 1793370"/>
                <a:gd name="connsiteX9" fmla="*/ 1727480 w 2026489"/>
                <a:gd name="connsiteY9" fmla="*/ 1793370 h 1793370"/>
                <a:gd name="connsiteX10" fmla="*/ 2026490 w 2026489"/>
                <a:gd name="connsiteY10" fmla="*/ 1793331 h 1793370"/>
                <a:gd name="connsiteX11" fmla="*/ 1019683 w 2026489"/>
                <a:gd name="connsiteY11" fmla="*/ 11431 h 179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6489" h="1793370">
                  <a:moveTo>
                    <a:pt x="1019683" y="11431"/>
                  </a:moveTo>
                  <a:lnTo>
                    <a:pt x="1013215" y="0"/>
                  </a:lnTo>
                  <a:lnTo>
                    <a:pt x="864805" y="264656"/>
                  </a:lnTo>
                  <a:lnTo>
                    <a:pt x="1366453" y="1150009"/>
                  </a:lnTo>
                  <a:lnTo>
                    <a:pt x="362940" y="1150009"/>
                  </a:lnTo>
                  <a:lnTo>
                    <a:pt x="0" y="1793331"/>
                  </a:lnTo>
                  <a:lnTo>
                    <a:pt x="299127" y="1793370"/>
                  </a:lnTo>
                  <a:lnTo>
                    <a:pt x="517917" y="1406250"/>
                  </a:lnTo>
                  <a:lnTo>
                    <a:pt x="1508375" y="1406250"/>
                  </a:lnTo>
                  <a:lnTo>
                    <a:pt x="1727480" y="1793370"/>
                  </a:lnTo>
                  <a:lnTo>
                    <a:pt x="2026490" y="1793331"/>
                  </a:lnTo>
                  <a:lnTo>
                    <a:pt x="1019683" y="11431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709A296F-6430-7EEE-74D0-2B39CDE8E8CE}"/>
                </a:ext>
              </a:extLst>
            </p:cNvPr>
            <p:cNvSpPr/>
            <p:nvPr/>
          </p:nvSpPr>
          <p:spPr>
            <a:xfrm>
              <a:off x="6141802" y="1706399"/>
              <a:ext cx="271953" cy="1735409"/>
            </a:xfrm>
            <a:custGeom>
              <a:avLst/>
              <a:gdLst>
                <a:gd name="connsiteX0" fmla="*/ 39 w 271953"/>
                <a:gd name="connsiteY0" fmla="*/ 0 h 1735409"/>
                <a:gd name="connsiteX1" fmla="*/ 0 w 271953"/>
                <a:gd name="connsiteY1" fmla="*/ 1735409 h 1735409"/>
                <a:gd name="connsiteX2" fmla="*/ 271934 w 271953"/>
                <a:gd name="connsiteY2" fmla="*/ 1735409 h 1735409"/>
                <a:gd name="connsiteX3" fmla="*/ 271953 w 271953"/>
                <a:gd name="connsiteY3" fmla="*/ 218776 h 1735409"/>
                <a:gd name="connsiteX4" fmla="*/ 271953 w 271953"/>
                <a:gd name="connsiteY4" fmla="*/ 0 h 1735409"/>
                <a:gd name="connsiteX5" fmla="*/ 39 w 271953"/>
                <a:gd name="connsiteY5" fmla="*/ 0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953" h="1735409">
                  <a:moveTo>
                    <a:pt x="39" y="0"/>
                  </a:moveTo>
                  <a:lnTo>
                    <a:pt x="0" y="1735409"/>
                  </a:lnTo>
                  <a:lnTo>
                    <a:pt x="271934" y="1735409"/>
                  </a:lnTo>
                  <a:lnTo>
                    <a:pt x="271953" y="218776"/>
                  </a:lnTo>
                  <a:lnTo>
                    <a:pt x="271953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98732BD3-7687-3964-C382-BE79A1668857}"/>
                </a:ext>
              </a:extLst>
            </p:cNvPr>
            <p:cNvSpPr/>
            <p:nvPr/>
          </p:nvSpPr>
          <p:spPr>
            <a:xfrm>
              <a:off x="4382809" y="1706399"/>
              <a:ext cx="1429220" cy="1735409"/>
            </a:xfrm>
            <a:custGeom>
              <a:avLst/>
              <a:gdLst>
                <a:gd name="connsiteX0" fmla="*/ 403030 w 1429220"/>
                <a:gd name="connsiteY0" fmla="*/ 867715 h 1735409"/>
                <a:gd name="connsiteX1" fmla="*/ 1429102 w 1429220"/>
                <a:gd name="connsiteY1" fmla="*/ 0 h 1735409"/>
                <a:gd name="connsiteX2" fmla="*/ 1026072 w 1429220"/>
                <a:gd name="connsiteY2" fmla="*/ 0 h 1735409"/>
                <a:gd name="connsiteX3" fmla="*/ 6665 w 1429220"/>
                <a:gd name="connsiteY3" fmla="*/ 862058 h 1735409"/>
                <a:gd name="connsiteX4" fmla="*/ 0 w 1429220"/>
                <a:gd name="connsiteY4" fmla="*/ 867715 h 1735409"/>
                <a:gd name="connsiteX5" fmla="*/ 1024022 w 1429220"/>
                <a:gd name="connsiteY5" fmla="*/ 1733655 h 1735409"/>
                <a:gd name="connsiteX6" fmla="*/ 1026072 w 1429220"/>
                <a:gd name="connsiteY6" fmla="*/ 1735409 h 1735409"/>
                <a:gd name="connsiteX7" fmla="*/ 1429221 w 1429220"/>
                <a:gd name="connsiteY7" fmla="*/ 1735409 h 1735409"/>
                <a:gd name="connsiteX8" fmla="*/ 403030 w 1429220"/>
                <a:gd name="connsiteY8" fmla="*/ 867715 h 173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9220" h="1735409">
                  <a:moveTo>
                    <a:pt x="403030" y="867715"/>
                  </a:moveTo>
                  <a:lnTo>
                    <a:pt x="1429102" y="0"/>
                  </a:lnTo>
                  <a:lnTo>
                    <a:pt x="1026072" y="0"/>
                  </a:lnTo>
                  <a:lnTo>
                    <a:pt x="6665" y="862058"/>
                  </a:lnTo>
                  <a:lnTo>
                    <a:pt x="0" y="867715"/>
                  </a:lnTo>
                  <a:lnTo>
                    <a:pt x="1024022" y="1733655"/>
                  </a:lnTo>
                  <a:lnTo>
                    <a:pt x="1026072" y="1735409"/>
                  </a:lnTo>
                  <a:lnTo>
                    <a:pt x="1429221" y="1735409"/>
                  </a:lnTo>
                  <a:lnTo>
                    <a:pt x="403030" y="867715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9F629670-5E2F-8BFA-0D73-6127F5336BE0}"/>
                </a:ext>
              </a:extLst>
            </p:cNvPr>
            <p:cNvSpPr/>
            <p:nvPr/>
          </p:nvSpPr>
          <p:spPr>
            <a:xfrm>
              <a:off x="2295838" y="1674374"/>
              <a:ext cx="1881493" cy="1794690"/>
            </a:xfrm>
            <a:custGeom>
              <a:avLst/>
              <a:gdLst>
                <a:gd name="connsiteX0" fmla="*/ 1814643 w 1881493"/>
                <a:gd name="connsiteY0" fmla="*/ 547443 h 1794690"/>
                <a:gd name="connsiteX1" fmla="*/ 1612674 w 1881493"/>
                <a:gd name="connsiteY1" fmla="*/ 257739 h 1794690"/>
                <a:gd name="connsiteX2" fmla="*/ 1309110 w 1881493"/>
                <a:gd name="connsiteY2" fmla="*/ 64720 h 1794690"/>
                <a:gd name="connsiteX3" fmla="*/ 937848 w 1881493"/>
                <a:gd name="connsiteY3" fmla="*/ 0 h 1794690"/>
                <a:gd name="connsiteX4" fmla="*/ 935876 w 1881493"/>
                <a:gd name="connsiteY4" fmla="*/ 0 h 1794690"/>
                <a:gd name="connsiteX5" fmla="*/ 567434 w 1881493"/>
                <a:gd name="connsiteY5" fmla="*/ 63577 h 1794690"/>
                <a:gd name="connsiteX6" fmla="*/ 266532 w 1881493"/>
                <a:gd name="connsiteY6" fmla="*/ 255669 h 1794690"/>
                <a:gd name="connsiteX7" fmla="*/ 66910 w 1881493"/>
                <a:gd name="connsiteY7" fmla="*/ 546044 h 1794690"/>
                <a:gd name="connsiteX8" fmla="*/ 1 w 1881493"/>
                <a:gd name="connsiteY8" fmla="*/ 903997 h 1794690"/>
                <a:gd name="connsiteX9" fmla="*/ 65352 w 1881493"/>
                <a:gd name="connsiteY9" fmla="*/ 1253928 h 1794690"/>
                <a:gd name="connsiteX10" fmla="*/ 262687 w 1881493"/>
                <a:gd name="connsiteY10" fmla="*/ 1540085 h 1794690"/>
                <a:gd name="connsiteX11" fmla="*/ 559113 w 1881493"/>
                <a:gd name="connsiteY11" fmla="*/ 1730758 h 1794690"/>
                <a:gd name="connsiteX12" fmla="*/ 921382 w 1881493"/>
                <a:gd name="connsiteY12" fmla="*/ 1794691 h 1794690"/>
                <a:gd name="connsiteX13" fmla="*/ 923354 w 1881493"/>
                <a:gd name="connsiteY13" fmla="*/ 1794691 h 1794690"/>
                <a:gd name="connsiteX14" fmla="*/ 1299861 w 1881493"/>
                <a:gd name="connsiteY14" fmla="*/ 1731941 h 1794690"/>
                <a:gd name="connsiteX15" fmla="*/ 1608040 w 1881493"/>
                <a:gd name="connsiteY15" fmla="*/ 1542253 h 1794690"/>
                <a:gd name="connsiteX16" fmla="*/ 1812848 w 1881493"/>
                <a:gd name="connsiteY16" fmla="*/ 1255446 h 1794690"/>
                <a:gd name="connsiteX17" fmla="*/ 1881493 w 1881493"/>
                <a:gd name="connsiteY17" fmla="*/ 901927 h 1794690"/>
                <a:gd name="connsiteX18" fmla="*/ 1814643 w 1881493"/>
                <a:gd name="connsiteY18" fmla="*/ 547443 h 1794690"/>
                <a:gd name="connsiteX19" fmla="*/ 1417982 w 1881493"/>
                <a:gd name="connsiteY19" fmla="*/ 1364193 h 1794690"/>
                <a:gd name="connsiteX20" fmla="*/ 1201815 w 1881493"/>
                <a:gd name="connsiteY20" fmla="*/ 1504808 h 1794690"/>
                <a:gd name="connsiteX21" fmla="*/ 939288 w 1881493"/>
                <a:gd name="connsiteY21" fmla="*/ 1551398 h 1794690"/>
                <a:gd name="connsiteX22" fmla="*/ 937947 w 1881493"/>
                <a:gd name="connsiteY22" fmla="*/ 1551398 h 1794690"/>
                <a:gd name="connsiteX23" fmla="*/ 675675 w 1881493"/>
                <a:gd name="connsiteY23" fmla="*/ 1504907 h 1794690"/>
                <a:gd name="connsiteX24" fmla="*/ 461638 w 1881493"/>
                <a:gd name="connsiteY24" fmla="*/ 1366420 h 1794690"/>
                <a:gd name="connsiteX25" fmla="*/ 319322 w 1881493"/>
                <a:gd name="connsiteY25" fmla="*/ 1158779 h 1794690"/>
                <a:gd name="connsiteX26" fmla="*/ 272172 w 1881493"/>
                <a:gd name="connsiteY26" fmla="*/ 904411 h 1794690"/>
                <a:gd name="connsiteX27" fmla="*/ 319972 w 1881493"/>
                <a:gd name="connsiteY27" fmla="*/ 643598 h 1794690"/>
                <a:gd name="connsiteX28" fmla="*/ 462467 w 1881493"/>
                <a:gd name="connsiteY28" fmla="*/ 434281 h 1794690"/>
                <a:gd name="connsiteX29" fmla="*/ 678574 w 1881493"/>
                <a:gd name="connsiteY29" fmla="*/ 296484 h 1794690"/>
                <a:gd name="connsiteX30" fmla="*/ 946071 w 1881493"/>
                <a:gd name="connsiteY30" fmla="*/ 250782 h 1794690"/>
                <a:gd name="connsiteX31" fmla="*/ 947491 w 1881493"/>
                <a:gd name="connsiteY31" fmla="*/ 250782 h 1794690"/>
                <a:gd name="connsiteX32" fmla="*/ 1205621 w 1881493"/>
                <a:gd name="connsiteY32" fmla="*/ 297706 h 1794690"/>
                <a:gd name="connsiteX33" fmla="*/ 1419520 w 1881493"/>
                <a:gd name="connsiteY33" fmla="*/ 437631 h 1794690"/>
                <a:gd name="connsiteX34" fmla="*/ 1563217 w 1881493"/>
                <a:gd name="connsiteY34" fmla="*/ 645470 h 1794690"/>
                <a:gd name="connsiteX35" fmla="*/ 1610860 w 1881493"/>
                <a:gd name="connsiteY35" fmla="*/ 896547 h 1794690"/>
                <a:gd name="connsiteX36" fmla="*/ 1599324 w 1881493"/>
                <a:gd name="connsiteY36" fmla="*/ 1027229 h 1794690"/>
                <a:gd name="connsiteX37" fmla="*/ 1417982 w 1881493"/>
                <a:gd name="connsiteY37" fmla="*/ 1364193 h 17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81493" h="1794690">
                  <a:moveTo>
                    <a:pt x="1814643" y="547443"/>
                  </a:moveTo>
                  <a:cubicBezTo>
                    <a:pt x="1769998" y="440528"/>
                    <a:pt x="1702043" y="343054"/>
                    <a:pt x="1612674" y="257739"/>
                  </a:cubicBezTo>
                  <a:cubicBezTo>
                    <a:pt x="1523305" y="172423"/>
                    <a:pt x="1421137" y="107486"/>
                    <a:pt x="1309110" y="64720"/>
                  </a:cubicBezTo>
                  <a:cubicBezTo>
                    <a:pt x="1197083" y="21954"/>
                    <a:pt x="1072277" y="197"/>
                    <a:pt x="937848" y="0"/>
                  </a:cubicBezTo>
                  <a:lnTo>
                    <a:pt x="935876" y="0"/>
                  </a:lnTo>
                  <a:cubicBezTo>
                    <a:pt x="802216" y="0"/>
                    <a:pt x="678258" y="21383"/>
                    <a:pt x="567434" y="63577"/>
                  </a:cubicBezTo>
                  <a:cubicBezTo>
                    <a:pt x="455979" y="106008"/>
                    <a:pt x="354738" y="170630"/>
                    <a:pt x="266532" y="255669"/>
                  </a:cubicBezTo>
                  <a:cubicBezTo>
                    <a:pt x="178326" y="340708"/>
                    <a:pt x="111121" y="438420"/>
                    <a:pt x="66910" y="546044"/>
                  </a:cubicBezTo>
                  <a:cubicBezTo>
                    <a:pt x="22699" y="653668"/>
                    <a:pt x="198" y="774024"/>
                    <a:pt x="1" y="903997"/>
                  </a:cubicBezTo>
                  <a:cubicBezTo>
                    <a:pt x="-196" y="1030659"/>
                    <a:pt x="21693" y="1148373"/>
                    <a:pt x="65352" y="1253928"/>
                  </a:cubicBezTo>
                  <a:cubicBezTo>
                    <a:pt x="109012" y="1359483"/>
                    <a:pt x="175349" y="1455795"/>
                    <a:pt x="262687" y="1540085"/>
                  </a:cubicBezTo>
                  <a:cubicBezTo>
                    <a:pt x="350025" y="1624376"/>
                    <a:pt x="449747" y="1688505"/>
                    <a:pt x="559113" y="1730758"/>
                  </a:cubicBezTo>
                  <a:cubicBezTo>
                    <a:pt x="668478" y="1773012"/>
                    <a:pt x="790266" y="1794493"/>
                    <a:pt x="921382" y="1794691"/>
                  </a:cubicBezTo>
                  <a:lnTo>
                    <a:pt x="923354" y="1794691"/>
                  </a:lnTo>
                  <a:cubicBezTo>
                    <a:pt x="1059834" y="1794691"/>
                    <a:pt x="1186513" y="1773583"/>
                    <a:pt x="1299861" y="1731941"/>
                  </a:cubicBezTo>
                  <a:cubicBezTo>
                    <a:pt x="1414196" y="1689845"/>
                    <a:pt x="1518986" y="1625359"/>
                    <a:pt x="1608040" y="1542253"/>
                  </a:cubicBezTo>
                  <a:cubicBezTo>
                    <a:pt x="1698553" y="1458219"/>
                    <a:pt x="1767473" y="1361730"/>
                    <a:pt x="1812848" y="1255446"/>
                  </a:cubicBezTo>
                  <a:cubicBezTo>
                    <a:pt x="1858223" y="1149162"/>
                    <a:pt x="1881295" y="1030264"/>
                    <a:pt x="1881493" y="901927"/>
                  </a:cubicBezTo>
                  <a:cubicBezTo>
                    <a:pt x="1881689" y="773590"/>
                    <a:pt x="1859268" y="654358"/>
                    <a:pt x="1814643" y="547443"/>
                  </a:cubicBezTo>
                  <a:close/>
                  <a:moveTo>
                    <a:pt x="1417982" y="1364193"/>
                  </a:moveTo>
                  <a:cubicBezTo>
                    <a:pt x="1354130" y="1426450"/>
                    <a:pt x="1281404" y="1473749"/>
                    <a:pt x="1201815" y="1504808"/>
                  </a:cubicBezTo>
                  <a:cubicBezTo>
                    <a:pt x="1122562" y="1535730"/>
                    <a:pt x="1034198" y="1551398"/>
                    <a:pt x="939288" y="1551398"/>
                  </a:cubicBezTo>
                  <a:lnTo>
                    <a:pt x="937947" y="1551398"/>
                  </a:lnTo>
                  <a:cubicBezTo>
                    <a:pt x="842898" y="1551240"/>
                    <a:pt x="754554" y="1535631"/>
                    <a:pt x="675675" y="1504907"/>
                  </a:cubicBezTo>
                  <a:cubicBezTo>
                    <a:pt x="596797" y="1474183"/>
                    <a:pt x="524702" y="1427653"/>
                    <a:pt x="461638" y="1366420"/>
                  </a:cubicBezTo>
                  <a:cubicBezTo>
                    <a:pt x="398575" y="1305188"/>
                    <a:pt x="350735" y="1235364"/>
                    <a:pt x="319322" y="1158779"/>
                  </a:cubicBezTo>
                  <a:cubicBezTo>
                    <a:pt x="287908" y="1082195"/>
                    <a:pt x="271995" y="996584"/>
                    <a:pt x="272172" y="904411"/>
                  </a:cubicBezTo>
                  <a:cubicBezTo>
                    <a:pt x="272310" y="809320"/>
                    <a:pt x="288401" y="721581"/>
                    <a:pt x="319972" y="643598"/>
                  </a:cubicBezTo>
                  <a:cubicBezTo>
                    <a:pt x="351544" y="565614"/>
                    <a:pt x="399462" y="495257"/>
                    <a:pt x="462467" y="434281"/>
                  </a:cubicBezTo>
                  <a:cubicBezTo>
                    <a:pt x="524288" y="374026"/>
                    <a:pt x="597842" y="327122"/>
                    <a:pt x="678574" y="296484"/>
                  </a:cubicBezTo>
                  <a:cubicBezTo>
                    <a:pt x="758656" y="266154"/>
                    <a:pt x="848656" y="250782"/>
                    <a:pt x="946071" y="250782"/>
                  </a:cubicBezTo>
                  <a:lnTo>
                    <a:pt x="947491" y="250782"/>
                  </a:lnTo>
                  <a:cubicBezTo>
                    <a:pt x="1040469" y="250920"/>
                    <a:pt x="1127314" y="266706"/>
                    <a:pt x="1205621" y="297706"/>
                  </a:cubicBezTo>
                  <a:cubicBezTo>
                    <a:pt x="1283928" y="328706"/>
                    <a:pt x="1355846" y="375749"/>
                    <a:pt x="1419520" y="437631"/>
                  </a:cubicBezTo>
                  <a:cubicBezTo>
                    <a:pt x="1483195" y="499514"/>
                    <a:pt x="1531488" y="569417"/>
                    <a:pt x="1563217" y="645470"/>
                  </a:cubicBezTo>
                  <a:cubicBezTo>
                    <a:pt x="1594946" y="721522"/>
                    <a:pt x="1610998" y="806069"/>
                    <a:pt x="1610860" y="896547"/>
                  </a:cubicBezTo>
                  <a:cubicBezTo>
                    <a:pt x="1610919" y="940365"/>
                    <a:pt x="1607054" y="984099"/>
                    <a:pt x="1599324" y="1027229"/>
                  </a:cubicBezTo>
                  <a:cubicBezTo>
                    <a:pt x="1575621" y="1156532"/>
                    <a:pt x="1514628" y="1269911"/>
                    <a:pt x="1417982" y="1364193"/>
                  </a:cubicBez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B99146A-4055-2125-3098-1EF0E51C5852}"/>
                </a:ext>
              </a:extLst>
            </p:cNvPr>
            <p:cNvSpPr/>
            <p:nvPr/>
          </p:nvSpPr>
          <p:spPr>
            <a:xfrm>
              <a:off x="469958" y="1647414"/>
              <a:ext cx="1719691" cy="1847802"/>
            </a:xfrm>
            <a:custGeom>
              <a:avLst/>
              <a:gdLst>
                <a:gd name="connsiteX0" fmla="*/ 0 w 1719691"/>
                <a:gd name="connsiteY0" fmla="*/ 0 h 1847802"/>
                <a:gd name="connsiteX1" fmla="*/ 0 w 1719691"/>
                <a:gd name="connsiteY1" fmla="*/ 1794395 h 1847802"/>
                <a:gd name="connsiteX2" fmla="*/ 277515 w 1719691"/>
                <a:gd name="connsiteY2" fmla="*/ 1794395 h 1847802"/>
                <a:gd name="connsiteX3" fmla="*/ 277534 w 1719691"/>
                <a:gd name="connsiteY3" fmla="*/ 607611 h 1847802"/>
                <a:gd name="connsiteX4" fmla="*/ 1707485 w 1719691"/>
                <a:gd name="connsiteY4" fmla="*/ 1837299 h 1847802"/>
                <a:gd name="connsiteX5" fmla="*/ 1719691 w 1719691"/>
                <a:gd name="connsiteY5" fmla="*/ 1847803 h 1847802"/>
                <a:gd name="connsiteX6" fmla="*/ 1719691 w 1719691"/>
                <a:gd name="connsiteY6" fmla="*/ 1476350 h 1847802"/>
                <a:gd name="connsiteX7" fmla="*/ 0 w 1719691"/>
                <a:gd name="connsiteY7" fmla="*/ 0 h 18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691" h="1847802">
                  <a:moveTo>
                    <a:pt x="0" y="0"/>
                  </a:moveTo>
                  <a:lnTo>
                    <a:pt x="0" y="1794395"/>
                  </a:lnTo>
                  <a:lnTo>
                    <a:pt x="277515" y="1794395"/>
                  </a:lnTo>
                  <a:lnTo>
                    <a:pt x="277534" y="607611"/>
                  </a:lnTo>
                  <a:lnTo>
                    <a:pt x="1707485" y="1837299"/>
                  </a:lnTo>
                  <a:lnTo>
                    <a:pt x="1719691" y="1847803"/>
                  </a:lnTo>
                  <a:lnTo>
                    <a:pt x="1719691" y="14763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39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y BG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0926-43A7-4D36-964A-169DC8ED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© </a:t>
            </a:r>
            <a:fld id="{1DB53029-8A66-45E0-82CE-084A3FA17CA0}" type="datetimeyyyy">
              <a:rPr lang="en-US" smtClean="0"/>
              <a:t>2025</a:t>
            </a:fld>
            <a:r>
              <a:rPr lang="en-US">
                <a:solidFill>
                  <a:schemeClr val="bg1">
                    <a:lumMod val="75000"/>
                  </a:schemeClr>
                </a:solidFill>
              </a:rPr>
              <a:t> Infinera. All rights reserved. Company Confidential.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2EC13C-02C9-8C0A-4014-3D94A264BB53}"/>
              </a:ext>
            </a:extLst>
          </p:cNvPr>
          <p:cNvSpPr/>
          <p:nvPr userDrawn="1"/>
        </p:nvSpPr>
        <p:spPr>
          <a:xfrm>
            <a:off x="2541" y="1"/>
            <a:ext cx="9141459" cy="648731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117D2E-E841-3326-7331-B538A23F349D}"/>
              </a:ext>
            </a:extLst>
          </p:cNvPr>
          <p:cNvSpPr/>
          <p:nvPr userDrawn="1"/>
        </p:nvSpPr>
        <p:spPr>
          <a:xfrm>
            <a:off x="214919" y="114700"/>
            <a:ext cx="34289" cy="414338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9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range Gradient">
    <p:bg>
      <p:bgPr>
        <a:gradFill flip="none" rotWithShape="1">
          <a:gsLst>
            <a:gs pos="0">
              <a:schemeClr val="accent1"/>
            </a:gs>
            <a:gs pos="10000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D14B3B-75E1-45C2-912D-D58D974B59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0467" y="2115866"/>
            <a:ext cx="5883067" cy="91176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400">
                <a:solidFill>
                  <a:schemeClr val="bg1"/>
                </a:solidFill>
              </a:defRPr>
            </a:lvl1pPr>
            <a:lvl2pPr marL="228594" indent="0">
              <a:buFontTx/>
              <a:buNone/>
              <a:defRPr/>
            </a:lvl2pPr>
            <a:lvl3pPr marL="401628" indent="0">
              <a:buFontTx/>
              <a:buNone/>
              <a:defRPr/>
            </a:lvl3pPr>
            <a:lvl4pPr marL="573074" indent="0">
              <a:buFontTx/>
              <a:buNone/>
              <a:defRPr/>
            </a:lvl4pPr>
            <a:lvl5pPr marL="741344" indent="0">
              <a:buFontTx/>
              <a:buNone/>
              <a:defRPr/>
            </a:lvl5pPr>
          </a:lstStyle>
          <a:p>
            <a:pPr lvl="0"/>
            <a:r>
              <a:rPr lang="en-US" err="1"/>
              <a:t>Misc</a:t>
            </a:r>
            <a:r>
              <a:rPr lang="en-US"/>
              <a:t> Large Text Slide</a:t>
            </a:r>
          </a:p>
        </p:txBody>
      </p:sp>
    </p:spTree>
    <p:extLst>
      <p:ext uri="{BB962C8B-B14F-4D97-AF65-F5344CB8AC3E}">
        <p14:creationId xmlns:p14="http://schemas.microsoft.com/office/powerpoint/2010/main" val="26951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O 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ummingbird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620EF192-E023-5197-021F-5BB5C6B139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1C91DEDD-4025-440B-AF33-587B4AEA4A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81012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1C91DEDD-4025-440B-AF33-587B4AEA4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318D9-3980-D242-1987-00567631D18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D06B58-F9C5-9D8E-90A3-569F82E84A4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0926-43A7-4D36-964A-169DC8ED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© </a:t>
            </a:r>
            <a:fld id="{1DB53029-8A66-45E0-82CE-084A3FA17CA0}" type="datetimeyyyy">
              <a:rPr lang="en-US" smtClean="0"/>
              <a:t>2025</a:t>
            </a:fld>
            <a:r>
              <a:rPr lang="en-US">
                <a:solidFill>
                  <a:schemeClr val="bg1">
                    <a:lumMod val="75000"/>
                  </a:schemeClr>
                </a:solidFill>
              </a:rPr>
              <a:t> Infinera. All rights reserved. Company Confidential.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117D2E-E841-3326-7331-B538A23F349D}"/>
              </a:ext>
            </a:extLst>
          </p:cNvPr>
          <p:cNvSpPr/>
          <p:nvPr userDrawn="1"/>
        </p:nvSpPr>
        <p:spPr>
          <a:xfrm>
            <a:off x="214919" y="114700"/>
            <a:ext cx="34289" cy="414338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8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A8A5F-292F-2AC1-C1B0-A59D33F93A2B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1496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9ECA-4C6C-43AC-9CF8-7778E969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F52AC-1B49-41CB-8EAA-A79BC998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© </a:t>
            </a:r>
            <a:fld id="{1DB53029-8A66-45E0-82CE-084A3FA17CA0}" type="datetimeyyyy">
              <a:rPr lang="en-US" smtClean="0"/>
              <a:t>2025</a:t>
            </a:fld>
            <a:r>
              <a:rPr lang="en-US">
                <a:solidFill>
                  <a:schemeClr val="bg1">
                    <a:lumMod val="75000"/>
                  </a:schemeClr>
                </a:solidFill>
              </a:rPr>
              <a:t> Infinera. All rights reserved. Company Confidential.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A7C1B-47C3-4385-29D7-59E8FFB5A975}"/>
              </a:ext>
            </a:extLst>
          </p:cNvPr>
          <p:cNvSpPr/>
          <p:nvPr userDrawn="1"/>
        </p:nvSpPr>
        <p:spPr>
          <a:xfrm>
            <a:off x="214919" y="114700"/>
            <a:ext cx="34289" cy="414338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Bulletpoint tex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9376B1-B82D-56A6-933E-41123F9F3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A646D-5F97-9D8A-4598-A0C98D4634E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15B87B-934C-0F92-5F93-D343BD44B66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28D676-DD53-1C54-82A5-88434E06B3E0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5A16F44-B403-571B-AD0A-B6A86614B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9578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tx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tx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tx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F6DF56-1BC2-2F0B-C57B-C1D817B14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96985-1EFA-02D0-106A-9F81CEBC3FA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F7E5B4-21F0-0696-BF4F-8AFCA8103CD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755C10-FC21-4D9F-8DA4-A30B437ABD12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DC4B182-BD0E-D0F1-793C-A6CE500EA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12314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0A88A15-3ABC-3274-AAF4-8A412DDB8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4B403941-CFEA-9A2F-6625-4961A6C63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6DFA0-C2BA-C581-C314-740F6D8A707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 dirty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1F327B-603C-86B8-9F24-AB86561B3C0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24B9E5-9DF5-72DD-49F0-33455A6A12D4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D779461-EFB5-C35B-DE08-509687C82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9902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89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726" r:id="rId2"/>
    <p:sldLayoutId id="2147483776" r:id="rId3"/>
    <p:sldLayoutId id="2147483778" r:id="rId4"/>
    <p:sldLayoutId id="2147483779" r:id="rId5"/>
    <p:sldLayoutId id="2147483780" r:id="rId6"/>
    <p:sldLayoutId id="2147483781" r:id="rId7"/>
    <p:sldLayoutId id="2147483777" r:id="rId8"/>
    <p:sldLayoutId id="2147483796" r:id="rId9"/>
    <p:sldLayoutId id="2147483812" r:id="rId10"/>
    <p:sldLayoutId id="2147483854" r:id="rId11"/>
    <p:sldLayoutId id="2147483763" r:id="rId12"/>
    <p:sldLayoutId id="2147483775" r:id="rId13"/>
    <p:sldLayoutId id="2147483794" r:id="rId14"/>
    <p:sldLayoutId id="2147483797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55" r:id="rId24"/>
    <p:sldLayoutId id="2147483825" r:id="rId25"/>
    <p:sldLayoutId id="2147483826" r:id="rId26"/>
    <p:sldLayoutId id="2147483827" r:id="rId27"/>
    <p:sldLayoutId id="2147483828" r:id="rId28"/>
    <p:sldLayoutId id="2147483753" r:id="rId29"/>
    <p:sldLayoutId id="2147483757" r:id="rId30"/>
    <p:sldLayoutId id="2147483758" r:id="rId31"/>
    <p:sldLayoutId id="2147483815" r:id="rId32"/>
    <p:sldLayoutId id="2147483760" r:id="rId33"/>
    <p:sldLayoutId id="2147483761" r:id="rId34"/>
    <p:sldLayoutId id="2147483762" r:id="rId35"/>
    <p:sldLayoutId id="2147483774" r:id="rId36"/>
    <p:sldLayoutId id="2147483755" r:id="rId37"/>
    <p:sldLayoutId id="2147483756" r:id="rId38"/>
    <p:sldLayoutId id="2147483793" r:id="rId39"/>
    <p:sldLayoutId id="2147483814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91" r:id="rId47"/>
    <p:sldLayoutId id="2147483677" r:id="rId48"/>
    <p:sldLayoutId id="2147483769" r:id="rId49"/>
    <p:sldLayoutId id="2147483773" r:id="rId50"/>
    <p:sldLayoutId id="2147483770" r:id="rId51"/>
    <p:sldLayoutId id="2147483771" r:id="rId52"/>
    <p:sldLayoutId id="2147483772" r:id="rId53"/>
    <p:sldLayoutId id="2147483792" r:id="rId54"/>
    <p:sldLayoutId id="2147483679" r:id="rId55"/>
    <p:sldLayoutId id="2147483858" r:id="rId56"/>
    <p:sldLayoutId id="2147483860" r:id="rId57"/>
    <p:sldLayoutId id="2147483861" r:id="rId58"/>
    <p:sldLayoutId id="2147483862" r:id="rId59"/>
    <p:sldLayoutId id="2147483864" r:id="rId6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hyperlink" Target="https://www.sapien.io/blog/a-look-back-and-a-glimpse-ahead-at-transformers-in-ai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entissue.medium.com/more-more-quadratic-complexity-for-transformers-discover-the-power-of-flash-attention-a91cdc0026ed" TargetMode="Externa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1.08361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usSQPBHxJSI?si=X-zGBRq2bNLsc6iE" TargetMode="External"/><Relationship Id="rId4" Type="http://schemas.openxmlformats.org/officeDocument/2006/relationships/hyperlink" Target="https://youtu.be/48AdJgTYSFQ?si=ZJqbzf-XCnQjQOx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axtel.com/data-center/facebook-lulea" TargetMode="External"/><Relationship Id="rId7" Type="http://schemas.openxmlformats.org/officeDocument/2006/relationships/hyperlink" Target="https://www.capacitymedia.com/article-south-korea-to-build-one-of-the-worlds-largest-ai-data-centres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balkangreenenergynews.com/climate-change-water-scarcity-jeopardizing-french-nuclear-fleet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pectrum.ieee.org/how-much-water-does-it-take-to-make-electricity" TargetMode="External"/><Relationship Id="rId5" Type="http://schemas.openxmlformats.org/officeDocument/2006/relationships/image" Target="../media/image62.jpeg"/><Relationship Id="rId4" Type="http://schemas.openxmlformats.org/officeDocument/2006/relationships/hyperlink" Target="https://oecd.ai/en/wonk/how-much-water-does-ai-consum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forum.org/stories/2024/07/the-water-challenge-for-semiconductor-manufacturing-and-big-tech-what-needs-to-be-done/#:~:text=It%20takes%20roughly%201%2C400%20to,33%2C000%20US%20households%20every%20day." TargetMode="External"/><Relationship Id="rId3" Type="http://schemas.openxmlformats.org/officeDocument/2006/relationships/image" Target="../media/image63.jpeg"/><Relationship Id="rId7" Type="http://schemas.openxmlformats.org/officeDocument/2006/relationships/image" Target="../media/image65.png"/><Relationship Id="rId2" Type="http://schemas.openxmlformats.org/officeDocument/2006/relationships/hyperlink" Target="https://oecd.ai/en/wonk/how-much-water-does-ai-consu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invgate.com/chatgpt-statistics#:~:text=ChatGPT%20receives%20more%20than%2010,hit%20100%20million%20weekly%20users." TargetMode="External"/><Relationship Id="rId11" Type="http://schemas.openxmlformats.org/officeDocument/2006/relationships/hyperlink" Target="https://www.semiconductor-digest.com/water-supply-challenges-for-the-semiconductor-industry/" TargetMode="External"/><Relationship Id="rId5" Type="http://schemas.openxmlformats.org/officeDocument/2006/relationships/image" Target="../media/image64.png"/><Relationship Id="rId10" Type="http://schemas.openxmlformats.org/officeDocument/2006/relationships/image" Target="../media/image66.png"/><Relationship Id="rId4" Type="http://schemas.openxmlformats.org/officeDocument/2006/relationships/hyperlink" Target="https://www.statista.com/statistics/1536925/gpt-3-estimated-water-consumption-training/" TargetMode="External"/><Relationship Id="rId9" Type="http://schemas.openxmlformats.org/officeDocument/2006/relationships/hyperlink" Target="https://www.linkedin.com/pulse/sustainable-water-management-energy-use-semiconductor-baljit-singh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eforum.org/stories/2023/04/ai-helps-humans-make-informed-decisions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rid.iamkate.com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sets.publishing.service.gov.uk/media/649c1bfd2caa3e00133e601b/UK_Electricity_capacity_and_generation_by_fuel_between_1920_and_2020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6.svg"/><Relationship Id="rId26" Type="http://schemas.openxmlformats.org/officeDocument/2006/relationships/image" Target="../media/image94.jpe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jpeg"/><Relationship Id="rId2" Type="http://schemas.openxmlformats.org/officeDocument/2006/relationships/image" Target="../media/image70.png"/><Relationship Id="rId16" Type="http://schemas.openxmlformats.org/officeDocument/2006/relationships/image" Target="../media/image84.jpe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79.sv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svg"/><Relationship Id="rId23" Type="http://schemas.openxmlformats.org/officeDocument/2006/relationships/image" Target="../media/image91.jpe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svg"/><Relationship Id="rId9" Type="http://schemas.openxmlformats.org/officeDocument/2006/relationships/image" Target="../media/image77.svg"/><Relationship Id="rId14" Type="http://schemas.openxmlformats.org/officeDocument/2006/relationships/image" Target="../media/image82.png"/><Relationship Id="rId22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s://www.bbc.co.uk/future/article/20241113-will-chinas-ultra-high-voltage-grid-pay-off-for-renewable-power" TargetMode="External"/><Relationship Id="rId7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0.png"/><Relationship Id="rId5" Type="http://schemas.openxmlformats.org/officeDocument/2006/relationships/hyperlink" Target="https://www.linkedin.com/pulse/curtailment-solar-wind-energy-germany-during-redispatching-pyetf/?trackingId=IAoFgGK8GcN1ivB3QAFlYQ%3D%3D" TargetMode="External"/><Relationship Id="rId10" Type="http://schemas.openxmlformats.org/officeDocument/2006/relationships/hyperlink" Target="http://northamericansupergrid.org/wp-content/uploads/2017/11/supergrid_top.pdf" TargetMode="External"/><Relationship Id="rId4" Type="http://schemas.openxmlformats.org/officeDocument/2006/relationships/hyperlink" Target="https://synertics.io/blog/148/eu-action-plan-for-grids-europes-strategy-for-upgrading-grid-infrastructure#:~:text=The%20EU%20Green%20Deal%20targets,in%20dire%20need%20of%20upgrading." TargetMode="External"/><Relationship Id="rId9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jpeg"/><Relationship Id="rId3" Type="http://schemas.openxmlformats.org/officeDocument/2006/relationships/hyperlink" Target="https://haush.co.uk/1100-renewable-energy-projects-stuck-in-grid-queue-breaking-down-the-delays-in-the-uk/" TargetMode="External"/><Relationship Id="rId7" Type="http://schemas.openxmlformats.org/officeDocument/2006/relationships/hyperlink" Target="https://www.theguardian.com/society/2024/mar/10/capacity-crunch-on-national-grid-is-delaying-new-homes-in-uk-by-years" TargetMode="External"/><Relationship Id="rId12" Type="http://schemas.openxmlformats.org/officeDocument/2006/relationships/image" Target="../media/image107.png"/><Relationship Id="rId17" Type="http://schemas.openxmlformats.org/officeDocument/2006/relationships/image" Target="../media/image110.png"/><Relationship Id="rId2" Type="http://schemas.openxmlformats.org/officeDocument/2006/relationships/image" Target="../media/image101.png"/><Relationship Id="rId16" Type="http://schemas.openxmlformats.org/officeDocument/2006/relationships/hyperlink" Target="https://www.weforum.org/stories/2024/07/nature-climate-news-renewable-energ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hyperlink" Target="https://solarenergyuk.org/news/mps-to-be-told-grid-delays-are-descending-into-farce/" TargetMode="External"/><Relationship Id="rId15" Type="http://schemas.openxmlformats.org/officeDocument/2006/relationships/hyperlink" Target="https://www.intellinews.com/grid-bottlenecks-on-the-way-in-europe-320272/" TargetMode="External"/><Relationship Id="rId10" Type="http://schemas.openxmlformats.org/officeDocument/2006/relationships/hyperlink" Target="https://www.reuters.com/business/energy/western-us-embraces-grid-reforms-solar-queues-will-linger-2024-06-20/" TargetMode="External"/><Relationship Id="rId4" Type="http://schemas.openxmlformats.org/officeDocument/2006/relationships/image" Target="../media/image102.png"/><Relationship Id="rId9" Type="http://schemas.openxmlformats.org/officeDocument/2006/relationships/image" Target="../media/image105.jpe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energy.co.uk/wp-content/uploads/2021/11/the-problem-of-greenwashing-october-2020.pdf" TargetMode="External"/><Relationship Id="rId3" Type="http://schemas.openxmlformats.org/officeDocument/2006/relationships/hyperlink" Target="https://www.cam.ac.uk/stories/carbon-credits-hot-air" TargetMode="External"/><Relationship Id="rId7" Type="http://schemas.openxmlformats.org/officeDocument/2006/relationships/image" Target="../media/image114.png"/><Relationship Id="rId12" Type="http://schemas.openxmlformats.org/officeDocument/2006/relationships/hyperlink" Target="https://www.reel.energy/post/the-problem-with-green-certificates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openxmlformats.org/officeDocument/2006/relationships/hyperlink" Target="https://newclimate.org/sites/default/files/2024-01/NewClimate_RenewableElectricityReport_%20Jan24.pdf" TargetMode="External"/><Relationship Id="rId4" Type="http://schemas.openxmlformats.org/officeDocument/2006/relationships/hyperlink" Target="https://australiainstitute.org.au/post/carbon-credits-and-offsets-explained/" TargetMode="External"/><Relationship Id="rId9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12" Type="http://schemas.openxmlformats.org/officeDocument/2006/relationships/hyperlink" Target="https://www.techradar.com/pro/xai-cluster-is-now-the-most-powerful-ai-training-system-in-the-world-but-questions-remain-over-storage-capacity-power-usage-and-why-it-s-actually-called-colossus" TargetMode="Externa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svg"/><Relationship Id="rId10" Type="http://schemas.openxmlformats.org/officeDocument/2006/relationships/image" Target="../media/image127.sv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gtlinfra.com/data-center-water-usage/" TargetMode="External"/><Relationship Id="rId13" Type="http://schemas.openxmlformats.org/officeDocument/2006/relationships/image" Target="../media/image31.png"/><Relationship Id="rId3" Type="http://schemas.openxmlformats.org/officeDocument/2006/relationships/hyperlink" Target="https://www.iea.org/news/growth-in-global-electricity-demand-is-set-to-accelerate-in-the-coming-years-as-power-hungry-sectors-expand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guardian.com/business/article/2024/jul/04/can-the-climate-survive-the-insatiable-energy-demands-of-the-ai-arms-race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www.theguardian.com/technology/article/2024/jun/27/ai-bill-gates-climate-targets-datacentres-energy" TargetMode="External"/><Relationship Id="rId10" Type="http://schemas.openxmlformats.org/officeDocument/2006/relationships/hyperlink" Target="https://www.weforum.org/stories/2024/11/circular-water-solutions-sustainable-data-centres/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think.ing.com/articles/data-centres-growth-in-water-consumption-needs-more-attention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chart" Target="../charts/chart1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3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73.png"/><Relationship Id="rId18" Type="http://schemas.openxmlformats.org/officeDocument/2006/relationships/image" Target="../media/image79.svg"/><Relationship Id="rId3" Type="http://schemas.openxmlformats.org/officeDocument/2006/relationships/image" Target="../media/image145.png"/><Relationship Id="rId21" Type="http://schemas.openxmlformats.org/officeDocument/2006/relationships/image" Target="../media/image82.png"/><Relationship Id="rId7" Type="http://schemas.openxmlformats.org/officeDocument/2006/relationships/image" Target="../media/image87.png"/><Relationship Id="rId12" Type="http://schemas.openxmlformats.org/officeDocument/2006/relationships/image" Target="../media/image72.svg"/><Relationship Id="rId17" Type="http://schemas.openxmlformats.org/officeDocument/2006/relationships/image" Target="../media/image78.png"/><Relationship Id="rId2" Type="http://schemas.openxmlformats.org/officeDocument/2006/relationships/image" Target="../media/image144.jpeg"/><Relationship Id="rId16" Type="http://schemas.openxmlformats.org/officeDocument/2006/relationships/image" Target="../media/image77.svg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11" Type="http://schemas.openxmlformats.org/officeDocument/2006/relationships/image" Target="../media/image71.png"/><Relationship Id="rId5" Type="http://schemas.openxmlformats.org/officeDocument/2006/relationships/image" Target="../media/image85.png"/><Relationship Id="rId15" Type="http://schemas.openxmlformats.org/officeDocument/2006/relationships/image" Target="../media/image76.png"/><Relationship Id="rId23" Type="http://schemas.openxmlformats.org/officeDocument/2006/relationships/hyperlink" Target="https://www.verdict.co.uk/hyperscalers-versus-sustainability-pushback/" TargetMode="External"/><Relationship Id="rId10" Type="http://schemas.openxmlformats.org/officeDocument/2006/relationships/image" Target="../media/image90.svg"/><Relationship Id="rId19" Type="http://schemas.openxmlformats.org/officeDocument/2006/relationships/image" Target="../media/image80.png"/><Relationship Id="rId4" Type="http://schemas.openxmlformats.org/officeDocument/2006/relationships/image" Target="../media/image146.jpeg"/><Relationship Id="rId9" Type="http://schemas.openxmlformats.org/officeDocument/2006/relationships/image" Target="../media/image89.png"/><Relationship Id="rId14" Type="http://schemas.openxmlformats.org/officeDocument/2006/relationships/image" Target="../media/image74.svg"/><Relationship Id="rId22" Type="http://schemas.openxmlformats.org/officeDocument/2006/relationships/image" Target="../media/image8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hyperlink" Target="https://www.mortenson.com/projects/edwards-sanborn-solar-plus-storage" TargetMode="External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1.svg"/><Relationship Id="rId18" Type="http://schemas.openxmlformats.org/officeDocument/2006/relationships/image" Target="../media/image82.png"/><Relationship Id="rId26" Type="http://schemas.openxmlformats.org/officeDocument/2006/relationships/hyperlink" Target="https://www.warpnews.org/green-tech/swedish-company-is-building-the-worlds-largest-facility-for-wave-power/#:~:text=for%20wave%20power-,%F0%9F%8C%8A%20Building%20the%20world's%20largest%20facility%20for%20wave%20power,based%20plant%20in%20the%20world.&amp;text=Swedish%20Eco%20Wave%20Power%20is,power%20facility%20in%20the%20world." TargetMode="External"/><Relationship Id="rId3" Type="http://schemas.openxmlformats.org/officeDocument/2006/relationships/image" Target="../media/image77.svg"/><Relationship Id="rId21" Type="http://schemas.openxmlformats.org/officeDocument/2006/relationships/hyperlink" Target="https://www.energy.gov/ne/articles/nuclear-power-most-reliable-energy-source-and-its-not-even-close" TargetMode="External"/><Relationship Id="rId7" Type="http://schemas.openxmlformats.org/officeDocument/2006/relationships/image" Target="../media/image86.svg"/><Relationship Id="rId12" Type="http://schemas.openxmlformats.org/officeDocument/2006/relationships/image" Target="../media/image80.png"/><Relationship Id="rId17" Type="http://schemas.openxmlformats.org/officeDocument/2006/relationships/image" Target="../media/image74.svg"/><Relationship Id="rId25" Type="http://schemas.openxmlformats.org/officeDocument/2006/relationships/hyperlink" Target="https://en.wikipedia.org/wiki/List_of_geothermal_power_stations" TargetMode="External"/><Relationship Id="rId2" Type="http://schemas.openxmlformats.org/officeDocument/2006/relationships/image" Target="../media/image76.png"/><Relationship Id="rId16" Type="http://schemas.openxmlformats.org/officeDocument/2006/relationships/image" Target="../media/image73.png"/><Relationship Id="rId20" Type="http://schemas.openxmlformats.org/officeDocument/2006/relationships/image" Target="../media/image151.png"/><Relationship Id="rId29" Type="http://schemas.openxmlformats.org/officeDocument/2006/relationships/hyperlink" Target="https://energynow.com/2023/08/infographic-how-much-land-does-electricity-use-energyminut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79.svg"/><Relationship Id="rId24" Type="http://schemas.openxmlformats.org/officeDocument/2006/relationships/hyperlink" Target="https://www.theecoexperts.co.uk/solar-panels/biggest-solar-farms#:~:text=The%20Xinjiang%20solar%20farm%20in,all%20others%20on%20this%20list." TargetMode="External"/><Relationship Id="rId5" Type="http://schemas.openxmlformats.org/officeDocument/2006/relationships/image" Target="../media/image72.svg"/><Relationship Id="rId15" Type="http://schemas.openxmlformats.org/officeDocument/2006/relationships/image" Target="../media/image90.svg"/><Relationship Id="rId23" Type="http://schemas.openxmlformats.org/officeDocument/2006/relationships/hyperlink" Target="https://www.nesfircroft.com/resources/blog/the-world-s-biggest-wind-farms/#:~:text=The%20Gansu%20Wind%20Farm%2C%20also,the%20world's%20largest%20wind%20farm." TargetMode="External"/><Relationship Id="rId28" Type="http://schemas.openxmlformats.org/officeDocument/2006/relationships/image" Target="../media/image152.png"/><Relationship Id="rId10" Type="http://schemas.openxmlformats.org/officeDocument/2006/relationships/image" Target="../media/image78.png"/><Relationship Id="rId19" Type="http://schemas.openxmlformats.org/officeDocument/2006/relationships/image" Target="../media/image83.svg"/><Relationship Id="rId31" Type="http://schemas.openxmlformats.org/officeDocument/2006/relationships/hyperlink" Target="https://ourworldindata.org/land-use-per-energy-source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88.svg"/><Relationship Id="rId14" Type="http://schemas.openxmlformats.org/officeDocument/2006/relationships/image" Target="../media/image89.png"/><Relationship Id="rId22" Type="http://schemas.openxmlformats.org/officeDocument/2006/relationships/hyperlink" Target="https://en.wikipedia.org/wiki/List_of_largest_power_stations" TargetMode="External"/><Relationship Id="rId27" Type="http://schemas.openxmlformats.org/officeDocument/2006/relationships/hyperlink" Target="https://en.wikipedia.org/wiki/Tidal_power#:~:text=254%20MW%20Sihwa%20Lake%20Tidal,power%20installation%20in%20the%20world." TargetMode="External"/><Relationship Id="rId30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ergy.gov/sites/prod/files/2017/03/f34/quadrennial-technology-review-2015_1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hyperlink" Target="https://energy.mit.edu/wp-content/uploads/2006/11/MITEI-The-Future-of-Geothermal-Energy.pdf" TargetMode="External"/><Relationship Id="rId4" Type="http://schemas.openxmlformats.org/officeDocument/2006/relationships/hyperlink" Target="https://projectinnerspace.org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hyperlink" Target="https://en.wikipedia.org/wiki/Civaux_Nuclear_Power_Plant" TargetMode="External"/><Relationship Id="rId5" Type="http://schemas.openxmlformats.org/officeDocument/2006/relationships/image" Target="../media/image163.jpeg"/><Relationship Id="rId10" Type="http://schemas.openxmlformats.org/officeDocument/2006/relationships/hyperlink" Target="https://en.wikipedia.org/wiki/Nuclear_power_in_the_United_Kingdom#:~:text=Because%20of%20this%2C%20and%20a,since%20Sizewell%20B%20in%201995." TargetMode="External"/><Relationship Id="rId4" Type="http://schemas.openxmlformats.org/officeDocument/2006/relationships/image" Target="../media/image162.jpeg"/><Relationship Id="rId9" Type="http://schemas.openxmlformats.org/officeDocument/2006/relationships/hyperlink" Target="https://en.wikipedia.org/wiki/Watts_Bar_Nuclear_Plant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news/articles/cx25v2d7zexo" TargetMode="External"/><Relationship Id="rId13" Type="http://schemas.openxmlformats.org/officeDocument/2006/relationships/image" Target="../media/image177.png"/><Relationship Id="rId18" Type="http://schemas.openxmlformats.org/officeDocument/2006/relationships/image" Target="../media/image179.jpeg"/><Relationship Id="rId3" Type="http://schemas.openxmlformats.org/officeDocument/2006/relationships/hyperlink" Target="https://www.ans.org/news/article-5842/amazon-buys-nuclearpowered-data-center-from-talen/" TargetMode="External"/><Relationship Id="rId21" Type="http://schemas.openxmlformats.org/officeDocument/2006/relationships/hyperlink" Target="https://blog.google/outreach-initiatives/sustainability/google-fervo-geothermal-energy-partnership/" TargetMode="External"/><Relationship Id="rId7" Type="http://schemas.openxmlformats.org/officeDocument/2006/relationships/image" Target="../media/image175.jpeg"/><Relationship Id="rId12" Type="http://schemas.openxmlformats.org/officeDocument/2006/relationships/hyperlink" Target="https://www.oracle.com/news/announcement/ocw24-oracle-offers-first-zettascale-cloud-computing-cluster-2024-09-11/" TargetMode="External"/><Relationship Id="rId17" Type="http://schemas.openxmlformats.org/officeDocument/2006/relationships/hyperlink" Target="https://about.fb.com/news/2024/08/new-geothermal-energy-project-to-support-our-data-centers/" TargetMode="External"/><Relationship Id="rId2" Type="http://schemas.openxmlformats.org/officeDocument/2006/relationships/image" Target="../media/image173.jpeg"/><Relationship Id="rId16" Type="http://schemas.openxmlformats.org/officeDocument/2006/relationships/image" Target="../media/image178.png"/><Relationship Id="rId20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boutamazon.com/news/sustainability/amazon-nuclear-small-modular-reactor-net-carbon-zero" TargetMode="External"/><Relationship Id="rId11" Type="http://schemas.openxmlformats.org/officeDocument/2006/relationships/hyperlink" Target="https://www.helionenergy.com/articles/helion-announces-worlds-first-fusion-ppa-with-microsoft/" TargetMode="External"/><Relationship Id="rId5" Type="http://schemas.openxmlformats.org/officeDocument/2006/relationships/image" Target="../media/image174.png"/><Relationship Id="rId15" Type="http://schemas.openxmlformats.org/officeDocument/2006/relationships/hyperlink" Target="https://www.ans.org/news/article-6541/bees-block-metas-nuclearpowered-data-center/" TargetMode="External"/><Relationship Id="rId23" Type="http://schemas.openxmlformats.org/officeDocument/2006/relationships/image" Target="../media/image182.png"/><Relationship Id="rId10" Type="http://schemas.openxmlformats.org/officeDocument/2006/relationships/image" Target="../media/image176.png"/><Relationship Id="rId19" Type="http://schemas.openxmlformats.org/officeDocument/2006/relationships/image" Target="../media/image180.png"/><Relationship Id="rId4" Type="http://schemas.openxmlformats.org/officeDocument/2006/relationships/hyperlink" Target="https://www.aboutamazon.com/news/sustainability/amazon-nuclear-energy-smr-plans" TargetMode="External"/><Relationship Id="rId9" Type="http://schemas.openxmlformats.org/officeDocument/2006/relationships/hyperlink" Target="https://news.microsoft.com/en-ca/2022/09/26/opg-and-microsoft-announce-strategic-partnership-to-power-a-net-zero-future-for-ontario/" TargetMode="External"/><Relationship Id="rId14" Type="http://schemas.openxmlformats.org/officeDocument/2006/relationships/hyperlink" Target="https://www.theregister.com/2024/09/11/oracle_1gw_datacenter_smr_plan/" TargetMode="External"/><Relationship Id="rId22" Type="http://schemas.openxmlformats.org/officeDocument/2006/relationships/hyperlink" Target="https://www.bbc.co.uk/news/articles/c748gn94k95o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8.jpeg"/><Relationship Id="rId18" Type="http://schemas.openxmlformats.org/officeDocument/2006/relationships/image" Target="../media/image193.png"/><Relationship Id="rId3" Type="http://schemas.openxmlformats.org/officeDocument/2006/relationships/hyperlink" Target="https://aris.iaea.org/Publications/SMR_booklet_2022.pdf" TargetMode="External"/><Relationship Id="rId7" Type="http://schemas.openxmlformats.org/officeDocument/2006/relationships/image" Target="../media/image183.png"/><Relationship Id="rId12" Type="http://schemas.openxmlformats.org/officeDocument/2006/relationships/image" Target="../media/image187.png"/><Relationship Id="rId17" Type="http://schemas.openxmlformats.org/officeDocument/2006/relationships/image" Target="../media/image192.jpeg"/><Relationship Id="rId2" Type="http://schemas.openxmlformats.org/officeDocument/2006/relationships/hyperlink" Target="https://www.iaea.org/newscenter/news/what-are-small-modular-reactors-smrs" TargetMode="Externa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186.jpeg"/><Relationship Id="rId5" Type="http://schemas.openxmlformats.org/officeDocument/2006/relationships/image" Target="../media/image90.svg"/><Relationship Id="rId15" Type="http://schemas.openxmlformats.org/officeDocument/2006/relationships/image" Target="../media/image190.png"/><Relationship Id="rId10" Type="http://schemas.openxmlformats.org/officeDocument/2006/relationships/image" Target="../media/image185.jpeg"/><Relationship Id="rId19" Type="http://schemas.openxmlformats.org/officeDocument/2006/relationships/image" Target="../media/image194.jpeg"/><Relationship Id="rId4" Type="http://schemas.openxmlformats.org/officeDocument/2006/relationships/image" Target="../media/image89.png"/><Relationship Id="rId9" Type="http://schemas.openxmlformats.org/officeDocument/2006/relationships/image" Target="../media/image51.jpeg"/><Relationship Id="rId14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gif"/><Relationship Id="rId13" Type="http://schemas.openxmlformats.org/officeDocument/2006/relationships/image" Target="../media/image206.png"/><Relationship Id="rId18" Type="http://schemas.openxmlformats.org/officeDocument/2006/relationships/image" Target="../media/image211.png"/><Relationship Id="rId26" Type="http://schemas.openxmlformats.org/officeDocument/2006/relationships/image" Target="../media/image219.jpeg"/><Relationship Id="rId3" Type="http://schemas.openxmlformats.org/officeDocument/2006/relationships/image" Target="../media/image196.gif"/><Relationship Id="rId21" Type="http://schemas.openxmlformats.org/officeDocument/2006/relationships/image" Target="../media/image214.png"/><Relationship Id="rId7" Type="http://schemas.openxmlformats.org/officeDocument/2006/relationships/image" Target="../media/image200.png"/><Relationship Id="rId12" Type="http://schemas.openxmlformats.org/officeDocument/2006/relationships/image" Target="../media/image205.gif"/><Relationship Id="rId17" Type="http://schemas.openxmlformats.org/officeDocument/2006/relationships/image" Target="../media/image210.gif"/><Relationship Id="rId25" Type="http://schemas.openxmlformats.org/officeDocument/2006/relationships/image" Target="../media/image218.png"/><Relationship Id="rId2" Type="http://schemas.openxmlformats.org/officeDocument/2006/relationships/image" Target="../media/image195.png"/><Relationship Id="rId16" Type="http://schemas.openxmlformats.org/officeDocument/2006/relationships/image" Target="../media/image209.png"/><Relationship Id="rId20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gif"/><Relationship Id="rId11" Type="http://schemas.openxmlformats.org/officeDocument/2006/relationships/image" Target="../media/image204.gif"/><Relationship Id="rId24" Type="http://schemas.openxmlformats.org/officeDocument/2006/relationships/image" Target="../media/image217.gif"/><Relationship Id="rId5" Type="http://schemas.openxmlformats.org/officeDocument/2006/relationships/image" Target="../media/image198.png"/><Relationship Id="rId15" Type="http://schemas.openxmlformats.org/officeDocument/2006/relationships/image" Target="../media/image208.png"/><Relationship Id="rId23" Type="http://schemas.openxmlformats.org/officeDocument/2006/relationships/image" Target="../media/image216.png"/><Relationship Id="rId10" Type="http://schemas.openxmlformats.org/officeDocument/2006/relationships/image" Target="../media/image203.gif"/><Relationship Id="rId19" Type="http://schemas.openxmlformats.org/officeDocument/2006/relationships/image" Target="../media/image212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Relationship Id="rId14" Type="http://schemas.openxmlformats.org/officeDocument/2006/relationships/image" Target="../media/image207.png"/><Relationship Id="rId22" Type="http://schemas.openxmlformats.org/officeDocument/2006/relationships/image" Target="../media/image215.gif"/><Relationship Id="rId27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27.jpeg"/><Relationship Id="rId3" Type="http://schemas.openxmlformats.org/officeDocument/2006/relationships/image" Target="../media/image221.jpeg"/><Relationship Id="rId7" Type="http://schemas.openxmlformats.org/officeDocument/2006/relationships/hyperlink" Target="https://en.wikipedia.org/wiki/Onkalo_spent_nuclear_fuel_repository" TargetMode="External"/><Relationship Id="rId12" Type="http://schemas.openxmlformats.org/officeDocument/2006/relationships/image" Target="../media/image165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11" Type="http://schemas.openxmlformats.org/officeDocument/2006/relationships/hyperlink" Target="https://www.iaea.org/publications/magazines/bulletin/60-2" TargetMode="External"/><Relationship Id="rId5" Type="http://schemas.openxmlformats.org/officeDocument/2006/relationships/image" Target="../media/image223.jpeg"/><Relationship Id="rId10" Type="http://schemas.openxmlformats.org/officeDocument/2006/relationships/image" Target="../media/image226.jpeg"/><Relationship Id="rId4" Type="http://schemas.openxmlformats.org/officeDocument/2006/relationships/image" Target="../media/image222.jpeg"/><Relationship Id="rId9" Type="http://schemas.openxmlformats.org/officeDocument/2006/relationships/hyperlink" Target="https://world-nuclear.org/information-library/current-and-future-generation/fast-neutron-reactors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hyperlink" Target="https://pubs.giss.nasa.gov/abs/kh05000e.html#:~:text=Using%20historical%20production%20data%2C%20we,resulted%20from%20fossil%20fuel%20burning." TargetMode="External"/><Relationship Id="rId3" Type="http://schemas.openxmlformats.org/officeDocument/2006/relationships/hyperlink" Target="https://caneurope.org/myth-buster-nuclear-energy/" TargetMode="External"/><Relationship Id="rId7" Type="http://schemas.openxmlformats.org/officeDocument/2006/relationships/hyperlink" Target="https://www.greenpeace.org/international/story/52758/reasons-why-nuclear-energy-not-way-green-and-peaceful-world/" TargetMode="External"/><Relationship Id="rId12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hyperlink" Target="https://olivierdeschenes.weebly.com/uploads/1/3/5/0/135068654/private-and-external-costs-of-germanys-nuclear-phase-out.pdf" TargetMode="External"/><Relationship Id="rId5" Type="http://schemas.openxmlformats.org/officeDocument/2006/relationships/hyperlink" Target="https://foe.org/blog/is-nuclear-power-bad-for-the-environment/" TargetMode="External"/><Relationship Id="rId15" Type="http://schemas.openxmlformats.org/officeDocument/2006/relationships/image" Target="../media/image235.png"/><Relationship Id="rId10" Type="http://schemas.openxmlformats.org/officeDocument/2006/relationships/hyperlink" Target="https://www.forbes.com/sites/arielcohen/2023/04/03/greta-thunberg-has-embraced-nuclear-power-will-the-greens-follow/" TargetMode="External"/><Relationship Id="rId4" Type="http://schemas.openxmlformats.org/officeDocument/2006/relationships/image" Target="../media/image229.png"/><Relationship Id="rId9" Type="http://schemas.openxmlformats.org/officeDocument/2006/relationships/image" Target="../media/image232.png"/><Relationship Id="rId14" Type="http://schemas.openxmlformats.org/officeDocument/2006/relationships/image" Target="../media/image23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itehouse.gov/ostp/news-updates/2024/11/12/biden-%e2%81%a0harris-administration-establishes-bold-u-s-government-targets-for-safely-and-responsibly-expanding-u-s-nuclear-energy-and-announces-framework-for-action-to-achieve-these-targets/" TargetMode="External"/><Relationship Id="rId13" Type="http://schemas.openxmlformats.org/officeDocument/2006/relationships/image" Target="../media/image240.png"/><Relationship Id="rId3" Type="http://schemas.openxmlformats.org/officeDocument/2006/relationships/hyperlink" Target="https://www.carbonbrief.org/mapped-the-us-nuclear-power-plants-at-risk-of-shutting-down/" TargetMode="External"/><Relationship Id="rId7" Type="http://schemas.openxmlformats.org/officeDocument/2006/relationships/image" Target="../media/image237.jpeg"/><Relationship Id="rId12" Type="http://schemas.openxmlformats.org/officeDocument/2006/relationships/image" Target="../media/image239.jpeg"/><Relationship Id="rId17" Type="http://schemas.openxmlformats.org/officeDocument/2006/relationships/image" Target="../media/image244.svg"/><Relationship Id="rId2" Type="http://schemas.openxmlformats.org/officeDocument/2006/relationships/hyperlink" Target="https://www.popularmechanics.com/science/energy/a39970168/funding-financially-distressed-nuclear-power-plants/" TargetMode="External"/><Relationship Id="rId16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11" Type="http://schemas.openxmlformats.org/officeDocument/2006/relationships/hyperlink" Target="https://www.energy.gov/ne/articles/us-sets-targets-triple-nuclear-energy-capacity-2050" TargetMode="External"/><Relationship Id="rId5" Type="http://schemas.openxmlformats.org/officeDocument/2006/relationships/hyperlink" Target="https://holtecinternational.com/products-and-services/holtec-palisades/" TargetMode="External"/><Relationship Id="rId15" Type="http://schemas.openxmlformats.org/officeDocument/2006/relationships/image" Target="../media/image242.jpeg"/><Relationship Id="rId10" Type="http://schemas.openxmlformats.org/officeDocument/2006/relationships/image" Target="../media/image238.png"/><Relationship Id="rId4" Type="http://schemas.openxmlformats.org/officeDocument/2006/relationships/hyperlink" Target="https://crsreports.congress.gov/product/pdf/R/R46820/3" TargetMode="External"/><Relationship Id="rId9" Type="http://schemas.openxmlformats.org/officeDocument/2006/relationships/hyperlink" Target="https://www.world-nuclear-news.org/articles/cop28-agreement-recognises-nuclear-s-role" TargetMode="External"/><Relationship Id="rId14" Type="http://schemas.openxmlformats.org/officeDocument/2006/relationships/image" Target="../media/image2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13" Type="http://schemas.openxmlformats.org/officeDocument/2006/relationships/image" Target="../media/image257.jpeg"/><Relationship Id="rId3" Type="http://schemas.openxmlformats.org/officeDocument/2006/relationships/image" Target="../media/image248.jpeg"/><Relationship Id="rId7" Type="http://schemas.openxmlformats.org/officeDocument/2006/relationships/image" Target="../media/image252.png"/><Relationship Id="rId12" Type="http://schemas.openxmlformats.org/officeDocument/2006/relationships/image" Target="../media/image256.png"/><Relationship Id="rId2" Type="http://schemas.openxmlformats.org/officeDocument/2006/relationships/image" Target="../media/image247.png"/><Relationship Id="rId16" Type="http://schemas.openxmlformats.org/officeDocument/2006/relationships/image" Target="../media/image2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png"/><Relationship Id="rId11" Type="http://schemas.openxmlformats.org/officeDocument/2006/relationships/image" Target="../media/image255.jpeg"/><Relationship Id="rId5" Type="http://schemas.openxmlformats.org/officeDocument/2006/relationships/image" Target="../media/image250.png"/><Relationship Id="rId15" Type="http://schemas.openxmlformats.org/officeDocument/2006/relationships/image" Target="../media/image259.gif"/><Relationship Id="rId10" Type="http://schemas.openxmlformats.org/officeDocument/2006/relationships/image" Target="../media/image254.png"/><Relationship Id="rId4" Type="http://schemas.openxmlformats.org/officeDocument/2006/relationships/image" Target="../media/image249.jpeg"/><Relationship Id="rId9" Type="http://schemas.openxmlformats.org/officeDocument/2006/relationships/image" Target="../media/image177.png"/><Relationship Id="rId14" Type="http://schemas.openxmlformats.org/officeDocument/2006/relationships/image" Target="../media/image2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lmpo/a-brief-history-of-ai-with-deep-learning-26f7948bc87b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67AD89F-8256-74B2-BFE6-5EF04F1BE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30" y="1634673"/>
            <a:ext cx="4002069" cy="1244465"/>
          </a:xfrm>
        </p:spPr>
        <p:txBody>
          <a:bodyPr/>
          <a:lstStyle/>
          <a:p>
            <a:r>
              <a:rPr lang="en-US" dirty="0"/>
              <a:t>Artificial Intelligence:</a:t>
            </a:r>
            <a:br>
              <a:rPr lang="en-US" dirty="0"/>
            </a:br>
            <a:r>
              <a:rPr lang="en-US" sz="2400" dirty="0"/>
              <a:t>A High Level Perspective on Environmental Aspects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C278D-A442-DF32-84D7-4CE01E669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531" y="3059710"/>
            <a:ext cx="3909884" cy="590953"/>
          </a:xfrm>
        </p:spPr>
        <p:txBody>
          <a:bodyPr/>
          <a:lstStyle/>
          <a:p>
            <a:r>
              <a:rPr lang="en-GB" dirty="0"/>
              <a:t>Geoff Bennett</a:t>
            </a:r>
          </a:p>
          <a:p>
            <a:r>
              <a:rPr lang="en-GB" dirty="0"/>
              <a:t>Director, Solutions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1603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22FCB7B-0616-9C3D-9694-E8B34AAFA1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513" y="126155"/>
            <a:ext cx="8308975" cy="341312"/>
          </a:xfrm>
        </p:spPr>
        <p:txBody>
          <a:bodyPr/>
          <a:lstStyle/>
          <a:p>
            <a:r>
              <a:rPr lang="en-US" dirty="0">
                <a:latin typeface="+mj-lt"/>
              </a:rPr>
              <a:t>It’s Getting Harder to Make Transformers Better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D08DF1-9FE5-1BE6-71EB-882A584610CB}"/>
              </a:ext>
            </a:extLst>
          </p:cNvPr>
          <p:cNvGrpSpPr/>
          <p:nvPr/>
        </p:nvGrpSpPr>
        <p:grpSpPr>
          <a:xfrm>
            <a:off x="5153466" y="2112409"/>
            <a:ext cx="3220689" cy="1372143"/>
            <a:chOff x="6871288" y="2816544"/>
            <a:chExt cx="4294252" cy="1829523"/>
          </a:xfrm>
        </p:grpSpPr>
        <p:pic>
          <p:nvPicPr>
            <p:cNvPr id="6" name="Graphic 5" descr="Postit Notes outline">
              <a:extLst>
                <a:ext uri="{FF2B5EF4-FFF2-40B4-BE49-F238E27FC236}">
                  <a16:creationId xmlns:a16="http://schemas.microsoft.com/office/drawing/2014/main" id="{B207DCC3-CB23-5701-7B4F-28A4B6207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67899" y="2816544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Postit Notes 3 outline">
              <a:extLst>
                <a:ext uri="{FF2B5EF4-FFF2-40B4-BE49-F238E27FC236}">
                  <a16:creationId xmlns:a16="http://schemas.microsoft.com/office/drawing/2014/main" id="{2C2EFBFC-D1C0-3535-F41C-82556E3D4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54530" y="2816544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622BC5-AAD0-9BAF-6664-2B91BF558967}"/>
                </a:ext>
              </a:extLst>
            </p:cNvPr>
            <p:cNvSpPr txBox="1"/>
            <p:nvPr/>
          </p:nvSpPr>
          <p:spPr>
            <a:xfrm>
              <a:off x="6871288" y="3815070"/>
              <a:ext cx="1680883" cy="83099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If you have an existing context window limit of </a:t>
              </a:r>
              <a:r>
                <a:rPr lang="en-US" sz="1200" b="1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C8315B-8606-6580-31B6-83D9C8D09C09}"/>
                </a:ext>
              </a:extLst>
            </p:cNvPr>
            <p:cNvSpPr txBox="1"/>
            <p:nvPr/>
          </p:nvSpPr>
          <p:spPr>
            <a:xfrm>
              <a:off x="8854888" y="2919801"/>
              <a:ext cx="518091" cy="70788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000" dirty="0">
                  <a:solidFill>
                    <a:schemeClr val="tx2"/>
                  </a:solidFill>
                </a:rPr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1F85B2-E605-8E4C-A34C-28F00198BB3A}"/>
                </a:ext>
              </a:extLst>
            </p:cNvPr>
            <p:cNvSpPr txBox="1"/>
            <p:nvPr/>
          </p:nvSpPr>
          <p:spPr>
            <a:xfrm>
              <a:off x="9484657" y="3815069"/>
              <a:ext cx="1680883" cy="83099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…and you would like to extend this by </a:t>
              </a:r>
              <a:r>
                <a:rPr lang="en-US" sz="1200" b="1" dirty="0">
                  <a:solidFill>
                    <a:schemeClr val="accent5"/>
                  </a:solidFill>
                </a:rPr>
                <a:t>N </a:t>
              </a:r>
              <a:r>
                <a:rPr lang="en-US" sz="1200" dirty="0">
                  <a:solidFill>
                    <a:schemeClr val="tx2"/>
                  </a:solidFill>
                </a:rPr>
                <a:t>tokens…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0537012-D933-21DE-AD31-3274610EF66F}"/>
              </a:ext>
            </a:extLst>
          </p:cNvPr>
          <p:cNvSpPr txBox="1"/>
          <p:nvPr/>
        </p:nvSpPr>
        <p:spPr>
          <a:xfrm>
            <a:off x="4972050" y="4298488"/>
            <a:ext cx="4100614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</a:rPr>
              <a:t>There are tuned or enhanced algorithms, like </a:t>
            </a:r>
            <a:r>
              <a:rPr lang="en-US" sz="1200" b="1" i="1" dirty="0">
                <a:solidFill>
                  <a:schemeClr val="accent5"/>
                </a:solidFill>
                <a:hlinkClick r:id="rId6"/>
              </a:rPr>
              <a:t>Flash Attention</a:t>
            </a:r>
            <a:r>
              <a:rPr lang="en-US" sz="1200" dirty="0">
                <a:solidFill>
                  <a:schemeClr val="tx2"/>
                </a:solidFill>
              </a:rPr>
              <a:t>, that are designed to mitigate Quadratic Complexity</a:t>
            </a:r>
            <a:endParaRPr lang="en-US" sz="1200" b="1" i="1" dirty="0">
              <a:solidFill>
                <a:schemeClr val="accent5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480C2-FE90-5BB1-B71B-910D74FCB13D}"/>
              </a:ext>
            </a:extLst>
          </p:cNvPr>
          <p:cNvGrpSpPr/>
          <p:nvPr/>
        </p:nvGrpSpPr>
        <p:grpSpPr>
          <a:xfrm>
            <a:off x="5334321" y="3572925"/>
            <a:ext cx="3039834" cy="643254"/>
            <a:chOff x="7112428" y="4763900"/>
            <a:chExt cx="3817786" cy="8576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AE219F-6F8B-95E9-C86B-7CF395E67DA5}"/>
                </a:ext>
              </a:extLst>
            </p:cNvPr>
            <p:cNvSpPr txBox="1"/>
            <p:nvPr/>
          </p:nvSpPr>
          <p:spPr>
            <a:xfrm>
              <a:off x="7112428" y="4763900"/>
              <a:ext cx="3817786" cy="461665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…you will need </a:t>
              </a:r>
              <a:r>
                <a:rPr lang="en-US" b="1" dirty="0">
                  <a:solidFill>
                    <a:schemeClr val="accent5"/>
                  </a:solidFill>
                </a:rPr>
                <a:t>CN</a:t>
              </a:r>
              <a:r>
                <a:rPr lang="en-US" dirty="0">
                  <a:solidFill>
                    <a:schemeClr val="tx2"/>
                  </a:solidFill>
                </a:rPr>
                <a:t> + </a:t>
              </a:r>
              <a:r>
                <a:rPr lang="en-US" b="1" dirty="0">
                  <a:solidFill>
                    <a:schemeClr val="accent5"/>
                  </a:solidFill>
                </a:rPr>
                <a:t>N</a:t>
              </a:r>
              <a:r>
                <a:rPr lang="en-US" b="1" baseline="30000" dirty="0">
                  <a:solidFill>
                    <a:schemeClr val="accent5"/>
                  </a:solidFill>
                </a:rPr>
                <a:t>2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sz="1200" dirty="0">
                  <a:solidFill>
                    <a:schemeClr val="tx2"/>
                  </a:solidFill>
                </a:rPr>
                <a:t>more memory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37F38C-E85E-1DBC-493A-44481989AFBC}"/>
                </a:ext>
              </a:extLst>
            </p:cNvPr>
            <p:cNvSpPr txBox="1"/>
            <p:nvPr/>
          </p:nvSpPr>
          <p:spPr>
            <a:xfrm>
              <a:off x="7662479" y="5283017"/>
              <a:ext cx="2726735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Known as </a:t>
              </a:r>
              <a:r>
                <a:rPr lang="en-US" sz="1200" b="1" i="1" dirty="0">
                  <a:solidFill>
                    <a:schemeClr val="accent5"/>
                  </a:solidFill>
                </a:rPr>
                <a:t>Quadratic Complexity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6E9208-878E-07B4-33D9-8CC9CDFFB123}"/>
              </a:ext>
            </a:extLst>
          </p:cNvPr>
          <p:cNvGrpSpPr/>
          <p:nvPr/>
        </p:nvGrpSpPr>
        <p:grpSpPr>
          <a:xfrm>
            <a:off x="176494" y="3287698"/>
            <a:ext cx="4442691" cy="1499558"/>
            <a:chOff x="235324" y="4383597"/>
            <a:chExt cx="5923588" cy="199941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B24622-4C94-EB03-3D00-4BE280941C76}"/>
                </a:ext>
              </a:extLst>
            </p:cNvPr>
            <p:cNvSpPr txBox="1"/>
            <p:nvPr/>
          </p:nvSpPr>
          <p:spPr>
            <a:xfrm>
              <a:off x="235324" y="6044453"/>
              <a:ext cx="5923588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Check out: </a:t>
              </a:r>
              <a:r>
                <a:rPr lang="en-US" sz="1200" dirty="0">
                  <a:solidFill>
                    <a:schemeClr val="tx2"/>
                  </a:solidFill>
                  <a:hlinkClick r:id="rId7"/>
                </a:rPr>
                <a:t>A Look Back and a Glimpse Ahead At Transformers in AI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07EF75D-E178-370E-90B5-494D5DE2C7FE}"/>
                </a:ext>
              </a:extLst>
            </p:cNvPr>
            <p:cNvSpPr/>
            <p:nvPr/>
          </p:nvSpPr>
          <p:spPr>
            <a:xfrm>
              <a:off x="464807" y="4383597"/>
              <a:ext cx="5217336" cy="6790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dirty="0">
                  <a:solidFill>
                    <a:srgbClr val="1B2338"/>
                  </a:solidFill>
                </a:rPr>
                <a:t>Lack of Explainability</a:t>
              </a:r>
              <a:endParaRPr lang="en-US" sz="2100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0E3FD6-6EE2-8992-A6BA-847F428B1C26}"/>
                </a:ext>
              </a:extLst>
            </p:cNvPr>
            <p:cNvSpPr txBox="1"/>
            <p:nvPr/>
          </p:nvSpPr>
          <p:spPr>
            <a:xfrm>
              <a:off x="443876" y="5166310"/>
              <a:ext cx="5217336" cy="584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Transformer LLMs are basically a “black box” – difficult in applications that emphasize transparency and safety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4F2A9A-01C1-6EB9-3C72-725E309A022F}"/>
              </a:ext>
            </a:extLst>
          </p:cNvPr>
          <p:cNvGrpSpPr/>
          <p:nvPr/>
        </p:nvGrpSpPr>
        <p:grpSpPr>
          <a:xfrm>
            <a:off x="298777" y="1989608"/>
            <a:ext cx="3947132" cy="1043807"/>
            <a:chOff x="398370" y="2652811"/>
            <a:chExt cx="5262842" cy="139174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CC1DC64-3B26-D886-FE76-E7EF95F6FE39}"/>
                </a:ext>
              </a:extLst>
            </p:cNvPr>
            <p:cNvSpPr/>
            <p:nvPr/>
          </p:nvSpPr>
          <p:spPr>
            <a:xfrm>
              <a:off x="443876" y="2652811"/>
              <a:ext cx="5217336" cy="6790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dirty="0">
                  <a:solidFill>
                    <a:srgbClr val="1B2338"/>
                  </a:solidFill>
                </a:rPr>
                <a:t>Inability for Continuous Learning</a:t>
              </a:r>
              <a:endParaRPr lang="en-US" sz="2100" dirty="0">
                <a:solidFill>
                  <a:schemeClr val="tx2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107F0E-D122-6EFC-CDE5-3E535EFEAD1C}"/>
                </a:ext>
              </a:extLst>
            </p:cNvPr>
            <p:cNvSpPr txBox="1"/>
            <p:nvPr/>
          </p:nvSpPr>
          <p:spPr>
            <a:xfrm>
              <a:off x="398370" y="3429000"/>
              <a:ext cx="513509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1B2338"/>
                  </a:solidFill>
                </a:rPr>
                <a:t>Once trained, LLM parameters remain fixed, so model cannot learn during Inference phase</a:t>
              </a:r>
              <a:endParaRPr lang="en-US" sz="12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C26904A-9639-8812-DE72-526BF80FBDA8}"/>
              </a:ext>
            </a:extLst>
          </p:cNvPr>
          <p:cNvGrpSpPr/>
          <p:nvPr/>
        </p:nvGrpSpPr>
        <p:grpSpPr>
          <a:xfrm>
            <a:off x="298778" y="691519"/>
            <a:ext cx="3947132" cy="1009614"/>
            <a:chOff x="398370" y="922025"/>
            <a:chExt cx="5262843" cy="134615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974FEB8-2554-3E2E-41AD-D2EAEF81954C}"/>
                </a:ext>
              </a:extLst>
            </p:cNvPr>
            <p:cNvSpPr/>
            <p:nvPr/>
          </p:nvSpPr>
          <p:spPr>
            <a:xfrm>
              <a:off x="443877" y="922025"/>
              <a:ext cx="5217336" cy="6790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dirty="0">
                  <a:solidFill>
                    <a:srgbClr val="1B2338"/>
                  </a:solidFill>
                </a:rPr>
                <a:t>High Computational Cost</a:t>
              </a:r>
              <a:endParaRPr lang="en-US" sz="2100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1083B9-2B53-0AA9-5A2D-13526A93C7C4}"/>
                </a:ext>
              </a:extLst>
            </p:cNvPr>
            <p:cNvSpPr txBox="1"/>
            <p:nvPr/>
          </p:nvSpPr>
          <p:spPr>
            <a:xfrm>
              <a:off x="398370" y="1652623"/>
              <a:ext cx="5135096" cy="615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1B2338"/>
                  </a:solidFill>
                </a:rPr>
                <a:t>Transformers lead to specific Scaling Laws – and the only solution is to use more compute power for longer</a:t>
              </a:r>
              <a:endParaRPr lang="en-US" sz="12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285DF3-6AD9-F4EB-F300-BB2AD918EEB8}"/>
              </a:ext>
            </a:extLst>
          </p:cNvPr>
          <p:cNvGrpSpPr/>
          <p:nvPr/>
        </p:nvGrpSpPr>
        <p:grpSpPr>
          <a:xfrm>
            <a:off x="4245910" y="946172"/>
            <a:ext cx="4064284" cy="1049231"/>
            <a:chOff x="5661213" y="1261563"/>
            <a:chExt cx="5419045" cy="139897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A052639-9998-6658-1D6F-A6CAAA301B61}"/>
                </a:ext>
              </a:extLst>
            </p:cNvPr>
            <p:cNvSpPr/>
            <p:nvPr/>
          </p:nvSpPr>
          <p:spPr>
            <a:xfrm>
              <a:off x="7120099" y="1981461"/>
              <a:ext cx="3960159" cy="6790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dirty="0">
                  <a:solidFill>
                    <a:schemeClr val="tx2"/>
                  </a:solidFill>
                </a:rPr>
                <a:t>Quadratic Complexity</a:t>
              </a:r>
            </a:p>
          </p:txBody>
        </p: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AB6320EB-4404-B800-1F83-530B3AA276C1}"/>
                </a:ext>
              </a:extLst>
            </p:cNvPr>
            <p:cNvCxnSpPr>
              <a:stCxn id="17" idx="3"/>
              <a:endCxn id="9" idx="1"/>
            </p:cNvCxnSpPr>
            <p:nvPr/>
          </p:nvCxnSpPr>
          <p:spPr>
            <a:xfrm>
              <a:off x="5661213" y="1261563"/>
              <a:ext cx="1458886" cy="1059436"/>
            </a:xfrm>
            <a:prstGeom prst="bentConnector3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55977D-51FD-AE61-FC4B-E747791DEEA7}"/>
              </a:ext>
            </a:extLst>
          </p:cNvPr>
          <p:cNvGrpSpPr/>
          <p:nvPr/>
        </p:nvGrpSpPr>
        <p:grpSpPr>
          <a:xfrm>
            <a:off x="4245910" y="691518"/>
            <a:ext cx="4058531" cy="509307"/>
            <a:chOff x="5661213" y="922024"/>
            <a:chExt cx="5411374" cy="67907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0ADD22E-87D3-6BF3-F9FE-540661540DDF}"/>
                </a:ext>
              </a:extLst>
            </p:cNvPr>
            <p:cNvSpPr/>
            <p:nvPr/>
          </p:nvSpPr>
          <p:spPr>
            <a:xfrm>
              <a:off x="7112428" y="922024"/>
              <a:ext cx="3960159" cy="6790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dirty="0">
                  <a:solidFill>
                    <a:schemeClr val="tx2"/>
                  </a:solidFill>
                </a:rPr>
                <a:t>Large Training Data Sets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F8F89D3-1CAE-EB51-BCA2-DF03DB1EA2C2}"/>
                </a:ext>
              </a:extLst>
            </p:cNvPr>
            <p:cNvCxnSpPr>
              <a:stCxn id="17" idx="3"/>
              <a:endCxn id="24" idx="1"/>
            </p:cNvCxnSpPr>
            <p:nvPr/>
          </p:nvCxnSpPr>
          <p:spPr>
            <a:xfrm flipV="1">
              <a:off x="5661213" y="1261562"/>
              <a:ext cx="1451215" cy="1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16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64A3E8B-746F-5D45-EDF5-4012B9E90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 Placeholder 1033">
            <a:extLst>
              <a:ext uri="{FF2B5EF4-FFF2-40B4-BE49-F238E27FC236}">
                <a16:creationId xmlns:a16="http://schemas.microsoft.com/office/drawing/2014/main" id="{B57E4C57-2342-A84C-9117-FF1A314579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Computation Cost of Transformers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5BA0BF-1DEA-A30D-AE53-0A3B729FC1F2}"/>
              </a:ext>
            </a:extLst>
          </p:cNvPr>
          <p:cNvGrpSpPr/>
          <p:nvPr/>
        </p:nvGrpSpPr>
        <p:grpSpPr>
          <a:xfrm>
            <a:off x="755659" y="2376714"/>
            <a:ext cx="974481" cy="1454042"/>
            <a:chOff x="6469117" y="2553284"/>
            <a:chExt cx="1781188" cy="26577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86C0F3-B8B3-EDB2-06C6-118CA792033C}"/>
                </a:ext>
              </a:extLst>
            </p:cNvPr>
            <p:cNvGrpSpPr/>
            <p:nvPr/>
          </p:nvGrpSpPr>
          <p:grpSpPr>
            <a:xfrm>
              <a:off x="6469117" y="2553284"/>
              <a:ext cx="1781188" cy="2657744"/>
              <a:chOff x="3621643" y="2543434"/>
              <a:chExt cx="1781188" cy="265774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CCCD818-F52F-6793-DAEA-57B87993C1B8}"/>
                  </a:ext>
                </a:extLst>
              </p:cNvPr>
              <p:cNvGrpSpPr/>
              <p:nvPr/>
            </p:nvGrpSpPr>
            <p:grpSpPr>
              <a:xfrm>
                <a:off x="3621643" y="2543434"/>
                <a:ext cx="1781188" cy="130957"/>
                <a:chOff x="3621643" y="2543434"/>
                <a:chExt cx="1781188" cy="130957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420C5514-50E2-69C3-9368-25797EAE23E3}"/>
                    </a:ext>
                  </a:extLst>
                </p:cNvPr>
                <p:cNvSpPr/>
                <p:nvPr/>
              </p:nvSpPr>
              <p:spPr>
                <a:xfrm>
                  <a:off x="3621643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B8BA0A14-A670-131B-4208-E0BD4C70F602}"/>
                    </a:ext>
                  </a:extLst>
                </p:cNvPr>
                <p:cNvSpPr/>
                <p:nvPr/>
              </p:nvSpPr>
              <p:spPr>
                <a:xfrm>
                  <a:off x="4171720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9E1DBF3-CC3E-3594-DAF9-4C1CC9697D9D}"/>
                    </a:ext>
                  </a:extLst>
                </p:cNvPr>
                <p:cNvSpPr/>
                <p:nvPr/>
              </p:nvSpPr>
              <p:spPr>
                <a:xfrm>
                  <a:off x="4721797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8B1953D-D281-9BBB-1C1B-155368886FF7}"/>
                    </a:ext>
                  </a:extLst>
                </p:cNvPr>
                <p:cNvSpPr/>
                <p:nvPr/>
              </p:nvSpPr>
              <p:spPr>
                <a:xfrm>
                  <a:off x="5271874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08B9D8F-8981-B364-B03D-8D0427B457DC}"/>
                  </a:ext>
                </a:extLst>
              </p:cNvPr>
              <p:cNvGrpSpPr/>
              <p:nvPr/>
            </p:nvGrpSpPr>
            <p:grpSpPr>
              <a:xfrm>
                <a:off x="3891738" y="3330565"/>
                <a:ext cx="1301097" cy="259200"/>
                <a:chOff x="3891738" y="3330565"/>
                <a:chExt cx="1301097" cy="2592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7A7D3F3-D172-B065-D066-BCFCD52BCA0C}"/>
                    </a:ext>
                  </a:extLst>
                </p:cNvPr>
                <p:cNvSpPr/>
                <p:nvPr/>
              </p:nvSpPr>
              <p:spPr>
                <a:xfrm>
                  <a:off x="3891738" y="3390680"/>
                  <a:ext cx="130957" cy="130957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4DA9A5D3-F8D5-A57C-6420-61A92520B4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83268" y="3429143"/>
                  <a:ext cx="64800" cy="64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89B03CF-1C83-8486-FE58-F9E0BEB3EE6F}"/>
                    </a:ext>
                  </a:extLst>
                </p:cNvPr>
                <p:cNvSpPr/>
                <p:nvPr/>
              </p:nvSpPr>
              <p:spPr>
                <a:xfrm>
                  <a:off x="4933635" y="3330565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DC0EF9D-F4F5-2D7D-9D12-E5A3A124F03D}"/>
                  </a:ext>
                </a:extLst>
              </p:cNvPr>
              <p:cNvGrpSpPr/>
              <p:nvPr/>
            </p:nvGrpSpPr>
            <p:grpSpPr>
              <a:xfrm>
                <a:off x="3829699" y="4176283"/>
                <a:ext cx="1266289" cy="259200"/>
                <a:chOff x="3829699" y="4176283"/>
                <a:chExt cx="1266289" cy="259200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DF8D87F-370E-A2AE-9892-5D7B222AAD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29699" y="4176283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7E406B13-C29C-6297-D5F3-AE44EB339D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27966" y="4211349"/>
                  <a:ext cx="172800" cy="172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8D27AE80-98AB-BEF0-037D-D61580F838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0509" y="4268030"/>
                  <a:ext cx="65479" cy="65479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4C61FD1-A97B-7E9E-DEAD-2BEBACC18678}"/>
                  </a:ext>
                </a:extLst>
              </p:cNvPr>
              <p:cNvGrpSpPr/>
              <p:nvPr/>
            </p:nvGrpSpPr>
            <p:grpSpPr>
              <a:xfrm>
                <a:off x="4171720" y="5070221"/>
                <a:ext cx="690087" cy="130957"/>
                <a:chOff x="4171720" y="5070221"/>
                <a:chExt cx="690087" cy="130957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D6B8948-042C-B30A-06B1-A85F80D88A1E}"/>
                    </a:ext>
                  </a:extLst>
                </p:cNvPr>
                <p:cNvSpPr/>
                <p:nvPr/>
              </p:nvSpPr>
              <p:spPr>
                <a:xfrm>
                  <a:off x="417172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27AACEDF-3BDB-719A-B0F8-26E2B386B47C}"/>
                    </a:ext>
                  </a:extLst>
                </p:cNvPr>
                <p:cNvSpPr/>
                <p:nvPr/>
              </p:nvSpPr>
              <p:spPr>
                <a:xfrm>
                  <a:off x="473085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0869A10-4377-1584-D0FB-FFCEA799EE2F}"/>
                </a:ext>
              </a:extLst>
            </p:cNvPr>
            <p:cNvGrpSpPr/>
            <p:nvPr/>
          </p:nvGrpSpPr>
          <p:grpSpPr>
            <a:xfrm>
              <a:off x="6534595" y="2684241"/>
              <a:ext cx="1650232" cy="2395830"/>
              <a:chOff x="6382195" y="2531841"/>
              <a:chExt cx="1650232" cy="239583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5F65A79-DA85-921F-161D-2DD39C6C37BA}"/>
                  </a:ext>
                </a:extLst>
              </p:cNvPr>
              <p:cNvGrpSpPr/>
              <p:nvPr/>
            </p:nvGrpSpPr>
            <p:grpSpPr>
              <a:xfrm>
                <a:off x="6382195" y="2531841"/>
                <a:ext cx="1650232" cy="754752"/>
                <a:chOff x="6382195" y="2531841"/>
                <a:chExt cx="1650232" cy="754752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CFFF5EF-DD20-353E-CC87-D3ED65B34E24}"/>
                    </a:ext>
                  </a:extLst>
                </p:cNvPr>
                <p:cNvCxnSpPr>
                  <a:cxnSpLocks/>
                  <a:endCxn id="47" idx="0"/>
                </p:cNvCxnSpPr>
                <p:nvPr/>
              </p:nvCxnSpPr>
              <p:spPr>
                <a:xfrm>
                  <a:off x="6382195" y="2531841"/>
                  <a:ext cx="27009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EA0D478-33FD-673B-DF31-8FEA9E1ABBE5}"/>
                    </a:ext>
                  </a:extLst>
                </p:cNvPr>
                <p:cNvCxnSpPr>
                  <a:cxnSpLocks/>
                  <a:stCxn id="50" idx="4"/>
                  <a:endCxn id="48" idx="0"/>
                </p:cNvCxnSpPr>
                <p:nvPr/>
              </p:nvCxnSpPr>
              <p:spPr>
                <a:xfrm>
                  <a:off x="6382196" y="2531841"/>
                  <a:ext cx="828546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CBBA0C7-AE7B-9704-DEFB-A02B44907A9A}"/>
                    </a:ext>
                  </a:extLst>
                </p:cNvPr>
                <p:cNvCxnSpPr>
                  <a:cxnSpLocks/>
                  <a:stCxn id="50" idx="4"/>
                  <a:endCxn id="49" idx="0"/>
                </p:cNvCxnSpPr>
                <p:nvPr/>
              </p:nvCxnSpPr>
              <p:spPr>
                <a:xfrm>
                  <a:off x="6382196" y="2531841"/>
                  <a:ext cx="1376113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BFFAD558-061D-3AD9-CCBF-C21B009D670F}"/>
                    </a:ext>
                  </a:extLst>
                </p:cNvPr>
                <p:cNvCxnSpPr>
                  <a:cxnSpLocks/>
                  <a:stCxn id="51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279982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B93506E-F43C-3768-1079-7BED63208EAC}"/>
                    </a:ext>
                  </a:extLst>
                </p:cNvPr>
                <p:cNvCxnSpPr>
                  <a:cxnSpLocks/>
                  <a:stCxn id="51" idx="4"/>
                  <a:endCxn id="48" idx="0"/>
                </p:cNvCxnSpPr>
                <p:nvPr/>
              </p:nvCxnSpPr>
              <p:spPr>
                <a:xfrm>
                  <a:off x="6932273" y="2531841"/>
                  <a:ext cx="278469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6ED724E-9FCD-9E02-26D9-F00546CA25EB}"/>
                    </a:ext>
                  </a:extLst>
                </p:cNvPr>
                <p:cNvCxnSpPr>
                  <a:cxnSpLocks/>
                  <a:stCxn id="52" idx="4"/>
                  <a:endCxn id="49" idx="0"/>
                </p:cNvCxnSpPr>
                <p:nvPr/>
              </p:nvCxnSpPr>
              <p:spPr>
                <a:xfrm>
                  <a:off x="7482350" y="2531841"/>
                  <a:ext cx="275959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470D7FC8-CC48-F85A-864F-F835FA321C03}"/>
                    </a:ext>
                  </a:extLst>
                </p:cNvPr>
                <p:cNvCxnSpPr>
                  <a:cxnSpLocks/>
                  <a:stCxn id="51" idx="4"/>
                  <a:endCxn id="49" idx="0"/>
                </p:cNvCxnSpPr>
                <p:nvPr/>
              </p:nvCxnSpPr>
              <p:spPr>
                <a:xfrm>
                  <a:off x="6932273" y="2531841"/>
                  <a:ext cx="826036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F46CC3A-F435-CB20-4190-C241C1E47FA2}"/>
                    </a:ext>
                  </a:extLst>
                </p:cNvPr>
                <p:cNvCxnSpPr>
                  <a:cxnSpLocks/>
                  <a:stCxn id="52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830059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1CCDA7F-76ED-A3B7-C8EB-6352F10652EC}"/>
                    </a:ext>
                  </a:extLst>
                </p:cNvPr>
                <p:cNvCxnSpPr>
                  <a:cxnSpLocks/>
                  <a:stCxn id="52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271608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012039CE-904F-3BA2-FAB7-86D4AF6E8084}"/>
                    </a:ext>
                  </a:extLst>
                </p:cNvPr>
                <p:cNvCxnSpPr>
                  <a:cxnSpLocks/>
                  <a:stCxn id="53" idx="4"/>
                  <a:endCxn id="49" idx="0"/>
                </p:cNvCxnSpPr>
                <p:nvPr/>
              </p:nvCxnSpPr>
              <p:spPr>
                <a:xfrm flipH="1">
                  <a:off x="7758309" y="2531841"/>
                  <a:ext cx="274118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3027A4B-AFCE-9E12-DB42-F6CCDE070FC7}"/>
                    </a:ext>
                  </a:extLst>
                </p:cNvPr>
                <p:cNvCxnSpPr>
                  <a:cxnSpLocks/>
                  <a:stCxn id="53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821685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1DFEDE4-0DC5-5CD6-A2C6-C2038BD81958}"/>
                    </a:ext>
                  </a:extLst>
                </p:cNvPr>
                <p:cNvCxnSpPr>
                  <a:cxnSpLocks/>
                  <a:stCxn id="53" idx="4"/>
                </p:cNvCxnSpPr>
                <p:nvPr/>
              </p:nvCxnSpPr>
              <p:spPr>
                <a:xfrm flipH="1">
                  <a:off x="6652291" y="2531841"/>
                  <a:ext cx="138013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FD8FA6F-94A2-CFA0-6608-9C1D51CB5C58}"/>
                  </a:ext>
                </a:extLst>
              </p:cNvPr>
              <p:cNvGrpSpPr/>
              <p:nvPr/>
            </p:nvGrpSpPr>
            <p:grpSpPr>
              <a:xfrm>
                <a:off x="6652291" y="3351393"/>
                <a:ext cx="1106032" cy="774087"/>
                <a:chOff x="6652291" y="3351393"/>
                <a:chExt cx="1106032" cy="774087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4D9FB386-D86B-82A7-DA0F-F95F987529DA}"/>
                    </a:ext>
                  </a:extLst>
                </p:cNvPr>
                <p:cNvCxnSpPr>
                  <a:cxnSpLocks/>
                  <a:stCxn id="47" idx="4"/>
                  <a:endCxn id="44" idx="0"/>
                </p:cNvCxnSpPr>
                <p:nvPr/>
              </p:nvCxnSpPr>
              <p:spPr>
                <a:xfrm>
                  <a:off x="6652291" y="3379087"/>
                  <a:ext cx="2082" cy="65464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1DA12B18-DD7A-E43D-C8F2-42AD6F5EFAF9}"/>
                    </a:ext>
                  </a:extLst>
                </p:cNvPr>
                <p:cNvCxnSpPr>
                  <a:cxnSpLocks/>
                  <a:stCxn id="47" idx="4"/>
                </p:cNvCxnSpPr>
                <p:nvPr/>
              </p:nvCxnSpPr>
              <p:spPr>
                <a:xfrm>
                  <a:off x="6652291" y="3379087"/>
                  <a:ext cx="559129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D5EE75E0-2F54-8876-E09A-609E919B11D8}"/>
                    </a:ext>
                  </a:extLst>
                </p:cNvPr>
                <p:cNvCxnSpPr>
                  <a:cxnSpLocks/>
                  <a:endCxn id="46" idx="0"/>
                </p:cNvCxnSpPr>
                <p:nvPr/>
              </p:nvCxnSpPr>
              <p:spPr>
                <a:xfrm>
                  <a:off x="6690908" y="3414847"/>
                  <a:ext cx="1067415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EE5A6F05-EE30-21C0-EEEC-C9202F8FD003}"/>
                    </a:ext>
                  </a:extLst>
                </p:cNvPr>
                <p:cNvCxnSpPr>
                  <a:cxnSpLocks/>
                  <a:stCxn id="48" idx="4"/>
                  <a:endCxn id="45" idx="0"/>
                </p:cNvCxnSpPr>
                <p:nvPr/>
              </p:nvCxnSpPr>
              <p:spPr>
                <a:xfrm flipH="1">
                  <a:off x="7209440" y="3351393"/>
                  <a:ext cx="1302" cy="71740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BCA1E8E0-DFAE-D35C-6D3D-2B943D2D2A61}"/>
                    </a:ext>
                  </a:extLst>
                </p:cNvPr>
                <p:cNvCxnSpPr>
                  <a:cxnSpLocks/>
                  <a:stCxn id="49" idx="4"/>
                  <a:endCxn id="46" idx="0"/>
                </p:cNvCxnSpPr>
                <p:nvPr/>
              </p:nvCxnSpPr>
              <p:spPr>
                <a:xfrm>
                  <a:off x="7758309" y="3447215"/>
                  <a:ext cx="14" cy="678265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7387AF2-469A-FE39-1E44-70D5DD82774D}"/>
                    </a:ext>
                  </a:extLst>
                </p:cNvPr>
                <p:cNvCxnSpPr>
                  <a:cxnSpLocks/>
                  <a:stCxn id="48" idx="4"/>
                  <a:endCxn id="44" idx="0"/>
                </p:cNvCxnSpPr>
                <p:nvPr/>
              </p:nvCxnSpPr>
              <p:spPr>
                <a:xfrm flipH="1">
                  <a:off x="6654373" y="3351393"/>
                  <a:ext cx="556369" cy="68234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F04787FC-4DD1-4BA8-832C-83ECBB4CDA86}"/>
                    </a:ext>
                  </a:extLst>
                </p:cNvPr>
                <p:cNvCxnSpPr>
                  <a:cxnSpLocks/>
                  <a:stCxn id="48" idx="4"/>
                  <a:endCxn id="46" idx="0"/>
                </p:cNvCxnSpPr>
                <p:nvPr/>
              </p:nvCxnSpPr>
              <p:spPr>
                <a:xfrm>
                  <a:off x="7210742" y="3351393"/>
                  <a:ext cx="547581" cy="77408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773B6CB-45E7-5DAE-0F92-E6603545A6EC}"/>
                    </a:ext>
                  </a:extLst>
                </p:cNvPr>
                <p:cNvCxnSpPr>
                  <a:cxnSpLocks/>
                  <a:stCxn id="49" idx="4"/>
                  <a:endCxn id="45" idx="0"/>
                </p:cNvCxnSpPr>
                <p:nvPr/>
              </p:nvCxnSpPr>
              <p:spPr>
                <a:xfrm flipH="1">
                  <a:off x="7209440" y="3447215"/>
                  <a:ext cx="548869" cy="62158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B56D1178-EFEC-48F1-78B3-9A3D0E97FB20}"/>
                    </a:ext>
                  </a:extLst>
                </p:cNvPr>
                <p:cNvCxnSpPr>
                  <a:cxnSpLocks/>
                  <a:stCxn id="49" idx="4"/>
                  <a:endCxn id="44" idx="0"/>
                </p:cNvCxnSpPr>
                <p:nvPr/>
              </p:nvCxnSpPr>
              <p:spPr>
                <a:xfrm flipH="1">
                  <a:off x="6654373" y="3447215"/>
                  <a:ext cx="1103936" cy="58651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C9C6806-BE8D-A214-E6B0-3D032C856A0B}"/>
                  </a:ext>
                </a:extLst>
              </p:cNvPr>
              <p:cNvGrpSpPr/>
              <p:nvPr/>
            </p:nvGrpSpPr>
            <p:grpSpPr>
              <a:xfrm>
                <a:off x="6654373" y="4190959"/>
                <a:ext cx="1103950" cy="736712"/>
                <a:chOff x="6654373" y="4190959"/>
                <a:chExt cx="1103950" cy="736712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FB39A29-4382-D734-20EE-69EBFD0F9C57}"/>
                    </a:ext>
                  </a:extLst>
                </p:cNvPr>
                <p:cNvCxnSpPr>
                  <a:cxnSpLocks/>
                  <a:stCxn id="44" idx="4"/>
                  <a:endCxn id="42" idx="0"/>
                </p:cNvCxnSpPr>
                <p:nvPr/>
              </p:nvCxnSpPr>
              <p:spPr>
                <a:xfrm>
                  <a:off x="6654373" y="4292933"/>
                  <a:ext cx="27790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E038E40B-8B44-120A-EA48-89B02BF84FAA}"/>
                    </a:ext>
                  </a:extLst>
                </p:cNvPr>
                <p:cNvCxnSpPr>
                  <a:cxnSpLocks/>
                  <a:stCxn id="45" idx="4"/>
                  <a:endCxn id="42" idx="0"/>
                </p:cNvCxnSpPr>
                <p:nvPr/>
              </p:nvCxnSpPr>
              <p:spPr>
                <a:xfrm flipH="1">
                  <a:off x="6932273" y="4241599"/>
                  <a:ext cx="277167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11255720-0B26-6EC5-96E6-AEC7B7630752}"/>
                    </a:ext>
                  </a:extLst>
                </p:cNvPr>
                <p:cNvCxnSpPr>
                  <a:cxnSpLocks/>
                  <a:stCxn id="45" idx="4"/>
                  <a:endCxn id="43" idx="0"/>
                </p:cNvCxnSpPr>
                <p:nvPr/>
              </p:nvCxnSpPr>
              <p:spPr>
                <a:xfrm>
                  <a:off x="7209440" y="4241599"/>
                  <a:ext cx="281963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FCF073D6-A028-7C0E-B700-89B3E0320375}"/>
                    </a:ext>
                  </a:extLst>
                </p:cNvPr>
                <p:cNvCxnSpPr>
                  <a:cxnSpLocks/>
                  <a:stCxn id="46" idx="4"/>
                  <a:endCxn id="43" idx="0"/>
                </p:cNvCxnSpPr>
                <p:nvPr/>
              </p:nvCxnSpPr>
              <p:spPr>
                <a:xfrm flipH="1">
                  <a:off x="7491403" y="4190959"/>
                  <a:ext cx="26692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B52F371A-8AA6-4110-F01D-A253B27A8684}"/>
                    </a:ext>
                  </a:extLst>
                </p:cNvPr>
                <p:cNvCxnSpPr>
                  <a:cxnSpLocks/>
                  <a:stCxn id="44" idx="4"/>
                  <a:endCxn id="43" idx="0"/>
                </p:cNvCxnSpPr>
                <p:nvPr/>
              </p:nvCxnSpPr>
              <p:spPr>
                <a:xfrm>
                  <a:off x="6654373" y="4292933"/>
                  <a:ext cx="83703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A7AA8608-3BB0-E24C-B613-765AB8CD66BB}"/>
                    </a:ext>
                  </a:extLst>
                </p:cNvPr>
                <p:cNvCxnSpPr>
                  <a:cxnSpLocks/>
                  <a:stCxn id="42" idx="0"/>
                  <a:endCxn id="46" idx="4"/>
                </p:cNvCxnSpPr>
                <p:nvPr/>
              </p:nvCxnSpPr>
              <p:spPr>
                <a:xfrm flipV="1">
                  <a:off x="6932273" y="4190959"/>
                  <a:ext cx="82605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034CD545-6AC6-CD07-8EBD-6B58D00E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234" y="2019995"/>
            <a:ext cx="6239675" cy="201060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9AE43AF-9C2F-1DAE-0D69-E76A3690DC99}"/>
              </a:ext>
            </a:extLst>
          </p:cNvPr>
          <p:cNvSpPr txBox="1"/>
          <p:nvPr/>
        </p:nvSpPr>
        <p:spPr>
          <a:xfrm>
            <a:off x="6898441" y="298987"/>
            <a:ext cx="2118599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</a:rPr>
              <a:t>Source: OpenAI - </a:t>
            </a:r>
            <a:r>
              <a:rPr lang="en-US" sz="1200" dirty="0">
                <a:solidFill>
                  <a:schemeClr val="tx2"/>
                </a:solidFill>
                <a:hlinkClick r:id="rId3"/>
              </a:rPr>
              <a:t>Scaling Laws for Neural Language Models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EDD337E-8752-4DC0-F6BC-719B33B26344}"/>
              </a:ext>
            </a:extLst>
          </p:cNvPr>
          <p:cNvSpPr/>
          <p:nvPr/>
        </p:nvSpPr>
        <p:spPr>
          <a:xfrm>
            <a:off x="2363235" y="2019995"/>
            <a:ext cx="2275133" cy="2109554"/>
          </a:xfrm>
          <a:prstGeom prst="roundRect">
            <a:avLst>
              <a:gd name="adj" fmla="val 7229"/>
            </a:avLst>
          </a:prstGeom>
          <a:noFill/>
          <a:ln w="38100">
            <a:solidFill>
              <a:schemeClr val="accent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E87BFE-9874-30F1-F390-3285F1548D8F}"/>
              </a:ext>
            </a:extLst>
          </p:cNvPr>
          <p:cNvGrpSpPr/>
          <p:nvPr/>
        </p:nvGrpSpPr>
        <p:grpSpPr>
          <a:xfrm>
            <a:off x="133199" y="1508500"/>
            <a:ext cx="2136523" cy="671354"/>
            <a:chOff x="354862" y="1060173"/>
            <a:chExt cx="2848696" cy="895139"/>
          </a:xfrm>
        </p:grpSpPr>
        <p:pic>
          <p:nvPicPr>
            <p:cNvPr id="1026" name="Picture 2" descr="Universal picks up 'Dumb and Dumber' sequel">
              <a:extLst>
                <a:ext uri="{FF2B5EF4-FFF2-40B4-BE49-F238E27FC236}">
                  <a16:creationId xmlns:a16="http://schemas.microsoft.com/office/drawing/2014/main" id="{52558830-CE08-CEE6-8808-2610B71CC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62" y="1107142"/>
              <a:ext cx="1303922" cy="8096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lbert Einstein: Biography, Physicist, Nobel Prize Winner">
              <a:extLst>
                <a:ext uri="{FF2B5EF4-FFF2-40B4-BE49-F238E27FC236}">
                  <a16:creationId xmlns:a16="http://schemas.microsoft.com/office/drawing/2014/main" id="{D701EC64-78F5-C65E-B24D-713F244891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50206" y="1060173"/>
              <a:ext cx="953352" cy="895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14EA9C48-2727-A9A7-E21B-B5B16F523CF8}"/>
                </a:ext>
              </a:extLst>
            </p:cNvPr>
            <p:cNvSpPr/>
            <p:nvPr/>
          </p:nvSpPr>
          <p:spPr>
            <a:xfrm>
              <a:off x="1785506" y="1357506"/>
              <a:ext cx="373626" cy="308895"/>
            </a:xfrm>
            <a:prstGeom prst="rightArrow">
              <a:avLst>
                <a:gd name="adj1" fmla="val 50000"/>
                <a:gd name="adj2" fmla="val 85013"/>
              </a:avLst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</p:grp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AFCE203-D9A8-02BF-E140-C1B7A9AF3B88}"/>
              </a:ext>
            </a:extLst>
          </p:cNvPr>
          <p:cNvSpPr txBox="1"/>
          <p:nvPr/>
        </p:nvSpPr>
        <p:spPr>
          <a:xfrm>
            <a:off x="4752961" y="4176265"/>
            <a:ext cx="4301242" cy="377026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i="1" dirty="0">
                <a:solidFill>
                  <a:schemeClr val="accent5"/>
                </a:solidFill>
              </a:rPr>
              <a:t>More Compute = More Electrical Power</a:t>
            </a: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9B61A4EA-2447-ECD2-5C29-775D293CEC1C}"/>
              </a:ext>
            </a:extLst>
          </p:cNvPr>
          <p:cNvGrpSpPr/>
          <p:nvPr/>
        </p:nvGrpSpPr>
        <p:grpSpPr>
          <a:xfrm>
            <a:off x="4866666" y="1467526"/>
            <a:ext cx="3672320" cy="552590"/>
            <a:chOff x="6488887" y="1956701"/>
            <a:chExt cx="4896427" cy="736787"/>
          </a:xfrm>
        </p:grpSpPr>
        <p:sp>
          <p:nvSpPr>
            <p:cNvPr id="1027" name="Left Brace 1026">
              <a:extLst>
                <a:ext uri="{FF2B5EF4-FFF2-40B4-BE49-F238E27FC236}">
                  <a16:creationId xmlns:a16="http://schemas.microsoft.com/office/drawing/2014/main" id="{85DB89CA-7B7D-AAE6-A1B2-15BD9B7CC477}"/>
                </a:ext>
              </a:extLst>
            </p:cNvPr>
            <p:cNvSpPr/>
            <p:nvPr/>
          </p:nvSpPr>
          <p:spPr>
            <a:xfrm rot="5400000">
              <a:off x="8800631" y="108805"/>
              <a:ext cx="272939" cy="4896427"/>
            </a:xfrm>
            <a:prstGeom prst="leftBrace">
              <a:avLst>
                <a:gd name="adj1" fmla="val 51562"/>
                <a:gd name="adj2" fmla="val 50000"/>
              </a:avLst>
            </a:prstGeom>
            <a:ln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A0B5B918-9A75-D0B6-4293-074FDFE52CE6}"/>
                </a:ext>
              </a:extLst>
            </p:cNvPr>
            <p:cNvSpPr txBox="1"/>
            <p:nvPr/>
          </p:nvSpPr>
          <p:spPr>
            <a:xfrm>
              <a:off x="7455864" y="1956701"/>
              <a:ext cx="2962470" cy="400110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i="1" dirty="0">
                  <a:solidFill>
                    <a:schemeClr val="accent5"/>
                  </a:solidFill>
                </a:rPr>
                <a:t>But scaling these means…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F9B332A-183A-BE35-C7B5-909CDE75B32F}"/>
              </a:ext>
            </a:extLst>
          </p:cNvPr>
          <p:cNvSpPr txBox="1"/>
          <p:nvPr/>
        </p:nvSpPr>
        <p:spPr>
          <a:xfrm>
            <a:off x="479847" y="3927739"/>
            <a:ext cx="1498586" cy="6232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200" b="1" i="1" dirty="0">
                <a:solidFill>
                  <a:schemeClr val="accent5"/>
                </a:solidFill>
              </a:rPr>
              <a:t>Direct consequence of the Transformer architecture</a:t>
            </a: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791EEB7C-1053-1A92-AA3D-4CC1EB2A2EC8}"/>
              </a:ext>
            </a:extLst>
          </p:cNvPr>
          <p:cNvGrpSpPr/>
          <p:nvPr/>
        </p:nvGrpSpPr>
        <p:grpSpPr>
          <a:xfrm>
            <a:off x="2344370" y="772184"/>
            <a:ext cx="3586267" cy="923330"/>
            <a:chOff x="2120630" y="772184"/>
            <a:chExt cx="3586267" cy="923330"/>
          </a:xfrm>
        </p:grpSpPr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89FC9FDF-113D-5CD7-91AA-16383770CE06}"/>
                </a:ext>
              </a:extLst>
            </p:cNvPr>
            <p:cNvSpPr txBox="1"/>
            <p:nvPr/>
          </p:nvSpPr>
          <p:spPr>
            <a:xfrm>
              <a:off x="3390903" y="772184"/>
              <a:ext cx="231599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dirty="0"/>
                <a:t>Data Set Size</a:t>
              </a:r>
            </a:p>
            <a:p>
              <a:pPr lvl="1"/>
              <a:r>
                <a:rPr lang="en-US" dirty="0"/>
                <a:t>Parameters</a:t>
              </a:r>
            </a:p>
            <a:p>
              <a:pPr lvl="1"/>
              <a:r>
                <a:rPr lang="en-US" dirty="0"/>
                <a:t>Compute</a:t>
              </a: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47050CE3-6264-B050-F95E-90F3DDE9185A}"/>
                </a:ext>
              </a:extLst>
            </p:cNvPr>
            <p:cNvSpPr txBox="1"/>
            <p:nvPr/>
          </p:nvSpPr>
          <p:spPr>
            <a:xfrm>
              <a:off x="2120630" y="1008965"/>
              <a:ext cx="18385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Can only scale…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8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102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4BE1C0E6-CB51-D83F-EEE8-628F05830F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Why GPUs became a favored option for AI processing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424CF3-69FA-BF96-26F1-4AE1D1ADA9DE}"/>
              </a:ext>
            </a:extLst>
          </p:cNvPr>
          <p:cNvGrpSpPr/>
          <p:nvPr/>
        </p:nvGrpSpPr>
        <p:grpSpPr>
          <a:xfrm>
            <a:off x="628692" y="1800663"/>
            <a:ext cx="1335891" cy="1993308"/>
            <a:chOff x="6469117" y="2553284"/>
            <a:chExt cx="1781188" cy="26577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AF65C7-9CED-1C4A-6ABB-6FEDDA7BD560}"/>
                </a:ext>
              </a:extLst>
            </p:cNvPr>
            <p:cNvGrpSpPr/>
            <p:nvPr/>
          </p:nvGrpSpPr>
          <p:grpSpPr>
            <a:xfrm>
              <a:off x="6469117" y="2553284"/>
              <a:ext cx="1781188" cy="2657744"/>
              <a:chOff x="3621643" y="2543434"/>
              <a:chExt cx="1781188" cy="265774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E50556F-BD10-5943-64D3-ED7E5FE12E39}"/>
                  </a:ext>
                </a:extLst>
              </p:cNvPr>
              <p:cNvGrpSpPr/>
              <p:nvPr/>
            </p:nvGrpSpPr>
            <p:grpSpPr>
              <a:xfrm>
                <a:off x="3621643" y="2543434"/>
                <a:ext cx="1781188" cy="130957"/>
                <a:chOff x="3621643" y="2543434"/>
                <a:chExt cx="1781188" cy="130957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17900D1-DC9F-478E-4712-883B6AF25F27}"/>
                    </a:ext>
                  </a:extLst>
                </p:cNvPr>
                <p:cNvSpPr/>
                <p:nvPr/>
              </p:nvSpPr>
              <p:spPr>
                <a:xfrm>
                  <a:off x="3621643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6FE41E3-C1DC-AD3D-893B-EC9B04C97539}"/>
                    </a:ext>
                  </a:extLst>
                </p:cNvPr>
                <p:cNvSpPr/>
                <p:nvPr/>
              </p:nvSpPr>
              <p:spPr>
                <a:xfrm>
                  <a:off x="4171720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1E0C2816-08A2-2EF5-5F77-E197226EF00C}"/>
                    </a:ext>
                  </a:extLst>
                </p:cNvPr>
                <p:cNvSpPr/>
                <p:nvPr/>
              </p:nvSpPr>
              <p:spPr>
                <a:xfrm>
                  <a:off x="4721797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CF6F8531-4608-7AC2-294D-624AC4FB4E43}"/>
                    </a:ext>
                  </a:extLst>
                </p:cNvPr>
                <p:cNvSpPr/>
                <p:nvPr/>
              </p:nvSpPr>
              <p:spPr>
                <a:xfrm>
                  <a:off x="5271874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7DE9C8A-0F12-6313-017E-BB2594ECCBFB}"/>
                  </a:ext>
                </a:extLst>
              </p:cNvPr>
              <p:cNvGrpSpPr/>
              <p:nvPr/>
            </p:nvGrpSpPr>
            <p:grpSpPr>
              <a:xfrm>
                <a:off x="3891738" y="3330565"/>
                <a:ext cx="1301097" cy="259200"/>
                <a:chOff x="3891738" y="3330565"/>
                <a:chExt cx="1301097" cy="2592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D77C353-2000-90E5-602D-C0C1EA44C3CD}"/>
                    </a:ext>
                  </a:extLst>
                </p:cNvPr>
                <p:cNvSpPr/>
                <p:nvPr/>
              </p:nvSpPr>
              <p:spPr>
                <a:xfrm>
                  <a:off x="3891738" y="3390680"/>
                  <a:ext cx="130957" cy="130957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12E938EA-2A5C-AF94-0D60-3F711653B7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83268" y="3429143"/>
                  <a:ext cx="64800" cy="64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2365B2D-2638-3FC5-8CE2-86609D05D232}"/>
                    </a:ext>
                  </a:extLst>
                </p:cNvPr>
                <p:cNvSpPr/>
                <p:nvPr/>
              </p:nvSpPr>
              <p:spPr>
                <a:xfrm>
                  <a:off x="4933635" y="3330565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8F8D403-DBD8-0665-EAC1-6583A00FD240}"/>
                  </a:ext>
                </a:extLst>
              </p:cNvPr>
              <p:cNvGrpSpPr/>
              <p:nvPr/>
            </p:nvGrpSpPr>
            <p:grpSpPr>
              <a:xfrm>
                <a:off x="3829699" y="4176283"/>
                <a:ext cx="1266289" cy="259200"/>
                <a:chOff x="3829699" y="4176283"/>
                <a:chExt cx="1266289" cy="259200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481E39F-A2F8-19A7-E9AF-DB6C106D98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29699" y="4176283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367DABEE-31F9-24CA-0CA2-30E4BB563D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27966" y="4211349"/>
                  <a:ext cx="172800" cy="172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802B276-CE70-9DA6-53CE-54D83314B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0509" y="4268030"/>
                  <a:ext cx="65479" cy="65479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52B049D-A3D4-5847-21A9-6CC9E085A51A}"/>
                  </a:ext>
                </a:extLst>
              </p:cNvPr>
              <p:cNvGrpSpPr/>
              <p:nvPr/>
            </p:nvGrpSpPr>
            <p:grpSpPr>
              <a:xfrm>
                <a:off x="4171720" y="5070221"/>
                <a:ext cx="690087" cy="130957"/>
                <a:chOff x="4171720" y="5070221"/>
                <a:chExt cx="690087" cy="130957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70C6350-193E-2E31-485A-6CBDEFD59F2D}"/>
                    </a:ext>
                  </a:extLst>
                </p:cNvPr>
                <p:cNvSpPr/>
                <p:nvPr/>
              </p:nvSpPr>
              <p:spPr>
                <a:xfrm>
                  <a:off x="417172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DDD7A4DE-944F-EC89-DE22-FFD279587FF8}"/>
                    </a:ext>
                  </a:extLst>
                </p:cNvPr>
                <p:cNvSpPr/>
                <p:nvPr/>
              </p:nvSpPr>
              <p:spPr>
                <a:xfrm>
                  <a:off x="473085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9C1218-6443-2B6A-CFAF-93A06702C37D}"/>
                </a:ext>
              </a:extLst>
            </p:cNvPr>
            <p:cNvGrpSpPr/>
            <p:nvPr/>
          </p:nvGrpSpPr>
          <p:grpSpPr>
            <a:xfrm>
              <a:off x="6534595" y="2684241"/>
              <a:ext cx="1650232" cy="2395830"/>
              <a:chOff x="6382195" y="2531841"/>
              <a:chExt cx="1650232" cy="239583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BA9FA7B-377C-04D2-6E80-1C41F9581ED2}"/>
                  </a:ext>
                </a:extLst>
              </p:cNvPr>
              <p:cNvGrpSpPr/>
              <p:nvPr/>
            </p:nvGrpSpPr>
            <p:grpSpPr>
              <a:xfrm>
                <a:off x="6382195" y="2531841"/>
                <a:ext cx="1650232" cy="754752"/>
                <a:chOff x="6382195" y="2531841"/>
                <a:chExt cx="1650232" cy="754752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94D17EF-21CC-C8CF-A91F-FCC40D4258C6}"/>
                    </a:ext>
                  </a:extLst>
                </p:cNvPr>
                <p:cNvCxnSpPr>
                  <a:cxnSpLocks/>
                  <a:endCxn id="47" idx="0"/>
                </p:cNvCxnSpPr>
                <p:nvPr/>
              </p:nvCxnSpPr>
              <p:spPr>
                <a:xfrm>
                  <a:off x="6382195" y="2531841"/>
                  <a:ext cx="27009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FAAF931-89CA-E253-7BD1-D5A7C1AF6592}"/>
                    </a:ext>
                  </a:extLst>
                </p:cNvPr>
                <p:cNvCxnSpPr>
                  <a:cxnSpLocks/>
                  <a:stCxn id="50" idx="4"/>
                  <a:endCxn id="48" idx="0"/>
                </p:cNvCxnSpPr>
                <p:nvPr/>
              </p:nvCxnSpPr>
              <p:spPr>
                <a:xfrm>
                  <a:off x="6382196" y="2531841"/>
                  <a:ext cx="828546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61BA4BF-389B-054E-DAE2-B2DF8C6CEC70}"/>
                    </a:ext>
                  </a:extLst>
                </p:cNvPr>
                <p:cNvCxnSpPr>
                  <a:cxnSpLocks/>
                  <a:stCxn id="50" idx="4"/>
                  <a:endCxn id="49" idx="0"/>
                </p:cNvCxnSpPr>
                <p:nvPr/>
              </p:nvCxnSpPr>
              <p:spPr>
                <a:xfrm>
                  <a:off x="6382196" y="2531841"/>
                  <a:ext cx="1376113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D1BBC77-C902-6999-1EBB-C2E82C6CCFF7}"/>
                    </a:ext>
                  </a:extLst>
                </p:cNvPr>
                <p:cNvCxnSpPr>
                  <a:cxnSpLocks/>
                  <a:stCxn id="51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279982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B3E090A-01DB-E7B6-8E44-3A075366477C}"/>
                    </a:ext>
                  </a:extLst>
                </p:cNvPr>
                <p:cNvCxnSpPr>
                  <a:cxnSpLocks/>
                  <a:stCxn id="51" idx="4"/>
                  <a:endCxn id="48" idx="0"/>
                </p:cNvCxnSpPr>
                <p:nvPr/>
              </p:nvCxnSpPr>
              <p:spPr>
                <a:xfrm>
                  <a:off x="6932273" y="2531841"/>
                  <a:ext cx="278469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7F234C-6F85-92B7-8AD6-7F5C164E50A0}"/>
                    </a:ext>
                  </a:extLst>
                </p:cNvPr>
                <p:cNvCxnSpPr>
                  <a:cxnSpLocks/>
                  <a:stCxn id="52" idx="4"/>
                  <a:endCxn id="49" idx="0"/>
                </p:cNvCxnSpPr>
                <p:nvPr/>
              </p:nvCxnSpPr>
              <p:spPr>
                <a:xfrm>
                  <a:off x="7482350" y="2531841"/>
                  <a:ext cx="275959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2DF5012-0C49-F600-6773-B3D5C55E3F36}"/>
                    </a:ext>
                  </a:extLst>
                </p:cNvPr>
                <p:cNvCxnSpPr>
                  <a:cxnSpLocks/>
                  <a:stCxn id="51" idx="4"/>
                  <a:endCxn id="49" idx="0"/>
                </p:cNvCxnSpPr>
                <p:nvPr/>
              </p:nvCxnSpPr>
              <p:spPr>
                <a:xfrm>
                  <a:off x="6932273" y="2531841"/>
                  <a:ext cx="826036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CFEE290B-E699-D160-942B-BA465BA8EE9A}"/>
                    </a:ext>
                  </a:extLst>
                </p:cNvPr>
                <p:cNvCxnSpPr>
                  <a:cxnSpLocks/>
                  <a:stCxn id="52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830059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9D9DFC36-4D65-95DE-BFEE-6EE3FD916A39}"/>
                    </a:ext>
                  </a:extLst>
                </p:cNvPr>
                <p:cNvCxnSpPr>
                  <a:cxnSpLocks/>
                  <a:stCxn id="52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271608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1356B94-76AF-3AE5-9BB0-4CD53CD62BC9}"/>
                    </a:ext>
                  </a:extLst>
                </p:cNvPr>
                <p:cNvCxnSpPr>
                  <a:cxnSpLocks/>
                  <a:stCxn id="53" idx="4"/>
                  <a:endCxn id="49" idx="0"/>
                </p:cNvCxnSpPr>
                <p:nvPr/>
              </p:nvCxnSpPr>
              <p:spPr>
                <a:xfrm flipH="1">
                  <a:off x="7758309" y="2531841"/>
                  <a:ext cx="274118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8000945-A5AB-F213-830F-8D3B371C1236}"/>
                    </a:ext>
                  </a:extLst>
                </p:cNvPr>
                <p:cNvCxnSpPr>
                  <a:cxnSpLocks/>
                  <a:stCxn id="53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821685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75DE340-C07A-E0DF-BB39-B8EBB183FECA}"/>
                    </a:ext>
                  </a:extLst>
                </p:cNvPr>
                <p:cNvCxnSpPr>
                  <a:cxnSpLocks/>
                  <a:stCxn id="53" idx="4"/>
                </p:cNvCxnSpPr>
                <p:nvPr/>
              </p:nvCxnSpPr>
              <p:spPr>
                <a:xfrm flipH="1">
                  <a:off x="6652291" y="2531841"/>
                  <a:ext cx="138013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18AA491-F626-D885-5284-4213AA663730}"/>
                  </a:ext>
                </a:extLst>
              </p:cNvPr>
              <p:cNvGrpSpPr/>
              <p:nvPr/>
            </p:nvGrpSpPr>
            <p:grpSpPr>
              <a:xfrm>
                <a:off x="6652291" y="3351393"/>
                <a:ext cx="1106032" cy="774087"/>
                <a:chOff x="6652291" y="3351393"/>
                <a:chExt cx="1106032" cy="774087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75D42692-EA5E-D714-CE29-ADA703B63C80}"/>
                    </a:ext>
                  </a:extLst>
                </p:cNvPr>
                <p:cNvCxnSpPr>
                  <a:cxnSpLocks/>
                  <a:stCxn id="47" idx="4"/>
                  <a:endCxn id="44" idx="0"/>
                </p:cNvCxnSpPr>
                <p:nvPr/>
              </p:nvCxnSpPr>
              <p:spPr>
                <a:xfrm>
                  <a:off x="6652291" y="3379087"/>
                  <a:ext cx="2082" cy="65464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D812A76-BE74-4499-E015-69901840322C}"/>
                    </a:ext>
                  </a:extLst>
                </p:cNvPr>
                <p:cNvCxnSpPr>
                  <a:cxnSpLocks/>
                  <a:stCxn id="47" idx="4"/>
                </p:cNvCxnSpPr>
                <p:nvPr/>
              </p:nvCxnSpPr>
              <p:spPr>
                <a:xfrm>
                  <a:off x="6652291" y="3379087"/>
                  <a:ext cx="559129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E57AAB86-9F9D-A469-4E8C-0CF8F56C3576}"/>
                    </a:ext>
                  </a:extLst>
                </p:cNvPr>
                <p:cNvCxnSpPr>
                  <a:cxnSpLocks/>
                  <a:endCxn id="46" idx="0"/>
                </p:cNvCxnSpPr>
                <p:nvPr/>
              </p:nvCxnSpPr>
              <p:spPr>
                <a:xfrm>
                  <a:off x="6690908" y="3414847"/>
                  <a:ext cx="1067415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285325E2-A3BB-6A19-C6F8-7C06C15FD9EF}"/>
                    </a:ext>
                  </a:extLst>
                </p:cNvPr>
                <p:cNvCxnSpPr>
                  <a:cxnSpLocks/>
                  <a:stCxn id="48" idx="4"/>
                  <a:endCxn id="45" idx="0"/>
                </p:cNvCxnSpPr>
                <p:nvPr/>
              </p:nvCxnSpPr>
              <p:spPr>
                <a:xfrm flipH="1">
                  <a:off x="7209440" y="3351393"/>
                  <a:ext cx="1302" cy="71740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F32D651F-8491-CA06-4D06-9BE204514AF1}"/>
                    </a:ext>
                  </a:extLst>
                </p:cNvPr>
                <p:cNvCxnSpPr>
                  <a:cxnSpLocks/>
                  <a:stCxn id="49" idx="4"/>
                  <a:endCxn id="46" idx="0"/>
                </p:cNvCxnSpPr>
                <p:nvPr/>
              </p:nvCxnSpPr>
              <p:spPr>
                <a:xfrm>
                  <a:off x="7758309" y="3447215"/>
                  <a:ext cx="14" cy="678265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C62F85C-E9E0-DCA4-EA9D-B3C3629A26AF}"/>
                    </a:ext>
                  </a:extLst>
                </p:cNvPr>
                <p:cNvCxnSpPr>
                  <a:cxnSpLocks/>
                  <a:stCxn id="48" idx="4"/>
                  <a:endCxn id="44" idx="0"/>
                </p:cNvCxnSpPr>
                <p:nvPr/>
              </p:nvCxnSpPr>
              <p:spPr>
                <a:xfrm flipH="1">
                  <a:off x="6654373" y="3351393"/>
                  <a:ext cx="556369" cy="68234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E478130D-7D69-6CDD-B4B6-B02A8ED8FF78}"/>
                    </a:ext>
                  </a:extLst>
                </p:cNvPr>
                <p:cNvCxnSpPr>
                  <a:cxnSpLocks/>
                  <a:stCxn id="48" idx="4"/>
                  <a:endCxn id="46" idx="0"/>
                </p:cNvCxnSpPr>
                <p:nvPr/>
              </p:nvCxnSpPr>
              <p:spPr>
                <a:xfrm>
                  <a:off x="7210742" y="3351393"/>
                  <a:ext cx="547581" cy="77408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F9005748-A530-E5B6-92B8-3349B5D5CF2C}"/>
                    </a:ext>
                  </a:extLst>
                </p:cNvPr>
                <p:cNvCxnSpPr>
                  <a:cxnSpLocks/>
                  <a:stCxn id="49" idx="4"/>
                  <a:endCxn id="45" idx="0"/>
                </p:cNvCxnSpPr>
                <p:nvPr/>
              </p:nvCxnSpPr>
              <p:spPr>
                <a:xfrm flipH="1">
                  <a:off x="7209440" y="3447215"/>
                  <a:ext cx="548869" cy="62158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5244781F-298B-E1A2-9AB1-69A5C9EF9F31}"/>
                    </a:ext>
                  </a:extLst>
                </p:cNvPr>
                <p:cNvCxnSpPr>
                  <a:cxnSpLocks/>
                  <a:stCxn id="49" idx="4"/>
                  <a:endCxn id="44" idx="0"/>
                </p:cNvCxnSpPr>
                <p:nvPr/>
              </p:nvCxnSpPr>
              <p:spPr>
                <a:xfrm flipH="1">
                  <a:off x="6654373" y="3447215"/>
                  <a:ext cx="1103936" cy="58651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340377F-4445-609F-A66D-93BA4218A081}"/>
                  </a:ext>
                </a:extLst>
              </p:cNvPr>
              <p:cNvGrpSpPr/>
              <p:nvPr/>
            </p:nvGrpSpPr>
            <p:grpSpPr>
              <a:xfrm>
                <a:off x="6654373" y="4190959"/>
                <a:ext cx="1103950" cy="736712"/>
                <a:chOff x="6654373" y="4190959"/>
                <a:chExt cx="1103950" cy="736712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C00BC2BD-7EA4-A2CE-B558-EB219B1D87CC}"/>
                    </a:ext>
                  </a:extLst>
                </p:cNvPr>
                <p:cNvCxnSpPr>
                  <a:cxnSpLocks/>
                  <a:stCxn id="44" idx="4"/>
                  <a:endCxn id="42" idx="0"/>
                </p:cNvCxnSpPr>
                <p:nvPr/>
              </p:nvCxnSpPr>
              <p:spPr>
                <a:xfrm>
                  <a:off x="6654373" y="4292933"/>
                  <a:ext cx="27790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D99BE823-B7AB-0665-69CD-5B22F7FDF363}"/>
                    </a:ext>
                  </a:extLst>
                </p:cNvPr>
                <p:cNvCxnSpPr>
                  <a:cxnSpLocks/>
                  <a:stCxn id="45" idx="4"/>
                  <a:endCxn id="42" idx="0"/>
                </p:cNvCxnSpPr>
                <p:nvPr/>
              </p:nvCxnSpPr>
              <p:spPr>
                <a:xfrm flipH="1">
                  <a:off x="6932273" y="4241599"/>
                  <a:ext cx="277167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787241A-1BB8-AA8E-AD5D-BA9FBFB6FB21}"/>
                    </a:ext>
                  </a:extLst>
                </p:cNvPr>
                <p:cNvCxnSpPr>
                  <a:cxnSpLocks/>
                  <a:stCxn id="45" idx="4"/>
                  <a:endCxn id="43" idx="0"/>
                </p:cNvCxnSpPr>
                <p:nvPr/>
              </p:nvCxnSpPr>
              <p:spPr>
                <a:xfrm>
                  <a:off x="7209440" y="4241599"/>
                  <a:ext cx="281963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F9FD792-07AD-EBE6-B486-CFD80E2E5AB0}"/>
                    </a:ext>
                  </a:extLst>
                </p:cNvPr>
                <p:cNvCxnSpPr>
                  <a:cxnSpLocks/>
                  <a:stCxn id="46" idx="4"/>
                  <a:endCxn id="43" idx="0"/>
                </p:cNvCxnSpPr>
                <p:nvPr/>
              </p:nvCxnSpPr>
              <p:spPr>
                <a:xfrm flipH="1">
                  <a:off x="7491403" y="4190959"/>
                  <a:ext cx="26692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DA575D1-7ABD-A41B-95F4-0C0A62A4C1D8}"/>
                    </a:ext>
                  </a:extLst>
                </p:cNvPr>
                <p:cNvCxnSpPr>
                  <a:cxnSpLocks/>
                  <a:stCxn id="44" idx="4"/>
                  <a:endCxn id="43" idx="0"/>
                </p:cNvCxnSpPr>
                <p:nvPr/>
              </p:nvCxnSpPr>
              <p:spPr>
                <a:xfrm>
                  <a:off x="6654373" y="4292933"/>
                  <a:ext cx="83703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21C1B9CA-2BB6-0479-D2B3-32D14C9690C8}"/>
                    </a:ext>
                  </a:extLst>
                </p:cNvPr>
                <p:cNvCxnSpPr>
                  <a:cxnSpLocks/>
                  <a:stCxn id="42" idx="0"/>
                  <a:endCxn id="46" idx="4"/>
                </p:cNvCxnSpPr>
                <p:nvPr/>
              </p:nvCxnSpPr>
              <p:spPr>
                <a:xfrm flipV="1">
                  <a:off x="6932273" y="4190959"/>
                  <a:ext cx="82605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1103693-1A79-BBCB-A860-9C748302A456}"/>
              </a:ext>
            </a:extLst>
          </p:cNvPr>
          <p:cNvSpPr txBox="1"/>
          <p:nvPr/>
        </p:nvSpPr>
        <p:spPr>
          <a:xfrm>
            <a:off x="296070" y="860450"/>
            <a:ext cx="2049140" cy="76174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A deep learning model will comprise large numbers of tensors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E4F3BD-6C86-21DE-3C5B-30C26A16CDC5}"/>
              </a:ext>
            </a:extLst>
          </p:cNvPr>
          <p:cNvSpPr txBox="1"/>
          <p:nvPr/>
        </p:nvSpPr>
        <p:spPr>
          <a:xfrm>
            <a:off x="1876130" y="2738638"/>
            <a:ext cx="2672179" cy="76174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Transformers process the tensors, which means a lot of </a:t>
            </a:r>
            <a:r>
              <a:rPr lang="en-US" sz="1500" b="1" i="1" dirty="0">
                <a:solidFill>
                  <a:schemeClr val="accent5"/>
                </a:solidFill>
              </a:rPr>
              <a:t>matrix arithmetic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C6336E1-2732-7202-2B90-B90B55A80AC4}"/>
              </a:ext>
            </a:extLst>
          </p:cNvPr>
          <p:cNvSpPr txBox="1"/>
          <p:nvPr/>
        </p:nvSpPr>
        <p:spPr>
          <a:xfrm>
            <a:off x="2047507" y="3570173"/>
            <a:ext cx="2294682" cy="530915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Matrix arithmetic responds well to </a:t>
            </a:r>
            <a:r>
              <a:rPr lang="en-US" sz="1500" b="1" i="1" dirty="0">
                <a:solidFill>
                  <a:schemeClr val="accent5"/>
                </a:solidFill>
              </a:rPr>
              <a:t>parallel processing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85BF91-164F-A28A-9D80-6B022229B9F0}"/>
              </a:ext>
            </a:extLst>
          </p:cNvPr>
          <p:cNvSpPr txBox="1"/>
          <p:nvPr/>
        </p:nvSpPr>
        <p:spPr>
          <a:xfrm>
            <a:off x="4564334" y="776453"/>
            <a:ext cx="4283930" cy="30008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500" b="1" dirty="0">
                <a:solidFill>
                  <a:schemeClr val="tx2"/>
                </a:solidFill>
              </a:rPr>
              <a:t>Multicore processors are best for </a:t>
            </a:r>
            <a:r>
              <a:rPr lang="en-US" sz="1500" b="1" i="1" u="sng" dirty="0">
                <a:solidFill>
                  <a:schemeClr val="tx2"/>
                </a:solidFill>
              </a:rPr>
              <a:t>parallel processing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C904234-EE03-D580-A723-8792380C7EC0}"/>
              </a:ext>
            </a:extLst>
          </p:cNvPr>
          <p:cNvGrpSpPr/>
          <p:nvPr/>
        </p:nvGrpSpPr>
        <p:grpSpPr>
          <a:xfrm>
            <a:off x="4166681" y="1113588"/>
            <a:ext cx="4659872" cy="1840386"/>
            <a:chOff x="5555574" y="1484784"/>
            <a:chExt cx="6213163" cy="2453848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1AAE8257-8364-1DB1-7F22-C4FD893C5B73}"/>
                </a:ext>
              </a:extLst>
            </p:cNvPr>
            <p:cNvSpPr/>
            <p:nvPr/>
          </p:nvSpPr>
          <p:spPr>
            <a:xfrm>
              <a:off x="9493250" y="1484784"/>
              <a:ext cx="2275487" cy="2453848"/>
            </a:xfrm>
            <a:prstGeom prst="roundRect">
              <a:avLst>
                <a:gd name="adj" fmla="val 4537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62A8F25-B737-68F8-F5F7-57052A863467}"/>
                </a:ext>
              </a:extLst>
            </p:cNvPr>
            <p:cNvSpPr/>
            <p:nvPr/>
          </p:nvSpPr>
          <p:spPr>
            <a:xfrm>
              <a:off x="9641244" y="1759333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0F091BA-E6CE-AAE9-AA85-414DFB57A332}"/>
                </a:ext>
              </a:extLst>
            </p:cNvPr>
            <p:cNvSpPr/>
            <p:nvPr/>
          </p:nvSpPr>
          <p:spPr>
            <a:xfrm>
              <a:off x="10317298" y="1759333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C04B107-2295-541F-35AF-764E788ECDB2}"/>
                </a:ext>
              </a:extLst>
            </p:cNvPr>
            <p:cNvSpPr/>
            <p:nvPr/>
          </p:nvSpPr>
          <p:spPr>
            <a:xfrm>
              <a:off x="10993352" y="1759333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1CDF63D-8016-5276-E7DB-97C00E255FA2}"/>
                </a:ext>
              </a:extLst>
            </p:cNvPr>
            <p:cNvSpPr/>
            <p:nvPr/>
          </p:nvSpPr>
          <p:spPr>
            <a:xfrm>
              <a:off x="9641244" y="2458202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7767C21-85F8-EA23-3805-EBE97DED0F30}"/>
                </a:ext>
              </a:extLst>
            </p:cNvPr>
            <p:cNvSpPr/>
            <p:nvPr/>
          </p:nvSpPr>
          <p:spPr>
            <a:xfrm>
              <a:off x="10317298" y="2458202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E1B6D63-50CA-36AC-40C6-6FA304494953}"/>
                </a:ext>
              </a:extLst>
            </p:cNvPr>
            <p:cNvSpPr/>
            <p:nvPr/>
          </p:nvSpPr>
          <p:spPr>
            <a:xfrm>
              <a:off x="10993352" y="2458202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A389E59-EC13-7F4A-2326-F56F1155A80C}"/>
                </a:ext>
              </a:extLst>
            </p:cNvPr>
            <p:cNvSpPr/>
            <p:nvPr/>
          </p:nvSpPr>
          <p:spPr>
            <a:xfrm>
              <a:off x="9982046" y="3157071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6D0530A-4117-83A1-3B21-47D0A35702B2}"/>
                </a:ext>
              </a:extLst>
            </p:cNvPr>
            <p:cNvSpPr/>
            <p:nvPr/>
          </p:nvSpPr>
          <p:spPr>
            <a:xfrm>
              <a:off x="10661292" y="3157071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32E39C-7FD5-255C-1C41-2EC1884551DC}"/>
                </a:ext>
              </a:extLst>
            </p:cNvPr>
            <p:cNvSpPr txBox="1"/>
            <p:nvPr/>
          </p:nvSpPr>
          <p:spPr>
            <a:xfrm>
              <a:off x="5555574" y="1986500"/>
              <a:ext cx="3852662" cy="1015663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A modern </a:t>
              </a:r>
              <a:r>
                <a:rPr lang="en-US" sz="1500" b="1" i="1" dirty="0">
                  <a:solidFill>
                    <a:schemeClr val="accent5"/>
                  </a:solidFill>
                </a:rPr>
                <a:t>CPU</a:t>
              </a:r>
              <a:r>
                <a:rPr lang="en-US" sz="1500" dirty="0">
                  <a:solidFill>
                    <a:schemeClr val="tx2"/>
                  </a:solidFill>
                </a:rPr>
                <a:t> might have around </a:t>
              </a:r>
              <a:r>
                <a:rPr lang="en-US" sz="1500" b="1" i="1" dirty="0">
                  <a:solidFill>
                    <a:schemeClr val="accent5"/>
                  </a:solidFill>
                </a:rPr>
                <a:t>8 very complex  cores</a:t>
              </a:r>
              <a:r>
                <a:rPr lang="en-US" sz="1500" dirty="0">
                  <a:solidFill>
                    <a:schemeClr val="tx2"/>
                  </a:solidFill>
                </a:rPr>
                <a:t>, with multiple threads for each core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09D6C20-F71F-71D6-AEE5-49B7ADAA8DBB}"/>
              </a:ext>
            </a:extLst>
          </p:cNvPr>
          <p:cNvGrpSpPr/>
          <p:nvPr/>
        </p:nvGrpSpPr>
        <p:grpSpPr>
          <a:xfrm>
            <a:off x="1807086" y="1221600"/>
            <a:ext cx="2116843" cy="1458162"/>
            <a:chOff x="2409448" y="1628800"/>
            <a:chExt cx="2822457" cy="194421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7DB52F5-3C7E-FBB1-5841-542C94D68A19}"/>
                </a:ext>
              </a:extLst>
            </p:cNvPr>
            <p:cNvGrpSpPr/>
            <p:nvPr/>
          </p:nvGrpSpPr>
          <p:grpSpPr>
            <a:xfrm>
              <a:off x="3287689" y="1628800"/>
              <a:ext cx="1944216" cy="1944216"/>
              <a:chOff x="6456040" y="1545513"/>
              <a:chExt cx="1944216" cy="1944216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4E1E76E-64D3-D3DC-A34E-E6FB36EF63A9}"/>
                  </a:ext>
                </a:extLst>
              </p:cNvPr>
              <p:cNvSpPr/>
              <p:nvPr/>
            </p:nvSpPr>
            <p:spPr>
              <a:xfrm>
                <a:off x="6456040" y="1545513"/>
                <a:ext cx="1944216" cy="194421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pic>
            <p:nvPicPr>
              <p:cNvPr id="55" name="Picture 2">
                <a:extLst>
                  <a:ext uri="{FF2B5EF4-FFF2-40B4-BE49-F238E27FC236}">
                    <a16:creationId xmlns:a16="http://schemas.microsoft.com/office/drawing/2014/main" id="{31CD02AD-DE9B-235B-CDFD-0E93E67C02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623446" y="1823718"/>
                <a:ext cx="1530105" cy="1285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DF669307-E6D1-C856-C400-7AA21DBB42B5}"/>
                </a:ext>
              </a:extLst>
            </p:cNvPr>
            <p:cNvCxnSpPr>
              <a:stCxn id="49" idx="6"/>
            </p:cNvCxnSpPr>
            <p:nvPr/>
          </p:nvCxnSpPr>
          <p:spPr>
            <a:xfrm flipV="1">
              <a:off x="2409448" y="3034266"/>
              <a:ext cx="926976" cy="283349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8B9BE397-E8C0-938D-5D9B-BBBED86C81D9}"/>
              </a:ext>
            </a:extLst>
          </p:cNvPr>
          <p:cNvGrpSpPr/>
          <p:nvPr/>
        </p:nvGrpSpPr>
        <p:grpSpPr>
          <a:xfrm>
            <a:off x="4896254" y="3649498"/>
            <a:ext cx="2106043" cy="1207497"/>
            <a:chOff x="6495252" y="4884901"/>
            <a:chExt cx="2808057" cy="1609996"/>
          </a:xfrm>
        </p:grpSpPr>
        <p:pic>
          <p:nvPicPr>
            <p:cNvPr id="11266" name="Picture 2" descr="Logos &amp; Brand Guidelines | NVIDIA">
              <a:extLst>
                <a:ext uri="{FF2B5EF4-FFF2-40B4-BE49-F238E27FC236}">
                  <a16:creationId xmlns:a16="http://schemas.microsoft.com/office/drawing/2014/main" id="{843BFDB0-41BA-2C27-A450-93CC31F0B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0305" y="4884901"/>
              <a:ext cx="1070434" cy="60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09D83D9D-2864-947E-63A9-E2F37DBE332C}"/>
                </a:ext>
              </a:extLst>
            </p:cNvPr>
            <p:cNvSpPr txBox="1"/>
            <p:nvPr/>
          </p:nvSpPr>
          <p:spPr>
            <a:xfrm>
              <a:off x="6495252" y="5590035"/>
              <a:ext cx="2808057" cy="904862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350" dirty="0">
                  <a:solidFill>
                    <a:schemeClr val="tx2"/>
                  </a:solidFill>
                </a:rPr>
                <a:t>Nvidia has </a:t>
              </a:r>
              <a:r>
                <a:rPr lang="en-US" sz="1350" b="1" i="1" dirty="0">
                  <a:solidFill>
                    <a:schemeClr val="accent5"/>
                  </a:solidFill>
                </a:rPr>
                <a:t>70-95%</a:t>
              </a:r>
              <a:r>
                <a:rPr lang="en-US" sz="1350" dirty="0">
                  <a:solidFill>
                    <a:schemeClr val="tx2"/>
                  </a:solidFill>
                </a:rPr>
                <a:t> market share for AI processing</a:t>
              </a:r>
            </a:p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i="1" dirty="0">
                  <a:solidFill>
                    <a:schemeClr val="tx2"/>
                  </a:solidFill>
                </a:rPr>
                <a:t>2H24 estimate by Mizuho Securities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0DE76-A957-7EE7-1A28-7F8F991A2312}"/>
              </a:ext>
            </a:extLst>
          </p:cNvPr>
          <p:cNvGrpSpPr/>
          <p:nvPr/>
        </p:nvGrpSpPr>
        <p:grpSpPr>
          <a:xfrm>
            <a:off x="4945559" y="2790838"/>
            <a:ext cx="3880993" cy="1933325"/>
            <a:chOff x="6594078" y="3846513"/>
            <a:chExt cx="5174657" cy="2577767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4726DD7C-448C-F3D5-D607-54F388983492}"/>
                </a:ext>
              </a:extLst>
            </p:cNvPr>
            <p:cNvGrpSpPr/>
            <p:nvPr/>
          </p:nvGrpSpPr>
          <p:grpSpPr>
            <a:xfrm>
              <a:off x="6594078" y="3846513"/>
              <a:ext cx="5174657" cy="2577767"/>
              <a:chOff x="6594078" y="3846513"/>
              <a:chExt cx="5174657" cy="257776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A4682C9D-0AE2-9AC3-829D-6E2BFAAC8056}"/>
                  </a:ext>
                </a:extLst>
              </p:cNvPr>
              <p:cNvSpPr/>
              <p:nvPr/>
            </p:nvSpPr>
            <p:spPr>
              <a:xfrm>
                <a:off x="9493248" y="4149080"/>
                <a:ext cx="2275487" cy="2275200"/>
              </a:xfrm>
              <a:prstGeom prst="roundRect">
                <a:avLst>
                  <a:gd name="adj" fmla="val 4537"/>
                </a:avLst>
              </a:prstGeom>
              <a:solidFill>
                <a:schemeClr val="accent6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E14F0D5-F8FD-4B2B-407B-D7CAD8989821}"/>
                  </a:ext>
                </a:extLst>
              </p:cNvPr>
              <p:cNvSpPr txBox="1"/>
              <p:nvPr/>
            </p:nvSpPr>
            <p:spPr>
              <a:xfrm>
                <a:off x="6594078" y="3846513"/>
                <a:ext cx="2726021" cy="1015663"/>
              </a:xfrm>
              <a:prstGeom prst="rect">
                <a:avLst/>
              </a:prstGeom>
            </p:spPr>
            <p:txBody>
              <a:bodyPr vert="horz" wrap="square" lIns="68580" tIns="34290" rIns="68580" bIns="3429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500" dirty="0">
                    <a:solidFill>
                      <a:schemeClr val="tx2"/>
                    </a:solidFill>
                  </a:rPr>
                  <a:t>A modern </a:t>
                </a:r>
                <a:r>
                  <a:rPr lang="en-US" sz="1500" b="1" i="1" dirty="0">
                    <a:solidFill>
                      <a:schemeClr val="accent5"/>
                    </a:solidFill>
                  </a:rPr>
                  <a:t>GPU</a:t>
                </a:r>
                <a:r>
                  <a:rPr lang="en-US" sz="1500" dirty="0">
                    <a:solidFill>
                      <a:schemeClr val="tx2"/>
                    </a:solidFill>
                  </a:rPr>
                  <a:t> might have </a:t>
                </a:r>
                <a:r>
                  <a:rPr lang="en-US" sz="1500" b="1" i="1" dirty="0">
                    <a:solidFill>
                      <a:schemeClr val="accent5"/>
                    </a:solidFill>
                  </a:rPr>
                  <a:t>thousands</a:t>
                </a:r>
                <a:r>
                  <a:rPr lang="en-US" sz="1500" dirty="0">
                    <a:solidFill>
                      <a:schemeClr val="tx2"/>
                    </a:solidFill>
                  </a:rPr>
                  <a:t> of more simple cores</a:t>
                </a: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3194256-EFEF-4E50-5F78-F3639F04A84E}"/>
                  </a:ext>
                </a:extLst>
              </p:cNvPr>
              <p:cNvSpPr/>
              <p:nvPr/>
            </p:nvSpPr>
            <p:spPr>
              <a:xfrm>
                <a:off x="9597400" y="4253089"/>
                <a:ext cx="2067183" cy="2067183"/>
              </a:xfrm>
              <a:prstGeom prst="rect">
                <a:avLst/>
              </a:prstGeom>
              <a:pattFill prst="pct80">
                <a:fgClr>
                  <a:schemeClr val="bg1"/>
                </a:fgClr>
                <a:bgClr>
                  <a:schemeClr val="accent6"/>
                </a:bgClr>
              </a:patt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2A4A62-D7C5-D2D4-E94E-4CB18DA6EDD3}"/>
                </a:ext>
              </a:extLst>
            </p:cNvPr>
            <p:cNvSpPr txBox="1"/>
            <p:nvPr/>
          </p:nvSpPr>
          <p:spPr>
            <a:xfrm>
              <a:off x="9616731" y="4551741"/>
              <a:ext cx="2010465" cy="1397306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u="sng" dirty="0">
                  <a:solidFill>
                    <a:schemeClr val="tx2"/>
                  </a:solidFill>
                </a:rPr>
                <a:t>Nvidia H100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350" b="1" i="1" dirty="0">
                  <a:solidFill>
                    <a:schemeClr val="accent5"/>
                  </a:solidFill>
                </a:rPr>
                <a:t>14,592</a:t>
              </a:r>
              <a:r>
                <a:rPr lang="en-US" sz="1350" dirty="0">
                  <a:solidFill>
                    <a:schemeClr val="tx2"/>
                  </a:solidFill>
                </a:rPr>
                <a:t> CUDA cores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350" b="1" i="1" dirty="0">
                  <a:solidFill>
                    <a:schemeClr val="accent5"/>
                  </a:solidFill>
                </a:rPr>
                <a:t>528</a:t>
              </a:r>
              <a:r>
                <a:rPr lang="en-US" sz="1350" dirty="0">
                  <a:solidFill>
                    <a:schemeClr val="tx2"/>
                  </a:solidFill>
                </a:rPr>
                <a:t> Tensor cores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350" b="1" i="1" dirty="0">
                  <a:solidFill>
                    <a:schemeClr val="accent5"/>
                  </a:solidFill>
                </a:rPr>
                <a:t>per-GPU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928EA48-431B-DDB9-7598-BA4022014BDF}"/>
              </a:ext>
            </a:extLst>
          </p:cNvPr>
          <p:cNvSpPr txBox="1"/>
          <p:nvPr/>
        </p:nvSpPr>
        <p:spPr>
          <a:xfrm>
            <a:off x="1620967" y="4451789"/>
            <a:ext cx="2908489" cy="253916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  <a:hlinkClick r:id="rId4"/>
              </a:rPr>
              <a:t>Why Nvidia seems to have an AI monopoly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0DD69B-1D8F-33BD-7D87-203AA9968C0C}"/>
              </a:ext>
            </a:extLst>
          </p:cNvPr>
          <p:cNvSpPr txBox="1"/>
          <p:nvPr/>
        </p:nvSpPr>
        <p:spPr>
          <a:xfrm>
            <a:off x="79821" y="4358416"/>
            <a:ext cx="1548501" cy="30008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Interesting videos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CFD41FD-54AB-9DAA-F901-F4C730771DE6}"/>
              </a:ext>
            </a:extLst>
          </p:cNvPr>
          <p:cNvSpPr txBox="1"/>
          <p:nvPr/>
        </p:nvSpPr>
        <p:spPr>
          <a:xfrm>
            <a:off x="1643237" y="4238488"/>
            <a:ext cx="1797736" cy="253916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  <a:hlinkClick r:id="rId5"/>
              </a:rPr>
              <a:t>Why GPUs are used for AI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2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7E169C20-5CEC-F88E-8CF0-608E3D7CFE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Hardware For AI Training: CPU, GPU, TPU, NPU???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D336B87-7FC6-EDC0-D78A-93C18EED1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2"/>
                </a:solidFill>
              </a:rPr>
              <a:t>Disclaimer: The real differences for TPUs and NPUs are very subjective.  Explanations are often quite poor.</a:t>
            </a:r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6A5CA-BF8E-E3D1-EAC4-D9D229DCD3E0}"/>
              </a:ext>
            </a:extLst>
          </p:cNvPr>
          <p:cNvSpPr txBox="1"/>
          <p:nvPr/>
        </p:nvSpPr>
        <p:spPr>
          <a:xfrm>
            <a:off x="853239" y="1871149"/>
            <a:ext cx="697948" cy="43858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dirty="0">
                <a:solidFill>
                  <a:schemeClr val="accent5"/>
                </a:solidFill>
              </a:rPr>
              <a:t>CPU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7C4030-46A4-57E4-3C5B-C68744A2D539}"/>
              </a:ext>
            </a:extLst>
          </p:cNvPr>
          <p:cNvGrpSpPr/>
          <p:nvPr/>
        </p:nvGrpSpPr>
        <p:grpSpPr>
          <a:xfrm>
            <a:off x="521117" y="2335196"/>
            <a:ext cx="1237647" cy="1334658"/>
            <a:chOff x="-179245" y="2324390"/>
            <a:chExt cx="2275487" cy="245384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33FF0C0-B0E3-91CC-5235-EFFB3C9596FF}"/>
                </a:ext>
              </a:extLst>
            </p:cNvPr>
            <p:cNvSpPr/>
            <p:nvPr/>
          </p:nvSpPr>
          <p:spPr>
            <a:xfrm>
              <a:off x="-179245" y="2324390"/>
              <a:ext cx="2275487" cy="2453848"/>
            </a:xfrm>
            <a:prstGeom prst="roundRect">
              <a:avLst>
                <a:gd name="adj" fmla="val 4537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83B997-2761-A0EE-4B3C-CA50E1F80C97}"/>
                </a:ext>
              </a:extLst>
            </p:cNvPr>
            <p:cNvSpPr/>
            <p:nvPr/>
          </p:nvSpPr>
          <p:spPr>
            <a:xfrm>
              <a:off x="-31251" y="2598939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95CE11-DDD0-CB26-7346-ABD746C83EF8}"/>
                </a:ext>
              </a:extLst>
            </p:cNvPr>
            <p:cNvSpPr/>
            <p:nvPr/>
          </p:nvSpPr>
          <p:spPr>
            <a:xfrm>
              <a:off x="644803" y="2598939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CDEFE9-B530-74DA-6A2E-C3E82BCDFEE6}"/>
                </a:ext>
              </a:extLst>
            </p:cNvPr>
            <p:cNvSpPr/>
            <p:nvPr/>
          </p:nvSpPr>
          <p:spPr>
            <a:xfrm>
              <a:off x="1320857" y="2598939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0A73E0-7B9D-225A-566D-45ECEB86AF7B}"/>
                </a:ext>
              </a:extLst>
            </p:cNvPr>
            <p:cNvSpPr/>
            <p:nvPr/>
          </p:nvSpPr>
          <p:spPr>
            <a:xfrm>
              <a:off x="-31251" y="3297808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344E10-2DB3-C772-9B0E-D293FEA9FD5A}"/>
                </a:ext>
              </a:extLst>
            </p:cNvPr>
            <p:cNvSpPr/>
            <p:nvPr/>
          </p:nvSpPr>
          <p:spPr>
            <a:xfrm>
              <a:off x="644803" y="3297808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F8CD7D-2529-22D4-3EE1-97DEE233B89D}"/>
                </a:ext>
              </a:extLst>
            </p:cNvPr>
            <p:cNvSpPr/>
            <p:nvPr/>
          </p:nvSpPr>
          <p:spPr>
            <a:xfrm>
              <a:off x="1320857" y="3297808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21E97E-1051-8E00-4364-332ED5A25CFC}"/>
                </a:ext>
              </a:extLst>
            </p:cNvPr>
            <p:cNvSpPr/>
            <p:nvPr/>
          </p:nvSpPr>
          <p:spPr>
            <a:xfrm>
              <a:off x="309551" y="3996677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3338E8-2C94-947F-2763-D3BDF9763E0B}"/>
                </a:ext>
              </a:extLst>
            </p:cNvPr>
            <p:cNvSpPr/>
            <p:nvPr/>
          </p:nvSpPr>
          <p:spPr>
            <a:xfrm>
              <a:off x="988797" y="3996677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>
                  <a:solidFill>
                    <a:schemeClr val="tx2"/>
                  </a:solidFill>
                </a:rPr>
                <a:t>Core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A2FF44-9048-E905-38A9-4F7625657C9A}"/>
              </a:ext>
            </a:extLst>
          </p:cNvPr>
          <p:cNvSpPr txBox="1"/>
          <p:nvPr/>
        </p:nvSpPr>
        <p:spPr>
          <a:xfrm>
            <a:off x="79282" y="3855183"/>
            <a:ext cx="2161320" cy="57708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A modern </a:t>
            </a:r>
            <a:r>
              <a:rPr lang="en-US" sz="1100" b="1" i="1" dirty="0">
                <a:solidFill>
                  <a:schemeClr val="accent5"/>
                </a:solidFill>
              </a:rPr>
              <a:t>CPU</a:t>
            </a:r>
            <a:r>
              <a:rPr lang="en-US" sz="1100" dirty="0">
                <a:solidFill>
                  <a:schemeClr val="tx2"/>
                </a:solidFill>
              </a:rPr>
              <a:t> might have around </a:t>
            </a:r>
            <a:r>
              <a:rPr lang="en-US" sz="1100" b="1" i="1" dirty="0">
                <a:solidFill>
                  <a:schemeClr val="accent5"/>
                </a:solidFill>
              </a:rPr>
              <a:t>8 very complex  cores</a:t>
            </a:r>
            <a:r>
              <a:rPr lang="en-US" sz="1100" dirty="0">
                <a:solidFill>
                  <a:schemeClr val="tx2"/>
                </a:solidFill>
              </a:rPr>
              <a:t>, with multiple threads for each core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204927-31E5-CF5A-90B2-1E0C77749EEE}"/>
              </a:ext>
            </a:extLst>
          </p:cNvPr>
          <p:cNvSpPr txBox="1"/>
          <p:nvPr/>
        </p:nvSpPr>
        <p:spPr>
          <a:xfrm>
            <a:off x="2630331" y="3841086"/>
            <a:ext cx="1461770" cy="57708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A modern </a:t>
            </a:r>
            <a:r>
              <a:rPr lang="en-US" sz="1100" b="1" i="1" dirty="0">
                <a:solidFill>
                  <a:schemeClr val="accent5"/>
                </a:solidFill>
              </a:rPr>
              <a:t>GPU</a:t>
            </a:r>
            <a:r>
              <a:rPr lang="en-US" sz="1100" dirty="0">
                <a:solidFill>
                  <a:schemeClr val="tx2"/>
                </a:solidFill>
              </a:rPr>
              <a:t> might have </a:t>
            </a:r>
            <a:r>
              <a:rPr lang="en-US" sz="1100" b="1" i="1" dirty="0">
                <a:solidFill>
                  <a:schemeClr val="accent5"/>
                </a:solidFill>
              </a:rPr>
              <a:t>thousands</a:t>
            </a:r>
            <a:r>
              <a:rPr lang="en-US" sz="1100" dirty="0">
                <a:solidFill>
                  <a:schemeClr val="tx2"/>
                </a:solidFill>
              </a:rPr>
              <a:t> of more simple cores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24317D-F371-DAC2-D504-D8C385203A73}"/>
              </a:ext>
            </a:extLst>
          </p:cNvPr>
          <p:cNvGrpSpPr/>
          <p:nvPr/>
        </p:nvGrpSpPr>
        <p:grpSpPr>
          <a:xfrm>
            <a:off x="2679513" y="2335196"/>
            <a:ext cx="1350050" cy="1334659"/>
            <a:chOff x="3336493" y="2326178"/>
            <a:chExt cx="2301438" cy="22752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070304-474B-4A52-9868-1DC6E82A43FD}"/>
                </a:ext>
              </a:extLst>
            </p:cNvPr>
            <p:cNvSpPr/>
            <p:nvPr/>
          </p:nvSpPr>
          <p:spPr>
            <a:xfrm>
              <a:off x="3358496" y="2326178"/>
              <a:ext cx="2275487" cy="2275200"/>
            </a:xfrm>
            <a:prstGeom prst="roundRect">
              <a:avLst>
                <a:gd name="adj" fmla="val 4537"/>
              </a:avLst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4BFF07-D680-E235-4AD4-E07329CD8A71}"/>
                </a:ext>
              </a:extLst>
            </p:cNvPr>
            <p:cNvSpPr/>
            <p:nvPr/>
          </p:nvSpPr>
          <p:spPr>
            <a:xfrm>
              <a:off x="3462648" y="2430187"/>
              <a:ext cx="2067183" cy="2067183"/>
            </a:xfrm>
            <a:prstGeom prst="rect">
              <a:avLst/>
            </a:prstGeom>
            <a:pattFill prst="pct80">
              <a:fgClr>
                <a:schemeClr val="bg1"/>
              </a:fgClr>
              <a:bgClr>
                <a:schemeClr val="accent6"/>
              </a:bgClr>
            </a:patt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07D64E-9423-A6A1-E79B-8DFE81BCDBAD}"/>
                </a:ext>
              </a:extLst>
            </p:cNvPr>
            <p:cNvSpPr txBox="1"/>
            <p:nvPr/>
          </p:nvSpPr>
          <p:spPr>
            <a:xfrm>
              <a:off x="3336493" y="2728840"/>
              <a:ext cx="2301438" cy="1605484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350" b="1" u="sng">
                  <a:solidFill>
                    <a:schemeClr val="tx2"/>
                  </a:solidFill>
                </a:rPr>
                <a:t>Nvidia H100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b="1" i="1">
                  <a:solidFill>
                    <a:schemeClr val="accent5"/>
                  </a:solidFill>
                </a:rPr>
                <a:t>14,592</a:t>
              </a:r>
              <a:r>
                <a:rPr lang="en-US" sz="1200">
                  <a:solidFill>
                    <a:schemeClr val="tx2"/>
                  </a:solidFill>
                </a:rPr>
                <a:t> CUDA cores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b="1" i="1">
                  <a:solidFill>
                    <a:schemeClr val="accent5"/>
                  </a:solidFill>
                </a:rPr>
                <a:t>528</a:t>
              </a:r>
              <a:r>
                <a:rPr lang="en-US" sz="1200">
                  <a:solidFill>
                    <a:schemeClr val="tx2"/>
                  </a:solidFill>
                </a:rPr>
                <a:t> Tensor cores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b="1" i="1">
                  <a:solidFill>
                    <a:schemeClr val="accent5"/>
                  </a:solidFill>
                </a:rPr>
                <a:t>per-GPU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459F2F8-F716-A2B3-EEF2-B4FE0C78DBB5}"/>
              </a:ext>
            </a:extLst>
          </p:cNvPr>
          <p:cNvSpPr txBox="1"/>
          <p:nvPr/>
        </p:nvSpPr>
        <p:spPr>
          <a:xfrm>
            <a:off x="3005163" y="1875682"/>
            <a:ext cx="712375" cy="43858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dirty="0">
                <a:solidFill>
                  <a:schemeClr val="accent5"/>
                </a:solidFill>
              </a:rPr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1ECED9-7D2A-0676-2C28-96763F8C0837}"/>
              </a:ext>
            </a:extLst>
          </p:cNvPr>
          <p:cNvSpPr txBox="1"/>
          <p:nvPr/>
        </p:nvSpPr>
        <p:spPr>
          <a:xfrm>
            <a:off x="1369104" y="1543261"/>
            <a:ext cx="1838064" cy="34624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900" dirty="0">
                <a:solidFill>
                  <a:schemeClr val="tx2"/>
                </a:solidFill>
              </a:rPr>
              <a:t>CPU may not have enough parallel processing to excel in AI training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855965D5-F155-C362-DA72-CD9A05F384E5}"/>
              </a:ext>
            </a:extLst>
          </p:cNvPr>
          <p:cNvSpPr/>
          <p:nvPr/>
        </p:nvSpPr>
        <p:spPr>
          <a:xfrm rot="16200000">
            <a:off x="2028361" y="2805861"/>
            <a:ext cx="468967" cy="393326"/>
          </a:xfrm>
          <a:prstGeom prst="downArrow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solidFill>
                <a:schemeClr val="tx2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658541-3DA2-5DE7-874F-13A63A97BCCE}"/>
              </a:ext>
            </a:extLst>
          </p:cNvPr>
          <p:cNvGrpSpPr/>
          <p:nvPr/>
        </p:nvGrpSpPr>
        <p:grpSpPr>
          <a:xfrm>
            <a:off x="3615506" y="1461832"/>
            <a:ext cx="2924719" cy="3139709"/>
            <a:chOff x="3615506" y="1461832"/>
            <a:chExt cx="2924719" cy="313970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3D4FC9-EB5A-F6A4-5549-571058F3B8F9}"/>
                </a:ext>
              </a:extLst>
            </p:cNvPr>
            <p:cNvSpPr txBox="1"/>
            <p:nvPr/>
          </p:nvSpPr>
          <p:spPr>
            <a:xfrm>
              <a:off x="3615506" y="1461832"/>
              <a:ext cx="1758571" cy="484748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</a:rPr>
                <a:t>GPU has lots of cores, but also has “baggage” left over from Games graphics processing</a:t>
              </a:r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419847CB-8AC2-0AED-AAA2-5C90311ED24E}"/>
                </a:ext>
              </a:extLst>
            </p:cNvPr>
            <p:cNvSpPr/>
            <p:nvPr/>
          </p:nvSpPr>
          <p:spPr>
            <a:xfrm rot="16200000">
              <a:off x="4260309" y="2805860"/>
              <a:ext cx="468967" cy="393326"/>
            </a:xfrm>
            <a:prstGeom prst="down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pic>
          <p:nvPicPr>
            <p:cNvPr id="30" name="Picture 2" descr="undefined">
              <a:extLst>
                <a:ext uri="{FF2B5EF4-FFF2-40B4-BE49-F238E27FC236}">
                  <a16:creationId xmlns:a16="http://schemas.microsoft.com/office/drawing/2014/main" id="{C6A648A6-B6D8-5F0B-EBC7-B91C271EB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809799" y="2533333"/>
              <a:ext cx="1395920" cy="9956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D56F49-F71C-FE18-93E9-3F25FC2E3359}"/>
                </a:ext>
              </a:extLst>
            </p:cNvPr>
            <p:cNvSpPr txBox="1"/>
            <p:nvPr/>
          </p:nvSpPr>
          <p:spPr>
            <a:xfrm>
              <a:off x="5188577" y="1875437"/>
              <a:ext cx="664284" cy="438582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dirty="0">
                  <a:solidFill>
                    <a:schemeClr val="accent5"/>
                  </a:solidFill>
                </a:rPr>
                <a:t>TPU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B056E9-01D7-4D81-8943-A61C466EC627}"/>
                </a:ext>
              </a:extLst>
            </p:cNvPr>
            <p:cNvSpPr txBox="1"/>
            <p:nvPr/>
          </p:nvSpPr>
          <p:spPr>
            <a:xfrm>
              <a:off x="4540223" y="3855183"/>
              <a:ext cx="2000002" cy="746358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100" dirty="0">
                  <a:solidFill>
                    <a:schemeClr val="tx2"/>
                  </a:solidFill>
                </a:rPr>
                <a:t>A </a:t>
              </a:r>
              <a:r>
                <a:rPr lang="en-US" sz="1100" b="1" i="1" dirty="0">
                  <a:solidFill>
                    <a:schemeClr val="accent5"/>
                  </a:solidFill>
                </a:rPr>
                <a:t>TPU</a:t>
              </a:r>
              <a:r>
                <a:rPr lang="en-US" sz="1100" dirty="0">
                  <a:solidFill>
                    <a:schemeClr val="tx2"/>
                  </a:solidFill>
                </a:rPr>
                <a:t> is like a GPU, but with all the legacy baggage stripped out and optimized for either </a:t>
              </a:r>
              <a:r>
                <a:rPr lang="en-US" sz="1100" b="1" i="1" dirty="0">
                  <a:solidFill>
                    <a:schemeClr val="accent5"/>
                  </a:solidFill>
                </a:rPr>
                <a:t>Training</a:t>
              </a:r>
              <a:r>
                <a:rPr lang="en-US" sz="1100" dirty="0">
                  <a:solidFill>
                    <a:schemeClr val="tx2"/>
                  </a:solidFill>
                </a:rPr>
                <a:t> or </a:t>
              </a:r>
              <a:r>
                <a:rPr lang="en-US" sz="1100" b="1" i="1" dirty="0">
                  <a:solidFill>
                    <a:schemeClr val="accent5"/>
                  </a:solidFill>
                </a:rPr>
                <a:t>Inference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E655534-E7D2-B2C5-C5A6-6890F51606DF}"/>
                </a:ext>
              </a:extLst>
            </p:cNvPr>
            <p:cNvSpPr/>
            <p:nvPr/>
          </p:nvSpPr>
          <p:spPr>
            <a:xfrm>
              <a:off x="4913256" y="2270205"/>
              <a:ext cx="1237647" cy="34877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dirty="0">
                  <a:solidFill>
                    <a:schemeClr val="tx2"/>
                  </a:solidFill>
                </a:rPr>
                <a:t>Google seems to be the main user of this term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EDD5AB-A225-09A4-9EC5-6C73FB76A970}"/>
              </a:ext>
            </a:extLst>
          </p:cNvPr>
          <p:cNvGrpSpPr/>
          <p:nvPr/>
        </p:nvGrpSpPr>
        <p:grpSpPr>
          <a:xfrm>
            <a:off x="6030818" y="1456776"/>
            <a:ext cx="2857670" cy="2975488"/>
            <a:chOff x="6030818" y="1456776"/>
            <a:chExt cx="2857670" cy="29754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5D7251-61AD-8A9C-40C0-FC11D8A1F797}"/>
                </a:ext>
              </a:extLst>
            </p:cNvPr>
            <p:cNvSpPr txBox="1"/>
            <p:nvPr/>
          </p:nvSpPr>
          <p:spPr>
            <a:xfrm>
              <a:off x="7495557" y="1871148"/>
              <a:ext cx="725199" cy="438582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dirty="0">
                  <a:solidFill>
                    <a:schemeClr val="accent5"/>
                  </a:solidFill>
                </a:rPr>
                <a:t>NPU</a:t>
              </a:r>
            </a:p>
          </p:txBody>
        </p:sp>
        <p:sp>
          <p:nvSpPr>
            <p:cNvPr id="4" name="Arrow: Down 3">
              <a:extLst>
                <a:ext uri="{FF2B5EF4-FFF2-40B4-BE49-F238E27FC236}">
                  <a16:creationId xmlns:a16="http://schemas.microsoft.com/office/drawing/2014/main" id="{D3AE4EC4-6282-613C-3F6F-3F1FFDAC2220}"/>
                </a:ext>
              </a:extLst>
            </p:cNvPr>
            <p:cNvSpPr/>
            <p:nvPr/>
          </p:nvSpPr>
          <p:spPr>
            <a:xfrm rot="16200000">
              <a:off x="6437817" y="2805860"/>
              <a:ext cx="468967" cy="393326"/>
            </a:xfrm>
            <a:prstGeom prst="down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97E450-460B-7106-8BF6-6EF704066CBA}"/>
                </a:ext>
              </a:extLst>
            </p:cNvPr>
            <p:cNvSpPr txBox="1"/>
            <p:nvPr/>
          </p:nvSpPr>
          <p:spPr>
            <a:xfrm>
              <a:off x="6030818" y="1456776"/>
              <a:ext cx="1388798" cy="484748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</a:rPr>
                <a:t>GPU uses a lot of power – not optimized for tablets, phones, IoT devices</a:t>
              </a:r>
            </a:p>
          </p:txBody>
        </p:sp>
        <p:pic>
          <p:nvPicPr>
            <p:cNvPr id="1026" name="Picture 2" descr="Meteor Lake chip design">
              <a:extLst>
                <a:ext uri="{FF2B5EF4-FFF2-40B4-BE49-F238E27FC236}">
                  <a16:creationId xmlns:a16="http://schemas.microsoft.com/office/drawing/2014/main" id="{DCB9FB8E-378D-5E40-55DE-A922B242D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8002" y="2607454"/>
              <a:ext cx="1321072" cy="743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21F62-EF42-2E73-657B-20BD5526850B}"/>
                </a:ext>
              </a:extLst>
            </p:cNvPr>
            <p:cNvSpPr txBox="1"/>
            <p:nvPr/>
          </p:nvSpPr>
          <p:spPr>
            <a:xfrm>
              <a:off x="7045032" y="3855183"/>
              <a:ext cx="1843456" cy="577081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100" dirty="0">
                  <a:solidFill>
                    <a:schemeClr val="tx2"/>
                  </a:solidFill>
                </a:rPr>
                <a:t>A </a:t>
              </a:r>
              <a:r>
                <a:rPr lang="en-US" sz="1100" b="1" i="1" dirty="0">
                  <a:solidFill>
                    <a:schemeClr val="accent5"/>
                  </a:solidFill>
                </a:rPr>
                <a:t>NPU</a:t>
              </a:r>
              <a:r>
                <a:rPr lang="en-US" sz="1100" dirty="0">
                  <a:solidFill>
                    <a:schemeClr val="tx2"/>
                  </a:solidFill>
                </a:rPr>
                <a:t> is a dedicated AI </a:t>
              </a:r>
              <a:r>
                <a:rPr lang="en-US" sz="1100" i="1" dirty="0">
                  <a:solidFill>
                    <a:schemeClr val="accent5"/>
                  </a:solidFill>
                </a:rPr>
                <a:t>Inference</a:t>
              </a:r>
              <a:r>
                <a:rPr lang="en-US" sz="1100" dirty="0">
                  <a:solidFill>
                    <a:schemeClr val="tx2"/>
                  </a:solidFill>
                </a:rPr>
                <a:t> chip that is optimized for power and 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10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8D0225-3AFD-A720-962F-6AFA64288F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Deployment: Training vs Inference</a:t>
            </a:r>
          </a:p>
        </p:txBody>
      </p:sp>
      <p:grpSp>
        <p:nvGrpSpPr>
          <p:cNvPr id="14448" name="Group 14447">
            <a:extLst>
              <a:ext uri="{FF2B5EF4-FFF2-40B4-BE49-F238E27FC236}">
                <a16:creationId xmlns:a16="http://schemas.microsoft.com/office/drawing/2014/main" id="{F976424C-54D7-B2E8-D4E5-E06F635F7B82}"/>
              </a:ext>
            </a:extLst>
          </p:cNvPr>
          <p:cNvGrpSpPr/>
          <p:nvPr/>
        </p:nvGrpSpPr>
        <p:grpSpPr>
          <a:xfrm>
            <a:off x="135338" y="777781"/>
            <a:ext cx="3149365" cy="2906879"/>
            <a:chOff x="180448" y="1037042"/>
            <a:chExt cx="4199153" cy="3875838"/>
          </a:xfrm>
        </p:grpSpPr>
        <p:pic>
          <p:nvPicPr>
            <p:cNvPr id="14385" name="Picture 14384">
              <a:extLst>
                <a:ext uri="{FF2B5EF4-FFF2-40B4-BE49-F238E27FC236}">
                  <a16:creationId xmlns:a16="http://schemas.microsoft.com/office/drawing/2014/main" id="{6955B6B0-8852-2557-E12E-8D58A3ED6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7813" y="1037042"/>
              <a:ext cx="2475191" cy="1664352"/>
            </a:xfrm>
            <a:prstGeom prst="rect">
              <a:avLst/>
            </a:prstGeom>
          </p:spPr>
        </p:pic>
        <p:sp>
          <p:nvSpPr>
            <p:cNvPr id="14386" name="TextBox 14385">
              <a:extLst>
                <a:ext uri="{FF2B5EF4-FFF2-40B4-BE49-F238E27FC236}">
                  <a16:creationId xmlns:a16="http://schemas.microsoft.com/office/drawing/2014/main" id="{E929BB6B-9A60-E53D-68DC-41D033545FFA}"/>
                </a:ext>
              </a:extLst>
            </p:cNvPr>
            <p:cNvSpPr txBox="1"/>
            <p:nvPr/>
          </p:nvSpPr>
          <p:spPr>
            <a:xfrm>
              <a:off x="180448" y="2694838"/>
              <a:ext cx="4199153" cy="2218042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A Training Data Center needs tens (hundreds) of thousands of GPUs running for months to train a model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endParaRPr lang="en-US" sz="1400" dirty="0">
                <a:solidFill>
                  <a:schemeClr val="tx2"/>
                </a:solidFill>
              </a:endParaRP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Training does not require a lot of network capacity outside the Data Center – tends to be location insensitive</a:t>
              </a:r>
            </a:p>
          </p:txBody>
        </p:sp>
      </p:grpSp>
      <p:grpSp>
        <p:nvGrpSpPr>
          <p:cNvPr id="14451" name="Group 14450">
            <a:extLst>
              <a:ext uri="{FF2B5EF4-FFF2-40B4-BE49-F238E27FC236}">
                <a16:creationId xmlns:a16="http://schemas.microsoft.com/office/drawing/2014/main" id="{0858C5E8-78D3-4745-80AA-8BCEE46F1C9C}"/>
              </a:ext>
            </a:extLst>
          </p:cNvPr>
          <p:cNvGrpSpPr/>
          <p:nvPr/>
        </p:nvGrpSpPr>
        <p:grpSpPr>
          <a:xfrm>
            <a:off x="3642110" y="1379482"/>
            <a:ext cx="2787867" cy="1834657"/>
            <a:chOff x="4856144" y="1839309"/>
            <a:chExt cx="3717156" cy="2446209"/>
          </a:xfrm>
        </p:grpSpPr>
        <p:pic>
          <p:nvPicPr>
            <p:cNvPr id="14428" name="Picture 14427">
              <a:extLst>
                <a:ext uri="{FF2B5EF4-FFF2-40B4-BE49-F238E27FC236}">
                  <a16:creationId xmlns:a16="http://schemas.microsoft.com/office/drawing/2014/main" id="{27E02432-E147-BB3B-B99D-DA27EA613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2830" y="1839309"/>
              <a:ext cx="2475191" cy="1664352"/>
            </a:xfrm>
            <a:prstGeom prst="rect">
              <a:avLst/>
            </a:prstGeom>
          </p:spPr>
        </p:pic>
        <p:sp>
          <p:nvSpPr>
            <p:cNvPr id="14429" name="Cloud 14428">
              <a:extLst>
                <a:ext uri="{FF2B5EF4-FFF2-40B4-BE49-F238E27FC236}">
                  <a16:creationId xmlns:a16="http://schemas.microsoft.com/office/drawing/2014/main" id="{5E5A3DBE-9604-CF90-5445-32481A55BAEE}"/>
                </a:ext>
              </a:extLst>
            </p:cNvPr>
            <p:cNvSpPr/>
            <p:nvPr/>
          </p:nvSpPr>
          <p:spPr>
            <a:xfrm>
              <a:off x="4856144" y="3012376"/>
              <a:ext cx="3717156" cy="1273142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Large model to serve large number of users from “local” Data Center</a:t>
              </a:r>
            </a:p>
          </p:txBody>
        </p:sp>
        <p:sp>
          <p:nvSpPr>
            <p:cNvPr id="14431" name="Oval 14430">
              <a:extLst>
                <a:ext uri="{FF2B5EF4-FFF2-40B4-BE49-F238E27FC236}">
                  <a16:creationId xmlns:a16="http://schemas.microsoft.com/office/drawing/2014/main" id="{A9A93B69-92AE-137E-2EF2-A2830DF0DBF0}"/>
                </a:ext>
              </a:extLst>
            </p:cNvPr>
            <p:cNvSpPr/>
            <p:nvPr/>
          </p:nvSpPr>
          <p:spPr>
            <a:xfrm>
              <a:off x="5580847" y="2402339"/>
              <a:ext cx="313386" cy="3133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14450" name="Group 14449">
            <a:extLst>
              <a:ext uri="{FF2B5EF4-FFF2-40B4-BE49-F238E27FC236}">
                <a16:creationId xmlns:a16="http://schemas.microsoft.com/office/drawing/2014/main" id="{6E9F6FD9-5E06-FBDD-94FC-D44C9F9792AB}"/>
              </a:ext>
            </a:extLst>
          </p:cNvPr>
          <p:cNvGrpSpPr/>
          <p:nvPr/>
        </p:nvGrpSpPr>
        <p:grpSpPr>
          <a:xfrm>
            <a:off x="3539599" y="622057"/>
            <a:ext cx="4796041" cy="749138"/>
            <a:chOff x="4719465" y="829410"/>
            <a:chExt cx="6394721" cy="998850"/>
          </a:xfrm>
        </p:grpSpPr>
        <p:sp>
          <p:nvSpPr>
            <p:cNvPr id="14427" name="Rectangle: Rounded Corners 14426">
              <a:extLst>
                <a:ext uri="{FF2B5EF4-FFF2-40B4-BE49-F238E27FC236}">
                  <a16:creationId xmlns:a16="http://schemas.microsoft.com/office/drawing/2014/main" id="{89B17338-A174-2447-2E0B-375B0E767C87}"/>
                </a:ext>
              </a:extLst>
            </p:cNvPr>
            <p:cNvSpPr/>
            <p:nvPr/>
          </p:nvSpPr>
          <p:spPr>
            <a:xfrm>
              <a:off x="6825516" y="829410"/>
              <a:ext cx="4288670" cy="52372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Deployment Options include…</a:t>
              </a:r>
            </a:p>
          </p:txBody>
        </p:sp>
        <p:cxnSp>
          <p:nvCxnSpPr>
            <p:cNvPr id="14433" name="Connector: Elbow 14432">
              <a:extLst>
                <a:ext uri="{FF2B5EF4-FFF2-40B4-BE49-F238E27FC236}">
                  <a16:creationId xmlns:a16="http://schemas.microsoft.com/office/drawing/2014/main" id="{352359CC-1550-561E-5326-862AB546173E}"/>
                </a:ext>
              </a:extLst>
            </p:cNvPr>
            <p:cNvCxnSpPr>
              <a:cxnSpLocks/>
              <a:stCxn id="14390" idx="3"/>
              <a:endCxn id="14427" idx="1"/>
            </p:cNvCxnSpPr>
            <p:nvPr/>
          </p:nvCxnSpPr>
          <p:spPr>
            <a:xfrm flipV="1">
              <a:off x="4719465" y="1091270"/>
              <a:ext cx="2106051" cy="736990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37" name="Group 14436">
            <a:extLst>
              <a:ext uri="{FF2B5EF4-FFF2-40B4-BE49-F238E27FC236}">
                <a16:creationId xmlns:a16="http://schemas.microsoft.com/office/drawing/2014/main" id="{0CC57B9E-60F9-84AF-B5FD-8A31FE078028}"/>
              </a:ext>
            </a:extLst>
          </p:cNvPr>
          <p:cNvGrpSpPr/>
          <p:nvPr/>
        </p:nvGrpSpPr>
        <p:grpSpPr>
          <a:xfrm>
            <a:off x="6612321" y="1406464"/>
            <a:ext cx="2276480" cy="1384743"/>
            <a:chOff x="8679011" y="2084989"/>
            <a:chExt cx="3035307" cy="1846324"/>
          </a:xfrm>
        </p:grpSpPr>
        <p:pic>
          <p:nvPicPr>
            <p:cNvPr id="14430" name="Picture 2" descr="network server rack, server room icon ...">
              <a:extLst>
                <a:ext uri="{FF2B5EF4-FFF2-40B4-BE49-F238E27FC236}">
                  <a16:creationId xmlns:a16="http://schemas.microsoft.com/office/drawing/2014/main" id="{D52AD1D5-B110-2056-0211-80B60B71E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4705" y="2084989"/>
              <a:ext cx="523720" cy="523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34" name="Oval 14433">
              <a:extLst>
                <a:ext uri="{FF2B5EF4-FFF2-40B4-BE49-F238E27FC236}">
                  <a16:creationId xmlns:a16="http://schemas.microsoft.com/office/drawing/2014/main" id="{3BC6C611-5714-8A2A-C380-D096B8099E35}"/>
                </a:ext>
              </a:extLst>
            </p:cNvPr>
            <p:cNvSpPr/>
            <p:nvPr/>
          </p:nvSpPr>
          <p:spPr>
            <a:xfrm>
              <a:off x="9723591" y="2198716"/>
              <a:ext cx="313386" cy="3133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4435" name="Cloud 14434">
              <a:extLst>
                <a:ext uri="{FF2B5EF4-FFF2-40B4-BE49-F238E27FC236}">
                  <a16:creationId xmlns:a16="http://schemas.microsoft.com/office/drawing/2014/main" id="{39475F8D-5F92-270F-7DC9-CAF51BF54E93}"/>
                </a:ext>
              </a:extLst>
            </p:cNvPr>
            <p:cNvSpPr/>
            <p:nvPr/>
          </p:nvSpPr>
          <p:spPr>
            <a:xfrm>
              <a:off x="8679011" y="2662704"/>
              <a:ext cx="3035307" cy="1268609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A large model deployed for a single enterprise</a:t>
              </a:r>
            </a:p>
          </p:txBody>
        </p:sp>
      </p:grpSp>
      <p:grpSp>
        <p:nvGrpSpPr>
          <p:cNvPr id="14452" name="Group 14451">
            <a:extLst>
              <a:ext uri="{FF2B5EF4-FFF2-40B4-BE49-F238E27FC236}">
                <a16:creationId xmlns:a16="http://schemas.microsoft.com/office/drawing/2014/main" id="{989DBC9E-CACD-38D1-8E62-2D0DFDB47DCB}"/>
              </a:ext>
            </a:extLst>
          </p:cNvPr>
          <p:cNvGrpSpPr/>
          <p:nvPr/>
        </p:nvGrpSpPr>
        <p:grpSpPr>
          <a:xfrm>
            <a:off x="3190950" y="3474759"/>
            <a:ext cx="3174631" cy="1552162"/>
            <a:chOff x="4254600" y="4633012"/>
            <a:chExt cx="4232841" cy="2069549"/>
          </a:xfrm>
        </p:grpSpPr>
        <p:pic>
          <p:nvPicPr>
            <p:cNvPr id="14440" name="Picture 4" descr="Boston Dynamics &amp; the golden age of robotics">
              <a:extLst>
                <a:ext uri="{FF2B5EF4-FFF2-40B4-BE49-F238E27FC236}">
                  <a16:creationId xmlns:a16="http://schemas.microsoft.com/office/drawing/2014/main" id="{642A8EAA-7F12-85C7-1794-1BE46BED5C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86753" y="4633012"/>
              <a:ext cx="1018515" cy="127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36" name="Picture 4" descr="271 Tesla Ai Stock Photos - Free &amp; Royalty-Free Stock Photos from Dreamstime">
              <a:extLst>
                <a:ext uri="{FF2B5EF4-FFF2-40B4-BE49-F238E27FC236}">
                  <a16:creationId xmlns:a16="http://schemas.microsoft.com/office/drawing/2014/main" id="{54B23100-D0E0-4CF7-6B62-88323DC60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172" y="4814480"/>
              <a:ext cx="1991164" cy="13266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38" name="Oval 14437">
              <a:extLst>
                <a:ext uri="{FF2B5EF4-FFF2-40B4-BE49-F238E27FC236}">
                  <a16:creationId xmlns:a16="http://schemas.microsoft.com/office/drawing/2014/main" id="{D9DB7639-B8DB-9100-37A5-A3F38F4B3981}"/>
                </a:ext>
              </a:extLst>
            </p:cNvPr>
            <p:cNvSpPr/>
            <p:nvPr/>
          </p:nvSpPr>
          <p:spPr>
            <a:xfrm>
              <a:off x="4565328" y="4659081"/>
              <a:ext cx="313386" cy="3133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4439" name="Cloud 14438">
              <a:extLst>
                <a:ext uri="{FF2B5EF4-FFF2-40B4-BE49-F238E27FC236}">
                  <a16:creationId xmlns:a16="http://schemas.microsoft.com/office/drawing/2014/main" id="{341928DD-285B-C8A3-23A4-27F6A6ACEAA9}"/>
                </a:ext>
              </a:extLst>
            </p:cNvPr>
            <p:cNvSpPr/>
            <p:nvPr/>
          </p:nvSpPr>
          <p:spPr>
            <a:xfrm>
              <a:off x="5278350" y="5469634"/>
              <a:ext cx="3209091" cy="1232927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A small model deployed on an autonomous device</a:t>
              </a:r>
            </a:p>
          </p:txBody>
        </p:sp>
        <p:pic>
          <p:nvPicPr>
            <p:cNvPr id="14441" name="Picture 6" descr="Model 3 Owner's Manual">
              <a:extLst>
                <a:ext uri="{FF2B5EF4-FFF2-40B4-BE49-F238E27FC236}">
                  <a16:creationId xmlns:a16="http://schemas.microsoft.com/office/drawing/2014/main" id="{6FCB208F-CFCB-DF72-ADA5-5613239C8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600" y="5636405"/>
              <a:ext cx="1598850" cy="871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53" name="Group 14452">
            <a:extLst>
              <a:ext uri="{FF2B5EF4-FFF2-40B4-BE49-F238E27FC236}">
                <a16:creationId xmlns:a16="http://schemas.microsoft.com/office/drawing/2014/main" id="{DDD4016B-32A0-622E-8428-6D82CE196A22}"/>
              </a:ext>
            </a:extLst>
          </p:cNvPr>
          <p:cNvGrpSpPr/>
          <p:nvPr/>
        </p:nvGrpSpPr>
        <p:grpSpPr>
          <a:xfrm>
            <a:off x="6579515" y="3144645"/>
            <a:ext cx="2123150" cy="1858763"/>
            <a:chOff x="8772687" y="4192860"/>
            <a:chExt cx="2830866" cy="2478350"/>
          </a:xfrm>
        </p:grpSpPr>
        <p:pic>
          <p:nvPicPr>
            <p:cNvPr id="14445" name="Picture 14444">
              <a:extLst>
                <a:ext uri="{FF2B5EF4-FFF2-40B4-BE49-F238E27FC236}">
                  <a16:creationId xmlns:a16="http://schemas.microsoft.com/office/drawing/2014/main" id="{44A12D56-4769-BA9A-0559-F1CC3E93C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76571" y="4260325"/>
              <a:ext cx="1539051" cy="16303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446" name="Cloud 14445">
              <a:extLst>
                <a:ext uri="{FF2B5EF4-FFF2-40B4-BE49-F238E27FC236}">
                  <a16:creationId xmlns:a16="http://schemas.microsoft.com/office/drawing/2014/main" id="{1C4C5C26-3BF1-B52D-11BD-A3689BB6B64F}"/>
                </a:ext>
              </a:extLst>
            </p:cNvPr>
            <p:cNvSpPr/>
            <p:nvPr/>
          </p:nvSpPr>
          <p:spPr>
            <a:xfrm>
              <a:off x="8772687" y="5527460"/>
              <a:ext cx="2830866" cy="1143750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A very small model deployed on a phone</a:t>
              </a:r>
            </a:p>
          </p:txBody>
        </p:sp>
        <p:sp>
          <p:nvSpPr>
            <p:cNvPr id="14443" name="Oval 14442">
              <a:extLst>
                <a:ext uri="{FF2B5EF4-FFF2-40B4-BE49-F238E27FC236}">
                  <a16:creationId xmlns:a16="http://schemas.microsoft.com/office/drawing/2014/main" id="{951A6C96-725F-0EDE-F712-692464EBC057}"/>
                </a:ext>
              </a:extLst>
            </p:cNvPr>
            <p:cNvSpPr/>
            <p:nvPr/>
          </p:nvSpPr>
          <p:spPr>
            <a:xfrm>
              <a:off x="9519878" y="4192860"/>
              <a:ext cx="313386" cy="3133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grpSp>
        <p:nvGrpSpPr>
          <p:cNvPr id="14449" name="Group 14448">
            <a:extLst>
              <a:ext uri="{FF2B5EF4-FFF2-40B4-BE49-F238E27FC236}">
                <a16:creationId xmlns:a16="http://schemas.microsoft.com/office/drawing/2014/main" id="{E6DA5363-D241-DDDB-76B3-C10F47AE7DCE}"/>
              </a:ext>
            </a:extLst>
          </p:cNvPr>
          <p:cNvGrpSpPr/>
          <p:nvPr/>
        </p:nvGrpSpPr>
        <p:grpSpPr>
          <a:xfrm>
            <a:off x="2598651" y="716597"/>
            <a:ext cx="1360112" cy="995658"/>
            <a:chOff x="3464868" y="955462"/>
            <a:chExt cx="1813482" cy="1327544"/>
          </a:xfrm>
        </p:grpSpPr>
        <p:pic>
          <p:nvPicPr>
            <p:cNvPr id="14390" name="Picture 14389">
              <a:extLst>
                <a:ext uri="{FF2B5EF4-FFF2-40B4-BE49-F238E27FC236}">
                  <a16:creationId xmlns:a16="http://schemas.microsoft.com/office/drawing/2014/main" id="{0FA90EF2-28A8-BCCF-16EA-E478E415D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2081" y="1373513"/>
              <a:ext cx="707384" cy="909493"/>
            </a:xfrm>
            <a:prstGeom prst="rect">
              <a:avLst/>
            </a:prstGeom>
          </p:spPr>
        </p:pic>
        <p:sp>
          <p:nvSpPr>
            <p:cNvPr id="14426" name="TextBox 14425">
              <a:extLst>
                <a:ext uri="{FF2B5EF4-FFF2-40B4-BE49-F238E27FC236}">
                  <a16:creationId xmlns:a16="http://schemas.microsoft.com/office/drawing/2014/main" id="{8DD6B6E6-F489-CA3E-5359-9EC898A64A59}"/>
                </a:ext>
              </a:extLst>
            </p:cNvPr>
            <p:cNvSpPr txBox="1"/>
            <p:nvPr/>
          </p:nvSpPr>
          <p:spPr>
            <a:xfrm>
              <a:off x="3464868" y="955462"/>
              <a:ext cx="1813482" cy="379591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Trained Model</a:t>
              </a:r>
            </a:p>
          </p:txBody>
        </p:sp>
        <p:sp>
          <p:nvSpPr>
            <p:cNvPr id="14447" name="Arrow: Down 14446">
              <a:extLst>
                <a:ext uri="{FF2B5EF4-FFF2-40B4-BE49-F238E27FC236}">
                  <a16:creationId xmlns:a16="http://schemas.microsoft.com/office/drawing/2014/main" id="{2DC1C3BA-21A3-D273-7E27-6C2C2742AF30}"/>
                </a:ext>
              </a:extLst>
            </p:cNvPr>
            <p:cNvSpPr/>
            <p:nvPr/>
          </p:nvSpPr>
          <p:spPr>
            <a:xfrm rot="16200000">
              <a:off x="3627532" y="1694712"/>
              <a:ext cx="373487" cy="349010"/>
            </a:xfrm>
            <a:prstGeom prst="down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4455" name="Rectangle: Rounded Corners 14454">
            <a:extLst>
              <a:ext uri="{FF2B5EF4-FFF2-40B4-BE49-F238E27FC236}">
                <a16:creationId xmlns:a16="http://schemas.microsoft.com/office/drawing/2014/main" id="{FD86A63D-2C97-9482-D2A5-3E7DD11507CC}"/>
              </a:ext>
            </a:extLst>
          </p:cNvPr>
          <p:cNvSpPr/>
          <p:nvPr/>
        </p:nvSpPr>
        <p:spPr>
          <a:xfrm>
            <a:off x="974454" y="3806624"/>
            <a:ext cx="1432560" cy="530246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4456" name="Rectangle: Rounded Corners 14455">
            <a:extLst>
              <a:ext uri="{FF2B5EF4-FFF2-40B4-BE49-F238E27FC236}">
                <a16:creationId xmlns:a16="http://schemas.microsoft.com/office/drawing/2014/main" id="{E80CC552-F4F9-3427-A0A6-22EC0AAD9073}"/>
              </a:ext>
            </a:extLst>
          </p:cNvPr>
          <p:cNvSpPr/>
          <p:nvPr/>
        </p:nvSpPr>
        <p:spPr>
          <a:xfrm>
            <a:off x="5806479" y="1173008"/>
            <a:ext cx="1432560" cy="530246"/>
          </a:xfrm>
          <a:prstGeom prst="roundRect">
            <a:avLst/>
          </a:prstGeom>
          <a:solidFill>
            <a:schemeClr val="accent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Inference</a:t>
            </a:r>
          </a:p>
        </p:txBody>
      </p:sp>
    </p:spTree>
    <p:extLst>
      <p:ext uri="{BB962C8B-B14F-4D97-AF65-F5344CB8AC3E}">
        <p14:creationId xmlns:p14="http://schemas.microsoft.com/office/powerpoint/2010/main" val="17629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5" grpId="0" animBg="1"/>
      <p:bldP spid="144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541963-6B58-E206-DC7E-5EDB40FE9C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Data Centers Are Getting Bigger!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16B1B0-ECD6-72F3-FA4A-DB315C4FF86A}"/>
              </a:ext>
            </a:extLst>
          </p:cNvPr>
          <p:cNvGrpSpPr/>
          <p:nvPr/>
        </p:nvGrpSpPr>
        <p:grpSpPr>
          <a:xfrm>
            <a:off x="31204" y="1705808"/>
            <a:ext cx="1985293" cy="2065930"/>
            <a:chOff x="31204" y="1705808"/>
            <a:chExt cx="1985293" cy="20659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28CA63-A0DD-E46C-111B-F7CB1FB33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655" y="1705808"/>
              <a:ext cx="1856393" cy="12482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4C066C-211F-7E75-FEAE-9AD5F7623438}"/>
                </a:ext>
              </a:extLst>
            </p:cNvPr>
            <p:cNvSpPr txBox="1"/>
            <p:nvPr/>
          </p:nvSpPr>
          <p:spPr>
            <a:xfrm>
              <a:off x="31204" y="3056157"/>
              <a:ext cx="1985293" cy="715581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AI is resetting the expectation of what a “large Data Center” is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EF5BB1F-7A70-4E0F-6C4D-150FE00D7A98}"/>
              </a:ext>
            </a:extLst>
          </p:cNvPr>
          <p:cNvGrpSpPr/>
          <p:nvPr/>
        </p:nvGrpSpPr>
        <p:grpSpPr>
          <a:xfrm>
            <a:off x="1988412" y="826183"/>
            <a:ext cx="2479831" cy="3731593"/>
            <a:chOff x="1988412" y="826183"/>
            <a:chExt cx="2479831" cy="37315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8F270C-E121-6A1A-FD62-9F9FC4157843}"/>
                </a:ext>
              </a:extLst>
            </p:cNvPr>
            <p:cNvSpPr txBox="1"/>
            <p:nvPr/>
          </p:nvSpPr>
          <p:spPr>
            <a:xfrm>
              <a:off x="2857857" y="826183"/>
              <a:ext cx="914400" cy="5220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2013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b="1" dirty="0">
                  <a:solidFill>
                    <a:schemeClr val="accent5"/>
                  </a:solidFill>
                  <a:latin typeface="Nokia Pure Text Light"/>
                </a:rPr>
                <a:t>Then…largest DC in Europe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229B7-9D92-45CA-AA6F-25DBC41C9B78}"/>
                </a:ext>
              </a:extLst>
            </p:cNvPr>
            <p:cNvSpPr txBox="1"/>
            <p:nvPr/>
          </p:nvSpPr>
          <p:spPr>
            <a:xfrm>
              <a:off x="2901082" y="3146819"/>
              <a:ext cx="914400" cy="5220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30 MW*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0A509C-D936-60E0-84B7-58710BB2D754}"/>
                </a:ext>
              </a:extLst>
            </p:cNvPr>
            <p:cNvSpPr txBox="1"/>
            <p:nvPr/>
          </p:nvSpPr>
          <p:spPr>
            <a:xfrm>
              <a:off x="2224364" y="3643376"/>
              <a:ext cx="2243879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84,000 m</a:t>
              </a:r>
              <a:r>
                <a:rPr kumimoji="0" lang="en-US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2</a:t>
              </a:r>
              <a:endParaRPr lang="en-US" sz="1200" dirty="0">
                <a:latin typeface="Nokia Pure Text Light"/>
              </a:endParaRP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*267,471 MWh of electricity annually and withdraws 25.4 million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litres</a:t>
              </a:r>
              <a:r>
                <a:rPr lang="en-US" sz="1200" dirty="0">
                  <a:latin typeface="Nokia Pure Text Light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of water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dirty="0">
                  <a:latin typeface="Nokia Pure Text Light"/>
                </a:rPr>
                <a:t>Source: </a:t>
              </a:r>
              <a:r>
                <a:rPr lang="en-US" sz="1200" dirty="0" err="1">
                  <a:latin typeface="Nokia Pure Text Light"/>
                  <a:hlinkClick r:id="rId3"/>
                </a:rPr>
                <a:t>Baxtel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pic>
          <p:nvPicPr>
            <p:cNvPr id="4098" name="Picture 2" descr="facebook-lulea-470">
              <a:extLst>
                <a:ext uri="{FF2B5EF4-FFF2-40B4-BE49-F238E27FC236}">
                  <a16:creationId xmlns:a16="http://schemas.microsoft.com/office/drawing/2014/main" id="{AE90C197-2F85-93A4-D3D1-4525FD5DE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740" y="1656115"/>
              <a:ext cx="1829390" cy="12027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4C508EA-9AC2-7ECD-5D3B-66648581FD02}"/>
                </a:ext>
              </a:extLst>
            </p:cNvPr>
            <p:cNvSpPr/>
            <p:nvPr/>
          </p:nvSpPr>
          <p:spPr>
            <a:xfrm>
              <a:off x="2473541" y="2613525"/>
              <a:ext cx="1769482" cy="38034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Meta’s Lulea Data Center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F3621B09-6506-800A-25A0-FF395BDD3E41}"/>
                </a:ext>
              </a:extLst>
            </p:cNvPr>
            <p:cNvSpPr/>
            <p:nvPr/>
          </p:nvSpPr>
          <p:spPr>
            <a:xfrm>
              <a:off x="1988412" y="2181088"/>
              <a:ext cx="315884" cy="297703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18AB3D-51E8-0653-E80F-E70D02EFEDBA}"/>
              </a:ext>
            </a:extLst>
          </p:cNvPr>
          <p:cNvGrpSpPr/>
          <p:nvPr/>
        </p:nvGrpSpPr>
        <p:grpSpPr>
          <a:xfrm>
            <a:off x="4351364" y="826182"/>
            <a:ext cx="2238962" cy="3733424"/>
            <a:chOff x="4351364" y="826182"/>
            <a:chExt cx="2238962" cy="3733424"/>
          </a:xfrm>
        </p:grpSpPr>
        <p:pic>
          <p:nvPicPr>
            <p:cNvPr id="4100" name="Picture 4" descr="Asia's largest - China Telecom's cloud computing Inner Mongolia Information  Park area B data center starts construction - iNEWS">
              <a:extLst>
                <a:ext uri="{FF2B5EF4-FFF2-40B4-BE49-F238E27FC236}">
                  <a16:creationId xmlns:a16="http://schemas.microsoft.com/office/drawing/2014/main" id="{881A0848-BE15-2927-08DE-DA8A0C332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459" y="1654236"/>
              <a:ext cx="1702379" cy="12027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0499C6DC-996A-853B-856E-A36075B19742}"/>
                </a:ext>
              </a:extLst>
            </p:cNvPr>
            <p:cNvSpPr/>
            <p:nvPr/>
          </p:nvSpPr>
          <p:spPr>
            <a:xfrm>
              <a:off x="4351364" y="2176033"/>
              <a:ext cx="315884" cy="297703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A8359F-0F63-BCD4-AA50-D731DA1DA444}"/>
                </a:ext>
              </a:extLst>
            </p:cNvPr>
            <p:cNvSpPr txBox="1"/>
            <p:nvPr/>
          </p:nvSpPr>
          <p:spPr>
            <a:xfrm>
              <a:off x="5184448" y="826182"/>
              <a:ext cx="914400" cy="5220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2025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b="1" dirty="0">
                  <a:solidFill>
                    <a:schemeClr val="accent5"/>
                  </a:solidFill>
                  <a:latin typeface="Nokia Pure Text Light"/>
                </a:rPr>
                <a:t>Largest DC in the World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3A101DE-5F9C-20F8-F408-62083C206B93}"/>
                </a:ext>
              </a:extLst>
            </p:cNvPr>
            <p:cNvSpPr/>
            <p:nvPr/>
          </p:nvSpPr>
          <p:spPr>
            <a:xfrm>
              <a:off x="5002668" y="2610182"/>
              <a:ext cx="1490170" cy="38034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China Telecom IMIP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78D683-AFED-74E6-2EF6-2E3103129138}"/>
                </a:ext>
              </a:extLst>
            </p:cNvPr>
            <p:cNvSpPr txBox="1"/>
            <p:nvPr/>
          </p:nvSpPr>
          <p:spPr>
            <a:xfrm>
              <a:off x="5244718" y="3148649"/>
              <a:ext cx="914400" cy="5220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2800" dirty="0">
                  <a:latin typeface="Nokia Pure Text Light"/>
                </a:rPr>
                <a:t>15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0 MW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22EBC5-2FAC-3078-8234-93F9BD63355B}"/>
                </a:ext>
              </a:extLst>
            </p:cNvPr>
            <p:cNvSpPr txBox="1"/>
            <p:nvPr/>
          </p:nvSpPr>
          <p:spPr>
            <a:xfrm>
              <a:off x="4714294" y="3645206"/>
              <a:ext cx="1876032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1,000,000m</a:t>
              </a: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2</a:t>
              </a:r>
              <a:endPara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dirty="0">
                  <a:latin typeface="Nokia Pure Text Light"/>
                </a:rPr>
                <a:t>Note – China occupies the first </a:t>
              </a:r>
              <a:r>
                <a:rPr lang="en-US" sz="1200" b="1" dirty="0">
                  <a:solidFill>
                    <a:schemeClr val="accent5"/>
                  </a:solidFill>
                  <a:latin typeface="Nokia Pure Text Light"/>
                </a:rPr>
                <a:t>7 places</a:t>
              </a:r>
              <a:r>
                <a:rPr lang="en-US" sz="1200" dirty="0">
                  <a:latin typeface="Nokia Pure Text Light"/>
                </a:rPr>
                <a:t> in at least one Data Center </a:t>
              </a:r>
              <a:r>
                <a:rPr lang="en-US" sz="1200" b="1" dirty="0">
                  <a:solidFill>
                    <a:schemeClr val="accent5"/>
                  </a:solidFill>
                  <a:latin typeface="Nokia Pure Text Light"/>
                </a:rPr>
                <a:t>Top 10 </a:t>
              </a:r>
              <a:r>
                <a:rPr lang="en-US" sz="1200" dirty="0">
                  <a:latin typeface="Nokia Pure Text Light"/>
                </a:rPr>
                <a:t>list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9C7DD8-19AA-77D1-20EA-360075F24F6B}"/>
              </a:ext>
            </a:extLst>
          </p:cNvPr>
          <p:cNvGrpSpPr/>
          <p:nvPr/>
        </p:nvGrpSpPr>
        <p:grpSpPr>
          <a:xfrm>
            <a:off x="6616049" y="826181"/>
            <a:ext cx="2444076" cy="3728876"/>
            <a:chOff x="6616049" y="826181"/>
            <a:chExt cx="2444076" cy="3728876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CE047C57-BD60-9F56-5FCD-373A5CE445E2}"/>
                </a:ext>
              </a:extLst>
            </p:cNvPr>
            <p:cNvSpPr/>
            <p:nvPr/>
          </p:nvSpPr>
          <p:spPr>
            <a:xfrm>
              <a:off x="6616049" y="2176032"/>
              <a:ext cx="315884" cy="297703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B2F3BB-4E9B-4D49-CC4A-F2DB945565C4}"/>
                </a:ext>
              </a:extLst>
            </p:cNvPr>
            <p:cNvSpPr txBox="1"/>
            <p:nvPr/>
          </p:nvSpPr>
          <p:spPr>
            <a:xfrm>
              <a:off x="7571306" y="826181"/>
              <a:ext cx="914400" cy="5220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2028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b="1" dirty="0">
                  <a:solidFill>
                    <a:schemeClr val="accent5"/>
                  </a:solidFill>
                  <a:latin typeface="Nokia Pure Text Light"/>
                </a:rPr>
                <a:t>Largest DC Announced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E10FE2D-87E9-C85F-DE2F-104C1D0AF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2171" y="1654236"/>
              <a:ext cx="1612670" cy="12027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AF2E889-D42A-C84E-2C08-B993226FE145}"/>
                </a:ext>
              </a:extLst>
            </p:cNvPr>
            <p:cNvSpPr/>
            <p:nvPr/>
          </p:nvSpPr>
          <p:spPr>
            <a:xfrm>
              <a:off x="7192505" y="2613525"/>
              <a:ext cx="1642336" cy="38034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 err="1">
                  <a:solidFill>
                    <a:schemeClr val="bg1"/>
                  </a:solidFill>
                </a:rPr>
                <a:t>Jeollanam</a:t>
              </a:r>
              <a:r>
                <a:rPr lang="en-US" sz="1200" dirty="0">
                  <a:solidFill>
                    <a:schemeClr val="bg1"/>
                  </a:solidFill>
                </a:rPr>
                <a:t>-do Province</a:t>
              </a:r>
            </a:p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South Korea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2545BE-0A41-CB59-DE1C-DA6611824DEB}"/>
                </a:ext>
              </a:extLst>
            </p:cNvPr>
            <p:cNvSpPr txBox="1"/>
            <p:nvPr/>
          </p:nvSpPr>
          <p:spPr>
            <a:xfrm>
              <a:off x="7564886" y="3144100"/>
              <a:ext cx="914400" cy="5220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3,000 MW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174FA2-9D78-EBF4-17FE-41BB37D844D3}"/>
                </a:ext>
              </a:extLst>
            </p:cNvPr>
            <p:cNvSpPr txBox="1"/>
            <p:nvPr/>
          </p:nvSpPr>
          <p:spPr>
            <a:xfrm>
              <a:off x="6851586" y="3640657"/>
              <a:ext cx="2208539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$35B Investment</a:t>
              </a:r>
              <a:endPara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dirty="0">
                  <a:latin typeface="Nokia Pure Text Light"/>
                </a:rPr>
                <a:t>Source: </a:t>
              </a:r>
              <a:r>
                <a:rPr lang="en-US" sz="1200" dirty="0">
                  <a:latin typeface="Nokia Pure Text Light"/>
                  <a:hlinkClick r:id="rId7"/>
                </a:rPr>
                <a:t>Capacity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AAA0D39-7E7D-E9AC-BB0E-3326EB5365A6}"/>
              </a:ext>
            </a:extLst>
          </p:cNvPr>
          <p:cNvSpPr txBox="1"/>
          <p:nvPr/>
        </p:nvSpPr>
        <p:spPr>
          <a:xfrm>
            <a:off x="4796550" y="239636"/>
            <a:ext cx="3993490" cy="914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Note: These examples are to show the headlong rush to mega scale data centers is real.  The actual ranking of current future data centers is not clear cut – especially in China, where past claims have been challenged.</a:t>
            </a:r>
          </a:p>
        </p:txBody>
      </p:sp>
    </p:spTree>
    <p:extLst>
      <p:ext uri="{BB962C8B-B14F-4D97-AF65-F5344CB8AC3E}">
        <p14:creationId xmlns:p14="http://schemas.microsoft.com/office/powerpoint/2010/main" val="16299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2E625-828B-8DBA-5689-FB7862C10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889AC1-48CE-4A31-F087-964A48F21D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5501" y="593725"/>
            <a:ext cx="7658100" cy="40354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 we will be building </a:t>
            </a:r>
            <a:r>
              <a:rPr lang="en-US" i="1" dirty="0"/>
              <a:t>a lot </a:t>
            </a:r>
            <a:r>
              <a:rPr lang="en-US" dirty="0"/>
              <a:t>of </a:t>
            </a:r>
            <a:r>
              <a:rPr lang="en-US" i="1" dirty="0"/>
              <a:t>BIG</a:t>
            </a:r>
            <a:r>
              <a:rPr lang="en-US" dirty="0"/>
              <a:t> Data Centers</a:t>
            </a:r>
          </a:p>
          <a:p>
            <a:pPr algn="ctr"/>
            <a:r>
              <a:rPr lang="en-US" dirty="0"/>
              <a:t>What resources do they consume?</a:t>
            </a:r>
          </a:p>
        </p:txBody>
      </p:sp>
    </p:spTree>
    <p:extLst>
      <p:ext uri="{BB962C8B-B14F-4D97-AF65-F5344CB8AC3E}">
        <p14:creationId xmlns:p14="http://schemas.microsoft.com/office/powerpoint/2010/main" val="34064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4B6D3-EC8E-8AA7-45A9-D2F0E2C65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2186E3-14B7-A8A2-BA42-AE7FD8C901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0467" y="1409525"/>
            <a:ext cx="5883067" cy="17445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 Data Centers Use A Lot of Water?</a:t>
            </a:r>
          </a:p>
        </p:txBody>
      </p:sp>
    </p:spTree>
    <p:extLst>
      <p:ext uri="{BB962C8B-B14F-4D97-AF65-F5344CB8AC3E}">
        <p14:creationId xmlns:p14="http://schemas.microsoft.com/office/powerpoint/2010/main" val="6835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1BB7FE-FC61-6677-1210-D015853F5A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AI Data Center Water Use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D8BE47-6A07-0F2F-428F-B9A3800C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0" y="847435"/>
            <a:ext cx="4249602" cy="200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C6C9ABA-0F84-70D3-1902-E0470BDA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447" y="864114"/>
            <a:ext cx="4093233" cy="169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282AE1-4E76-7D02-8C44-56621203E1B2}"/>
              </a:ext>
            </a:extLst>
          </p:cNvPr>
          <p:cNvSpPr txBox="1"/>
          <p:nvPr/>
        </p:nvSpPr>
        <p:spPr>
          <a:xfrm>
            <a:off x="160464" y="4505448"/>
            <a:ext cx="5409127" cy="35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dirty="0"/>
              <a:t>Source: “</a:t>
            </a:r>
            <a:r>
              <a:rPr lang="en-US" sz="900" dirty="0">
                <a:hlinkClick r:id="rId4"/>
              </a:rPr>
              <a:t>How much water does AI consume? The public deserves to know</a:t>
            </a:r>
            <a:r>
              <a:rPr lang="en-US" sz="900" dirty="0"/>
              <a:t>”</a:t>
            </a:r>
          </a:p>
          <a:p>
            <a:pPr algn="l"/>
            <a:r>
              <a:rPr lang="en-US" sz="825" i="1" dirty="0" err="1"/>
              <a:t>Shaolei</a:t>
            </a:r>
            <a:r>
              <a:rPr lang="en-US" sz="825" i="1" dirty="0"/>
              <a:t> Ren: Associate Professor of Electrical and Computer Engineering, University of California, Riverside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60B796-8FF9-CC79-CCFC-F3EB7387BE98}"/>
              </a:ext>
            </a:extLst>
          </p:cNvPr>
          <p:cNvSpPr txBox="1"/>
          <p:nvPr/>
        </p:nvSpPr>
        <p:spPr>
          <a:xfrm>
            <a:off x="1103630" y="2206902"/>
            <a:ext cx="1002647" cy="253916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  <a:hlinkClick r:id="rId4"/>
              </a:rPr>
              <a:t>Image source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EB5DA-05EB-E4CE-0BDA-254EDA9F06B3}"/>
              </a:ext>
            </a:extLst>
          </p:cNvPr>
          <p:cNvSpPr/>
          <p:nvPr/>
        </p:nvSpPr>
        <p:spPr>
          <a:xfrm>
            <a:off x="381738" y="2935056"/>
            <a:ext cx="3544981" cy="14057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u="sng" dirty="0">
                <a:solidFill>
                  <a:schemeClr val="tx2"/>
                </a:solidFill>
              </a:rPr>
              <a:t>Scope 1 water consumption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Primarily in cooling the Data Center</a:t>
            </a:r>
          </a:p>
          <a:p>
            <a:pPr algn="ctr">
              <a:spcBef>
                <a:spcPts val="900"/>
              </a:spcBef>
            </a:pPr>
            <a:r>
              <a:rPr lang="en-US" sz="2000" b="1" u="sng" dirty="0">
                <a:solidFill>
                  <a:schemeClr val="tx2"/>
                </a:solidFill>
              </a:rPr>
              <a:t>Scope 2 water consumption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Water used in generating the power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C434A1-D694-BB4F-C941-55544DB0FE2D}"/>
              </a:ext>
            </a:extLst>
          </p:cNvPr>
          <p:cNvGrpSpPr/>
          <p:nvPr/>
        </p:nvGrpSpPr>
        <p:grpSpPr>
          <a:xfrm>
            <a:off x="4250951" y="2601112"/>
            <a:ext cx="4774695" cy="1915755"/>
            <a:chOff x="5667934" y="3312503"/>
            <a:chExt cx="6366261" cy="2554340"/>
          </a:xfrm>
        </p:grpSpPr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715F9E56-E93B-BCD2-6190-D895F1AE9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2969" y="3312503"/>
              <a:ext cx="4229100" cy="120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98DA37-D7E0-19E9-EAA7-B1CE76225DB5}"/>
                </a:ext>
              </a:extLst>
            </p:cNvPr>
            <p:cNvSpPr txBox="1"/>
            <p:nvPr/>
          </p:nvSpPr>
          <p:spPr>
            <a:xfrm>
              <a:off x="6238427" y="4525660"/>
              <a:ext cx="4293300" cy="70788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Nuclear uses the most water of any electricity generation technology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91D99D-C492-0347-AF45-F153075A9D42}"/>
                </a:ext>
              </a:extLst>
            </p:cNvPr>
            <p:cNvSpPr txBox="1"/>
            <p:nvPr/>
          </p:nvSpPr>
          <p:spPr>
            <a:xfrm>
              <a:off x="10408964" y="3689014"/>
              <a:ext cx="1625231" cy="27699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  <a:hlinkClick r:id="rId6"/>
                </a:rPr>
                <a:t>Source: IEEE Spectrum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326F57-85B5-D62D-7C2E-92651AB1FAA2}"/>
                </a:ext>
              </a:extLst>
            </p:cNvPr>
            <p:cNvGrpSpPr/>
            <p:nvPr/>
          </p:nvGrpSpPr>
          <p:grpSpPr>
            <a:xfrm>
              <a:off x="5667934" y="5273559"/>
              <a:ext cx="5171075" cy="593284"/>
              <a:chOff x="5667934" y="5334075"/>
              <a:chExt cx="5171075" cy="59328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C041A1-65ED-6E08-95A3-C2C5D5A7B6C0}"/>
                  </a:ext>
                </a:extLst>
              </p:cNvPr>
              <p:cNvSpPr txBox="1"/>
              <p:nvPr/>
            </p:nvSpPr>
            <p:spPr>
              <a:xfrm>
                <a:off x="5667934" y="5609323"/>
                <a:ext cx="5171075" cy="318036"/>
              </a:xfrm>
              <a:prstGeom prst="rect">
                <a:avLst/>
              </a:prstGeom>
            </p:spPr>
            <p:txBody>
              <a:bodyPr vert="horz" wrap="none" lIns="68580" tIns="34290" rIns="68580" bIns="34290" rtlCol="0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100" b="1" dirty="0">
                    <a:solidFill>
                      <a:srgbClr val="333333"/>
                    </a:solidFill>
                    <a:hlinkClick r:id="rId7"/>
                  </a:rPr>
                  <a:t>Climate change, water scarcity jeopardizing French nuclear fleet</a:t>
                </a:r>
                <a:endParaRPr lang="en-US" sz="1100" b="1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7DAA8E-3607-A3EB-76A6-88630548D5AB}"/>
                  </a:ext>
                </a:extLst>
              </p:cNvPr>
              <p:cNvSpPr txBox="1"/>
              <p:nvPr/>
            </p:nvSpPr>
            <p:spPr>
              <a:xfrm>
                <a:off x="5667934" y="5334075"/>
                <a:ext cx="3955100" cy="338555"/>
              </a:xfrm>
              <a:prstGeom prst="rect">
                <a:avLst/>
              </a:prstGeom>
            </p:spPr>
            <p:txBody>
              <a:bodyPr vert="horz" wrap="none" lIns="68580" tIns="34290" rIns="68580" bIns="3429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200" dirty="0">
                    <a:solidFill>
                      <a:schemeClr val="tx2"/>
                    </a:solidFill>
                  </a:rPr>
                  <a:t>And this is already causing issues in France…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05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C5438C7-09BA-06AE-53F6-07775AC1F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802ED-7C27-70BF-4EA0-A5E93B3B2A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Water Consumption In The AI Supply Chain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5D8DF-5F99-0955-2083-D0765B1E3E7E}"/>
              </a:ext>
            </a:extLst>
          </p:cNvPr>
          <p:cNvSpPr txBox="1"/>
          <p:nvPr/>
        </p:nvSpPr>
        <p:spPr>
          <a:xfrm>
            <a:off x="553791" y="4531961"/>
            <a:ext cx="5409127" cy="35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dirty="0">
                <a:latin typeface="caecilia-bold"/>
              </a:rPr>
              <a:t>Source: “</a:t>
            </a:r>
            <a:r>
              <a:rPr lang="en-US" sz="900" dirty="0">
                <a:latin typeface="caecilia-bold"/>
                <a:hlinkClick r:id="rId2"/>
              </a:rPr>
              <a:t>How much water does AI consume? The public deserves to know</a:t>
            </a:r>
            <a:r>
              <a:rPr lang="en-US" sz="900" dirty="0">
                <a:latin typeface="caecilia-bold"/>
              </a:rPr>
              <a:t>”</a:t>
            </a:r>
          </a:p>
          <a:p>
            <a:pPr algn="l"/>
            <a:r>
              <a:rPr lang="en-US" sz="825" i="1" dirty="0" err="1">
                <a:latin typeface="caecilia-bold"/>
              </a:rPr>
              <a:t>Shaolei</a:t>
            </a:r>
            <a:r>
              <a:rPr lang="en-US" sz="825" i="1" dirty="0">
                <a:latin typeface="caecilia-bold"/>
              </a:rPr>
              <a:t> Ren: Associate Professor of Electrical and Computer Engineering, University of California, Riverside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2FAC16-22D9-96D1-5498-925AB90E5B04}"/>
              </a:ext>
            </a:extLst>
          </p:cNvPr>
          <p:cNvGrpSpPr/>
          <p:nvPr/>
        </p:nvGrpSpPr>
        <p:grpSpPr>
          <a:xfrm>
            <a:off x="462605" y="843876"/>
            <a:ext cx="4192456" cy="1154163"/>
            <a:chOff x="6486445" y="904668"/>
            <a:chExt cx="5589940" cy="1538884"/>
          </a:xfrm>
        </p:grpSpPr>
        <p:pic>
          <p:nvPicPr>
            <p:cNvPr id="7" name="Picture 8" descr="NVIDIA A100 | NVIDIA">
              <a:extLst>
                <a:ext uri="{FF2B5EF4-FFF2-40B4-BE49-F238E27FC236}">
                  <a16:creationId xmlns:a16="http://schemas.microsoft.com/office/drawing/2014/main" id="{24751144-358A-711F-7D06-3282F3D8E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86445" y="1017178"/>
              <a:ext cx="1278387" cy="975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14F6F1-1D99-B0F3-2703-5DE2184C989E}"/>
                </a:ext>
              </a:extLst>
            </p:cNvPr>
            <p:cNvSpPr txBox="1"/>
            <p:nvPr/>
          </p:nvSpPr>
          <p:spPr>
            <a:xfrm>
              <a:off x="8486250" y="904668"/>
              <a:ext cx="2853345" cy="40010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u="sng" dirty="0">
                  <a:solidFill>
                    <a:schemeClr val="tx2"/>
                  </a:solidFill>
                </a:rPr>
                <a:t>Producing the GPU chips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3ECDDF-AF8F-4622-508C-C20835DD6DC9}"/>
                </a:ext>
              </a:extLst>
            </p:cNvPr>
            <p:cNvSpPr txBox="1"/>
            <p:nvPr/>
          </p:nvSpPr>
          <p:spPr>
            <a:xfrm>
              <a:off x="7701170" y="1304779"/>
              <a:ext cx="4375215" cy="1138773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i="1" dirty="0">
                  <a:solidFill>
                    <a:schemeClr val="accent5"/>
                  </a:solidFill>
                </a:rPr>
                <a:t>8.3 </a:t>
              </a:r>
              <a:r>
                <a:rPr lang="en-US" sz="1500" b="1" i="1" dirty="0" err="1">
                  <a:solidFill>
                    <a:schemeClr val="accent5"/>
                  </a:solidFill>
                </a:rPr>
                <a:t>tonnes</a:t>
              </a:r>
              <a:r>
                <a:rPr lang="en-US" sz="1500" b="1" i="1" dirty="0">
                  <a:solidFill>
                    <a:schemeClr val="accent5"/>
                  </a:solidFill>
                </a:rPr>
                <a:t> </a:t>
              </a:r>
              <a:r>
                <a:rPr lang="en-US" sz="1500" dirty="0">
                  <a:solidFill>
                    <a:schemeClr val="tx2"/>
                  </a:solidFill>
                </a:rPr>
                <a:t>of Ultra Pure Water per GPU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i="1" dirty="0">
                  <a:solidFill>
                    <a:schemeClr val="accent5"/>
                  </a:solidFill>
                </a:rPr>
                <a:t>100,000 GPUs</a:t>
              </a:r>
              <a:r>
                <a:rPr lang="en-US" sz="1500" dirty="0">
                  <a:solidFill>
                    <a:schemeClr val="tx2"/>
                  </a:solidFill>
                </a:rPr>
                <a:t> in Colossus DC</a:t>
              </a:r>
              <a:endParaRPr lang="en-US" sz="1500" b="1" i="1" dirty="0">
                <a:solidFill>
                  <a:schemeClr val="accent5"/>
                </a:solidFill>
              </a:endParaRP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i="1" dirty="0">
                  <a:solidFill>
                    <a:schemeClr val="accent5"/>
                  </a:solidFill>
                </a:rPr>
                <a:t>830,000 </a:t>
              </a:r>
              <a:r>
                <a:rPr lang="en-US" sz="1500" b="1" i="1" dirty="0" err="1">
                  <a:solidFill>
                    <a:schemeClr val="accent5"/>
                  </a:solidFill>
                </a:rPr>
                <a:t>tonnes</a:t>
              </a:r>
              <a:endParaRPr lang="en-US" sz="1500" b="1" i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751D90-EFB6-31D2-C7F6-D501BA34CA1B}"/>
              </a:ext>
            </a:extLst>
          </p:cNvPr>
          <p:cNvGrpSpPr/>
          <p:nvPr/>
        </p:nvGrpSpPr>
        <p:grpSpPr>
          <a:xfrm>
            <a:off x="605750" y="2201545"/>
            <a:ext cx="3896256" cy="911335"/>
            <a:chOff x="6745622" y="2771102"/>
            <a:chExt cx="5195007" cy="121511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D1AC60-904A-2CD1-D6E6-941758BED4D5}"/>
                </a:ext>
              </a:extLst>
            </p:cNvPr>
            <p:cNvSpPr txBox="1"/>
            <p:nvPr/>
          </p:nvSpPr>
          <p:spPr>
            <a:xfrm>
              <a:off x="8269453" y="2771102"/>
              <a:ext cx="3671176" cy="40010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u="sng" dirty="0">
                  <a:solidFill>
                    <a:schemeClr val="tx2"/>
                  </a:solidFill>
                </a:rPr>
                <a:t>Training the Model </a:t>
              </a:r>
              <a:r>
                <a:rPr lang="en-US" sz="1200" b="1" u="sng" dirty="0">
                  <a:solidFill>
                    <a:schemeClr val="tx2"/>
                  </a:solidFill>
                </a:rPr>
                <a:t>(</a:t>
              </a:r>
              <a:r>
                <a:rPr lang="en-US" sz="1200" b="1" u="sng" dirty="0">
                  <a:solidFill>
                    <a:schemeClr val="tx2"/>
                  </a:solidFill>
                  <a:hlinkClick r:id="rId4"/>
                </a:rPr>
                <a:t>Source: Statista</a:t>
              </a:r>
              <a:r>
                <a:rPr lang="en-US" sz="1200" b="1" u="sng" dirty="0">
                  <a:solidFill>
                    <a:schemeClr val="tx2"/>
                  </a:solidFill>
                </a:rPr>
                <a:t>)</a:t>
              </a:r>
              <a:endParaRPr lang="en-US" sz="1500" b="1" u="sng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F80CB8-6DAF-55D8-34A2-9F2287348D7B}"/>
                </a:ext>
              </a:extLst>
            </p:cNvPr>
            <p:cNvSpPr txBox="1"/>
            <p:nvPr/>
          </p:nvSpPr>
          <p:spPr>
            <a:xfrm>
              <a:off x="8219598" y="3171213"/>
              <a:ext cx="3694686" cy="769441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i="1" dirty="0">
                  <a:solidFill>
                    <a:schemeClr val="accent5"/>
                  </a:solidFill>
                </a:rPr>
                <a:t>4,800,000 </a:t>
              </a:r>
              <a:r>
                <a:rPr lang="en-US" sz="1500" b="1" i="1" dirty="0" err="1">
                  <a:solidFill>
                    <a:schemeClr val="accent5"/>
                  </a:solidFill>
                </a:rPr>
                <a:t>tonnes</a:t>
              </a:r>
              <a:r>
                <a:rPr lang="en-US" sz="1500" b="1" i="1" dirty="0">
                  <a:solidFill>
                    <a:schemeClr val="accent5"/>
                  </a:solidFill>
                </a:rPr>
                <a:t> in Iowa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i="1" dirty="0">
                  <a:solidFill>
                    <a:schemeClr val="accent5"/>
                  </a:solidFill>
                </a:rPr>
                <a:t>15,000,000 </a:t>
              </a:r>
              <a:r>
                <a:rPr lang="en-US" sz="1500" b="1" i="1" dirty="0" err="1">
                  <a:solidFill>
                    <a:schemeClr val="accent5"/>
                  </a:solidFill>
                </a:rPr>
                <a:t>tonnes</a:t>
              </a:r>
              <a:r>
                <a:rPr lang="en-US" sz="1500" b="1" i="1" dirty="0">
                  <a:solidFill>
                    <a:schemeClr val="accent5"/>
                  </a:solidFill>
                </a:rPr>
                <a:t> in Washington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F7DE73-E784-C47E-3806-E8759A807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5622" y="2855246"/>
              <a:ext cx="760032" cy="113096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DB3537-9B19-7235-C283-06B277ADCF80}"/>
              </a:ext>
            </a:extLst>
          </p:cNvPr>
          <p:cNvGrpSpPr/>
          <p:nvPr/>
        </p:nvGrpSpPr>
        <p:grpSpPr>
          <a:xfrm>
            <a:off x="605749" y="3340832"/>
            <a:ext cx="3662303" cy="1159121"/>
            <a:chOff x="6745622" y="4454444"/>
            <a:chExt cx="4883071" cy="15454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892B8B7-088E-FF0B-0883-F5D184833D8A}"/>
                </a:ext>
              </a:extLst>
            </p:cNvPr>
            <p:cNvGrpSpPr/>
            <p:nvPr/>
          </p:nvGrpSpPr>
          <p:grpSpPr>
            <a:xfrm>
              <a:off x="6745622" y="4461055"/>
              <a:ext cx="4883071" cy="1538884"/>
              <a:chOff x="6745622" y="2771102"/>
              <a:chExt cx="4883071" cy="153888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40E768-A996-9E41-D4CF-5733732D6230}"/>
                  </a:ext>
                </a:extLst>
              </p:cNvPr>
              <p:cNvSpPr txBox="1"/>
              <p:nvPr/>
            </p:nvSpPr>
            <p:spPr>
              <a:xfrm>
                <a:off x="8269453" y="2771102"/>
                <a:ext cx="3156848" cy="400109"/>
              </a:xfrm>
              <a:prstGeom prst="rect">
                <a:avLst/>
              </a:prstGeom>
            </p:spPr>
            <p:txBody>
              <a:bodyPr vert="horz" wrap="none" lIns="68580" tIns="34290" rIns="68580" bIns="3429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500" b="1" u="sng" dirty="0">
                    <a:solidFill>
                      <a:schemeClr val="tx2"/>
                    </a:solidFill>
                  </a:rPr>
                  <a:t>Using the Model (Inference)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916974-335F-ACDD-7215-2911460A2422}"/>
                  </a:ext>
                </a:extLst>
              </p:cNvPr>
              <p:cNvSpPr txBox="1"/>
              <p:nvPr/>
            </p:nvSpPr>
            <p:spPr>
              <a:xfrm>
                <a:off x="8505187" y="3171213"/>
                <a:ext cx="3123506" cy="1138773"/>
              </a:xfrm>
              <a:prstGeom prst="rect">
                <a:avLst/>
              </a:prstGeom>
            </p:spPr>
            <p:txBody>
              <a:bodyPr vert="horz" wrap="none" lIns="68580" tIns="34290" rIns="68580" bIns="3429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500" b="1" i="1" dirty="0">
                    <a:solidFill>
                      <a:schemeClr val="accent5"/>
                    </a:solidFill>
                    <a:hlinkClick r:id="rId2"/>
                  </a:rPr>
                  <a:t>500 ml per 50 questions</a:t>
                </a:r>
                <a:endParaRPr lang="en-US" sz="1500" b="1" i="1" dirty="0">
                  <a:solidFill>
                    <a:schemeClr val="accent5"/>
                  </a:solidFill>
                </a:endParaRPr>
              </a:p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500" b="1" i="1" dirty="0">
                    <a:solidFill>
                      <a:schemeClr val="accent5"/>
                    </a:solidFill>
                    <a:hlinkClick r:id="rId6"/>
                  </a:rPr>
                  <a:t>10 million questions per day</a:t>
                </a:r>
                <a:endParaRPr lang="en-US" sz="1500" b="1" i="1" dirty="0">
                  <a:solidFill>
                    <a:schemeClr val="accent5"/>
                  </a:solidFill>
                </a:endParaRPr>
              </a:p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500" b="1" i="1" dirty="0">
                    <a:solidFill>
                      <a:schemeClr val="accent5"/>
                    </a:solidFill>
                  </a:rPr>
                  <a:t>36,500 </a:t>
                </a:r>
                <a:r>
                  <a:rPr lang="en-US" sz="1500" b="1" i="1" dirty="0" err="1">
                    <a:solidFill>
                      <a:schemeClr val="accent5"/>
                    </a:solidFill>
                  </a:rPr>
                  <a:t>tonnes</a:t>
                </a:r>
                <a:r>
                  <a:rPr lang="en-US" sz="1500" b="1" i="1" dirty="0">
                    <a:solidFill>
                      <a:schemeClr val="accent5"/>
                    </a:solidFill>
                  </a:rPr>
                  <a:t> per year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63301C5-74F2-418D-7553-2E6735C4B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5622" y="2855246"/>
                <a:ext cx="760032" cy="1130969"/>
              </a:xfrm>
              <a:prstGeom prst="rect">
                <a:avLst/>
              </a:prstGeom>
            </p:spPr>
          </p:pic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AB91207-5944-FF4A-BD15-B9DDA0DD3A10}"/>
                </a:ext>
              </a:extLst>
            </p:cNvPr>
            <p:cNvSpPr/>
            <p:nvPr/>
          </p:nvSpPr>
          <p:spPr>
            <a:xfrm>
              <a:off x="6904550" y="4454444"/>
              <a:ext cx="442175" cy="4421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BCA16EE-DA3C-CBE8-7EC5-9E1D8FA4A313}"/>
              </a:ext>
            </a:extLst>
          </p:cNvPr>
          <p:cNvGrpSpPr/>
          <p:nvPr/>
        </p:nvGrpSpPr>
        <p:grpSpPr>
          <a:xfrm>
            <a:off x="4898898" y="3254922"/>
            <a:ext cx="4311487" cy="1436949"/>
            <a:chOff x="6531864" y="4339893"/>
            <a:chExt cx="5748649" cy="19159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1156B3-9B2F-396F-9CD2-8678DD315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31864" y="4352207"/>
              <a:ext cx="1513552" cy="80928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C3CD12-EADB-E5B3-F8E0-E3DEE3D842EE}"/>
                </a:ext>
              </a:extLst>
            </p:cNvPr>
            <p:cNvSpPr txBox="1"/>
            <p:nvPr/>
          </p:nvSpPr>
          <p:spPr>
            <a:xfrm>
              <a:off x="7597771" y="4339893"/>
              <a:ext cx="4682742" cy="677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50" b="1" dirty="0"/>
                <a:t>The water challenge for semiconductor manufacturing: What needs to be done?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1D1EE1-2420-7F78-CB14-8FB7C99E1C75}"/>
                </a:ext>
              </a:extLst>
            </p:cNvPr>
            <p:cNvSpPr txBox="1"/>
            <p:nvPr/>
          </p:nvSpPr>
          <p:spPr>
            <a:xfrm>
              <a:off x="10730341" y="4940938"/>
              <a:ext cx="1330707" cy="33855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8"/>
                </a:rPr>
                <a:t>Link to article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94F1C2-76F6-9388-94FA-A4EEEDC4C4D5}"/>
                </a:ext>
              </a:extLst>
            </p:cNvPr>
            <p:cNvSpPr txBox="1"/>
            <p:nvPr/>
          </p:nvSpPr>
          <p:spPr>
            <a:xfrm>
              <a:off x="6629401" y="5277094"/>
              <a:ext cx="4438513" cy="978729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350" b="1" dirty="0"/>
                <a:t>Sustainable Water Management and Energy Use in Semiconductor Manufacturing:</a:t>
              </a:r>
            </a:p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350" b="1" dirty="0"/>
                <a:t>The Path for India's Leadership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2A8415-D6EB-1EF1-92C7-CC851F21E0E9}"/>
                </a:ext>
              </a:extLst>
            </p:cNvPr>
            <p:cNvSpPr txBox="1"/>
            <p:nvPr/>
          </p:nvSpPr>
          <p:spPr>
            <a:xfrm>
              <a:off x="10553418" y="5721152"/>
              <a:ext cx="1330707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9"/>
                </a:rPr>
                <a:t>Link to article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61D129F-136F-D7D7-11D3-A83DE87840E8}"/>
              </a:ext>
            </a:extLst>
          </p:cNvPr>
          <p:cNvGrpSpPr/>
          <p:nvPr/>
        </p:nvGrpSpPr>
        <p:grpSpPr>
          <a:xfrm>
            <a:off x="4482565" y="663455"/>
            <a:ext cx="4542968" cy="2502788"/>
            <a:chOff x="5976754" y="884607"/>
            <a:chExt cx="6057290" cy="3337050"/>
          </a:xfrm>
        </p:grpSpPr>
        <p:pic>
          <p:nvPicPr>
            <p:cNvPr id="16386" name="Picture 2">
              <a:extLst>
                <a:ext uri="{FF2B5EF4-FFF2-40B4-BE49-F238E27FC236}">
                  <a16:creationId xmlns:a16="http://schemas.microsoft.com/office/drawing/2014/main" id="{C6EE7BDF-6390-C6A8-1636-E8EA545FA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4905" y="884607"/>
              <a:ext cx="4049139" cy="3337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CDF583F-5B27-B087-3A2F-D7F5EAD70842}"/>
                </a:ext>
              </a:extLst>
            </p:cNvPr>
            <p:cNvSpPr txBox="1"/>
            <p:nvPr/>
          </p:nvSpPr>
          <p:spPr>
            <a:xfrm>
              <a:off x="5976754" y="2149123"/>
              <a:ext cx="2148330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100" dirty="0"/>
                <a:t>Water Supply Challenges for the Semiconductor Industry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47FF5E-1B11-6E76-0F42-96057FBEB32A}"/>
                </a:ext>
              </a:extLst>
            </p:cNvPr>
            <p:cNvSpPr txBox="1"/>
            <p:nvPr/>
          </p:nvSpPr>
          <p:spPr>
            <a:xfrm>
              <a:off x="6853363" y="2943252"/>
              <a:ext cx="1330707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11"/>
                </a:rPr>
                <a:t>Link to article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9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:a16="http://schemas.microsoft.com/office/drawing/2014/main" id="{7D533AFE-CE8E-4170-7933-713924D6E7E0}"/>
              </a:ext>
            </a:extLst>
          </p:cNvPr>
          <p:cNvSpPr/>
          <p:nvPr/>
        </p:nvSpPr>
        <p:spPr>
          <a:xfrm>
            <a:off x="3365405" y="1348345"/>
            <a:ext cx="2413190" cy="2413190"/>
          </a:xfrm>
          <a:prstGeom prst="ellipse">
            <a:avLst/>
          </a:prstGeom>
          <a:solidFill>
            <a:srgbClr val="151B27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44FCC5-3B2C-E989-7C97-BD1C5C55AA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Copilot: “Bullet point summary of how AI will benefit mankind”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C1D75B-8844-576C-7404-A1A1C2DC4346}"/>
              </a:ext>
            </a:extLst>
          </p:cNvPr>
          <p:cNvSpPr txBox="1"/>
          <p:nvPr/>
        </p:nvSpPr>
        <p:spPr>
          <a:xfrm>
            <a:off x="2736716" y="1360123"/>
            <a:ext cx="914400" cy="25940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Healthcare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37B4E9-3B23-E36A-481E-FEB1B03E8F39}"/>
              </a:ext>
            </a:extLst>
          </p:cNvPr>
          <p:cNvSpPr txBox="1"/>
          <p:nvPr/>
        </p:nvSpPr>
        <p:spPr>
          <a:xfrm>
            <a:off x="2392957" y="2478457"/>
            <a:ext cx="914400" cy="25940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Education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9AF73D-8AD1-E7FB-9068-5D33C59D4785}"/>
              </a:ext>
            </a:extLst>
          </p:cNvPr>
          <p:cNvSpPr txBox="1"/>
          <p:nvPr/>
        </p:nvSpPr>
        <p:spPr>
          <a:xfrm>
            <a:off x="2736716" y="3749757"/>
            <a:ext cx="914400" cy="25940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Transportation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FB1079-B9DE-C801-1C62-73AF30F61C68}"/>
              </a:ext>
            </a:extLst>
          </p:cNvPr>
          <p:cNvSpPr txBox="1"/>
          <p:nvPr/>
        </p:nvSpPr>
        <p:spPr>
          <a:xfrm>
            <a:off x="5585699" y="1360123"/>
            <a:ext cx="914400" cy="25940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Environment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1719246-A92E-06B6-ABAD-005A047E7BCC}"/>
              </a:ext>
            </a:extLst>
          </p:cNvPr>
          <p:cNvSpPr txBox="1"/>
          <p:nvPr/>
        </p:nvSpPr>
        <p:spPr>
          <a:xfrm>
            <a:off x="5879725" y="2478457"/>
            <a:ext cx="914400" cy="25940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Economic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B9BDAA-D50C-B2AB-03B3-F7B69AB0A057}"/>
              </a:ext>
            </a:extLst>
          </p:cNvPr>
          <p:cNvSpPr txBox="1"/>
          <p:nvPr/>
        </p:nvSpPr>
        <p:spPr>
          <a:xfrm>
            <a:off x="5585699" y="3749757"/>
            <a:ext cx="914400" cy="25940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Daily Life</a:t>
            </a:r>
          </a:p>
        </p:txBody>
      </p:sp>
      <p:pic>
        <p:nvPicPr>
          <p:cNvPr id="3" name="Picture 2" descr="artificial intelligence concept">
            <a:extLst>
              <a:ext uri="{FF2B5EF4-FFF2-40B4-BE49-F238E27FC236}">
                <a16:creationId xmlns:a16="http://schemas.microsoft.com/office/drawing/2014/main" id="{7CF166CB-4EB3-0CD7-CABB-3F07F6A8B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41" y="1505081"/>
            <a:ext cx="2099718" cy="2099718"/>
          </a:xfrm>
          <a:prstGeom prst="ellipse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0AF65A5-1E58-36EA-8494-7255F75FA88A}"/>
              </a:ext>
            </a:extLst>
          </p:cNvPr>
          <p:cNvSpPr txBox="1"/>
          <p:nvPr/>
        </p:nvSpPr>
        <p:spPr>
          <a:xfrm>
            <a:off x="1479253" y="107596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R="0" algn="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Personalized Medicine</a:t>
            </a:r>
          </a:p>
          <a:p>
            <a:pPr marR="0" algn="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Early Disease Detection</a:t>
            </a:r>
          </a:p>
          <a:p>
            <a:pPr marR="0" algn="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Robotic Surgeries</a:t>
            </a:r>
          </a:p>
          <a:p>
            <a:pPr marR="0" algn="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Drug Discovery</a:t>
            </a:r>
          </a:p>
          <a:p>
            <a:pPr marL="0" marR="0" indent="0" algn="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E502A07F-649C-D683-7A1C-2034F0BCC854}"/>
              </a:ext>
            </a:extLst>
          </p:cNvPr>
          <p:cNvSpPr/>
          <p:nvPr/>
        </p:nvSpPr>
        <p:spPr>
          <a:xfrm>
            <a:off x="2478505" y="1124092"/>
            <a:ext cx="137504" cy="660018"/>
          </a:xfrm>
          <a:prstGeom prst="rightBrace">
            <a:avLst>
              <a:gd name="adj1" fmla="val 25833"/>
              <a:gd name="adj2" fmla="val 50000"/>
            </a:avLst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BC2466D7-D63B-BA6F-BD53-0B39A7AD8D14}"/>
              </a:ext>
            </a:extLst>
          </p:cNvPr>
          <p:cNvSpPr/>
          <p:nvPr/>
        </p:nvSpPr>
        <p:spPr>
          <a:xfrm>
            <a:off x="759316" y="1124092"/>
            <a:ext cx="84852" cy="660018"/>
          </a:xfrm>
          <a:prstGeom prst="leftBracket">
            <a:avLst>
              <a:gd name="adj" fmla="val 56949"/>
            </a:avLst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20E8F8A-CA74-DA79-FCDA-3372D07C7CD0}"/>
              </a:ext>
            </a:extLst>
          </p:cNvPr>
          <p:cNvCxnSpPr>
            <a:cxnSpLocks/>
          </p:cNvCxnSpPr>
          <p:nvPr/>
        </p:nvCxnSpPr>
        <p:spPr>
          <a:xfrm>
            <a:off x="2591946" y="1454102"/>
            <a:ext cx="21656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317EA7C-DF7F-29C3-D7D4-77B9C4E222AA}"/>
              </a:ext>
            </a:extLst>
          </p:cNvPr>
          <p:cNvSpPr txBox="1"/>
          <p:nvPr/>
        </p:nvSpPr>
        <p:spPr>
          <a:xfrm>
            <a:off x="14794" y="2256457"/>
            <a:ext cx="2099718" cy="64633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R="0" algn="r" defTabSz="180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</a:defRPr>
            </a:lvl1pPr>
          </a:lstStyle>
          <a:p>
            <a:r>
              <a:rPr lang="en-US" dirty="0"/>
              <a:t>Personalized Learning</a:t>
            </a:r>
          </a:p>
          <a:p>
            <a:r>
              <a:rPr lang="en-US" dirty="0"/>
              <a:t>Intelligent Tutoring Systems</a:t>
            </a:r>
          </a:p>
          <a:p>
            <a:r>
              <a:rPr lang="en-US" dirty="0"/>
              <a:t>Administrative Efficiency</a:t>
            </a:r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9C0DC104-FAFA-9934-21D4-F011886E8F5D}"/>
              </a:ext>
            </a:extLst>
          </p:cNvPr>
          <p:cNvSpPr/>
          <p:nvPr/>
        </p:nvSpPr>
        <p:spPr>
          <a:xfrm>
            <a:off x="2147213" y="2242770"/>
            <a:ext cx="137504" cy="660018"/>
          </a:xfrm>
          <a:prstGeom prst="rightBrace">
            <a:avLst>
              <a:gd name="adj1" fmla="val 25833"/>
              <a:gd name="adj2" fmla="val 50000"/>
            </a:avLst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37A72D55-5E27-EFF9-0F60-2E88C2AA5AC9}"/>
              </a:ext>
            </a:extLst>
          </p:cNvPr>
          <p:cNvSpPr/>
          <p:nvPr/>
        </p:nvSpPr>
        <p:spPr>
          <a:xfrm>
            <a:off x="314580" y="2242770"/>
            <a:ext cx="84852" cy="660018"/>
          </a:xfrm>
          <a:prstGeom prst="leftBracket">
            <a:avLst>
              <a:gd name="adj" fmla="val 56949"/>
            </a:avLst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83CFFE6-0215-1424-F1D3-E10F73356D54}"/>
              </a:ext>
            </a:extLst>
          </p:cNvPr>
          <p:cNvCxnSpPr>
            <a:cxnSpLocks/>
          </p:cNvCxnSpPr>
          <p:nvPr/>
        </p:nvCxnSpPr>
        <p:spPr>
          <a:xfrm>
            <a:off x="2260654" y="2572780"/>
            <a:ext cx="21656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ight Brace 59">
            <a:extLst>
              <a:ext uri="{FF2B5EF4-FFF2-40B4-BE49-F238E27FC236}">
                <a16:creationId xmlns:a16="http://schemas.microsoft.com/office/drawing/2014/main" id="{95050B90-ED3F-5AD0-9E4A-DB9746AA3FA2}"/>
              </a:ext>
            </a:extLst>
          </p:cNvPr>
          <p:cNvSpPr/>
          <p:nvPr/>
        </p:nvSpPr>
        <p:spPr>
          <a:xfrm>
            <a:off x="2351313" y="3513076"/>
            <a:ext cx="137504" cy="660018"/>
          </a:xfrm>
          <a:prstGeom prst="rightBrace">
            <a:avLst>
              <a:gd name="adj1" fmla="val 25833"/>
              <a:gd name="adj2" fmla="val 50000"/>
            </a:avLst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eft Bracket 60">
            <a:extLst>
              <a:ext uri="{FF2B5EF4-FFF2-40B4-BE49-F238E27FC236}">
                <a16:creationId xmlns:a16="http://schemas.microsoft.com/office/drawing/2014/main" id="{40D014E4-6874-BBE8-4EFE-08BB2369794F}"/>
              </a:ext>
            </a:extLst>
          </p:cNvPr>
          <p:cNvSpPr/>
          <p:nvPr/>
        </p:nvSpPr>
        <p:spPr>
          <a:xfrm>
            <a:off x="518680" y="3513076"/>
            <a:ext cx="84852" cy="660018"/>
          </a:xfrm>
          <a:prstGeom prst="leftBracket">
            <a:avLst>
              <a:gd name="adj" fmla="val 56949"/>
            </a:avLst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6C1B88D-B877-09A5-780F-0EE16A7F926E}"/>
              </a:ext>
            </a:extLst>
          </p:cNvPr>
          <p:cNvCxnSpPr>
            <a:cxnSpLocks/>
          </p:cNvCxnSpPr>
          <p:nvPr/>
        </p:nvCxnSpPr>
        <p:spPr>
          <a:xfrm>
            <a:off x="2464754" y="3843086"/>
            <a:ext cx="21656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Box 1026">
            <a:extLst>
              <a:ext uri="{FF2B5EF4-FFF2-40B4-BE49-F238E27FC236}">
                <a16:creationId xmlns:a16="http://schemas.microsoft.com/office/drawing/2014/main" id="{BB0516C0-9CC7-8DE3-8DA8-F18FD0643977}"/>
              </a:ext>
            </a:extLst>
          </p:cNvPr>
          <p:cNvSpPr txBox="1"/>
          <p:nvPr/>
        </p:nvSpPr>
        <p:spPr>
          <a:xfrm>
            <a:off x="537787" y="3558609"/>
            <a:ext cx="1784502" cy="56895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R="0" algn="r" defTabSz="180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</a:defRPr>
            </a:lvl1pPr>
          </a:lstStyle>
          <a:p>
            <a:r>
              <a:rPr lang="en-US" dirty="0"/>
              <a:t>Autonomous Vehicles</a:t>
            </a:r>
          </a:p>
          <a:p>
            <a:r>
              <a:rPr lang="en-US" dirty="0"/>
              <a:t>Efficient Public Transport</a:t>
            </a:r>
          </a:p>
          <a:p>
            <a:r>
              <a:rPr lang="en-US" dirty="0"/>
              <a:t>Smart Traffic Management</a:t>
            </a:r>
          </a:p>
        </p:txBody>
      </p:sp>
      <p:sp>
        <p:nvSpPr>
          <p:cNvPr id="1029" name="Left Bracket 1028">
            <a:extLst>
              <a:ext uri="{FF2B5EF4-FFF2-40B4-BE49-F238E27FC236}">
                <a16:creationId xmlns:a16="http://schemas.microsoft.com/office/drawing/2014/main" id="{1810846F-CC77-0A54-C255-B0C271FD2917}"/>
              </a:ext>
            </a:extLst>
          </p:cNvPr>
          <p:cNvSpPr/>
          <p:nvPr/>
        </p:nvSpPr>
        <p:spPr>
          <a:xfrm flipH="1" flipV="1">
            <a:off x="8646207" y="1124092"/>
            <a:ext cx="84852" cy="660018"/>
          </a:xfrm>
          <a:prstGeom prst="leftBracket">
            <a:avLst>
              <a:gd name="adj" fmla="val 56949"/>
            </a:avLst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82FEF2FC-1D10-EC4F-C7B7-6AB971C178D8}"/>
              </a:ext>
            </a:extLst>
          </p:cNvPr>
          <p:cNvCxnSpPr>
            <a:cxnSpLocks/>
          </p:cNvCxnSpPr>
          <p:nvPr/>
        </p:nvCxnSpPr>
        <p:spPr>
          <a:xfrm>
            <a:off x="6610060" y="1454102"/>
            <a:ext cx="216569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ight Brace 1030">
            <a:extLst>
              <a:ext uri="{FF2B5EF4-FFF2-40B4-BE49-F238E27FC236}">
                <a16:creationId xmlns:a16="http://schemas.microsoft.com/office/drawing/2014/main" id="{C30A11B6-7663-E211-D3E5-A2704B477094}"/>
              </a:ext>
            </a:extLst>
          </p:cNvPr>
          <p:cNvSpPr/>
          <p:nvPr/>
        </p:nvSpPr>
        <p:spPr>
          <a:xfrm flipH="1" flipV="1">
            <a:off x="6826629" y="1124092"/>
            <a:ext cx="137504" cy="660018"/>
          </a:xfrm>
          <a:prstGeom prst="rightBrace">
            <a:avLst>
              <a:gd name="adj1" fmla="val 25833"/>
              <a:gd name="adj2" fmla="val 50000"/>
            </a:avLst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4B94297D-17ED-58F8-42B9-5F26F30C1157}"/>
              </a:ext>
            </a:extLst>
          </p:cNvPr>
          <p:cNvSpPr txBox="1"/>
          <p:nvPr/>
        </p:nvSpPr>
        <p:spPr>
          <a:xfrm>
            <a:off x="6980840" y="1147096"/>
            <a:ext cx="800264" cy="61401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R="0" algn="r" defTabSz="180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</a:defRPr>
            </a:lvl1pPr>
          </a:lstStyle>
          <a:p>
            <a:pPr algn="l"/>
            <a:r>
              <a:rPr lang="en-US" dirty="0"/>
              <a:t>Climate Change Mitigation</a:t>
            </a:r>
          </a:p>
          <a:p>
            <a:pPr algn="l"/>
            <a:r>
              <a:rPr lang="en-US" dirty="0"/>
              <a:t>Resource Management</a:t>
            </a:r>
          </a:p>
          <a:p>
            <a:pPr algn="l"/>
            <a:r>
              <a:rPr lang="en-US" dirty="0"/>
              <a:t>Wildlife Conservation</a:t>
            </a: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3F263271-7921-05F7-E09B-478B3AF7A40B}"/>
              </a:ext>
            </a:extLst>
          </p:cNvPr>
          <p:cNvGrpSpPr/>
          <p:nvPr/>
        </p:nvGrpSpPr>
        <p:grpSpPr>
          <a:xfrm>
            <a:off x="6690801" y="2253018"/>
            <a:ext cx="2120999" cy="660018"/>
            <a:chOff x="6690801" y="2253018"/>
            <a:chExt cx="2120999" cy="660018"/>
          </a:xfrm>
        </p:grpSpPr>
        <p:sp>
          <p:nvSpPr>
            <p:cNvPr id="1036" name="Left Bracket 1035">
              <a:extLst>
                <a:ext uri="{FF2B5EF4-FFF2-40B4-BE49-F238E27FC236}">
                  <a16:creationId xmlns:a16="http://schemas.microsoft.com/office/drawing/2014/main" id="{4F923D47-B86B-559A-A457-092552A0A445}"/>
                </a:ext>
              </a:extLst>
            </p:cNvPr>
            <p:cNvSpPr/>
            <p:nvPr/>
          </p:nvSpPr>
          <p:spPr>
            <a:xfrm flipH="1" flipV="1">
              <a:off x="8726948" y="2253018"/>
              <a:ext cx="84852" cy="660018"/>
            </a:xfrm>
            <a:prstGeom prst="leftBracket">
              <a:avLst>
                <a:gd name="adj" fmla="val 56949"/>
              </a:avLst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7" name="Straight Connector 1036">
              <a:extLst>
                <a:ext uri="{FF2B5EF4-FFF2-40B4-BE49-F238E27FC236}">
                  <a16:creationId xmlns:a16="http://schemas.microsoft.com/office/drawing/2014/main" id="{CD98F416-0C15-4E9A-29E6-CDB059AF92D4}"/>
                </a:ext>
              </a:extLst>
            </p:cNvPr>
            <p:cNvCxnSpPr>
              <a:cxnSpLocks/>
            </p:cNvCxnSpPr>
            <p:nvPr/>
          </p:nvCxnSpPr>
          <p:spPr>
            <a:xfrm>
              <a:off x="6690801" y="2583028"/>
              <a:ext cx="216569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8" name="Right Brace 1037">
              <a:extLst>
                <a:ext uri="{FF2B5EF4-FFF2-40B4-BE49-F238E27FC236}">
                  <a16:creationId xmlns:a16="http://schemas.microsoft.com/office/drawing/2014/main" id="{B55FEFC8-FC3E-D731-D7FA-3A28E57E0B34}"/>
                </a:ext>
              </a:extLst>
            </p:cNvPr>
            <p:cNvSpPr/>
            <p:nvPr/>
          </p:nvSpPr>
          <p:spPr>
            <a:xfrm flipH="1" flipV="1">
              <a:off x="6907370" y="2253018"/>
              <a:ext cx="137504" cy="660018"/>
            </a:xfrm>
            <a:prstGeom prst="rightBrace">
              <a:avLst>
                <a:gd name="adj1" fmla="val 25833"/>
                <a:gd name="adj2" fmla="val 50000"/>
              </a:avLst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B3A20B13-3B9D-1964-03F4-1E2F3F0D6F92}"/>
              </a:ext>
            </a:extLst>
          </p:cNvPr>
          <p:cNvGrpSpPr/>
          <p:nvPr/>
        </p:nvGrpSpPr>
        <p:grpSpPr>
          <a:xfrm>
            <a:off x="6401653" y="3525967"/>
            <a:ext cx="1660361" cy="660018"/>
            <a:chOff x="6690801" y="2253018"/>
            <a:chExt cx="1660361" cy="660018"/>
          </a:xfrm>
        </p:grpSpPr>
        <p:sp>
          <p:nvSpPr>
            <p:cNvPr id="1045" name="Left Bracket 1044">
              <a:extLst>
                <a:ext uri="{FF2B5EF4-FFF2-40B4-BE49-F238E27FC236}">
                  <a16:creationId xmlns:a16="http://schemas.microsoft.com/office/drawing/2014/main" id="{9A109F9B-7739-D11C-E6A5-E11A2191600C}"/>
                </a:ext>
              </a:extLst>
            </p:cNvPr>
            <p:cNvSpPr/>
            <p:nvPr/>
          </p:nvSpPr>
          <p:spPr>
            <a:xfrm flipH="1" flipV="1">
              <a:off x="8266310" y="2253018"/>
              <a:ext cx="84852" cy="660018"/>
            </a:xfrm>
            <a:prstGeom prst="leftBracket">
              <a:avLst>
                <a:gd name="adj" fmla="val 56949"/>
              </a:avLst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F3EFD9B5-7171-E37A-4D8F-48CC3763FD25}"/>
                </a:ext>
              </a:extLst>
            </p:cNvPr>
            <p:cNvCxnSpPr>
              <a:cxnSpLocks/>
            </p:cNvCxnSpPr>
            <p:nvPr/>
          </p:nvCxnSpPr>
          <p:spPr>
            <a:xfrm>
              <a:off x="6690801" y="2583028"/>
              <a:ext cx="216569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7" name="Right Brace 1046">
              <a:extLst>
                <a:ext uri="{FF2B5EF4-FFF2-40B4-BE49-F238E27FC236}">
                  <a16:creationId xmlns:a16="http://schemas.microsoft.com/office/drawing/2014/main" id="{16CFA9EF-204E-4697-9614-ECFCC8DFD240}"/>
                </a:ext>
              </a:extLst>
            </p:cNvPr>
            <p:cNvSpPr/>
            <p:nvPr/>
          </p:nvSpPr>
          <p:spPr>
            <a:xfrm flipH="1" flipV="1">
              <a:off x="6907370" y="2253018"/>
              <a:ext cx="137504" cy="660018"/>
            </a:xfrm>
            <a:prstGeom prst="rightBrace">
              <a:avLst>
                <a:gd name="adj1" fmla="val 25833"/>
                <a:gd name="adj2" fmla="val 50000"/>
              </a:avLst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" name="TextBox 1048">
            <a:extLst>
              <a:ext uri="{FF2B5EF4-FFF2-40B4-BE49-F238E27FC236}">
                <a16:creationId xmlns:a16="http://schemas.microsoft.com/office/drawing/2014/main" id="{05D8DF74-BC54-8745-B473-A97F9AD2D1CB}"/>
              </a:ext>
            </a:extLst>
          </p:cNvPr>
          <p:cNvSpPr txBox="1"/>
          <p:nvPr/>
        </p:nvSpPr>
        <p:spPr>
          <a:xfrm>
            <a:off x="7037998" y="2285523"/>
            <a:ext cx="2031226" cy="63839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R="0" algn="r" defTabSz="180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</a:defRPr>
            </a:lvl1pPr>
          </a:lstStyle>
          <a:p>
            <a:pPr algn="l"/>
            <a:r>
              <a:rPr lang="en-US" dirty="0"/>
              <a:t>Increased Productivity</a:t>
            </a:r>
          </a:p>
          <a:p>
            <a:pPr algn="l"/>
            <a:r>
              <a:rPr lang="en-US" dirty="0"/>
              <a:t>Job Creation</a:t>
            </a:r>
          </a:p>
          <a:p>
            <a:pPr algn="l"/>
            <a:r>
              <a:rPr lang="en-US" dirty="0"/>
              <a:t>Enhanced Decision-Making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31AE619E-3BA0-9E16-1347-395E0CE4B56D}"/>
              </a:ext>
            </a:extLst>
          </p:cNvPr>
          <p:cNvSpPr txBox="1"/>
          <p:nvPr/>
        </p:nvSpPr>
        <p:spPr>
          <a:xfrm>
            <a:off x="6794125" y="3583039"/>
            <a:ext cx="1357850" cy="6690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R="0" algn="r" defTabSz="180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  <a:defRPr kumimoji="0" sz="12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</a:defRPr>
            </a:lvl1pPr>
          </a:lstStyle>
          <a:p>
            <a:pPr algn="l"/>
            <a:r>
              <a:rPr lang="en-US" dirty="0"/>
              <a:t>Smart(er) Homes</a:t>
            </a:r>
          </a:p>
          <a:p>
            <a:pPr algn="l"/>
            <a:r>
              <a:rPr lang="en-US" dirty="0"/>
              <a:t>Personal Assistants</a:t>
            </a:r>
          </a:p>
          <a:p>
            <a:pPr algn="l"/>
            <a:r>
              <a:rPr lang="en-US" dirty="0"/>
              <a:t>Entertainment</a:t>
            </a:r>
          </a:p>
        </p:txBody>
      </p:sp>
      <p:pic>
        <p:nvPicPr>
          <p:cNvPr id="1051" name="Picture 4">
            <a:extLst>
              <a:ext uri="{FF2B5EF4-FFF2-40B4-BE49-F238E27FC236}">
                <a16:creationId xmlns:a16="http://schemas.microsoft.com/office/drawing/2014/main" id="{E8730B46-6DA3-14D9-383D-F3BAD06BD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8316" y="4185985"/>
            <a:ext cx="976698" cy="60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TextBox 1051">
            <a:extLst>
              <a:ext uri="{FF2B5EF4-FFF2-40B4-BE49-F238E27FC236}">
                <a16:creationId xmlns:a16="http://schemas.microsoft.com/office/drawing/2014/main" id="{526D02F0-582A-E509-EC81-733E9D88BD3E}"/>
              </a:ext>
            </a:extLst>
          </p:cNvPr>
          <p:cNvSpPr txBox="1"/>
          <p:nvPr/>
        </p:nvSpPr>
        <p:spPr>
          <a:xfrm>
            <a:off x="3987608" y="4387668"/>
            <a:ext cx="3141961" cy="22902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  <a:hlinkClick r:id="rId4"/>
              </a:rPr>
              <a:t>Explore this link to find more specific examples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9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F30D9-5A09-F14D-B2BB-E831E02B5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EBC58D-0078-4B4C-B0F7-159B64D85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0467" y="1409525"/>
            <a:ext cx="5883067" cy="17445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Few Basics About Our Electricity</a:t>
            </a:r>
          </a:p>
        </p:txBody>
      </p:sp>
    </p:spTree>
    <p:extLst>
      <p:ext uri="{BB962C8B-B14F-4D97-AF65-F5344CB8AC3E}">
        <p14:creationId xmlns:p14="http://schemas.microsoft.com/office/powerpoint/2010/main" val="19056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5DEED05-76C3-FE7C-4ECD-2D3715419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Does The World Generate Electricity?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70D309-A119-DF1E-C86F-4F654F8D769B}"/>
              </a:ext>
            </a:extLst>
          </p:cNvPr>
          <p:cNvGrpSpPr/>
          <p:nvPr/>
        </p:nvGrpSpPr>
        <p:grpSpPr>
          <a:xfrm>
            <a:off x="384939" y="777874"/>
            <a:ext cx="3736280" cy="3358375"/>
            <a:chOff x="384939" y="777874"/>
            <a:chExt cx="3736280" cy="3358375"/>
          </a:xfrm>
        </p:grpSpPr>
        <p:pic>
          <p:nvPicPr>
            <p:cNvPr id="12" name="Picture 11" descr="A graph of a graph&#10;&#10;AI-generated content may be incorrect.">
              <a:extLst>
                <a:ext uri="{FF2B5EF4-FFF2-40B4-BE49-F238E27FC236}">
                  <a16:creationId xmlns:a16="http://schemas.microsoft.com/office/drawing/2014/main" id="{899FAB1C-2A5C-1B0F-1550-F11D92FE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939" y="777874"/>
              <a:ext cx="3736280" cy="3038475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033D98D-8E65-0715-215E-07C5F52C7472}"/>
                </a:ext>
              </a:extLst>
            </p:cNvPr>
            <p:cNvSpPr/>
            <p:nvPr/>
          </p:nvSpPr>
          <p:spPr>
            <a:xfrm>
              <a:off x="936867" y="3869549"/>
              <a:ext cx="2251895" cy="2667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Energy consumption is rising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942313F-375F-899F-02A1-96DFDECB44C3}"/>
              </a:ext>
            </a:extLst>
          </p:cNvPr>
          <p:cNvSpPr txBox="1"/>
          <p:nvPr/>
        </p:nvSpPr>
        <p:spPr>
          <a:xfrm>
            <a:off x="744015" y="4179638"/>
            <a:ext cx="2734033" cy="49211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This is a good thing!  </a:t>
            </a:r>
            <a:r>
              <a:rPr lang="en-US" sz="1200" dirty="0">
                <a:latin typeface="Nokia Pure Text Light"/>
              </a:rPr>
              <a:t>Energy = Prosperity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Don’t feel </a:t>
            </a:r>
            <a:r>
              <a:rPr lang="en-US" sz="1200" dirty="0">
                <a:latin typeface="Nokia Pure Text Light"/>
              </a:rPr>
              <a:t>guilty that this is chart is rising…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350382-B0F0-B60B-661C-C13BBC631755}"/>
              </a:ext>
            </a:extLst>
          </p:cNvPr>
          <p:cNvGrpSpPr/>
          <p:nvPr/>
        </p:nvGrpSpPr>
        <p:grpSpPr>
          <a:xfrm>
            <a:off x="4694325" y="771524"/>
            <a:ext cx="4012140" cy="3364725"/>
            <a:chOff x="4694325" y="771524"/>
            <a:chExt cx="4012140" cy="3364725"/>
          </a:xfrm>
        </p:grpSpPr>
        <p:pic>
          <p:nvPicPr>
            <p:cNvPr id="13" name="Picture 12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E29AB187-CE4E-45F9-6D8E-95EFE752C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4325" y="771524"/>
              <a:ext cx="4012140" cy="2832099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EE4E8F-C13C-843C-16B7-8AADEC1D4314}"/>
                </a:ext>
              </a:extLst>
            </p:cNvPr>
            <p:cNvSpPr/>
            <p:nvPr/>
          </p:nvSpPr>
          <p:spPr>
            <a:xfrm>
              <a:off x="4994282" y="3869549"/>
              <a:ext cx="3218688" cy="2667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Little or no progress on decarbonization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4215BC4-9BF5-3C0B-6E56-DAC41F62C002}"/>
              </a:ext>
            </a:extLst>
          </p:cNvPr>
          <p:cNvSpPr txBox="1"/>
          <p:nvPr/>
        </p:nvSpPr>
        <p:spPr>
          <a:xfrm>
            <a:off x="5245635" y="4179638"/>
            <a:ext cx="2734033" cy="4921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…we need to be far more focused on how we generate this power </a:t>
            </a:r>
            <a:endParaRPr lang="en-US" sz="1200" dirty="0">
              <a:latin typeface="Nokia Pure Text Ligh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C599DB1-E2C9-3206-C140-4BA8DA02A49C}"/>
              </a:ext>
            </a:extLst>
          </p:cNvPr>
          <p:cNvSpPr/>
          <p:nvPr/>
        </p:nvSpPr>
        <p:spPr>
          <a:xfrm>
            <a:off x="4147798" y="1446414"/>
            <a:ext cx="1578009" cy="66834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dirty="0">
                <a:solidFill>
                  <a:schemeClr val="bg1"/>
                </a:solidFill>
              </a:rPr>
              <a:t>In 1985 fossil fuels accounted for 63% of power generation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10DBF8-6E05-2DC7-D124-70AFC7904D1E}"/>
              </a:ext>
            </a:extLst>
          </p:cNvPr>
          <p:cNvSpPr/>
          <p:nvPr/>
        </p:nvSpPr>
        <p:spPr>
          <a:xfrm>
            <a:off x="7422459" y="1446414"/>
            <a:ext cx="1578009" cy="66834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dirty="0">
                <a:solidFill>
                  <a:schemeClr val="bg1"/>
                </a:solidFill>
              </a:rPr>
              <a:t>In 2023 fossil fuels accounted for 61% of power generation*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62A271-6305-430E-FC07-245DD571FA2A}"/>
              </a:ext>
            </a:extLst>
          </p:cNvPr>
          <p:cNvSpPr txBox="1"/>
          <p:nvPr/>
        </p:nvSpPr>
        <p:spPr>
          <a:xfrm>
            <a:off x="4730998" y="3633800"/>
            <a:ext cx="3745256" cy="192360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800" dirty="0">
                <a:solidFill>
                  <a:schemeClr val="tx2"/>
                </a:solidFill>
              </a:rPr>
              <a:t>*2023 data includes 2.3% bioenergy, and some forms have significant CO2 footprint</a:t>
            </a:r>
          </a:p>
        </p:txBody>
      </p:sp>
    </p:spTree>
    <p:extLst>
      <p:ext uri="{BB962C8B-B14F-4D97-AF65-F5344CB8AC3E}">
        <p14:creationId xmlns:p14="http://schemas.microsoft.com/office/powerpoint/2010/main" val="217868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2ECF3-1801-39ED-A1EE-32EEAD3D29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Power Generation Mix: UK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39A91-558B-21AE-082C-CBF4A104B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45" y="839266"/>
            <a:ext cx="4519122" cy="2652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7A398A-EB76-4512-6A07-690C4866BC1E}"/>
              </a:ext>
            </a:extLst>
          </p:cNvPr>
          <p:cNvSpPr txBox="1"/>
          <p:nvPr/>
        </p:nvSpPr>
        <p:spPr>
          <a:xfrm>
            <a:off x="5534536" y="452772"/>
            <a:ext cx="2122942" cy="22700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  <a:hlinkClick r:id="rId3"/>
              </a:rPr>
              <a:t>Check out the full dashboard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E278AA-0D79-362D-3FC8-5DDA0003E33B}"/>
              </a:ext>
            </a:extLst>
          </p:cNvPr>
          <p:cNvSpPr txBox="1">
            <a:spLocks/>
          </p:cNvSpPr>
          <p:nvPr/>
        </p:nvSpPr>
        <p:spPr>
          <a:xfrm>
            <a:off x="5344968" y="907575"/>
            <a:ext cx="3381432" cy="16641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The UK gets its electricity from a range of sources</a:t>
            </a:r>
          </a:p>
          <a:p>
            <a:r>
              <a:rPr lang="en-US" sz="1400" dirty="0"/>
              <a:t>UK became 1</a:t>
            </a:r>
            <a:r>
              <a:rPr lang="en-US" sz="1400" baseline="30000" dirty="0"/>
              <a:t>st</a:t>
            </a:r>
            <a:r>
              <a:rPr lang="en-US" sz="1400" dirty="0"/>
              <a:t> G7 country to phase out coal fired generation</a:t>
            </a:r>
          </a:p>
          <a:p>
            <a:r>
              <a:rPr lang="en-US" sz="1400" dirty="0"/>
              <a:t>Natural gas is the biggest contributor today</a:t>
            </a:r>
          </a:p>
          <a:p>
            <a:r>
              <a:rPr lang="en-US" sz="1400" dirty="0"/>
              <a:t>Renewables are coming on stream</a:t>
            </a:r>
          </a:p>
          <a:p>
            <a:r>
              <a:rPr lang="en-US" sz="1400" dirty="0"/>
              <a:t>Nuclear is having “issues”</a:t>
            </a:r>
          </a:p>
          <a:p>
            <a:r>
              <a:rPr lang="en-US" sz="1400" dirty="0"/>
              <a:t>UK buys a lot of electricity from Europe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14C71E-C456-CD54-0EC5-2B0F0787F7C7}"/>
              </a:ext>
            </a:extLst>
          </p:cNvPr>
          <p:cNvSpPr txBox="1"/>
          <p:nvPr/>
        </p:nvSpPr>
        <p:spPr>
          <a:xfrm>
            <a:off x="2785474" y="4444069"/>
            <a:ext cx="1185858" cy="7035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275 kV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Supergrid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198961-BEBF-9509-FC0C-BF269FB455C0}"/>
              </a:ext>
            </a:extLst>
          </p:cNvPr>
          <p:cNvGrpSpPr/>
          <p:nvPr/>
        </p:nvGrpSpPr>
        <p:grpSpPr>
          <a:xfrm>
            <a:off x="-272091" y="3659571"/>
            <a:ext cx="9251221" cy="1136266"/>
            <a:chOff x="-272091" y="3659571"/>
            <a:chExt cx="9251221" cy="11362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F69195-85CC-5BDA-77E1-42913907FC73}"/>
                </a:ext>
              </a:extLst>
            </p:cNvPr>
            <p:cNvSpPr txBox="1"/>
            <p:nvPr/>
          </p:nvSpPr>
          <p:spPr>
            <a:xfrm>
              <a:off x="171447" y="3952466"/>
              <a:ext cx="1264444" cy="703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Holborn Viaduct first coal fired power station for public use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D978A25-39C3-4EAD-963D-491E4B8EAD26}"/>
                </a:ext>
              </a:extLst>
            </p:cNvPr>
            <p:cNvSpPr/>
            <p:nvPr/>
          </p:nvSpPr>
          <p:spPr>
            <a:xfrm>
              <a:off x="478628" y="3666716"/>
              <a:ext cx="650082" cy="2857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1882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6C324B-6F0B-48A3-9893-CD46A133FB3B}"/>
                </a:ext>
              </a:extLst>
            </p:cNvPr>
            <p:cNvSpPr txBox="1"/>
            <p:nvPr/>
          </p:nvSpPr>
          <p:spPr>
            <a:xfrm>
              <a:off x="1557337" y="4052479"/>
              <a:ext cx="1185858" cy="703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UK creates world’s first National Grid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000" dirty="0">
                  <a:latin typeface="Nokia Pure Text Light"/>
                </a:rPr>
                <a:t>(132 kV)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8893DF1-D89E-6535-8EE6-36275A095C95}"/>
                </a:ext>
              </a:extLst>
            </p:cNvPr>
            <p:cNvSpPr/>
            <p:nvPr/>
          </p:nvSpPr>
          <p:spPr>
            <a:xfrm>
              <a:off x="1843086" y="3666716"/>
              <a:ext cx="650082" cy="2857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1933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37F69E-4B1A-2CA0-2A10-FE3A82ABE896}"/>
                </a:ext>
              </a:extLst>
            </p:cNvPr>
            <p:cNvSpPr txBox="1"/>
            <p:nvPr/>
          </p:nvSpPr>
          <p:spPr>
            <a:xfrm>
              <a:off x="6764542" y="3948870"/>
              <a:ext cx="1185858" cy="703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More electricity generated from non-CO</a:t>
              </a:r>
              <a:r>
                <a:rPr kumimoji="0" lang="en-US" sz="10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2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 sources than fossil fuels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294D559-F720-BF35-4727-C92C3C82FD82}"/>
                </a:ext>
              </a:extLst>
            </p:cNvPr>
            <p:cNvSpPr/>
            <p:nvPr/>
          </p:nvSpPr>
          <p:spPr>
            <a:xfrm>
              <a:off x="7050291" y="3663120"/>
              <a:ext cx="650082" cy="2857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2019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1D0902-D4F7-9B25-01AC-D720D26EEBAF}"/>
                </a:ext>
              </a:extLst>
            </p:cNvPr>
            <p:cNvSpPr txBox="1"/>
            <p:nvPr/>
          </p:nvSpPr>
          <p:spPr>
            <a:xfrm>
              <a:off x="2803924" y="3802446"/>
              <a:ext cx="1185858" cy="703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Bankside B is first oil fired power station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9AFD050-30B5-7DCF-994B-AA74664BFFF4}"/>
                </a:ext>
              </a:extLst>
            </p:cNvPr>
            <p:cNvSpPr/>
            <p:nvPr/>
          </p:nvSpPr>
          <p:spPr>
            <a:xfrm>
              <a:off x="3089673" y="3666716"/>
              <a:ext cx="650082" cy="2857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1952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DF9F948-CCB1-833D-478A-51B6A6B0DD3F}"/>
                </a:ext>
              </a:extLst>
            </p:cNvPr>
            <p:cNvSpPr txBox="1"/>
            <p:nvPr/>
          </p:nvSpPr>
          <p:spPr>
            <a:xfrm>
              <a:off x="-272091" y="4568835"/>
              <a:ext cx="2122942" cy="2270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hlinkClick r:id="rId4"/>
                </a:rPr>
                <a:t>Link to document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0071BD-507A-A12A-101A-F93520C383CE}"/>
                </a:ext>
              </a:extLst>
            </p:cNvPr>
            <p:cNvSpPr txBox="1"/>
            <p:nvPr/>
          </p:nvSpPr>
          <p:spPr>
            <a:xfrm>
              <a:off x="3942738" y="3927438"/>
              <a:ext cx="1185858" cy="703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Calder Hall first nuclear plant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706CDD5-D75F-7D8B-A650-355417B150CD}"/>
                </a:ext>
              </a:extLst>
            </p:cNvPr>
            <p:cNvSpPr/>
            <p:nvPr/>
          </p:nvSpPr>
          <p:spPr>
            <a:xfrm>
              <a:off x="4228487" y="3663120"/>
              <a:ext cx="650082" cy="2857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1962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93F7CB-E8BB-E3CE-47C2-F1CBBC524CEB}"/>
                </a:ext>
              </a:extLst>
            </p:cNvPr>
            <p:cNvSpPr/>
            <p:nvPr/>
          </p:nvSpPr>
          <p:spPr>
            <a:xfrm>
              <a:off x="3089673" y="4363106"/>
              <a:ext cx="650082" cy="2857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1953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7B332C-C435-F29F-A3E9-38487B2CCAA8}"/>
                </a:ext>
              </a:extLst>
            </p:cNvPr>
            <p:cNvSpPr txBox="1"/>
            <p:nvPr/>
          </p:nvSpPr>
          <p:spPr>
            <a:xfrm>
              <a:off x="5981680" y="3923889"/>
              <a:ext cx="704268" cy="703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UK’s first wind farm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E6674C-58E4-818D-AB1B-B9F2B31F4CDC}"/>
                </a:ext>
              </a:extLst>
            </p:cNvPr>
            <p:cNvSpPr/>
            <p:nvPr/>
          </p:nvSpPr>
          <p:spPr>
            <a:xfrm>
              <a:off x="6003107" y="3659571"/>
              <a:ext cx="650082" cy="2857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1991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C422F8-53BC-5050-4DD8-12457B7CF708}"/>
                </a:ext>
              </a:extLst>
            </p:cNvPr>
            <p:cNvSpPr txBox="1"/>
            <p:nvPr/>
          </p:nvSpPr>
          <p:spPr>
            <a:xfrm>
              <a:off x="5067278" y="3933007"/>
              <a:ext cx="797126" cy="703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UK-France Interconnector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106EC36-ADA3-4CCB-95FD-5B8CE5E15BEB}"/>
                </a:ext>
              </a:extLst>
            </p:cNvPr>
            <p:cNvSpPr/>
            <p:nvPr/>
          </p:nvSpPr>
          <p:spPr>
            <a:xfrm>
              <a:off x="5131569" y="3668689"/>
              <a:ext cx="650082" cy="2857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1986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07927B-53E9-1BF3-CEE2-1B800762AAD0}"/>
                </a:ext>
              </a:extLst>
            </p:cNvPr>
            <p:cNvSpPr txBox="1"/>
            <p:nvPr/>
          </p:nvSpPr>
          <p:spPr>
            <a:xfrm>
              <a:off x="8021233" y="3952466"/>
              <a:ext cx="957897" cy="703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First grid-connected solar farm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FB29617-321F-546E-D623-93B65D07A319}"/>
                </a:ext>
              </a:extLst>
            </p:cNvPr>
            <p:cNvSpPr/>
            <p:nvPr/>
          </p:nvSpPr>
          <p:spPr>
            <a:xfrm>
              <a:off x="8178390" y="3666716"/>
              <a:ext cx="650082" cy="2857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6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A6AEF-F847-8994-1ED6-47039CE84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86D52BB-AC7E-9650-0254-33339DA80110}"/>
              </a:ext>
            </a:extLst>
          </p:cNvPr>
          <p:cNvGrpSpPr/>
          <p:nvPr/>
        </p:nvGrpSpPr>
        <p:grpSpPr>
          <a:xfrm>
            <a:off x="3491230" y="2281434"/>
            <a:ext cx="2008335" cy="497299"/>
            <a:chOff x="3491230" y="2348571"/>
            <a:chExt cx="2008335" cy="497299"/>
          </a:xfrm>
        </p:grpSpPr>
        <p:pic>
          <p:nvPicPr>
            <p:cNvPr id="63" name="Picture 62" descr="A building with trees around it&#10;&#10;AI-generated content may be incorrect.">
              <a:extLst>
                <a:ext uri="{FF2B5EF4-FFF2-40B4-BE49-F238E27FC236}">
                  <a16:creationId xmlns:a16="http://schemas.microsoft.com/office/drawing/2014/main" id="{B38F4A89-83E5-8B55-7621-2093F2650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5658" y="2348571"/>
              <a:ext cx="791994" cy="49729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510A8FC-C1E9-9C47-6A62-9156CDDFC360}"/>
                </a:ext>
              </a:extLst>
            </p:cNvPr>
            <p:cNvSpPr txBox="1"/>
            <p:nvPr/>
          </p:nvSpPr>
          <p:spPr>
            <a:xfrm>
              <a:off x="4609578" y="2414519"/>
              <a:ext cx="889987" cy="2616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100" dirty="0">
                  <a:solidFill>
                    <a:schemeClr val="tx2"/>
                  </a:solidFill>
                </a:rPr>
                <a:t>Data Center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58D1621-2879-103F-C08B-98909B3C8DB1}"/>
                </a:ext>
              </a:extLst>
            </p:cNvPr>
            <p:cNvCxnSpPr>
              <a:cxnSpLocks/>
            </p:cNvCxnSpPr>
            <p:nvPr/>
          </p:nvCxnSpPr>
          <p:spPr>
            <a:xfrm>
              <a:off x="3491230" y="2505939"/>
              <a:ext cx="531386" cy="0"/>
            </a:xfrm>
            <a:prstGeom prst="line">
              <a:avLst/>
            </a:prstGeom>
            <a:ln w="76200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355E5EE-BEAE-8FC9-85D9-C9E7235576E4}"/>
              </a:ext>
            </a:extLst>
          </p:cNvPr>
          <p:cNvGrpSpPr/>
          <p:nvPr/>
        </p:nvGrpSpPr>
        <p:grpSpPr>
          <a:xfrm>
            <a:off x="3773486" y="1527362"/>
            <a:ext cx="1139339" cy="802932"/>
            <a:chOff x="3773486" y="1527362"/>
            <a:chExt cx="1139339" cy="802932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B1826B7-EA0C-35E7-B99A-D7E6FBE749E5}"/>
                </a:ext>
              </a:extLst>
            </p:cNvPr>
            <p:cNvCxnSpPr/>
            <p:nvPr/>
          </p:nvCxnSpPr>
          <p:spPr>
            <a:xfrm>
              <a:off x="4346768" y="2075969"/>
              <a:ext cx="0" cy="25432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B4F4AC9-77A9-FE11-8AE6-56702769A752}"/>
                </a:ext>
              </a:extLst>
            </p:cNvPr>
            <p:cNvGrpSpPr/>
            <p:nvPr/>
          </p:nvGrpSpPr>
          <p:grpSpPr>
            <a:xfrm>
              <a:off x="3863759" y="1907613"/>
              <a:ext cx="644503" cy="148734"/>
              <a:chOff x="4287021" y="3416990"/>
              <a:chExt cx="1759999" cy="406160"/>
            </a:xfrm>
          </p:grpSpPr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CAF8554C-0AE6-0089-F713-4DE727F6E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97290" y="3416990"/>
                <a:ext cx="849730" cy="406160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9D9476FC-3D78-D780-79D4-A6A871E7C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87021" y="3439554"/>
                <a:ext cx="849730" cy="383596"/>
              </a:xfrm>
              <a:prstGeom prst="rect">
                <a:avLst/>
              </a:prstGeom>
            </p:spPr>
          </p:pic>
        </p:grpSp>
        <p:pic>
          <p:nvPicPr>
            <p:cNvPr id="102" name="Picture 2" descr="16,700+ Battery Storage Stock Illustrations, Royalty-Free ...">
              <a:extLst>
                <a:ext uri="{FF2B5EF4-FFF2-40B4-BE49-F238E27FC236}">
                  <a16:creationId xmlns:a16="http://schemas.microsoft.com/office/drawing/2014/main" id="{D7D4FE7F-A251-BE65-7402-3089E9116D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54638" y="1799925"/>
              <a:ext cx="345646" cy="298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2CC0168-1468-428B-9085-7618591B0CB7}"/>
                </a:ext>
              </a:extLst>
            </p:cNvPr>
            <p:cNvSpPr txBox="1"/>
            <p:nvPr/>
          </p:nvSpPr>
          <p:spPr>
            <a:xfrm>
              <a:off x="3773486" y="1527362"/>
              <a:ext cx="1139339" cy="3693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</a:rPr>
                <a:t>Co-located Solar, Wind, Battery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A4DEC-649E-A284-30CE-EFFD0B3C58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Regional or National Grids are Crucial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26DD50-EF08-8DBC-1721-813BC0AB5BD7}"/>
              </a:ext>
            </a:extLst>
          </p:cNvPr>
          <p:cNvSpPr txBox="1"/>
          <p:nvPr/>
        </p:nvSpPr>
        <p:spPr>
          <a:xfrm>
            <a:off x="9101620" y="3675802"/>
            <a:ext cx="2523355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400" dirty="0">
                <a:solidFill>
                  <a:schemeClr val="tx2"/>
                </a:solidFill>
              </a:rPr>
              <a:t>Location-Specific Power Sources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66D1DD9-51ED-6E5A-054A-D40A5505D9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83206" y="3208003"/>
            <a:ext cx="651403" cy="29042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8DB3994-FF81-8DB0-99F2-7610C2FFB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61073" y="2731101"/>
            <a:ext cx="651403" cy="2931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CA053D2D-7A8A-E031-E4A6-7B4A2ACD99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74543" y="2741571"/>
            <a:ext cx="651403" cy="28268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9FE2F0C-1015-A5F5-22B8-45F30C85B6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02112" y="3230720"/>
            <a:ext cx="651403" cy="272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8B4CDD-F654-4126-9278-7DCC450D6042}"/>
              </a:ext>
            </a:extLst>
          </p:cNvPr>
          <p:cNvSpPr txBox="1"/>
          <p:nvPr/>
        </p:nvSpPr>
        <p:spPr>
          <a:xfrm>
            <a:off x="9481616" y="2970803"/>
            <a:ext cx="625299" cy="307777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400" dirty="0">
                <a:solidFill>
                  <a:schemeClr val="tx2"/>
                </a:solidFill>
              </a:rPr>
              <a:t>Hydro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815D6C-71E0-D1BE-FF90-14DC69154667}"/>
              </a:ext>
            </a:extLst>
          </p:cNvPr>
          <p:cNvSpPr txBox="1"/>
          <p:nvPr/>
        </p:nvSpPr>
        <p:spPr>
          <a:xfrm>
            <a:off x="10397505" y="2970803"/>
            <a:ext cx="1061509" cy="307777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400" dirty="0">
                <a:solidFill>
                  <a:schemeClr val="tx2"/>
                </a:solidFill>
              </a:rPr>
              <a:t>Geothermal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634A29-B0BC-C232-5EA4-A612A19C19AE}"/>
              </a:ext>
            </a:extLst>
          </p:cNvPr>
          <p:cNvSpPr txBox="1"/>
          <p:nvPr/>
        </p:nvSpPr>
        <p:spPr>
          <a:xfrm>
            <a:off x="9569588" y="3468208"/>
            <a:ext cx="537327" cy="307777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400" dirty="0">
                <a:solidFill>
                  <a:schemeClr val="tx2"/>
                </a:solidFill>
              </a:rPr>
              <a:t>Tidal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DF8F1A-D124-9AFF-B87D-B50CD00298EA}"/>
              </a:ext>
            </a:extLst>
          </p:cNvPr>
          <p:cNvSpPr txBox="1"/>
          <p:nvPr/>
        </p:nvSpPr>
        <p:spPr>
          <a:xfrm>
            <a:off x="10641761" y="3468208"/>
            <a:ext cx="592150" cy="307777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400" dirty="0">
                <a:solidFill>
                  <a:schemeClr val="tx2"/>
                </a:solidFill>
              </a:rPr>
              <a:t>Wave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971B4C-0618-10C1-88F6-D9A82EA99C58}"/>
              </a:ext>
            </a:extLst>
          </p:cNvPr>
          <p:cNvSpPr txBox="1"/>
          <p:nvPr/>
        </p:nvSpPr>
        <p:spPr>
          <a:xfrm>
            <a:off x="6685935" y="865510"/>
            <a:ext cx="2235200" cy="914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100" dirty="0">
                <a:latin typeface="Nokia Pure Text Light"/>
              </a:rPr>
              <a:t>Think about grid in same way as the internet – a cloud…maybe </a:t>
            </a:r>
            <a:r>
              <a:rPr lang="en-US" sz="1100" dirty="0">
                <a:latin typeface="Nokia Pure Text Light"/>
                <a:sym typeface="Wingdings" panose="05000000000000000000" pitchFamily="2" charset="2"/>
              </a:rPr>
              <a:t></a:t>
            </a:r>
            <a:endParaRPr lang="en-US" sz="1100" dirty="0">
              <a:latin typeface="Nokia Pure Text Light"/>
            </a:endParaRP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The Grid is fed from power stations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100" dirty="0">
                <a:latin typeface="Nokia Pure Text Light"/>
              </a:rPr>
              <a:t>And needs different voltage levels for efficient transmission/distribution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100" dirty="0">
                <a:latin typeface="Nokia Pure Text Light"/>
              </a:rPr>
              <a:t>Regular customer – like cities and farms – use Distribution Grid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100" dirty="0">
                <a:latin typeface="Nokia Pure Text Light"/>
              </a:rPr>
              <a:t>Renewable installations usually feed into the Distribution Grid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100" dirty="0">
                <a:latin typeface="Nokia Pure Text Light"/>
              </a:rPr>
              <a:t>Storage systems also have 2-way connection to Distribution Grid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endParaRPr lang="en-US" sz="1100" dirty="0">
              <a:latin typeface="Nokia Pure Text Light"/>
            </a:endParaRP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100" dirty="0">
                <a:latin typeface="Nokia Pure Text Light"/>
              </a:rPr>
              <a:t>Very high demand users will connect directly to the HV transmission grid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Data Center may have local </a:t>
            </a:r>
            <a:r>
              <a:rPr lang="en-US" sz="1100" dirty="0">
                <a:latin typeface="Nokia Pure Text Light"/>
              </a:rPr>
              <a:t>Solar, Wind and Battery Storage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100" dirty="0">
                <a:latin typeface="Nokia Pure Text Light"/>
              </a:rPr>
              <a:t>Needs Grid connection for reliability against intermittent renewables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3481638-9BE9-FD9A-E23E-769876C1D8D2}"/>
              </a:ext>
            </a:extLst>
          </p:cNvPr>
          <p:cNvGrpSpPr/>
          <p:nvPr/>
        </p:nvGrpSpPr>
        <p:grpSpPr>
          <a:xfrm>
            <a:off x="2356201" y="1175639"/>
            <a:ext cx="1292789" cy="553884"/>
            <a:chOff x="2356201" y="1242776"/>
            <a:chExt cx="1292789" cy="553884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9E4020C9-13B1-49F6-964B-BBD3E196CDE1}"/>
                </a:ext>
              </a:extLst>
            </p:cNvPr>
            <p:cNvSpPr/>
            <p:nvPr/>
          </p:nvSpPr>
          <p:spPr>
            <a:xfrm>
              <a:off x="2356201" y="1242776"/>
              <a:ext cx="1292789" cy="55388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7" name="Picture 36" descr="A group of power lines&#10;&#10;AI-generated content may be incorrect.">
              <a:extLst>
                <a:ext uri="{FF2B5EF4-FFF2-40B4-BE49-F238E27FC236}">
                  <a16:creationId xmlns:a16="http://schemas.microsoft.com/office/drawing/2014/main" id="{2DD1866E-C785-D069-F918-6A37E5A2A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BFEFD"/>
                </a:clrFrom>
                <a:clrTo>
                  <a:srgbClr val="FBFEFD">
                    <a:alpha val="0"/>
                  </a:srgbClr>
                </a:clrTo>
              </a:clrChange>
            </a:blip>
            <a:srcRect l="49214" t="68212" r="28954"/>
            <a:stretch/>
          </p:blipFill>
          <p:spPr>
            <a:xfrm>
              <a:off x="2499521" y="1332424"/>
              <a:ext cx="412956" cy="400804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5407DB8-6362-4FEB-B0B6-14D08225C506}"/>
              </a:ext>
            </a:extLst>
          </p:cNvPr>
          <p:cNvGrpSpPr/>
          <p:nvPr/>
        </p:nvGrpSpPr>
        <p:grpSpPr>
          <a:xfrm>
            <a:off x="2356201" y="1295909"/>
            <a:ext cx="1292789" cy="1489554"/>
            <a:chOff x="2356201" y="1363046"/>
            <a:chExt cx="1292789" cy="1489554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F282C727-8154-1C2D-2771-005084638D64}"/>
                </a:ext>
              </a:extLst>
            </p:cNvPr>
            <p:cNvSpPr/>
            <p:nvPr/>
          </p:nvSpPr>
          <p:spPr>
            <a:xfrm>
              <a:off x="2356201" y="2298716"/>
              <a:ext cx="1292789" cy="55388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5" name="Picture 4" descr="A group of power lines&#10;&#10;AI-generated content may be incorrect.">
              <a:extLst>
                <a:ext uri="{FF2B5EF4-FFF2-40B4-BE49-F238E27FC236}">
                  <a16:creationId xmlns:a16="http://schemas.microsoft.com/office/drawing/2014/main" id="{36955E2A-8DE4-EE70-1C2B-DB3DC46F4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BFEFD"/>
                </a:clrFrom>
                <a:clrTo>
                  <a:srgbClr val="FBFEFD">
                    <a:alpha val="0"/>
                  </a:srgbClr>
                </a:clrTo>
              </a:clrChange>
            </a:blip>
            <a:srcRect l="49214" t="68212" r="28954"/>
            <a:stretch/>
          </p:blipFill>
          <p:spPr>
            <a:xfrm>
              <a:off x="2499521" y="2388364"/>
              <a:ext cx="412956" cy="4008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4D95FA-572E-D72B-A6C0-ED3839C0B6A8}"/>
                </a:ext>
              </a:extLst>
            </p:cNvPr>
            <p:cNvSpPr txBox="1"/>
            <p:nvPr/>
          </p:nvSpPr>
          <p:spPr>
            <a:xfrm>
              <a:off x="2788221" y="1363046"/>
              <a:ext cx="734142" cy="2521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Extra High Voltage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600" dirty="0">
                  <a:latin typeface="Nokia Pure Text Light"/>
                </a:rPr>
                <a:t>AC or HVDC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265-275 kV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B863BB-264D-A6EE-2E96-54A658571A44}"/>
                </a:ext>
              </a:extLst>
            </p:cNvPr>
            <p:cNvSpPr txBox="1"/>
            <p:nvPr/>
          </p:nvSpPr>
          <p:spPr>
            <a:xfrm>
              <a:off x="2757088" y="2430657"/>
              <a:ext cx="734142" cy="2521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High Voltage</a:t>
              </a:r>
              <a:endParaRPr lang="en-US" sz="600" dirty="0">
                <a:latin typeface="Nokia Pure Text Light"/>
              </a:endParaRP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600" dirty="0">
                  <a:latin typeface="Nokia Pure Text Light"/>
                </a:rPr>
                <a:t>110kV upwards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E964AE3-C883-A714-891F-056D07E8E4B8}"/>
                </a:ext>
              </a:extLst>
            </p:cNvPr>
            <p:cNvGrpSpPr/>
            <p:nvPr/>
          </p:nvGrpSpPr>
          <p:grpSpPr>
            <a:xfrm>
              <a:off x="2975482" y="1793383"/>
              <a:ext cx="95042" cy="295997"/>
              <a:chOff x="3898492" y="1715124"/>
              <a:chExt cx="95042" cy="295997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551454E-4F8B-C434-A314-E27EDB57E2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6013" y="1715124"/>
                <a:ext cx="0" cy="208721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6ABF048-4465-2D71-263A-A704918D9895}"/>
                  </a:ext>
                </a:extLst>
              </p:cNvPr>
              <p:cNvSpPr/>
              <p:nvPr/>
            </p:nvSpPr>
            <p:spPr>
              <a:xfrm>
                <a:off x="3898492" y="1916079"/>
                <a:ext cx="95042" cy="9504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0"/>
                  </a:spcAft>
                  <a:buSzPct val="100000"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B20DD1C-4695-A4C8-6CB3-6BF4750AF44A}"/>
                </a:ext>
              </a:extLst>
            </p:cNvPr>
            <p:cNvGrpSpPr/>
            <p:nvPr/>
          </p:nvGrpSpPr>
          <p:grpSpPr>
            <a:xfrm rot="10800000">
              <a:off x="2975482" y="2038675"/>
              <a:ext cx="95042" cy="295997"/>
              <a:chOff x="4893186" y="1867524"/>
              <a:chExt cx="95042" cy="295997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E1312CB-2B71-3516-250C-21A28E7B2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0707" y="1867524"/>
                <a:ext cx="0" cy="208721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642A442-35D4-1027-8EB4-8BF96978AEF1}"/>
                  </a:ext>
                </a:extLst>
              </p:cNvPr>
              <p:cNvSpPr/>
              <p:nvPr/>
            </p:nvSpPr>
            <p:spPr>
              <a:xfrm>
                <a:off x="4893186" y="2068479"/>
                <a:ext cx="95042" cy="95042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0"/>
                  </a:spcAft>
                  <a:buSzPct val="100000"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34CFE67-D9F8-6030-0CC0-BC2D816DBD53}"/>
              </a:ext>
            </a:extLst>
          </p:cNvPr>
          <p:cNvGrpSpPr/>
          <p:nvPr/>
        </p:nvGrpSpPr>
        <p:grpSpPr>
          <a:xfrm>
            <a:off x="225862" y="797708"/>
            <a:ext cx="2134349" cy="1322448"/>
            <a:chOff x="225862" y="864845"/>
            <a:chExt cx="2134349" cy="1322448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68E4F67-D584-31CA-647D-1253419D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47175" y="864845"/>
              <a:ext cx="569444" cy="264626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1A882AF-1620-1876-EDBB-1A7441AA0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47175" y="1211306"/>
              <a:ext cx="569444" cy="265024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92ED1F9-C348-A289-73E5-50748E7A2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47175" y="1542666"/>
              <a:ext cx="569444" cy="26502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535FA2-D9D1-85D2-6872-7445F553F8C5}"/>
                </a:ext>
              </a:extLst>
            </p:cNvPr>
            <p:cNvSpPr txBox="1"/>
            <p:nvPr/>
          </p:nvSpPr>
          <p:spPr>
            <a:xfrm>
              <a:off x="413413" y="941604"/>
              <a:ext cx="449162" cy="2616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100" dirty="0">
                  <a:solidFill>
                    <a:schemeClr val="tx2"/>
                  </a:solidFill>
                </a:rPr>
                <a:t>Coal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8798255-40A6-D625-C282-DD7CF89A47BC}"/>
                </a:ext>
              </a:extLst>
            </p:cNvPr>
            <p:cNvSpPr txBox="1"/>
            <p:nvPr/>
          </p:nvSpPr>
          <p:spPr>
            <a:xfrm>
              <a:off x="459901" y="1247365"/>
              <a:ext cx="402674" cy="2616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100" dirty="0">
                  <a:solidFill>
                    <a:schemeClr val="tx2"/>
                  </a:solidFill>
                </a:rPr>
                <a:t>Gas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84823-1444-8149-B89C-980BEAD38257}"/>
                </a:ext>
              </a:extLst>
            </p:cNvPr>
            <p:cNvSpPr txBox="1"/>
            <p:nvPr/>
          </p:nvSpPr>
          <p:spPr>
            <a:xfrm>
              <a:off x="225862" y="1545224"/>
              <a:ext cx="636713" cy="2616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100" dirty="0">
                  <a:solidFill>
                    <a:schemeClr val="tx2"/>
                  </a:solidFill>
                </a:rPr>
                <a:t>Nuclear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4D6529D0-8945-9A17-5DB7-2550EA2B7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7175" y="1932511"/>
              <a:ext cx="559587" cy="242839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E67AC74-6843-3B6C-24B9-6F260C6EEA84}"/>
                </a:ext>
              </a:extLst>
            </p:cNvPr>
            <p:cNvSpPr txBox="1"/>
            <p:nvPr/>
          </p:nvSpPr>
          <p:spPr>
            <a:xfrm>
              <a:off x="314027" y="1918000"/>
              <a:ext cx="548548" cy="2616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100" dirty="0">
                  <a:solidFill>
                    <a:schemeClr val="tx2"/>
                  </a:solidFill>
                </a:rPr>
                <a:t>Hydro</a:t>
              </a:r>
            </a:p>
          </p:txBody>
        </p:sp>
        <p:sp>
          <p:nvSpPr>
            <p:cNvPr id="51" name="Right Brace 50">
              <a:extLst>
                <a:ext uri="{FF2B5EF4-FFF2-40B4-BE49-F238E27FC236}">
                  <a16:creationId xmlns:a16="http://schemas.microsoft.com/office/drawing/2014/main" id="{17B166E0-8B36-6010-ECEF-5FB1C13B7D43}"/>
                </a:ext>
              </a:extLst>
            </p:cNvPr>
            <p:cNvSpPr/>
            <p:nvPr/>
          </p:nvSpPr>
          <p:spPr>
            <a:xfrm>
              <a:off x="1525222" y="864845"/>
              <a:ext cx="170229" cy="1322448"/>
            </a:xfrm>
            <a:prstGeom prst="rightBrace">
              <a:avLst>
                <a:gd name="adj1" fmla="val 21810"/>
                <a:gd name="adj2" fmla="val 50000"/>
              </a:avLst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235C735-20E7-0A6A-63AA-5248EA7AD370}"/>
                </a:ext>
              </a:extLst>
            </p:cNvPr>
            <p:cNvCxnSpPr>
              <a:stCxn id="51" idx="1"/>
              <a:endCxn id="7" idx="2"/>
            </p:cNvCxnSpPr>
            <p:nvPr/>
          </p:nvCxnSpPr>
          <p:spPr>
            <a:xfrm flipV="1">
              <a:off x="1695451" y="1516521"/>
              <a:ext cx="664760" cy="95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2D66D68-C3BE-BBE6-8D1E-6DBC73026B0B}"/>
              </a:ext>
            </a:extLst>
          </p:cNvPr>
          <p:cNvGrpSpPr/>
          <p:nvPr/>
        </p:nvGrpSpPr>
        <p:grpSpPr>
          <a:xfrm rot="10800000">
            <a:off x="2976570" y="3026475"/>
            <a:ext cx="95042" cy="1411632"/>
            <a:chOff x="4893186" y="751889"/>
            <a:chExt cx="95042" cy="1411632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29F8ACF-D675-58C0-9B7C-9B46081DF0C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940707" y="751889"/>
              <a:ext cx="0" cy="132435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FCC7E3A-D459-37C7-256E-5BCBE4E489A3}"/>
                </a:ext>
              </a:extLst>
            </p:cNvPr>
            <p:cNvSpPr/>
            <p:nvPr/>
          </p:nvSpPr>
          <p:spPr>
            <a:xfrm>
              <a:off x="4893186" y="2068479"/>
              <a:ext cx="95042" cy="95042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07D39A9-C67A-3AD5-6AAC-2B4380B8691E}"/>
              </a:ext>
            </a:extLst>
          </p:cNvPr>
          <p:cNvGrpSpPr/>
          <p:nvPr/>
        </p:nvGrpSpPr>
        <p:grpSpPr>
          <a:xfrm>
            <a:off x="1870246" y="2783401"/>
            <a:ext cx="2305474" cy="595201"/>
            <a:chOff x="1870246" y="2850538"/>
            <a:chExt cx="2305474" cy="595201"/>
          </a:xfrm>
        </p:grpSpPr>
        <p:pic>
          <p:nvPicPr>
            <p:cNvPr id="39" name="Picture 3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5EDF0E17-20E8-F8BB-E3AD-760F8AB06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l="17168" t="17433" r="67395" b="16717"/>
            <a:stretch/>
          </p:blipFill>
          <p:spPr>
            <a:xfrm>
              <a:off x="2535836" y="3193618"/>
              <a:ext cx="137104" cy="25212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85DE091-02E8-48D8-FDC6-E06F857D063C}"/>
                </a:ext>
              </a:extLst>
            </p:cNvPr>
            <p:cNvCxnSpPr/>
            <p:nvPr/>
          </p:nvCxnSpPr>
          <p:spPr>
            <a:xfrm>
              <a:off x="2183982" y="3113249"/>
              <a:ext cx="1615768" cy="0"/>
            </a:xfrm>
            <a:prstGeom prst="line">
              <a:avLst/>
            </a:prstGeom>
            <a:ln w="1905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0B320BC-A1C3-EF74-CD24-975994097D57}"/>
                </a:ext>
              </a:extLst>
            </p:cNvPr>
            <p:cNvGrpSpPr/>
            <p:nvPr/>
          </p:nvGrpSpPr>
          <p:grpSpPr>
            <a:xfrm>
              <a:off x="2975482" y="2850538"/>
              <a:ext cx="95042" cy="295997"/>
              <a:chOff x="4893186" y="1867524"/>
              <a:chExt cx="95042" cy="295997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250E11E-C15F-130E-F9E1-44A9D87EF8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0707" y="1867524"/>
                <a:ext cx="0" cy="208721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1290AC1-8103-8AD4-5014-EA94EC607F42}"/>
                  </a:ext>
                </a:extLst>
              </p:cNvPr>
              <p:cNvSpPr/>
              <p:nvPr/>
            </p:nvSpPr>
            <p:spPr>
              <a:xfrm>
                <a:off x="4893186" y="2068479"/>
                <a:ext cx="95042" cy="95042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Aft>
                    <a:spcPts val="0"/>
                  </a:spcAft>
                  <a:buSzPct val="100000"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A83619C-E331-1799-8A29-EEAF5F480A32}"/>
                </a:ext>
              </a:extLst>
            </p:cNvPr>
            <p:cNvSpPr txBox="1"/>
            <p:nvPr/>
          </p:nvSpPr>
          <p:spPr>
            <a:xfrm>
              <a:off x="2973876" y="2883020"/>
              <a:ext cx="1201844" cy="2308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</a:rPr>
                <a:t>Transmission Grid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74AF31C-8D22-3191-1F23-B91D297D5120}"/>
                </a:ext>
              </a:extLst>
            </p:cNvPr>
            <p:cNvSpPr txBox="1"/>
            <p:nvPr/>
          </p:nvSpPr>
          <p:spPr>
            <a:xfrm>
              <a:off x="2936682" y="3094350"/>
              <a:ext cx="1201844" cy="2308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</a:rPr>
                <a:t>Distribution Grid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0E4391D-2A22-92CF-741D-92F70CE18FAA}"/>
                </a:ext>
              </a:extLst>
            </p:cNvPr>
            <p:cNvSpPr txBox="1"/>
            <p:nvPr/>
          </p:nvSpPr>
          <p:spPr>
            <a:xfrm>
              <a:off x="1870246" y="3159188"/>
              <a:ext cx="734142" cy="2521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600" dirty="0">
                  <a:latin typeface="Nokia Pure Text Light"/>
                </a:rPr>
                <a:t>Low </a:t>
              </a: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Voltage</a:t>
              </a:r>
              <a:endParaRPr lang="en-US" sz="600" dirty="0">
                <a:latin typeface="Nokia Pure Text Light"/>
              </a:endParaRP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600" dirty="0">
                  <a:latin typeface="Nokia Pure Text Light"/>
                </a:rPr>
                <a:t>50kV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B385C06-C655-D917-B580-0DED0AFF5613}"/>
              </a:ext>
            </a:extLst>
          </p:cNvPr>
          <p:cNvGrpSpPr/>
          <p:nvPr/>
        </p:nvGrpSpPr>
        <p:grpSpPr>
          <a:xfrm>
            <a:off x="3054455" y="3315798"/>
            <a:ext cx="1090517" cy="490942"/>
            <a:chOff x="3054455" y="3382935"/>
            <a:chExt cx="1090517" cy="49094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24176A9-35FE-E575-BE80-9E85A1496299}"/>
                </a:ext>
              </a:extLst>
            </p:cNvPr>
            <p:cNvGrpSpPr/>
            <p:nvPr/>
          </p:nvGrpSpPr>
          <p:grpSpPr>
            <a:xfrm>
              <a:off x="3339893" y="3428116"/>
              <a:ext cx="322252" cy="405839"/>
              <a:chOff x="4287021" y="3439554"/>
              <a:chExt cx="880001" cy="1108258"/>
            </a:xfrm>
          </p:grpSpPr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7824F1ED-AEA4-EE65-D4DB-FEC0B267D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17292" y="4141652"/>
                <a:ext cx="849730" cy="406160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ED1E6428-1631-1301-D01A-A262446B6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87021" y="3439554"/>
                <a:ext cx="849730" cy="383596"/>
              </a:xfrm>
              <a:prstGeom prst="rect">
                <a:avLst/>
              </a:prstGeom>
            </p:spPr>
          </p:pic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4B99371-BB34-CA68-D867-A0D655E10C74}"/>
                </a:ext>
              </a:extLst>
            </p:cNvPr>
            <p:cNvCxnSpPr>
              <a:cxnSpLocks/>
            </p:cNvCxnSpPr>
            <p:nvPr/>
          </p:nvCxnSpPr>
          <p:spPr>
            <a:xfrm>
              <a:off x="3054455" y="3524855"/>
              <a:ext cx="233643" cy="0"/>
            </a:xfrm>
            <a:prstGeom prst="line">
              <a:avLst/>
            </a:prstGeom>
            <a:ln w="19050">
              <a:solidFill>
                <a:schemeClr val="accent4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6ABD657-1177-8916-29ED-67E336E7F290}"/>
                </a:ext>
              </a:extLst>
            </p:cNvPr>
            <p:cNvCxnSpPr>
              <a:cxnSpLocks/>
            </p:cNvCxnSpPr>
            <p:nvPr/>
          </p:nvCxnSpPr>
          <p:spPr>
            <a:xfrm>
              <a:off x="3054455" y="3759588"/>
              <a:ext cx="233643" cy="0"/>
            </a:xfrm>
            <a:prstGeom prst="line">
              <a:avLst/>
            </a:prstGeom>
            <a:ln w="19050">
              <a:solidFill>
                <a:schemeClr val="accent4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EEB06F4-DCBE-C632-2B04-47423C4241CB}"/>
                </a:ext>
              </a:extLst>
            </p:cNvPr>
            <p:cNvSpPr txBox="1"/>
            <p:nvPr/>
          </p:nvSpPr>
          <p:spPr>
            <a:xfrm>
              <a:off x="3635745" y="3643045"/>
              <a:ext cx="509227" cy="2308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</a:rPr>
                <a:t>Wind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1F9DE22-373E-6CA3-EACA-4697BA6A6401}"/>
                </a:ext>
              </a:extLst>
            </p:cNvPr>
            <p:cNvSpPr txBox="1"/>
            <p:nvPr/>
          </p:nvSpPr>
          <p:spPr>
            <a:xfrm>
              <a:off x="3628684" y="3382935"/>
              <a:ext cx="509227" cy="2308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</a:rPr>
                <a:t>Solar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A75064C-F4DE-6FDF-7AD1-D16BBCD26048}"/>
              </a:ext>
            </a:extLst>
          </p:cNvPr>
          <p:cNvGrpSpPr/>
          <p:nvPr/>
        </p:nvGrpSpPr>
        <p:grpSpPr>
          <a:xfrm>
            <a:off x="1437799" y="3397106"/>
            <a:ext cx="1545668" cy="538328"/>
            <a:chOff x="1437799" y="3464243"/>
            <a:chExt cx="1545668" cy="53832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8FB851D6-0944-64D9-C347-DBC034821E99}"/>
                </a:ext>
              </a:extLst>
            </p:cNvPr>
            <p:cNvGrpSpPr/>
            <p:nvPr/>
          </p:nvGrpSpPr>
          <p:grpSpPr>
            <a:xfrm>
              <a:off x="1817696" y="3464243"/>
              <a:ext cx="1165771" cy="538328"/>
              <a:chOff x="1817696" y="3464243"/>
              <a:chExt cx="1165771" cy="538328"/>
            </a:xfrm>
          </p:grpSpPr>
          <p:pic>
            <p:nvPicPr>
              <p:cNvPr id="81" name="Picture 80" descr="A cartoon of buildings and trees&#10;&#10;AI-generated content may be incorrect.">
                <a:extLst>
                  <a:ext uri="{FF2B5EF4-FFF2-40B4-BE49-F238E27FC236}">
                    <a16:creationId xmlns:a16="http://schemas.microsoft.com/office/drawing/2014/main" id="{ED19AA2D-880F-AFA7-5269-D02A9BA8A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17696" y="3464243"/>
                <a:ext cx="538328" cy="538328"/>
              </a:xfrm>
              <a:prstGeom prst="rect">
                <a:avLst/>
              </a:prstGeom>
            </p:spPr>
          </p:pic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B204FC5-170B-F717-EA52-998DE2C295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0039" y="3866789"/>
                <a:ext cx="533428" cy="0"/>
              </a:xfrm>
              <a:prstGeom prst="line">
                <a:avLst/>
              </a:prstGeom>
              <a:ln w="76200">
                <a:solidFill>
                  <a:schemeClr val="accent4"/>
                </a:solidFill>
                <a:headEnd type="arrow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E8F3F2D-C471-6C5A-C083-3FF27C936285}"/>
                </a:ext>
              </a:extLst>
            </p:cNvPr>
            <p:cNvSpPr txBox="1"/>
            <p:nvPr/>
          </p:nvSpPr>
          <p:spPr>
            <a:xfrm>
              <a:off x="1437799" y="3677579"/>
              <a:ext cx="509227" cy="2308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</a:rPr>
                <a:t>City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3EFAE05-C7AA-05FB-2099-D119F1943C4F}"/>
              </a:ext>
            </a:extLst>
          </p:cNvPr>
          <p:cNvGrpSpPr/>
          <p:nvPr/>
        </p:nvGrpSpPr>
        <p:grpSpPr>
          <a:xfrm>
            <a:off x="1797185" y="4072106"/>
            <a:ext cx="1139497" cy="254077"/>
            <a:chOff x="1797185" y="4139243"/>
            <a:chExt cx="1139497" cy="254077"/>
          </a:xfrm>
        </p:grpSpPr>
        <p:pic>
          <p:nvPicPr>
            <p:cNvPr id="91" name="Picture 90" descr="A group of houses with a windmill&#10;&#10;AI-generated content may be incorrect.">
              <a:extLst>
                <a:ext uri="{FF2B5EF4-FFF2-40B4-BE49-F238E27FC236}">
                  <a16:creationId xmlns:a16="http://schemas.microsoft.com/office/drawing/2014/main" id="{CDF8117E-9060-B96B-9214-1E11BF728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 l="50947" t="54136" r="6296" b="8519"/>
            <a:stretch/>
          </p:blipFill>
          <p:spPr>
            <a:xfrm>
              <a:off x="2229377" y="4139243"/>
              <a:ext cx="389375" cy="226729"/>
            </a:xfrm>
            <a:prstGeom prst="rect">
              <a:avLst/>
            </a:prstGeom>
          </p:spPr>
        </p:pic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4075C2E-BF50-E3E4-C6D9-73D68EB836BA}"/>
                </a:ext>
              </a:extLst>
            </p:cNvPr>
            <p:cNvCxnSpPr>
              <a:cxnSpLocks/>
            </p:cNvCxnSpPr>
            <p:nvPr/>
          </p:nvCxnSpPr>
          <p:spPr>
            <a:xfrm>
              <a:off x="2703039" y="4253950"/>
              <a:ext cx="233643" cy="0"/>
            </a:xfrm>
            <a:prstGeom prst="line">
              <a:avLst/>
            </a:prstGeom>
            <a:ln w="19050">
              <a:solidFill>
                <a:schemeClr val="accent4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37D503F-08C2-BE0D-D441-DB718F925679}"/>
                </a:ext>
              </a:extLst>
            </p:cNvPr>
            <p:cNvSpPr txBox="1"/>
            <p:nvPr/>
          </p:nvSpPr>
          <p:spPr>
            <a:xfrm>
              <a:off x="1797185" y="4162488"/>
              <a:ext cx="509227" cy="2308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</a:rPr>
                <a:t>Rural</a:t>
              </a:r>
            </a:p>
          </p:txBody>
        </p:sp>
      </p:grp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6552863-F97C-9B6C-9289-4435FC879566}"/>
              </a:ext>
            </a:extLst>
          </p:cNvPr>
          <p:cNvSpPr/>
          <p:nvPr/>
        </p:nvSpPr>
        <p:spPr>
          <a:xfrm>
            <a:off x="159603" y="3197157"/>
            <a:ext cx="1360624" cy="1072693"/>
          </a:xfrm>
          <a:prstGeom prst="roundRect">
            <a:avLst>
              <a:gd name="adj" fmla="val 750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dirty="0">
                <a:solidFill>
                  <a:schemeClr val="bg1"/>
                </a:solidFill>
              </a:rPr>
              <a:t>A new city needs high capacity grid connection, but takes decades to grow in demand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0422360-A05A-5B7F-BA48-BBC1994E92F2}"/>
              </a:ext>
            </a:extLst>
          </p:cNvPr>
          <p:cNvSpPr/>
          <p:nvPr/>
        </p:nvSpPr>
        <p:spPr>
          <a:xfrm>
            <a:off x="4365183" y="2763504"/>
            <a:ext cx="2108766" cy="700169"/>
          </a:xfrm>
          <a:prstGeom prst="roundRect">
            <a:avLst>
              <a:gd name="adj" fmla="val 1078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dirty="0">
                <a:solidFill>
                  <a:schemeClr val="bg1"/>
                </a:solidFill>
              </a:rPr>
              <a:t>AI Data Centers can “pop up” in a matter of months with high demand on Day 1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0E5A930-49C0-EF96-2BDE-980AF4039229}"/>
              </a:ext>
            </a:extLst>
          </p:cNvPr>
          <p:cNvSpPr/>
          <p:nvPr/>
        </p:nvSpPr>
        <p:spPr>
          <a:xfrm>
            <a:off x="4361952" y="3569681"/>
            <a:ext cx="2108766" cy="1013003"/>
          </a:xfrm>
          <a:prstGeom prst="roundRect">
            <a:avLst>
              <a:gd name="adj" fmla="val 79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dirty="0">
                <a:solidFill>
                  <a:schemeClr val="bg1"/>
                </a:solidFill>
              </a:rPr>
              <a:t>Many power grids around the world are already under strain, and Gigawatt scale Data Centers are making the situation far worse 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87216F-2795-E08E-9532-B42C85A87147}"/>
              </a:ext>
            </a:extLst>
          </p:cNvPr>
          <p:cNvGrpSpPr/>
          <p:nvPr/>
        </p:nvGrpSpPr>
        <p:grpSpPr>
          <a:xfrm>
            <a:off x="3054455" y="3819313"/>
            <a:ext cx="1271314" cy="694862"/>
            <a:chOff x="3054455" y="3819313"/>
            <a:chExt cx="1271314" cy="694862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810B9F0-B4B1-7CD6-8A8C-B6E61A5D540B}"/>
                </a:ext>
              </a:extLst>
            </p:cNvPr>
            <p:cNvGrpSpPr/>
            <p:nvPr/>
          </p:nvGrpSpPr>
          <p:grpSpPr>
            <a:xfrm>
              <a:off x="3054455" y="3819313"/>
              <a:ext cx="1271314" cy="694862"/>
              <a:chOff x="3054455" y="3886450"/>
              <a:chExt cx="1271314" cy="694862"/>
            </a:xfrm>
          </p:grpSpPr>
          <p:pic>
            <p:nvPicPr>
              <p:cNvPr id="3074" name="Picture 2" descr="16,700+ Battery Storage Stock Illustrations, Royalty-Free ...">
                <a:extLst>
                  <a:ext uri="{FF2B5EF4-FFF2-40B4-BE49-F238E27FC236}">
                    <a16:creationId xmlns:a16="http://schemas.microsoft.com/office/drawing/2014/main" id="{D92E73EC-9E3F-4295-9CC7-2DF8BB0DFD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01794" y="3886450"/>
                <a:ext cx="457815" cy="395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EA16B66-4CC7-88DC-7797-61F98779E0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4455" y="4100487"/>
                <a:ext cx="399506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663A472-7DD7-CD3E-BF3B-60CADE448EDD}"/>
                  </a:ext>
                </a:extLst>
              </p:cNvPr>
              <p:cNvSpPr txBox="1"/>
              <p:nvPr/>
            </p:nvSpPr>
            <p:spPr>
              <a:xfrm>
                <a:off x="3691387" y="3984611"/>
                <a:ext cx="606307" cy="23083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900" dirty="0">
                    <a:solidFill>
                      <a:schemeClr val="tx2"/>
                    </a:solidFill>
                  </a:rPr>
                  <a:t>Battery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A8DF5F42-EC63-0FB2-7367-4C4F275634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0933" y="4410007"/>
                <a:ext cx="399506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FA202E0-97B5-6BC7-133B-75392DE425A7}"/>
                  </a:ext>
                </a:extLst>
              </p:cNvPr>
              <p:cNvSpPr txBox="1"/>
              <p:nvPr/>
            </p:nvSpPr>
            <p:spPr>
              <a:xfrm>
                <a:off x="3719462" y="4251991"/>
                <a:ext cx="606307" cy="32932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700" dirty="0">
                    <a:solidFill>
                      <a:schemeClr val="tx2"/>
                    </a:solidFill>
                  </a:rPr>
                  <a:t>Pumped</a:t>
                </a:r>
              </a:p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700" dirty="0">
                    <a:solidFill>
                      <a:schemeClr val="tx2"/>
                    </a:solidFill>
                  </a:rPr>
                  <a:t>Hydro</a:t>
                </a:r>
              </a:p>
            </p:txBody>
          </p:sp>
        </p:grpSp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696623FF-7DC0-12D6-F5EF-EB70DB33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26398" y="4278531"/>
              <a:ext cx="371547" cy="161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5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FBD2E2-5BB2-A41D-47A8-E932FA49F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Power Grids Are Under Pressure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8C0C7-0BFC-8BE2-9DFE-F5476D24E9B0}"/>
              </a:ext>
            </a:extLst>
          </p:cNvPr>
          <p:cNvSpPr txBox="1"/>
          <p:nvPr/>
        </p:nvSpPr>
        <p:spPr>
          <a:xfrm>
            <a:off x="5587537" y="589571"/>
            <a:ext cx="2946448" cy="30008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But somebody is investing heavily…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4A850C-4D2D-88EF-6011-6B4B12161B85}"/>
              </a:ext>
            </a:extLst>
          </p:cNvPr>
          <p:cNvGrpSpPr/>
          <p:nvPr/>
        </p:nvGrpSpPr>
        <p:grpSpPr>
          <a:xfrm>
            <a:off x="417512" y="695525"/>
            <a:ext cx="4462531" cy="1952215"/>
            <a:chOff x="417170" y="587400"/>
            <a:chExt cx="6269006" cy="29424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4F9239-42C3-649B-DAF8-EBF01F108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170" y="881198"/>
              <a:ext cx="6269006" cy="26486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FBCEF5-7523-688E-6248-B36645DAA680}"/>
                </a:ext>
              </a:extLst>
            </p:cNvPr>
            <p:cNvSpPr txBox="1"/>
            <p:nvPr/>
          </p:nvSpPr>
          <p:spPr>
            <a:xfrm>
              <a:off x="2218120" y="587400"/>
              <a:ext cx="1830501" cy="338554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Age of Power Grids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E68B14-088D-E0DB-C8AA-BC68973B8696}"/>
                </a:ext>
              </a:extLst>
            </p:cNvPr>
            <p:cNvSpPr txBox="1"/>
            <p:nvPr/>
          </p:nvSpPr>
          <p:spPr>
            <a:xfrm>
              <a:off x="1690440" y="2131395"/>
              <a:ext cx="3013995" cy="80021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Japan, EU and USA have the oldest Power Grids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C809BB6-B8EF-7A13-9CD4-BA49B62E048F}"/>
              </a:ext>
            </a:extLst>
          </p:cNvPr>
          <p:cNvSpPr txBox="1"/>
          <p:nvPr/>
        </p:nvSpPr>
        <p:spPr>
          <a:xfrm>
            <a:off x="5897492" y="3324342"/>
            <a:ext cx="2470898" cy="148194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b="1" dirty="0">
                <a:solidFill>
                  <a:schemeClr val="accent5"/>
                </a:solidFill>
              </a:rPr>
              <a:t>April 2025</a:t>
            </a:r>
            <a:r>
              <a:rPr lang="en-US" sz="1350" dirty="0">
                <a:solidFill>
                  <a:schemeClr val="tx2"/>
                </a:solidFill>
              </a:rPr>
              <a:t>: </a:t>
            </a:r>
            <a:r>
              <a:rPr lang="en-US" sz="1350" dirty="0">
                <a:solidFill>
                  <a:schemeClr val="tx2"/>
                </a:solidFill>
                <a:hlinkClick r:id="rId3"/>
              </a:rPr>
              <a:t>China has completed</a:t>
            </a:r>
            <a:endParaRPr lang="en-US" sz="1350" dirty="0">
              <a:solidFill>
                <a:schemeClr val="tx2"/>
              </a:solidFill>
            </a:endParaRPr>
          </a:p>
          <a:p>
            <a:pPr marL="135731" indent="-135731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</a:rPr>
              <a:t>38 Ultra High Voltage lines</a:t>
            </a:r>
          </a:p>
          <a:p>
            <a:pPr marL="469106" lvl="1" indent="-126206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</a:rPr>
              <a:t>18 of these are AC</a:t>
            </a:r>
          </a:p>
          <a:p>
            <a:pPr marL="469106" lvl="1" indent="-126206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</a:rPr>
              <a:t>20 are DC</a:t>
            </a:r>
          </a:p>
          <a:p>
            <a:pPr marL="135731" indent="-135731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2"/>
                </a:solidFill>
              </a:rPr>
              <a:t>Carry power from Solar, Wind, Coal, Hydro and Nuclear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23F55D-84CA-AC46-6EFC-2A1ADFA608E4}"/>
              </a:ext>
            </a:extLst>
          </p:cNvPr>
          <p:cNvGrpSpPr/>
          <p:nvPr/>
        </p:nvGrpSpPr>
        <p:grpSpPr>
          <a:xfrm>
            <a:off x="3914983" y="2935576"/>
            <a:ext cx="1982509" cy="1914154"/>
            <a:chOff x="5219977" y="3914101"/>
            <a:chExt cx="2643345" cy="255220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818B2F-1A56-7420-8020-E57728D19E6B}"/>
                </a:ext>
              </a:extLst>
            </p:cNvPr>
            <p:cNvSpPr txBox="1"/>
            <p:nvPr/>
          </p:nvSpPr>
          <p:spPr>
            <a:xfrm>
              <a:off x="5219977" y="4762079"/>
              <a:ext cx="2579046" cy="584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4"/>
                </a:rPr>
                <a:t>On average Europe’s power grids are &gt;40 years old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DBDFAE-9C76-0ED5-670A-B3A3BC76D20D}"/>
                </a:ext>
              </a:extLst>
            </p:cNvPr>
            <p:cNvSpPr txBox="1"/>
            <p:nvPr/>
          </p:nvSpPr>
          <p:spPr>
            <a:xfrm>
              <a:off x="5227700" y="5635309"/>
              <a:ext cx="2635622" cy="83099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5"/>
                </a:rPr>
                <a:t>Renewables are putting significant strain on today’s grid infrastructure in Europe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12296" name="Picture 8" descr="Europe map and European union flag - Piaget — Ensino Superior">
              <a:extLst>
                <a:ext uri="{FF2B5EF4-FFF2-40B4-BE49-F238E27FC236}">
                  <a16:creationId xmlns:a16="http://schemas.microsoft.com/office/drawing/2014/main" id="{139D0A56-99AE-5B0C-FF60-FA9BCF8BA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516" y="3914101"/>
              <a:ext cx="923199" cy="7398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E7D51F-3C6A-174C-5657-DC64BA64221C}"/>
              </a:ext>
            </a:extLst>
          </p:cNvPr>
          <p:cNvGrpSpPr/>
          <p:nvPr/>
        </p:nvGrpSpPr>
        <p:grpSpPr>
          <a:xfrm>
            <a:off x="5607423" y="972622"/>
            <a:ext cx="3005397" cy="2224535"/>
            <a:chOff x="7476565" y="1296828"/>
            <a:chExt cx="4007196" cy="2966047"/>
          </a:xfrm>
        </p:grpSpPr>
        <p:pic>
          <p:nvPicPr>
            <p:cNvPr id="12292" name="Picture 4" descr="China powers ahead with a new direct-current infrastructure">
              <a:extLst>
                <a:ext uri="{FF2B5EF4-FFF2-40B4-BE49-F238E27FC236}">
                  <a16:creationId xmlns:a16="http://schemas.microsoft.com/office/drawing/2014/main" id="{C77E7D6E-82C3-D3B8-8552-1B735AEB0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8326" y="1296828"/>
              <a:ext cx="3565435" cy="2966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8" name="Picture 10" descr="Flag of China - Wikipedia">
              <a:extLst>
                <a:ext uri="{FF2B5EF4-FFF2-40B4-BE49-F238E27FC236}">
                  <a16:creationId xmlns:a16="http://schemas.microsoft.com/office/drawing/2014/main" id="{AC5CA231-F013-CC68-4911-B24BBC185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745" y="2293215"/>
              <a:ext cx="968085" cy="64539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ACD52D-181F-FCAB-D1C2-F94A108E23F8}"/>
                </a:ext>
              </a:extLst>
            </p:cNvPr>
            <p:cNvSpPr txBox="1"/>
            <p:nvPr/>
          </p:nvSpPr>
          <p:spPr>
            <a:xfrm>
              <a:off x="7476565" y="1555923"/>
              <a:ext cx="2399546" cy="69557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dirty="0">
                  <a:solidFill>
                    <a:schemeClr val="accent5"/>
                  </a:solidFill>
                  <a:effectLst>
                    <a:glow rad="177800">
                      <a:schemeClr val="bg1">
                        <a:alpha val="90000"/>
                      </a:schemeClr>
                    </a:glow>
                  </a:effectLst>
                </a:rPr>
                <a:t>China started in 2011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b="1" dirty="0">
                  <a:solidFill>
                    <a:schemeClr val="accent5"/>
                  </a:solidFill>
                  <a:effectLst>
                    <a:glow rad="177800">
                      <a:schemeClr val="bg1">
                        <a:alpha val="90000"/>
                      </a:schemeClr>
                    </a:glow>
                  </a:effectLst>
                </a:rPr>
                <a:t>Twelfth Five Year Plan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2B7E4D-E914-A434-87B0-0AD557A5E7F3}"/>
              </a:ext>
            </a:extLst>
          </p:cNvPr>
          <p:cNvGrpSpPr/>
          <p:nvPr/>
        </p:nvGrpSpPr>
        <p:grpSpPr>
          <a:xfrm>
            <a:off x="175819" y="2647740"/>
            <a:ext cx="3514816" cy="2188088"/>
            <a:chOff x="141194" y="3511375"/>
            <a:chExt cx="4686421" cy="29174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8908F8-E02C-B3C2-57E3-A89FAB484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238" y="3928234"/>
              <a:ext cx="1547306" cy="20305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E230C6-DDE3-0731-B083-81CA5BA7869F}"/>
                </a:ext>
              </a:extLst>
            </p:cNvPr>
            <p:cNvSpPr txBox="1"/>
            <p:nvPr/>
          </p:nvSpPr>
          <p:spPr>
            <a:xfrm>
              <a:off x="141194" y="3511375"/>
              <a:ext cx="4313795" cy="338555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2017: </a:t>
              </a:r>
              <a:r>
                <a:rPr lang="en-US" sz="1200" dirty="0">
                  <a:solidFill>
                    <a:schemeClr val="tx2"/>
                  </a:solidFill>
                  <a:hlinkClick r:id="rId10"/>
                </a:rPr>
                <a:t>Proposal for North American </a:t>
              </a:r>
              <a:r>
                <a:rPr lang="en-US" sz="1200" dirty="0" err="1">
                  <a:solidFill>
                    <a:schemeClr val="tx2"/>
                  </a:solidFill>
                  <a:hlinkClick r:id="rId10"/>
                </a:rPr>
                <a:t>Supergrid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4340BB-83BA-99E7-723D-E72F3B805E1D}"/>
                </a:ext>
              </a:extLst>
            </p:cNvPr>
            <p:cNvSpPr txBox="1"/>
            <p:nvPr/>
          </p:nvSpPr>
          <p:spPr>
            <a:xfrm>
              <a:off x="1886410" y="5844050"/>
              <a:ext cx="2941205" cy="584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Hypothetical US network following railroad Rights of Way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511E2AE-360B-DC8C-6105-77174AA7F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389" y="3914101"/>
              <a:ext cx="2827226" cy="18657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060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9534ED-23DD-FF21-39DA-9CB9B46661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Many Countries Experiencing Grid Congestion Issues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EDA178-E005-D072-A75A-4A2BEDFA29C8}"/>
              </a:ext>
            </a:extLst>
          </p:cNvPr>
          <p:cNvGrpSpPr/>
          <p:nvPr/>
        </p:nvGrpSpPr>
        <p:grpSpPr>
          <a:xfrm>
            <a:off x="275073" y="939800"/>
            <a:ext cx="4627990" cy="3902099"/>
            <a:chOff x="275073" y="939800"/>
            <a:chExt cx="4627990" cy="39020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59461E-9BB0-68BA-EA6D-E5B920605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00" y="1215037"/>
              <a:ext cx="1920267" cy="16710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E49CBE-E133-08B8-FD8E-516AFDB1434C}"/>
                </a:ext>
              </a:extLst>
            </p:cNvPr>
            <p:cNvSpPr txBox="1"/>
            <p:nvPr/>
          </p:nvSpPr>
          <p:spPr>
            <a:xfrm>
              <a:off x="1377733" y="2956739"/>
              <a:ext cx="998030" cy="25391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3"/>
                </a:rPr>
                <a:t>Link to article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D0348F-74A6-F185-7D3C-4480E0430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073" y="3333750"/>
              <a:ext cx="2205319" cy="12510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FCE3B1-6E1F-9C92-1148-0E0385EE4022}"/>
                </a:ext>
              </a:extLst>
            </p:cNvPr>
            <p:cNvSpPr txBox="1"/>
            <p:nvPr/>
          </p:nvSpPr>
          <p:spPr>
            <a:xfrm>
              <a:off x="1377732" y="4587983"/>
              <a:ext cx="998030" cy="25391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5"/>
                </a:rPr>
                <a:t>Link to article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DB2C80-8D2D-A67C-F958-E1DA7E9A5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6660" y="939800"/>
              <a:ext cx="2265353" cy="6636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D710F3-625D-C8FC-5744-A2F0ADDF6FC9}"/>
                </a:ext>
              </a:extLst>
            </p:cNvPr>
            <p:cNvSpPr txBox="1"/>
            <p:nvPr/>
          </p:nvSpPr>
          <p:spPr>
            <a:xfrm>
              <a:off x="3905033" y="1642373"/>
              <a:ext cx="998030" cy="25391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7"/>
                </a:rPr>
                <a:t>Link to article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0EE0C452-E69D-20B5-E7F9-19AF64940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6540" y="1822450"/>
              <a:ext cx="746373" cy="3746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DA9EC65-7E81-B18A-38BD-9F31A6FAB455}"/>
              </a:ext>
            </a:extLst>
          </p:cNvPr>
          <p:cNvSpPr/>
          <p:nvPr/>
        </p:nvSpPr>
        <p:spPr>
          <a:xfrm>
            <a:off x="2603500" y="920749"/>
            <a:ext cx="2578100" cy="4035425"/>
          </a:xfrm>
          <a:custGeom>
            <a:avLst/>
            <a:gdLst>
              <a:gd name="connsiteX0" fmla="*/ 2819400 w 2862837"/>
              <a:gd name="connsiteY0" fmla="*/ 0 h 4032250"/>
              <a:gd name="connsiteX1" fmla="*/ 2555875 w 2862837"/>
              <a:gd name="connsiteY1" fmla="*/ 1336675 h 4032250"/>
              <a:gd name="connsiteX2" fmla="*/ 527050 w 2862837"/>
              <a:gd name="connsiteY2" fmla="*/ 2098675 h 4032250"/>
              <a:gd name="connsiteX3" fmla="*/ 0 w 2862837"/>
              <a:gd name="connsiteY3" fmla="*/ 4032250 h 4032250"/>
              <a:gd name="connsiteX0" fmla="*/ 2971800 w 2990417"/>
              <a:gd name="connsiteY0" fmla="*/ 0 h 4035425"/>
              <a:gd name="connsiteX1" fmla="*/ 2555875 w 2990417"/>
              <a:gd name="connsiteY1" fmla="*/ 1339850 h 4035425"/>
              <a:gd name="connsiteX2" fmla="*/ 527050 w 2990417"/>
              <a:gd name="connsiteY2" fmla="*/ 2101850 h 4035425"/>
              <a:gd name="connsiteX3" fmla="*/ 0 w 2990417"/>
              <a:gd name="connsiteY3" fmla="*/ 4035425 h 4035425"/>
              <a:gd name="connsiteX0" fmla="*/ 2971800 w 2971800"/>
              <a:gd name="connsiteY0" fmla="*/ 0 h 4035425"/>
              <a:gd name="connsiteX1" fmla="*/ 2555875 w 2971800"/>
              <a:gd name="connsiteY1" fmla="*/ 1339850 h 4035425"/>
              <a:gd name="connsiteX2" fmla="*/ 527050 w 2971800"/>
              <a:gd name="connsiteY2" fmla="*/ 2101850 h 4035425"/>
              <a:gd name="connsiteX3" fmla="*/ 0 w 2971800"/>
              <a:gd name="connsiteY3" fmla="*/ 4035425 h 403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1800" h="4035425">
                <a:moveTo>
                  <a:pt x="2971800" y="0"/>
                </a:moveTo>
                <a:cubicBezTo>
                  <a:pt x="2938991" y="528373"/>
                  <a:pt x="2963333" y="989542"/>
                  <a:pt x="2555875" y="1339850"/>
                </a:cubicBezTo>
                <a:cubicBezTo>
                  <a:pt x="2148417" y="1690158"/>
                  <a:pt x="953029" y="1652588"/>
                  <a:pt x="527050" y="2101850"/>
                </a:cubicBezTo>
                <a:cubicBezTo>
                  <a:pt x="101071" y="2551112"/>
                  <a:pt x="50535" y="3293268"/>
                  <a:pt x="0" y="4035425"/>
                </a:cubicBezTo>
              </a:path>
            </a:pathLst>
          </a:custGeom>
          <a:noFill/>
          <a:ln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D89378A-35C0-55D0-6C36-97352E3CD03E}"/>
              </a:ext>
            </a:extLst>
          </p:cNvPr>
          <p:cNvSpPr/>
          <p:nvPr/>
        </p:nvSpPr>
        <p:spPr>
          <a:xfrm>
            <a:off x="3683000" y="2676525"/>
            <a:ext cx="5457825" cy="590550"/>
          </a:xfrm>
          <a:custGeom>
            <a:avLst/>
            <a:gdLst>
              <a:gd name="connsiteX0" fmla="*/ 0 w 5457825"/>
              <a:gd name="connsiteY0" fmla="*/ 0 h 590550"/>
              <a:gd name="connsiteX1" fmla="*/ 1085850 w 5457825"/>
              <a:gd name="connsiteY1" fmla="*/ 244475 h 590550"/>
              <a:gd name="connsiteX2" fmla="*/ 3511550 w 5457825"/>
              <a:gd name="connsiteY2" fmla="*/ 269875 h 590550"/>
              <a:gd name="connsiteX3" fmla="*/ 5457825 w 5457825"/>
              <a:gd name="connsiteY3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7825" h="590550">
                <a:moveTo>
                  <a:pt x="0" y="0"/>
                </a:moveTo>
                <a:cubicBezTo>
                  <a:pt x="250296" y="99748"/>
                  <a:pt x="500592" y="199496"/>
                  <a:pt x="1085850" y="244475"/>
                </a:cubicBezTo>
                <a:cubicBezTo>
                  <a:pt x="1671108" y="289454"/>
                  <a:pt x="2782888" y="212196"/>
                  <a:pt x="3511550" y="269875"/>
                </a:cubicBezTo>
                <a:cubicBezTo>
                  <a:pt x="4240212" y="327554"/>
                  <a:pt x="4849018" y="459052"/>
                  <a:pt x="5457825" y="590550"/>
                </a:cubicBezTo>
              </a:path>
            </a:pathLst>
          </a:custGeom>
          <a:noFill/>
          <a:ln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FE7113-F7E7-DFC8-62D8-AA53DFCC36BA}"/>
              </a:ext>
            </a:extLst>
          </p:cNvPr>
          <p:cNvGrpSpPr/>
          <p:nvPr/>
        </p:nvGrpSpPr>
        <p:grpSpPr>
          <a:xfrm>
            <a:off x="5135268" y="768456"/>
            <a:ext cx="3377194" cy="2135374"/>
            <a:chOff x="5135268" y="768456"/>
            <a:chExt cx="3377194" cy="2135374"/>
          </a:xfrm>
        </p:grpSpPr>
        <p:pic>
          <p:nvPicPr>
            <p:cNvPr id="4100" name="Picture 4" descr="Power generation in US grid connection queues at end of 2023">
              <a:extLst>
                <a:ext uri="{FF2B5EF4-FFF2-40B4-BE49-F238E27FC236}">
                  <a16:creationId xmlns:a16="http://schemas.microsoft.com/office/drawing/2014/main" id="{4080081A-FA0D-E342-37CD-66762484D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100" y="988805"/>
              <a:ext cx="3013362" cy="166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D18AFB-B709-860C-B4DA-C13FC950BF5B}"/>
                </a:ext>
              </a:extLst>
            </p:cNvPr>
            <p:cNvSpPr txBox="1"/>
            <p:nvPr/>
          </p:nvSpPr>
          <p:spPr>
            <a:xfrm>
              <a:off x="6251611" y="768456"/>
              <a:ext cx="998030" cy="25391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10"/>
                </a:rPr>
                <a:t>Link to article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AFCA61B-2B1C-A5D0-96A8-4441DF0C0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2575" y="768456"/>
              <a:ext cx="889036" cy="26473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4869AC-4697-FE28-D701-86E32DB2B2EC}"/>
                </a:ext>
              </a:extLst>
            </p:cNvPr>
            <p:cNvSpPr txBox="1"/>
            <p:nvPr/>
          </p:nvSpPr>
          <p:spPr>
            <a:xfrm>
              <a:off x="6548581" y="2649914"/>
              <a:ext cx="91440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Size of grid connection queues across USA</a:t>
              </a:r>
            </a:p>
          </p:txBody>
        </p:sp>
        <p:pic>
          <p:nvPicPr>
            <p:cNvPr id="4102" name="Picture 6" descr="Flag of the United States of America ...">
              <a:extLst>
                <a:ext uri="{FF2B5EF4-FFF2-40B4-BE49-F238E27FC236}">
                  <a16:creationId xmlns:a16="http://schemas.microsoft.com/office/drawing/2014/main" id="{53BE6605-97DF-9404-8074-697ED5D38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268" y="2267983"/>
              <a:ext cx="727663" cy="3778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56F3E0-9317-B586-D939-DD99B7A2448D}"/>
              </a:ext>
            </a:extLst>
          </p:cNvPr>
          <p:cNvGrpSpPr/>
          <p:nvPr/>
        </p:nvGrpSpPr>
        <p:grpSpPr>
          <a:xfrm>
            <a:off x="3112059" y="3062287"/>
            <a:ext cx="6061618" cy="1985839"/>
            <a:chOff x="3112059" y="3062287"/>
            <a:chExt cx="6061618" cy="1985839"/>
          </a:xfrm>
        </p:grpSpPr>
        <p:pic>
          <p:nvPicPr>
            <p:cNvPr id="4104" name="Picture 8" descr="Infographic: Grid Bottlenecks on the Way in Europe? | Statista">
              <a:extLst>
                <a:ext uri="{FF2B5EF4-FFF2-40B4-BE49-F238E27FC236}">
                  <a16:creationId xmlns:a16="http://schemas.microsoft.com/office/drawing/2014/main" id="{C91022A0-56B6-4CF0-3460-EEBB67C03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059" y="3062287"/>
              <a:ext cx="1985839" cy="19858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Grid connection queues in Europe.">
              <a:extLst>
                <a:ext uri="{FF2B5EF4-FFF2-40B4-BE49-F238E27FC236}">
                  <a16:creationId xmlns:a16="http://schemas.microsoft.com/office/drawing/2014/main" id="{C493CA59-9891-9729-6078-14038353B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564" y="3085250"/>
              <a:ext cx="2087628" cy="16623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C63B53-C19A-C23B-E12B-13839D03DADF}"/>
                </a:ext>
              </a:extLst>
            </p:cNvPr>
            <p:cNvSpPr txBox="1"/>
            <p:nvPr/>
          </p:nvSpPr>
          <p:spPr>
            <a:xfrm>
              <a:off x="7790810" y="3705363"/>
              <a:ext cx="1382867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Size of wind farm connection queues across </a:t>
              </a:r>
              <a:r>
                <a:rPr lang="en-US" sz="1050" dirty="0">
                  <a:latin typeface="Nokia Pure Text Light"/>
                </a:rPr>
                <a:t>E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urope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A534E3-4A83-BBC4-F1FC-170C66A263BC}"/>
                </a:ext>
              </a:extLst>
            </p:cNvPr>
            <p:cNvSpPr txBox="1"/>
            <p:nvPr/>
          </p:nvSpPr>
          <p:spPr>
            <a:xfrm>
              <a:off x="3516749" y="4760870"/>
              <a:ext cx="998030" cy="25391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15"/>
                </a:rPr>
                <a:t>Link to article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8E5998-2AF8-37B4-DE98-8264E78C8EC1}"/>
                </a:ext>
              </a:extLst>
            </p:cNvPr>
            <p:cNvSpPr txBox="1"/>
            <p:nvPr/>
          </p:nvSpPr>
          <p:spPr>
            <a:xfrm>
              <a:off x="7790810" y="4244927"/>
              <a:ext cx="998030" cy="25391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16"/>
                </a:rPr>
                <a:t>Link to article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06" name="Picture 10" descr="Flag of Europe - Wikipedia">
              <a:extLst>
                <a:ext uri="{FF2B5EF4-FFF2-40B4-BE49-F238E27FC236}">
                  <a16:creationId xmlns:a16="http://schemas.microsoft.com/office/drawing/2014/main" id="{C4C13BD4-AC59-3EA2-6FB1-7EA80D16D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408" y="3115785"/>
              <a:ext cx="740775" cy="464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05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E1074-72A6-198C-0BF6-83592B4DF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82113D-DD7B-8D0C-1B36-5440E4B95D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It’s OK – I ticked the box to offset my carbon footprint 😇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00F7B6-3570-B56C-44AA-AC60A5E77D63}"/>
              </a:ext>
            </a:extLst>
          </p:cNvPr>
          <p:cNvGrpSpPr/>
          <p:nvPr/>
        </p:nvGrpSpPr>
        <p:grpSpPr>
          <a:xfrm>
            <a:off x="312994" y="942871"/>
            <a:ext cx="3128296" cy="2054462"/>
            <a:chOff x="312994" y="942871"/>
            <a:chExt cx="3128296" cy="20544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09DFB4-F67A-5D59-5E5D-6E76D8523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600" y="942871"/>
              <a:ext cx="1428750" cy="2952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1F94A7-03EB-A67D-835C-B017A3127892}"/>
                </a:ext>
              </a:extLst>
            </p:cNvPr>
            <p:cNvSpPr txBox="1"/>
            <p:nvPr/>
          </p:nvSpPr>
          <p:spPr>
            <a:xfrm>
              <a:off x="312994" y="1205752"/>
              <a:ext cx="312829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b="1" i="0" dirty="0">
                  <a:solidFill>
                    <a:srgbClr val="212529"/>
                  </a:solidFill>
                  <a:effectLst/>
                  <a:latin typeface="Bitter"/>
                </a:rPr>
                <a:t>Millions of carbon credits are generated by overestimating forest preservation</a:t>
              </a:r>
              <a:endParaRPr lang="en-US" b="0" i="0" dirty="0">
                <a:solidFill>
                  <a:srgbClr val="212529"/>
                </a:solidFill>
                <a:effectLst/>
                <a:latin typeface="Bitter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CEAD3B-10D2-5A39-5A71-DCB330D153CF}"/>
                </a:ext>
              </a:extLst>
            </p:cNvPr>
            <p:cNvSpPr txBox="1"/>
            <p:nvPr/>
          </p:nvSpPr>
          <p:spPr>
            <a:xfrm>
              <a:off x="312994" y="2058614"/>
              <a:ext cx="2830051" cy="9387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 fontAlgn="base"/>
              <a:r>
                <a:rPr lang="en-US" sz="1100" i="0" dirty="0">
                  <a:solidFill>
                    <a:srgbClr val="212529"/>
                  </a:solidFill>
                  <a:effectLst/>
                  <a:latin typeface="Bitter"/>
                </a:rPr>
                <a:t>Study analyses major carbon offset projects, and finds that – of a potential 89 million credits – only 5.4 million (6%) were linked to additional carbon reductions through tree conservation. 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0A22BD-211A-F05C-19DB-E9626F5FD93C}"/>
                </a:ext>
              </a:extLst>
            </p:cNvPr>
            <p:cNvSpPr txBox="1"/>
            <p:nvPr/>
          </p:nvSpPr>
          <p:spPr>
            <a:xfrm>
              <a:off x="2103356" y="1020783"/>
              <a:ext cx="914400" cy="2884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hlinkClick r:id="rId3"/>
                </a:rPr>
                <a:t>Link to report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85F815-3BC3-A64A-CC70-DD661D74E820}"/>
              </a:ext>
            </a:extLst>
          </p:cNvPr>
          <p:cNvSpPr/>
          <p:nvPr/>
        </p:nvSpPr>
        <p:spPr>
          <a:xfrm>
            <a:off x="407687" y="3657599"/>
            <a:ext cx="2578704" cy="955293"/>
          </a:xfrm>
          <a:prstGeom prst="roundRect">
            <a:avLst>
              <a:gd name="adj" fmla="val 10373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b="1" dirty="0">
                <a:solidFill>
                  <a:schemeClr val="accent1"/>
                </a:solidFill>
              </a:rPr>
              <a:t>Problem:</a:t>
            </a:r>
            <a:r>
              <a:rPr lang="en-US" sz="1200" dirty="0">
                <a:solidFill>
                  <a:schemeClr val="tx2"/>
                </a:solidFill>
              </a:rPr>
              <a:t> Carbon credit schemes are poorly regulated and, in a hugely shocking revelation, it seems that humans can be rather unscrupulous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35579A-B6D8-E2D8-90CE-0858401C68EE}"/>
              </a:ext>
            </a:extLst>
          </p:cNvPr>
          <p:cNvSpPr txBox="1"/>
          <p:nvPr/>
        </p:nvSpPr>
        <p:spPr>
          <a:xfrm>
            <a:off x="6570955" y="838887"/>
            <a:ext cx="2260051" cy="914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Clean Energy Agreements</a:t>
            </a:r>
          </a:p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 dirty="0">
                <a:latin typeface="Nokia Pure Text Light"/>
              </a:rPr>
              <a:t>Why use “real” clean energy when you can buy “virtual” clean energy?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A02227-2DD8-9FF5-11A2-213F2BC60E00}"/>
              </a:ext>
            </a:extLst>
          </p:cNvPr>
          <p:cNvGrpSpPr/>
          <p:nvPr/>
        </p:nvGrpSpPr>
        <p:grpSpPr>
          <a:xfrm>
            <a:off x="3656328" y="830693"/>
            <a:ext cx="2449503" cy="2777746"/>
            <a:chOff x="3656328" y="830693"/>
            <a:chExt cx="2449503" cy="27777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670B27-C13F-ED3D-D395-F6BC9A0D8F94}"/>
                </a:ext>
              </a:extLst>
            </p:cNvPr>
            <p:cNvSpPr txBox="1"/>
            <p:nvPr/>
          </p:nvSpPr>
          <p:spPr>
            <a:xfrm>
              <a:off x="3656328" y="1415713"/>
              <a:ext cx="914400" cy="2884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hlinkClick r:id="rId4"/>
                </a:rPr>
                <a:t>Link to report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pic>
          <p:nvPicPr>
            <p:cNvPr id="1028" name="Picture 4" descr="Graph that shows renewable generation commencements vs number of Australian carbon credit projects from 2018 to 2022.">
              <a:extLst>
                <a:ext uri="{FF2B5EF4-FFF2-40B4-BE49-F238E27FC236}">
                  <a16:creationId xmlns:a16="http://schemas.microsoft.com/office/drawing/2014/main" id="{4A74F6DF-B4F5-2CEA-0461-A763388B6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868" y="1602657"/>
              <a:ext cx="2301078" cy="2005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of Australia - Wikipedia">
              <a:extLst>
                <a:ext uri="{FF2B5EF4-FFF2-40B4-BE49-F238E27FC236}">
                  <a16:creationId xmlns:a16="http://schemas.microsoft.com/office/drawing/2014/main" id="{1A50E132-A6F4-FEB0-F051-EC7837F5A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328" y="924680"/>
              <a:ext cx="663310" cy="33165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A589DC-6A57-B54B-CE6E-F985598001DD}"/>
                </a:ext>
              </a:extLst>
            </p:cNvPr>
            <p:cNvSpPr txBox="1"/>
            <p:nvPr/>
          </p:nvSpPr>
          <p:spPr>
            <a:xfrm>
              <a:off x="4450735" y="830693"/>
              <a:ext cx="1655096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Australia’s experience – Carbon Credit Schemes increasing while Renewable Energy projects decreasing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0366E5-689D-849B-DDC6-36F628A9ADD6}"/>
                </a:ext>
              </a:extLst>
            </p:cNvPr>
            <p:cNvSpPr txBox="1"/>
            <p:nvPr/>
          </p:nvSpPr>
          <p:spPr>
            <a:xfrm>
              <a:off x="4409413" y="1503847"/>
              <a:ext cx="1655096" cy="1644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ACCU = Australian Carbon Credit Units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825611-C360-AE13-18ED-31C726470CF4}"/>
              </a:ext>
            </a:extLst>
          </p:cNvPr>
          <p:cNvSpPr/>
          <p:nvPr/>
        </p:nvSpPr>
        <p:spPr>
          <a:xfrm>
            <a:off x="3731445" y="3657599"/>
            <a:ext cx="5211736" cy="951233"/>
          </a:xfrm>
          <a:prstGeom prst="roundRect">
            <a:avLst>
              <a:gd name="adj" fmla="val 10373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b="1" dirty="0">
                <a:solidFill>
                  <a:schemeClr val="accent1"/>
                </a:solidFill>
              </a:rPr>
              <a:t>Problem:</a:t>
            </a:r>
            <a:r>
              <a:rPr lang="en-US" sz="1200" dirty="0">
                <a:solidFill>
                  <a:schemeClr val="tx2"/>
                </a:solidFill>
              </a:rPr>
              <a:t> Companies are trading in Clean Energy Contracts as a quick fix – allowing them to delay or avoid taking </a:t>
            </a:r>
            <a:r>
              <a:rPr lang="en-US" sz="1200" b="1" i="1" dirty="0">
                <a:solidFill>
                  <a:schemeClr val="accent1"/>
                </a:solidFill>
              </a:rPr>
              <a:t>effective</a:t>
            </a:r>
            <a:r>
              <a:rPr lang="en-US" sz="1200" dirty="0">
                <a:solidFill>
                  <a:schemeClr val="tx2"/>
                </a:solidFill>
              </a:rPr>
              <a:t> energy decisions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A69382-009E-24A9-6C93-84AB92BE7C0A}"/>
              </a:ext>
            </a:extLst>
          </p:cNvPr>
          <p:cNvGrpSpPr/>
          <p:nvPr/>
        </p:nvGrpSpPr>
        <p:grpSpPr>
          <a:xfrm>
            <a:off x="6068971" y="1605154"/>
            <a:ext cx="2828700" cy="1119330"/>
            <a:chOff x="6068971" y="1605154"/>
            <a:chExt cx="2828700" cy="11193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1D5AF97-7AE1-808B-0914-6700D6421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377" y="1605154"/>
              <a:ext cx="1805294" cy="7562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BA36BE-E61B-054F-8AA6-5312F7C07C37}"/>
                </a:ext>
              </a:extLst>
            </p:cNvPr>
            <p:cNvSpPr txBox="1"/>
            <p:nvPr/>
          </p:nvSpPr>
          <p:spPr>
            <a:xfrm>
              <a:off x="7174621" y="1754934"/>
              <a:ext cx="914400" cy="2884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hlinkClick r:id="rId8"/>
                </a:rPr>
                <a:t>Link to report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2C999E-1997-1B29-CD5B-09325B057A1D}"/>
                </a:ext>
              </a:extLst>
            </p:cNvPr>
            <p:cNvSpPr txBox="1"/>
            <p:nvPr/>
          </p:nvSpPr>
          <p:spPr>
            <a:xfrm>
              <a:off x="6068971" y="1810084"/>
              <a:ext cx="1042586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Issues in the domestic market…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8DE9C5-0BFE-637D-0B69-315D1B8DA7EE}"/>
              </a:ext>
            </a:extLst>
          </p:cNvPr>
          <p:cNvGrpSpPr/>
          <p:nvPr/>
        </p:nvGrpSpPr>
        <p:grpSpPr>
          <a:xfrm>
            <a:off x="5920604" y="2527973"/>
            <a:ext cx="2989891" cy="1142592"/>
            <a:chOff x="5920604" y="2527973"/>
            <a:chExt cx="2989891" cy="11425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936C798-BE69-A885-BF46-3BDAA27AE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376" y="2527973"/>
              <a:ext cx="1818119" cy="8115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DACF26-FFF0-2FD7-6DC1-0215E11B15BC}"/>
                </a:ext>
              </a:extLst>
            </p:cNvPr>
            <p:cNvSpPr txBox="1"/>
            <p:nvPr/>
          </p:nvSpPr>
          <p:spPr>
            <a:xfrm>
              <a:off x="7084489" y="3382153"/>
              <a:ext cx="914400" cy="2884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hlinkClick r:id="rId10"/>
                </a:rPr>
                <a:t>Link to report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6AB0F9-147A-DA51-AC35-F41BC51FA9E4}"/>
                </a:ext>
              </a:extLst>
            </p:cNvPr>
            <p:cNvSpPr txBox="1"/>
            <p:nvPr/>
          </p:nvSpPr>
          <p:spPr>
            <a:xfrm>
              <a:off x="5920604" y="2720388"/>
              <a:ext cx="1042586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000" dirty="0">
                  <a:latin typeface="Nokia Pure Text Light"/>
                </a:rPr>
                <a:t>…and with big corporations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E9959C-4661-6D8D-6D8A-9FB01BC3561D}"/>
              </a:ext>
            </a:extLst>
          </p:cNvPr>
          <p:cNvGrpSpPr/>
          <p:nvPr/>
        </p:nvGrpSpPr>
        <p:grpSpPr>
          <a:xfrm>
            <a:off x="407687" y="3057570"/>
            <a:ext cx="2424438" cy="615904"/>
            <a:chOff x="407687" y="3057570"/>
            <a:chExt cx="2424438" cy="6159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9BA90F-5119-1332-2082-F4160C156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687" y="3098213"/>
              <a:ext cx="606678" cy="2426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8D279C-06EE-B2CD-B9FE-A9E4E754D919}"/>
                </a:ext>
              </a:extLst>
            </p:cNvPr>
            <p:cNvSpPr txBox="1"/>
            <p:nvPr/>
          </p:nvSpPr>
          <p:spPr>
            <a:xfrm>
              <a:off x="1177029" y="3057570"/>
              <a:ext cx="1655096" cy="4978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The Problem With “Green” Energy Certificates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64BD26-31B8-8E33-3F2E-E3035486F183}"/>
                </a:ext>
              </a:extLst>
            </p:cNvPr>
            <p:cNvSpPr txBox="1"/>
            <p:nvPr/>
          </p:nvSpPr>
          <p:spPr>
            <a:xfrm>
              <a:off x="1181316" y="3385062"/>
              <a:ext cx="914400" cy="28841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hlinkClick r:id="rId12"/>
                </a:rPr>
                <a:t>Link to article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7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982F4-7DB8-15D3-F119-46EF8102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5534C8-9C35-173B-2273-ACF93F3BFD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9801" y="1815921"/>
            <a:ext cx="6544398" cy="18706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Let’s pause for some case studies</a:t>
            </a:r>
          </a:p>
        </p:txBody>
      </p:sp>
    </p:spTree>
    <p:extLst>
      <p:ext uri="{BB962C8B-B14F-4D97-AF65-F5344CB8AC3E}">
        <p14:creationId xmlns:p14="http://schemas.microsoft.com/office/powerpoint/2010/main" val="31221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67A0067-950B-40CC-6981-FBA9AC499880}"/>
              </a:ext>
            </a:extLst>
          </p:cNvPr>
          <p:cNvGrpSpPr/>
          <p:nvPr/>
        </p:nvGrpSpPr>
        <p:grpSpPr>
          <a:xfrm>
            <a:off x="3391584" y="711919"/>
            <a:ext cx="5621788" cy="4002753"/>
            <a:chOff x="4522112" y="949225"/>
            <a:chExt cx="7495717" cy="53370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7E54D8-059C-CE58-3420-27B1073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2112" y="1895476"/>
              <a:ext cx="7240566" cy="43907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B0BB14-ECC2-4807-CE55-F2E2B3F6EAD1}"/>
                </a:ext>
              </a:extLst>
            </p:cNvPr>
            <p:cNvSpPr txBox="1"/>
            <p:nvPr/>
          </p:nvSpPr>
          <p:spPr>
            <a:xfrm>
              <a:off x="7912360" y="949225"/>
              <a:ext cx="4105469" cy="83099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dirty="0">
                  <a:solidFill>
                    <a:schemeClr val="accent5"/>
                  </a:solidFill>
                  <a:latin typeface="Rockwell Nova Extra Bold" panose="020F0502020204030204" pitchFamily="18" charset="0"/>
                </a:rPr>
                <a:t>Virginia Data Center Market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F0537-B0FD-061D-452F-A021FCB9EB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The Challenges of Data Center Success: Virginia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1B5A2-AD44-B509-FA3D-9EDD0D092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08" y="813950"/>
            <a:ext cx="3214445" cy="207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B34E6-4AF2-8902-EBB6-3F33F91F4A0E}"/>
              </a:ext>
            </a:extLst>
          </p:cNvPr>
          <p:cNvSpPr txBox="1"/>
          <p:nvPr/>
        </p:nvSpPr>
        <p:spPr>
          <a:xfrm>
            <a:off x="3933718" y="753675"/>
            <a:ext cx="2153163" cy="165429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>
              <a:spcBef>
                <a:spcPct val="20000"/>
              </a:spcBef>
              <a:buClr>
                <a:srgbClr val="6D6E71"/>
              </a:buClr>
            </a:pPr>
            <a:r>
              <a:rPr lang="en-US" sz="1200" b="1" u="sng" dirty="0">
                <a:solidFill>
                  <a:schemeClr val="tx2"/>
                </a:solidFill>
              </a:rPr>
              <a:t>What do they need?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dirty="0">
                <a:solidFill>
                  <a:schemeClr val="accent5"/>
                </a:solidFill>
              </a:rPr>
              <a:t>11 GW </a:t>
            </a:r>
            <a:r>
              <a:rPr lang="en-US" sz="1400" dirty="0">
                <a:solidFill>
                  <a:schemeClr val="tx2"/>
                </a:solidFill>
              </a:rPr>
              <a:t>of new data center capacity by </a:t>
            </a:r>
            <a:r>
              <a:rPr lang="en-US" sz="1400" b="1" dirty="0">
                <a:solidFill>
                  <a:schemeClr val="accent5"/>
                </a:solidFill>
              </a:rPr>
              <a:t>2030</a:t>
            </a:r>
            <a:r>
              <a:rPr lang="en-US" sz="1400" dirty="0">
                <a:solidFill>
                  <a:schemeClr val="tx2"/>
                </a:solidFill>
              </a:rPr>
              <a:t> in Northern Virginia alone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dirty="0">
                <a:solidFill>
                  <a:schemeClr val="accent5"/>
                </a:solidFill>
              </a:rPr>
              <a:t>40% </a:t>
            </a:r>
            <a:r>
              <a:rPr lang="en-US" sz="1400" dirty="0">
                <a:solidFill>
                  <a:schemeClr val="tx2"/>
                </a:solidFill>
              </a:rPr>
              <a:t>of VA’s </a:t>
            </a:r>
            <a:r>
              <a:rPr lang="en-US" sz="1400" i="1" u="sng" dirty="0">
                <a:solidFill>
                  <a:schemeClr val="tx2"/>
                </a:solidFill>
              </a:rPr>
              <a:t>peak</a:t>
            </a:r>
            <a:r>
              <a:rPr lang="en-US" sz="1400" dirty="0">
                <a:solidFill>
                  <a:schemeClr val="tx2"/>
                </a:solidFill>
              </a:rPr>
              <a:t> demand today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4B1BEB-395B-F7AD-7759-FA97AE5F2757}"/>
              </a:ext>
            </a:extLst>
          </p:cNvPr>
          <p:cNvSpPr txBox="1"/>
          <p:nvPr/>
        </p:nvSpPr>
        <p:spPr>
          <a:xfrm>
            <a:off x="4845652" y="3298652"/>
            <a:ext cx="2584938" cy="88178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>
                <a:solidFill>
                  <a:schemeClr val="accent5"/>
                </a:solidFill>
              </a:rPr>
              <a:t>30% CAGR</a:t>
            </a:r>
            <a:r>
              <a:rPr lang="en-US">
                <a:solidFill>
                  <a:schemeClr val="tx2"/>
                </a:solidFill>
              </a:rPr>
              <a:t> since 2014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>
                <a:solidFill>
                  <a:schemeClr val="tx2"/>
                </a:solidFill>
              </a:rPr>
              <a:t>Total of </a:t>
            </a:r>
            <a:r>
              <a:rPr lang="en-US" sz="2400" b="1">
                <a:solidFill>
                  <a:schemeClr val="accent5"/>
                </a:solidFill>
              </a:rPr>
              <a:t>4 GW </a:t>
            </a:r>
            <a:r>
              <a:rPr lang="en-US">
                <a:solidFill>
                  <a:schemeClr val="tx2"/>
                </a:solidFill>
              </a:rPr>
              <a:t>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8EB24B-B2FD-020B-EF8C-24C2402D4646}"/>
              </a:ext>
            </a:extLst>
          </p:cNvPr>
          <p:cNvSpPr txBox="1"/>
          <p:nvPr/>
        </p:nvSpPr>
        <p:spPr>
          <a:xfrm>
            <a:off x="323179" y="3020705"/>
            <a:ext cx="3058676" cy="162659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b="1" u="sng" dirty="0">
                <a:solidFill>
                  <a:schemeClr val="tx2"/>
                </a:solidFill>
              </a:rPr>
              <a:t>How do they get there?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10-15GW of firm generation capacity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b="1" u="sng" dirty="0">
                <a:solidFill>
                  <a:schemeClr val="tx2"/>
                </a:solidFill>
              </a:rPr>
              <a:t>Why is this a challenge?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It can take 3-4 years to approve a new gas-fired generating plant (e.g. 1 GW)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Market prices are too low for developers to build the required capacity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b="1" i="1" dirty="0">
                <a:solidFill>
                  <a:schemeClr val="accent5"/>
                </a:solidFill>
              </a:rPr>
              <a:t>Wasted effort if you can’t connect to the grid!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0EED5F-5D38-2DBB-4A09-6EBDF46B241A}"/>
              </a:ext>
            </a:extLst>
          </p:cNvPr>
          <p:cNvSpPr/>
          <p:nvPr/>
        </p:nvSpPr>
        <p:spPr>
          <a:xfrm>
            <a:off x="1688780" y="2342378"/>
            <a:ext cx="1702804" cy="458743"/>
          </a:xfrm>
          <a:prstGeom prst="roundRect">
            <a:avLst/>
          </a:prstGeom>
          <a:solidFill>
            <a:schemeClr val="accent5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TREND: BYOP</a:t>
            </a:r>
          </a:p>
          <a:p>
            <a:pPr algn="ctr"/>
            <a:r>
              <a:rPr lang="en-US" sz="1050">
                <a:solidFill>
                  <a:schemeClr val="bg1"/>
                </a:solidFill>
              </a:rPr>
              <a:t>(Bring Your Own Power)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5C4C64-4F22-2FC7-24A1-E25D9106C76D}"/>
              </a:ext>
            </a:extLst>
          </p:cNvPr>
          <p:cNvGrpSpPr/>
          <p:nvPr/>
        </p:nvGrpSpPr>
        <p:grpSpPr>
          <a:xfrm>
            <a:off x="279367" y="3667804"/>
            <a:ext cx="4967615" cy="1300966"/>
            <a:chOff x="279367" y="3667804"/>
            <a:chExt cx="4967615" cy="130096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4B61707-A884-024C-B03D-4C4862EB64A5}"/>
                </a:ext>
              </a:extLst>
            </p:cNvPr>
            <p:cNvSpPr/>
            <p:nvPr/>
          </p:nvSpPr>
          <p:spPr>
            <a:xfrm>
              <a:off x="279367" y="3667804"/>
              <a:ext cx="3019458" cy="748261"/>
            </a:xfrm>
            <a:prstGeom prst="roundRect">
              <a:avLst>
                <a:gd name="adj" fmla="val 10816"/>
              </a:avLst>
            </a:prstGeom>
            <a:noFill/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192283-9129-112F-F15C-4D57ECB6147B}"/>
                </a:ext>
              </a:extLst>
            </p:cNvPr>
            <p:cNvSpPr txBox="1"/>
            <p:nvPr/>
          </p:nvSpPr>
          <p:spPr>
            <a:xfrm>
              <a:off x="3511703" y="4644822"/>
              <a:ext cx="1735279" cy="3239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Free Market Challenges!</a:t>
              </a:r>
            </a:p>
          </p:txBody>
        </p:sp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4ED212F8-7491-3DFE-7C7D-7B85728CEB6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>
              <a:off x="3298825" y="4041935"/>
              <a:ext cx="212878" cy="764861"/>
            </a:xfrm>
            <a:prstGeom prst="bentConnector3">
              <a:avLst/>
            </a:prstGeom>
            <a:ln w="12700">
              <a:solidFill>
                <a:schemeClr val="accent5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24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7AB56-BBDB-B15F-7A4B-9EC875A13F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129941"/>
            <a:ext cx="8308800" cy="340654"/>
          </a:xfrm>
        </p:spPr>
        <p:txBody>
          <a:bodyPr/>
          <a:lstStyle/>
          <a:p>
            <a:r>
              <a:rPr lang="en-US" sz="2000" dirty="0"/>
              <a:t>Is Gigawatt-Scale BYOP Viable?  Let’s look at </a:t>
            </a:r>
            <a:r>
              <a:rPr lang="en-US" sz="2000" dirty="0" err="1"/>
              <a:t>xAI’s</a:t>
            </a:r>
            <a:r>
              <a:rPr lang="en-US" sz="2000" dirty="0"/>
              <a:t> Colossus in Memphis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D970949-E7C6-9B3E-D121-31CFF3E89292}"/>
              </a:ext>
            </a:extLst>
          </p:cNvPr>
          <p:cNvGrpSpPr/>
          <p:nvPr/>
        </p:nvGrpSpPr>
        <p:grpSpPr>
          <a:xfrm>
            <a:off x="647525" y="487564"/>
            <a:ext cx="1496960" cy="1653874"/>
            <a:chOff x="863367" y="650085"/>
            <a:chExt cx="1995946" cy="22051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A10B96-6886-0EA2-C07A-7FF8F99D5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300" y="650085"/>
              <a:ext cx="968080" cy="914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71DB82F-A455-71FE-1CDD-C9E93AC45417}"/>
                </a:ext>
              </a:extLst>
            </p:cNvPr>
            <p:cNvSpPr/>
            <p:nvPr/>
          </p:nvSpPr>
          <p:spPr>
            <a:xfrm>
              <a:off x="863367" y="1600157"/>
              <a:ext cx="1995946" cy="1255093"/>
            </a:xfrm>
            <a:prstGeom prst="roundRect">
              <a:avLst/>
            </a:prstGeom>
            <a:solidFill>
              <a:schemeClr val="accent5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Today</a:t>
              </a:r>
            </a:p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100,000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H100 GPUs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06741B-DE79-A04F-2E92-4CF8BD3C2089}"/>
              </a:ext>
            </a:extLst>
          </p:cNvPr>
          <p:cNvGrpSpPr/>
          <p:nvPr/>
        </p:nvGrpSpPr>
        <p:grpSpPr>
          <a:xfrm>
            <a:off x="647525" y="2159776"/>
            <a:ext cx="1496960" cy="1336787"/>
            <a:chOff x="863367" y="2879701"/>
            <a:chExt cx="1995946" cy="178238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5509F06-78D3-5D46-16FC-11F29500C804}"/>
                </a:ext>
              </a:extLst>
            </p:cNvPr>
            <p:cNvSpPr/>
            <p:nvPr/>
          </p:nvSpPr>
          <p:spPr>
            <a:xfrm>
              <a:off x="863367" y="3406990"/>
              <a:ext cx="1995946" cy="1255093"/>
            </a:xfrm>
            <a:prstGeom prst="roundRect">
              <a:avLst/>
            </a:prstGeom>
            <a:solidFill>
              <a:schemeClr val="accent5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Tomorrow</a:t>
              </a:r>
            </a:p>
            <a:p>
              <a:pPr algn="ctr"/>
              <a:r>
                <a:rPr lang="en-US" sz="2100" b="1" dirty="0">
                  <a:solidFill>
                    <a:schemeClr val="bg1"/>
                  </a:solidFill>
                </a:rPr>
                <a:t>200,000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H100 GPUs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51B5AD0C-77E7-FDD4-E9AC-21AF2FF2793A}"/>
                </a:ext>
              </a:extLst>
            </p:cNvPr>
            <p:cNvSpPr/>
            <p:nvPr/>
          </p:nvSpPr>
          <p:spPr>
            <a:xfrm rot="5400000">
              <a:off x="1605702" y="2860037"/>
              <a:ext cx="511277" cy="550606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FBE8D4-02DB-BD76-431B-D3EE8B041F3E}"/>
              </a:ext>
            </a:extLst>
          </p:cNvPr>
          <p:cNvGrpSpPr/>
          <p:nvPr/>
        </p:nvGrpSpPr>
        <p:grpSpPr>
          <a:xfrm>
            <a:off x="4522891" y="1769000"/>
            <a:ext cx="4123357" cy="830689"/>
            <a:chOff x="6030521" y="2358666"/>
            <a:chExt cx="5497809" cy="110758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40B71F6-2322-8E33-C5D5-215B58135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895" y="2358666"/>
              <a:ext cx="2398090" cy="890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CB5972-BD55-8928-CC19-204276765D4D}"/>
                </a:ext>
              </a:extLst>
            </p:cNvPr>
            <p:cNvSpPr txBox="1"/>
            <p:nvPr/>
          </p:nvSpPr>
          <p:spPr>
            <a:xfrm>
              <a:off x="6030521" y="2463385"/>
              <a:ext cx="706176" cy="523220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100">
                  <a:solidFill>
                    <a:schemeClr val="tx2"/>
                  </a:solidFill>
                </a:rPr>
                <a:t>X14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3BB653-B058-5F9F-C344-1903D0A7B6E1}"/>
                </a:ext>
              </a:extLst>
            </p:cNvPr>
            <p:cNvSpPr txBox="1"/>
            <p:nvPr/>
          </p:nvSpPr>
          <p:spPr>
            <a:xfrm>
              <a:off x="6212704" y="3127696"/>
              <a:ext cx="3597994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>
                  <a:solidFill>
                    <a:schemeClr val="tx2"/>
                  </a:solidFill>
                </a:rPr>
                <a:t>Natural gas powered mobile generators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4ED47C-EC8E-6A4F-A5B4-A7C26224CC97}"/>
                </a:ext>
              </a:extLst>
            </p:cNvPr>
            <p:cNvSpPr txBox="1"/>
            <p:nvPr/>
          </p:nvSpPr>
          <p:spPr>
            <a:xfrm>
              <a:off x="9633794" y="2385562"/>
              <a:ext cx="1894536" cy="769441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200" b="1" dirty="0">
                  <a:solidFill>
                    <a:schemeClr val="accent5"/>
                  </a:solidFill>
                </a:rPr>
                <a:t>35 MW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083057-415A-2B7B-7104-4F573E8A8777}"/>
              </a:ext>
            </a:extLst>
          </p:cNvPr>
          <p:cNvGrpSpPr/>
          <p:nvPr/>
        </p:nvGrpSpPr>
        <p:grpSpPr>
          <a:xfrm>
            <a:off x="3648195" y="1030407"/>
            <a:ext cx="4957025" cy="737768"/>
            <a:chOff x="4864259" y="1373867"/>
            <a:chExt cx="6609366" cy="983687"/>
          </a:xfrm>
        </p:grpSpPr>
        <p:pic>
          <p:nvPicPr>
            <p:cNvPr id="12" name="Graphic 11" descr="Electric Tower with solid fill">
              <a:extLst>
                <a:ext uri="{FF2B5EF4-FFF2-40B4-BE49-F238E27FC236}">
                  <a16:creationId xmlns:a16="http://schemas.microsoft.com/office/drawing/2014/main" id="{6524CF1E-CE7F-200F-B35D-DC24E09C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62795" y="1455668"/>
              <a:ext cx="736100" cy="7361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7FBF06-BDDE-5E8E-7342-2ACA1E7EF785}"/>
                </a:ext>
              </a:extLst>
            </p:cNvPr>
            <p:cNvSpPr txBox="1"/>
            <p:nvPr/>
          </p:nvSpPr>
          <p:spPr>
            <a:xfrm>
              <a:off x="6853091" y="1459764"/>
              <a:ext cx="2557110" cy="461664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dirty="0">
                  <a:solidFill>
                    <a:schemeClr val="tx2"/>
                  </a:solidFill>
                </a:rPr>
                <a:t>Local grid supply*:</a:t>
              </a:r>
            </a:p>
          </p:txBody>
        </p:sp>
        <p:pic>
          <p:nvPicPr>
            <p:cNvPr id="1030" name="Picture 6" descr="Memphis Light, Gas and Water - Annual Report">
              <a:extLst>
                <a:ext uri="{FF2B5EF4-FFF2-40B4-BE49-F238E27FC236}">
                  <a16:creationId xmlns:a16="http://schemas.microsoft.com/office/drawing/2014/main" id="{B66EDDD5-C160-76D0-BB21-56D74823A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259" y="1373867"/>
              <a:ext cx="944340" cy="983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DF02F3-0F37-55D4-D2E6-A4796DCA972F}"/>
                </a:ext>
              </a:extLst>
            </p:cNvPr>
            <p:cNvSpPr txBox="1"/>
            <p:nvPr/>
          </p:nvSpPr>
          <p:spPr>
            <a:xfrm>
              <a:off x="9869768" y="1446404"/>
              <a:ext cx="1603857" cy="769441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200" b="1" dirty="0">
                  <a:solidFill>
                    <a:schemeClr val="accent5"/>
                  </a:solidFill>
                </a:rPr>
                <a:t>8 MW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EA5137-725A-D562-4914-BD482F76ECEA}"/>
                </a:ext>
              </a:extLst>
            </p:cNvPr>
            <p:cNvSpPr txBox="1"/>
            <p:nvPr/>
          </p:nvSpPr>
          <p:spPr>
            <a:xfrm>
              <a:off x="7058867" y="1912479"/>
              <a:ext cx="1808273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*As of August 2025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9E47FD5-62F1-3A91-A2AA-A2D0D58EB4F7}"/>
              </a:ext>
            </a:extLst>
          </p:cNvPr>
          <p:cNvSpPr txBox="1"/>
          <p:nvPr/>
        </p:nvSpPr>
        <p:spPr>
          <a:xfrm>
            <a:off x="2896024" y="3830026"/>
            <a:ext cx="5888471" cy="346249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err="1">
                <a:solidFill>
                  <a:schemeClr val="tx2"/>
                </a:solidFill>
              </a:rPr>
              <a:t>xAI</a:t>
            </a:r>
            <a:r>
              <a:rPr lang="en-US">
                <a:solidFill>
                  <a:schemeClr val="tx2"/>
                </a:solidFill>
              </a:rPr>
              <a:t> has committed to fund a </a:t>
            </a:r>
            <a:r>
              <a:rPr lang="en-US" b="1">
                <a:solidFill>
                  <a:schemeClr val="accent5"/>
                </a:solidFill>
              </a:rPr>
              <a:t>150 MW</a:t>
            </a:r>
            <a:r>
              <a:rPr lang="en-US">
                <a:solidFill>
                  <a:schemeClr val="tx2"/>
                </a:solidFill>
              </a:rPr>
              <a:t>, $24M new substation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FAEE6A9-FA8A-57A9-774C-6A8092E4FBDD}"/>
              </a:ext>
            </a:extLst>
          </p:cNvPr>
          <p:cNvSpPr/>
          <p:nvPr/>
        </p:nvSpPr>
        <p:spPr>
          <a:xfrm>
            <a:off x="2881277" y="4240162"/>
            <a:ext cx="5741380" cy="401259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b="1" i="1">
                <a:solidFill>
                  <a:schemeClr val="bg1"/>
                </a:solidFill>
              </a:rPr>
              <a:t>But…where does the power actually come from?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A5E4F1A-AA0D-3EFD-F3A5-0871345A2AB3}"/>
              </a:ext>
            </a:extLst>
          </p:cNvPr>
          <p:cNvGrpSpPr/>
          <p:nvPr/>
        </p:nvGrpSpPr>
        <p:grpSpPr>
          <a:xfrm>
            <a:off x="4409448" y="2531230"/>
            <a:ext cx="4238776" cy="577081"/>
            <a:chOff x="5879264" y="3374972"/>
            <a:chExt cx="5651701" cy="76944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59C1E69-0B0C-986D-17E4-01FE68F47D30}"/>
                </a:ext>
              </a:extLst>
            </p:cNvPr>
            <p:cNvGrpSpPr/>
            <p:nvPr/>
          </p:nvGrpSpPr>
          <p:grpSpPr>
            <a:xfrm>
              <a:off x="5879264" y="3490129"/>
              <a:ext cx="3611261" cy="639887"/>
              <a:chOff x="5879264" y="3490129"/>
              <a:chExt cx="3611261" cy="63988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9E24AA9-E0B1-7A03-DFCB-3C59FA2C3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7498" y="3555402"/>
                <a:ext cx="3083027" cy="574614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AA3A121-4965-C689-6576-7B1231F74920}"/>
                  </a:ext>
                </a:extLst>
              </p:cNvPr>
              <p:cNvGrpSpPr/>
              <p:nvPr/>
            </p:nvGrpSpPr>
            <p:grpSpPr>
              <a:xfrm>
                <a:off x="7317626" y="3563098"/>
                <a:ext cx="1241943" cy="393338"/>
                <a:chOff x="3549227" y="2451986"/>
                <a:chExt cx="1652038" cy="52322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75D18C9-2200-0AE8-755C-6637DE7AD54D}"/>
                    </a:ext>
                  </a:extLst>
                </p:cNvPr>
                <p:cNvSpPr/>
                <p:nvPr/>
              </p:nvSpPr>
              <p:spPr>
                <a:xfrm>
                  <a:off x="3549227" y="2451986"/>
                  <a:ext cx="1652038" cy="523220"/>
                </a:xfrm>
                <a:prstGeom prst="rect">
                  <a:avLst/>
                </a:prstGeom>
                <a:solidFill>
                  <a:srgbClr val="2A2A2A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schemeClr val="tx2"/>
                    </a:solidFill>
                  </a:endParaRPr>
                </a:p>
              </p:txBody>
            </p:sp>
            <p:pic>
              <p:nvPicPr>
                <p:cNvPr id="1032" name="Picture 8" descr="Solar Turbines">
                  <a:extLst>
                    <a:ext uri="{FF2B5EF4-FFF2-40B4-BE49-F238E27FC236}">
                      <a16:creationId xmlns:a16="http://schemas.microsoft.com/office/drawing/2014/main" id="{FACFD2C8-1453-E23D-F4B6-EFA033D7E5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15249" y="2513082"/>
                  <a:ext cx="1483388" cy="4238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F398AE-3E20-9B0F-3506-E419ACCE9BE5}"/>
                  </a:ext>
                </a:extLst>
              </p:cNvPr>
              <p:cNvSpPr txBox="1"/>
              <p:nvPr/>
            </p:nvSpPr>
            <p:spPr>
              <a:xfrm>
                <a:off x="5879264" y="3490129"/>
                <a:ext cx="577936" cy="523220"/>
              </a:xfrm>
              <a:prstGeom prst="rect">
                <a:avLst/>
              </a:prstGeom>
            </p:spPr>
            <p:txBody>
              <a:bodyPr vert="horz" wrap="none" lIns="68580" tIns="34290" rIns="68580" bIns="3429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100">
                    <a:solidFill>
                      <a:schemeClr val="tx2"/>
                    </a:solidFill>
                  </a:rPr>
                  <a:t>X4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8AAEC5-51E7-C0D7-7843-D21021F7CDAD}"/>
                </a:ext>
              </a:extLst>
            </p:cNvPr>
            <p:cNvSpPr txBox="1"/>
            <p:nvPr/>
          </p:nvSpPr>
          <p:spPr>
            <a:xfrm>
              <a:off x="9627880" y="3374972"/>
              <a:ext cx="1903085" cy="769441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200" b="1" dirty="0">
                  <a:solidFill>
                    <a:schemeClr val="accent5"/>
                  </a:solidFill>
                </a:rPr>
                <a:t>64 MW</a:t>
              </a:r>
            </a:p>
          </p:txBody>
        </p:sp>
      </p:grp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B1F1C5EB-5EEA-5F34-8289-88DAFE3CE403}"/>
              </a:ext>
            </a:extLst>
          </p:cNvPr>
          <p:cNvCxnSpPr>
            <a:stCxn id="19" idx="3"/>
            <a:endCxn id="15" idx="3"/>
          </p:cNvCxnSpPr>
          <p:nvPr/>
        </p:nvCxnSpPr>
        <p:spPr>
          <a:xfrm flipH="1" flipV="1">
            <a:off x="8605220" y="1373352"/>
            <a:ext cx="212550" cy="2041538"/>
          </a:xfrm>
          <a:prstGeom prst="bentConnector3">
            <a:avLst>
              <a:gd name="adj1" fmla="val -107551"/>
            </a:avLst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2A8CEB-D6FB-119A-B678-19E7DBED9AE7}"/>
              </a:ext>
            </a:extLst>
          </p:cNvPr>
          <p:cNvGrpSpPr/>
          <p:nvPr/>
        </p:nvGrpSpPr>
        <p:grpSpPr>
          <a:xfrm>
            <a:off x="2674597" y="1830612"/>
            <a:ext cx="1696982" cy="1030094"/>
            <a:chOff x="3700156" y="2358666"/>
            <a:chExt cx="2262642" cy="137345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85B627-6B27-DFFF-23AF-C1792BF506EE}"/>
                </a:ext>
              </a:extLst>
            </p:cNvPr>
            <p:cNvSpPr txBox="1"/>
            <p:nvPr/>
          </p:nvSpPr>
          <p:spPr>
            <a:xfrm>
              <a:off x="3975943" y="2778017"/>
              <a:ext cx="1986855" cy="954108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dirty="0">
                  <a:solidFill>
                    <a:schemeClr val="tx2"/>
                  </a:solidFill>
                </a:rPr>
                <a:t>Smog levels in Shelby County have exceeded recommended levels for the past 3 years</a:t>
              </a:r>
            </a:p>
          </p:txBody>
        </p:sp>
        <p:pic>
          <p:nvPicPr>
            <p:cNvPr id="33" name="Graphic 32" descr="Flag with solid fill">
              <a:extLst>
                <a:ext uri="{FF2B5EF4-FFF2-40B4-BE49-F238E27FC236}">
                  <a16:creationId xmlns:a16="http://schemas.microsoft.com/office/drawing/2014/main" id="{5A309246-5A29-3CCD-3181-0119C8B03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00156" y="2358666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8949DC5-DA6E-E306-ED74-74CAAF913666}"/>
              </a:ext>
            </a:extLst>
          </p:cNvPr>
          <p:cNvGrpSpPr/>
          <p:nvPr/>
        </p:nvGrpSpPr>
        <p:grpSpPr>
          <a:xfrm>
            <a:off x="506596" y="3703430"/>
            <a:ext cx="2186282" cy="1254018"/>
            <a:chOff x="675461" y="4937906"/>
            <a:chExt cx="2915042" cy="167202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8660DDE-22FF-9D6A-B70D-F69AD4234E04}"/>
                </a:ext>
              </a:extLst>
            </p:cNvPr>
            <p:cNvSpPr/>
            <p:nvPr/>
          </p:nvSpPr>
          <p:spPr>
            <a:xfrm>
              <a:off x="675461" y="4937906"/>
              <a:ext cx="2883816" cy="13449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0102284-A66B-D7AF-CD89-3323B485D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92854" y="5047709"/>
              <a:ext cx="1867915" cy="50433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4F5A48-ACB1-BCFA-5BB4-9903985D53A7}"/>
                </a:ext>
              </a:extLst>
            </p:cNvPr>
            <p:cNvSpPr txBox="1"/>
            <p:nvPr/>
          </p:nvSpPr>
          <p:spPr>
            <a:xfrm>
              <a:off x="753812" y="5538125"/>
              <a:ext cx="2707144" cy="70788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i="1" dirty="0">
                  <a:solidFill>
                    <a:schemeClr val="tx2"/>
                  </a:solidFill>
                </a:rPr>
                <a:t>The grid is already overloaded*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4A75DB1-844E-6D27-89B5-69D942EEB3F7}"/>
                </a:ext>
              </a:extLst>
            </p:cNvPr>
            <p:cNvSpPr txBox="1"/>
            <p:nvPr/>
          </p:nvSpPr>
          <p:spPr>
            <a:xfrm>
              <a:off x="1749230" y="6271375"/>
              <a:ext cx="1841273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>
                  <a:solidFill>
                    <a:schemeClr val="tx2"/>
                  </a:solidFill>
                </a:rPr>
                <a:t>*Not a direct quote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6D0B85-6A80-BE8E-6A01-E6CFBC4B5753}"/>
              </a:ext>
            </a:extLst>
          </p:cNvPr>
          <p:cNvGrpSpPr/>
          <p:nvPr/>
        </p:nvGrpSpPr>
        <p:grpSpPr>
          <a:xfrm>
            <a:off x="2144485" y="628955"/>
            <a:ext cx="5411943" cy="1041823"/>
            <a:chOff x="2859313" y="838607"/>
            <a:chExt cx="7215924" cy="13890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8AA9AC-32B9-F949-D75B-B5D4DBB918D5}"/>
                </a:ext>
              </a:extLst>
            </p:cNvPr>
            <p:cNvSpPr txBox="1"/>
            <p:nvPr/>
          </p:nvSpPr>
          <p:spPr>
            <a:xfrm>
              <a:off x="4994786" y="838607"/>
              <a:ext cx="5080451" cy="502701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100,000 H100s will require </a:t>
              </a:r>
              <a:r>
                <a:rPr lang="en-US" sz="2000" b="1" dirty="0">
                  <a:solidFill>
                    <a:schemeClr val="accent5"/>
                  </a:solidFill>
                </a:rPr>
                <a:t>150 MW</a:t>
              </a:r>
            </a:p>
          </p:txBody>
        </p: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63CBCCD1-09F8-AE73-D380-8F62AD312808}"/>
                </a:ext>
              </a:extLst>
            </p:cNvPr>
            <p:cNvCxnSpPr>
              <a:cxnSpLocks/>
              <a:stCxn id="8" idx="3"/>
              <a:endCxn id="14" idx="1"/>
            </p:cNvCxnSpPr>
            <p:nvPr/>
          </p:nvCxnSpPr>
          <p:spPr>
            <a:xfrm flipV="1">
              <a:off x="2859313" y="1089958"/>
              <a:ext cx="2135473" cy="113774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4E57D4C0-5BCD-190C-F866-DC7527B0ECE3}"/>
              </a:ext>
            </a:extLst>
          </p:cNvPr>
          <p:cNvSpPr/>
          <p:nvPr/>
        </p:nvSpPr>
        <p:spPr>
          <a:xfrm rot="16200000">
            <a:off x="5124248" y="2662414"/>
            <a:ext cx="324465" cy="185702"/>
          </a:xfrm>
          <a:prstGeom prst="rightArrow">
            <a:avLst>
              <a:gd name="adj1" fmla="val 50000"/>
              <a:gd name="adj2" fmla="val 97652"/>
            </a:avLst>
          </a:prstGeom>
          <a:solidFill>
            <a:schemeClr val="accent5"/>
          </a:solidFill>
          <a:ln w="12700">
            <a:noFill/>
          </a:ln>
          <a:effectLst>
            <a:glow rad="203200">
              <a:schemeClr val="bg1">
                <a:alpha val="84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D25FD88-55BF-466A-F57B-1235A674B04A}"/>
              </a:ext>
            </a:extLst>
          </p:cNvPr>
          <p:cNvGrpSpPr/>
          <p:nvPr/>
        </p:nvGrpSpPr>
        <p:grpSpPr>
          <a:xfrm>
            <a:off x="3526038" y="3126350"/>
            <a:ext cx="5291732" cy="646083"/>
            <a:chOff x="4701383" y="4168465"/>
            <a:chExt cx="7055644" cy="86144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DCF51B-2C94-AC0D-BED1-FEC0FE1767BC}"/>
                </a:ext>
              </a:extLst>
            </p:cNvPr>
            <p:cNvSpPr txBox="1"/>
            <p:nvPr/>
          </p:nvSpPr>
          <p:spPr>
            <a:xfrm>
              <a:off x="4701383" y="4322354"/>
              <a:ext cx="5015221" cy="46166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dirty="0">
                  <a:solidFill>
                    <a:schemeClr val="tx2"/>
                  </a:solidFill>
                </a:rPr>
                <a:t>MLGW has agreed to upgrade site to: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3A222E-F593-CD3B-95AB-D0789E8A8DE9}"/>
                </a:ext>
              </a:extLst>
            </p:cNvPr>
            <p:cNvSpPr txBox="1"/>
            <p:nvPr/>
          </p:nvSpPr>
          <p:spPr>
            <a:xfrm>
              <a:off x="9633795" y="4168465"/>
              <a:ext cx="2123232" cy="769442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200" b="1" dirty="0">
                  <a:solidFill>
                    <a:schemeClr val="accent5"/>
                  </a:solidFill>
                </a:rPr>
                <a:t>50 MW*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28B8E5C-AA73-2763-6859-7C60E269A3D8}"/>
                </a:ext>
              </a:extLst>
            </p:cNvPr>
            <p:cNvSpPr txBox="1"/>
            <p:nvPr/>
          </p:nvSpPr>
          <p:spPr>
            <a:xfrm>
              <a:off x="8256394" y="4711873"/>
              <a:ext cx="3326553" cy="31803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100" i="1" dirty="0">
                  <a:solidFill>
                    <a:schemeClr val="tx2"/>
                  </a:solidFill>
                </a:rPr>
                <a:t>*At a cost of $760,000 to local taxpayers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80860C-C3A0-D99B-C8C5-691A4A85C7A5}"/>
              </a:ext>
            </a:extLst>
          </p:cNvPr>
          <p:cNvSpPr txBox="1"/>
          <p:nvPr/>
        </p:nvSpPr>
        <p:spPr>
          <a:xfrm>
            <a:off x="2844820" y="4684175"/>
            <a:ext cx="4412105" cy="23083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050" dirty="0">
                <a:solidFill>
                  <a:schemeClr val="tx2"/>
                </a:solidFill>
              </a:rPr>
              <a:t>Article: “</a:t>
            </a:r>
            <a:r>
              <a:rPr lang="en-US" sz="1050" dirty="0" err="1">
                <a:solidFill>
                  <a:schemeClr val="tx2"/>
                </a:solidFill>
                <a:hlinkClick r:id="rId12"/>
              </a:rPr>
              <a:t>xAI</a:t>
            </a:r>
            <a:r>
              <a:rPr lang="en-US" sz="1050" dirty="0">
                <a:solidFill>
                  <a:schemeClr val="tx2"/>
                </a:solidFill>
                <a:hlinkClick r:id="rId12"/>
              </a:rPr>
              <a:t> cluster is now the most powerful AI training system in the world</a:t>
            </a:r>
            <a:r>
              <a:rPr lang="en-US" sz="1050" dirty="0">
                <a:solidFill>
                  <a:schemeClr val="tx2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80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49" grpId="0" animBg="1"/>
      <p:bldP spid="4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CE4F-4CE3-D6AD-4914-2E4AD92D3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4BA0B8-B246-3880-945E-DE402D12FA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Will AI really be good for the environment?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C8EB31-AFB7-C7A5-BA0B-6BD15F0A5D79}"/>
              </a:ext>
            </a:extLst>
          </p:cNvPr>
          <p:cNvGrpSpPr/>
          <p:nvPr/>
        </p:nvGrpSpPr>
        <p:grpSpPr>
          <a:xfrm>
            <a:off x="350199" y="2537590"/>
            <a:ext cx="3698130" cy="2209964"/>
            <a:chOff x="350199" y="2537590"/>
            <a:chExt cx="3698130" cy="2209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1F5C000-990E-41E7-C6FF-5670A94A7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1031" y="3358549"/>
              <a:ext cx="863644" cy="406421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A2F5C12-F08F-D928-7D54-78C97A186571}"/>
                </a:ext>
              </a:extLst>
            </p:cNvPr>
            <p:cNvGrpSpPr/>
            <p:nvPr/>
          </p:nvGrpSpPr>
          <p:grpSpPr>
            <a:xfrm>
              <a:off x="350199" y="2537590"/>
              <a:ext cx="3698130" cy="2209964"/>
              <a:chOff x="350199" y="2537590"/>
              <a:chExt cx="3698130" cy="220996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69CDC6-5B81-3F13-14EF-1EE2C05D303C}"/>
                  </a:ext>
                </a:extLst>
              </p:cNvPr>
              <p:cNvSpPr txBox="1"/>
              <p:nvPr/>
            </p:nvSpPr>
            <p:spPr>
              <a:xfrm>
                <a:off x="350199" y="2537590"/>
                <a:ext cx="3268494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“Growth in global electricity demand is set to accelerate in the coming years as power-hungry sectors expand”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1962D4-B4CA-2457-2D2B-177EE43EADB4}"/>
                  </a:ext>
                </a:extLst>
              </p:cNvPr>
              <p:cNvSpPr txBox="1"/>
              <p:nvPr/>
            </p:nvSpPr>
            <p:spPr>
              <a:xfrm>
                <a:off x="2752930" y="3760960"/>
                <a:ext cx="904672" cy="201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  <a:hlinkClick r:id="rId3"/>
                  </a:rPr>
                  <a:t>Link to story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F74B32-5F6C-2CA5-9A2C-934B0426B55C}"/>
                  </a:ext>
                </a:extLst>
              </p:cNvPr>
              <p:cNvSpPr txBox="1"/>
              <p:nvPr/>
            </p:nvSpPr>
            <p:spPr>
              <a:xfrm>
                <a:off x="350199" y="4008890"/>
                <a:ext cx="36981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i="1" dirty="0"/>
                  <a:t>The world’s electricity consumption is forecast to rise at its fastest pace in recent years, growing at close to 4% annually through 2027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A8F3499-AC27-35AB-D7A9-A9DFA74F8179}"/>
              </a:ext>
            </a:extLst>
          </p:cNvPr>
          <p:cNvGrpSpPr/>
          <p:nvPr/>
        </p:nvGrpSpPr>
        <p:grpSpPr>
          <a:xfrm>
            <a:off x="350199" y="764131"/>
            <a:ext cx="3715964" cy="1680754"/>
            <a:chOff x="350199" y="764131"/>
            <a:chExt cx="3715964" cy="168075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EC8120-07A5-4928-00EA-5E4EA08DBDFC}"/>
                </a:ext>
              </a:extLst>
            </p:cNvPr>
            <p:cNvCxnSpPr>
              <a:cxnSpLocks/>
            </p:cNvCxnSpPr>
            <p:nvPr/>
          </p:nvCxnSpPr>
          <p:spPr>
            <a:xfrm>
              <a:off x="3806757" y="764131"/>
              <a:ext cx="0" cy="1680754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CBBE198-D771-84F9-B857-7E1CC23A33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" y="2441642"/>
              <a:ext cx="3349557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0D045F-B440-D34B-E2C9-903EC86168BE}"/>
                </a:ext>
              </a:extLst>
            </p:cNvPr>
            <p:cNvGrpSpPr/>
            <p:nvPr/>
          </p:nvGrpSpPr>
          <p:grpSpPr>
            <a:xfrm>
              <a:off x="350199" y="832547"/>
              <a:ext cx="3715964" cy="1505843"/>
              <a:chOff x="350199" y="832547"/>
              <a:chExt cx="3715964" cy="150584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03534B-2B5B-0916-DEAE-D1FF3887260F}"/>
                  </a:ext>
                </a:extLst>
              </p:cNvPr>
              <p:cNvSpPr txBox="1"/>
              <p:nvPr/>
            </p:nvSpPr>
            <p:spPr>
              <a:xfrm>
                <a:off x="350199" y="960679"/>
                <a:ext cx="2474068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“AI will be help rather than hindrance in hitting climate targets, Bill Gates says”</a:t>
                </a:r>
              </a:p>
            </p:txBody>
          </p:sp>
          <p:pic>
            <p:nvPicPr>
              <p:cNvPr id="17" name="Picture 2" descr="The Guardian digital design style guide">
                <a:extLst>
                  <a:ext uri="{FF2B5EF4-FFF2-40B4-BE49-F238E27FC236}">
                    <a16:creationId xmlns:a16="http://schemas.microsoft.com/office/drawing/2014/main" id="{0EE67D52-EBE8-A2C0-B40A-32D3FE8529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806103" y="1849098"/>
                <a:ext cx="1179073" cy="2387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B5AC31E-36ED-055B-4960-1CE1F55E2614}"/>
                  </a:ext>
                </a:extLst>
              </p:cNvPr>
              <p:cNvSpPr txBox="1"/>
              <p:nvPr/>
            </p:nvSpPr>
            <p:spPr>
              <a:xfrm>
                <a:off x="2208181" y="2137352"/>
                <a:ext cx="904672" cy="201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  <a:hlinkClick r:id="rId5"/>
                  </a:rPr>
                  <a:t>Link to story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54800E2-C67A-B1DF-1499-546CA8E4557B}"/>
                  </a:ext>
                </a:extLst>
              </p:cNvPr>
              <p:cNvSpPr txBox="1"/>
              <p:nvPr/>
            </p:nvSpPr>
            <p:spPr>
              <a:xfrm>
                <a:off x="2564861" y="832547"/>
                <a:ext cx="1501302" cy="252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The Good News?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D282538-C749-576C-C81B-B6EA7E032103}"/>
              </a:ext>
            </a:extLst>
          </p:cNvPr>
          <p:cNvGrpSpPr/>
          <p:nvPr/>
        </p:nvGrpSpPr>
        <p:grpSpPr>
          <a:xfrm>
            <a:off x="4974073" y="960679"/>
            <a:ext cx="3116093" cy="2613820"/>
            <a:chOff x="4974073" y="960679"/>
            <a:chExt cx="3116093" cy="26138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424936-570B-47BB-A124-61EB0DBD00A3}"/>
                </a:ext>
              </a:extLst>
            </p:cNvPr>
            <p:cNvSpPr txBox="1"/>
            <p:nvPr/>
          </p:nvSpPr>
          <p:spPr>
            <a:xfrm>
              <a:off x="4974073" y="960679"/>
              <a:ext cx="304151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“Can the climate survive the insatiable energy demands of the AI arms race?”</a:t>
              </a:r>
            </a:p>
          </p:txBody>
        </p:sp>
        <p:pic>
          <p:nvPicPr>
            <p:cNvPr id="1026" name="Picture 2" descr="The Guardian digital design style guide">
              <a:extLst>
                <a:ext uri="{FF2B5EF4-FFF2-40B4-BE49-F238E27FC236}">
                  <a16:creationId xmlns:a16="http://schemas.microsoft.com/office/drawing/2014/main" id="{C2F96600-B280-12A7-F530-6746C9B6D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83416" y="1589820"/>
              <a:ext cx="1179073" cy="238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DAFA98-F544-82B8-C76B-C5843CADB60E}"/>
                </a:ext>
              </a:extLst>
            </p:cNvPr>
            <p:cNvSpPr txBox="1"/>
            <p:nvPr/>
          </p:nvSpPr>
          <p:spPr>
            <a:xfrm>
              <a:off x="7185494" y="1878074"/>
              <a:ext cx="904672" cy="2010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hlinkClick r:id="rId6"/>
                </a:rPr>
                <a:t>Link to story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11C918-C7F9-C2FD-A369-BF5F11C42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4854" y="2143835"/>
              <a:ext cx="2554130" cy="14306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1D9194-5466-9581-6D04-B450B68600F9}"/>
              </a:ext>
            </a:extLst>
          </p:cNvPr>
          <p:cNvGrpSpPr/>
          <p:nvPr/>
        </p:nvGrpSpPr>
        <p:grpSpPr>
          <a:xfrm>
            <a:off x="4110459" y="3754960"/>
            <a:ext cx="5025974" cy="893378"/>
            <a:chOff x="4238347" y="3754960"/>
            <a:chExt cx="5025974" cy="8933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2D44EF-11F8-1952-E886-79E7071AAC84}"/>
                </a:ext>
              </a:extLst>
            </p:cNvPr>
            <p:cNvSpPr txBox="1"/>
            <p:nvPr/>
          </p:nvSpPr>
          <p:spPr>
            <a:xfrm>
              <a:off x="4692321" y="3754960"/>
              <a:ext cx="348483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8"/>
                </a:rPr>
                <a:t>Data Center Water Usage: A Comprehensive Guide</a:t>
              </a:r>
              <a:endParaRPr lang="en-US"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E28B49-EEBB-E3FF-FF6E-D10DFBDFEB96}"/>
                </a:ext>
              </a:extLst>
            </p:cNvPr>
            <p:cNvSpPr txBox="1"/>
            <p:nvPr/>
          </p:nvSpPr>
          <p:spPr>
            <a:xfrm>
              <a:off x="4692321" y="4063150"/>
              <a:ext cx="4572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9"/>
                </a:rPr>
                <a:t>Growth in water consumption of data </a:t>
              </a:r>
              <a:r>
                <a:rPr lang="en-US" sz="1200" dirty="0" err="1">
                  <a:hlinkClick r:id="rId9"/>
                </a:rPr>
                <a:t>centres</a:t>
              </a:r>
              <a:r>
                <a:rPr lang="en-US" sz="1200" dirty="0">
                  <a:hlinkClick r:id="rId9"/>
                </a:rPr>
                <a:t> needs more attention</a:t>
              </a:r>
              <a:endParaRPr lang="en-US" sz="12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3F777A-81C4-BD7A-6DB5-0BB75C88CA3E}"/>
                </a:ext>
              </a:extLst>
            </p:cNvPr>
            <p:cNvSpPr txBox="1"/>
            <p:nvPr/>
          </p:nvSpPr>
          <p:spPr>
            <a:xfrm>
              <a:off x="4692321" y="4371339"/>
              <a:ext cx="4572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10"/>
                </a:rPr>
                <a:t>Why circular water solutions are key to sustainable data </a:t>
              </a:r>
              <a:r>
                <a:rPr lang="en-US" sz="1200" dirty="0" err="1">
                  <a:hlinkClick r:id="rId10"/>
                </a:rPr>
                <a:t>centres</a:t>
              </a:r>
              <a:endParaRPr lang="en-US" sz="1200" dirty="0"/>
            </a:p>
          </p:txBody>
        </p: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49C417B1-D3CE-889B-D510-921AEAE03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982" y="4392319"/>
              <a:ext cx="380339" cy="235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23A471B-200A-FD96-D997-975033E1D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5106" y="4161457"/>
              <a:ext cx="413214" cy="101926"/>
            </a:xfrm>
            <a:prstGeom prst="rect">
              <a:avLst/>
            </a:prstGeom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6C25BB69-63DA-3E64-B44A-AFE18958C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347" y="3843022"/>
              <a:ext cx="479973" cy="158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97A1901-A558-6064-B900-09793E86CACF}"/>
              </a:ext>
            </a:extLst>
          </p:cNvPr>
          <p:cNvSpPr/>
          <p:nvPr/>
        </p:nvSpPr>
        <p:spPr>
          <a:xfrm>
            <a:off x="5898711" y="370932"/>
            <a:ext cx="2985932" cy="44374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US" sz="1400" dirty="0">
                <a:solidFill>
                  <a:schemeClr val="bg1"/>
                </a:solidFill>
              </a:rPr>
              <a:t>This is the focus of my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24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DC22D-A858-D220-C6D2-87031BDC47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Breaking News – </a:t>
            </a:r>
            <a:r>
              <a:rPr lang="en-US" dirty="0" err="1"/>
              <a:t>xAI</a:t>
            </a:r>
            <a:r>
              <a:rPr lang="en-US" dirty="0"/>
              <a:t> to expand Colossus to 1 million nodes!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241BE-77BF-CB30-CCD1-09E783C5F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3" y="842104"/>
            <a:ext cx="4745966" cy="141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231DC5-53CB-A497-E4A4-8CB0FBCB4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041" y="2023456"/>
            <a:ext cx="4560797" cy="168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001534-3381-7ECF-0B44-2E1FACF87328}"/>
              </a:ext>
            </a:extLst>
          </p:cNvPr>
          <p:cNvSpPr txBox="1"/>
          <p:nvPr/>
        </p:nvSpPr>
        <p:spPr>
          <a:xfrm>
            <a:off x="389460" y="2660160"/>
            <a:ext cx="2968103" cy="191590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3000" dirty="0">
                <a:solidFill>
                  <a:schemeClr val="tx2"/>
                </a:solidFill>
              </a:rPr>
              <a:t>One million GPUs represents </a:t>
            </a:r>
            <a:r>
              <a:rPr lang="en-US" sz="3000" b="1" dirty="0">
                <a:solidFill>
                  <a:schemeClr val="accent5"/>
                </a:solidFill>
              </a:rPr>
              <a:t>27%</a:t>
            </a:r>
            <a:r>
              <a:rPr lang="en-US" sz="3000" dirty="0">
                <a:solidFill>
                  <a:schemeClr val="tx2"/>
                </a:solidFill>
              </a:rPr>
              <a:t> of Nvidia’s 2023 shipments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73794E-DD79-3EDF-2430-9644312E0F49}"/>
              </a:ext>
            </a:extLst>
          </p:cNvPr>
          <p:cNvSpPr/>
          <p:nvPr/>
        </p:nvSpPr>
        <p:spPr>
          <a:xfrm>
            <a:off x="4426040" y="3779044"/>
            <a:ext cx="4560798" cy="935831"/>
          </a:xfrm>
          <a:prstGeom prst="round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0" rIns="27432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Where are they going to get 10X (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1,500 MW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the power?</a:t>
            </a:r>
          </a:p>
        </p:txBody>
      </p:sp>
    </p:spTree>
    <p:extLst>
      <p:ext uri="{BB962C8B-B14F-4D97-AF65-F5344CB8AC3E}">
        <p14:creationId xmlns:p14="http://schemas.microsoft.com/office/powerpoint/2010/main" val="1292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5400D7-FE39-8CEC-9EEF-6333E4468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0" y="990207"/>
            <a:ext cx="4586312" cy="326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FE9387-472A-6DA4-2CBC-2F2902CB68FA}"/>
              </a:ext>
            </a:extLst>
          </p:cNvPr>
          <p:cNvGrpSpPr/>
          <p:nvPr/>
        </p:nvGrpSpPr>
        <p:grpSpPr>
          <a:xfrm>
            <a:off x="1558921" y="2526201"/>
            <a:ext cx="3160997" cy="1642388"/>
            <a:chOff x="2078561" y="3368267"/>
            <a:chExt cx="4214663" cy="2189851"/>
          </a:xfrm>
        </p:grpSpPr>
        <p:pic>
          <p:nvPicPr>
            <p:cNvPr id="13314" name="Picture 2" descr="Singapore Flag">
              <a:extLst>
                <a:ext uri="{FF2B5EF4-FFF2-40B4-BE49-F238E27FC236}">
                  <a16:creationId xmlns:a16="http://schemas.microsoft.com/office/drawing/2014/main" id="{F0AFC709-106A-F56F-B54C-64AA09F26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634" y="3368267"/>
              <a:ext cx="1348813" cy="809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059D3A6-72C1-F7D4-C2BC-EFE82D798542}"/>
                </a:ext>
              </a:extLst>
            </p:cNvPr>
            <p:cNvSpPr/>
            <p:nvPr/>
          </p:nvSpPr>
          <p:spPr>
            <a:xfrm>
              <a:off x="2078561" y="4679577"/>
              <a:ext cx="4214663" cy="87854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>
                  <a:solidFill>
                    <a:schemeClr val="bg1"/>
                  </a:solidFill>
                </a:rPr>
                <a:t>Singapore is one of the most important subsea hubs in the world today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C36FDA8-7020-93E2-BEB3-8E980CF55429}"/>
              </a:ext>
            </a:extLst>
          </p:cNvPr>
          <p:cNvSpPr txBox="1"/>
          <p:nvPr/>
        </p:nvSpPr>
        <p:spPr>
          <a:xfrm>
            <a:off x="5464128" y="432255"/>
            <a:ext cx="2553587" cy="108491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3300" b="1">
                <a:solidFill>
                  <a:schemeClr val="accent5"/>
                </a:solidFill>
              </a:rPr>
              <a:t>26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>
                <a:solidFill>
                  <a:schemeClr val="tx2"/>
                </a:solidFill>
              </a:rPr>
              <a:t>Operational Submarine Cables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14B33A-4CFB-9E97-09A2-D788DAF559CC}"/>
              </a:ext>
            </a:extLst>
          </p:cNvPr>
          <p:cNvSpPr txBox="1"/>
          <p:nvPr/>
        </p:nvSpPr>
        <p:spPr>
          <a:xfrm>
            <a:off x="5464127" y="1490586"/>
            <a:ext cx="2553587" cy="854080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3300" b="1">
                <a:solidFill>
                  <a:schemeClr val="accent5"/>
                </a:solidFill>
              </a:rPr>
              <a:t>3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>
                <a:solidFill>
                  <a:schemeClr val="tx2"/>
                </a:solidFill>
              </a:rPr>
              <a:t>Major Cable Landing Stations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E49697-05A1-43DB-6551-4ACC8AA5448A}"/>
              </a:ext>
            </a:extLst>
          </p:cNvPr>
          <p:cNvGrpSpPr/>
          <p:nvPr/>
        </p:nvGrpSpPr>
        <p:grpSpPr>
          <a:xfrm>
            <a:off x="7022592" y="1576667"/>
            <a:ext cx="2049108" cy="1092956"/>
            <a:chOff x="9363451" y="2102222"/>
            <a:chExt cx="2732144" cy="1457275"/>
          </a:xfrm>
        </p:grpSpPr>
        <p:pic>
          <p:nvPicPr>
            <p:cNvPr id="13316" name="Picture 4" descr="Red flag - Free flags icons">
              <a:extLst>
                <a:ext uri="{FF2B5EF4-FFF2-40B4-BE49-F238E27FC236}">
                  <a16:creationId xmlns:a16="http://schemas.microsoft.com/office/drawing/2014/main" id="{FDFCCCE2-C931-B8D7-7418-8471C9BEC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917" y="2102222"/>
              <a:ext cx="1048871" cy="104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F4D0F7-1AB7-D094-73B4-F7B0075E6CFE}"/>
                </a:ext>
              </a:extLst>
            </p:cNvPr>
            <p:cNvSpPr txBox="1"/>
            <p:nvPr/>
          </p:nvSpPr>
          <p:spPr>
            <a:xfrm>
              <a:off x="9363451" y="3220942"/>
              <a:ext cx="2732144" cy="338555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b="1" i="1" dirty="0">
                  <a:solidFill>
                    <a:schemeClr val="accent5"/>
                  </a:solidFill>
                </a:rPr>
                <a:t>Ideally we need more diversity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B10EDE8-6F68-7D2D-4393-C28D98EEC4AE}"/>
              </a:ext>
            </a:extLst>
          </p:cNvPr>
          <p:cNvSpPr txBox="1"/>
          <p:nvPr/>
        </p:nvSpPr>
        <p:spPr>
          <a:xfrm>
            <a:off x="5239880" y="3423233"/>
            <a:ext cx="3476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5"/>
                </a:solidFill>
              </a:rPr>
              <a:t>87</a:t>
            </a:r>
            <a:r>
              <a:rPr lang="en-US" sz="1600">
                <a:solidFill>
                  <a:schemeClr val="tx2"/>
                </a:solidFill>
              </a:rPr>
              <a:t> Data Center facilities with </a:t>
            </a:r>
            <a:r>
              <a:rPr lang="en-US" sz="2400" b="1">
                <a:solidFill>
                  <a:schemeClr val="accent5"/>
                </a:solidFill>
              </a:rPr>
              <a:t>6,933,008 ft</a:t>
            </a:r>
            <a:r>
              <a:rPr lang="en-US" sz="2400" b="1" baseline="30000">
                <a:solidFill>
                  <a:schemeClr val="accent5"/>
                </a:solidFill>
              </a:rPr>
              <a:t>2</a:t>
            </a:r>
            <a:r>
              <a:rPr lang="en-US" sz="1600">
                <a:solidFill>
                  <a:schemeClr val="tx2"/>
                </a:solidFill>
              </a:rPr>
              <a:t> and consuming </a:t>
            </a:r>
            <a:r>
              <a:rPr lang="en-US" sz="2000" b="1">
                <a:solidFill>
                  <a:schemeClr val="accent5"/>
                </a:solidFill>
              </a:rPr>
              <a:t>1,026 </a:t>
            </a:r>
            <a:r>
              <a:rPr lang="en-US" sz="2000" b="1" err="1">
                <a:solidFill>
                  <a:schemeClr val="accent5"/>
                </a:solidFill>
              </a:rPr>
              <a:t>MegaWatts</a:t>
            </a:r>
            <a:endParaRPr lang="en-US" sz="1600" b="1">
              <a:solidFill>
                <a:schemeClr val="accent5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4893AC-2B36-01FB-4F77-3B36D202A781}"/>
              </a:ext>
            </a:extLst>
          </p:cNvPr>
          <p:cNvSpPr/>
          <p:nvPr/>
        </p:nvSpPr>
        <p:spPr>
          <a:xfrm>
            <a:off x="322549" y="1294279"/>
            <a:ext cx="2997334" cy="658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&gt;95% </a:t>
            </a:r>
            <a:r>
              <a:rPr lang="en-US" sz="1350">
                <a:solidFill>
                  <a:schemeClr val="tx2"/>
                </a:solidFill>
              </a:rPr>
              <a:t>of Singapore’s electricity is generated with </a:t>
            </a:r>
            <a:r>
              <a:rPr lang="en-US" sz="1350" b="1" i="1">
                <a:solidFill>
                  <a:schemeClr val="accent5"/>
                </a:solidFill>
              </a:rPr>
              <a:t>Natural Gas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A55F76-9319-1C59-E0B3-9FE15BC87A9C}"/>
              </a:ext>
            </a:extLst>
          </p:cNvPr>
          <p:cNvGrpSpPr/>
          <p:nvPr/>
        </p:nvGrpSpPr>
        <p:grpSpPr>
          <a:xfrm>
            <a:off x="3176829" y="1119393"/>
            <a:ext cx="1471569" cy="1277622"/>
            <a:chOff x="10080306" y="2102222"/>
            <a:chExt cx="1962092" cy="1703496"/>
          </a:xfrm>
        </p:grpSpPr>
        <p:pic>
          <p:nvPicPr>
            <p:cNvPr id="19" name="Picture 4" descr="Red flag - Free flags icons">
              <a:extLst>
                <a:ext uri="{FF2B5EF4-FFF2-40B4-BE49-F238E27FC236}">
                  <a16:creationId xmlns:a16="http://schemas.microsoft.com/office/drawing/2014/main" id="{5732FFF0-2F23-49D2-BC95-FA18093C1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917" y="2102222"/>
              <a:ext cx="1048871" cy="104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43E042-C587-7144-7328-B56EEAB7F325}"/>
                </a:ext>
              </a:extLst>
            </p:cNvPr>
            <p:cNvSpPr txBox="1"/>
            <p:nvPr/>
          </p:nvSpPr>
          <p:spPr>
            <a:xfrm>
              <a:off x="10080306" y="3220942"/>
              <a:ext cx="1962092" cy="584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b="1" i="1" dirty="0">
                  <a:solidFill>
                    <a:schemeClr val="accent5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</a:rPr>
                <a:t>Ideally we need Green Energy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280F33-9218-65ED-4B31-5E1077518606}"/>
              </a:ext>
            </a:extLst>
          </p:cNvPr>
          <p:cNvGrpSpPr/>
          <p:nvPr/>
        </p:nvGrpSpPr>
        <p:grpSpPr>
          <a:xfrm>
            <a:off x="4707410" y="2805660"/>
            <a:ext cx="3828655" cy="1054771"/>
            <a:chOff x="6293224" y="4099983"/>
            <a:chExt cx="5088196" cy="101886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1C8A827-57BA-115B-469F-350E4F9817CB}"/>
                </a:ext>
              </a:extLst>
            </p:cNvPr>
            <p:cNvSpPr/>
            <p:nvPr/>
          </p:nvSpPr>
          <p:spPr>
            <a:xfrm>
              <a:off x="7166757" y="4099983"/>
              <a:ext cx="4214663" cy="58477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>
                  <a:solidFill>
                    <a:schemeClr val="bg1"/>
                  </a:solidFill>
                </a:rPr>
                <a:t>Subsea hub </a:t>
              </a:r>
              <a:r>
                <a:rPr lang="en-US" sz="1350">
                  <a:solidFill>
                    <a:schemeClr val="bg1"/>
                  </a:solidFill>
                  <a:sym typeface="Wingdings" panose="05000000000000000000" pitchFamily="2" charset="2"/>
                </a:rPr>
                <a:t> Data Centers</a:t>
              </a:r>
              <a:endParaRPr lang="en-US" sz="1350">
                <a:solidFill>
                  <a:schemeClr val="bg1"/>
                </a:solidFill>
              </a:endParaRPr>
            </a:p>
          </p:txBody>
        </p:sp>
        <p:cxnSp>
          <p:nvCxnSpPr>
            <p:cNvPr id="5" name="Connector: Elbow 4">
              <a:extLst>
                <a:ext uri="{FF2B5EF4-FFF2-40B4-BE49-F238E27FC236}">
                  <a16:creationId xmlns:a16="http://schemas.microsoft.com/office/drawing/2014/main" id="{482D7EB2-9BB0-6EB8-B2C0-D174F97775E2}"/>
                </a:ext>
              </a:extLst>
            </p:cNvPr>
            <p:cNvCxnSpPr>
              <a:stCxn id="7" idx="3"/>
              <a:endCxn id="2" idx="1"/>
            </p:cNvCxnSpPr>
            <p:nvPr/>
          </p:nvCxnSpPr>
          <p:spPr>
            <a:xfrm flipV="1">
              <a:off x="6293224" y="4392371"/>
              <a:ext cx="873533" cy="726477"/>
            </a:xfrm>
            <a:prstGeom prst="bentConnector3">
              <a:avLst/>
            </a:prstGeom>
            <a:ln w="41275">
              <a:solidFill>
                <a:schemeClr val="accent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A5ADD-04B8-5C62-7581-92F9C56BA3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 International Example: Singapore</a:t>
            </a:r>
          </a:p>
        </p:txBody>
      </p:sp>
    </p:spTree>
    <p:extLst>
      <p:ext uri="{BB962C8B-B14F-4D97-AF65-F5344CB8AC3E}">
        <p14:creationId xmlns:p14="http://schemas.microsoft.com/office/powerpoint/2010/main" val="323658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7245F-6D7B-062F-B6A9-E8AD568C55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Singapore and Power – Challenges and Opportunities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38300-4BAB-5C87-AB35-CB3EF011C978}"/>
              </a:ext>
            </a:extLst>
          </p:cNvPr>
          <p:cNvSpPr txBox="1"/>
          <p:nvPr/>
        </p:nvSpPr>
        <p:spPr>
          <a:xfrm>
            <a:off x="186157" y="1299590"/>
            <a:ext cx="2294825" cy="124187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3300" b="1">
                <a:solidFill>
                  <a:schemeClr val="accent5"/>
                </a:solidFill>
              </a:rPr>
              <a:t>2019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350">
                <a:solidFill>
                  <a:schemeClr val="tx2"/>
                </a:solidFill>
              </a:rPr>
              <a:t>Singapore issues moratorium on new Data Center builds because of power shortages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EC25D3-ECDD-3B96-189D-958125FE9E99}"/>
              </a:ext>
            </a:extLst>
          </p:cNvPr>
          <p:cNvGrpSpPr/>
          <p:nvPr/>
        </p:nvGrpSpPr>
        <p:grpSpPr>
          <a:xfrm>
            <a:off x="2461227" y="1202684"/>
            <a:ext cx="3276881" cy="2431584"/>
            <a:chOff x="3281636" y="1262212"/>
            <a:chExt cx="4369174" cy="3242112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AE1397AA-EF02-4564-95C3-1DE4E27CD717}"/>
                </a:ext>
              </a:extLst>
            </p:cNvPr>
            <p:cNvSpPr/>
            <p:nvPr/>
          </p:nvSpPr>
          <p:spPr>
            <a:xfrm>
              <a:off x="3281636" y="2483307"/>
              <a:ext cx="457200" cy="443753"/>
            </a:xfrm>
            <a:prstGeom prst="rightArrow">
              <a:avLst/>
            </a:prstGeom>
            <a:solidFill>
              <a:schemeClr val="accent5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BC4935-0A54-F5E0-44D7-985D8E1AFB23}"/>
                </a:ext>
              </a:extLst>
            </p:cNvPr>
            <p:cNvGrpSpPr/>
            <p:nvPr/>
          </p:nvGrpSpPr>
          <p:grpSpPr>
            <a:xfrm>
              <a:off x="3598763" y="1262212"/>
              <a:ext cx="4052047" cy="3242112"/>
              <a:chOff x="3598763" y="1262212"/>
              <a:chExt cx="4052047" cy="32421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49670DF-C877-474F-89F7-7A2EF7CA0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9859" y="1452450"/>
                <a:ext cx="3516568" cy="25054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6DF6844-8EC8-D435-A689-F17ABFE60351}"/>
                  </a:ext>
                </a:extLst>
              </p:cNvPr>
              <p:cNvSpPr/>
              <p:nvPr/>
            </p:nvSpPr>
            <p:spPr>
              <a:xfrm>
                <a:off x="3598763" y="3712254"/>
                <a:ext cx="4052047" cy="792070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350">
                    <a:solidFill>
                      <a:schemeClr val="bg1"/>
                    </a:solidFill>
                  </a:rPr>
                  <a:t>DC growth in Malaysia while international traffic is moved over the Straits of Johor</a:t>
                </a:r>
              </a:p>
            </p:txBody>
          </p:sp>
          <p:sp>
            <p:nvSpPr>
              <p:cNvPr id="18" name="Arrow: Left-Right 17">
                <a:extLst>
                  <a:ext uri="{FF2B5EF4-FFF2-40B4-BE49-F238E27FC236}">
                    <a16:creationId xmlns:a16="http://schemas.microsoft.com/office/drawing/2014/main" id="{A6648D6E-2595-C560-777B-CA7287F6BD4A}"/>
                  </a:ext>
                </a:extLst>
              </p:cNvPr>
              <p:cNvSpPr/>
              <p:nvPr/>
            </p:nvSpPr>
            <p:spPr>
              <a:xfrm rot="2952858">
                <a:off x="5347443" y="2698377"/>
                <a:ext cx="672353" cy="277906"/>
              </a:xfrm>
              <a:prstGeom prst="leftRightArrow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pic>
            <p:nvPicPr>
              <p:cNvPr id="20" name="Graphic 19" descr="Server with solid fill">
                <a:extLst>
                  <a:ext uri="{FF2B5EF4-FFF2-40B4-BE49-F238E27FC236}">
                    <a16:creationId xmlns:a16="http://schemas.microsoft.com/office/drawing/2014/main" id="{34F12A46-D52E-27AF-FD95-0EBA09F2E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22446" y="2160494"/>
                <a:ext cx="443752" cy="443752"/>
              </a:xfrm>
              <a:prstGeom prst="rect">
                <a:avLst/>
              </a:prstGeom>
            </p:spPr>
          </p:pic>
          <p:pic>
            <p:nvPicPr>
              <p:cNvPr id="22" name="Graphic 21" descr="Submarine with solid fill">
                <a:extLst>
                  <a:ext uri="{FF2B5EF4-FFF2-40B4-BE49-F238E27FC236}">
                    <a16:creationId xmlns:a16="http://schemas.microsoft.com/office/drawing/2014/main" id="{911B9389-95F3-D63C-8DA4-E0F132157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05522" y="2989698"/>
                <a:ext cx="439271" cy="439271"/>
              </a:xfrm>
              <a:prstGeom prst="rect">
                <a:avLst/>
              </a:prstGeom>
            </p:spPr>
          </p:pic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BEB96A4-7392-4114-43BE-53315D375994}"/>
                  </a:ext>
                </a:extLst>
              </p:cNvPr>
              <p:cNvSpPr/>
              <p:nvPr/>
            </p:nvSpPr>
            <p:spPr>
              <a:xfrm>
                <a:off x="3764852" y="1262212"/>
                <a:ext cx="1582271" cy="452519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350">
                    <a:solidFill>
                      <a:schemeClr val="bg1"/>
                    </a:solidFill>
                  </a:rPr>
                  <a:t>As a result…</a:t>
                </a:r>
              </a:p>
            </p:txBody>
          </p:sp>
        </p:grp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663720-CE95-BF93-DDB0-B0722CBB8739}"/>
              </a:ext>
            </a:extLst>
          </p:cNvPr>
          <p:cNvSpPr/>
          <p:nvPr/>
        </p:nvSpPr>
        <p:spPr>
          <a:xfrm>
            <a:off x="4218591" y="998431"/>
            <a:ext cx="2050918" cy="773144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>
                <a:solidFill>
                  <a:schemeClr val="bg1"/>
                </a:solidFill>
              </a:rPr>
              <a:t>Johor Bahru may become the largest DC market in SE Asia in the next 2 years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F6BE6F-0FCE-6084-939D-3E3FCCF46634}"/>
              </a:ext>
            </a:extLst>
          </p:cNvPr>
          <p:cNvGrpSpPr/>
          <p:nvPr/>
        </p:nvGrpSpPr>
        <p:grpSpPr>
          <a:xfrm>
            <a:off x="5862133" y="728931"/>
            <a:ext cx="3445352" cy="2330661"/>
            <a:chOff x="7816177" y="608374"/>
            <a:chExt cx="4593802" cy="3107548"/>
          </a:xfrm>
        </p:grpSpPr>
        <p:graphicFrame>
          <p:nvGraphicFramePr>
            <p:cNvPr id="28" name="Chart 27">
              <a:extLst>
                <a:ext uri="{FF2B5EF4-FFF2-40B4-BE49-F238E27FC236}">
                  <a16:creationId xmlns:a16="http://schemas.microsoft.com/office/drawing/2014/main" id="{5AA98966-F080-827B-E10B-5C0E476EBBFF}"/>
                </a:ext>
              </a:extLst>
            </p:cNvPr>
            <p:cNvGraphicFramePr/>
            <p:nvPr/>
          </p:nvGraphicFramePr>
          <p:xfrm>
            <a:off x="7816177" y="849707"/>
            <a:ext cx="4593802" cy="28662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89C702-285C-DC20-3AE6-31C0B2736DC5}"/>
                </a:ext>
              </a:extLst>
            </p:cNvPr>
            <p:cNvSpPr txBox="1"/>
            <p:nvPr/>
          </p:nvSpPr>
          <p:spPr>
            <a:xfrm>
              <a:off x="8799094" y="608374"/>
              <a:ext cx="2749470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>
                  <a:solidFill>
                    <a:schemeClr val="tx2"/>
                  </a:solidFill>
                </a:rPr>
                <a:t>Malaysia Generation Mix 2023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E641CFE-8F88-2FE8-DABD-45E4578137C4}"/>
              </a:ext>
            </a:extLst>
          </p:cNvPr>
          <p:cNvSpPr/>
          <p:nvPr/>
        </p:nvSpPr>
        <p:spPr>
          <a:xfrm>
            <a:off x="6112046" y="3040216"/>
            <a:ext cx="2855217" cy="594053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>
                <a:solidFill>
                  <a:schemeClr val="bg1"/>
                </a:solidFill>
              </a:rPr>
              <a:t>Malaysia has a goal to boost Renewables from 27% to 37% by 2030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7777D0-2B66-5475-A734-28CDDF3F9D35}"/>
              </a:ext>
            </a:extLst>
          </p:cNvPr>
          <p:cNvSpPr/>
          <p:nvPr/>
        </p:nvSpPr>
        <p:spPr>
          <a:xfrm>
            <a:off x="316978" y="2634264"/>
            <a:ext cx="2176307" cy="9852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0" rIns="135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>
                <a:solidFill>
                  <a:schemeClr val="tx2"/>
                </a:solidFill>
              </a:rPr>
              <a:t>Singapore is trying to recover momentum</a:t>
            </a:r>
          </a:p>
          <a:p>
            <a:pPr algn="ctr"/>
            <a:r>
              <a:rPr lang="en-US" sz="1500" b="1" i="1">
                <a:solidFill>
                  <a:schemeClr val="accent5"/>
                </a:solidFill>
              </a:rPr>
              <a:t>But…by efficiency vs new capacity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789EBB-39CA-8811-CDBB-096C746CF8C2}"/>
              </a:ext>
            </a:extLst>
          </p:cNvPr>
          <p:cNvGrpSpPr/>
          <p:nvPr/>
        </p:nvGrpSpPr>
        <p:grpSpPr>
          <a:xfrm>
            <a:off x="428047" y="3822569"/>
            <a:ext cx="8539217" cy="1000439"/>
            <a:chOff x="570729" y="5021388"/>
            <a:chExt cx="11385622" cy="133391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A98EA22-3DD5-63EC-3660-C192F1901665}"/>
                </a:ext>
              </a:extLst>
            </p:cNvPr>
            <p:cNvGrpSpPr/>
            <p:nvPr/>
          </p:nvGrpSpPr>
          <p:grpSpPr>
            <a:xfrm>
              <a:off x="570729" y="5021388"/>
              <a:ext cx="11385622" cy="995359"/>
              <a:chOff x="570729" y="5021388"/>
              <a:chExt cx="11385622" cy="995359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4CB003-670F-C046-1128-6AD0448F4079}"/>
                  </a:ext>
                </a:extLst>
              </p:cNvPr>
              <p:cNvSpPr txBox="1"/>
              <p:nvPr/>
            </p:nvSpPr>
            <p:spPr>
              <a:xfrm>
                <a:off x="570729" y="5116263"/>
                <a:ext cx="2710907" cy="830997"/>
              </a:xfrm>
              <a:prstGeom prst="rect">
                <a:avLst/>
              </a:prstGeom>
            </p:spPr>
            <p:txBody>
              <a:bodyPr vert="horz" wrap="square" lIns="68580" tIns="34290" rIns="68580" bIns="3429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>
                    <a:solidFill>
                      <a:schemeClr val="tx2"/>
                    </a:solidFill>
                  </a:rPr>
                  <a:t>What can we learn from Singapore?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0493578-9373-7939-F34A-5D825D8824FB}"/>
                  </a:ext>
                </a:extLst>
              </p:cNvPr>
              <p:cNvSpPr/>
              <p:nvPr/>
            </p:nvSpPr>
            <p:spPr>
              <a:xfrm>
                <a:off x="3598763" y="5021388"/>
                <a:ext cx="2625372" cy="99197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>
                    <a:solidFill>
                      <a:schemeClr val="tx2"/>
                    </a:solidFill>
                  </a:rPr>
                  <a:t>Plentiful (Green) Power is essential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20584AC-21F8-9C06-90EE-9285334CFC72}"/>
                  </a:ext>
                </a:extLst>
              </p:cNvPr>
              <p:cNvSpPr/>
              <p:nvPr/>
            </p:nvSpPr>
            <p:spPr>
              <a:xfrm>
                <a:off x="6464871" y="5024773"/>
                <a:ext cx="2625372" cy="99197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>
                    <a:solidFill>
                      <a:schemeClr val="tx2"/>
                    </a:solidFill>
                  </a:rPr>
                  <a:t>Proximity to a Hub may be useful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167B0F1-567E-FFC8-4763-598831C2ED2F}"/>
                  </a:ext>
                </a:extLst>
              </p:cNvPr>
              <p:cNvSpPr/>
              <p:nvPr/>
            </p:nvSpPr>
            <p:spPr>
              <a:xfrm>
                <a:off x="9330979" y="5024773"/>
                <a:ext cx="2625372" cy="99197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>
                    <a:solidFill>
                      <a:schemeClr val="tx2"/>
                    </a:solidFill>
                  </a:rPr>
                  <a:t>Don’t become </a:t>
                </a:r>
              </a:p>
              <a:p>
                <a:pPr algn="ctr"/>
                <a:r>
                  <a:rPr lang="en-US">
                    <a:solidFill>
                      <a:schemeClr val="tx2"/>
                    </a:solidFill>
                  </a:rPr>
                  <a:t>complacent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39C088-65BE-BBC3-FE4B-3FFF19695572}"/>
                </a:ext>
              </a:extLst>
            </p:cNvPr>
            <p:cNvSpPr txBox="1"/>
            <p:nvPr/>
          </p:nvSpPr>
          <p:spPr>
            <a:xfrm>
              <a:off x="7161298" y="6016750"/>
              <a:ext cx="1251197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>
                  <a:solidFill>
                    <a:schemeClr val="tx2"/>
                  </a:solidFill>
                </a:rPr>
                <a:t>For Malaysia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8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30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84038-0D78-2215-C15A-FADD4E1FD9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Singapore and Malaysia have had a somewhat lively history</a:t>
            </a:r>
          </a:p>
        </p:txBody>
      </p:sp>
      <p:pic>
        <p:nvPicPr>
          <p:cNvPr id="9224" name="Picture 8" descr="No alternative text description for this image">
            <a:extLst>
              <a:ext uri="{FF2B5EF4-FFF2-40B4-BE49-F238E27FC236}">
                <a16:creationId xmlns:a16="http://schemas.microsoft.com/office/drawing/2014/main" id="{A6F4B4B3-2303-CD1A-6F43-F374E4AFB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9183" y="842856"/>
            <a:ext cx="2638985" cy="969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ACC9891C-B7BB-B9A7-FFD8-4E27ECAF4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6158" y="1986068"/>
            <a:ext cx="3233465" cy="269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CB28B-76BB-BA10-D05D-C59D05C785BC}"/>
              </a:ext>
            </a:extLst>
          </p:cNvPr>
          <p:cNvSpPr txBox="1"/>
          <p:nvPr/>
        </p:nvSpPr>
        <p:spPr>
          <a:xfrm>
            <a:off x="6342435" y="842856"/>
            <a:ext cx="2394548" cy="99257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But the Data Center opportunity is pushing them towards more cooperation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DCA865-98CF-2AAB-CDF0-1240E07C6D14}"/>
              </a:ext>
            </a:extLst>
          </p:cNvPr>
          <p:cNvGrpSpPr/>
          <p:nvPr/>
        </p:nvGrpSpPr>
        <p:grpSpPr>
          <a:xfrm>
            <a:off x="964827" y="3815559"/>
            <a:ext cx="3966882" cy="761747"/>
            <a:chOff x="1286436" y="5087414"/>
            <a:chExt cx="5289176" cy="10156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88C3BB-ACFF-21BE-FD31-11974C332284}"/>
                </a:ext>
              </a:extLst>
            </p:cNvPr>
            <p:cNvSpPr txBox="1"/>
            <p:nvPr/>
          </p:nvSpPr>
          <p:spPr>
            <a:xfrm>
              <a:off x="1286436" y="5087414"/>
              <a:ext cx="2133599" cy="1015662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This is Singapore, where the subsea cables terminate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8C80A5-D960-91C4-915D-95ADD8D670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0035" y="5569014"/>
              <a:ext cx="3155577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7CBEF1-3AEA-1A80-5DF7-572242D05EF8}"/>
              </a:ext>
            </a:extLst>
          </p:cNvPr>
          <p:cNvGrpSpPr/>
          <p:nvPr/>
        </p:nvGrpSpPr>
        <p:grpSpPr>
          <a:xfrm>
            <a:off x="198345" y="2697464"/>
            <a:ext cx="4067735" cy="992579"/>
            <a:chOff x="264459" y="3596620"/>
            <a:chExt cx="5423647" cy="132343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632864-D69F-4CF5-35B8-FD42E11BB2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0035" y="4260167"/>
              <a:ext cx="2268071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BE0A03-7593-A790-7E30-D78D46C6B75D}"/>
                </a:ext>
              </a:extLst>
            </p:cNvPr>
            <p:cNvSpPr txBox="1"/>
            <p:nvPr/>
          </p:nvSpPr>
          <p:spPr>
            <a:xfrm>
              <a:off x="264459" y="3596620"/>
              <a:ext cx="3155578" cy="1323438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But this is Johor Bahru in Malaysia, where there is space, power and water for mega data centers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A17A43-58F8-7D64-AB55-B9F7961C83A2}"/>
              </a:ext>
            </a:extLst>
          </p:cNvPr>
          <p:cNvGrpSpPr/>
          <p:nvPr/>
        </p:nvGrpSpPr>
        <p:grpSpPr>
          <a:xfrm>
            <a:off x="4931710" y="2233954"/>
            <a:ext cx="3989199" cy="2331407"/>
            <a:chOff x="6575611" y="2978606"/>
            <a:chExt cx="5318932" cy="310854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5153D7-EA74-372A-E733-0F525636C3C1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6575611" y="4532878"/>
              <a:ext cx="1880967" cy="472493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0DDC9B-2AF5-2003-7CAB-DAC056CFE08C}"/>
                </a:ext>
              </a:extLst>
            </p:cNvPr>
            <p:cNvSpPr txBox="1"/>
            <p:nvPr/>
          </p:nvSpPr>
          <p:spPr>
            <a:xfrm>
              <a:off x="8456577" y="2978606"/>
              <a:ext cx="3437966" cy="3108542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At this point Singapore is &lt;1 km from Malaysia, but…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endParaRPr lang="en-US" sz="1500" dirty="0">
                <a:solidFill>
                  <a:schemeClr val="tx2"/>
                </a:solidFill>
              </a:endParaRP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Currently a 2 hour drive, including a customs post at the causeway bridge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endParaRPr lang="en-US" sz="1500" dirty="0">
                <a:solidFill>
                  <a:schemeClr val="tx2"/>
                </a:solidFill>
              </a:endParaRP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After the agreement it will be a 10 minute metro train ride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59C7B3B-7252-004F-17A8-D3F32E595AEF}"/>
              </a:ext>
            </a:extLst>
          </p:cNvPr>
          <p:cNvSpPr txBox="1"/>
          <p:nvPr/>
        </p:nvSpPr>
        <p:spPr>
          <a:xfrm>
            <a:off x="318738" y="1098413"/>
            <a:ext cx="2719462" cy="1131079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marL="134541" indent="-134541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</a:rPr>
              <a:t>Independence in 1965</a:t>
            </a:r>
          </a:p>
          <a:p>
            <a:pPr marL="134541" indent="-134541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</a:rPr>
              <a:t>Disputes over water</a:t>
            </a:r>
          </a:p>
          <a:p>
            <a:pPr marL="134541" indent="-134541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</a:rPr>
              <a:t>Disputes over islands</a:t>
            </a:r>
          </a:p>
          <a:p>
            <a:pPr marL="134541" indent="-134541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</a:rPr>
              <a:t>Disputes over port boundaries</a:t>
            </a:r>
          </a:p>
        </p:txBody>
      </p:sp>
    </p:spTree>
    <p:extLst>
      <p:ext uri="{BB962C8B-B14F-4D97-AF65-F5344CB8AC3E}">
        <p14:creationId xmlns:p14="http://schemas.microsoft.com/office/powerpoint/2010/main" val="40180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E6399-5F77-968F-627B-A55060C1B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Ireland – Is The Party Over?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6AACA7-37E3-A8DA-6213-BB700B1D784D}"/>
              </a:ext>
            </a:extLst>
          </p:cNvPr>
          <p:cNvGrpSpPr/>
          <p:nvPr/>
        </p:nvGrpSpPr>
        <p:grpSpPr>
          <a:xfrm>
            <a:off x="77521" y="2787774"/>
            <a:ext cx="5167068" cy="1869925"/>
            <a:chOff x="985837" y="3166416"/>
            <a:chExt cx="10220325" cy="36986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1AF62A-E8BD-6BDC-D22B-D466A63D7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5837" y="3166416"/>
              <a:ext cx="10220325" cy="1360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A2272D-4E92-3639-1998-67B97C0E3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5837" y="4293096"/>
              <a:ext cx="10220325" cy="257198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1F71F41-1379-7CB4-FA75-7C4A0E3D7BA0}"/>
              </a:ext>
            </a:extLst>
          </p:cNvPr>
          <p:cNvSpPr txBox="1"/>
          <p:nvPr/>
        </p:nvSpPr>
        <p:spPr>
          <a:xfrm>
            <a:off x="5490102" y="3623397"/>
            <a:ext cx="3060755" cy="103874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100" b="1" i="1">
                <a:solidFill>
                  <a:schemeClr val="tx2"/>
                </a:solidFill>
              </a:rPr>
              <a:t>&gt;50% of Ireland’s electricity still generated by fossil fuels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7E9476-974B-714C-2B38-18CA220E5436}"/>
              </a:ext>
            </a:extLst>
          </p:cNvPr>
          <p:cNvGrpSpPr/>
          <p:nvPr/>
        </p:nvGrpSpPr>
        <p:grpSpPr>
          <a:xfrm>
            <a:off x="316927" y="726952"/>
            <a:ext cx="8719154" cy="2779202"/>
            <a:chOff x="422569" y="969270"/>
            <a:chExt cx="11625538" cy="37056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5F69EA-7F5D-FBBE-840E-D2F56932267A}"/>
                </a:ext>
              </a:extLst>
            </p:cNvPr>
            <p:cNvSpPr txBox="1"/>
            <p:nvPr/>
          </p:nvSpPr>
          <p:spPr>
            <a:xfrm>
              <a:off x="422569" y="1233202"/>
              <a:ext cx="4809334" cy="233294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100" i="1" dirty="0">
                  <a:solidFill>
                    <a:schemeClr val="tx2"/>
                  </a:solidFill>
                </a:rPr>
                <a:t>Data Centers account for 21% of Ireland’s electrical consumption - predicted to rise to &gt;30% by 2026</a:t>
              </a:r>
            </a:p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100" i="1" dirty="0">
                  <a:solidFill>
                    <a:schemeClr val="tx2"/>
                  </a:solidFill>
                </a:rPr>
                <a:t>Source: CSO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4A0E81-EFFB-3506-AA0E-B9908C7D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5398" y="969270"/>
              <a:ext cx="6662709" cy="370560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FABC20-202C-E9DC-25DD-4CEA36F11FF0}"/>
                </a:ext>
              </a:extLst>
            </p:cNvPr>
            <p:cNvGrpSpPr/>
            <p:nvPr/>
          </p:nvGrpSpPr>
          <p:grpSpPr>
            <a:xfrm>
              <a:off x="5879976" y="1268760"/>
              <a:ext cx="6120680" cy="615514"/>
              <a:chOff x="5879976" y="1268760"/>
              <a:chExt cx="6120680" cy="61551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9869721-CED2-88D3-AF94-0F355BB7010E}"/>
                  </a:ext>
                </a:extLst>
              </p:cNvPr>
              <p:cNvSpPr/>
              <p:nvPr/>
            </p:nvSpPr>
            <p:spPr>
              <a:xfrm>
                <a:off x="5879976" y="1268760"/>
                <a:ext cx="1790072" cy="6155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100">
                    <a:solidFill>
                      <a:schemeClr val="tx2"/>
                    </a:solidFill>
                  </a:rPr>
                  <a:t>2015: 5%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7637449-398B-AC7E-7DB8-B0831CC3C0BD}"/>
                  </a:ext>
                </a:extLst>
              </p:cNvPr>
              <p:cNvSpPr/>
              <p:nvPr/>
            </p:nvSpPr>
            <p:spPr>
              <a:xfrm>
                <a:off x="10210584" y="1268760"/>
                <a:ext cx="1790072" cy="6155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100">
                    <a:solidFill>
                      <a:schemeClr val="tx2"/>
                    </a:solidFill>
                  </a:rPr>
                  <a:t>2023: 21%</a:t>
                </a:r>
              </a:p>
            </p:txBody>
          </p:sp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F64F1E0C-294A-7A30-DD43-33CABC8F5430}"/>
                  </a:ext>
                </a:extLst>
              </p:cNvPr>
              <p:cNvSpPr/>
              <p:nvPr/>
            </p:nvSpPr>
            <p:spPr>
              <a:xfrm>
                <a:off x="7911356" y="1432501"/>
                <a:ext cx="2088232" cy="288032"/>
              </a:xfrm>
              <a:prstGeom prst="rightArrow">
                <a:avLst>
                  <a:gd name="adj1" fmla="val 50000"/>
                  <a:gd name="adj2" fmla="val 148330"/>
                </a:avLst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091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76ECF-4884-7FD6-7F8F-58773EE7A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98913C-F799-DAD9-E83C-BCD417B293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0467" y="1574625"/>
            <a:ext cx="5883067" cy="17445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Do We Power AI Data Centers?</a:t>
            </a:r>
          </a:p>
        </p:txBody>
      </p:sp>
    </p:spTree>
    <p:extLst>
      <p:ext uri="{BB962C8B-B14F-4D97-AF65-F5344CB8AC3E}">
        <p14:creationId xmlns:p14="http://schemas.microsoft.com/office/powerpoint/2010/main" val="24788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E51507-600A-81A8-88F6-EE997664B7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What do AI data center operators really need?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6DB81-BCA1-21AE-6F1E-A6367231B10A}"/>
              </a:ext>
            </a:extLst>
          </p:cNvPr>
          <p:cNvSpPr txBox="1"/>
          <p:nvPr/>
        </p:nvSpPr>
        <p:spPr>
          <a:xfrm>
            <a:off x="2572609" y="1118433"/>
            <a:ext cx="818173" cy="145732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Dublin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Nice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Islamabad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Amsterdam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Cologne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Oslo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Cartagena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2E712-8C99-BC18-3389-01590014B4B1}"/>
              </a:ext>
            </a:extLst>
          </p:cNvPr>
          <p:cNvSpPr txBox="1"/>
          <p:nvPr/>
        </p:nvSpPr>
        <p:spPr>
          <a:xfrm>
            <a:off x="3392062" y="1118430"/>
            <a:ext cx="938398" cy="145732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Southampton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Liverpool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endParaRPr lang="en-US" sz="1100" dirty="0">
              <a:solidFill>
                <a:schemeClr val="tx2"/>
              </a:solidFill>
            </a:endParaRP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Forth Worth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Jacksonville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Austin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San Jose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9302F-425D-3790-61BE-F67D12801714}"/>
              </a:ext>
            </a:extLst>
          </p:cNvPr>
          <p:cNvSpPr txBox="1"/>
          <p:nvPr/>
        </p:nvSpPr>
        <p:spPr>
          <a:xfrm>
            <a:off x="2598484" y="716850"/>
            <a:ext cx="1717687" cy="40780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b="1" i="1" dirty="0">
                <a:solidFill>
                  <a:schemeClr val="accent5"/>
                </a:solidFill>
              </a:rPr>
              <a:t>City examples that can be powered with 1 GW*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FDB68C7-1D49-924E-CE5D-DE10FBBC4ACF}"/>
              </a:ext>
            </a:extLst>
          </p:cNvPr>
          <p:cNvGrpSpPr/>
          <p:nvPr/>
        </p:nvGrpSpPr>
        <p:grpSpPr>
          <a:xfrm>
            <a:off x="331160" y="938578"/>
            <a:ext cx="2149402" cy="1471762"/>
            <a:chOff x="424178" y="932327"/>
            <a:chExt cx="2865869" cy="1962349"/>
          </a:xfrm>
        </p:grpSpPr>
        <p:pic>
          <p:nvPicPr>
            <p:cNvPr id="6" name="Picture 5" descr="A large city with many buildings&#10;&#10;AI-generated content may be incorrect.">
              <a:extLst>
                <a:ext uri="{FF2B5EF4-FFF2-40B4-BE49-F238E27FC236}">
                  <a16:creationId xmlns:a16="http://schemas.microsoft.com/office/drawing/2014/main" id="{AC440EB8-FF02-D544-47EC-AE20E0147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246" y="932327"/>
              <a:ext cx="2590801" cy="12954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308A01-3D88-DEE5-23F3-292F349EE18F}"/>
                </a:ext>
              </a:extLst>
            </p:cNvPr>
            <p:cNvSpPr txBox="1"/>
            <p:nvPr/>
          </p:nvSpPr>
          <p:spPr>
            <a:xfrm>
              <a:off x="966191" y="2392161"/>
              <a:ext cx="2071936" cy="46166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b="1" dirty="0">
                  <a:solidFill>
                    <a:schemeClr val="accent5"/>
                  </a:solidFill>
                </a:rPr>
                <a:t>Gigawatt Scale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407E24-9C93-2B8A-4E8F-68A8B54C6442}"/>
                </a:ext>
              </a:extLst>
            </p:cNvPr>
            <p:cNvSpPr/>
            <p:nvPr/>
          </p:nvSpPr>
          <p:spPr>
            <a:xfrm>
              <a:off x="424178" y="2352663"/>
              <a:ext cx="542013" cy="5420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4DC23A4-BB20-BDDE-DFA3-FB0FF6ABE34F}"/>
              </a:ext>
            </a:extLst>
          </p:cNvPr>
          <p:cNvGrpSpPr/>
          <p:nvPr/>
        </p:nvGrpSpPr>
        <p:grpSpPr>
          <a:xfrm>
            <a:off x="4423048" y="3110077"/>
            <a:ext cx="4248651" cy="406510"/>
            <a:chOff x="5984809" y="4231750"/>
            <a:chExt cx="5664868" cy="54201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056BF0-A102-655C-74DE-40D4511662F3}"/>
                </a:ext>
              </a:extLst>
            </p:cNvPr>
            <p:cNvSpPr txBox="1"/>
            <p:nvPr/>
          </p:nvSpPr>
          <p:spPr>
            <a:xfrm>
              <a:off x="6526822" y="4271249"/>
              <a:ext cx="5122855" cy="420628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dirty="0">
                  <a:solidFill>
                    <a:schemeClr val="accent5"/>
                  </a:solidFill>
                </a:rPr>
                <a:t>Low CO</a:t>
              </a:r>
              <a:r>
                <a:rPr lang="en-US" sz="1600" b="1" baseline="-25000" dirty="0">
                  <a:solidFill>
                    <a:schemeClr val="accent5"/>
                  </a:solidFill>
                </a:rPr>
                <a:t>2</a:t>
              </a:r>
              <a:r>
                <a:rPr lang="en-US" sz="1600" b="1" dirty="0">
                  <a:solidFill>
                    <a:schemeClr val="accent5"/>
                  </a:solidFill>
                </a:rPr>
                <a:t> Emission (has become “optional”)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A1CB3F-C310-3EAB-13D4-EC49136ED6B6}"/>
                </a:ext>
              </a:extLst>
            </p:cNvPr>
            <p:cNvSpPr/>
            <p:nvPr/>
          </p:nvSpPr>
          <p:spPr>
            <a:xfrm>
              <a:off x="5984809" y="4231750"/>
              <a:ext cx="542013" cy="5420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3FF5BC2-94C9-6AA0-13C1-324A3F5B89A1}"/>
              </a:ext>
            </a:extLst>
          </p:cNvPr>
          <p:cNvSpPr txBox="1"/>
          <p:nvPr/>
        </p:nvSpPr>
        <p:spPr>
          <a:xfrm>
            <a:off x="4866005" y="3436461"/>
            <a:ext cx="3046347" cy="1355756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400" b="1" u="sng" dirty="0">
                <a:solidFill>
                  <a:schemeClr val="tx2"/>
                </a:solidFill>
              </a:rPr>
              <a:t>Google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Goal: “Carbon neutral by 2030”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Reality: 48% increase in CO</a:t>
            </a:r>
            <a:r>
              <a:rPr lang="en-US" sz="1100" baseline="-25000" dirty="0">
                <a:solidFill>
                  <a:schemeClr val="tx2"/>
                </a:solidFill>
              </a:rPr>
              <a:t>2</a:t>
            </a:r>
            <a:r>
              <a:rPr lang="en-US" sz="1100" dirty="0">
                <a:solidFill>
                  <a:schemeClr val="tx2"/>
                </a:solidFill>
              </a:rPr>
              <a:t> emissions since 2020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400" b="1" u="sng" dirty="0">
                <a:solidFill>
                  <a:schemeClr val="tx2"/>
                </a:solidFill>
              </a:rPr>
              <a:t>Microsoft: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Goal: “Remove all MSFT CO</a:t>
            </a:r>
            <a:r>
              <a:rPr lang="en-US" sz="1100" baseline="-25000" dirty="0">
                <a:solidFill>
                  <a:schemeClr val="tx2"/>
                </a:solidFill>
              </a:rPr>
              <a:t>2</a:t>
            </a:r>
            <a:r>
              <a:rPr lang="en-US" sz="1100" dirty="0">
                <a:solidFill>
                  <a:schemeClr val="tx2"/>
                </a:solidFill>
              </a:rPr>
              <a:t> emissions by 2050”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Reality: 29.1% increase in CO</a:t>
            </a:r>
            <a:r>
              <a:rPr lang="en-US" sz="1100" baseline="-25000" dirty="0">
                <a:solidFill>
                  <a:schemeClr val="tx2"/>
                </a:solidFill>
              </a:rPr>
              <a:t>2</a:t>
            </a:r>
            <a:r>
              <a:rPr lang="en-US" sz="1100" dirty="0">
                <a:solidFill>
                  <a:schemeClr val="tx2"/>
                </a:solidFill>
              </a:rPr>
              <a:t> since 2020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A549CD-3BB9-31C1-B1DD-81A04AB7935F}"/>
              </a:ext>
            </a:extLst>
          </p:cNvPr>
          <p:cNvGrpSpPr/>
          <p:nvPr/>
        </p:nvGrpSpPr>
        <p:grpSpPr>
          <a:xfrm>
            <a:off x="331566" y="2858079"/>
            <a:ext cx="3624721" cy="1736247"/>
            <a:chOff x="442088" y="3810770"/>
            <a:chExt cx="4832961" cy="231499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9AB82F-D069-48E2-69D1-9DF4A91B1F0C}"/>
                </a:ext>
              </a:extLst>
            </p:cNvPr>
            <p:cNvSpPr txBox="1"/>
            <p:nvPr/>
          </p:nvSpPr>
          <p:spPr>
            <a:xfrm>
              <a:off x="984101" y="3871884"/>
              <a:ext cx="2516501" cy="420628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dirty="0">
                  <a:solidFill>
                    <a:schemeClr val="accent5"/>
                  </a:solidFill>
                </a:rPr>
                <a:t>Compact Installation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C2216EF-CA7A-6EBF-DE12-BD2D09D9DE11}"/>
                </a:ext>
              </a:extLst>
            </p:cNvPr>
            <p:cNvSpPr/>
            <p:nvPr/>
          </p:nvSpPr>
          <p:spPr>
            <a:xfrm>
              <a:off x="442088" y="3810770"/>
              <a:ext cx="542013" cy="5420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dirty="0">
                  <a:solidFill>
                    <a:schemeClr val="tx2"/>
                  </a:solidFill>
                </a:rPr>
                <a:t>3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58257CF-C08D-D8FD-5557-F5E2A3B33230}"/>
                </a:ext>
              </a:extLst>
            </p:cNvPr>
            <p:cNvCxnSpPr>
              <a:cxnSpLocks/>
            </p:cNvCxnSpPr>
            <p:nvPr/>
          </p:nvCxnSpPr>
          <p:spPr>
            <a:xfrm>
              <a:off x="2450179" y="5014731"/>
              <a:ext cx="1456192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 descr="A group of icons of different types of energy&#10;&#10;AI-generated content may be incorrect.">
              <a:extLst>
                <a:ext uri="{FF2B5EF4-FFF2-40B4-BE49-F238E27FC236}">
                  <a16:creationId xmlns:a16="http://schemas.microsoft.com/office/drawing/2014/main" id="{B62F3645-457B-5982-732A-F63DF4D44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8950" b="51050"/>
            <a:stretch/>
          </p:blipFill>
          <p:spPr>
            <a:xfrm>
              <a:off x="3378927" y="3833083"/>
              <a:ext cx="1896122" cy="179334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3EDCFF5-6AE7-AC28-6030-2E44AC5158FF}"/>
                </a:ext>
              </a:extLst>
            </p:cNvPr>
            <p:cNvSpPr txBox="1"/>
            <p:nvPr/>
          </p:nvSpPr>
          <p:spPr>
            <a:xfrm>
              <a:off x="1072080" y="5725656"/>
              <a:ext cx="3820277" cy="40010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Co-locate power and Data Center</a:t>
              </a:r>
            </a:p>
          </p:txBody>
        </p:sp>
        <p:pic>
          <p:nvPicPr>
            <p:cNvPr id="50" name="Picture 49" descr="A building with solar panels&#10;&#10;AI-generated content may be incorrect.">
              <a:extLst>
                <a:ext uri="{FF2B5EF4-FFF2-40B4-BE49-F238E27FC236}">
                  <a16:creationId xmlns:a16="http://schemas.microsoft.com/office/drawing/2014/main" id="{F3A6D060-64A1-8724-B798-9ED83DB27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088" y="4572580"/>
              <a:ext cx="2356259" cy="88359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26710CE-12DC-9AA7-4786-25168663EDFD}"/>
              </a:ext>
            </a:extLst>
          </p:cNvPr>
          <p:cNvSpPr txBox="1"/>
          <p:nvPr/>
        </p:nvSpPr>
        <p:spPr>
          <a:xfrm>
            <a:off x="2169819" y="4602974"/>
            <a:ext cx="1915268" cy="30008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500" i="1" dirty="0">
                <a:solidFill>
                  <a:schemeClr val="accent5"/>
                </a:solidFill>
              </a:rPr>
              <a:t>Avoid grid connection?</a:t>
            </a:r>
          </a:p>
        </p:txBody>
      </p:sp>
      <p:grpSp>
        <p:nvGrpSpPr>
          <p:cNvPr id="13331" name="Group 13330">
            <a:extLst>
              <a:ext uri="{FF2B5EF4-FFF2-40B4-BE49-F238E27FC236}">
                <a16:creationId xmlns:a16="http://schemas.microsoft.com/office/drawing/2014/main" id="{6724905F-1B25-62E1-71C4-CE4353FBC438}"/>
              </a:ext>
            </a:extLst>
          </p:cNvPr>
          <p:cNvGrpSpPr/>
          <p:nvPr/>
        </p:nvGrpSpPr>
        <p:grpSpPr>
          <a:xfrm>
            <a:off x="4924372" y="1162608"/>
            <a:ext cx="1717687" cy="1913630"/>
            <a:chOff x="6587449" y="1446375"/>
            <a:chExt cx="2290249" cy="25515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6C14DEB-ED7C-95BD-40FA-3D83125A38AF}"/>
                </a:ext>
              </a:extLst>
            </p:cNvPr>
            <p:cNvSpPr/>
            <p:nvPr/>
          </p:nvSpPr>
          <p:spPr>
            <a:xfrm>
              <a:off x="6587449" y="1446375"/>
              <a:ext cx="2290249" cy="2551507"/>
            </a:xfrm>
            <a:prstGeom prst="roundRect">
              <a:avLst>
                <a:gd name="adj" fmla="val 6402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C008C9-3330-3F29-1963-D05BD6593456}"/>
                </a:ext>
              </a:extLst>
            </p:cNvPr>
            <p:cNvSpPr txBox="1"/>
            <p:nvPr/>
          </p:nvSpPr>
          <p:spPr>
            <a:xfrm>
              <a:off x="6635422" y="3547262"/>
              <a:ext cx="2201636" cy="307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i="1" dirty="0">
                  <a:solidFill>
                    <a:schemeClr val="tx2"/>
                  </a:solidFill>
                </a:rPr>
                <a:t>24/7/365 Power Sources</a:t>
              </a: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E72FD7D1-0F27-8472-9C36-241E1BD1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68004" y="1659570"/>
              <a:ext cx="877640" cy="407848"/>
            </a:xfrm>
            <a:prstGeom prst="rect">
              <a:avLst/>
            </a:prstGeom>
          </p:spPr>
        </p:pic>
        <p:pic>
          <p:nvPicPr>
            <p:cNvPr id="13312" name="Graphic 13311">
              <a:extLst>
                <a:ext uri="{FF2B5EF4-FFF2-40B4-BE49-F238E27FC236}">
                  <a16:creationId xmlns:a16="http://schemas.microsoft.com/office/drawing/2014/main" id="{0D2B9C83-F307-049A-D1BA-862944A1F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68004" y="2193543"/>
              <a:ext cx="877640" cy="408461"/>
            </a:xfrm>
            <a:prstGeom prst="rect">
              <a:avLst/>
            </a:prstGeom>
          </p:spPr>
        </p:pic>
        <p:pic>
          <p:nvPicPr>
            <p:cNvPr id="13313" name="Graphic 13312">
              <a:extLst>
                <a:ext uri="{FF2B5EF4-FFF2-40B4-BE49-F238E27FC236}">
                  <a16:creationId xmlns:a16="http://schemas.microsoft.com/office/drawing/2014/main" id="{81A6AB95-CBDB-9D29-856C-A5E966134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68004" y="2916395"/>
              <a:ext cx="877640" cy="408461"/>
            </a:xfrm>
            <a:prstGeom prst="rect">
              <a:avLst/>
            </a:prstGeom>
          </p:spPr>
        </p:pic>
        <p:sp>
          <p:nvSpPr>
            <p:cNvPr id="13315" name="TextBox 13314">
              <a:extLst>
                <a:ext uri="{FF2B5EF4-FFF2-40B4-BE49-F238E27FC236}">
                  <a16:creationId xmlns:a16="http://schemas.microsoft.com/office/drawing/2014/main" id="{3EBC07F5-D11D-0BCD-10D2-9BB3037738EF}"/>
                </a:ext>
              </a:extLst>
            </p:cNvPr>
            <p:cNvSpPr txBox="1"/>
            <p:nvPr/>
          </p:nvSpPr>
          <p:spPr>
            <a:xfrm>
              <a:off x="7714725" y="1777872"/>
              <a:ext cx="571524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Coal</a:t>
              </a:r>
            </a:p>
          </p:txBody>
        </p:sp>
        <p:sp>
          <p:nvSpPr>
            <p:cNvPr id="13316" name="TextBox 13315">
              <a:extLst>
                <a:ext uri="{FF2B5EF4-FFF2-40B4-BE49-F238E27FC236}">
                  <a16:creationId xmlns:a16="http://schemas.microsoft.com/office/drawing/2014/main" id="{59E9F6E2-A38D-6841-9052-A2848669EAFC}"/>
                </a:ext>
              </a:extLst>
            </p:cNvPr>
            <p:cNvSpPr txBox="1"/>
            <p:nvPr/>
          </p:nvSpPr>
          <p:spPr>
            <a:xfrm>
              <a:off x="7714724" y="2249119"/>
              <a:ext cx="500992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Gas</a:t>
              </a:r>
            </a:p>
          </p:txBody>
        </p:sp>
        <p:sp>
          <p:nvSpPr>
            <p:cNvPr id="13317" name="TextBox 13316">
              <a:extLst>
                <a:ext uri="{FF2B5EF4-FFF2-40B4-BE49-F238E27FC236}">
                  <a16:creationId xmlns:a16="http://schemas.microsoft.com/office/drawing/2014/main" id="{FAB6EF5D-7A4A-BAD4-B0C0-B78279AC4290}"/>
                </a:ext>
              </a:extLst>
            </p:cNvPr>
            <p:cNvSpPr txBox="1"/>
            <p:nvPr/>
          </p:nvSpPr>
          <p:spPr>
            <a:xfrm>
              <a:off x="7714724" y="2908631"/>
              <a:ext cx="845104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Nuclear</a:t>
              </a:r>
            </a:p>
          </p:txBody>
        </p:sp>
      </p:grpSp>
      <p:grpSp>
        <p:nvGrpSpPr>
          <p:cNvPr id="13332" name="Group 13331">
            <a:extLst>
              <a:ext uri="{FF2B5EF4-FFF2-40B4-BE49-F238E27FC236}">
                <a16:creationId xmlns:a16="http://schemas.microsoft.com/office/drawing/2014/main" id="{30326645-E7A3-261E-4E23-74EA09E8B176}"/>
              </a:ext>
            </a:extLst>
          </p:cNvPr>
          <p:cNvGrpSpPr/>
          <p:nvPr/>
        </p:nvGrpSpPr>
        <p:grpSpPr>
          <a:xfrm>
            <a:off x="6767493" y="1165851"/>
            <a:ext cx="1966268" cy="796517"/>
            <a:chOff x="9044944" y="1450699"/>
            <a:chExt cx="2621690" cy="106202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C9A62EF-6E9E-931E-6C97-FFDE39E8637B}"/>
                </a:ext>
              </a:extLst>
            </p:cNvPr>
            <p:cNvSpPr/>
            <p:nvPr/>
          </p:nvSpPr>
          <p:spPr>
            <a:xfrm>
              <a:off x="9044944" y="1450699"/>
              <a:ext cx="2621690" cy="1062023"/>
            </a:xfrm>
            <a:prstGeom prst="roundRect">
              <a:avLst>
                <a:gd name="adj" fmla="val 9338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B60CE7-5BA1-C6B4-3285-7197F0C300E6}"/>
                </a:ext>
              </a:extLst>
            </p:cNvPr>
            <p:cNvSpPr txBox="1"/>
            <p:nvPr/>
          </p:nvSpPr>
          <p:spPr>
            <a:xfrm>
              <a:off x="9088264" y="2204285"/>
              <a:ext cx="2523355" cy="307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i="1" dirty="0">
                  <a:solidFill>
                    <a:schemeClr val="tx2"/>
                  </a:solidFill>
                </a:rPr>
                <a:t>Intermittent Power Sources</a:t>
              </a:r>
            </a:p>
          </p:txBody>
        </p:sp>
        <p:pic>
          <p:nvPicPr>
            <p:cNvPr id="13318" name="Graphic 13317">
              <a:extLst>
                <a:ext uri="{FF2B5EF4-FFF2-40B4-BE49-F238E27FC236}">
                  <a16:creationId xmlns:a16="http://schemas.microsoft.com/office/drawing/2014/main" id="{C91AFEE4-A577-6A9B-B3E8-768B21B41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641761" y="1546996"/>
              <a:ext cx="849730" cy="406160"/>
            </a:xfrm>
            <a:prstGeom prst="rect">
              <a:avLst/>
            </a:prstGeom>
          </p:spPr>
        </p:pic>
        <p:pic>
          <p:nvPicPr>
            <p:cNvPr id="13319" name="Graphic 13318">
              <a:extLst>
                <a:ext uri="{FF2B5EF4-FFF2-40B4-BE49-F238E27FC236}">
                  <a16:creationId xmlns:a16="http://schemas.microsoft.com/office/drawing/2014/main" id="{1027F4F2-B4A3-F12B-3938-D6BC3D85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155244" y="1569728"/>
              <a:ext cx="849730" cy="383596"/>
            </a:xfrm>
            <a:prstGeom prst="rect">
              <a:avLst/>
            </a:prstGeom>
          </p:spPr>
        </p:pic>
        <p:sp>
          <p:nvSpPr>
            <p:cNvPr id="13320" name="TextBox 13319">
              <a:extLst>
                <a:ext uri="{FF2B5EF4-FFF2-40B4-BE49-F238E27FC236}">
                  <a16:creationId xmlns:a16="http://schemas.microsoft.com/office/drawing/2014/main" id="{53D38612-E7CF-15AF-4A82-55AB89617950}"/>
                </a:ext>
              </a:extLst>
            </p:cNvPr>
            <p:cNvSpPr txBox="1"/>
            <p:nvPr/>
          </p:nvSpPr>
          <p:spPr>
            <a:xfrm>
              <a:off x="9311543" y="1930732"/>
              <a:ext cx="614272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Solar</a:t>
              </a:r>
            </a:p>
          </p:txBody>
        </p:sp>
        <p:sp>
          <p:nvSpPr>
            <p:cNvPr id="13321" name="TextBox 13320">
              <a:extLst>
                <a:ext uri="{FF2B5EF4-FFF2-40B4-BE49-F238E27FC236}">
                  <a16:creationId xmlns:a16="http://schemas.microsoft.com/office/drawing/2014/main" id="{B660C3A6-254A-E2D3-2FB1-61772EAB6226}"/>
                </a:ext>
              </a:extLst>
            </p:cNvPr>
            <p:cNvSpPr txBox="1"/>
            <p:nvPr/>
          </p:nvSpPr>
          <p:spPr>
            <a:xfrm>
              <a:off x="10793153" y="1928164"/>
              <a:ext cx="635645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Wind</a:t>
              </a:r>
            </a:p>
          </p:txBody>
        </p:sp>
      </p:grpSp>
      <p:grpSp>
        <p:nvGrpSpPr>
          <p:cNvPr id="13333" name="Group 13332">
            <a:extLst>
              <a:ext uri="{FF2B5EF4-FFF2-40B4-BE49-F238E27FC236}">
                <a16:creationId xmlns:a16="http://schemas.microsoft.com/office/drawing/2014/main" id="{30A6D048-7934-57BC-DC2C-54E96A1AF8A5}"/>
              </a:ext>
            </a:extLst>
          </p:cNvPr>
          <p:cNvGrpSpPr/>
          <p:nvPr/>
        </p:nvGrpSpPr>
        <p:grpSpPr>
          <a:xfrm>
            <a:off x="6725055" y="2063743"/>
            <a:ext cx="2008705" cy="1012496"/>
            <a:chOff x="8988361" y="2647889"/>
            <a:chExt cx="2678273" cy="134999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74874D5-0496-BB4F-AF71-128E09B3D22D}"/>
                </a:ext>
              </a:extLst>
            </p:cNvPr>
            <p:cNvSpPr/>
            <p:nvPr/>
          </p:nvSpPr>
          <p:spPr>
            <a:xfrm>
              <a:off x="9044944" y="2647889"/>
              <a:ext cx="2621690" cy="1349994"/>
            </a:xfrm>
            <a:prstGeom prst="roundRect">
              <a:avLst>
                <a:gd name="adj" fmla="val 9338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029D03-EB5E-AFB3-6309-5D7550691D8C}"/>
                </a:ext>
              </a:extLst>
            </p:cNvPr>
            <p:cNvSpPr txBox="1"/>
            <p:nvPr/>
          </p:nvSpPr>
          <p:spPr>
            <a:xfrm>
              <a:off x="8988361" y="3675802"/>
              <a:ext cx="2662558" cy="307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i="1" dirty="0">
                  <a:solidFill>
                    <a:schemeClr val="tx2"/>
                  </a:solidFill>
                </a:rPr>
                <a:t>Location-Specific Power Sources</a:t>
              </a:r>
            </a:p>
          </p:txBody>
        </p:sp>
        <p:pic>
          <p:nvPicPr>
            <p:cNvPr id="13322" name="Graphic 13321">
              <a:extLst>
                <a:ext uri="{FF2B5EF4-FFF2-40B4-BE49-F238E27FC236}">
                  <a16:creationId xmlns:a16="http://schemas.microsoft.com/office/drawing/2014/main" id="{F348F37C-2E41-1B6E-06D8-2F67F9FBF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83206" y="3208003"/>
              <a:ext cx="651403" cy="290423"/>
            </a:xfrm>
            <a:prstGeom prst="rect">
              <a:avLst/>
            </a:prstGeom>
          </p:spPr>
        </p:pic>
        <p:pic>
          <p:nvPicPr>
            <p:cNvPr id="13323" name="Graphic 13322">
              <a:extLst>
                <a:ext uri="{FF2B5EF4-FFF2-40B4-BE49-F238E27FC236}">
                  <a16:creationId xmlns:a16="http://schemas.microsoft.com/office/drawing/2014/main" id="{67CB515A-7ED6-F379-459B-A506ED62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561073" y="2731101"/>
              <a:ext cx="651403" cy="293154"/>
            </a:xfrm>
            <a:prstGeom prst="rect">
              <a:avLst/>
            </a:prstGeom>
          </p:spPr>
        </p:pic>
        <p:pic>
          <p:nvPicPr>
            <p:cNvPr id="13324" name="Graphic 13323">
              <a:extLst>
                <a:ext uri="{FF2B5EF4-FFF2-40B4-BE49-F238E27FC236}">
                  <a16:creationId xmlns:a16="http://schemas.microsoft.com/office/drawing/2014/main" id="{E9F5B95F-C295-D74A-A166-730665DB8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74543" y="2741571"/>
              <a:ext cx="651403" cy="282684"/>
            </a:xfrm>
            <a:prstGeom prst="rect">
              <a:avLst/>
            </a:prstGeom>
          </p:spPr>
        </p:pic>
        <p:pic>
          <p:nvPicPr>
            <p:cNvPr id="13325" name="Graphic 13324">
              <a:extLst>
                <a:ext uri="{FF2B5EF4-FFF2-40B4-BE49-F238E27FC236}">
                  <a16:creationId xmlns:a16="http://schemas.microsoft.com/office/drawing/2014/main" id="{EF83AD98-057D-B8D7-1399-D0314822C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502112" y="3230720"/>
              <a:ext cx="651403" cy="272670"/>
            </a:xfrm>
            <a:prstGeom prst="rect">
              <a:avLst/>
            </a:prstGeom>
          </p:spPr>
        </p:pic>
        <p:sp>
          <p:nvSpPr>
            <p:cNvPr id="13327" name="TextBox 13326">
              <a:extLst>
                <a:ext uri="{FF2B5EF4-FFF2-40B4-BE49-F238E27FC236}">
                  <a16:creationId xmlns:a16="http://schemas.microsoft.com/office/drawing/2014/main" id="{10B1FCD9-0AD7-BEE1-0BF6-693E468834D1}"/>
                </a:ext>
              </a:extLst>
            </p:cNvPr>
            <p:cNvSpPr txBox="1"/>
            <p:nvPr/>
          </p:nvSpPr>
          <p:spPr>
            <a:xfrm>
              <a:off x="9481616" y="2970804"/>
              <a:ext cx="648469" cy="30777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dirty="0">
                  <a:solidFill>
                    <a:schemeClr val="tx2"/>
                  </a:solidFill>
                </a:rPr>
                <a:t>Hydro</a:t>
              </a:r>
            </a:p>
          </p:txBody>
        </p:sp>
        <p:sp>
          <p:nvSpPr>
            <p:cNvPr id="13328" name="TextBox 13327">
              <a:extLst>
                <a:ext uri="{FF2B5EF4-FFF2-40B4-BE49-F238E27FC236}">
                  <a16:creationId xmlns:a16="http://schemas.microsoft.com/office/drawing/2014/main" id="{AB80F48A-B7AC-CE8A-CD55-DD69B833D8B3}"/>
                </a:ext>
              </a:extLst>
            </p:cNvPr>
            <p:cNvSpPr txBox="1"/>
            <p:nvPr/>
          </p:nvSpPr>
          <p:spPr>
            <a:xfrm>
              <a:off x="10397505" y="2970804"/>
              <a:ext cx="1067386" cy="30777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dirty="0">
                  <a:solidFill>
                    <a:schemeClr val="tx2"/>
                  </a:solidFill>
                </a:rPr>
                <a:t>Geothermal</a:t>
              </a:r>
            </a:p>
          </p:txBody>
        </p:sp>
        <p:sp>
          <p:nvSpPr>
            <p:cNvPr id="13329" name="TextBox 13328">
              <a:extLst>
                <a:ext uri="{FF2B5EF4-FFF2-40B4-BE49-F238E27FC236}">
                  <a16:creationId xmlns:a16="http://schemas.microsoft.com/office/drawing/2014/main" id="{B1138076-6591-BF4C-974A-CFC4B476AEFB}"/>
                </a:ext>
              </a:extLst>
            </p:cNvPr>
            <p:cNvSpPr txBox="1"/>
            <p:nvPr/>
          </p:nvSpPr>
          <p:spPr>
            <a:xfrm>
              <a:off x="9569588" y="3468207"/>
              <a:ext cx="539464" cy="30777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dirty="0">
                  <a:solidFill>
                    <a:schemeClr val="tx2"/>
                  </a:solidFill>
                </a:rPr>
                <a:t>Tidal</a:t>
              </a:r>
            </a:p>
          </p:txBody>
        </p:sp>
        <p:sp>
          <p:nvSpPr>
            <p:cNvPr id="13330" name="TextBox 13329">
              <a:extLst>
                <a:ext uri="{FF2B5EF4-FFF2-40B4-BE49-F238E27FC236}">
                  <a16:creationId xmlns:a16="http://schemas.microsoft.com/office/drawing/2014/main" id="{B4A78E34-7ED3-D812-5EC1-055F5E63FD2E}"/>
                </a:ext>
              </a:extLst>
            </p:cNvPr>
            <p:cNvSpPr txBox="1"/>
            <p:nvPr/>
          </p:nvSpPr>
          <p:spPr>
            <a:xfrm>
              <a:off x="10641761" y="3468207"/>
              <a:ext cx="605723" cy="30777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dirty="0">
                  <a:solidFill>
                    <a:schemeClr val="tx2"/>
                  </a:solidFill>
                </a:rPr>
                <a:t>Wave</a:t>
              </a:r>
            </a:p>
          </p:txBody>
        </p:sp>
      </p:grpSp>
      <p:sp>
        <p:nvSpPr>
          <p:cNvPr id="13336" name="TextBox 13335">
            <a:extLst>
              <a:ext uri="{FF2B5EF4-FFF2-40B4-BE49-F238E27FC236}">
                <a16:creationId xmlns:a16="http://schemas.microsoft.com/office/drawing/2014/main" id="{A02102FE-C5CF-DEE2-5B7C-B91E790A0AE2}"/>
              </a:ext>
            </a:extLst>
          </p:cNvPr>
          <p:cNvSpPr txBox="1"/>
          <p:nvPr/>
        </p:nvSpPr>
        <p:spPr>
          <a:xfrm>
            <a:off x="4827907" y="4774481"/>
            <a:ext cx="2667759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25" dirty="0">
                <a:solidFill>
                  <a:srgbClr val="000000"/>
                </a:solidFill>
              </a:rPr>
              <a:t>Source: </a:t>
            </a:r>
            <a:r>
              <a:rPr lang="en-US" sz="825" dirty="0" err="1">
                <a:solidFill>
                  <a:srgbClr val="000000"/>
                </a:solidFill>
                <a:hlinkClick r:id="rId23"/>
              </a:rPr>
              <a:t>Hyperscalers</a:t>
            </a:r>
            <a:r>
              <a:rPr lang="en-US" sz="825" dirty="0">
                <a:solidFill>
                  <a:srgbClr val="000000"/>
                </a:solidFill>
                <a:hlinkClick r:id="rId23"/>
              </a:rPr>
              <a:t> versus the sustainability pushback</a:t>
            </a:r>
            <a:endParaRPr lang="en-US" sz="825" dirty="0">
              <a:solidFill>
                <a:srgbClr val="000000"/>
              </a:solidFill>
            </a:endParaRPr>
          </a:p>
        </p:txBody>
      </p:sp>
      <p:sp>
        <p:nvSpPr>
          <p:cNvPr id="13337" name="TextBox 13336">
            <a:extLst>
              <a:ext uri="{FF2B5EF4-FFF2-40B4-BE49-F238E27FC236}">
                <a16:creationId xmlns:a16="http://schemas.microsoft.com/office/drawing/2014/main" id="{D237EBEC-E060-6E1E-141D-351D4446D244}"/>
              </a:ext>
            </a:extLst>
          </p:cNvPr>
          <p:cNvSpPr txBox="1"/>
          <p:nvPr/>
        </p:nvSpPr>
        <p:spPr>
          <a:xfrm>
            <a:off x="2302804" y="2561184"/>
            <a:ext cx="2012410" cy="196208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825" dirty="0">
                <a:solidFill>
                  <a:schemeClr val="tx2"/>
                </a:solidFill>
              </a:rPr>
              <a:t>*Assumes a population of around 1 million</a:t>
            </a:r>
          </a:p>
        </p:txBody>
      </p:sp>
      <p:grpSp>
        <p:nvGrpSpPr>
          <p:cNvPr id="13334" name="Group 13333">
            <a:extLst>
              <a:ext uri="{FF2B5EF4-FFF2-40B4-BE49-F238E27FC236}">
                <a16:creationId xmlns:a16="http://schemas.microsoft.com/office/drawing/2014/main" id="{D35021E9-C55B-8432-A431-AA3F54A240C9}"/>
              </a:ext>
            </a:extLst>
          </p:cNvPr>
          <p:cNvGrpSpPr/>
          <p:nvPr/>
        </p:nvGrpSpPr>
        <p:grpSpPr>
          <a:xfrm>
            <a:off x="4421571" y="759958"/>
            <a:ext cx="2869557" cy="406510"/>
            <a:chOff x="6751520" y="723551"/>
            <a:chExt cx="3826075" cy="54201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9129A9-1370-4B00-DE99-E29273F629BE}"/>
                </a:ext>
              </a:extLst>
            </p:cNvPr>
            <p:cNvSpPr txBox="1"/>
            <p:nvPr/>
          </p:nvSpPr>
          <p:spPr>
            <a:xfrm>
              <a:off x="7293533" y="763050"/>
              <a:ext cx="3284062" cy="46166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b="1" dirty="0">
                  <a:solidFill>
                    <a:schemeClr val="accent5"/>
                  </a:solidFill>
                </a:rPr>
                <a:t>24/7/365 Energy Supply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08FA02-66B7-C8FC-1CF0-3E76C4F1E583}"/>
                </a:ext>
              </a:extLst>
            </p:cNvPr>
            <p:cNvSpPr/>
            <p:nvPr/>
          </p:nvSpPr>
          <p:spPr>
            <a:xfrm>
              <a:off x="6751520" y="723551"/>
              <a:ext cx="542013" cy="5420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dirty="0">
                  <a:solidFill>
                    <a:schemeClr val="tx2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60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62" grpId="0"/>
      <p:bldP spid="133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29EB7E9-98C5-BCAB-C9FB-70562E774063}"/>
              </a:ext>
            </a:extLst>
          </p:cNvPr>
          <p:cNvGrpSpPr/>
          <p:nvPr/>
        </p:nvGrpSpPr>
        <p:grpSpPr>
          <a:xfrm>
            <a:off x="2400301" y="433704"/>
            <a:ext cx="5869772" cy="2252647"/>
            <a:chOff x="3200400" y="578271"/>
            <a:chExt cx="7826363" cy="30035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FD3E28-8BC4-17D0-30FA-B1E134B2E0D6}"/>
                </a:ext>
              </a:extLst>
            </p:cNvPr>
            <p:cNvSpPr txBox="1"/>
            <p:nvPr/>
          </p:nvSpPr>
          <p:spPr>
            <a:xfrm>
              <a:off x="3200400" y="1148079"/>
              <a:ext cx="3230880" cy="1200328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>
                  <a:solidFill>
                    <a:schemeClr val="tx2"/>
                  </a:solidFill>
                </a:rPr>
                <a:t>Battery technology is </a:t>
              </a:r>
              <a:r>
                <a:rPr lang="en-US" b="1" i="1">
                  <a:solidFill>
                    <a:schemeClr val="accent5"/>
                  </a:solidFill>
                </a:rPr>
                <a:t>specifically intended</a:t>
              </a:r>
              <a:r>
                <a:rPr lang="en-US">
                  <a:solidFill>
                    <a:schemeClr val="tx2"/>
                  </a:solidFill>
                </a:rPr>
                <a:t> to “flatten the duck curve”</a:t>
              </a:r>
            </a:p>
          </p:txBody>
        </p:sp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992142A4-430E-F1A7-73AB-EB8A6B0E5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883" y="578271"/>
              <a:ext cx="3230880" cy="3003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3A485DAF-DACB-3D4D-B8C2-B9D554D7924C}"/>
                </a:ext>
              </a:extLst>
            </p:cNvPr>
            <p:cNvSpPr/>
            <p:nvPr/>
          </p:nvSpPr>
          <p:spPr>
            <a:xfrm>
              <a:off x="6729165" y="1574800"/>
              <a:ext cx="610505" cy="477520"/>
            </a:xfrm>
            <a:prstGeom prst="rightArrow">
              <a:avLst>
                <a:gd name="adj1" fmla="val 50000"/>
                <a:gd name="adj2" fmla="val 88298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6" descr="A graph depicting the &quot;duck curve&quot; or how electricity system load varies throughout different times of the day. Low load occurs in the middle of the day which can affect stability of the grid.">
            <a:extLst>
              <a:ext uri="{FF2B5EF4-FFF2-40B4-BE49-F238E27FC236}">
                <a16:creationId xmlns:a16="http://schemas.microsoft.com/office/drawing/2014/main" id="{71A0A604-AF44-24F6-FF5D-E4D3F9C07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00" y="720916"/>
            <a:ext cx="1591745" cy="11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B75DDD-176B-370E-773A-36E11FC2E35D}"/>
              </a:ext>
            </a:extLst>
          </p:cNvPr>
          <p:cNvSpPr/>
          <p:nvPr/>
        </p:nvSpPr>
        <p:spPr>
          <a:xfrm>
            <a:off x="6985724" y="707421"/>
            <a:ext cx="1893987" cy="73670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</a:rPr>
              <a:t>This data stops in 2018</a:t>
            </a:r>
          </a:p>
          <a:p>
            <a:pPr algn="ctr"/>
            <a:r>
              <a:rPr lang="en-US" sz="1500" dirty="0">
                <a:solidFill>
                  <a:schemeClr val="tx2"/>
                </a:solidFill>
              </a:rPr>
              <a:t>2022: </a:t>
            </a:r>
            <a:r>
              <a:rPr lang="en-US" sz="1500" b="1" dirty="0">
                <a:solidFill>
                  <a:schemeClr val="accent5"/>
                </a:solidFill>
              </a:rPr>
              <a:t>$129</a:t>
            </a:r>
            <a:r>
              <a:rPr lang="en-US" sz="1500" dirty="0">
                <a:solidFill>
                  <a:schemeClr val="tx2"/>
                </a:solidFill>
              </a:rPr>
              <a:t> per kWh</a:t>
            </a:r>
          </a:p>
          <a:p>
            <a:pPr algn="ctr"/>
            <a:r>
              <a:rPr lang="en-US" sz="1500" dirty="0">
                <a:solidFill>
                  <a:schemeClr val="tx2"/>
                </a:solidFill>
              </a:rPr>
              <a:t>2025: </a:t>
            </a:r>
            <a:r>
              <a:rPr lang="en-US" sz="1500" b="1" dirty="0">
                <a:solidFill>
                  <a:schemeClr val="accent5"/>
                </a:solidFill>
              </a:rPr>
              <a:t>$78 </a:t>
            </a:r>
            <a:r>
              <a:rPr lang="en-US" sz="1500" dirty="0">
                <a:solidFill>
                  <a:schemeClr val="tx2"/>
                </a:solidFill>
              </a:rPr>
              <a:t>per kWh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02FA75-CADE-CF9A-BC9A-6B8D117C60A4}"/>
              </a:ext>
            </a:extLst>
          </p:cNvPr>
          <p:cNvSpPr/>
          <p:nvPr/>
        </p:nvSpPr>
        <p:spPr>
          <a:xfrm>
            <a:off x="6226636" y="1953776"/>
            <a:ext cx="1323586" cy="36835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</a:rPr>
              <a:t>Fallen by </a:t>
            </a:r>
            <a:r>
              <a:rPr lang="en-US" sz="1500" b="1" dirty="0">
                <a:solidFill>
                  <a:schemeClr val="accent5"/>
                </a:solidFill>
              </a:rPr>
              <a:t>99%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ED531A-98BF-9700-4D5C-C4BE1C96595D}"/>
              </a:ext>
            </a:extLst>
          </p:cNvPr>
          <p:cNvGrpSpPr/>
          <p:nvPr/>
        </p:nvGrpSpPr>
        <p:grpSpPr>
          <a:xfrm>
            <a:off x="447653" y="1999948"/>
            <a:ext cx="3411786" cy="1297190"/>
            <a:chOff x="691993" y="2666597"/>
            <a:chExt cx="4549048" cy="1729586"/>
          </a:xfrm>
        </p:grpSpPr>
        <p:pic>
          <p:nvPicPr>
            <p:cNvPr id="10248" name="Picture 8" descr="Edwards &amp; Sanborn Solar and Energy Storage | Mortenson">
              <a:extLst>
                <a:ext uri="{FF2B5EF4-FFF2-40B4-BE49-F238E27FC236}">
                  <a16:creationId xmlns:a16="http://schemas.microsoft.com/office/drawing/2014/main" id="{922F9EA2-58F0-6F62-4AE9-B3732C541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993" y="2666597"/>
              <a:ext cx="4549048" cy="17295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E0DF7E-D8C1-1C02-FD15-0DDC977E8DA1}"/>
                </a:ext>
              </a:extLst>
            </p:cNvPr>
            <p:cNvSpPr txBox="1"/>
            <p:nvPr/>
          </p:nvSpPr>
          <p:spPr>
            <a:xfrm>
              <a:off x="691993" y="2666597"/>
              <a:ext cx="3545053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>
                  <a:solidFill>
                    <a:schemeClr val="tx2"/>
                  </a:solidFill>
                  <a:effectLst>
                    <a:glow rad="152400">
                      <a:schemeClr val="bg1">
                        <a:alpha val="88000"/>
                      </a:schemeClr>
                    </a:glow>
                  </a:effectLst>
                  <a:latin typeface="urw-din"/>
                </a:rPr>
                <a:t>Edwards &amp; Sanborn Solar and Energy Storage Project in California</a:t>
              </a:r>
              <a:endParaRPr lang="en-US" sz="1350">
                <a:solidFill>
                  <a:schemeClr val="tx2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BFECB8F-6D15-CAE5-0BA4-491BAE2FA92E}"/>
              </a:ext>
            </a:extLst>
          </p:cNvPr>
          <p:cNvSpPr txBox="1"/>
          <p:nvPr/>
        </p:nvSpPr>
        <p:spPr>
          <a:xfrm>
            <a:off x="894680" y="3438660"/>
            <a:ext cx="2697662" cy="577081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marL="136922" indent="-136922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/>
                </a:solidFill>
              </a:rPr>
              <a:t>864 MW of solar PV</a:t>
            </a:r>
          </a:p>
          <a:p>
            <a:pPr marL="136922" indent="-136922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/>
                </a:solidFill>
              </a:rPr>
              <a:t>3,287 MWh of battery storage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13ACA3-9309-BB77-657E-00EFA7542CA8}"/>
              </a:ext>
            </a:extLst>
          </p:cNvPr>
          <p:cNvGrpSpPr/>
          <p:nvPr/>
        </p:nvGrpSpPr>
        <p:grpSpPr>
          <a:xfrm>
            <a:off x="341899" y="4087845"/>
            <a:ext cx="4736659" cy="722076"/>
            <a:chOff x="104778" y="5450455"/>
            <a:chExt cx="6315545" cy="9627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66D96D-1ADD-D19C-31A8-7DBE65F7BB76}"/>
                </a:ext>
              </a:extLst>
            </p:cNvPr>
            <p:cNvSpPr txBox="1"/>
            <p:nvPr/>
          </p:nvSpPr>
          <p:spPr>
            <a:xfrm>
              <a:off x="104778" y="5459114"/>
              <a:ext cx="4132265" cy="954108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b="1" i="1" dirty="0">
                  <a:solidFill>
                    <a:schemeClr val="accent5"/>
                  </a:solidFill>
                </a:rPr>
                <a:t>The largest grid scale battery in the world could only power a Gigawatt-scale data center for 3 hours!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00F0C6D-CC47-43FD-46E2-036A6FF534CC}"/>
                </a:ext>
              </a:extLst>
            </p:cNvPr>
            <p:cNvSpPr/>
            <p:nvPr/>
          </p:nvSpPr>
          <p:spPr>
            <a:xfrm>
              <a:off x="3828059" y="5635852"/>
              <a:ext cx="610505" cy="477520"/>
            </a:xfrm>
            <a:prstGeom prst="rightArrow">
              <a:avLst>
                <a:gd name="adj1" fmla="val 50000"/>
                <a:gd name="adj2" fmla="val 88298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FFBAB5-AE8D-23E3-42E0-1922964C62BD}"/>
                </a:ext>
              </a:extLst>
            </p:cNvPr>
            <p:cNvSpPr txBox="1"/>
            <p:nvPr/>
          </p:nvSpPr>
          <p:spPr>
            <a:xfrm>
              <a:off x="4473595" y="5450455"/>
              <a:ext cx="1946728" cy="95410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b="1" i="1" dirty="0">
                  <a:solidFill>
                    <a:schemeClr val="accent5"/>
                  </a:solidFill>
                </a:rPr>
                <a:t>The largest in Europe for only 40 minutes!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959CA4-2197-69E7-6596-E879978C8AF8}"/>
              </a:ext>
            </a:extLst>
          </p:cNvPr>
          <p:cNvGrpSpPr/>
          <p:nvPr/>
        </p:nvGrpSpPr>
        <p:grpSpPr>
          <a:xfrm>
            <a:off x="5138635" y="2740041"/>
            <a:ext cx="4005365" cy="2403460"/>
            <a:chOff x="6851513" y="3934691"/>
            <a:chExt cx="5340487" cy="292330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37086D-1A29-E34A-17C1-01D6FB3F9C0D}"/>
                </a:ext>
              </a:extLst>
            </p:cNvPr>
            <p:cNvCxnSpPr>
              <a:cxnSpLocks/>
            </p:cNvCxnSpPr>
            <p:nvPr/>
          </p:nvCxnSpPr>
          <p:spPr>
            <a:xfrm>
              <a:off x="6851513" y="3934691"/>
              <a:ext cx="0" cy="2923309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27FCAC-50DB-9181-175A-D926A97C2B89}"/>
                </a:ext>
              </a:extLst>
            </p:cNvPr>
            <p:cNvCxnSpPr>
              <a:cxnSpLocks/>
            </p:cNvCxnSpPr>
            <p:nvPr/>
          </p:nvCxnSpPr>
          <p:spPr>
            <a:xfrm>
              <a:off x="6851513" y="3934691"/>
              <a:ext cx="5340487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BACEAC-5E63-4709-2FBA-18B5C45C7273}"/>
              </a:ext>
            </a:extLst>
          </p:cNvPr>
          <p:cNvGrpSpPr/>
          <p:nvPr/>
        </p:nvGrpSpPr>
        <p:grpSpPr>
          <a:xfrm>
            <a:off x="5176142" y="2742803"/>
            <a:ext cx="3730285" cy="941753"/>
            <a:chOff x="6901522" y="3590395"/>
            <a:chExt cx="4973713" cy="12556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256807-F1F4-B85F-CBA7-A21A7DDA47B5}"/>
                </a:ext>
              </a:extLst>
            </p:cNvPr>
            <p:cNvSpPr txBox="1"/>
            <p:nvPr/>
          </p:nvSpPr>
          <p:spPr>
            <a:xfrm>
              <a:off x="6927066" y="3590395"/>
              <a:ext cx="2083563" cy="40010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u="sng" dirty="0">
                  <a:solidFill>
                    <a:schemeClr val="tx2"/>
                  </a:solidFill>
                </a:rPr>
                <a:t>Solar Panel Waste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15A044-0AE9-14FB-6085-AF383D6618CB}"/>
                </a:ext>
              </a:extLst>
            </p:cNvPr>
            <p:cNvSpPr txBox="1"/>
            <p:nvPr/>
          </p:nvSpPr>
          <p:spPr>
            <a:xfrm>
              <a:off x="6901522" y="4015068"/>
              <a:ext cx="2620377" cy="830997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b="1" dirty="0">
                  <a:solidFill>
                    <a:schemeClr val="accent5"/>
                  </a:solidFill>
                </a:rPr>
                <a:t>$20-30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Cost to recycle a panel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CC3CB5-CAD7-41C0-0172-E4D819165D06}"/>
                </a:ext>
              </a:extLst>
            </p:cNvPr>
            <p:cNvSpPr txBox="1"/>
            <p:nvPr/>
          </p:nvSpPr>
          <p:spPr>
            <a:xfrm>
              <a:off x="10100390" y="4015068"/>
              <a:ext cx="1774845" cy="830997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b="1" dirty="0">
                  <a:solidFill>
                    <a:schemeClr val="accent5"/>
                  </a:solidFill>
                </a:rPr>
                <a:t>&lt;$2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Send to landfill</a:t>
              </a: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4710CE4C-827B-9E6A-D25E-6C448249D924}"/>
                </a:ext>
              </a:extLst>
            </p:cNvPr>
            <p:cNvSpPr/>
            <p:nvPr/>
          </p:nvSpPr>
          <p:spPr>
            <a:xfrm>
              <a:off x="9522324" y="4167846"/>
              <a:ext cx="610505" cy="477520"/>
            </a:xfrm>
            <a:prstGeom prst="rightArrow">
              <a:avLst>
                <a:gd name="adj1" fmla="val 50000"/>
                <a:gd name="adj2" fmla="val 88298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9D5C13-5376-64FE-407C-2BFA68DA370B}"/>
              </a:ext>
            </a:extLst>
          </p:cNvPr>
          <p:cNvGrpSpPr/>
          <p:nvPr/>
        </p:nvGrpSpPr>
        <p:grpSpPr>
          <a:xfrm>
            <a:off x="5116064" y="3749130"/>
            <a:ext cx="3910478" cy="871034"/>
            <a:chOff x="6821419" y="4998835"/>
            <a:chExt cx="5213970" cy="116137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F2C532-DD2D-2ADB-6B44-ECD83D4C4396}"/>
                </a:ext>
              </a:extLst>
            </p:cNvPr>
            <p:cNvSpPr txBox="1"/>
            <p:nvPr/>
          </p:nvSpPr>
          <p:spPr>
            <a:xfrm>
              <a:off x="6927068" y="4998835"/>
              <a:ext cx="2880533" cy="40010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u="sng" dirty="0">
                  <a:solidFill>
                    <a:schemeClr val="tx2"/>
                  </a:solidFill>
                </a:rPr>
                <a:t>Lithium Battery Recycling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099B9B9-EAF5-8921-A65A-3AD706F0CA60}"/>
                </a:ext>
              </a:extLst>
            </p:cNvPr>
            <p:cNvSpPr txBox="1"/>
            <p:nvPr/>
          </p:nvSpPr>
          <p:spPr>
            <a:xfrm>
              <a:off x="6821419" y="5452326"/>
              <a:ext cx="1843780" cy="70788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What % are recycled today?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07CC19-D574-28AE-7F50-35BA76E23530}"/>
                </a:ext>
              </a:extLst>
            </p:cNvPr>
            <p:cNvSpPr txBox="1"/>
            <p:nvPr/>
          </p:nvSpPr>
          <p:spPr>
            <a:xfrm>
              <a:off x="8920433" y="5445209"/>
              <a:ext cx="3114956" cy="461664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b="1" dirty="0">
                  <a:solidFill>
                    <a:schemeClr val="accent5"/>
                  </a:solidFill>
                </a:rPr>
                <a:t>Between 5% and 59%*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2C6AE90-F26D-788A-E345-10910DED7FCB}"/>
              </a:ext>
            </a:extLst>
          </p:cNvPr>
          <p:cNvSpPr txBox="1"/>
          <p:nvPr/>
        </p:nvSpPr>
        <p:spPr>
          <a:xfrm>
            <a:off x="6705324" y="4411961"/>
            <a:ext cx="1753820" cy="34624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900" dirty="0">
                <a:solidFill>
                  <a:schemeClr val="tx2"/>
                </a:solidFill>
              </a:rPr>
              <a:t>*Difficult to find accurate estimate because it is unregulated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F1CA93-B9F1-A9FB-A831-C2322E51CA87}"/>
              </a:ext>
            </a:extLst>
          </p:cNvPr>
          <p:cNvSpPr/>
          <p:nvPr/>
        </p:nvSpPr>
        <p:spPr>
          <a:xfrm>
            <a:off x="3169328" y="2137953"/>
            <a:ext cx="609068" cy="26120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>
                <a:solidFill>
                  <a:schemeClr val="tx2"/>
                </a:solidFill>
                <a:hlinkClick r:id="rId5"/>
              </a:rPr>
              <a:t>Link</a:t>
            </a:r>
            <a:endParaRPr lang="en-US" sz="11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438DA45-3263-3F76-C56D-E5D2A86D5503}"/>
                  </a:ext>
                </a:extLst>
              </p:cNvPr>
              <p:cNvSpPr/>
              <p:nvPr/>
            </p:nvSpPr>
            <p:spPr>
              <a:xfrm>
                <a:off x="546208" y="2907127"/>
                <a:ext cx="2658789" cy="32146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350">
                    <a:solidFill>
                      <a:schemeClr val="tx2"/>
                    </a:solidFill>
                  </a:rPr>
                  <a:t>4,660 acres 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</m:t>
                    </m:r>
                  </m:oMath>
                </a14:m>
                <a:r>
                  <a:rPr lang="en-US" sz="1350">
                    <a:solidFill>
                      <a:schemeClr val="tx2"/>
                    </a:solidFill>
                  </a:rPr>
                  <a:t> 3,530 football fields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438DA45-3263-3F76-C56D-E5D2A86D5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08" y="2907127"/>
                <a:ext cx="2658789" cy="321469"/>
              </a:xfrm>
              <a:prstGeom prst="roundRect">
                <a:avLst/>
              </a:prstGeom>
              <a:blipFill>
                <a:blip r:embed="rId6"/>
                <a:stretch>
                  <a:fillRect l="-457" r="-457" b="-10909"/>
                </a:stretch>
              </a:blip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F6761-7A1F-AEE4-C5C4-1D771F502E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About Batteries?</a:t>
            </a:r>
          </a:p>
        </p:txBody>
      </p:sp>
    </p:spTree>
    <p:extLst>
      <p:ext uri="{BB962C8B-B14F-4D97-AF65-F5344CB8AC3E}">
        <p14:creationId xmlns:p14="http://schemas.microsoft.com/office/powerpoint/2010/main" val="22906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9" grpId="0"/>
      <p:bldP spid="3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327CA9-B0DB-C333-EF04-9A47D672E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Power Options for AI Data Centers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B822E74-6662-CAF2-487B-B32DD7CEB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255" y="2180369"/>
            <a:ext cx="949699" cy="4234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7EE3142-7A65-8B77-A9F5-674E49E2F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4647" y="2149841"/>
            <a:ext cx="949699" cy="45394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63B528C-6A41-F2A3-6440-473774AAE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7093" y="1357860"/>
            <a:ext cx="949699" cy="4413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5DF5E3D-2A18-1438-9005-A5A10AF23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28647" y="1357197"/>
            <a:ext cx="949699" cy="4419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8E1A7DF-CFDD-FE2F-997E-DCDF4F6BB9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7497" y="1371797"/>
            <a:ext cx="949699" cy="42739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11B3FD0-B85F-E6AC-B11A-964BF46F9B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41038" y="1387062"/>
            <a:ext cx="949699" cy="41213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580DD1-600B-AFED-DCE1-3B05236BAE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61124" y="1357197"/>
            <a:ext cx="949699" cy="44199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27C168B-3D90-9D12-7F27-7618327BF1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84733" y="2175060"/>
            <a:ext cx="949699" cy="4287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F1C0D0A-D307-3947-2C2A-7A3A0997A8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80701" y="2210765"/>
            <a:ext cx="949699" cy="3975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5FA809-CBAA-8C6C-62E8-C42B89F93C3E}"/>
              </a:ext>
            </a:extLst>
          </p:cNvPr>
          <p:cNvSpPr txBox="1"/>
          <p:nvPr/>
        </p:nvSpPr>
        <p:spPr>
          <a:xfrm>
            <a:off x="1417005" y="1832760"/>
            <a:ext cx="449162" cy="2616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Coal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5AC03B-7FDA-CF09-5182-250C868FE2D6}"/>
              </a:ext>
            </a:extLst>
          </p:cNvPr>
          <p:cNvSpPr txBox="1"/>
          <p:nvPr/>
        </p:nvSpPr>
        <p:spPr>
          <a:xfrm>
            <a:off x="2772374" y="1832760"/>
            <a:ext cx="870752" cy="2616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Natural Gas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85B5E-FF44-35F4-42B8-2BBCB286D082}"/>
              </a:ext>
            </a:extLst>
          </p:cNvPr>
          <p:cNvSpPr txBox="1"/>
          <p:nvPr/>
        </p:nvSpPr>
        <p:spPr>
          <a:xfrm>
            <a:off x="4322606" y="1832760"/>
            <a:ext cx="636714" cy="2616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Nuclear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C8F6BD-E71B-D89F-C3AA-D9660EA8B05C}"/>
              </a:ext>
            </a:extLst>
          </p:cNvPr>
          <p:cNvSpPr txBox="1"/>
          <p:nvPr/>
        </p:nvSpPr>
        <p:spPr>
          <a:xfrm>
            <a:off x="5877727" y="1832760"/>
            <a:ext cx="548548" cy="2616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Hydro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FBE3EE-0C51-025D-5995-58F3EE484E72}"/>
              </a:ext>
            </a:extLst>
          </p:cNvPr>
          <p:cNvSpPr txBox="1"/>
          <p:nvPr/>
        </p:nvSpPr>
        <p:spPr>
          <a:xfrm>
            <a:off x="7419810" y="1832760"/>
            <a:ext cx="875561" cy="2616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Geothermal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32FBA9-1BAD-8352-41F3-A55336EF4127}"/>
              </a:ext>
            </a:extLst>
          </p:cNvPr>
          <p:cNvSpPr txBox="1"/>
          <p:nvPr/>
        </p:nvSpPr>
        <p:spPr>
          <a:xfrm>
            <a:off x="2217043" y="2649700"/>
            <a:ext cx="461986" cy="2616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Tidal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BD4A13-6C5D-66CD-373A-99B8281DFF17}"/>
              </a:ext>
            </a:extLst>
          </p:cNvPr>
          <p:cNvSpPr txBox="1"/>
          <p:nvPr/>
        </p:nvSpPr>
        <p:spPr>
          <a:xfrm>
            <a:off x="3756757" y="2649700"/>
            <a:ext cx="514886" cy="2616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Wave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151ADD-C4F6-918D-176A-A49EB9634D69}"/>
              </a:ext>
            </a:extLst>
          </p:cNvPr>
          <p:cNvSpPr txBox="1"/>
          <p:nvPr/>
        </p:nvSpPr>
        <p:spPr>
          <a:xfrm>
            <a:off x="5208405" y="2649700"/>
            <a:ext cx="478016" cy="2616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Solar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01FD4-C8AE-8419-0AFA-BC1542524E97}"/>
              </a:ext>
            </a:extLst>
          </p:cNvPr>
          <p:cNvSpPr txBox="1"/>
          <p:nvPr/>
        </p:nvSpPr>
        <p:spPr>
          <a:xfrm>
            <a:off x="6711428" y="2649700"/>
            <a:ext cx="494046" cy="2616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Wind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E1D6BA-279A-665B-6A0C-10AC5D4CAA40}"/>
              </a:ext>
            </a:extLst>
          </p:cNvPr>
          <p:cNvGrpSpPr/>
          <p:nvPr/>
        </p:nvGrpSpPr>
        <p:grpSpPr>
          <a:xfrm>
            <a:off x="2102463" y="865562"/>
            <a:ext cx="2350518" cy="3601534"/>
            <a:chOff x="2102463" y="865562"/>
            <a:chExt cx="2350518" cy="360153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9D27A74-A439-5C47-3654-1ED0E87D5DBD}"/>
                </a:ext>
              </a:extLst>
            </p:cNvPr>
            <p:cNvGrpSpPr/>
            <p:nvPr/>
          </p:nvGrpSpPr>
          <p:grpSpPr>
            <a:xfrm>
              <a:off x="2102463" y="3143781"/>
              <a:ext cx="2350518" cy="1323315"/>
              <a:chOff x="135508" y="3438390"/>
              <a:chExt cx="2350518" cy="1323315"/>
            </a:xfrm>
          </p:grpSpPr>
          <p:pic>
            <p:nvPicPr>
              <p:cNvPr id="5122" name="Picture 2" descr="2020 U.S. Capacity Factor by Source">
                <a:extLst>
                  <a:ext uri="{FF2B5EF4-FFF2-40B4-BE49-F238E27FC236}">
                    <a16:creationId xmlns:a16="http://schemas.microsoft.com/office/drawing/2014/main" id="{931F2045-A848-9E49-52C7-1EF6D3CD5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508" y="3438390"/>
                <a:ext cx="2350518" cy="1323315"/>
              </a:xfrm>
              <a:prstGeom prst="rect">
                <a:avLst/>
              </a:prstGeom>
              <a:ln w="38100">
                <a:solidFill>
                  <a:schemeClr val="accent3"/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1098F5-3966-C237-0BA7-246F4D361D10}"/>
                  </a:ext>
                </a:extLst>
              </p:cNvPr>
              <p:cNvSpPr txBox="1"/>
              <p:nvPr/>
            </p:nvSpPr>
            <p:spPr>
              <a:xfrm>
                <a:off x="2047180" y="4139543"/>
                <a:ext cx="339725" cy="21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  <a:hlinkClick r:id="rId21"/>
                  </a:rPr>
                  <a:t>Link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8C119EA-A6AA-F876-D781-C79EDA3A899C}"/>
                </a:ext>
              </a:extLst>
            </p:cNvPr>
            <p:cNvSpPr/>
            <p:nvPr/>
          </p:nvSpPr>
          <p:spPr>
            <a:xfrm>
              <a:off x="2572933" y="865562"/>
              <a:ext cx="1216025" cy="34990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24/7/365</a:t>
              </a:r>
            </a:p>
            <a:p>
              <a:pPr algn="ctr">
                <a:spcAft>
                  <a:spcPts val="0"/>
                </a:spcAft>
                <a:buSzPct val="100000"/>
              </a:pPr>
              <a:r>
                <a:rPr lang="en-US" sz="900" dirty="0">
                  <a:solidFill>
                    <a:schemeClr val="bg1"/>
                  </a:solidFill>
                </a:rPr>
                <a:t>Assume &gt;50% CF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F21CE57-E4E7-E3FD-EF06-1ADC1344B7EF}"/>
              </a:ext>
            </a:extLst>
          </p:cNvPr>
          <p:cNvGrpSpPr/>
          <p:nvPr/>
        </p:nvGrpSpPr>
        <p:grpSpPr>
          <a:xfrm>
            <a:off x="165060" y="871327"/>
            <a:ext cx="1562139" cy="3835598"/>
            <a:chOff x="165060" y="871327"/>
            <a:chExt cx="1562139" cy="383559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79028B1-16F8-EE2F-EB54-5C25402E2127}"/>
                </a:ext>
              </a:extLst>
            </p:cNvPr>
            <p:cNvSpPr/>
            <p:nvPr/>
          </p:nvSpPr>
          <p:spPr>
            <a:xfrm>
              <a:off x="511174" y="871327"/>
              <a:ext cx="1216025" cy="34990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Gigawatt Scale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22054-16E3-E453-46E6-15B41BDA87BA}"/>
                </a:ext>
              </a:extLst>
            </p:cNvPr>
            <p:cNvSpPr txBox="1"/>
            <p:nvPr/>
          </p:nvSpPr>
          <p:spPr>
            <a:xfrm>
              <a:off x="165060" y="4476093"/>
              <a:ext cx="1553630" cy="2308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  <a:hlinkClick r:id="rId22"/>
                </a:rPr>
                <a:t>List of largest power stations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E71FC4B1-B22B-0FE1-312F-98C8DD8D2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952241"/>
              </p:ext>
            </p:extLst>
          </p:nvPr>
        </p:nvGraphicFramePr>
        <p:xfrm>
          <a:off x="86197" y="2326511"/>
          <a:ext cx="1832006" cy="21336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16003">
                  <a:extLst>
                    <a:ext uri="{9D8B030D-6E8A-4147-A177-3AD203B41FA5}">
                      <a16:colId xmlns:a16="http://schemas.microsoft.com/office/drawing/2014/main" val="2504116643"/>
                    </a:ext>
                  </a:extLst>
                </a:gridCol>
                <a:gridCol w="916003">
                  <a:extLst>
                    <a:ext uri="{9D8B030D-6E8A-4147-A177-3AD203B41FA5}">
                      <a16:colId xmlns:a16="http://schemas.microsoft.com/office/drawing/2014/main" val="18030544"/>
                    </a:ext>
                  </a:extLst>
                </a:gridCol>
              </a:tblGrid>
              <a:tr h="18798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POWER OUTPUT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940796"/>
                  </a:ext>
                </a:extLst>
              </a:tr>
              <a:tr h="18798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Hydro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22,500 MW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919935"/>
                  </a:ext>
                </a:extLst>
              </a:tr>
              <a:tr h="18798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Wind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3"/>
                        </a:rPr>
                        <a:t>20,000 MW</a:t>
                      </a:r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1572814"/>
                  </a:ext>
                </a:extLst>
              </a:tr>
              <a:tr h="18798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Natural Gas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8,600 MW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674086"/>
                  </a:ext>
                </a:extLst>
              </a:tr>
              <a:tr h="18798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Nuclear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7,900 MW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4999201"/>
                  </a:ext>
                </a:extLst>
              </a:tr>
              <a:tr h="18798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6,720 MW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442161"/>
                  </a:ext>
                </a:extLst>
              </a:tr>
              <a:tr h="18798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Solar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4"/>
                        </a:rPr>
                        <a:t>5,000 MW</a:t>
                      </a:r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5930035"/>
                  </a:ext>
                </a:extLst>
              </a:tr>
              <a:tr h="18798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Geothermal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5"/>
                        </a:rPr>
                        <a:t>1,590 MW</a:t>
                      </a:r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2994811"/>
                  </a:ext>
                </a:extLst>
              </a:tr>
              <a:tr h="18798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Wave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6"/>
                        </a:rPr>
                        <a:t>77 MW</a:t>
                      </a:r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280547"/>
                  </a:ext>
                </a:extLst>
              </a:tr>
              <a:tr h="18798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Tidal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7"/>
                        </a:rPr>
                        <a:t>254 MW</a:t>
                      </a:r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4000082"/>
                  </a:ext>
                </a:extLst>
              </a:tr>
            </a:tbl>
          </a:graphicData>
        </a:graphic>
      </p:graphicFrame>
      <p:grpSp>
        <p:nvGrpSpPr>
          <p:cNvPr id="5133" name="Group 5132">
            <a:extLst>
              <a:ext uri="{FF2B5EF4-FFF2-40B4-BE49-F238E27FC236}">
                <a16:creationId xmlns:a16="http://schemas.microsoft.com/office/drawing/2014/main" id="{A53D0DF7-DE96-DF4F-5AD9-9EF1C322FF5C}"/>
              </a:ext>
            </a:extLst>
          </p:cNvPr>
          <p:cNvGrpSpPr/>
          <p:nvPr/>
        </p:nvGrpSpPr>
        <p:grpSpPr>
          <a:xfrm>
            <a:off x="6581512" y="865562"/>
            <a:ext cx="2388804" cy="3473972"/>
            <a:chOff x="6581512" y="865562"/>
            <a:chExt cx="2388804" cy="347397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BC4C5B9-5DEB-9FFB-5296-F5D4E4C26080}"/>
                </a:ext>
              </a:extLst>
            </p:cNvPr>
            <p:cNvSpPr/>
            <p:nvPr/>
          </p:nvSpPr>
          <p:spPr>
            <a:xfrm>
              <a:off x="6696452" y="865562"/>
              <a:ext cx="1216025" cy="349908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0" rIns="72000" bIns="72000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1200" dirty="0">
                  <a:solidFill>
                    <a:schemeClr val="bg1"/>
                  </a:solidFill>
                </a:rPr>
                <a:t>Low CO</a:t>
              </a:r>
              <a:r>
                <a:rPr lang="en-US" sz="1200" baseline="-25000" dirty="0">
                  <a:solidFill>
                    <a:schemeClr val="bg1"/>
                  </a:solidFill>
                </a:rPr>
                <a:t>2</a:t>
              </a:r>
            </a:p>
            <a:p>
              <a:pPr algn="ctr">
                <a:spcAft>
                  <a:spcPts val="0"/>
                </a:spcAft>
                <a:buSzPct val="100000"/>
              </a:pPr>
              <a:r>
                <a:rPr lang="en-US" sz="1000" baseline="-25000" dirty="0">
                  <a:solidFill>
                    <a:schemeClr val="bg1"/>
                  </a:solidFill>
                </a:rPr>
                <a:t>Assume &lt;50g per kWh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2F7987E-6DBC-7515-6014-170BB3DB705C}"/>
                </a:ext>
              </a:extLst>
            </p:cNvPr>
            <p:cNvGrpSpPr/>
            <p:nvPr/>
          </p:nvGrpSpPr>
          <p:grpSpPr>
            <a:xfrm>
              <a:off x="6581512" y="3183661"/>
              <a:ext cx="2388804" cy="1155873"/>
              <a:chOff x="6581512" y="3183661"/>
              <a:chExt cx="2388804" cy="115587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7E2ADEB-9513-0275-B653-07366EAA3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581512" y="3183661"/>
                <a:ext cx="2388804" cy="1155873"/>
              </a:xfrm>
              <a:prstGeom prst="rect">
                <a:avLst/>
              </a:prstGeom>
              <a:ln w="38100">
                <a:solidFill>
                  <a:schemeClr val="accent4"/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2023757-78B8-AF39-13BA-FD27500E7C91}"/>
                  </a:ext>
                </a:extLst>
              </p:cNvPr>
              <p:cNvSpPr txBox="1"/>
              <p:nvPr/>
            </p:nvSpPr>
            <p:spPr>
              <a:xfrm>
                <a:off x="8556537" y="3550726"/>
                <a:ext cx="339725" cy="21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  <a:hlinkClick r:id="rId29"/>
                  </a:rPr>
                  <a:t>Link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B24AD22-B019-3502-045D-BEDD0B7AB956}"/>
                  </a:ext>
                </a:extLst>
              </p:cNvPr>
              <p:cNvSpPr txBox="1"/>
              <p:nvPr/>
            </p:nvSpPr>
            <p:spPr>
              <a:xfrm>
                <a:off x="7202820" y="3262624"/>
                <a:ext cx="1678665" cy="253916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050" dirty="0">
                    <a:solidFill>
                      <a:schemeClr val="tx2"/>
                    </a:solidFill>
                  </a:rPr>
                  <a:t>g CO2 equivalent per kWh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CB4CE9-6CD6-FE18-052F-C8D1A4FBA23F}"/>
              </a:ext>
            </a:extLst>
          </p:cNvPr>
          <p:cNvGrpSpPr/>
          <p:nvPr/>
        </p:nvGrpSpPr>
        <p:grpSpPr>
          <a:xfrm>
            <a:off x="2105749" y="2289777"/>
            <a:ext cx="1851817" cy="497918"/>
            <a:chOff x="2105749" y="2121157"/>
            <a:chExt cx="1851817" cy="49791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3493EB-6687-343A-15E0-243650654281}"/>
                </a:ext>
              </a:extLst>
            </p:cNvPr>
            <p:cNvSpPr txBox="1"/>
            <p:nvPr/>
          </p:nvSpPr>
          <p:spPr>
            <a:xfrm>
              <a:off x="3607525" y="2121157"/>
              <a:ext cx="350041" cy="4979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876A30-BCEE-A9F3-4F1C-EA2B382B8DBF}"/>
                </a:ext>
              </a:extLst>
            </p:cNvPr>
            <p:cNvSpPr txBox="1"/>
            <p:nvPr/>
          </p:nvSpPr>
          <p:spPr>
            <a:xfrm>
              <a:off x="2105749" y="2121157"/>
              <a:ext cx="350041" cy="4979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D9614B-E00D-9FCC-C441-2E8047B5DCD3}"/>
              </a:ext>
            </a:extLst>
          </p:cNvPr>
          <p:cNvGrpSpPr/>
          <p:nvPr/>
        </p:nvGrpSpPr>
        <p:grpSpPr>
          <a:xfrm>
            <a:off x="1283211" y="1485971"/>
            <a:ext cx="5529647" cy="1305176"/>
            <a:chOff x="1283211" y="1485971"/>
            <a:chExt cx="5529647" cy="130517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7CFB76A-7F24-BFF6-DEE3-D66CDD5CEC6E}"/>
                </a:ext>
              </a:extLst>
            </p:cNvPr>
            <p:cNvSpPr txBox="1"/>
            <p:nvPr/>
          </p:nvSpPr>
          <p:spPr>
            <a:xfrm>
              <a:off x="5770406" y="1485971"/>
              <a:ext cx="350041" cy="4979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4278E08-9E61-2DA7-F900-758A148E1AE6}"/>
                </a:ext>
              </a:extLst>
            </p:cNvPr>
            <p:cNvSpPr txBox="1"/>
            <p:nvPr/>
          </p:nvSpPr>
          <p:spPr>
            <a:xfrm>
              <a:off x="1283211" y="1490090"/>
              <a:ext cx="350041" cy="4979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478C21B-6F60-20B0-0E54-0536C6376495}"/>
                </a:ext>
              </a:extLst>
            </p:cNvPr>
            <p:cNvSpPr txBox="1"/>
            <p:nvPr/>
          </p:nvSpPr>
          <p:spPr>
            <a:xfrm>
              <a:off x="6462817" y="2293229"/>
              <a:ext cx="350041" cy="4979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6D6BF10-D9E2-CD74-B353-527EAC0F7FF9}"/>
                </a:ext>
              </a:extLst>
            </p:cNvPr>
            <p:cNvSpPr txBox="1"/>
            <p:nvPr/>
          </p:nvSpPr>
          <p:spPr>
            <a:xfrm>
              <a:off x="4983634" y="2287646"/>
              <a:ext cx="350041" cy="4979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5135" name="Group 5134">
            <a:extLst>
              <a:ext uri="{FF2B5EF4-FFF2-40B4-BE49-F238E27FC236}">
                <a16:creationId xmlns:a16="http://schemas.microsoft.com/office/drawing/2014/main" id="{57148615-85F5-EF4E-6804-DF043EF1707B}"/>
              </a:ext>
            </a:extLst>
          </p:cNvPr>
          <p:cNvGrpSpPr/>
          <p:nvPr/>
        </p:nvGrpSpPr>
        <p:grpSpPr>
          <a:xfrm>
            <a:off x="1543669" y="1479618"/>
            <a:ext cx="5560629" cy="1297120"/>
            <a:chOff x="1543669" y="1479618"/>
            <a:chExt cx="5560629" cy="12971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C8E114-7A02-10F0-4D39-807E78428BDE}"/>
                </a:ext>
              </a:extLst>
            </p:cNvPr>
            <p:cNvSpPr txBox="1"/>
            <p:nvPr/>
          </p:nvSpPr>
          <p:spPr>
            <a:xfrm>
              <a:off x="6754257" y="2278820"/>
              <a:ext cx="350041" cy="4979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58FC414-78A4-91D4-6462-D1E5F4CB5515}"/>
                </a:ext>
              </a:extLst>
            </p:cNvPr>
            <p:cNvGrpSpPr/>
            <p:nvPr/>
          </p:nvGrpSpPr>
          <p:grpSpPr>
            <a:xfrm>
              <a:off x="1543669" y="1479618"/>
              <a:ext cx="4850550" cy="1294938"/>
              <a:chOff x="1543669" y="1479618"/>
              <a:chExt cx="4850550" cy="1294938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F955C62-5F8D-F1CB-C41A-515880686432}"/>
                  </a:ext>
                </a:extLst>
              </p:cNvPr>
              <p:cNvSpPr txBox="1"/>
              <p:nvPr/>
            </p:nvSpPr>
            <p:spPr>
              <a:xfrm>
                <a:off x="1543669" y="1487850"/>
                <a:ext cx="350041" cy="4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  <a:sym typeface="Wingdings" panose="05000000000000000000" pitchFamily="2" charset="2"/>
                  </a:rPr>
                  <a:t>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B2ED106-2657-D01A-E3F6-18B72AFB0C60}"/>
                  </a:ext>
                </a:extLst>
              </p:cNvPr>
              <p:cNvSpPr txBox="1"/>
              <p:nvPr/>
            </p:nvSpPr>
            <p:spPr>
              <a:xfrm>
                <a:off x="6044178" y="1479618"/>
                <a:ext cx="350041" cy="4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  <a:sym typeface="Wingdings" panose="05000000000000000000" pitchFamily="2" charset="2"/>
                  </a:rPr>
                  <a:t>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BE6C2E3-FF8F-2953-20FD-1E878B2B524E}"/>
                  </a:ext>
                </a:extLst>
              </p:cNvPr>
              <p:cNvSpPr txBox="1"/>
              <p:nvPr/>
            </p:nvSpPr>
            <p:spPr>
              <a:xfrm>
                <a:off x="5270402" y="2276638"/>
                <a:ext cx="350041" cy="4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  <a:sym typeface="Wingdings" panose="05000000000000000000" pitchFamily="2" charset="2"/>
                  </a:rPr>
                  <a:t>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36" name="Group 5135">
            <a:extLst>
              <a:ext uri="{FF2B5EF4-FFF2-40B4-BE49-F238E27FC236}">
                <a16:creationId xmlns:a16="http://schemas.microsoft.com/office/drawing/2014/main" id="{5CCEF3E8-4861-4DE1-41A8-A35F82BC2E6A}"/>
              </a:ext>
            </a:extLst>
          </p:cNvPr>
          <p:cNvGrpSpPr/>
          <p:nvPr/>
        </p:nvGrpSpPr>
        <p:grpSpPr>
          <a:xfrm>
            <a:off x="4634692" y="865562"/>
            <a:ext cx="1759527" cy="3841363"/>
            <a:chOff x="4634692" y="865562"/>
            <a:chExt cx="1759527" cy="3841363"/>
          </a:xfrm>
        </p:grpSpPr>
        <p:grpSp>
          <p:nvGrpSpPr>
            <p:cNvPr id="5132" name="Group 5131">
              <a:extLst>
                <a:ext uri="{FF2B5EF4-FFF2-40B4-BE49-F238E27FC236}">
                  <a16:creationId xmlns:a16="http://schemas.microsoft.com/office/drawing/2014/main" id="{BA2695D2-19C1-A3C9-96CB-2CF86921B9CC}"/>
                </a:ext>
              </a:extLst>
            </p:cNvPr>
            <p:cNvGrpSpPr/>
            <p:nvPr/>
          </p:nvGrpSpPr>
          <p:grpSpPr>
            <a:xfrm>
              <a:off x="4634692" y="865562"/>
              <a:ext cx="1759527" cy="3841363"/>
              <a:chOff x="4634692" y="865562"/>
              <a:chExt cx="1759527" cy="3841363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82A6D04-30CB-949E-63A3-517B71C8259F}"/>
                  </a:ext>
                </a:extLst>
              </p:cNvPr>
              <p:cNvSpPr/>
              <p:nvPr/>
            </p:nvSpPr>
            <p:spPr>
              <a:xfrm>
                <a:off x="4634692" y="865562"/>
                <a:ext cx="1216025" cy="349908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  <a:buSzPct val="100000"/>
                </a:pPr>
                <a:r>
                  <a:rPr lang="en-US" sz="1200" dirty="0">
                    <a:solidFill>
                      <a:schemeClr val="bg1"/>
                    </a:solidFill>
                  </a:rPr>
                  <a:t>Compact</a:t>
                </a:r>
              </a:p>
              <a:p>
                <a:pPr algn="ctr">
                  <a:spcAft>
                    <a:spcPts val="0"/>
                  </a:spcAft>
                  <a:buSzPct val="100000"/>
                </a:pPr>
                <a:r>
                  <a:rPr lang="en-US" sz="700" dirty="0">
                    <a:solidFill>
                      <a:schemeClr val="bg1"/>
                    </a:solidFill>
                  </a:rPr>
                  <a:t>Assume &lt;5m</a:t>
                </a:r>
                <a:r>
                  <a:rPr lang="en-US" sz="7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700" dirty="0">
                    <a:solidFill>
                      <a:schemeClr val="bg1"/>
                    </a:solidFill>
                  </a:rPr>
                  <a:t> per MWh</a:t>
                </a:r>
              </a:p>
            </p:txBody>
          </p:sp>
          <p:pic>
            <p:nvPicPr>
              <p:cNvPr id="5126" name="Picture 6">
                <a:extLst>
                  <a:ext uri="{FF2B5EF4-FFF2-40B4-BE49-F238E27FC236}">
                    <a16:creationId xmlns:a16="http://schemas.microsoft.com/office/drawing/2014/main" id="{A7A69981-D30F-7C8A-AFA7-5EA522EDA2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4692" y="3079965"/>
                <a:ext cx="1759527" cy="1626960"/>
              </a:xfrm>
              <a:prstGeom prst="rect">
                <a:avLst/>
              </a:prstGeom>
              <a:ln w="38100">
                <a:solidFill>
                  <a:schemeClr val="accent5"/>
                </a:solidFill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4E50E8D-A28D-9760-A272-1D4705AE2CED}"/>
                </a:ext>
              </a:extLst>
            </p:cNvPr>
            <p:cNvSpPr txBox="1"/>
            <p:nvPr/>
          </p:nvSpPr>
          <p:spPr>
            <a:xfrm>
              <a:off x="5962406" y="3673201"/>
              <a:ext cx="339725" cy="21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hlinkClick r:id="rId31"/>
                </a:rPr>
                <a:t>Link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5134" name="Group 5133">
            <a:extLst>
              <a:ext uri="{FF2B5EF4-FFF2-40B4-BE49-F238E27FC236}">
                <a16:creationId xmlns:a16="http://schemas.microsoft.com/office/drawing/2014/main" id="{7BF34C07-9023-8024-8F92-706F5EE58F4C}"/>
              </a:ext>
            </a:extLst>
          </p:cNvPr>
          <p:cNvGrpSpPr/>
          <p:nvPr/>
        </p:nvGrpSpPr>
        <p:grpSpPr>
          <a:xfrm>
            <a:off x="1797688" y="1476993"/>
            <a:ext cx="1359665" cy="506896"/>
            <a:chOff x="1797688" y="1476993"/>
            <a:chExt cx="1359665" cy="50689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DA972E-96E5-B0BA-ADD7-621AD0BB4A01}"/>
                </a:ext>
              </a:extLst>
            </p:cNvPr>
            <p:cNvSpPr txBox="1"/>
            <p:nvPr/>
          </p:nvSpPr>
          <p:spPr>
            <a:xfrm>
              <a:off x="1797688" y="1476993"/>
              <a:ext cx="350041" cy="4979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CC1A07-E9AC-199A-9225-8378656FFAD9}"/>
                </a:ext>
              </a:extLst>
            </p:cNvPr>
            <p:cNvSpPr txBox="1"/>
            <p:nvPr/>
          </p:nvSpPr>
          <p:spPr>
            <a:xfrm>
              <a:off x="2807312" y="1485971"/>
              <a:ext cx="350041" cy="4979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sp>
        <p:nvSpPr>
          <p:cNvPr id="5121" name="TextBox 5120">
            <a:extLst>
              <a:ext uri="{FF2B5EF4-FFF2-40B4-BE49-F238E27FC236}">
                <a16:creationId xmlns:a16="http://schemas.microsoft.com/office/drawing/2014/main" id="{48CF5847-FCE2-F6CE-352B-1562BB6C0027}"/>
              </a:ext>
            </a:extLst>
          </p:cNvPr>
          <p:cNvSpPr txBox="1"/>
          <p:nvPr/>
        </p:nvSpPr>
        <p:spPr>
          <a:xfrm>
            <a:off x="4675300" y="395490"/>
            <a:ext cx="3029868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2400" dirty="0">
                <a:solidFill>
                  <a:schemeClr val="accent1"/>
                </a:solidFill>
                <a:latin typeface="+mj-lt"/>
              </a:rPr>
              <a:t>…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Two Potential 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inners</a:t>
            </a:r>
          </a:p>
        </p:txBody>
      </p:sp>
      <p:grpSp>
        <p:nvGrpSpPr>
          <p:cNvPr id="5131" name="Group 5130">
            <a:extLst>
              <a:ext uri="{FF2B5EF4-FFF2-40B4-BE49-F238E27FC236}">
                <a16:creationId xmlns:a16="http://schemas.microsoft.com/office/drawing/2014/main" id="{40280F2B-886D-A3BA-C2BC-EC1245D6CA84}"/>
              </a:ext>
            </a:extLst>
          </p:cNvPr>
          <p:cNvGrpSpPr/>
          <p:nvPr/>
        </p:nvGrpSpPr>
        <p:grpSpPr>
          <a:xfrm>
            <a:off x="4081486" y="738022"/>
            <a:ext cx="4354823" cy="1356347"/>
            <a:chOff x="4081486" y="738022"/>
            <a:chExt cx="4354823" cy="1356347"/>
          </a:xfrm>
        </p:grpSpPr>
        <p:sp>
          <p:nvSpPr>
            <p:cNvPr id="5123" name="Rectangle: Rounded Corners 5122">
              <a:extLst>
                <a:ext uri="{FF2B5EF4-FFF2-40B4-BE49-F238E27FC236}">
                  <a16:creationId xmlns:a16="http://schemas.microsoft.com/office/drawing/2014/main" id="{8FA1F44C-2D41-6184-787C-83BF35A2AC26}"/>
                </a:ext>
              </a:extLst>
            </p:cNvPr>
            <p:cNvSpPr/>
            <p:nvPr/>
          </p:nvSpPr>
          <p:spPr>
            <a:xfrm>
              <a:off x="4081486" y="1315320"/>
              <a:ext cx="1167927" cy="779049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125" name="Rectangle: Rounded Corners 5124">
              <a:extLst>
                <a:ext uri="{FF2B5EF4-FFF2-40B4-BE49-F238E27FC236}">
                  <a16:creationId xmlns:a16="http://schemas.microsoft.com/office/drawing/2014/main" id="{1753418E-6553-A273-8E92-6568D92E6E9A}"/>
                </a:ext>
              </a:extLst>
            </p:cNvPr>
            <p:cNvSpPr/>
            <p:nvPr/>
          </p:nvSpPr>
          <p:spPr>
            <a:xfrm>
              <a:off x="7268382" y="1314434"/>
              <a:ext cx="1167927" cy="779049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129" name="Freeform: Shape 5128">
              <a:extLst>
                <a:ext uri="{FF2B5EF4-FFF2-40B4-BE49-F238E27FC236}">
                  <a16:creationId xmlns:a16="http://schemas.microsoft.com/office/drawing/2014/main" id="{612D5832-A6CE-8B50-AFA4-425652A9EE97}"/>
                </a:ext>
              </a:extLst>
            </p:cNvPr>
            <p:cNvSpPr/>
            <p:nvPr/>
          </p:nvSpPr>
          <p:spPr>
            <a:xfrm>
              <a:off x="5246993" y="738170"/>
              <a:ext cx="854549" cy="950976"/>
            </a:xfrm>
            <a:custGeom>
              <a:avLst/>
              <a:gdLst>
                <a:gd name="connsiteX0" fmla="*/ 0 w 854549"/>
                <a:gd name="connsiteY0" fmla="*/ 950976 h 950976"/>
                <a:gd name="connsiteX1" fmla="*/ 282633 w 854549"/>
                <a:gd name="connsiteY1" fmla="*/ 950976 h 950976"/>
                <a:gd name="connsiteX2" fmla="*/ 282633 w 854549"/>
                <a:gd name="connsiteY2" fmla="*/ 588541 h 950976"/>
                <a:gd name="connsiteX3" fmla="*/ 854549 w 854549"/>
                <a:gd name="connsiteY3" fmla="*/ 588541 h 950976"/>
                <a:gd name="connsiteX4" fmla="*/ 854549 w 854549"/>
                <a:gd name="connsiteY4" fmla="*/ 0 h 95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549" h="950976">
                  <a:moveTo>
                    <a:pt x="0" y="950976"/>
                  </a:moveTo>
                  <a:lnTo>
                    <a:pt x="282633" y="950976"/>
                  </a:lnTo>
                  <a:lnTo>
                    <a:pt x="282633" y="588541"/>
                  </a:lnTo>
                  <a:lnTo>
                    <a:pt x="854549" y="588541"/>
                  </a:lnTo>
                  <a:lnTo>
                    <a:pt x="854549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0" name="Freeform: Shape 5129">
              <a:extLst>
                <a:ext uri="{FF2B5EF4-FFF2-40B4-BE49-F238E27FC236}">
                  <a16:creationId xmlns:a16="http://schemas.microsoft.com/office/drawing/2014/main" id="{D481FA92-7D85-1F76-7595-186732C883D1}"/>
                </a:ext>
              </a:extLst>
            </p:cNvPr>
            <p:cNvSpPr/>
            <p:nvPr/>
          </p:nvSpPr>
          <p:spPr>
            <a:xfrm flipH="1">
              <a:off x="6100185" y="738022"/>
              <a:ext cx="1166863" cy="950976"/>
            </a:xfrm>
            <a:custGeom>
              <a:avLst/>
              <a:gdLst>
                <a:gd name="connsiteX0" fmla="*/ 0 w 854549"/>
                <a:gd name="connsiteY0" fmla="*/ 950976 h 950976"/>
                <a:gd name="connsiteX1" fmla="*/ 282633 w 854549"/>
                <a:gd name="connsiteY1" fmla="*/ 950976 h 950976"/>
                <a:gd name="connsiteX2" fmla="*/ 282633 w 854549"/>
                <a:gd name="connsiteY2" fmla="*/ 588541 h 950976"/>
                <a:gd name="connsiteX3" fmla="*/ 854549 w 854549"/>
                <a:gd name="connsiteY3" fmla="*/ 588541 h 950976"/>
                <a:gd name="connsiteX4" fmla="*/ 854549 w 854549"/>
                <a:gd name="connsiteY4" fmla="*/ 0 h 95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549" h="950976">
                  <a:moveTo>
                    <a:pt x="0" y="950976"/>
                  </a:moveTo>
                  <a:lnTo>
                    <a:pt x="282633" y="950976"/>
                  </a:lnTo>
                  <a:lnTo>
                    <a:pt x="282633" y="588541"/>
                  </a:lnTo>
                  <a:lnTo>
                    <a:pt x="854549" y="588541"/>
                  </a:lnTo>
                  <a:lnTo>
                    <a:pt x="854549" y="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62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7BD2C3-9E4B-BDDB-9423-D642F97DAC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Materials Use By Power Generation Type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3CE012-08CE-7039-E417-D4934A977AB0}"/>
              </a:ext>
            </a:extLst>
          </p:cNvPr>
          <p:cNvGrpSpPr/>
          <p:nvPr/>
        </p:nvGrpSpPr>
        <p:grpSpPr>
          <a:xfrm>
            <a:off x="256430" y="827954"/>
            <a:ext cx="4734531" cy="3634697"/>
            <a:chOff x="256430" y="827954"/>
            <a:chExt cx="4734531" cy="363469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D9D2A13-6E28-B55A-4EBE-C14469730C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6430" y="1453060"/>
              <a:ext cx="4734531" cy="3009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027301-162F-C565-07C3-F6E8CEDB8535}"/>
                </a:ext>
              </a:extLst>
            </p:cNvPr>
            <p:cNvSpPr txBox="1"/>
            <p:nvPr/>
          </p:nvSpPr>
          <p:spPr>
            <a:xfrm>
              <a:off x="2081507" y="827954"/>
              <a:ext cx="1551707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Manufacturing Materials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2A844F-0B3B-33E9-B5CE-2904CDA64308}"/>
              </a:ext>
            </a:extLst>
          </p:cNvPr>
          <p:cNvGrpSpPr/>
          <p:nvPr/>
        </p:nvGrpSpPr>
        <p:grpSpPr>
          <a:xfrm>
            <a:off x="4994282" y="827954"/>
            <a:ext cx="3827180" cy="3808964"/>
            <a:chOff x="4994282" y="827954"/>
            <a:chExt cx="3827180" cy="380896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35B9E45-F843-B6E1-4EFC-A4701569A7D6}"/>
                </a:ext>
              </a:extLst>
            </p:cNvPr>
            <p:cNvGrpSpPr/>
            <p:nvPr/>
          </p:nvGrpSpPr>
          <p:grpSpPr>
            <a:xfrm>
              <a:off x="4994282" y="827954"/>
              <a:ext cx="3827180" cy="3808964"/>
              <a:chOff x="4994282" y="827954"/>
              <a:chExt cx="3827180" cy="380896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92787A-C7E4-8AB5-8867-1641B3B46DE6}"/>
                  </a:ext>
                </a:extLst>
              </p:cNvPr>
              <p:cNvSpPr txBox="1"/>
              <p:nvPr/>
            </p:nvSpPr>
            <p:spPr>
              <a:xfrm>
                <a:off x="6642544" y="827954"/>
                <a:ext cx="1286571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indent="0" algn="ctr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Water Consumption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8F3FCA4-B458-06A9-1529-B074CF641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4282" y="1187795"/>
                <a:ext cx="3827180" cy="3449123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8566F4-776F-A1FA-0F0C-0932AB3ADFF8}"/>
                </a:ext>
              </a:extLst>
            </p:cNvPr>
            <p:cNvSpPr txBox="1"/>
            <p:nvPr/>
          </p:nvSpPr>
          <p:spPr>
            <a:xfrm>
              <a:off x="5540753" y="4073757"/>
              <a:ext cx="963725" cy="2308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  <a:hlinkClick r:id="rId4"/>
                </a:rPr>
                <a:t>Link: Figure 10.C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06263EF-3929-7B9C-8FA0-CA9AA44CA288}"/>
              </a:ext>
            </a:extLst>
          </p:cNvPr>
          <p:cNvSpPr/>
          <p:nvPr/>
        </p:nvSpPr>
        <p:spPr>
          <a:xfrm>
            <a:off x="3409758" y="2387416"/>
            <a:ext cx="1809995" cy="45489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dirty="0">
                <a:solidFill>
                  <a:schemeClr val="bg1"/>
                </a:solidFill>
              </a:rPr>
              <a:t>Nuclear and Geothermal clear winners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D5826EA-D4AF-F7BC-112F-BC639CC806A9}"/>
              </a:ext>
            </a:extLst>
          </p:cNvPr>
          <p:cNvSpPr/>
          <p:nvPr/>
        </p:nvSpPr>
        <p:spPr>
          <a:xfrm>
            <a:off x="7047903" y="3003501"/>
            <a:ext cx="1809995" cy="45489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dirty="0">
                <a:solidFill>
                  <a:schemeClr val="bg1"/>
                </a:solidFill>
              </a:rPr>
              <a:t>Nuclear and Geothermal amongst the highest</a:t>
            </a:r>
          </a:p>
        </p:txBody>
      </p:sp>
    </p:spTree>
    <p:extLst>
      <p:ext uri="{BB962C8B-B14F-4D97-AF65-F5344CB8AC3E}">
        <p14:creationId xmlns:p14="http://schemas.microsoft.com/office/powerpoint/2010/main" val="25666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CA9733-21E3-627C-81F4-C7E9FBCADC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7847" y="2428833"/>
            <a:ext cx="4106153" cy="836881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Why companies are building huge AI data centers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6503E29-6880-1B8E-4685-8C8E266CC0A4}"/>
              </a:ext>
            </a:extLst>
          </p:cNvPr>
          <p:cNvSpPr txBox="1">
            <a:spLocks/>
          </p:cNvSpPr>
          <p:nvPr/>
        </p:nvSpPr>
        <p:spPr>
          <a:xfrm>
            <a:off x="305361" y="2428833"/>
            <a:ext cx="3290363" cy="791673"/>
          </a:xfrm>
          <a:prstGeom prst="rect">
            <a:avLst/>
          </a:prstGeom>
        </p:spPr>
        <p:txBody>
          <a:bodyPr vert="horz" lIns="0" tIns="34290" rIns="68580" bIns="34290" rtlCol="0">
            <a:norm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04792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867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35504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467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64098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88458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333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ts val="750"/>
              </a:spcBef>
            </a:pPr>
            <a:r>
              <a:rPr lang="en-US" sz="2400" dirty="0">
                <a:latin typeface="+mn-lt"/>
                <a:cs typeface="+mn-cs"/>
              </a:rPr>
              <a:t>The “once in a lifetime” AI opportunity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B9E20-782D-91CC-EBD6-D2B2F2F50D86}"/>
              </a:ext>
            </a:extLst>
          </p:cNvPr>
          <p:cNvSpPr txBox="1"/>
          <p:nvPr/>
        </p:nvSpPr>
        <p:spPr>
          <a:xfrm>
            <a:off x="3633178" y="2344226"/>
            <a:ext cx="1186863" cy="500137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800" dirty="0">
                <a:solidFill>
                  <a:schemeClr val="bg1"/>
                </a:solidFill>
              </a:rPr>
              <a:t>…and…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C32E5F0-E4EF-DD53-9D78-A0D7BE0FDBC2}"/>
              </a:ext>
            </a:extLst>
          </p:cNvPr>
          <p:cNvSpPr txBox="1">
            <a:spLocks/>
          </p:cNvSpPr>
          <p:nvPr/>
        </p:nvSpPr>
        <p:spPr>
          <a:xfrm>
            <a:off x="2926818" y="392742"/>
            <a:ext cx="3934425" cy="1564933"/>
          </a:xfrm>
          <a:prstGeom prst="rect">
            <a:avLst/>
          </a:prstGeom>
        </p:spPr>
        <p:txBody>
          <a:bodyPr vert="horz" lIns="0" tIns="34290" rIns="68580" bIns="34290" rtlCol="0">
            <a:normAutofit fontScale="92500"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04792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867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35504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467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64098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88458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333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ts val="750"/>
              </a:spcBef>
            </a:pPr>
            <a:r>
              <a:rPr lang="en-US" sz="3200" dirty="0">
                <a:latin typeface="+mn-lt"/>
                <a:cs typeface="+mn-cs"/>
              </a:rPr>
              <a:t>But why do we seem to be </a:t>
            </a:r>
            <a:r>
              <a:rPr lang="en-US" sz="3200" b="1" i="1" dirty="0">
                <a:latin typeface="+mn-lt"/>
                <a:cs typeface="+mn-cs"/>
              </a:rPr>
              <a:t>rushing headlong </a:t>
            </a:r>
            <a:r>
              <a:rPr lang="en-US" sz="3200" dirty="0">
                <a:latin typeface="+mn-lt"/>
                <a:cs typeface="+mn-cs"/>
              </a:rPr>
              <a:t>into an AI future?</a:t>
            </a:r>
          </a:p>
        </p:txBody>
      </p:sp>
      <p:pic>
        <p:nvPicPr>
          <p:cNvPr id="3074" name="Picture 2" descr="Fountain of Wealth Money raining down into a classic stone fountain |  Premium AI-generated image">
            <a:extLst>
              <a:ext uri="{FF2B5EF4-FFF2-40B4-BE49-F238E27FC236}">
                <a16:creationId xmlns:a16="http://schemas.microsoft.com/office/drawing/2014/main" id="{BD87DB1E-2FB1-4E12-D0F0-82ADDA4DB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785" y="3145399"/>
            <a:ext cx="2553648" cy="1701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2BA736-B3D3-68AE-A207-32CF4D0F2E45}"/>
              </a:ext>
            </a:extLst>
          </p:cNvPr>
          <p:cNvSpPr/>
          <p:nvPr/>
        </p:nvSpPr>
        <p:spPr>
          <a:xfrm>
            <a:off x="1038153" y="3702289"/>
            <a:ext cx="2100370" cy="639392"/>
          </a:xfrm>
          <a:prstGeom prst="roundRect">
            <a:avLst/>
          </a:prstGeom>
          <a:solidFill>
            <a:schemeClr val="bg1"/>
          </a:solidFill>
          <a:ln>
            <a:solidFill>
              <a:srgbClr val="0C73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2000" dirty="0">
                <a:solidFill>
                  <a:schemeClr val="tx1"/>
                </a:solidFill>
              </a:rPr>
              <a:t>Here’s a clue 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20A16-9E1F-3394-B651-2F52D8B76A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Geothermal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4728F1-5CBB-4935-0AE2-E7DE0176F043}"/>
              </a:ext>
            </a:extLst>
          </p:cNvPr>
          <p:cNvGrpSpPr/>
          <p:nvPr/>
        </p:nvGrpSpPr>
        <p:grpSpPr>
          <a:xfrm>
            <a:off x="293484" y="1109616"/>
            <a:ext cx="4593446" cy="1285747"/>
            <a:chOff x="391312" y="575881"/>
            <a:chExt cx="6124594" cy="1714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002708-7B0B-998A-1970-29B9D76EA951}"/>
                </a:ext>
              </a:extLst>
            </p:cNvPr>
            <p:cNvSpPr txBox="1"/>
            <p:nvPr/>
          </p:nvSpPr>
          <p:spPr>
            <a:xfrm>
              <a:off x="391312" y="704137"/>
              <a:ext cx="4674763" cy="1586074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The ground below the earth’s surface is hot because of the </a:t>
              </a:r>
              <a:r>
                <a:rPr lang="en-US" sz="1400" b="1" i="1" dirty="0">
                  <a:solidFill>
                    <a:schemeClr val="accent5"/>
                  </a:solidFill>
                </a:rPr>
                <a:t>radioactive decay</a:t>
              </a:r>
              <a:r>
                <a:rPr lang="en-US" sz="1400" dirty="0">
                  <a:solidFill>
                    <a:schemeClr val="accent5"/>
                  </a:solidFill>
                </a:rPr>
                <a:t> </a:t>
              </a:r>
              <a:r>
                <a:rPr lang="en-US" sz="1400" dirty="0">
                  <a:solidFill>
                    <a:schemeClr val="tx2"/>
                  </a:solidFill>
                </a:rPr>
                <a:t>of natural elements like uranium and thorium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In some places around the world this heat is easier to get to – </a:t>
              </a:r>
              <a:r>
                <a:rPr lang="en-US" sz="1400" b="1" i="1" dirty="0">
                  <a:solidFill>
                    <a:schemeClr val="accent5"/>
                  </a:solidFill>
                </a:rPr>
                <a:t>Conventional Geothermal</a:t>
              </a:r>
            </a:p>
          </p:txBody>
        </p:sp>
        <p:pic>
          <p:nvPicPr>
            <p:cNvPr id="1026" name="Picture 2" descr="Geothermal Energy: the Clean Renewable ...">
              <a:extLst>
                <a:ext uri="{FF2B5EF4-FFF2-40B4-BE49-F238E27FC236}">
                  <a16:creationId xmlns:a16="http://schemas.microsoft.com/office/drawing/2014/main" id="{3F24C3F8-82AC-AFF1-1E5B-CCEC48DE65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0746" y="575881"/>
              <a:ext cx="1365160" cy="9892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9CC0D27-CDA4-D939-FC9E-5B120D629EE4}"/>
              </a:ext>
            </a:extLst>
          </p:cNvPr>
          <p:cNvSpPr txBox="1"/>
          <p:nvPr/>
        </p:nvSpPr>
        <p:spPr>
          <a:xfrm>
            <a:off x="6958330" y="157766"/>
            <a:ext cx="1847882" cy="5124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900" dirty="0">
                <a:solidFill>
                  <a:schemeClr val="tx2"/>
                </a:solidFill>
                <a:hlinkClick r:id="" action="ppaction://noaction"/>
              </a:rPr>
              <a:t>International Energy Agency Report: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900" dirty="0">
                <a:solidFill>
                  <a:schemeClr val="tx2"/>
                </a:solidFill>
                <a:hlinkClick r:id="" action="ppaction://noaction"/>
              </a:rPr>
              <a:t>Future of Geothermal Energy 2025</a:t>
            </a:r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1028" name="Picture 4" descr="Google to Advance Geothermal Exploration">
            <a:extLst>
              <a:ext uri="{FF2B5EF4-FFF2-40B4-BE49-F238E27FC236}">
                <a16:creationId xmlns:a16="http://schemas.microsoft.com/office/drawing/2014/main" id="{8638BACC-C10D-434A-2AB3-16CE5656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982" y="106622"/>
            <a:ext cx="1107281" cy="57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1A831-562E-346A-EDA3-71720416F6EE}"/>
              </a:ext>
            </a:extLst>
          </p:cNvPr>
          <p:cNvSpPr txBox="1"/>
          <p:nvPr/>
        </p:nvSpPr>
        <p:spPr>
          <a:xfrm>
            <a:off x="5332903" y="222818"/>
            <a:ext cx="1235768" cy="346249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900" dirty="0">
                <a:solidFill>
                  <a:schemeClr val="tx2"/>
                </a:solidFill>
                <a:hlinkClick r:id="rId4"/>
              </a:rPr>
              <a:t>Focus on promoting new geothermal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84D54-A48D-C87C-4E6B-55D1A431A9D3}"/>
              </a:ext>
            </a:extLst>
          </p:cNvPr>
          <p:cNvSpPr txBox="1"/>
          <p:nvPr/>
        </p:nvSpPr>
        <p:spPr>
          <a:xfrm>
            <a:off x="6959610" y="673139"/>
            <a:ext cx="1751120" cy="373949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900" dirty="0">
                <a:solidFill>
                  <a:schemeClr val="tx2"/>
                </a:solidFill>
                <a:hlinkClick r:id="rId5"/>
              </a:rPr>
              <a:t>The Future of Geothermal Energy</a:t>
            </a:r>
            <a:endParaRPr lang="en-US" sz="900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900" dirty="0">
                <a:solidFill>
                  <a:schemeClr val="tx2"/>
                </a:solidFill>
              </a:rPr>
              <a:t>(US-specific report)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DE81D2-105B-239C-E8DF-CB74BA2EF6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785" y="648451"/>
            <a:ext cx="372545" cy="336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313798-3A6A-D4C7-8F34-ED94808EC7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785" y="267732"/>
            <a:ext cx="370151" cy="187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3AB65B-8352-B8D7-9A2C-D1051B035B65}"/>
              </a:ext>
            </a:extLst>
          </p:cNvPr>
          <p:cNvSpPr txBox="1"/>
          <p:nvPr/>
        </p:nvSpPr>
        <p:spPr>
          <a:xfrm>
            <a:off x="4976953" y="1208047"/>
            <a:ext cx="3721630" cy="530915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500" b="1" i="1" dirty="0">
                <a:solidFill>
                  <a:schemeClr val="accent5"/>
                </a:solidFill>
              </a:rPr>
              <a:t>Enhanced Geothermal Systems </a:t>
            </a:r>
            <a:r>
              <a:rPr lang="en-US" sz="1500" dirty="0">
                <a:solidFill>
                  <a:schemeClr val="tx2"/>
                </a:solidFill>
              </a:rPr>
              <a:t>use fracking techniques to open up many more locations</a:t>
            </a:r>
            <a:endParaRPr lang="en-US" sz="1500" b="1" i="1" dirty="0">
              <a:solidFill>
                <a:schemeClr val="accent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B4670-5588-D87E-C0CB-054D74F55508}"/>
              </a:ext>
            </a:extLst>
          </p:cNvPr>
          <p:cNvSpPr txBox="1"/>
          <p:nvPr/>
        </p:nvSpPr>
        <p:spPr>
          <a:xfrm>
            <a:off x="3750791" y="1895073"/>
            <a:ext cx="2395015" cy="1274195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b="1" u="sng" dirty="0">
                <a:solidFill>
                  <a:schemeClr val="tx2"/>
                </a:solidFill>
              </a:rPr>
              <a:t>Enhanced Geothermal Pros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dirty="0">
                <a:solidFill>
                  <a:schemeClr val="tx2"/>
                </a:solidFill>
              </a:rPr>
              <a:t>Potentially low CO</a:t>
            </a:r>
            <a:r>
              <a:rPr lang="en-US" sz="1350" baseline="-25000" dirty="0">
                <a:solidFill>
                  <a:schemeClr val="tx2"/>
                </a:solidFill>
              </a:rPr>
              <a:t>2</a:t>
            </a:r>
            <a:r>
              <a:rPr lang="en-US" sz="1350" dirty="0">
                <a:solidFill>
                  <a:schemeClr val="tx2"/>
                </a:solidFill>
              </a:rPr>
              <a:t>*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b="1" i="1" dirty="0">
                <a:solidFill>
                  <a:schemeClr val="accent5"/>
                </a:solidFill>
              </a:rPr>
              <a:t>24/7/365 operation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b="1" i="1" dirty="0">
                <a:solidFill>
                  <a:schemeClr val="accent5"/>
                </a:solidFill>
              </a:rPr>
              <a:t>Small footprint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b="1" i="1" dirty="0">
                <a:solidFill>
                  <a:schemeClr val="accent5"/>
                </a:solidFill>
              </a:rPr>
              <a:t>Skillsets match Oil/Gas industry</a:t>
            </a:r>
            <a:endParaRPr lang="en-US" sz="1350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18CF2-FAEA-E725-438A-B60FC8668C1B}"/>
              </a:ext>
            </a:extLst>
          </p:cNvPr>
          <p:cNvSpPr txBox="1"/>
          <p:nvPr/>
        </p:nvSpPr>
        <p:spPr>
          <a:xfrm>
            <a:off x="293484" y="4246410"/>
            <a:ext cx="2590480" cy="56169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800" dirty="0">
                <a:solidFill>
                  <a:schemeClr val="tx2"/>
                </a:solidFill>
              </a:rPr>
              <a:t>*Geothermal may release CO</a:t>
            </a:r>
            <a:r>
              <a:rPr lang="en-US" sz="800" baseline="-25000" dirty="0">
                <a:solidFill>
                  <a:schemeClr val="tx2"/>
                </a:solidFill>
              </a:rPr>
              <a:t>2</a:t>
            </a:r>
            <a:r>
              <a:rPr lang="en-US" sz="800" dirty="0">
                <a:solidFill>
                  <a:schemeClr val="tx2"/>
                </a:solidFill>
              </a:rPr>
              <a:t> from underground.  This can be removed before release, but the USA is not a Kyoto treaty signatory so it is unclear if CO</a:t>
            </a:r>
            <a:r>
              <a:rPr lang="en-US" sz="800" baseline="-25000" dirty="0">
                <a:solidFill>
                  <a:schemeClr val="tx2"/>
                </a:solidFill>
              </a:rPr>
              <a:t>2</a:t>
            </a:r>
            <a:r>
              <a:rPr lang="en-US" sz="800" dirty="0">
                <a:solidFill>
                  <a:schemeClr val="tx2"/>
                </a:solidFill>
              </a:rPr>
              <a:t> emissions would be monitored or enforced for EGS plants.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1A9BB9-0266-4D7C-64CC-95DA9052492E}"/>
              </a:ext>
            </a:extLst>
          </p:cNvPr>
          <p:cNvSpPr txBox="1"/>
          <p:nvPr/>
        </p:nvSpPr>
        <p:spPr>
          <a:xfrm>
            <a:off x="6291045" y="1895073"/>
            <a:ext cx="2615396" cy="1772793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b="1" u="sng" dirty="0">
                <a:solidFill>
                  <a:schemeClr val="tx2"/>
                </a:solidFill>
              </a:rPr>
              <a:t>Enhanced Geothermal Cons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dirty="0">
                <a:solidFill>
                  <a:schemeClr val="tx2"/>
                </a:solidFill>
              </a:rPr>
              <a:t>Potential emissions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dirty="0">
                <a:solidFill>
                  <a:schemeClr val="tx2"/>
                </a:solidFill>
              </a:rPr>
              <a:t>Potential waste production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dirty="0">
                <a:solidFill>
                  <a:schemeClr val="tx2"/>
                </a:solidFill>
              </a:rPr>
              <a:t>Potential for seismic disturbances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b="1" i="1" dirty="0">
                <a:solidFill>
                  <a:schemeClr val="accent5"/>
                </a:solidFill>
              </a:rPr>
              <a:t>Most designs are “megawatt” scale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b="1" i="1" dirty="0">
                <a:solidFill>
                  <a:schemeClr val="accent5"/>
                </a:solidFill>
              </a:rPr>
              <a:t>Potentially need lots of water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350" b="1" i="1" dirty="0">
                <a:solidFill>
                  <a:schemeClr val="accent5"/>
                </a:solidFill>
              </a:rPr>
              <a:t>New EGS systems are unproven</a:t>
            </a:r>
            <a:endParaRPr lang="en-US" sz="1050" b="1" i="1" dirty="0">
              <a:solidFill>
                <a:schemeClr val="accent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E82916-5C9D-A436-6F93-520D2919C277}"/>
              </a:ext>
            </a:extLst>
          </p:cNvPr>
          <p:cNvSpPr txBox="1"/>
          <p:nvPr/>
        </p:nvSpPr>
        <p:spPr>
          <a:xfrm>
            <a:off x="279550" y="3553601"/>
            <a:ext cx="2765437" cy="56169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b="1" i="1" dirty="0"/>
              <a:t>United States, Iceland, Indonesia, Turkey, Kenya, Italy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AC28BE-2910-E805-78A5-C083C0E24E4C}"/>
              </a:ext>
            </a:extLst>
          </p:cNvPr>
          <p:cNvSpPr txBox="1"/>
          <p:nvPr/>
        </p:nvSpPr>
        <p:spPr>
          <a:xfrm>
            <a:off x="293485" y="2503054"/>
            <a:ext cx="3087220" cy="93102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400" dirty="0">
                <a:solidFill>
                  <a:schemeClr val="tx2"/>
                </a:solidFill>
              </a:rPr>
              <a:t>Conventional Geothermal provides </a:t>
            </a:r>
            <a:r>
              <a:rPr lang="en-US" sz="1400" b="1" i="1" dirty="0">
                <a:solidFill>
                  <a:schemeClr val="accent5"/>
                </a:solidFill>
              </a:rPr>
              <a:t>less than 1%</a:t>
            </a:r>
            <a:r>
              <a:rPr lang="en-US" sz="1400" dirty="0">
                <a:solidFill>
                  <a:schemeClr val="tx2"/>
                </a:solidFill>
              </a:rPr>
              <a:t> of global energy today – because it tends to be used in the “easiest” geothermal locations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800840-A6D3-538D-D765-111A0F547290}"/>
              </a:ext>
            </a:extLst>
          </p:cNvPr>
          <p:cNvCxnSpPr/>
          <p:nvPr/>
        </p:nvCxnSpPr>
        <p:spPr>
          <a:xfrm>
            <a:off x="3731654" y="1664595"/>
            <a:ext cx="0" cy="276573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D85404-9C11-E06D-E662-77C33E88DFF4}"/>
              </a:ext>
            </a:extLst>
          </p:cNvPr>
          <p:cNvGrpSpPr/>
          <p:nvPr/>
        </p:nvGrpSpPr>
        <p:grpSpPr>
          <a:xfrm>
            <a:off x="3890389" y="3858699"/>
            <a:ext cx="4764213" cy="797918"/>
            <a:chOff x="5187185" y="4568598"/>
            <a:chExt cx="6352284" cy="10638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BCFAC29-8160-17D3-E605-3381795F32DA}"/>
                </a:ext>
              </a:extLst>
            </p:cNvPr>
            <p:cNvSpPr/>
            <p:nvPr/>
          </p:nvSpPr>
          <p:spPr>
            <a:xfrm>
              <a:off x="5187185" y="4588907"/>
              <a:ext cx="6352284" cy="104358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279AB0-9323-E74D-5156-DFEBA08E7D8F}"/>
                </a:ext>
              </a:extLst>
            </p:cNvPr>
            <p:cNvSpPr txBox="1"/>
            <p:nvPr/>
          </p:nvSpPr>
          <p:spPr>
            <a:xfrm>
              <a:off x="6254193" y="4568598"/>
              <a:ext cx="2993371" cy="1015663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Potential to create </a:t>
              </a:r>
              <a:r>
                <a:rPr lang="en-US" sz="1500" b="1" i="1" dirty="0">
                  <a:solidFill>
                    <a:schemeClr val="accent5"/>
                  </a:solidFill>
                </a:rPr>
                <a:t>100 GW </a:t>
              </a:r>
              <a:r>
                <a:rPr lang="en-US" sz="1500" dirty="0">
                  <a:solidFill>
                    <a:schemeClr val="tx2"/>
                  </a:solidFill>
                </a:rPr>
                <a:t>of new geothermal generation within </a:t>
              </a:r>
              <a:r>
                <a:rPr lang="en-US" sz="1500" b="1" i="1" dirty="0">
                  <a:solidFill>
                    <a:schemeClr val="accent5"/>
                  </a:solidFill>
                </a:rPr>
                <a:t>50 years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89F167-F53B-A3FC-E0D3-D7050E42558B}"/>
                </a:ext>
              </a:extLst>
            </p:cNvPr>
            <p:cNvSpPr txBox="1"/>
            <p:nvPr/>
          </p:nvSpPr>
          <p:spPr>
            <a:xfrm>
              <a:off x="9798028" y="4731603"/>
              <a:ext cx="1599080" cy="70788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Total cost of </a:t>
              </a:r>
              <a:r>
                <a:rPr lang="en-US" sz="1500" b="1" i="1" dirty="0">
                  <a:solidFill>
                    <a:schemeClr val="accent5"/>
                  </a:solidFill>
                </a:rPr>
                <a:t>$600-900M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8439EB00-B5F2-A24A-CD15-CBC66A0B5EBB}"/>
                </a:ext>
              </a:extLst>
            </p:cNvPr>
            <p:cNvSpPr/>
            <p:nvPr/>
          </p:nvSpPr>
          <p:spPr>
            <a:xfrm>
              <a:off x="9373816" y="4869225"/>
              <a:ext cx="416419" cy="430887"/>
            </a:xfrm>
            <a:prstGeom prst="rightArrow">
              <a:avLst>
                <a:gd name="adj1" fmla="val 50000"/>
                <a:gd name="adj2" fmla="val 63402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1FCE4D1-4166-9F1D-B0C9-9972A73B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2983" y="4817737"/>
              <a:ext cx="496726" cy="4484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4068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5BF23-36A6-8890-C197-D26CD428E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829224-5FF1-D960-8FB1-23B5A3D605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9801" y="176236"/>
            <a:ext cx="6544398" cy="2875698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And what you’ve all been waiting for…</a:t>
            </a:r>
          </a:p>
          <a:p>
            <a:pPr algn="ctr">
              <a:spcBef>
                <a:spcPts val="1200"/>
              </a:spcBef>
            </a:pPr>
            <a:r>
              <a:rPr lang="en-US" sz="7050" dirty="0"/>
              <a:t>Nuclear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27BE47-4CB2-F1B1-B29A-F2190D39642C}"/>
              </a:ext>
            </a:extLst>
          </p:cNvPr>
          <p:cNvSpPr/>
          <p:nvPr/>
        </p:nvSpPr>
        <p:spPr>
          <a:xfrm>
            <a:off x="1651782" y="2896157"/>
            <a:ext cx="5840436" cy="9021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2400" dirty="0">
                <a:solidFill>
                  <a:schemeClr val="tx2"/>
                </a:solidFill>
              </a:rPr>
              <a:t>Because nuclear seems like the </a:t>
            </a:r>
            <a:r>
              <a:rPr lang="en-US" sz="2400" b="1" i="1" dirty="0">
                <a:solidFill>
                  <a:schemeClr val="accent1"/>
                </a:solidFill>
              </a:rPr>
              <a:t>perfect solution</a:t>
            </a:r>
            <a:r>
              <a:rPr lang="en-US" sz="2400" dirty="0">
                <a:solidFill>
                  <a:schemeClr val="tx2"/>
                </a:solidFill>
              </a:rPr>
              <a:t> to power AI Data Centers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560875-895A-3706-5015-E05A589B509D}"/>
              </a:ext>
            </a:extLst>
          </p:cNvPr>
          <p:cNvSpPr/>
          <p:nvPr/>
        </p:nvSpPr>
        <p:spPr>
          <a:xfrm>
            <a:off x="3244894" y="4082657"/>
            <a:ext cx="2654211" cy="579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2400" dirty="0">
                <a:solidFill>
                  <a:schemeClr val="tx2"/>
                </a:solidFill>
              </a:rPr>
              <a:t>Or does it? 😁</a:t>
            </a:r>
          </a:p>
        </p:txBody>
      </p:sp>
    </p:spTree>
    <p:extLst>
      <p:ext uri="{BB962C8B-B14F-4D97-AF65-F5344CB8AC3E}">
        <p14:creationId xmlns:p14="http://schemas.microsoft.com/office/powerpoint/2010/main" val="24320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9D0D44D-A26A-68BE-3E13-04535A104D5F}"/>
              </a:ext>
            </a:extLst>
          </p:cNvPr>
          <p:cNvGrpSpPr/>
          <p:nvPr/>
        </p:nvGrpSpPr>
        <p:grpSpPr>
          <a:xfrm>
            <a:off x="690006" y="810474"/>
            <a:ext cx="2099967" cy="1146555"/>
            <a:chOff x="920008" y="1289428"/>
            <a:chExt cx="2799956" cy="1528740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52A36E62-3F46-809A-C8B3-6641CA371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267" y="1474836"/>
              <a:ext cx="2014998" cy="13433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17AA396-5787-EEB6-C453-9BC95ED5D9DD}"/>
                </a:ext>
              </a:extLst>
            </p:cNvPr>
            <p:cNvSpPr/>
            <p:nvPr/>
          </p:nvSpPr>
          <p:spPr>
            <a:xfrm>
              <a:off x="920008" y="1289428"/>
              <a:ext cx="1643421" cy="37081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Vogtle 3 and 4</a:t>
              </a:r>
            </a:p>
          </p:txBody>
        </p:sp>
        <p:pic>
          <p:nvPicPr>
            <p:cNvPr id="4102" name="Picture 6" descr="Premium Vector | Set of National flag USA Canada Russia UK Australia Eu  China France Turkey Philippines India Brasil Italy Denmark German Portugal  Vector illustration Eps 10">
              <a:extLst>
                <a:ext uri="{FF2B5EF4-FFF2-40B4-BE49-F238E27FC236}">
                  <a16:creationId xmlns:a16="http://schemas.microsoft.com/office/drawing/2014/main" id="{6FD90169-4897-746D-59FD-9FDA8011A1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0566" y="1298135"/>
              <a:ext cx="489398" cy="30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D6AF483-4960-139F-49DF-B286C1EE0EB8}"/>
              </a:ext>
            </a:extLst>
          </p:cNvPr>
          <p:cNvSpPr txBox="1"/>
          <p:nvPr/>
        </p:nvSpPr>
        <p:spPr>
          <a:xfrm>
            <a:off x="542925" y="2013516"/>
            <a:ext cx="2557964" cy="223907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100" b="1" u="sng" dirty="0">
                <a:solidFill>
                  <a:schemeClr val="tx2"/>
                </a:solidFill>
              </a:rPr>
              <a:t>Georgia, USA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b="1" dirty="0">
                <a:solidFill>
                  <a:schemeClr val="accent5"/>
                </a:solidFill>
              </a:rPr>
              <a:t>4.5</a:t>
            </a:r>
            <a:r>
              <a:rPr lang="en-US" sz="1500" dirty="0">
                <a:solidFill>
                  <a:schemeClr val="tx2"/>
                </a:solidFill>
              </a:rPr>
              <a:t> GW Power Output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Westinghouse AP1000 PWR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Original timeframe of </a:t>
            </a:r>
            <a:r>
              <a:rPr lang="en-US" sz="1500" b="1" dirty="0">
                <a:solidFill>
                  <a:schemeClr val="accent5"/>
                </a:solidFill>
              </a:rPr>
              <a:t>2017</a:t>
            </a:r>
            <a:r>
              <a:rPr lang="en-US" sz="1500" dirty="0">
                <a:solidFill>
                  <a:schemeClr val="tx2"/>
                </a:solidFill>
              </a:rPr>
              <a:t> slipped to </a:t>
            </a:r>
            <a:r>
              <a:rPr lang="en-US" sz="1500" b="1" dirty="0">
                <a:solidFill>
                  <a:schemeClr val="accent5"/>
                </a:solidFill>
              </a:rPr>
              <a:t>2025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Costs have risen from </a:t>
            </a:r>
            <a:r>
              <a:rPr lang="en-US" sz="1500" b="1" dirty="0">
                <a:solidFill>
                  <a:schemeClr val="accent5"/>
                </a:solidFill>
              </a:rPr>
              <a:t>$14B</a:t>
            </a:r>
            <a:r>
              <a:rPr lang="en-US" sz="1500" dirty="0">
                <a:solidFill>
                  <a:schemeClr val="tx2"/>
                </a:solidFill>
              </a:rPr>
              <a:t> to </a:t>
            </a:r>
            <a:r>
              <a:rPr lang="en-US" sz="1500" b="1" dirty="0">
                <a:solidFill>
                  <a:schemeClr val="accent5"/>
                </a:solidFill>
              </a:rPr>
              <a:t>$37B </a:t>
            </a:r>
            <a:r>
              <a:rPr lang="en-US" sz="1500" dirty="0">
                <a:solidFill>
                  <a:schemeClr val="tx2"/>
                </a:solidFill>
              </a:rPr>
              <a:t>(over </a:t>
            </a:r>
            <a:r>
              <a:rPr lang="en-US" sz="1500" b="1" dirty="0">
                <a:solidFill>
                  <a:schemeClr val="accent5"/>
                </a:solidFill>
              </a:rPr>
              <a:t>2.6X</a:t>
            </a:r>
            <a:r>
              <a:rPr lang="en-US" sz="1500" dirty="0">
                <a:solidFill>
                  <a:schemeClr val="tx2"/>
                </a:solidFill>
              </a:rPr>
              <a:t>)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endParaRPr lang="en-US" sz="1500" dirty="0">
              <a:solidFill>
                <a:schemeClr val="tx2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B4BCC4-64F4-AAD1-5933-6FD87B5A65B1}"/>
              </a:ext>
            </a:extLst>
          </p:cNvPr>
          <p:cNvGrpSpPr/>
          <p:nvPr/>
        </p:nvGrpSpPr>
        <p:grpSpPr>
          <a:xfrm>
            <a:off x="3180079" y="811731"/>
            <a:ext cx="2283139" cy="1145298"/>
            <a:chOff x="4240105" y="1291104"/>
            <a:chExt cx="3044185" cy="1527064"/>
          </a:xfrm>
        </p:grpSpPr>
        <p:pic>
          <p:nvPicPr>
            <p:cNvPr id="4106" name="Picture 10" descr="Hinkley Point C faces further delays, cost overruns">
              <a:extLst>
                <a:ext uri="{FF2B5EF4-FFF2-40B4-BE49-F238E27FC236}">
                  <a16:creationId xmlns:a16="http://schemas.microsoft.com/office/drawing/2014/main" id="{51D111EF-27AB-A368-1EFA-79A7A6BF5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678" y="1481723"/>
              <a:ext cx="2375902" cy="13364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5C8D420-0C40-8E53-BBB2-30216CFCD9C7}"/>
                </a:ext>
              </a:extLst>
            </p:cNvPr>
            <p:cNvSpPr/>
            <p:nvPr/>
          </p:nvSpPr>
          <p:spPr>
            <a:xfrm>
              <a:off x="4240105" y="1291104"/>
              <a:ext cx="1735099" cy="37081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Hinckley Point C</a:t>
              </a:r>
            </a:p>
          </p:txBody>
        </p:sp>
        <p:pic>
          <p:nvPicPr>
            <p:cNvPr id="7" name="Picture 6" descr="Premium Vector | Set of National flag USA Canada Russia UK Australia Eu  China France Turkey Philippines India Brasil Italy Denmark German Portugal  Vector illustration Eps 10">
              <a:extLst>
                <a:ext uri="{FF2B5EF4-FFF2-40B4-BE49-F238E27FC236}">
                  <a16:creationId xmlns:a16="http://schemas.microsoft.com/office/drawing/2014/main" id="{82939CA2-C3CC-4A7A-963E-9D042DD9D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80870" y="1331022"/>
              <a:ext cx="603420" cy="301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0DE303-A832-85C4-B204-E500025B216B}"/>
              </a:ext>
            </a:extLst>
          </p:cNvPr>
          <p:cNvSpPr txBox="1"/>
          <p:nvPr/>
        </p:nvSpPr>
        <p:spPr>
          <a:xfrm>
            <a:off x="3144996" y="2013516"/>
            <a:ext cx="2455704" cy="2183675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100" b="1" u="sng" dirty="0">
                <a:solidFill>
                  <a:schemeClr val="tx2"/>
                </a:solidFill>
              </a:rPr>
              <a:t>Somerset, UK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b="1" dirty="0">
                <a:solidFill>
                  <a:schemeClr val="accent5"/>
                </a:solidFill>
              </a:rPr>
              <a:t>3.2 GW </a:t>
            </a:r>
            <a:r>
              <a:rPr lang="en-US" sz="1500" dirty="0">
                <a:solidFill>
                  <a:schemeClr val="tx2"/>
                </a:solidFill>
              </a:rPr>
              <a:t>Power Output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Framatome EPR1750 PWR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Original timeframe of </a:t>
            </a:r>
            <a:r>
              <a:rPr lang="en-US" sz="1500" b="1" dirty="0">
                <a:solidFill>
                  <a:schemeClr val="accent5"/>
                </a:solidFill>
              </a:rPr>
              <a:t>2025</a:t>
            </a:r>
            <a:r>
              <a:rPr lang="en-US" sz="1500" dirty="0">
                <a:solidFill>
                  <a:schemeClr val="tx2"/>
                </a:solidFill>
              </a:rPr>
              <a:t> has now slipped to </a:t>
            </a:r>
            <a:r>
              <a:rPr lang="en-US" sz="1500" b="1" dirty="0">
                <a:solidFill>
                  <a:schemeClr val="accent5"/>
                </a:solidFill>
              </a:rPr>
              <a:t>2029-31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Costs have risen from </a:t>
            </a:r>
            <a:r>
              <a:rPr lang="en-US" sz="1500" b="1" dirty="0">
                <a:solidFill>
                  <a:schemeClr val="accent5"/>
                </a:solidFill>
              </a:rPr>
              <a:t>$12B</a:t>
            </a:r>
            <a:r>
              <a:rPr lang="en-US" sz="1500" dirty="0">
                <a:solidFill>
                  <a:schemeClr val="tx2"/>
                </a:solidFill>
              </a:rPr>
              <a:t> to </a:t>
            </a:r>
            <a:r>
              <a:rPr lang="en-US" sz="1500" b="1" dirty="0">
                <a:solidFill>
                  <a:schemeClr val="accent5"/>
                </a:solidFill>
              </a:rPr>
              <a:t>$56B </a:t>
            </a:r>
            <a:r>
              <a:rPr lang="en-US" sz="1500" dirty="0">
                <a:solidFill>
                  <a:schemeClr val="tx2"/>
                </a:solidFill>
              </a:rPr>
              <a:t>(over </a:t>
            </a:r>
            <a:r>
              <a:rPr lang="en-US" sz="1500" b="1" dirty="0">
                <a:solidFill>
                  <a:schemeClr val="accent5"/>
                </a:solidFill>
              </a:rPr>
              <a:t>4X</a:t>
            </a:r>
            <a:r>
              <a:rPr lang="en-US" sz="1500" dirty="0">
                <a:solidFill>
                  <a:schemeClr val="tx2"/>
                </a:solidFill>
              </a:rPr>
              <a:t>)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FF9F6E-A046-C14F-1AE2-E2C5569B675B}"/>
              </a:ext>
            </a:extLst>
          </p:cNvPr>
          <p:cNvSpPr txBox="1"/>
          <p:nvPr/>
        </p:nvSpPr>
        <p:spPr>
          <a:xfrm>
            <a:off x="5954618" y="2013516"/>
            <a:ext cx="2377932" cy="2183675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100" b="1" u="sng" dirty="0">
                <a:solidFill>
                  <a:schemeClr val="tx2"/>
                </a:solidFill>
              </a:rPr>
              <a:t>Normandy, France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b="1" dirty="0">
                <a:solidFill>
                  <a:schemeClr val="accent5"/>
                </a:solidFill>
              </a:rPr>
              <a:t>1.65 GW </a:t>
            </a:r>
            <a:r>
              <a:rPr lang="en-US" sz="1500" dirty="0">
                <a:solidFill>
                  <a:schemeClr val="tx2"/>
                </a:solidFill>
              </a:rPr>
              <a:t>Power Output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Areva EPR1750 PWR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Original timeframe of </a:t>
            </a:r>
            <a:r>
              <a:rPr lang="en-US" sz="1500" b="1" dirty="0">
                <a:solidFill>
                  <a:schemeClr val="accent5"/>
                </a:solidFill>
              </a:rPr>
              <a:t>2012</a:t>
            </a:r>
            <a:r>
              <a:rPr lang="en-US" sz="1500" dirty="0">
                <a:solidFill>
                  <a:schemeClr val="tx2"/>
                </a:solidFill>
              </a:rPr>
              <a:t> has now slipped to </a:t>
            </a:r>
            <a:r>
              <a:rPr lang="en-US" sz="1500" b="1" dirty="0">
                <a:solidFill>
                  <a:schemeClr val="accent5"/>
                </a:solidFill>
              </a:rPr>
              <a:t>2025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Costs have risen from </a:t>
            </a:r>
            <a:r>
              <a:rPr lang="en-US" sz="1500" b="1" dirty="0">
                <a:solidFill>
                  <a:schemeClr val="accent5"/>
                </a:solidFill>
              </a:rPr>
              <a:t>$3.4B</a:t>
            </a:r>
            <a:r>
              <a:rPr lang="en-US" sz="1500" dirty="0">
                <a:solidFill>
                  <a:schemeClr val="tx2"/>
                </a:solidFill>
              </a:rPr>
              <a:t> to </a:t>
            </a:r>
            <a:r>
              <a:rPr lang="en-US" sz="1500" b="1" dirty="0">
                <a:solidFill>
                  <a:schemeClr val="accent5"/>
                </a:solidFill>
              </a:rPr>
              <a:t>$19.6B </a:t>
            </a:r>
            <a:r>
              <a:rPr lang="en-US" sz="1500" dirty="0">
                <a:solidFill>
                  <a:schemeClr val="tx2"/>
                </a:solidFill>
              </a:rPr>
              <a:t>(almost </a:t>
            </a:r>
            <a:r>
              <a:rPr lang="en-US" sz="1500" b="1" dirty="0">
                <a:solidFill>
                  <a:schemeClr val="accent5"/>
                </a:solidFill>
              </a:rPr>
              <a:t>6X</a:t>
            </a:r>
            <a:r>
              <a:rPr lang="en-US" sz="1500" dirty="0">
                <a:solidFill>
                  <a:schemeClr val="tx2"/>
                </a:solidFill>
              </a:rPr>
              <a:t>)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4517C9-16C9-3E3F-F0FC-BA3EFFB86EC1}"/>
              </a:ext>
            </a:extLst>
          </p:cNvPr>
          <p:cNvGrpSpPr/>
          <p:nvPr/>
        </p:nvGrpSpPr>
        <p:grpSpPr>
          <a:xfrm>
            <a:off x="5991089" y="810474"/>
            <a:ext cx="2278052" cy="1151721"/>
            <a:chOff x="7988119" y="1289428"/>
            <a:chExt cx="3037402" cy="1535628"/>
          </a:xfrm>
        </p:grpSpPr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95E56552-789B-CE09-A3C3-BE2CAAC00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923" y="1481723"/>
              <a:ext cx="2384615" cy="13433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Premium Vector | Set of National flag USA Canada Russia UK Australia Eu  China France Turkey Philippines India Brasil Italy Denmark German Portugal  Vector illustration Eps 10">
              <a:extLst>
                <a:ext uri="{FF2B5EF4-FFF2-40B4-BE49-F238E27FC236}">
                  <a16:creationId xmlns:a16="http://schemas.microsoft.com/office/drawing/2014/main" id="{E6B12B0C-C804-BF6E-4E79-11466778CC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69554" y="1331022"/>
              <a:ext cx="455967" cy="301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F6E2E8-90FB-41E4-0AF5-8159AEAA8D7B}"/>
                </a:ext>
              </a:extLst>
            </p:cNvPr>
            <p:cNvSpPr/>
            <p:nvPr/>
          </p:nvSpPr>
          <p:spPr>
            <a:xfrm>
              <a:off x="7988119" y="1289428"/>
              <a:ext cx="1735099" cy="37081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 err="1">
                  <a:solidFill>
                    <a:schemeClr val="tx2"/>
                  </a:solidFill>
                </a:rPr>
                <a:t>Flamanville</a:t>
              </a:r>
              <a:r>
                <a:rPr lang="en-US" sz="1350" dirty="0">
                  <a:solidFill>
                    <a:schemeClr val="tx2"/>
                  </a:solidFill>
                </a:rPr>
                <a:t> 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A0335A-D47B-E029-C18D-7FB014FE8A0C}"/>
              </a:ext>
            </a:extLst>
          </p:cNvPr>
          <p:cNvGrpSpPr/>
          <p:nvPr/>
        </p:nvGrpSpPr>
        <p:grpSpPr>
          <a:xfrm>
            <a:off x="690006" y="4059677"/>
            <a:ext cx="7911069" cy="618029"/>
            <a:chOff x="920008" y="5371171"/>
            <a:chExt cx="10105513" cy="86145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9A162A9-F618-F9A3-8FE6-466B8309CB12}"/>
                </a:ext>
              </a:extLst>
            </p:cNvPr>
            <p:cNvSpPr/>
            <p:nvPr/>
          </p:nvSpPr>
          <p:spPr>
            <a:xfrm>
              <a:off x="920008" y="5371171"/>
              <a:ext cx="10105513" cy="861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2A887E-2DFD-4E3F-E06C-C647245A55B1}"/>
                </a:ext>
              </a:extLst>
            </p:cNvPr>
            <p:cNvSpPr txBox="1"/>
            <p:nvPr/>
          </p:nvSpPr>
          <p:spPr>
            <a:xfrm>
              <a:off x="943242" y="5583720"/>
              <a:ext cx="7066797" cy="48262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dirty="0">
                  <a:solidFill>
                    <a:schemeClr val="tx2"/>
                  </a:solidFill>
                </a:rPr>
                <a:t>Fun fact: where do all these reactors get their fuel from?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5A8607-6F4A-5076-0A86-899CB0600FFD}"/>
              </a:ext>
            </a:extLst>
          </p:cNvPr>
          <p:cNvGrpSpPr/>
          <p:nvPr/>
        </p:nvGrpSpPr>
        <p:grpSpPr>
          <a:xfrm>
            <a:off x="6262318" y="4121731"/>
            <a:ext cx="2161208" cy="546247"/>
            <a:chOff x="8319489" y="5482671"/>
            <a:chExt cx="2881611" cy="7283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920813-393E-9A46-8198-B60FC988D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9489" y="5482671"/>
              <a:ext cx="1290215" cy="66929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654075-4875-D66D-810E-A3FF87721694}"/>
                </a:ext>
              </a:extLst>
            </p:cNvPr>
            <p:cNvSpPr txBox="1"/>
            <p:nvPr/>
          </p:nvSpPr>
          <p:spPr>
            <a:xfrm>
              <a:off x="9706512" y="5503114"/>
              <a:ext cx="1494588" cy="70788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i="1" dirty="0">
                  <a:solidFill>
                    <a:schemeClr val="tx2"/>
                  </a:solidFill>
                </a:rPr>
                <a:t>From Russia with love </a:t>
              </a:r>
              <a:r>
                <a:rPr lang="en-US" sz="1500" b="1" dirty="0">
                  <a:solidFill>
                    <a:schemeClr val="tx2"/>
                  </a:solidFill>
                  <a:sym typeface="Wingdings" panose="05000000000000000000" pitchFamily="2" charset="2"/>
                </a:rPr>
                <a:t></a:t>
              </a:r>
              <a:endParaRPr lang="en-US" sz="15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C0513-9998-7BE1-1FCA-AAE1968678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Nuclear may have a few…issues…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59EBB1-50C6-2798-1B43-64005440BB26}"/>
              </a:ext>
            </a:extLst>
          </p:cNvPr>
          <p:cNvGrpSpPr/>
          <p:nvPr/>
        </p:nvGrpSpPr>
        <p:grpSpPr>
          <a:xfrm>
            <a:off x="690006" y="1411468"/>
            <a:ext cx="6497178" cy="452016"/>
            <a:chOff x="690006" y="1411468"/>
            <a:chExt cx="6497178" cy="45201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E84624F-155B-1A47-57FE-2BBA42601C96}"/>
                </a:ext>
              </a:extLst>
            </p:cNvPr>
            <p:cNvSpPr/>
            <p:nvPr/>
          </p:nvSpPr>
          <p:spPr>
            <a:xfrm>
              <a:off x="690006" y="1415148"/>
              <a:ext cx="1232566" cy="44833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Previous reactor start </a:t>
              </a:r>
              <a:r>
                <a:rPr lang="en-US" sz="1350" dirty="0">
                  <a:solidFill>
                    <a:schemeClr val="tx2"/>
                  </a:solidFill>
                  <a:hlinkClick r:id="rId9"/>
                </a:rPr>
                <a:t>1973</a:t>
              </a:r>
              <a:endParaRPr lang="en-US" sz="1350" dirty="0">
                <a:solidFill>
                  <a:schemeClr val="tx2"/>
                </a:solidFill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809772B-EF08-52A7-44CA-8771EF84AD0A}"/>
                </a:ext>
              </a:extLst>
            </p:cNvPr>
            <p:cNvSpPr/>
            <p:nvPr/>
          </p:nvSpPr>
          <p:spPr>
            <a:xfrm>
              <a:off x="3100889" y="1415148"/>
              <a:ext cx="1232566" cy="44833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Previous reactor start </a:t>
              </a:r>
              <a:r>
                <a:rPr lang="en-US" sz="1350" dirty="0">
                  <a:solidFill>
                    <a:schemeClr val="tx2"/>
                  </a:solidFill>
                  <a:hlinkClick r:id="rId10"/>
                </a:rPr>
                <a:t>1988</a:t>
              </a:r>
              <a:endParaRPr lang="en-US" sz="1350" dirty="0">
                <a:solidFill>
                  <a:schemeClr val="tx2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87A91C3-086C-789C-3F2A-A1E47836AAEF}"/>
                </a:ext>
              </a:extLst>
            </p:cNvPr>
            <p:cNvSpPr/>
            <p:nvPr/>
          </p:nvSpPr>
          <p:spPr>
            <a:xfrm>
              <a:off x="5954618" y="1411468"/>
              <a:ext cx="1232566" cy="44833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Previous reactor start </a:t>
              </a:r>
              <a:r>
                <a:rPr lang="en-US" sz="1350" dirty="0">
                  <a:solidFill>
                    <a:schemeClr val="tx2"/>
                  </a:solidFill>
                  <a:hlinkClick r:id="rId11"/>
                </a:rPr>
                <a:t>1991</a:t>
              </a:r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CE076B5-998E-DEB3-3F23-49C704930479}"/>
              </a:ext>
            </a:extLst>
          </p:cNvPr>
          <p:cNvSpPr txBox="1"/>
          <p:nvPr/>
        </p:nvSpPr>
        <p:spPr>
          <a:xfrm>
            <a:off x="4419024" y="352153"/>
            <a:ext cx="4661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Nokia Pure Headline Light" panose="020B0304020202020204" pitchFamily="34" charset="0"/>
              </a:rPr>
              <a:t>and lost a generation of experience</a:t>
            </a:r>
          </a:p>
        </p:txBody>
      </p:sp>
    </p:spTree>
    <p:extLst>
      <p:ext uri="{BB962C8B-B14F-4D97-AF65-F5344CB8AC3E}">
        <p14:creationId xmlns:p14="http://schemas.microsoft.com/office/powerpoint/2010/main" val="398429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DC2162-C9B5-4DF6-8D64-715647387765}"/>
              </a:ext>
            </a:extLst>
          </p:cNvPr>
          <p:cNvSpPr txBox="1"/>
          <p:nvPr/>
        </p:nvSpPr>
        <p:spPr>
          <a:xfrm>
            <a:off x="289774" y="1009099"/>
            <a:ext cx="2524260" cy="90024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i="1" dirty="0">
                <a:solidFill>
                  <a:schemeClr val="accent1"/>
                </a:solidFill>
              </a:rPr>
              <a:t>No mega-project comes in on-time and on-budget anymore, right?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A3A344-0143-BFA8-81AB-6B51C51F83FB}"/>
              </a:ext>
            </a:extLst>
          </p:cNvPr>
          <p:cNvGrpSpPr/>
          <p:nvPr/>
        </p:nvGrpSpPr>
        <p:grpSpPr>
          <a:xfrm>
            <a:off x="3012813" y="1009099"/>
            <a:ext cx="1859484" cy="1350519"/>
            <a:chOff x="4017084" y="1094705"/>
            <a:chExt cx="2479311" cy="1800691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7B3BB12-4307-0253-5FB3-E807F59F5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249" y="1094705"/>
              <a:ext cx="1424055" cy="947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72EEC9-E31B-4DAB-753D-339D67B4A940}"/>
                </a:ext>
              </a:extLst>
            </p:cNvPr>
            <p:cNvSpPr txBox="1"/>
            <p:nvPr/>
          </p:nvSpPr>
          <p:spPr>
            <a:xfrm>
              <a:off x="4017084" y="2125955"/>
              <a:ext cx="2479311" cy="769441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China: 3 Gorges Dam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4.4X over budget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2143CF-E6C4-2442-0A94-F67448CA5C94}"/>
              </a:ext>
            </a:extLst>
          </p:cNvPr>
          <p:cNvGrpSpPr/>
          <p:nvPr/>
        </p:nvGrpSpPr>
        <p:grpSpPr>
          <a:xfrm>
            <a:off x="4963327" y="1214299"/>
            <a:ext cx="1671676" cy="1341626"/>
            <a:chOff x="6484686" y="1093553"/>
            <a:chExt cx="2228900" cy="1788834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B0FDCF33-A90D-86C6-48C0-798C2A5D8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508" y="1093553"/>
              <a:ext cx="1424055" cy="947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1ACCAC-AE3F-C16E-5307-54038DC4529C}"/>
                </a:ext>
              </a:extLst>
            </p:cNvPr>
            <p:cNvSpPr txBox="1"/>
            <p:nvPr/>
          </p:nvSpPr>
          <p:spPr>
            <a:xfrm>
              <a:off x="6484686" y="2112946"/>
              <a:ext cx="2228900" cy="769441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Venice, Italy: MOSE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4.7X over budget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AA53E4-FEB5-673E-E92D-85B6B0EAF60A}"/>
              </a:ext>
            </a:extLst>
          </p:cNvPr>
          <p:cNvGrpSpPr/>
          <p:nvPr/>
        </p:nvGrpSpPr>
        <p:grpSpPr>
          <a:xfrm>
            <a:off x="4287756" y="3222268"/>
            <a:ext cx="3052567" cy="1658133"/>
            <a:chOff x="1716998" y="4441601"/>
            <a:chExt cx="4070089" cy="2210843"/>
          </a:xfrm>
        </p:grpSpPr>
        <p:pic>
          <p:nvPicPr>
            <p:cNvPr id="5126" name="Picture 6">
              <a:extLst>
                <a:ext uri="{FF2B5EF4-FFF2-40B4-BE49-F238E27FC236}">
                  <a16:creationId xmlns:a16="http://schemas.microsoft.com/office/drawing/2014/main" id="{D3F2E688-F8EC-C5A1-5356-91CBF8D75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017" y="4863610"/>
              <a:ext cx="1424055" cy="947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EC0173-76C4-93F9-B874-4DE164A0B69B}"/>
                </a:ext>
              </a:extLst>
            </p:cNvPr>
            <p:cNvSpPr txBox="1"/>
            <p:nvPr/>
          </p:nvSpPr>
          <p:spPr>
            <a:xfrm>
              <a:off x="1716998" y="5883003"/>
              <a:ext cx="4070089" cy="769441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Barcelona, Spain: La Sagrada Familia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i="1" dirty="0">
                  <a:solidFill>
                    <a:schemeClr val="tx2"/>
                  </a:solidFill>
                </a:rPr>
                <a:t>Nobody even knows!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4D6C15-A1CB-7554-FD04-9DE754E1B2FE}"/>
                </a:ext>
              </a:extLst>
            </p:cNvPr>
            <p:cNvSpPr txBox="1"/>
            <p:nvPr/>
          </p:nvSpPr>
          <p:spPr>
            <a:xfrm>
              <a:off x="3131881" y="4441601"/>
              <a:ext cx="1221275" cy="40010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1883-????</a:t>
              </a:r>
              <a:endParaRPr lang="en-US" sz="1500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EBF75F-7FC2-AB1E-350B-A97CCC65F1C4}"/>
              </a:ext>
            </a:extLst>
          </p:cNvPr>
          <p:cNvGrpSpPr/>
          <p:nvPr/>
        </p:nvGrpSpPr>
        <p:grpSpPr>
          <a:xfrm>
            <a:off x="6606034" y="1006809"/>
            <a:ext cx="2169441" cy="1343052"/>
            <a:chOff x="8674960" y="1091652"/>
            <a:chExt cx="2892588" cy="1790735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B8D89B22-DD18-DD71-90B0-5E66E30B0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74" y="1091652"/>
              <a:ext cx="1424055" cy="947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6BA067-9963-F9DA-F743-07AF7B6F4DE2}"/>
                </a:ext>
              </a:extLst>
            </p:cNvPr>
            <p:cNvSpPr txBox="1"/>
            <p:nvPr/>
          </p:nvSpPr>
          <p:spPr>
            <a:xfrm>
              <a:off x="8674960" y="2112946"/>
              <a:ext cx="2892588" cy="769441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USA, Boston: The Big Dig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8.5X over budget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F8EE7D1-9D5E-344F-F361-1407659EA354}"/>
              </a:ext>
            </a:extLst>
          </p:cNvPr>
          <p:cNvSpPr txBox="1"/>
          <p:nvPr/>
        </p:nvSpPr>
        <p:spPr>
          <a:xfrm>
            <a:off x="332908" y="2987393"/>
            <a:ext cx="2524260" cy="90024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i="1" dirty="0">
                <a:solidFill>
                  <a:schemeClr val="accent1"/>
                </a:solidFill>
              </a:rPr>
              <a:t>But it turns out we were never that good at project estimates!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618EA2-2358-A3F9-F2F5-67674A5E39D6}"/>
              </a:ext>
            </a:extLst>
          </p:cNvPr>
          <p:cNvGrpSpPr/>
          <p:nvPr/>
        </p:nvGrpSpPr>
        <p:grpSpPr>
          <a:xfrm>
            <a:off x="1897436" y="2753898"/>
            <a:ext cx="3009222" cy="1690815"/>
            <a:chOff x="2872814" y="3373478"/>
            <a:chExt cx="4012296" cy="2254420"/>
          </a:xfrm>
        </p:grpSpPr>
        <p:pic>
          <p:nvPicPr>
            <p:cNvPr id="5132" name="Picture 12" descr="The Sydney Opera House under construction in 1965">
              <a:extLst>
                <a:ext uri="{FF2B5EF4-FFF2-40B4-BE49-F238E27FC236}">
                  <a16:creationId xmlns:a16="http://schemas.microsoft.com/office/drawing/2014/main" id="{B6647230-0A98-286A-64AB-D911724B5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441" y="3788232"/>
              <a:ext cx="1429541" cy="947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47988C-DC67-4ED6-3625-D617123784AE}"/>
                </a:ext>
              </a:extLst>
            </p:cNvPr>
            <p:cNvSpPr txBox="1"/>
            <p:nvPr/>
          </p:nvSpPr>
          <p:spPr>
            <a:xfrm>
              <a:off x="2872814" y="4858457"/>
              <a:ext cx="4012296" cy="769441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Sydney, Australia: The Opera House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i="1" dirty="0">
                  <a:solidFill>
                    <a:schemeClr val="tx2"/>
                  </a:solidFill>
                </a:rPr>
                <a:t>14.6X over budget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02A77-7CE9-A133-F2FC-B4902026EBFD}"/>
                </a:ext>
              </a:extLst>
            </p:cNvPr>
            <p:cNvSpPr txBox="1"/>
            <p:nvPr/>
          </p:nvSpPr>
          <p:spPr>
            <a:xfrm>
              <a:off x="4450529" y="3373478"/>
              <a:ext cx="1037464" cy="40010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dirty="0">
                  <a:solidFill>
                    <a:schemeClr val="tx2"/>
                  </a:solidFill>
                </a:rPr>
                <a:t>1959-73</a:t>
              </a:r>
              <a:endParaRPr lang="en-US" sz="1500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D7ACC0-8A59-6039-CC40-B6F84303358B}"/>
              </a:ext>
            </a:extLst>
          </p:cNvPr>
          <p:cNvGrpSpPr/>
          <p:nvPr/>
        </p:nvGrpSpPr>
        <p:grpSpPr>
          <a:xfrm>
            <a:off x="6990022" y="2707558"/>
            <a:ext cx="2156724" cy="1901379"/>
            <a:chOff x="9367656" y="3645068"/>
            <a:chExt cx="2875633" cy="25351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9E06EE-72F0-92BA-CB0D-293474E5104B}"/>
                </a:ext>
              </a:extLst>
            </p:cNvPr>
            <p:cNvGrpSpPr/>
            <p:nvPr/>
          </p:nvGrpSpPr>
          <p:grpSpPr>
            <a:xfrm>
              <a:off x="9454748" y="4389573"/>
              <a:ext cx="2788541" cy="1790668"/>
              <a:chOff x="5827199" y="3258563"/>
              <a:chExt cx="2788541" cy="1790668"/>
            </a:xfrm>
          </p:grpSpPr>
          <p:pic>
            <p:nvPicPr>
              <p:cNvPr id="5128" name="Picture 8">
                <a:extLst>
                  <a:ext uri="{FF2B5EF4-FFF2-40B4-BE49-F238E27FC236}">
                    <a16:creationId xmlns:a16="http://schemas.microsoft.com/office/drawing/2014/main" id="{3C6457E5-F97B-7CF5-7EB6-65BD0BE375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5906" y="3258563"/>
                <a:ext cx="1424056" cy="94773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11A203-FDE7-004C-55FC-8710CD2E66A5}"/>
                  </a:ext>
                </a:extLst>
              </p:cNvPr>
              <p:cNvSpPr txBox="1"/>
              <p:nvPr/>
            </p:nvSpPr>
            <p:spPr>
              <a:xfrm>
                <a:off x="5827199" y="4279789"/>
                <a:ext cx="2788541" cy="769442"/>
              </a:xfrm>
              <a:prstGeom prst="rect">
                <a:avLst/>
              </a:prstGeom>
            </p:spPr>
            <p:txBody>
              <a:bodyPr vert="horz" wrap="none" lIns="68580" tIns="34290" rIns="68580" bIns="3429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500" dirty="0">
                    <a:solidFill>
                      <a:schemeClr val="tx2"/>
                    </a:solidFill>
                  </a:rPr>
                  <a:t>Low Earth Orbit: The ISS</a:t>
                </a:r>
              </a:p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500" i="1" dirty="0">
                    <a:solidFill>
                      <a:schemeClr val="tx2"/>
                    </a:solidFill>
                  </a:rPr>
                  <a:t>$17B </a:t>
                </a:r>
                <a:r>
                  <a:rPr lang="en-US" sz="1500" i="1" dirty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 $160B</a:t>
                </a:r>
                <a:endParaRPr lang="en-US" sz="1500" i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A81A53-17A3-A65B-848B-B4FC24A573EB}"/>
                </a:ext>
              </a:extLst>
            </p:cNvPr>
            <p:cNvSpPr txBox="1"/>
            <p:nvPr/>
          </p:nvSpPr>
          <p:spPr>
            <a:xfrm>
              <a:off x="9367656" y="3645068"/>
              <a:ext cx="2759952" cy="646331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350" b="1" i="1" dirty="0">
                  <a:solidFill>
                    <a:schemeClr val="accent6"/>
                  </a:solidFill>
                </a:rPr>
                <a:t>And it doesn’t even need to be on Earth to over-run!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246F-B12D-271B-96F9-1DE696740C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nuclear part’s not the only problem…</a:t>
            </a:r>
          </a:p>
        </p:txBody>
      </p:sp>
    </p:spTree>
    <p:extLst>
      <p:ext uri="{BB962C8B-B14F-4D97-AF65-F5344CB8AC3E}">
        <p14:creationId xmlns:p14="http://schemas.microsoft.com/office/powerpoint/2010/main" val="38246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864C0D-20CB-0BF1-4E35-5A0C3A215357}"/>
              </a:ext>
            </a:extLst>
          </p:cNvPr>
          <p:cNvGrpSpPr/>
          <p:nvPr/>
        </p:nvGrpSpPr>
        <p:grpSpPr>
          <a:xfrm>
            <a:off x="587982" y="572368"/>
            <a:ext cx="8037859" cy="969050"/>
            <a:chOff x="783975" y="715593"/>
            <a:chExt cx="10717145" cy="1292066"/>
          </a:xfrm>
        </p:grpSpPr>
        <p:pic>
          <p:nvPicPr>
            <p:cNvPr id="2050" name="Picture 2" descr="Amazon Logo, symbol, meaning, history, PNG, brand">
              <a:extLst>
                <a:ext uri="{FF2B5EF4-FFF2-40B4-BE49-F238E27FC236}">
                  <a16:creationId xmlns:a16="http://schemas.microsoft.com/office/drawing/2014/main" id="{79556FDF-5B21-F59E-A9DD-4C7163AEB3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3975" y="1289903"/>
              <a:ext cx="2129225" cy="71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AAB832-12C9-3441-85A4-C01EDE5509B8}"/>
                </a:ext>
              </a:extLst>
            </p:cNvPr>
            <p:cNvSpPr/>
            <p:nvPr/>
          </p:nvSpPr>
          <p:spPr>
            <a:xfrm>
              <a:off x="3482912" y="1153652"/>
              <a:ext cx="3519949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Purchased 900 MW Data Center next to </a:t>
              </a:r>
              <a:r>
                <a:rPr lang="en-US" sz="1200">
                  <a:solidFill>
                    <a:schemeClr val="tx2"/>
                  </a:solidFill>
                  <a:hlinkClick r:id="rId3"/>
                </a:rPr>
                <a:t>Susquehanna Nuclear Plant</a:t>
              </a:r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01AF7C-EE2E-EA69-CC89-1C840E3994D6}"/>
                </a:ext>
              </a:extLst>
            </p:cNvPr>
            <p:cNvSpPr/>
            <p:nvPr/>
          </p:nvSpPr>
          <p:spPr>
            <a:xfrm>
              <a:off x="7253583" y="1153652"/>
              <a:ext cx="4247537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8100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hlinkClick r:id="rId4"/>
                </a:rPr>
                <a:t>SMR plans in 3 US locations</a:t>
              </a:r>
              <a:r>
                <a:rPr lang="en-US" sz="1200">
                  <a:solidFill>
                    <a:schemeClr val="tx2"/>
                  </a:solidFill>
                </a:rPr>
                <a:t> (inc. VA and WA)</a:t>
              </a:r>
            </a:p>
            <a:p>
              <a:pPr algn="ctr"/>
              <a:endParaRPr lang="en-US" sz="1200">
                <a:solidFill>
                  <a:schemeClr val="tx2"/>
                </a:solidFill>
              </a:endParaRPr>
            </a:p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5A356-8163-7E58-0ABB-163CA1277225}"/>
                </a:ext>
              </a:extLst>
            </p:cNvPr>
            <p:cNvSpPr txBox="1"/>
            <p:nvPr/>
          </p:nvSpPr>
          <p:spPr>
            <a:xfrm>
              <a:off x="4449720" y="715594"/>
              <a:ext cx="1431076" cy="420628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>
                  <a:solidFill>
                    <a:schemeClr val="tx2"/>
                  </a:solidFill>
                </a:rPr>
                <a:t>Short Term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1FBE8F-E972-D529-5A2E-98C2E4072188}"/>
                </a:ext>
              </a:extLst>
            </p:cNvPr>
            <p:cNvSpPr txBox="1"/>
            <p:nvPr/>
          </p:nvSpPr>
          <p:spPr>
            <a:xfrm>
              <a:off x="8263672" y="715593"/>
              <a:ext cx="1391236" cy="420628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>
                  <a:solidFill>
                    <a:schemeClr val="tx2"/>
                  </a:solidFill>
                </a:rPr>
                <a:t>Long Term</a:t>
              </a:r>
            </a:p>
          </p:txBody>
        </p:sp>
        <p:pic>
          <p:nvPicPr>
            <p:cNvPr id="2052" name="Picture 4" descr="Media Kit: Nuclear Energy Resources and Insights — X-energy">
              <a:extLst>
                <a:ext uri="{FF2B5EF4-FFF2-40B4-BE49-F238E27FC236}">
                  <a16:creationId xmlns:a16="http://schemas.microsoft.com/office/drawing/2014/main" id="{440292E1-339B-ACAE-33AF-A14974FE43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24322" y="1588239"/>
              <a:ext cx="1102348" cy="344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B91090-FBFC-8E45-4C58-F05C50F1452C}"/>
                </a:ext>
              </a:extLst>
            </p:cNvPr>
            <p:cNvSpPr txBox="1"/>
            <p:nvPr/>
          </p:nvSpPr>
          <p:spPr>
            <a:xfrm>
              <a:off x="9026669" y="1588240"/>
              <a:ext cx="1417911" cy="31803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100">
                  <a:solidFill>
                    <a:schemeClr val="tx2"/>
                  </a:solidFill>
                  <a:hlinkClick r:id="rId6"/>
                </a:rPr>
                <a:t>Anchor investor</a:t>
              </a:r>
              <a:endParaRPr lang="en-US" sz="1100">
                <a:solidFill>
                  <a:schemeClr val="tx2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47D2DD-BC57-F8F5-EC3C-42F12EA6A79D}"/>
              </a:ext>
            </a:extLst>
          </p:cNvPr>
          <p:cNvGrpSpPr/>
          <p:nvPr/>
        </p:nvGrpSpPr>
        <p:grpSpPr>
          <a:xfrm>
            <a:off x="483707" y="2451146"/>
            <a:ext cx="8142132" cy="668647"/>
            <a:chOff x="644943" y="3317887"/>
            <a:chExt cx="10856176" cy="89153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B8CFF66-F6D3-EC9B-E5DF-D526AB421219}"/>
                </a:ext>
              </a:extLst>
            </p:cNvPr>
            <p:cNvSpPr/>
            <p:nvPr/>
          </p:nvSpPr>
          <p:spPr>
            <a:xfrm>
              <a:off x="3482912" y="3359339"/>
              <a:ext cx="4868608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pic>
          <p:nvPicPr>
            <p:cNvPr id="8196" name="Picture 4" descr="Microsoft Unveils a New Look - The Official Microsoft Blog">
              <a:extLst>
                <a:ext uri="{FF2B5EF4-FFF2-40B4-BE49-F238E27FC236}">
                  <a16:creationId xmlns:a16="http://schemas.microsoft.com/office/drawing/2014/main" id="{6C8973EB-F28A-007F-F95A-A361160F2B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4943" y="3445920"/>
              <a:ext cx="2587248" cy="572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09DFC0-99E2-CF74-2D3D-D97ABCF26009}"/>
                </a:ext>
              </a:extLst>
            </p:cNvPr>
            <p:cNvSpPr txBox="1"/>
            <p:nvPr/>
          </p:nvSpPr>
          <p:spPr>
            <a:xfrm>
              <a:off x="3381312" y="3317887"/>
              <a:ext cx="3080448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hlinkClick r:id="rId8"/>
                </a:rPr>
                <a:t>September 2025: Microsoft sign agreement to reactivate reactor at Three Mile Island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4B9FAE-ECF2-334F-C093-72CDC24091D0}"/>
                </a:ext>
              </a:extLst>
            </p:cNvPr>
            <p:cNvSpPr txBox="1"/>
            <p:nvPr/>
          </p:nvSpPr>
          <p:spPr>
            <a:xfrm>
              <a:off x="6766560" y="3347642"/>
              <a:ext cx="1485191" cy="615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hlinkClick r:id="rId9"/>
                </a:rPr>
                <a:t>CEC  and SMR deal with OPG </a:t>
              </a:r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6EB0033-1F44-2D98-1E3A-CE9B2B76462B}"/>
                </a:ext>
              </a:extLst>
            </p:cNvPr>
            <p:cNvSpPr/>
            <p:nvPr/>
          </p:nvSpPr>
          <p:spPr>
            <a:xfrm>
              <a:off x="8597416" y="3361389"/>
              <a:ext cx="2903703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FFCCAC-BB4A-3C05-F49B-1A2E12A17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57308" y="3635087"/>
              <a:ext cx="1200661" cy="2889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7EF611-DF57-84E9-4F36-423256170EBC}"/>
                </a:ext>
              </a:extLst>
            </p:cNvPr>
            <p:cNvSpPr txBox="1"/>
            <p:nvPr/>
          </p:nvSpPr>
          <p:spPr>
            <a:xfrm>
              <a:off x="8597416" y="3347642"/>
              <a:ext cx="1485191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hlinkClick r:id="rId11"/>
                </a:rPr>
                <a:t>Nuclear Fusion deal with Helion</a:t>
              </a:r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143566C-924E-89FC-16C1-894ECA5CF285}"/>
                </a:ext>
              </a:extLst>
            </p:cNvPr>
            <p:cNvSpPr txBox="1"/>
            <p:nvPr/>
          </p:nvSpPr>
          <p:spPr>
            <a:xfrm>
              <a:off x="6417858" y="3567202"/>
              <a:ext cx="374889" cy="420628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&amp;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147635-9199-3174-A3A8-2EA7D49F739E}"/>
              </a:ext>
            </a:extLst>
          </p:cNvPr>
          <p:cNvGrpSpPr/>
          <p:nvPr/>
        </p:nvGrpSpPr>
        <p:grpSpPr>
          <a:xfrm>
            <a:off x="472441" y="3254839"/>
            <a:ext cx="8170122" cy="649142"/>
            <a:chOff x="629921" y="4439329"/>
            <a:chExt cx="10893496" cy="86552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3B7B3D-72C5-0861-89AC-83242678F6B7}"/>
                </a:ext>
              </a:extLst>
            </p:cNvPr>
            <p:cNvSpPr/>
            <p:nvPr/>
          </p:nvSpPr>
          <p:spPr>
            <a:xfrm>
              <a:off x="3482912" y="4459939"/>
              <a:ext cx="2553139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5000" tIns="0" rIns="135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hlinkClick r:id="rId12"/>
                </a:rPr>
                <a:t>Talking about a 130k Nvidia cluster</a:t>
              </a:r>
              <a:endParaRPr lang="en-US" sz="1200">
                <a:solidFill>
                  <a:schemeClr val="tx2"/>
                </a:solidFill>
              </a:endParaRPr>
            </a:p>
          </p:txBody>
        </p:sp>
        <p:pic>
          <p:nvPicPr>
            <p:cNvPr id="8198" name="Picture 6" descr="Oracle Logo, symbol, meaning, history, PNG, brand">
              <a:extLst>
                <a:ext uri="{FF2B5EF4-FFF2-40B4-BE49-F238E27FC236}">
                  <a16:creationId xmlns:a16="http://schemas.microsoft.com/office/drawing/2014/main" id="{FE65E24B-C060-D5D0-0DDB-F5852CDF64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604" b="32926"/>
            <a:stretch/>
          </p:blipFill>
          <p:spPr bwMode="auto">
            <a:xfrm>
              <a:off x="629921" y="4658431"/>
              <a:ext cx="2587249" cy="44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119C0F-7BDC-A970-DBC4-FC6C13F1602D}"/>
                </a:ext>
              </a:extLst>
            </p:cNvPr>
            <p:cNvSpPr/>
            <p:nvPr/>
          </p:nvSpPr>
          <p:spPr>
            <a:xfrm>
              <a:off x="6309360" y="4439329"/>
              <a:ext cx="5214057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hlinkClick r:id="rId14"/>
                </a:rPr>
                <a:t>“Intention to build Gigawatt-scale AI data centers powered by Small Modular Nuclear Reactors”</a:t>
              </a:r>
              <a:endParaRPr lang="en-US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C79210-5ACD-9E08-8729-7EBE4EE8DF64}"/>
              </a:ext>
            </a:extLst>
          </p:cNvPr>
          <p:cNvGrpSpPr/>
          <p:nvPr/>
        </p:nvGrpSpPr>
        <p:grpSpPr>
          <a:xfrm>
            <a:off x="539597" y="4039026"/>
            <a:ext cx="8086242" cy="635368"/>
            <a:chOff x="719463" y="5558295"/>
            <a:chExt cx="10781656" cy="84715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CEC851-39DC-FC54-0098-FC8F7BEAEB92}"/>
                </a:ext>
              </a:extLst>
            </p:cNvPr>
            <p:cNvSpPr/>
            <p:nvPr/>
          </p:nvSpPr>
          <p:spPr>
            <a:xfrm>
              <a:off x="3482912" y="5560539"/>
              <a:ext cx="3519949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000" tIns="0" rIns="162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  <a:hlinkClick r:id="rId15"/>
                </a:rPr>
                <a:t>Plan to build Data Center near nuclear facility blocked by discovery of rare bees</a:t>
              </a:r>
              <a:endParaRPr lang="en-US" sz="1200">
                <a:solidFill>
                  <a:schemeClr val="tx2"/>
                </a:solidFill>
              </a:endParaRPr>
            </a:p>
          </p:txBody>
        </p:sp>
        <p:pic>
          <p:nvPicPr>
            <p:cNvPr id="8200" name="Picture 8">
              <a:extLst>
                <a:ext uri="{FF2B5EF4-FFF2-40B4-BE49-F238E27FC236}">
                  <a16:creationId xmlns:a16="http://schemas.microsoft.com/office/drawing/2014/main" id="{BF1AC36A-3067-065F-0A9C-FDFAA78FED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9463" y="5732385"/>
              <a:ext cx="2354628" cy="49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47337A-A346-1D1D-A135-246B6914EBE0}"/>
                </a:ext>
              </a:extLst>
            </p:cNvPr>
            <p:cNvGrpSpPr/>
            <p:nvPr/>
          </p:nvGrpSpPr>
          <p:grpSpPr>
            <a:xfrm>
              <a:off x="7253582" y="5558295"/>
              <a:ext cx="4247537" cy="844914"/>
              <a:chOff x="7253582" y="5558295"/>
              <a:chExt cx="4247537" cy="84491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AFAC3CB-2ABD-BE29-4322-182C0E08B769}"/>
                  </a:ext>
                </a:extLst>
              </p:cNvPr>
              <p:cNvSpPr/>
              <p:nvPr/>
            </p:nvSpPr>
            <p:spPr>
              <a:xfrm>
                <a:off x="7253582" y="5558295"/>
                <a:ext cx="4247537" cy="8449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7000" tIns="0" rIns="594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  <a:hlinkClick r:id="rId17"/>
                  </a:rPr>
                  <a:t>August 2025: Agreement with Sage Geosystems for </a:t>
                </a:r>
                <a:r>
                  <a:rPr lang="en-US" sz="1200" dirty="0" err="1">
                    <a:solidFill>
                      <a:schemeClr val="tx2"/>
                    </a:solidFill>
                    <a:hlinkClick r:id="rId17"/>
                  </a:rPr>
                  <a:t>Geopressurized</a:t>
                </a:r>
                <a:r>
                  <a:rPr lang="en-US" sz="1200" dirty="0">
                    <a:solidFill>
                      <a:schemeClr val="tx2"/>
                    </a:solidFill>
                    <a:hlinkClick r:id="rId17"/>
                  </a:rPr>
                  <a:t> Geothermal System</a:t>
                </a: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8204" name="Picture 12" descr="Sage Geosystems, Inc. and California Resources Corporation ...">
                <a:extLst>
                  <a:ext uri="{FF2B5EF4-FFF2-40B4-BE49-F238E27FC236}">
                    <a16:creationId xmlns:a16="http://schemas.microsoft.com/office/drawing/2014/main" id="{2DAB2A3B-9305-BC3B-AE5D-4F47A02059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716998" y="5672836"/>
                <a:ext cx="726120" cy="5536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88D006-EA3D-3C6D-0743-F57431499011}"/>
              </a:ext>
            </a:extLst>
          </p:cNvPr>
          <p:cNvSpPr txBox="1"/>
          <p:nvPr/>
        </p:nvSpPr>
        <p:spPr>
          <a:xfrm>
            <a:off x="7276003" y="285534"/>
            <a:ext cx="1941878" cy="238527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SMR = Small Modular Reactor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C51376-30B2-6988-0EF8-4F6927C2BD5A}"/>
              </a:ext>
            </a:extLst>
          </p:cNvPr>
          <p:cNvGrpSpPr/>
          <p:nvPr/>
        </p:nvGrpSpPr>
        <p:grpSpPr>
          <a:xfrm>
            <a:off x="460693" y="1676464"/>
            <a:ext cx="8165147" cy="639636"/>
            <a:chOff x="614256" y="2239067"/>
            <a:chExt cx="10886863" cy="85284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7C9E3BD-36B3-C323-748B-71EC57920739}"/>
                </a:ext>
              </a:extLst>
            </p:cNvPr>
            <p:cNvGrpSpPr/>
            <p:nvPr/>
          </p:nvGrpSpPr>
          <p:grpSpPr>
            <a:xfrm>
              <a:off x="614256" y="2239067"/>
              <a:ext cx="10886863" cy="852848"/>
              <a:chOff x="614256" y="2252003"/>
              <a:chExt cx="10886863" cy="85284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166FF22-76D5-F3AB-FBC1-BA3E7C3A56F6}"/>
                  </a:ext>
                </a:extLst>
              </p:cNvPr>
              <p:cNvSpPr/>
              <p:nvPr/>
            </p:nvSpPr>
            <p:spPr>
              <a:xfrm>
                <a:off x="6948597" y="2256495"/>
                <a:ext cx="4552522" cy="8449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1000" tIns="0" rIns="1647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054" name="Picture 6" descr="Google logo - Wikipedia">
                <a:extLst>
                  <a:ext uri="{FF2B5EF4-FFF2-40B4-BE49-F238E27FC236}">
                    <a16:creationId xmlns:a16="http://schemas.microsoft.com/office/drawing/2014/main" id="{4E1AB074-266C-8B8B-2AA5-9249020399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256" y="2295564"/>
                <a:ext cx="2391981" cy="809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4" name="Picture 2" descr="Kairos Power Selected by U.S. Department of Energy for Awards to Advance  Nuclear Fuel and Materials Applications - Kairos Power">
                <a:extLst>
                  <a:ext uri="{FF2B5EF4-FFF2-40B4-BE49-F238E27FC236}">
                    <a16:creationId xmlns:a16="http://schemas.microsoft.com/office/drawing/2014/main" id="{39616B5F-DB70-DE67-31C2-0F20AD27F3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7075" y="2422482"/>
                <a:ext cx="1199273" cy="2457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682B297-9577-6578-566C-64968B5C9657}"/>
                  </a:ext>
                </a:extLst>
              </p:cNvPr>
              <p:cNvSpPr/>
              <p:nvPr/>
            </p:nvSpPr>
            <p:spPr>
              <a:xfrm>
                <a:off x="3482912" y="2252003"/>
                <a:ext cx="3246565" cy="8449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100" i="1" dirty="0">
                    <a:solidFill>
                      <a:schemeClr val="tx2"/>
                    </a:solidFill>
                    <a:hlinkClick r:id="rId21"/>
                  </a:rPr>
                  <a:t>Geothermal investments</a:t>
                </a:r>
                <a:endParaRPr lang="en-US" sz="1100" i="1" dirty="0">
                  <a:solidFill>
                    <a:schemeClr val="tx2"/>
                  </a:solidFill>
                </a:endParaRPr>
              </a:p>
              <a:p>
                <a:pPr algn="ctr"/>
                <a:endParaRPr lang="en-US" sz="1100" i="1" dirty="0">
                  <a:solidFill>
                    <a:schemeClr val="tx2"/>
                  </a:solidFill>
                </a:endParaRPr>
              </a:p>
              <a:p>
                <a:pPr algn="ctr"/>
                <a:endParaRPr lang="en-US" sz="1100" i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FF9263-EE42-9941-A743-49920A168E12}"/>
                </a:ext>
              </a:extLst>
            </p:cNvPr>
            <p:cNvSpPr txBox="1"/>
            <p:nvPr/>
          </p:nvSpPr>
          <p:spPr>
            <a:xfrm>
              <a:off x="7002862" y="2395594"/>
              <a:ext cx="3446916" cy="543739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100" dirty="0">
                  <a:solidFill>
                    <a:schemeClr val="tx2"/>
                  </a:solidFill>
                  <a:hlinkClick r:id="rId22"/>
                </a:rPr>
                <a:t>October 2025: Google announced agreement with Kairos Power for SMRs</a:t>
              </a:r>
              <a:endParaRPr lang="en-US" sz="1100" dirty="0">
                <a:solidFill>
                  <a:schemeClr val="tx2"/>
                </a:solidFill>
              </a:endParaRPr>
            </a:p>
          </p:txBody>
        </p:sp>
        <p:pic>
          <p:nvPicPr>
            <p:cNvPr id="12" name="Picture 2" descr="Fervo Energy - Next-Generation ...">
              <a:extLst>
                <a:ext uri="{FF2B5EF4-FFF2-40B4-BE49-F238E27FC236}">
                  <a16:creationId xmlns:a16="http://schemas.microsoft.com/office/drawing/2014/main" id="{2EA87D83-39FF-A01F-673E-0BAE07429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029" y="2655982"/>
              <a:ext cx="1422426" cy="30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501B33-FDD2-DF5F-02E2-F09191209E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175449"/>
            <a:ext cx="8308800" cy="340654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Hyperscalers</a:t>
            </a:r>
            <a:r>
              <a:rPr lang="en-US" dirty="0"/>
              <a:t>’ Plans for Power: BYOP* </a:t>
            </a:r>
            <a:r>
              <a:rPr lang="en-US" sz="1200" dirty="0"/>
              <a:t>*(Bring your own power)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C8B58E-A29C-027A-3991-638B5DC1DD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a Small Modular Reactor?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27EB8-EF42-C37A-044B-718096EEB86E}"/>
              </a:ext>
            </a:extLst>
          </p:cNvPr>
          <p:cNvSpPr txBox="1"/>
          <p:nvPr/>
        </p:nvSpPr>
        <p:spPr>
          <a:xfrm>
            <a:off x="4772025" y="455148"/>
            <a:ext cx="914400" cy="22225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  <a:hlinkClick r:id="rId2"/>
              </a:rPr>
              <a:t>Source IAEA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E7B272-CDE4-262D-7FFC-2B52FEFC36B4}"/>
              </a:ext>
            </a:extLst>
          </p:cNvPr>
          <p:cNvSpPr txBox="1"/>
          <p:nvPr/>
        </p:nvSpPr>
        <p:spPr>
          <a:xfrm>
            <a:off x="6390789" y="451226"/>
            <a:ext cx="1689181" cy="22225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  <a:hlinkClick r:id="rId3"/>
              </a:rPr>
              <a:t>The SMR Booklet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grpSp>
        <p:nvGrpSpPr>
          <p:cNvPr id="2082" name="Group 2081">
            <a:extLst>
              <a:ext uri="{FF2B5EF4-FFF2-40B4-BE49-F238E27FC236}">
                <a16:creationId xmlns:a16="http://schemas.microsoft.com/office/drawing/2014/main" id="{A1F3FAAF-C115-0A7A-95D9-0224DA8065DD}"/>
              </a:ext>
            </a:extLst>
          </p:cNvPr>
          <p:cNvGrpSpPr/>
          <p:nvPr/>
        </p:nvGrpSpPr>
        <p:grpSpPr>
          <a:xfrm>
            <a:off x="341986" y="796744"/>
            <a:ext cx="4548656" cy="857689"/>
            <a:chOff x="341986" y="796744"/>
            <a:chExt cx="4548656" cy="85768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36DD5D9-9B31-71C6-FBED-C6E804CCB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2913" y="895701"/>
              <a:ext cx="1309090" cy="609262"/>
            </a:xfrm>
            <a:prstGeom prst="rect">
              <a:avLst/>
            </a:prstGeom>
          </p:spPr>
        </p:pic>
        <p:pic>
          <p:nvPicPr>
            <p:cNvPr id="6" name="Picture 5" descr="A cartoon of buildings and trees&#10;&#10;AI-generated content may be incorrect.">
              <a:extLst>
                <a:ext uri="{FF2B5EF4-FFF2-40B4-BE49-F238E27FC236}">
                  <a16:creationId xmlns:a16="http://schemas.microsoft.com/office/drawing/2014/main" id="{5C605462-0218-15BD-ABEC-B997DD47A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4221" y="796744"/>
              <a:ext cx="760404" cy="760404"/>
            </a:xfrm>
            <a:prstGeom prst="rect">
              <a:avLst/>
            </a:prstGeom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6D6FB132-4D4D-2E10-977C-A8A338B745AB}"/>
                </a:ext>
              </a:extLst>
            </p:cNvPr>
            <p:cNvSpPr/>
            <p:nvPr/>
          </p:nvSpPr>
          <p:spPr>
            <a:xfrm>
              <a:off x="2693322" y="1230284"/>
              <a:ext cx="179555" cy="162929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4143499-BEAD-B923-6150-28D65CEA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0384" y="1060089"/>
              <a:ext cx="630112" cy="42351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A837240-36DC-1A52-EE16-2D8C4560FCA3}"/>
                </a:ext>
              </a:extLst>
            </p:cNvPr>
            <p:cNvSpPr txBox="1"/>
            <p:nvPr/>
          </p:nvSpPr>
          <p:spPr>
            <a:xfrm>
              <a:off x="341986" y="1019910"/>
              <a:ext cx="970927" cy="4975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Conventional Nuclear Reactor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900" b="1" dirty="0">
                  <a:solidFill>
                    <a:schemeClr val="accent1"/>
                  </a:solidFill>
                  <a:latin typeface="Nokia Pure Text Light"/>
                </a:rPr>
                <a:t>700 MW-1.6 GW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E95E70A-450B-6EC7-614F-CCD3F3695D6C}"/>
                </a:ext>
              </a:extLst>
            </p:cNvPr>
            <p:cNvSpPr txBox="1"/>
            <p:nvPr/>
          </p:nvSpPr>
          <p:spPr>
            <a:xfrm>
              <a:off x="2978259" y="1492850"/>
              <a:ext cx="1912383" cy="1615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Power a city or Mega Data Center</a:t>
              </a:r>
            </a:p>
          </p:txBody>
        </p:sp>
      </p:grpSp>
      <p:grpSp>
        <p:nvGrpSpPr>
          <p:cNvPr id="2083" name="Group 2082">
            <a:extLst>
              <a:ext uri="{FF2B5EF4-FFF2-40B4-BE49-F238E27FC236}">
                <a16:creationId xmlns:a16="http://schemas.microsoft.com/office/drawing/2014/main" id="{A6C4BC27-B8C5-FAF4-1789-2615E3618828}"/>
              </a:ext>
            </a:extLst>
          </p:cNvPr>
          <p:cNvGrpSpPr/>
          <p:nvPr/>
        </p:nvGrpSpPr>
        <p:grpSpPr>
          <a:xfrm>
            <a:off x="339411" y="1748880"/>
            <a:ext cx="4533344" cy="660432"/>
            <a:chOff x="339411" y="1748880"/>
            <a:chExt cx="4533344" cy="660432"/>
          </a:xfrm>
        </p:grpSpPr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B0007590-F416-50E9-9589-E16B048800FE}"/>
                </a:ext>
              </a:extLst>
            </p:cNvPr>
            <p:cNvSpPr/>
            <p:nvPr/>
          </p:nvSpPr>
          <p:spPr>
            <a:xfrm>
              <a:off x="2693321" y="1933781"/>
              <a:ext cx="179555" cy="162929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7" descr="A computer generated image of a building&#10;&#10;AI-generated content may be incorrect.">
              <a:extLst>
                <a:ext uri="{FF2B5EF4-FFF2-40B4-BE49-F238E27FC236}">
                  <a16:creationId xmlns:a16="http://schemas.microsoft.com/office/drawing/2014/main" id="{D0E2C178-879A-6BE2-038C-75FC6DD6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1205" y="1778658"/>
              <a:ext cx="665707" cy="517772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3283273-FBCB-6409-427C-109CC4258BD2}"/>
                </a:ext>
              </a:extLst>
            </p:cNvPr>
            <p:cNvGrpSpPr/>
            <p:nvPr/>
          </p:nvGrpSpPr>
          <p:grpSpPr>
            <a:xfrm>
              <a:off x="4013834" y="1788926"/>
              <a:ext cx="544261" cy="477579"/>
              <a:chOff x="3056209" y="1655926"/>
              <a:chExt cx="544261" cy="477579"/>
            </a:xfrm>
          </p:grpSpPr>
          <p:pic>
            <p:nvPicPr>
              <p:cNvPr id="17" name="Picture 2" descr="network server rack, server room icon ...">
                <a:extLst>
                  <a:ext uri="{FF2B5EF4-FFF2-40B4-BE49-F238E27FC236}">
                    <a16:creationId xmlns:a16="http://schemas.microsoft.com/office/drawing/2014/main" id="{69822486-B893-BEC7-84EA-89BDE17AB8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6209" y="1655926"/>
                <a:ext cx="392790" cy="392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network server rack, server room icon ...">
                <a:extLst>
                  <a:ext uri="{FF2B5EF4-FFF2-40B4-BE49-F238E27FC236}">
                    <a16:creationId xmlns:a16="http://schemas.microsoft.com/office/drawing/2014/main" id="{B4F226BD-DAD4-4F3A-64FC-3AD617C815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7680" y="1740715"/>
                <a:ext cx="392790" cy="392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" name="Picture 35" descr="A line art of buildings&#10;&#10;AI-generated content may be incorrect.">
              <a:extLst>
                <a:ext uri="{FF2B5EF4-FFF2-40B4-BE49-F238E27FC236}">
                  <a16:creationId xmlns:a16="http://schemas.microsoft.com/office/drawing/2014/main" id="{E20803B2-C576-1726-4867-E17F30965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11744" y="1818851"/>
              <a:ext cx="392790" cy="3055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939A3E-F418-D004-568B-77182586283A}"/>
                </a:ext>
              </a:extLst>
            </p:cNvPr>
            <p:cNvSpPr txBox="1"/>
            <p:nvPr/>
          </p:nvSpPr>
          <p:spPr>
            <a:xfrm>
              <a:off x="339411" y="1748880"/>
              <a:ext cx="970927" cy="4975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900" dirty="0">
                  <a:latin typeface="Nokia Pure Text Light"/>
                </a:rPr>
                <a:t>Small Modular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 Nuclear Reactor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900" b="1" dirty="0">
                  <a:solidFill>
                    <a:schemeClr val="accent1"/>
                  </a:solidFill>
                  <a:latin typeface="Nokia Pure Text Light"/>
                </a:rPr>
                <a:t>&lt;700 MW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1A9D066-2297-3F07-30E9-EC26F81A9E18}"/>
                </a:ext>
              </a:extLst>
            </p:cNvPr>
            <p:cNvSpPr txBox="1"/>
            <p:nvPr/>
          </p:nvSpPr>
          <p:spPr>
            <a:xfrm>
              <a:off x="2792057" y="2247729"/>
              <a:ext cx="2080698" cy="1615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Power a town or regular Data Center</a:t>
              </a:r>
            </a:p>
          </p:txBody>
        </p:sp>
      </p:grpSp>
      <p:grpSp>
        <p:nvGrpSpPr>
          <p:cNvPr id="2084" name="Group 2083">
            <a:extLst>
              <a:ext uri="{FF2B5EF4-FFF2-40B4-BE49-F238E27FC236}">
                <a16:creationId xmlns:a16="http://schemas.microsoft.com/office/drawing/2014/main" id="{281C972C-83F8-689C-63F4-9371803C0A5D}"/>
              </a:ext>
            </a:extLst>
          </p:cNvPr>
          <p:cNvGrpSpPr/>
          <p:nvPr/>
        </p:nvGrpSpPr>
        <p:grpSpPr>
          <a:xfrm>
            <a:off x="339410" y="2511176"/>
            <a:ext cx="4514676" cy="626280"/>
            <a:chOff x="339410" y="2511176"/>
            <a:chExt cx="4514676" cy="62628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43AD848-1BA5-2666-042D-97DAF5A3324C}"/>
                </a:ext>
              </a:extLst>
            </p:cNvPr>
            <p:cNvGrpSpPr/>
            <p:nvPr/>
          </p:nvGrpSpPr>
          <p:grpSpPr>
            <a:xfrm>
              <a:off x="2934221" y="2541614"/>
              <a:ext cx="486573" cy="385677"/>
              <a:chOff x="2049883" y="1649028"/>
              <a:chExt cx="486573" cy="385677"/>
            </a:xfrm>
          </p:grpSpPr>
          <p:pic>
            <p:nvPicPr>
              <p:cNvPr id="9" name="Picture 8" descr="A set of icons of factory&#10;&#10;AI-generated content may be incorrect.">
                <a:extLst>
                  <a:ext uri="{FF2B5EF4-FFF2-40B4-BE49-F238E27FC236}">
                    <a16:creationId xmlns:a16="http://schemas.microsoft.com/office/drawing/2014/main" id="{BAB29752-72C0-6821-4AEA-0C0CB4BBE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25500" t="37287" r="60182" b="39598"/>
              <a:stretch/>
            </p:blipFill>
            <p:spPr>
              <a:xfrm>
                <a:off x="2093921" y="1649028"/>
                <a:ext cx="426275" cy="385677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6A22192-22C4-E29C-5D95-B4EC5525EB04}"/>
                  </a:ext>
                </a:extLst>
              </p:cNvPr>
              <p:cNvCxnSpPr/>
              <p:nvPr/>
            </p:nvCxnSpPr>
            <p:spPr>
              <a:xfrm>
                <a:off x="2049883" y="2002955"/>
                <a:ext cx="486573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Picture 32" descr="A white and orange building&#10;&#10;AI-generated content may be incorrect.">
              <a:extLst>
                <a:ext uri="{FF2B5EF4-FFF2-40B4-BE49-F238E27FC236}">
                  <a16:creationId xmlns:a16="http://schemas.microsoft.com/office/drawing/2014/main" id="{4F9C0D3F-1493-32CC-61FB-476BC6A7F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8389" y="2574199"/>
              <a:ext cx="491338" cy="382152"/>
            </a:xfrm>
            <a:prstGeom prst="rect">
              <a:avLst/>
            </a:prstGeom>
          </p:spPr>
        </p:pic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CB3CB023-E7B0-73CB-A6CA-1F8B49D4D99B}"/>
                </a:ext>
              </a:extLst>
            </p:cNvPr>
            <p:cNvSpPr/>
            <p:nvPr/>
          </p:nvSpPr>
          <p:spPr>
            <a:xfrm>
              <a:off x="2697299" y="2681471"/>
              <a:ext cx="179555" cy="162929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8" name="Picture 2" descr="network server rack, server room icon ...">
              <a:extLst>
                <a:ext uri="{FF2B5EF4-FFF2-40B4-BE49-F238E27FC236}">
                  <a16:creationId xmlns:a16="http://schemas.microsoft.com/office/drawing/2014/main" id="{F494B838-28A3-5785-8413-8A9D21FC7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73" y="2563561"/>
              <a:ext cx="392790" cy="392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D01A8D-8EB0-C05E-01C2-3C75FFF88903}"/>
                </a:ext>
              </a:extLst>
            </p:cNvPr>
            <p:cNvSpPr txBox="1"/>
            <p:nvPr/>
          </p:nvSpPr>
          <p:spPr>
            <a:xfrm>
              <a:off x="339410" y="2511176"/>
              <a:ext cx="970927" cy="4975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Micro Reactor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900" b="1" dirty="0">
                  <a:solidFill>
                    <a:schemeClr val="accent1"/>
                  </a:solidFill>
                  <a:latin typeface="Nokia Pure Text Light"/>
                </a:rPr>
                <a:t>10 MW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EEC2BB3-786F-298E-37CF-30D07F2ACDD4}"/>
                </a:ext>
              </a:extLst>
            </p:cNvPr>
            <p:cNvSpPr txBox="1"/>
            <p:nvPr/>
          </p:nvSpPr>
          <p:spPr>
            <a:xfrm>
              <a:off x="2781403" y="2975873"/>
              <a:ext cx="2072683" cy="1615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Power a factory or small Data Center</a:t>
              </a:r>
            </a:p>
          </p:txBody>
        </p:sp>
      </p:grp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A0A91591-B740-6B47-4F85-DACE271D6A9A}"/>
              </a:ext>
            </a:extLst>
          </p:cNvPr>
          <p:cNvGrpSpPr/>
          <p:nvPr/>
        </p:nvGrpSpPr>
        <p:grpSpPr>
          <a:xfrm>
            <a:off x="5874479" y="1029727"/>
            <a:ext cx="2874061" cy="825990"/>
            <a:chOff x="5874479" y="1029727"/>
            <a:chExt cx="2874061" cy="825990"/>
          </a:xfrm>
        </p:grpSpPr>
        <p:grpSp>
          <p:nvGrpSpPr>
            <p:cNvPr id="2067" name="Group 2066">
              <a:extLst>
                <a:ext uri="{FF2B5EF4-FFF2-40B4-BE49-F238E27FC236}">
                  <a16:creationId xmlns:a16="http://schemas.microsoft.com/office/drawing/2014/main" id="{057722F4-E8E3-C1BE-8545-5F693885F856}"/>
                </a:ext>
              </a:extLst>
            </p:cNvPr>
            <p:cNvGrpSpPr/>
            <p:nvPr/>
          </p:nvGrpSpPr>
          <p:grpSpPr>
            <a:xfrm>
              <a:off x="7742283" y="1044965"/>
              <a:ext cx="1006257" cy="806987"/>
              <a:chOff x="7742283" y="1044965"/>
              <a:chExt cx="1006257" cy="806987"/>
            </a:xfrm>
          </p:grpSpPr>
          <p:pic>
            <p:nvPicPr>
              <p:cNvPr id="52" name="Picture 51" descr="A conveyor belt with a few wheels&#10;&#10;AI-generated content may be incorrect.">
                <a:extLst>
                  <a:ext uri="{FF2B5EF4-FFF2-40B4-BE49-F238E27FC236}">
                    <a16:creationId xmlns:a16="http://schemas.microsoft.com/office/drawing/2014/main" id="{C23F22B9-E17E-D82F-0E61-247741244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42283" y="1118978"/>
                <a:ext cx="942395" cy="732974"/>
              </a:xfrm>
              <a:prstGeom prst="rect">
                <a:avLst/>
              </a:prstGeom>
            </p:spPr>
          </p:pic>
          <p:pic>
            <p:nvPicPr>
              <p:cNvPr id="47" name="Picture 46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D0DE5460-AE21-8FD6-070F-9EC15B4D4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1240" y="1044965"/>
                <a:ext cx="467008" cy="363228"/>
              </a:xfrm>
              <a:prstGeom prst="rect">
                <a:avLst/>
              </a:prstGeom>
            </p:spPr>
          </p:pic>
          <p:pic>
            <p:nvPicPr>
              <p:cNvPr id="53" name="Picture 52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2868F1DD-B662-34F2-EAD4-074EC0FAB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41386" y="1169324"/>
                <a:ext cx="467008" cy="363228"/>
              </a:xfrm>
              <a:prstGeom prst="rect">
                <a:avLst/>
              </a:prstGeom>
            </p:spPr>
          </p:pic>
          <p:pic>
            <p:nvPicPr>
              <p:cNvPr id="54" name="Picture 53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6DD5CC75-62D3-26ED-6A19-169BBE552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81532" y="1293683"/>
                <a:ext cx="467008" cy="363228"/>
              </a:xfrm>
              <a:prstGeom prst="rect">
                <a:avLst/>
              </a:prstGeom>
            </p:spPr>
          </p:pic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26DBC23-7AF3-6D85-9D97-4B286C2958CB}"/>
                </a:ext>
              </a:extLst>
            </p:cNvPr>
            <p:cNvSpPr txBox="1"/>
            <p:nvPr/>
          </p:nvSpPr>
          <p:spPr>
            <a:xfrm>
              <a:off x="5874479" y="1029727"/>
              <a:ext cx="1926761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The idea is to build SMRs in factories on a production line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950C542-A27D-B29B-3152-1EF255A231AF}"/>
                </a:ext>
              </a:extLst>
            </p:cNvPr>
            <p:cNvSpPr txBox="1"/>
            <p:nvPr/>
          </p:nvSpPr>
          <p:spPr>
            <a:xfrm>
              <a:off x="5874479" y="1532552"/>
              <a:ext cx="1926761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Reduce cost and time to build while improving quality</a:t>
              </a:r>
            </a:p>
          </p:txBody>
        </p:sp>
      </p:grpSp>
      <p:grpSp>
        <p:nvGrpSpPr>
          <p:cNvPr id="2086" name="Group 2085">
            <a:extLst>
              <a:ext uri="{FF2B5EF4-FFF2-40B4-BE49-F238E27FC236}">
                <a16:creationId xmlns:a16="http://schemas.microsoft.com/office/drawing/2014/main" id="{6CD1F269-D93B-120D-BA99-E9B30FD05F36}"/>
              </a:ext>
            </a:extLst>
          </p:cNvPr>
          <p:cNvGrpSpPr/>
          <p:nvPr/>
        </p:nvGrpSpPr>
        <p:grpSpPr>
          <a:xfrm>
            <a:off x="5874479" y="2176780"/>
            <a:ext cx="2910395" cy="718761"/>
            <a:chOff x="5874479" y="2176780"/>
            <a:chExt cx="2910395" cy="718761"/>
          </a:xfrm>
        </p:grpSpPr>
        <p:cxnSp>
          <p:nvCxnSpPr>
            <p:cNvPr id="2048" name="Straight Connector 2047">
              <a:extLst>
                <a:ext uri="{FF2B5EF4-FFF2-40B4-BE49-F238E27FC236}">
                  <a16:creationId xmlns:a16="http://schemas.microsoft.com/office/drawing/2014/main" id="{9F6A87BB-1A37-2188-217F-BBA14ED199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07416" y="2415253"/>
              <a:ext cx="283897" cy="156159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1ADBFA2-2FE9-F7DC-0726-4EDED0DD4DF6}"/>
                </a:ext>
              </a:extLst>
            </p:cNvPr>
            <p:cNvGrpSpPr/>
            <p:nvPr/>
          </p:nvGrpSpPr>
          <p:grpSpPr>
            <a:xfrm>
              <a:off x="8240613" y="2417962"/>
              <a:ext cx="544261" cy="477579"/>
              <a:chOff x="3056209" y="1655926"/>
              <a:chExt cx="544261" cy="477579"/>
            </a:xfrm>
          </p:grpSpPr>
          <p:pic>
            <p:nvPicPr>
              <p:cNvPr id="59" name="Picture 2" descr="network server rack, server room icon ...">
                <a:extLst>
                  <a:ext uri="{FF2B5EF4-FFF2-40B4-BE49-F238E27FC236}">
                    <a16:creationId xmlns:a16="http://schemas.microsoft.com/office/drawing/2014/main" id="{FFA3239E-9273-0F94-F38A-5DC648C4F2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6209" y="1655926"/>
                <a:ext cx="392790" cy="392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network server rack, server room icon ...">
                <a:extLst>
                  <a:ext uri="{FF2B5EF4-FFF2-40B4-BE49-F238E27FC236}">
                    <a16:creationId xmlns:a16="http://schemas.microsoft.com/office/drawing/2014/main" id="{2E0DB7E1-FBF2-9A95-A7A9-D9EA569C47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7680" y="1740715"/>
                <a:ext cx="392790" cy="392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" name="Picture 60" descr="A computer generated image of a building&#10;&#10;AI-generated content may be incorrect.">
              <a:extLst>
                <a:ext uri="{FF2B5EF4-FFF2-40B4-BE49-F238E27FC236}">
                  <a16:creationId xmlns:a16="http://schemas.microsoft.com/office/drawing/2014/main" id="{032C8F44-9171-2B80-3FFD-5E4BD9E83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7237" y="2176780"/>
              <a:ext cx="467008" cy="363228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19176DF-86E2-6578-7D1D-89410FA155D1}"/>
                </a:ext>
              </a:extLst>
            </p:cNvPr>
            <p:cNvSpPr txBox="1"/>
            <p:nvPr/>
          </p:nvSpPr>
          <p:spPr>
            <a:xfrm>
              <a:off x="5874479" y="2318545"/>
              <a:ext cx="1926761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Small enough for co-location to avoid grid connection delays</a:t>
              </a:r>
            </a:p>
          </p:txBody>
        </p:sp>
      </p:grpSp>
      <p:grpSp>
        <p:nvGrpSpPr>
          <p:cNvPr id="2087" name="Group 2086">
            <a:extLst>
              <a:ext uri="{FF2B5EF4-FFF2-40B4-BE49-F238E27FC236}">
                <a16:creationId xmlns:a16="http://schemas.microsoft.com/office/drawing/2014/main" id="{F271B41B-6408-6C31-5B2A-5B5BB0EBF5C9}"/>
              </a:ext>
            </a:extLst>
          </p:cNvPr>
          <p:cNvGrpSpPr/>
          <p:nvPr/>
        </p:nvGrpSpPr>
        <p:grpSpPr>
          <a:xfrm>
            <a:off x="5874478" y="2982109"/>
            <a:ext cx="3072794" cy="805168"/>
            <a:chOff x="5874478" y="2982109"/>
            <a:chExt cx="3072794" cy="805168"/>
          </a:xfrm>
        </p:grpSpPr>
        <p:grpSp>
          <p:nvGrpSpPr>
            <p:cNvPr id="2056" name="Group 2055">
              <a:extLst>
                <a:ext uri="{FF2B5EF4-FFF2-40B4-BE49-F238E27FC236}">
                  <a16:creationId xmlns:a16="http://schemas.microsoft.com/office/drawing/2014/main" id="{FE0BB4F0-1CCB-37F2-4DF1-1E5533110C43}"/>
                </a:ext>
              </a:extLst>
            </p:cNvPr>
            <p:cNvGrpSpPr/>
            <p:nvPr/>
          </p:nvGrpSpPr>
          <p:grpSpPr>
            <a:xfrm>
              <a:off x="8019617" y="2982109"/>
              <a:ext cx="514076" cy="394632"/>
              <a:chOff x="7595039" y="4069040"/>
              <a:chExt cx="514076" cy="394632"/>
            </a:xfrm>
          </p:grpSpPr>
          <p:cxnSp>
            <p:nvCxnSpPr>
              <p:cNvPr id="2054" name="Straight Connector 2053">
                <a:extLst>
                  <a:ext uri="{FF2B5EF4-FFF2-40B4-BE49-F238E27FC236}">
                    <a16:creationId xmlns:a16="http://schemas.microsoft.com/office/drawing/2014/main" id="{E78FB755-7B16-B1AD-787F-6734847EF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25218" y="4307513"/>
                <a:ext cx="283897" cy="156159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55" name="Picture 2054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B6D70F0B-E106-BEA5-446D-EF7F1FCF0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5039" y="4069040"/>
                <a:ext cx="467008" cy="363228"/>
              </a:xfrm>
              <a:prstGeom prst="rect">
                <a:avLst/>
              </a:prstGeom>
            </p:spPr>
          </p:pic>
        </p:grpSp>
        <p:cxnSp>
          <p:nvCxnSpPr>
            <p:cNvPr id="2052" name="Straight Connector 2051">
              <a:extLst>
                <a:ext uri="{FF2B5EF4-FFF2-40B4-BE49-F238E27FC236}">
                  <a16:creationId xmlns:a16="http://schemas.microsoft.com/office/drawing/2014/main" id="{A7042C33-CD02-6A12-CDD7-73A21552FE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29492" y="3361383"/>
              <a:ext cx="283897" cy="156159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3" name="Picture 2052" descr="A computer generated image of a building&#10;&#10;AI-generated content may be incorrect.">
              <a:extLst>
                <a:ext uri="{FF2B5EF4-FFF2-40B4-BE49-F238E27FC236}">
                  <a16:creationId xmlns:a16="http://schemas.microsoft.com/office/drawing/2014/main" id="{E23CC629-DAAB-31FB-560B-701881F5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9313" y="3122910"/>
              <a:ext cx="467008" cy="363228"/>
            </a:xfrm>
            <a:prstGeom prst="rect">
              <a:avLst/>
            </a:prstGeom>
          </p:spPr>
        </p:pic>
        <p:pic>
          <p:nvPicPr>
            <p:cNvPr id="2051" name="Picture 2050">
              <a:extLst>
                <a:ext uri="{FF2B5EF4-FFF2-40B4-BE49-F238E27FC236}">
                  <a16:creationId xmlns:a16="http://schemas.microsoft.com/office/drawing/2014/main" id="{537DE24D-5980-8BBE-1D53-1CFF88ED4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3145" y="3246798"/>
              <a:ext cx="804127" cy="540479"/>
            </a:xfrm>
            <a:prstGeom prst="rect">
              <a:avLst/>
            </a:prstGeom>
          </p:spPr>
        </p:pic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2C9505CA-2304-71C7-02CE-BF2577DB4CC1}"/>
                </a:ext>
              </a:extLst>
            </p:cNvPr>
            <p:cNvSpPr txBox="1"/>
            <p:nvPr/>
          </p:nvSpPr>
          <p:spPr>
            <a:xfrm>
              <a:off x="5874478" y="3199800"/>
              <a:ext cx="1926761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If you need more power or resilience, just deploy more SMRs</a:t>
              </a:r>
            </a:p>
          </p:txBody>
        </p:sp>
      </p:grpSp>
      <p:sp>
        <p:nvSpPr>
          <p:cNvPr id="2058" name="Rectangle: Rounded Corners 2057">
            <a:extLst>
              <a:ext uri="{FF2B5EF4-FFF2-40B4-BE49-F238E27FC236}">
                <a16:creationId xmlns:a16="http://schemas.microsoft.com/office/drawing/2014/main" id="{696E3746-9F14-64AE-EABF-D7812CAAF2DF}"/>
              </a:ext>
            </a:extLst>
          </p:cNvPr>
          <p:cNvSpPr/>
          <p:nvPr/>
        </p:nvSpPr>
        <p:spPr>
          <a:xfrm>
            <a:off x="417600" y="3290136"/>
            <a:ext cx="5189506" cy="1484695"/>
          </a:xfrm>
          <a:prstGeom prst="roundRect">
            <a:avLst>
              <a:gd name="adj" fmla="val 10760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51F90EDA-04D9-C2D0-098E-4CD00A3146C5}"/>
              </a:ext>
            </a:extLst>
          </p:cNvPr>
          <p:cNvSpPr txBox="1"/>
          <p:nvPr/>
        </p:nvSpPr>
        <p:spPr>
          <a:xfrm>
            <a:off x="601842" y="3670623"/>
            <a:ext cx="9144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In a world of “joined up” thinking you would…</a:t>
            </a:r>
          </a:p>
        </p:txBody>
      </p:sp>
      <p:grpSp>
        <p:nvGrpSpPr>
          <p:cNvPr id="2088" name="Group 2087">
            <a:extLst>
              <a:ext uri="{FF2B5EF4-FFF2-40B4-BE49-F238E27FC236}">
                <a16:creationId xmlns:a16="http://schemas.microsoft.com/office/drawing/2014/main" id="{BD69D00E-E3FF-4EFA-2463-BBBFE8757763}"/>
              </a:ext>
            </a:extLst>
          </p:cNvPr>
          <p:cNvGrpSpPr/>
          <p:nvPr/>
        </p:nvGrpSpPr>
        <p:grpSpPr>
          <a:xfrm>
            <a:off x="1928753" y="3656016"/>
            <a:ext cx="972550" cy="864603"/>
            <a:chOff x="1928753" y="3579816"/>
            <a:chExt cx="972550" cy="864603"/>
          </a:xfrm>
        </p:grpSpPr>
        <p:grpSp>
          <p:nvGrpSpPr>
            <p:cNvPr id="2062" name="Group 2061">
              <a:extLst>
                <a:ext uri="{FF2B5EF4-FFF2-40B4-BE49-F238E27FC236}">
                  <a16:creationId xmlns:a16="http://schemas.microsoft.com/office/drawing/2014/main" id="{35597A68-13CD-B9B3-0E1C-501C31FDBF59}"/>
                </a:ext>
              </a:extLst>
            </p:cNvPr>
            <p:cNvGrpSpPr/>
            <p:nvPr/>
          </p:nvGrpSpPr>
          <p:grpSpPr>
            <a:xfrm>
              <a:off x="1970987" y="3579816"/>
              <a:ext cx="930316" cy="398537"/>
              <a:chOff x="6383785" y="3985793"/>
              <a:chExt cx="930316" cy="398537"/>
            </a:xfrm>
          </p:grpSpPr>
          <p:pic>
            <p:nvPicPr>
              <p:cNvPr id="2060" name="Picture 2059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CEBA795B-0A48-6664-EDF7-0A9A6B3FB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83785" y="3985793"/>
                <a:ext cx="491340" cy="382153"/>
              </a:xfrm>
              <a:prstGeom prst="rect">
                <a:avLst/>
              </a:prstGeom>
            </p:spPr>
          </p:pic>
          <p:pic>
            <p:nvPicPr>
              <p:cNvPr id="2061" name="Picture 2060" descr="A white and orange building&#10;&#10;AI-generated content may be incorrect.">
                <a:extLst>
                  <a:ext uri="{FF2B5EF4-FFF2-40B4-BE49-F238E27FC236}">
                    <a16:creationId xmlns:a16="http://schemas.microsoft.com/office/drawing/2014/main" id="{DAC968F5-9505-9CDA-0DC6-45AC51ECF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2763" y="4002178"/>
                <a:ext cx="491338" cy="382152"/>
              </a:xfrm>
              <a:prstGeom prst="rect">
                <a:avLst/>
              </a:prstGeom>
            </p:spPr>
          </p:pic>
        </p:grp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78A1895F-F4A4-3AB2-A143-4A25AD09D05B}"/>
                </a:ext>
              </a:extLst>
            </p:cNvPr>
            <p:cNvSpPr txBox="1"/>
            <p:nvPr/>
          </p:nvSpPr>
          <p:spPr>
            <a:xfrm>
              <a:off x="1928753" y="4075087"/>
              <a:ext cx="9144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…choose 1 or 2 designs… </a:t>
              </a:r>
            </a:p>
          </p:txBody>
        </p:sp>
      </p:grpSp>
      <p:grpSp>
        <p:nvGrpSpPr>
          <p:cNvPr id="2089" name="Group 2088">
            <a:extLst>
              <a:ext uri="{FF2B5EF4-FFF2-40B4-BE49-F238E27FC236}">
                <a16:creationId xmlns:a16="http://schemas.microsoft.com/office/drawing/2014/main" id="{BEA3EC7E-B2AD-5398-1480-51325918751F}"/>
              </a:ext>
            </a:extLst>
          </p:cNvPr>
          <p:cNvGrpSpPr/>
          <p:nvPr/>
        </p:nvGrpSpPr>
        <p:grpSpPr>
          <a:xfrm>
            <a:off x="3192534" y="3547441"/>
            <a:ext cx="914400" cy="973178"/>
            <a:chOff x="3192534" y="3471241"/>
            <a:chExt cx="914400" cy="973178"/>
          </a:xfrm>
        </p:grpSpPr>
        <p:pic>
          <p:nvPicPr>
            <p:cNvPr id="2065" name="Picture 2064" descr="A close-up of a pressure gauge&#10;&#10;AI-generated content may be incorrect.">
              <a:extLst>
                <a:ext uri="{FF2B5EF4-FFF2-40B4-BE49-F238E27FC236}">
                  <a16:creationId xmlns:a16="http://schemas.microsoft.com/office/drawing/2014/main" id="{11B749EB-8548-FDB7-2502-6186E589C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35108" y="3471241"/>
              <a:ext cx="817173" cy="544782"/>
            </a:xfrm>
            <a:prstGeom prst="rect">
              <a:avLst/>
            </a:prstGeom>
          </p:spPr>
        </p:pic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753BB29D-7FB9-CB09-59AF-09523969CF28}"/>
                </a:ext>
              </a:extLst>
            </p:cNvPr>
            <p:cNvSpPr txBox="1"/>
            <p:nvPr/>
          </p:nvSpPr>
          <p:spPr>
            <a:xfrm>
              <a:off x="3192534" y="4075087"/>
              <a:ext cx="9144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…test them carefully… </a:t>
              </a:r>
            </a:p>
          </p:txBody>
        </p:sp>
      </p:grpSp>
      <p:grpSp>
        <p:nvGrpSpPr>
          <p:cNvPr id="2090" name="Group 2089">
            <a:extLst>
              <a:ext uri="{FF2B5EF4-FFF2-40B4-BE49-F238E27FC236}">
                <a16:creationId xmlns:a16="http://schemas.microsoft.com/office/drawing/2014/main" id="{94B06724-68E7-95D4-3356-64BF7C28740B}"/>
              </a:ext>
            </a:extLst>
          </p:cNvPr>
          <p:cNvGrpSpPr/>
          <p:nvPr/>
        </p:nvGrpSpPr>
        <p:grpSpPr>
          <a:xfrm>
            <a:off x="4210229" y="3416754"/>
            <a:ext cx="1188066" cy="1103865"/>
            <a:chOff x="4210229" y="3340554"/>
            <a:chExt cx="1188066" cy="1103865"/>
          </a:xfrm>
        </p:grpSpPr>
        <p:grpSp>
          <p:nvGrpSpPr>
            <p:cNvPr id="2068" name="Group 2067">
              <a:extLst>
                <a:ext uri="{FF2B5EF4-FFF2-40B4-BE49-F238E27FC236}">
                  <a16:creationId xmlns:a16="http://schemas.microsoft.com/office/drawing/2014/main" id="{0B582BBA-50A6-DC0C-451A-82BEAF3A6D9D}"/>
                </a:ext>
              </a:extLst>
            </p:cNvPr>
            <p:cNvGrpSpPr/>
            <p:nvPr/>
          </p:nvGrpSpPr>
          <p:grpSpPr>
            <a:xfrm>
              <a:off x="4210229" y="3340554"/>
              <a:ext cx="667630" cy="505057"/>
              <a:chOff x="7742283" y="1044965"/>
              <a:chExt cx="1006257" cy="806987"/>
            </a:xfrm>
          </p:grpSpPr>
          <p:pic>
            <p:nvPicPr>
              <p:cNvPr id="2069" name="Picture 2068" descr="A conveyor belt with a few wheels&#10;&#10;AI-generated content may be incorrect.">
                <a:extLst>
                  <a:ext uri="{FF2B5EF4-FFF2-40B4-BE49-F238E27FC236}">
                    <a16:creationId xmlns:a16="http://schemas.microsoft.com/office/drawing/2014/main" id="{AD443C11-81D4-155D-5B86-C4406132C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42283" y="1118978"/>
                <a:ext cx="942395" cy="732974"/>
              </a:xfrm>
              <a:prstGeom prst="rect">
                <a:avLst/>
              </a:prstGeom>
            </p:spPr>
          </p:pic>
          <p:pic>
            <p:nvPicPr>
              <p:cNvPr id="2070" name="Picture 2069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496F6299-ABB9-129C-991F-A9BA44159F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1240" y="1044965"/>
                <a:ext cx="467008" cy="363228"/>
              </a:xfrm>
              <a:prstGeom prst="rect">
                <a:avLst/>
              </a:prstGeom>
            </p:spPr>
          </p:pic>
          <p:pic>
            <p:nvPicPr>
              <p:cNvPr id="2071" name="Picture 2070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0ECC5CE7-99AF-9EF7-A3A1-F2B1EB9AE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41386" y="1169324"/>
                <a:ext cx="467008" cy="363228"/>
              </a:xfrm>
              <a:prstGeom prst="rect">
                <a:avLst/>
              </a:prstGeom>
            </p:spPr>
          </p:pic>
          <p:pic>
            <p:nvPicPr>
              <p:cNvPr id="2072" name="Picture 2071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650D9EAF-58CA-99F4-E512-6E1BD87AF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81532" y="1293683"/>
                <a:ext cx="467008" cy="363228"/>
              </a:xfrm>
              <a:prstGeom prst="rect">
                <a:avLst/>
              </a:prstGeom>
            </p:spPr>
          </p:pic>
        </p:grpSp>
        <p:grpSp>
          <p:nvGrpSpPr>
            <p:cNvPr id="2073" name="Group 2072">
              <a:extLst>
                <a:ext uri="{FF2B5EF4-FFF2-40B4-BE49-F238E27FC236}">
                  <a16:creationId xmlns:a16="http://schemas.microsoft.com/office/drawing/2014/main" id="{7113DD4B-2D7B-BC53-E6E3-4817AD5EEDEA}"/>
                </a:ext>
              </a:extLst>
            </p:cNvPr>
            <p:cNvGrpSpPr/>
            <p:nvPr/>
          </p:nvGrpSpPr>
          <p:grpSpPr>
            <a:xfrm>
              <a:off x="4730665" y="3602828"/>
              <a:ext cx="667630" cy="505057"/>
              <a:chOff x="7742283" y="1044965"/>
              <a:chExt cx="1006257" cy="806987"/>
            </a:xfrm>
          </p:grpSpPr>
          <p:pic>
            <p:nvPicPr>
              <p:cNvPr id="2074" name="Picture 2073" descr="A conveyor belt with a few wheels&#10;&#10;AI-generated content may be incorrect.">
                <a:extLst>
                  <a:ext uri="{FF2B5EF4-FFF2-40B4-BE49-F238E27FC236}">
                    <a16:creationId xmlns:a16="http://schemas.microsoft.com/office/drawing/2014/main" id="{F25499CA-4E52-EA3E-8EF3-3970AC6FB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742283" y="1118978"/>
                <a:ext cx="942395" cy="732974"/>
              </a:xfrm>
              <a:prstGeom prst="rect">
                <a:avLst/>
              </a:prstGeom>
            </p:spPr>
          </p:pic>
          <p:pic>
            <p:nvPicPr>
              <p:cNvPr id="2075" name="Picture 2074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D66D915F-89FA-C871-8C19-0FAD17120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1240" y="1044965"/>
                <a:ext cx="467008" cy="363228"/>
              </a:xfrm>
              <a:prstGeom prst="rect">
                <a:avLst/>
              </a:prstGeom>
            </p:spPr>
          </p:pic>
          <p:pic>
            <p:nvPicPr>
              <p:cNvPr id="2076" name="Picture 2075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C166F217-8AA7-EF42-D379-5E3D9D066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41386" y="1169324"/>
                <a:ext cx="467008" cy="363228"/>
              </a:xfrm>
              <a:prstGeom prst="rect">
                <a:avLst/>
              </a:prstGeom>
            </p:spPr>
          </p:pic>
          <p:pic>
            <p:nvPicPr>
              <p:cNvPr id="2077" name="Picture 2076" descr="A computer generated image of a building&#10;&#10;AI-generated content may be incorrect.">
                <a:extLst>
                  <a:ext uri="{FF2B5EF4-FFF2-40B4-BE49-F238E27FC236}">
                    <a16:creationId xmlns:a16="http://schemas.microsoft.com/office/drawing/2014/main" id="{109CB3F2-9EAD-F99B-8D8E-B47975665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81532" y="1293683"/>
                <a:ext cx="467008" cy="363228"/>
              </a:xfrm>
              <a:prstGeom prst="rect">
                <a:avLst/>
              </a:prstGeom>
            </p:spPr>
          </p:pic>
        </p:grpSp>
        <p:sp>
          <p:nvSpPr>
            <p:cNvPr id="2078" name="TextBox 2077">
              <a:extLst>
                <a:ext uri="{FF2B5EF4-FFF2-40B4-BE49-F238E27FC236}">
                  <a16:creationId xmlns:a16="http://schemas.microsoft.com/office/drawing/2014/main" id="{9E54A3E1-80A8-B5D6-4692-E0E02B8B2927}"/>
                </a:ext>
              </a:extLst>
            </p:cNvPr>
            <p:cNvSpPr txBox="1"/>
            <p:nvPr/>
          </p:nvSpPr>
          <p:spPr>
            <a:xfrm>
              <a:off x="4282009" y="4075087"/>
              <a:ext cx="7838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…crank them out </a:t>
              </a:r>
            </a:p>
          </p:txBody>
        </p:sp>
      </p:grpSp>
      <p:grpSp>
        <p:nvGrpSpPr>
          <p:cNvPr id="2091" name="Group 2090">
            <a:extLst>
              <a:ext uri="{FF2B5EF4-FFF2-40B4-BE49-F238E27FC236}">
                <a16:creationId xmlns:a16="http://schemas.microsoft.com/office/drawing/2014/main" id="{ECA55B17-884B-5CEA-10BE-C984A45AC131}"/>
              </a:ext>
            </a:extLst>
          </p:cNvPr>
          <p:cNvGrpSpPr/>
          <p:nvPr/>
        </p:nvGrpSpPr>
        <p:grpSpPr>
          <a:xfrm>
            <a:off x="5825800" y="3645713"/>
            <a:ext cx="1916483" cy="1129118"/>
            <a:chOff x="5825800" y="3645713"/>
            <a:chExt cx="1916483" cy="1129118"/>
          </a:xfrm>
        </p:grpSpPr>
        <p:pic>
          <p:nvPicPr>
            <p:cNvPr id="2080" name="Picture 2079" descr="A cartoon of a person in a hat&#10;&#10;AI-generated content may be incorrect.">
              <a:extLst>
                <a:ext uri="{FF2B5EF4-FFF2-40B4-BE49-F238E27FC236}">
                  <a16:creationId xmlns:a16="http://schemas.microsoft.com/office/drawing/2014/main" id="{7036DCF6-AAA9-92FA-4D1C-AF7FCEA67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825800" y="4018581"/>
              <a:ext cx="972321" cy="756250"/>
            </a:xfrm>
            <a:prstGeom prst="rect">
              <a:avLst/>
            </a:prstGeom>
          </p:spPr>
        </p:pic>
        <p:sp>
          <p:nvSpPr>
            <p:cNvPr id="2081" name="Speech Bubble: Rectangle with Corners Rounded 2080">
              <a:extLst>
                <a:ext uri="{FF2B5EF4-FFF2-40B4-BE49-F238E27FC236}">
                  <a16:creationId xmlns:a16="http://schemas.microsoft.com/office/drawing/2014/main" id="{5EAF46AE-F792-A205-B36B-E525688D9FB3}"/>
                </a:ext>
              </a:extLst>
            </p:cNvPr>
            <p:cNvSpPr/>
            <p:nvPr/>
          </p:nvSpPr>
          <p:spPr>
            <a:xfrm>
              <a:off x="6429235" y="3645713"/>
              <a:ext cx="1313048" cy="483773"/>
            </a:xfrm>
            <a:prstGeom prst="wedgeRoundRectCallout">
              <a:avLst>
                <a:gd name="adj1" fmla="val -53463"/>
                <a:gd name="adj2" fmla="val 10179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buSzPct val="100000"/>
              </a:pPr>
              <a:r>
                <a:rPr lang="en-US" sz="900" dirty="0">
                  <a:solidFill>
                    <a:schemeClr val="tx2"/>
                  </a:solidFill>
                </a:rPr>
                <a:t>Gosh, I wonder if that’s what’s happening with SMRs in the real world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11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3373EB-9C1C-DB7E-3AE9-9B6E2D818EAE}"/>
              </a:ext>
            </a:extLst>
          </p:cNvPr>
          <p:cNvSpPr txBox="1"/>
          <p:nvPr/>
        </p:nvSpPr>
        <p:spPr>
          <a:xfrm>
            <a:off x="1061885" y="597309"/>
            <a:ext cx="1082669" cy="30008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500" b="1" i="1" u="sng">
                <a:solidFill>
                  <a:schemeClr val="tx2"/>
                </a:solidFill>
              </a:rPr>
              <a:t>Operational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256C7-DEB9-ED6C-AB4D-6651E5494D01}"/>
              </a:ext>
            </a:extLst>
          </p:cNvPr>
          <p:cNvSpPr txBox="1"/>
          <p:nvPr/>
        </p:nvSpPr>
        <p:spPr>
          <a:xfrm>
            <a:off x="3008671" y="597309"/>
            <a:ext cx="1682192" cy="30008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500" b="1" i="1" u="sng">
                <a:solidFill>
                  <a:schemeClr val="tx2"/>
                </a:solidFill>
              </a:rPr>
              <a:t>Under Construction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355EC9-6E87-E688-EB6F-4B10E6431FBD}"/>
              </a:ext>
            </a:extLst>
          </p:cNvPr>
          <p:cNvSpPr txBox="1"/>
          <p:nvPr/>
        </p:nvSpPr>
        <p:spPr>
          <a:xfrm>
            <a:off x="5409524" y="597309"/>
            <a:ext cx="1444947" cy="493981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b="1" i="1" u="sng">
                <a:solidFill>
                  <a:schemeClr val="tx2"/>
                </a:solidFill>
              </a:rPr>
              <a:t>Licensed*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050">
                <a:solidFill>
                  <a:schemeClr val="tx2"/>
                </a:solidFill>
              </a:rPr>
              <a:t>*In at least one country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853767-9482-A1D0-6B72-018B8BBD0D43}"/>
              </a:ext>
            </a:extLst>
          </p:cNvPr>
          <p:cNvSpPr txBox="1"/>
          <p:nvPr/>
        </p:nvSpPr>
        <p:spPr>
          <a:xfrm>
            <a:off x="7338009" y="594080"/>
            <a:ext cx="1444947" cy="493981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b="1" i="1" u="sng">
                <a:solidFill>
                  <a:schemeClr val="tx2"/>
                </a:solidFill>
              </a:rPr>
              <a:t>Seeking License*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050">
                <a:solidFill>
                  <a:schemeClr val="tx2"/>
                </a:solidFill>
              </a:rPr>
              <a:t>*In at least one country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270590-C835-F15C-D9D6-1FD8A22A948B}"/>
              </a:ext>
            </a:extLst>
          </p:cNvPr>
          <p:cNvGrpSpPr/>
          <p:nvPr/>
        </p:nvGrpSpPr>
        <p:grpSpPr>
          <a:xfrm>
            <a:off x="422303" y="1018833"/>
            <a:ext cx="2252837" cy="644921"/>
            <a:chOff x="563070" y="1358444"/>
            <a:chExt cx="3003782" cy="859894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7D7EBABA-0193-5EC8-71EA-A1A596394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928" y="1447341"/>
              <a:ext cx="2381250" cy="46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A4657A-0AC5-66D5-59B0-391648C5AE1A}"/>
                </a:ext>
              </a:extLst>
            </p:cNvPr>
            <p:cNvSpPr txBox="1"/>
            <p:nvPr/>
          </p:nvSpPr>
          <p:spPr>
            <a:xfrm>
              <a:off x="991617" y="1879784"/>
              <a:ext cx="2575235" cy="338554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>
                  <a:solidFill>
                    <a:schemeClr val="tx2"/>
                  </a:solidFill>
                </a:rPr>
                <a:t>HTGR: Grid connection 2021</a:t>
              </a:r>
            </a:p>
          </p:txBody>
        </p:sp>
        <p:pic>
          <p:nvPicPr>
            <p:cNvPr id="4134" name="Picture 38">
              <a:extLst>
                <a:ext uri="{FF2B5EF4-FFF2-40B4-BE49-F238E27FC236}">
                  <a16:creationId xmlns:a16="http://schemas.microsoft.com/office/drawing/2014/main" id="{14B21161-BEA6-717D-B086-AE3F1A62D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70" y="1358444"/>
              <a:ext cx="576570" cy="387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BE9DBB-1C86-6144-147A-54D528C5B870}"/>
              </a:ext>
            </a:extLst>
          </p:cNvPr>
          <p:cNvGrpSpPr/>
          <p:nvPr/>
        </p:nvGrpSpPr>
        <p:grpSpPr>
          <a:xfrm>
            <a:off x="2814904" y="1016705"/>
            <a:ext cx="1786594" cy="1065175"/>
            <a:chOff x="3753205" y="1355607"/>
            <a:chExt cx="2382125" cy="1420232"/>
          </a:xfrm>
        </p:grpSpPr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8387F1A0-2895-0A83-AADD-7CB999015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525" y="1390914"/>
              <a:ext cx="1529149" cy="62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2A2998-AA33-CA73-F8C4-E4CC21EC63CB}"/>
                </a:ext>
              </a:extLst>
            </p:cNvPr>
            <p:cNvSpPr txBox="1"/>
            <p:nvPr/>
          </p:nvSpPr>
          <p:spPr>
            <a:xfrm>
              <a:off x="3932905" y="1914065"/>
              <a:ext cx="2202425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PWR: China National Nuclear Corporation</a:t>
              </a:r>
            </a:p>
            <a:p>
              <a:pPr algn="ctr"/>
              <a:r>
                <a:rPr lang="en-US" sz="1200" b="1" i="1">
                  <a:solidFill>
                    <a:schemeClr val="accent5"/>
                  </a:solidFill>
                </a:rPr>
                <a:t>MSR: Thorium Reactor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D189AE-1E3F-C49D-24CB-0FE7123D6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3205" y="1355607"/>
              <a:ext cx="576570" cy="387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8F4242B-2AFC-C612-A821-8CBCA4AA7EE4}"/>
              </a:ext>
            </a:extLst>
          </p:cNvPr>
          <p:cNvGrpSpPr/>
          <p:nvPr/>
        </p:nvGrpSpPr>
        <p:grpSpPr>
          <a:xfrm>
            <a:off x="2598690" y="3217917"/>
            <a:ext cx="2578182" cy="546957"/>
            <a:chOff x="3464920" y="4290556"/>
            <a:chExt cx="3437576" cy="729276"/>
          </a:xfrm>
        </p:grpSpPr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236555D0-D55D-DCD5-825E-805C7BA7E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581" y="4377159"/>
              <a:ext cx="642673" cy="642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25DEB7-4077-0A2A-1276-9085EC71AF42}"/>
                </a:ext>
              </a:extLst>
            </p:cNvPr>
            <p:cNvSpPr txBox="1"/>
            <p:nvPr/>
          </p:nvSpPr>
          <p:spPr>
            <a:xfrm>
              <a:off x="4473928" y="4396823"/>
              <a:ext cx="2428568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>
                  <a:solidFill>
                    <a:schemeClr val="tx2"/>
                  </a:solidFill>
                </a:rPr>
                <a:t>PWR: Comisión Nacional de Energía Atómica</a:t>
              </a:r>
              <a:endParaRPr lang="en-US" sz="1200">
                <a:solidFill>
                  <a:schemeClr val="tx2"/>
                </a:solidFill>
              </a:endParaRPr>
            </a:p>
          </p:txBody>
        </p:sp>
        <p:pic>
          <p:nvPicPr>
            <p:cNvPr id="4136" name="Picture 40">
              <a:extLst>
                <a:ext uri="{FF2B5EF4-FFF2-40B4-BE49-F238E27FC236}">
                  <a16:creationId xmlns:a16="http://schemas.microsoft.com/office/drawing/2014/main" id="{2397A3E0-4442-333B-E0A0-122B67664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920" y="4290556"/>
              <a:ext cx="576570" cy="384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06E96F-73A1-D14E-7D5B-7A1DD264FD2D}"/>
              </a:ext>
            </a:extLst>
          </p:cNvPr>
          <p:cNvGrpSpPr/>
          <p:nvPr/>
        </p:nvGrpSpPr>
        <p:grpSpPr>
          <a:xfrm>
            <a:off x="2794306" y="3941024"/>
            <a:ext cx="1762946" cy="1044024"/>
            <a:chOff x="3725741" y="5254695"/>
            <a:chExt cx="2350595" cy="13920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5C65D5-BF07-33EF-B449-32A7C0957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8486" y="5377630"/>
              <a:ext cx="1847850" cy="6286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8BD281-9701-DDA3-D36C-2DDCE8FA8BC7}"/>
                </a:ext>
              </a:extLst>
            </p:cNvPr>
            <p:cNvSpPr txBox="1"/>
            <p:nvPr/>
          </p:nvSpPr>
          <p:spPr>
            <a:xfrm>
              <a:off x="3725741" y="5503014"/>
              <a:ext cx="462520" cy="40010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>
                  <a:solidFill>
                    <a:schemeClr val="tx2"/>
                  </a:solidFill>
                </a:rPr>
                <a:t>2X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477C6C-3145-224A-D77A-2DBDF21D38EA}"/>
                </a:ext>
              </a:extLst>
            </p:cNvPr>
            <p:cNvSpPr txBox="1"/>
            <p:nvPr/>
          </p:nvSpPr>
          <p:spPr>
            <a:xfrm>
              <a:off x="3864078" y="6031173"/>
              <a:ext cx="2202426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>
                  <a:solidFill>
                    <a:schemeClr val="tx2"/>
                  </a:solidFill>
                </a:rPr>
                <a:t>PWR: OKBM </a:t>
              </a:r>
              <a:r>
                <a:rPr lang="en-US" sz="1200" err="1">
                  <a:solidFill>
                    <a:schemeClr val="tx2"/>
                  </a:solidFill>
                </a:rPr>
                <a:t>Afrikantov</a:t>
              </a:r>
              <a:endParaRPr lang="en-US" sz="1200">
                <a:solidFill>
                  <a:schemeClr val="tx2"/>
                </a:solidFill>
              </a:endParaRPr>
            </a:p>
          </p:txBody>
        </p:sp>
        <p:pic>
          <p:nvPicPr>
            <p:cNvPr id="4140" name="Picture 44">
              <a:extLst>
                <a:ext uri="{FF2B5EF4-FFF2-40B4-BE49-F238E27FC236}">
                  <a16:creationId xmlns:a16="http://schemas.microsoft.com/office/drawing/2014/main" id="{642FCAD6-F724-AC80-7494-9CD53D2D3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875" y="5254695"/>
              <a:ext cx="642673" cy="428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0B490E-98F0-BAF8-6A10-459EE7099D66}"/>
              </a:ext>
            </a:extLst>
          </p:cNvPr>
          <p:cNvGrpSpPr/>
          <p:nvPr/>
        </p:nvGrpSpPr>
        <p:grpSpPr>
          <a:xfrm>
            <a:off x="7118206" y="1126271"/>
            <a:ext cx="1789836" cy="494183"/>
            <a:chOff x="9490941" y="1501695"/>
            <a:chExt cx="2386448" cy="658910"/>
          </a:xfrm>
        </p:grpSpPr>
        <p:pic>
          <p:nvPicPr>
            <p:cNvPr id="4118" name="Picture 22">
              <a:extLst>
                <a:ext uri="{FF2B5EF4-FFF2-40B4-BE49-F238E27FC236}">
                  <a16:creationId xmlns:a16="http://schemas.microsoft.com/office/drawing/2014/main" id="{10D6C12D-6522-18E3-621B-2C06F4F006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0209" y="1501695"/>
              <a:ext cx="405483" cy="65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F0AE65-831C-4E79-B441-A682C5EA3F98}"/>
                </a:ext>
              </a:extLst>
            </p:cNvPr>
            <p:cNvSpPr txBox="1"/>
            <p:nvPr/>
          </p:nvSpPr>
          <p:spPr>
            <a:xfrm>
              <a:off x="10365692" y="1676421"/>
              <a:ext cx="1511697" cy="307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>
                  <a:solidFill>
                    <a:schemeClr val="tx2"/>
                  </a:solidFill>
                </a:rPr>
                <a:t>PWR: Rolls Royce</a:t>
              </a:r>
            </a:p>
          </p:txBody>
        </p:sp>
        <p:pic>
          <p:nvPicPr>
            <p:cNvPr id="4142" name="Picture 46">
              <a:extLst>
                <a:ext uri="{FF2B5EF4-FFF2-40B4-BE49-F238E27FC236}">
                  <a16:creationId xmlns:a16="http://schemas.microsoft.com/office/drawing/2014/main" id="{1EA51783-AFF1-BC6F-34D8-43A41A7F7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0941" y="1615024"/>
              <a:ext cx="571121" cy="3609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1152F10-317A-438A-80FC-DF18C08AF62A}"/>
              </a:ext>
            </a:extLst>
          </p:cNvPr>
          <p:cNvGrpSpPr/>
          <p:nvPr/>
        </p:nvGrpSpPr>
        <p:grpSpPr>
          <a:xfrm>
            <a:off x="5243188" y="2672222"/>
            <a:ext cx="1509314" cy="626064"/>
            <a:chOff x="6990917" y="3562962"/>
            <a:chExt cx="2012418" cy="834752"/>
          </a:xfrm>
        </p:grpSpPr>
        <p:pic>
          <p:nvPicPr>
            <p:cNvPr id="4116" name="Picture 20">
              <a:extLst>
                <a:ext uri="{FF2B5EF4-FFF2-40B4-BE49-F238E27FC236}">
                  <a16:creationId xmlns:a16="http://schemas.microsoft.com/office/drawing/2014/main" id="{CE4DB0A4-4589-5892-8319-6BEB646A6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6588" y="3562962"/>
              <a:ext cx="1646747" cy="49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53B978-1C25-E542-9706-73933CD8E9AB}"/>
                </a:ext>
              </a:extLst>
            </p:cNvPr>
            <p:cNvSpPr txBox="1"/>
            <p:nvPr/>
          </p:nvSpPr>
          <p:spPr>
            <a:xfrm>
              <a:off x="7516522" y="4089938"/>
              <a:ext cx="1318949" cy="307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>
                  <a:solidFill>
                    <a:schemeClr val="tx2"/>
                  </a:solidFill>
                </a:rPr>
                <a:t>PWR: </a:t>
              </a:r>
              <a:r>
                <a:rPr lang="en-US" sz="1050" err="1">
                  <a:solidFill>
                    <a:schemeClr val="tx2"/>
                  </a:solidFill>
                </a:rPr>
                <a:t>Nuscale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pic>
          <p:nvPicPr>
            <p:cNvPr id="4144" name="Picture 48">
              <a:extLst>
                <a:ext uri="{FF2B5EF4-FFF2-40B4-BE49-F238E27FC236}">
                  <a16:creationId xmlns:a16="http://schemas.microsoft.com/office/drawing/2014/main" id="{8610E7A8-25BE-99C0-F424-F59CD66D1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917" y="3908671"/>
              <a:ext cx="571120" cy="3999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40FD867-69C8-FC41-8377-62DFCEB67047}"/>
              </a:ext>
            </a:extLst>
          </p:cNvPr>
          <p:cNvGrpSpPr/>
          <p:nvPr/>
        </p:nvGrpSpPr>
        <p:grpSpPr>
          <a:xfrm>
            <a:off x="7250020" y="1977767"/>
            <a:ext cx="1265222" cy="596019"/>
            <a:chOff x="9666694" y="2637022"/>
            <a:chExt cx="1686962" cy="794692"/>
          </a:xfrm>
        </p:grpSpPr>
        <p:pic>
          <p:nvPicPr>
            <p:cNvPr id="4120" name="Picture 24">
              <a:extLst>
                <a:ext uri="{FF2B5EF4-FFF2-40B4-BE49-F238E27FC236}">
                  <a16:creationId xmlns:a16="http://schemas.microsoft.com/office/drawing/2014/main" id="{3FF01C7B-B208-5B25-CEA6-A84387301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0189" y="2637022"/>
              <a:ext cx="906597" cy="417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E6A7780-1959-396B-6801-237360011474}"/>
                </a:ext>
              </a:extLst>
            </p:cNvPr>
            <p:cNvSpPr txBox="1"/>
            <p:nvPr/>
          </p:nvSpPr>
          <p:spPr>
            <a:xfrm>
              <a:off x="10217603" y="3123938"/>
              <a:ext cx="1136053" cy="307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>
                  <a:solidFill>
                    <a:schemeClr val="tx2"/>
                  </a:solidFill>
                </a:rPr>
                <a:t>PWR: </a:t>
              </a:r>
              <a:r>
                <a:rPr lang="en-US" sz="1050" err="1">
                  <a:solidFill>
                    <a:schemeClr val="tx2"/>
                  </a:solidFill>
                </a:rPr>
                <a:t>Holtec</a:t>
              </a:r>
              <a:endParaRPr lang="en-US" sz="1050">
                <a:solidFill>
                  <a:schemeClr val="tx2"/>
                </a:solidFill>
              </a:endParaRPr>
            </a:p>
          </p:txBody>
        </p:sp>
        <p:pic>
          <p:nvPicPr>
            <p:cNvPr id="40" name="Picture 48">
              <a:extLst>
                <a:ext uri="{FF2B5EF4-FFF2-40B4-BE49-F238E27FC236}">
                  <a16:creationId xmlns:a16="http://schemas.microsoft.com/office/drawing/2014/main" id="{29F410B2-E2D6-0F20-2A3D-F6D6DB8EC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6694" y="2734262"/>
              <a:ext cx="571120" cy="3999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485C546-628B-E331-3648-15D627AA4129}"/>
              </a:ext>
            </a:extLst>
          </p:cNvPr>
          <p:cNvGrpSpPr/>
          <p:nvPr/>
        </p:nvGrpSpPr>
        <p:grpSpPr>
          <a:xfrm>
            <a:off x="582577" y="1910260"/>
            <a:ext cx="1952714" cy="1307657"/>
            <a:chOff x="776770" y="2547014"/>
            <a:chExt cx="2603618" cy="17435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9E90CE-DCCE-DC97-48A4-24F58B007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9602" y="2686000"/>
              <a:ext cx="1847850" cy="6286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3883B4-8BEF-06E5-930B-118C0BC86A34}"/>
                </a:ext>
              </a:extLst>
            </p:cNvPr>
            <p:cNvSpPr txBox="1"/>
            <p:nvPr/>
          </p:nvSpPr>
          <p:spPr>
            <a:xfrm>
              <a:off x="776770" y="3361071"/>
              <a:ext cx="2603618" cy="92948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>
                  <a:solidFill>
                    <a:schemeClr val="tx2"/>
                  </a:solidFill>
                </a:rPr>
                <a:t>OKBM </a:t>
              </a:r>
              <a:r>
                <a:rPr lang="en-US" sz="1200" err="1">
                  <a:solidFill>
                    <a:schemeClr val="tx2"/>
                  </a:solidFill>
                </a:rPr>
                <a:t>Afrikantov</a:t>
              </a:r>
              <a:endParaRPr lang="en-US" sz="1200">
                <a:solidFill>
                  <a:schemeClr val="tx2"/>
                </a:solidFill>
              </a:endParaRP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>
                  <a:solidFill>
                    <a:schemeClr val="tx2"/>
                  </a:solidFill>
                </a:rPr>
                <a:t>PWR: </a:t>
              </a:r>
              <a:r>
                <a:rPr lang="en-US" sz="1200" err="1">
                  <a:solidFill>
                    <a:schemeClr val="tx2"/>
                  </a:solidFill>
                </a:rPr>
                <a:t>Akademik</a:t>
              </a:r>
              <a:r>
                <a:rPr lang="en-US" sz="1200">
                  <a:solidFill>
                    <a:schemeClr val="tx2"/>
                  </a:solidFill>
                </a:rPr>
                <a:t> Lomonosov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>
                  <a:solidFill>
                    <a:schemeClr val="tx2"/>
                  </a:solidFill>
                </a:rPr>
                <a:t>May 2020</a:t>
              </a:r>
            </a:p>
          </p:txBody>
        </p:sp>
        <p:pic>
          <p:nvPicPr>
            <p:cNvPr id="46" name="Picture 44">
              <a:extLst>
                <a:ext uri="{FF2B5EF4-FFF2-40B4-BE49-F238E27FC236}">
                  <a16:creationId xmlns:a16="http://schemas.microsoft.com/office/drawing/2014/main" id="{F36EE0E1-175B-FA74-C270-27CA03F97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390" y="2547014"/>
              <a:ext cx="642673" cy="428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30E3427-BEC3-A03C-7A0B-1D755568C009}"/>
              </a:ext>
            </a:extLst>
          </p:cNvPr>
          <p:cNvGrpSpPr/>
          <p:nvPr/>
        </p:nvGrpSpPr>
        <p:grpSpPr>
          <a:xfrm>
            <a:off x="2996368" y="2213305"/>
            <a:ext cx="1541207" cy="1047772"/>
            <a:chOff x="3995157" y="2951073"/>
            <a:chExt cx="2054942" cy="1397030"/>
          </a:xfrm>
        </p:grpSpPr>
        <p:pic>
          <p:nvPicPr>
            <p:cNvPr id="4104" name="Picture 8">
              <a:extLst>
                <a:ext uri="{FF2B5EF4-FFF2-40B4-BE49-F238E27FC236}">
                  <a16:creationId xmlns:a16="http://schemas.microsoft.com/office/drawing/2014/main" id="{5C53A965-B437-A59F-BAA6-0B3BF794B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994" y="3012356"/>
              <a:ext cx="1136052" cy="65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D8FC37-1845-D07B-8BB1-F8D77337A995}"/>
                </a:ext>
              </a:extLst>
            </p:cNvPr>
            <p:cNvSpPr txBox="1"/>
            <p:nvPr/>
          </p:nvSpPr>
          <p:spPr>
            <a:xfrm>
              <a:off x="3995157" y="3732549"/>
              <a:ext cx="2054942" cy="615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LFR: </a:t>
              </a:r>
              <a:r>
                <a:rPr lang="en-US" sz="1200" err="1">
                  <a:solidFill>
                    <a:schemeClr val="tx2"/>
                  </a:solidFill>
                </a:rPr>
                <a:t>Atomenergoprom</a:t>
              </a:r>
              <a:endParaRPr lang="en-US" sz="1200">
                <a:solidFill>
                  <a:schemeClr val="tx2"/>
                </a:solidFill>
              </a:endParaRPr>
            </a:p>
          </p:txBody>
        </p:sp>
        <p:pic>
          <p:nvPicPr>
            <p:cNvPr id="47" name="Picture 44">
              <a:extLst>
                <a:ext uri="{FF2B5EF4-FFF2-40B4-BE49-F238E27FC236}">
                  <a16:creationId xmlns:a16="http://schemas.microsoft.com/office/drawing/2014/main" id="{3DD681A9-F343-5FE6-1B3C-DB08FE64F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415" y="2951073"/>
              <a:ext cx="642673" cy="428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6FE959E-7093-AC82-C28A-62181995B331}"/>
              </a:ext>
            </a:extLst>
          </p:cNvPr>
          <p:cNvGrpSpPr/>
          <p:nvPr/>
        </p:nvGrpSpPr>
        <p:grpSpPr>
          <a:xfrm>
            <a:off x="4853391" y="1377567"/>
            <a:ext cx="2341205" cy="914467"/>
            <a:chOff x="6471188" y="1836756"/>
            <a:chExt cx="3121606" cy="1219289"/>
          </a:xfrm>
        </p:grpSpPr>
        <p:pic>
          <p:nvPicPr>
            <p:cNvPr id="4108" name="Picture 12" descr="Application Libraries">
              <a:extLst>
                <a:ext uri="{FF2B5EF4-FFF2-40B4-BE49-F238E27FC236}">
                  <a16:creationId xmlns:a16="http://schemas.microsoft.com/office/drawing/2014/main" id="{AF4E0BA4-28DD-AD96-63C0-A3B12654B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488" y="1836756"/>
              <a:ext cx="772898" cy="62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7CBDBB-FA9C-2873-0D87-542F221F9B7D}"/>
                </a:ext>
              </a:extLst>
            </p:cNvPr>
            <p:cNvSpPr txBox="1"/>
            <p:nvPr/>
          </p:nvSpPr>
          <p:spPr>
            <a:xfrm>
              <a:off x="7684386" y="2062896"/>
              <a:ext cx="1908408" cy="738664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>
                  <a:solidFill>
                    <a:schemeClr val="tx2"/>
                  </a:solidFill>
                </a:rPr>
                <a:t>PWR: Korea Atomic Energy Research Institute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2E6B0F6-E711-0B42-E6B3-61B8657A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009" y="2402200"/>
              <a:ext cx="901855" cy="653845"/>
            </a:xfrm>
            <a:prstGeom prst="rect">
              <a:avLst/>
            </a:prstGeom>
          </p:spPr>
        </p:pic>
        <p:pic>
          <p:nvPicPr>
            <p:cNvPr id="4146" name="Picture 50">
              <a:extLst>
                <a:ext uri="{FF2B5EF4-FFF2-40B4-BE49-F238E27FC236}">
                  <a16:creationId xmlns:a16="http://schemas.microsoft.com/office/drawing/2014/main" id="{3F8022C5-C411-32FD-CE0B-B7247FA8A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188" y="2159754"/>
              <a:ext cx="721275" cy="4848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968952-2702-60F6-524D-AD7B12D90FB9}"/>
              </a:ext>
            </a:extLst>
          </p:cNvPr>
          <p:cNvGrpSpPr/>
          <p:nvPr/>
        </p:nvGrpSpPr>
        <p:grpSpPr>
          <a:xfrm>
            <a:off x="5965723" y="2780071"/>
            <a:ext cx="3178277" cy="2381865"/>
            <a:chOff x="7954297" y="3706761"/>
            <a:chExt cx="4237703" cy="31758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26BFDC-20CC-E812-5278-518C8A88D6B1}"/>
                </a:ext>
              </a:extLst>
            </p:cNvPr>
            <p:cNvSpPr txBox="1"/>
            <p:nvPr/>
          </p:nvSpPr>
          <p:spPr>
            <a:xfrm>
              <a:off x="10110093" y="3843716"/>
              <a:ext cx="1172116" cy="40010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 b="1" i="1" u="sng">
                  <a:solidFill>
                    <a:schemeClr val="tx2"/>
                  </a:solidFill>
                </a:rPr>
                <a:t>In Design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D1964BE-D7B2-91DA-2B8F-36AFB017A81F}"/>
                </a:ext>
              </a:extLst>
            </p:cNvPr>
            <p:cNvSpPr/>
            <p:nvPr/>
          </p:nvSpPr>
          <p:spPr>
            <a:xfrm>
              <a:off x="7954297" y="3706761"/>
              <a:ext cx="4237703" cy="3175820"/>
            </a:xfrm>
            <a:custGeom>
              <a:avLst/>
              <a:gdLst>
                <a:gd name="connsiteX0" fmla="*/ 4237703 w 4237703"/>
                <a:gd name="connsiteY0" fmla="*/ 0 h 3175820"/>
                <a:gd name="connsiteX1" fmla="*/ 1691148 w 4237703"/>
                <a:gd name="connsiteY1" fmla="*/ 0 h 3175820"/>
                <a:gd name="connsiteX2" fmla="*/ 1691148 w 4237703"/>
                <a:gd name="connsiteY2" fmla="*/ 1160207 h 3175820"/>
                <a:gd name="connsiteX3" fmla="*/ 0 w 4237703"/>
                <a:gd name="connsiteY3" fmla="*/ 1160207 h 3175820"/>
                <a:gd name="connsiteX4" fmla="*/ 0 w 4237703"/>
                <a:gd name="connsiteY4" fmla="*/ 3175820 h 317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7703" h="3175820">
                  <a:moveTo>
                    <a:pt x="4237703" y="0"/>
                  </a:moveTo>
                  <a:lnTo>
                    <a:pt x="1691148" y="0"/>
                  </a:lnTo>
                  <a:lnTo>
                    <a:pt x="1691148" y="1160207"/>
                  </a:lnTo>
                  <a:lnTo>
                    <a:pt x="0" y="1160207"/>
                  </a:lnTo>
                  <a:lnTo>
                    <a:pt x="0" y="3175820"/>
                  </a:lnTo>
                </a:path>
              </a:pathLst>
            </a:cu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30CD8F1-D108-F677-3723-D0E0B05E407E}"/>
                </a:ext>
              </a:extLst>
            </p:cNvPr>
            <p:cNvGrpSpPr/>
            <p:nvPr/>
          </p:nvGrpSpPr>
          <p:grpSpPr>
            <a:xfrm>
              <a:off x="10104438" y="5510711"/>
              <a:ext cx="1227027" cy="338038"/>
              <a:chOff x="10104438" y="5510711"/>
              <a:chExt cx="1227027" cy="338038"/>
            </a:xfrm>
          </p:grpSpPr>
          <p:pic>
            <p:nvPicPr>
              <p:cNvPr id="4124" name="Picture 28">
                <a:extLst>
                  <a:ext uri="{FF2B5EF4-FFF2-40B4-BE49-F238E27FC236}">
                    <a16:creationId xmlns:a16="http://schemas.microsoft.com/office/drawing/2014/main" id="{1487C6B0-0BE7-89C6-582F-9D309CAE32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7814" y="5510711"/>
                <a:ext cx="1093651" cy="3380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8">
                <a:extLst>
                  <a:ext uri="{FF2B5EF4-FFF2-40B4-BE49-F238E27FC236}">
                    <a16:creationId xmlns:a16="http://schemas.microsoft.com/office/drawing/2014/main" id="{C2614373-B5CA-77F6-FA89-FBDA8AA479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04438" y="5665131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69C1F5AA-D017-7AC7-1CC9-ECCBB59308E1}"/>
                </a:ext>
              </a:extLst>
            </p:cNvPr>
            <p:cNvGrpSpPr/>
            <p:nvPr/>
          </p:nvGrpSpPr>
          <p:grpSpPr>
            <a:xfrm>
              <a:off x="10180170" y="6065894"/>
              <a:ext cx="1151295" cy="400186"/>
              <a:chOff x="10180170" y="6065894"/>
              <a:chExt cx="1151295" cy="400186"/>
            </a:xfrm>
          </p:grpSpPr>
          <p:pic>
            <p:nvPicPr>
              <p:cNvPr id="4126" name="Picture 30">
                <a:extLst>
                  <a:ext uri="{FF2B5EF4-FFF2-40B4-BE49-F238E27FC236}">
                    <a16:creationId xmlns:a16="http://schemas.microsoft.com/office/drawing/2014/main" id="{F2C512D0-3503-AF51-DE45-0773F130AB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170" y="6065894"/>
                <a:ext cx="1151295" cy="326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8">
                <a:extLst>
                  <a:ext uri="{FF2B5EF4-FFF2-40B4-BE49-F238E27FC236}">
                    <a16:creationId xmlns:a16="http://schemas.microsoft.com/office/drawing/2014/main" id="{C2BB5A1F-EAA0-CC50-7553-087A2D7186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7603" y="6287890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C30A506-2D00-4B95-EDC3-8F19E9F2817C}"/>
                </a:ext>
              </a:extLst>
            </p:cNvPr>
            <p:cNvGrpSpPr/>
            <p:nvPr/>
          </p:nvGrpSpPr>
          <p:grpSpPr>
            <a:xfrm>
              <a:off x="8163360" y="5474794"/>
              <a:ext cx="1604378" cy="371396"/>
              <a:chOff x="8163360" y="5474794"/>
              <a:chExt cx="1604378" cy="371396"/>
            </a:xfrm>
          </p:grpSpPr>
          <p:pic>
            <p:nvPicPr>
              <p:cNvPr id="4130" name="Picture 34" descr="Tech Talk: Kairos Power | The Breakthrough Institute">
                <a:extLst>
                  <a:ext uri="{FF2B5EF4-FFF2-40B4-BE49-F238E27FC236}">
                    <a16:creationId xmlns:a16="http://schemas.microsoft.com/office/drawing/2014/main" id="{DEDFF713-4492-7E4A-4EE6-E3CF193181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238931" y="5491127"/>
                <a:ext cx="1528807" cy="3550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48">
                <a:extLst>
                  <a:ext uri="{FF2B5EF4-FFF2-40B4-BE49-F238E27FC236}">
                    <a16:creationId xmlns:a16="http://schemas.microsoft.com/office/drawing/2014/main" id="{D66889B5-B82E-E951-9891-8C17D6ED6D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3360" y="5474794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96" name="Group 4095">
              <a:extLst>
                <a:ext uri="{FF2B5EF4-FFF2-40B4-BE49-F238E27FC236}">
                  <a16:creationId xmlns:a16="http://schemas.microsoft.com/office/drawing/2014/main" id="{3F0C28D8-2CCD-1261-D6D4-81368B2AFCFF}"/>
                </a:ext>
              </a:extLst>
            </p:cNvPr>
            <p:cNvGrpSpPr/>
            <p:nvPr/>
          </p:nvGrpSpPr>
          <p:grpSpPr>
            <a:xfrm>
              <a:off x="8092982" y="5976921"/>
              <a:ext cx="1785197" cy="492628"/>
              <a:chOff x="8092982" y="5976921"/>
              <a:chExt cx="1785197" cy="492628"/>
            </a:xfrm>
          </p:grpSpPr>
          <p:pic>
            <p:nvPicPr>
              <p:cNvPr id="4132" name="Picture 36" descr="Copenhagen Atomics - Ammonia Energy Association">
                <a:extLst>
                  <a:ext uri="{FF2B5EF4-FFF2-40B4-BE49-F238E27FC236}">
                    <a16:creationId xmlns:a16="http://schemas.microsoft.com/office/drawing/2014/main" id="{09BD5C48-9B96-F272-D5F5-279D0EB6A8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8931" y="5976921"/>
                <a:ext cx="1639248" cy="492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8" name="Picture 42">
                <a:extLst>
                  <a:ext uri="{FF2B5EF4-FFF2-40B4-BE49-F238E27FC236}">
                    <a16:creationId xmlns:a16="http://schemas.microsoft.com/office/drawing/2014/main" id="{9CF77DA4-CA20-8363-5E30-5A342399EA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2982" y="6127210"/>
                <a:ext cx="254465" cy="192049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3D432D7-729E-E207-4D2F-48D906BD00DF}"/>
                </a:ext>
              </a:extLst>
            </p:cNvPr>
            <p:cNvGrpSpPr/>
            <p:nvPr/>
          </p:nvGrpSpPr>
          <p:grpSpPr>
            <a:xfrm>
              <a:off x="8543072" y="5067781"/>
              <a:ext cx="977611" cy="368433"/>
              <a:chOff x="8543072" y="5067781"/>
              <a:chExt cx="977611" cy="368433"/>
            </a:xfrm>
          </p:grpSpPr>
          <p:pic>
            <p:nvPicPr>
              <p:cNvPr id="4128" name="Picture 32">
                <a:extLst>
                  <a:ext uri="{FF2B5EF4-FFF2-40B4-BE49-F238E27FC236}">
                    <a16:creationId xmlns:a16="http://schemas.microsoft.com/office/drawing/2014/main" id="{C28177EE-419D-2F75-0081-35EF105070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3072" y="5067781"/>
                <a:ext cx="977611" cy="1510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8" name="Picture 52">
                <a:extLst>
                  <a:ext uri="{FF2B5EF4-FFF2-40B4-BE49-F238E27FC236}">
                    <a16:creationId xmlns:a16="http://schemas.microsoft.com/office/drawing/2014/main" id="{F3D25504-49E6-AEF5-8C02-67B3ECC824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50131" y="5169617"/>
                <a:ext cx="399896" cy="266597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2E0048-4208-8D94-84FE-16974AF0B51E}"/>
                </a:ext>
              </a:extLst>
            </p:cNvPr>
            <p:cNvGrpSpPr/>
            <p:nvPr/>
          </p:nvGrpSpPr>
          <p:grpSpPr>
            <a:xfrm>
              <a:off x="9841568" y="4915812"/>
              <a:ext cx="2051971" cy="426314"/>
              <a:chOff x="9841568" y="4915812"/>
              <a:chExt cx="2051971" cy="426314"/>
            </a:xfrm>
          </p:grpSpPr>
          <p:pic>
            <p:nvPicPr>
              <p:cNvPr id="4122" name="Picture 26">
                <a:extLst>
                  <a:ext uri="{FF2B5EF4-FFF2-40B4-BE49-F238E27FC236}">
                    <a16:creationId xmlns:a16="http://schemas.microsoft.com/office/drawing/2014/main" id="{E6964D2F-A2E3-C281-DB92-AF0B90478D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43036" y="4915812"/>
                <a:ext cx="1512728" cy="42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8">
                <a:extLst>
                  <a:ext uri="{FF2B5EF4-FFF2-40B4-BE49-F238E27FC236}">
                    <a16:creationId xmlns:a16="http://schemas.microsoft.com/office/drawing/2014/main" id="{0555C06F-6843-D261-DB45-75D9DABF3C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1568" y="5153331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52">
                <a:extLst>
                  <a:ext uri="{FF2B5EF4-FFF2-40B4-BE49-F238E27FC236}">
                    <a16:creationId xmlns:a16="http://schemas.microsoft.com/office/drawing/2014/main" id="{A9073979-6862-28AD-A971-50E6C1612C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93643" y="4978013"/>
                <a:ext cx="399896" cy="266597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170" name="Picture 2" descr="Oklo Inc. - Oklo Inc. Begins Trading on the New York Stock Exchange">
              <a:extLst>
                <a:ext uri="{FF2B5EF4-FFF2-40B4-BE49-F238E27FC236}">
                  <a16:creationId xmlns:a16="http://schemas.microsoft.com/office/drawing/2014/main" id="{9B12C13D-5201-6D12-5175-C7805B21D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8981" y="4412292"/>
              <a:ext cx="974538" cy="329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FBF77C2-C029-BF39-214A-999116BBED82}"/>
                </a:ext>
              </a:extLst>
            </p:cNvPr>
            <p:cNvGrpSpPr/>
            <p:nvPr/>
          </p:nvGrpSpPr>
          <p:grpSpPr>
            <a:xfrm>
              <a:off x="9702075" y="4350301"/>
              <a:ext cx="1875524" cy="393217"/>
              <a:chOff x="9702075" y="4350301"/>
              <a:chExt cx="1875524" cy="393217"/>
            </a:xfrm>
          </p:grpSpPr>
          <p:pic>
            <p:nvPicPr>
              <p:cNvPr id="37" name="Picture 4" descr="Media Kit: Nuclear Energy Resources and Insights — X-energy">
                <a:extLst>
                  <a:ext uri="{FF2B5EF4-FFF2-40B4-BE49-F238E27FC236}">
                    <a16:creationId xmlns:a16="http://schemas.microsoft.com/office/drawing/2014/main" id="{95DBDF7D-5D30-AA95-6AC2-6EFA884F17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819958" y="4399389"/>
                <a:ext cx="1102348" cy="34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8">
                <a:extLst>
                  <a:ext uri="{FF2B5EF4-FFF2-40B4-BE49-F238E27FC236}">
                    <a16:creationId xmlns:a16="http://schemas.microsoft.com/office/drawing/2014/main" id="{15F0CB16-255E-78FD-ED39-F22EEEFD9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2075" y="4380781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8">
                <a:extLst>
                  <a:ext uri="{FF2B5EF4-FFF2-40B4-BE49-F238E27FC236}">
                    <a16:creationId xmlns:a16="http://schemas.microsoft.com/office/drawing/2014/main" id="{0E0CB0AE-EAFC-53B9-E91A-B5120A3762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23134" y="4350301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F88D5D5-07BD-734D-64F4-D0D953482E1A}"/>
              </a:ext>
            </a:extLst>
          </p:cNvPr>
          <p:cNvSpPr txBox="1"/>
          <p:nvPr/>
        </p:nvSpPr>
        <p:spPr>
          <a:xfrm>
            <a:off x="7131848" y="83503"/>
            <a:ext cx="1198341" cy="392415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100" b="1">
                <a:solidFill>
                  <a:schemeClr val="accent1"/>
                </a:solidFill>
              </a:rPr>
              <a:t>10+ Years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EC207-D9DA-59D3-3CCF-DD2830716E8D}"/>
              </a:ext>
            </a:extLst>
          </p:cNvPr>
          <p:cNvSpPr/>
          <p:nvPr/>
        </p:nvSpPr>
        <p:spPr>
          <a:xfrm>
            <a:off x="0" y="3297618"/>
            <a:ext cx="2493685" cy="1297790"/>
          </a:xfrm>
          <a:prstGeom prst="rect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BDEA7-1223-8D2A-98D5-EBC6747C6FB0}"/>
              </a:ext>
            </a:extLst>
          </p:cNvPr>
          <p:cNvSpPr txBox="1"/>
          <p:nvPr/>
        </p:nvSpPr>
        <p:spPr>
          <a:xfrm>
            <a:off x="51287" y="3329547"/>
            <a:ext cx="821892" cy="30008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500" b="1" u="sng">
                <a:solidFill>
                  <a:schemeClr val="tx2"/>
                </a:solidFill>
              </a:rPr>
              <a:t>Glossary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8D1109-1B1F-80E9-A47F-07311DA99619}"/>
              </a:ext>
            </a:extLst>
          </p:cNvPr>
          <p:cNvSpPr txBox="1"/>
          <p:nvPr/>
        </p:nvSpPr>
        <p:spPr>
          <a:xfrm>
            <a:off x="50771" y="3627731"/>
            <a:ext cx="2425985" cy="847924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HTGR: High Temp Gas-Cooled Reactor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PWR: Pressurized Water Reactor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MSR: Molten Salt Reactor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100" dirty="0">
                <a:solidFill>
                  <a:schemeClr val="tx2"/>
                </a:solidFill>
              </a:rPr>
              <a:t>LFR: Lead-cooled Fast Reactor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86F8B2-1453-A3C4-3CEC-AFE4EE01B289}"/>
              </a:ext>
            </a:extLst>
          </p:cNvPr>
          <p:cNvSpPr/>
          <p:nvPr/>
        </p:nvSpPr>
        <p:spPr>
          <a:xfrm>
            <a:off x="2221706" y="478631"/>
            <a:ext cx="6686550" cy="2286000"/>
          </a:xfrm>
          <a:custGeom>
            <a:avLst/>
            <a:gdLst>
              <a:gd name="connsiteX0" fmla="*/ 8391525 w 8915400"/>
              <a:gd name="connsiteY0" fmla="*/ 3048000 h 3048000"/>
              <a:gd name="connsiteX1" fmla="*/ 8915400 w 8915400"/>
              <a:gd name="connsiteY1" fmla="*/ 2000250 h 3048000"/>
              <a:gd name="connsiteX2" fmla="*/ 8877300 w 8915400"/>
              <a:gd name="connsiteY2" fmla="*/ 219075 h 3048000"/>
              <a:gd name="connsiteX3" fmla="*/ 8686800 w 8915400"/>
              <a:gd name="connsiteY3" fmla="*/ 0 h 3048000"/>
              <a:gd name="connsiteX4" fmla="*/ 6038850 w 8915400"/>
              <a:gd name="connsiteY4" fmla="*/ 28575 h 3048000"/>
              <a:gd name="connsiteX5" fmla="*/ 3914775 w 8915400"/>
              <a:gd name="connsiteY5" fmla="*/ 247650 h 3048000"/>
              <a:gd name="connsiteX6" fmla="*/ 2066925 w 8915400"/>
              <a:gd name="connsiteY6" fmla="*/ 104775 h 3048000"/>
              <a:gd name="connsiteX7" fmla="*/ 857250 w 8915400"/>
              <a:gd name="connsiteY7" fmla="*/ 190500 h 3048000"/>
              <a:gd name="connsiteX8" fmla="*/ 0 w 8915400"/>
              <a:gd name="connsiteY8" fmla="*/ 36195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15400" h="3048000">
                <a:moveTo>
                  <a:pt x="8391525" y="3048000"/>
                </a:moveTo>
                <a:lnTo>
                  <a:pt x="8915400" y="2000250"/>
                </a:lnTo>
                <a:lnTo>
                  <a:pt x="8877300" y="219075"/>
                </a:lnTo>
                <a:lnTo>
                  <a:pt x="8686800" y="0"/>
                </a:lnTo>
                <a:lnTo>
                  <a:pt x="6038850" y="28575"/>
                </a:lnTo>
                <a:lnTo>
                  <a:pt x="3914775" y="247650"/>
                </a:lnTo>
                <a:lnTo>
                  <a:pt x="2066925" y="104775"/>
                </a:lnTo>
                <a:lnTo>
                  <a:pt x="857250" y="190500"/>
                </a:lnTo>
                <a:lnTo>
                  <a:pt x="0" y="361950"/>
                </a:lnTo>
              </a:path>
            </a:pathLst>
          </a:custGeom>
          <a:noFill/>
          <a:ln w="28575">
            <a:solidFill>
              <a:schemeClr val="accent1"/>
            </a:solidFill>
            <a:prstDash val="sysDash"/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432562719"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BEF5DD2-8EFD-482E-168E-272908C2456E}"/>
              </a:ext>
            </a:extLst>
          </p:cNvPr>
          <p:cNvSpPr txBox="1">
            <a:spLocks/>
          </p:cNvSpPr>
          <p:nvPr/>
        </p:nvSpPr>
        <p:spPr>
          <a:xfrm>
            <a:off x="417600" y="165725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accent1"/>
                </a:solidFill>
                <a:latin typeface="Nokia Pure Headline Light" panose="020B03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Selection of Companies Building 60+ SMR Designs</a:t>
            </a:r>
          </a:p>
        </p:txBody>
      </p:sp>
    </p:spTree>
    <p:extLst>
      <p:ext uri="{BB962C8B-B14F-4D97-AF65-F5344CB8AC3E}">
        <p14:creationId xmlns:p14="http://schemas.microsoft.com/office/powerpoint/2010/main" val="37079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4" grpId="0"/>
      <p:bldP spid="31" grpId="0"/>
      <p:bldP spid="16" grpId="0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C9EDCB-CF87-D6AA-9D85-73C385DE810A}"/>
              </a:ext>
            </a:extLst>
          </p:cNvPr>
          <p:cNvGrpSpPr/>
          <p:nvPr/>
        </p:nvGrpSpPr>
        <p:grpSpPr>
          <a:xfrm>
            <a:off x="373814" y="759343"/>
            <a:ext cx="4832319" cy="1648194"/>
            <a:chOff x="494464" y="859876"/>
            <a:chExt cx="4832319" cy="16481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A5B8627-C83B-285E-6717-C2DD974A7F6F}"/>
                </a:ext>
              </a:extLst>
            </p:cNvPr>
            <p:cNvGrpSpPr/>
            <p:nvPr/>
          </p:nvGrpSpPr>
          <p:grpSpPr>
            <a:xfrm>
              <a:off x="494464" y="859876"/>
              <a:ext cx="4475026" cy="1295803"/>
              <a:chOff x="659285" y="1146500"/>
              <a:chExt cx="5966701" cy="172773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62E2698-6474-23AA-52C0-91290DB324AC}"/>
                  </a:ext>
                </a:extLst>
              </p:cNvPr>
              <p:cNvSpPr txBox="1"/>
              <p:nvPr/>
            </p:nvSpPr>
            <p:spPr>
              <a:xfrm>
                <a:off x="659285" y="1146500"/>
                <a:ext cx="3649757" cy="1077217"/>
              </a:xfrm>
              <a:prstGeom prst="rect">
                <a:avLst/>
              </a:prstGeom>
            </p:spPr>
            <p:txBody>
              <a:bodyPr vert="horz" wrap="square" lIns="68580" tIns="34290" rIns="68580" bIns="3429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200" dirty="0">
                    <a:solidFill>
                      <a:schemeClr val="tx2"/>
                    </a:solidFill>
                  </a:rPr>
                  <a:t>All of the high level waste produced 70 years of global commercial nuclear power fit into a space the size of a football stadium piled 14 feet deep</a:t>
                </a:r>
              </a:p>
            </p:txBody>
          </p:sp>
          <p:pic>
            <p:nvPicPr>
              <p:cNvPr id="10242" name="Picture 2" descr="Nuclear Waste Treatment: An Overview">
                <a:extLst>
                  <a:ext uri="{FF2B5EF4-FFF2-40B4-BE49-F238E27FC236}">
                    <a16:creationId xmlns:a16="http://schemas.microsoft.com/office/drawing/2014/main" id="{4AD0FBAE-820C-7DC4-F72B-53C53FAE86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577" y="1438750"/>
                <a:ext cx="2168409" cy="1435486"/>
              </a:xfrm>
              <a:prstGeom prst="rect">
                <a:avLst/>
              </a:prstGeom>
              <a:ln>
                <a:noFill/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" name="Picture 2" descr="A yellow and black sign&#10;&#10;AI-generated content may be incorrect.">
              <a:extLst>
                <a:ext uri="{FF2B5EF4-FFF2-40B4-BE49-F238E27FC236}">
                  <a16:creationId xmlns:a16="http://schemas.microsoft.com/office/drawing/2014/main" id="{5D17B639-5980-B1A5-5E98-0A0F3A18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7247" y="1728534"/>
              <a:ext cx="779536" cy="7795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E5C620-5CDE-0600-7277-56F75123EF44}"/>
              </a:ext>
            </a:extLst>
          </p:cNvPr>
          <p:cNvGrpSpPr/>
          <p:nvPr/>
        </p:nvGrpSpPr>
        <p:grpSpPr>
          <a:xfrm>
            <a:off x="5714999" y="455784"/>
            <a:ext cx="3361766" cy="2113350"/>
            <a:chOff x="7619998" y="741756"/>
            <a:chExt cx="4482355" cy="28178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1BA945-39DF-2D55-77C2-B6336420DCD1}"/>
                </a:ext>
              </a:extLst>
            </p:cNvPr>
            <p:cNvSpPr txBox="1"/>
            <p:nvPr/>
          </p:nvSpPr>
          <p:spPr>
            <a:xfrm>
              <a:off x="7619998" y="741756"/>
              <a:ext cx="4482355" cy="584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Nuclear waste is </a:t>
              </a:r>
              <a:r>
                <a:rPr lang="en-US" sz="1200" b="1" i="1" dirty="0">
                  <a:solidFill>
                    <a:schemeClr val="accent1"/>
                  </a:solidFill>
                </a:rPr>
                <a:t>highly regulated</a:t>
              </a:r>
              <a:r>
                <a:rPr lang="en-US" sz="1200" dirty="0">
                  <a:solidFill>
                    <a:schemeClr val="accent1"/>
                  </a:solidFill>
                </a:rPr>
                <a:t> </a:t>
              </a:r>
              <a:r>
                <a:rPr lang="en-US" sz="1200" dirty="0">
                  <a:solidFill>
                    <a:schemeClr val="tx2"/>
                  </a:solidFill>
                </a:rPr>
                <a:t>and is the easiest form of industrial waste to detect and measure</a:t>
              </a:r>
            </a:p>
          </p:txBody>
        </p:sp>
        <p:pic>
          <p:nvPicPr>
            <p:cNvPr id="10246" name="Picture 6" descr="Is This Cheap Chinese Geiger Counter Worth It? ☢️">
              <a:extLst>
                <a:ext uri="{FF2B5EF4-FFF2-40B4-BE49-F238E27FC236}">
                  <a16:creationId xmlns:a16="http://schemas.microsoft.com/office/drawing/2014/main" id="{33AA00A3-E50A-C4DD-A1CC-6F33DC4B7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065" y="1438751"/>
              <a:ext cx="3769099" cy="212080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CA0821-F4C0-EBAC-E79F-5F863238C47A}"/>
              </a:ext>
            </a:extLst>
          </p:cNvPr>
          <p:cNvGrpSpPr/>
          <p:nvPr/>
        </p:nvGrpSpPr>
        <p:grpSpPr>
          <a:xfrm>
            <a:off x="373814" y="1669436"/>
            <a:ext cx="3237004" cy="784320"/>
            <a:chOff x="659285" y="2359959"/>
            <a:chExt cx="4316005" cy="10457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4B25FC-9ACA-206E-34B0-CE0AD9C80CD4}"/>
                </a:ext>
              </a:extLst>
            </p:cNvPr>
            <p:cNvSpPr txBox="1"/>
            <p:nvPr/>
          </p:nvSpPr>
          <p:spPr>
            <a:xfrm>
              <a:off x="659285" y="2574722"/>
              <a:ext cx="3397712" cy="83099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Note: </a:t>
              </a:r>
              <a:r>
                <a:rPr lang="en-US" sz="1200" b="1" i="1" dirty="0">
                  <a:solidFill>
                    <a:schemeClr val="accent1"/>
                  </a:solidFill>
                </a:rPr>
                <a:t>Always</a:t>
              </a:r>
              <a:r>
                <a:rPr lang="en-US" sz="1200" dirty="0">
                  <a:solidFill>
                    <a:schemeClr val="tx2"/>
                  </a:solidFill>
                </a:rPr>
                <a:t> show nuclear waste in corroding barrels, preferably with glowing green ooze leaking out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5CF4326-A96A-46B1-EBAC-A1F949F6816B}"/>
                </a:ext>
              </a:extLst>
            </p:cNvPr>
            <p:cNvCxnSpPr/>
            <p:nvPr/>
          </p:nvCxnSpPr>
          <p:spPr>
            <a:xfrm flipV="1">
              <a:off x="3704665" y="2359959"/>
              <a:ext cx="1270625" cy="630260"/>
            </a:xfrm>
            <a:prstGeom prst="line">
              <a:avLst/>
            </a:prstGeom>
            <a:ln>
              <a:solidFill>
                <a:schemeClr val="accent5"/>
              </a:solidFill>
              <a:headEnd type="none" w="med" len="med"/>
              <a:tailEnd type="arrow" w="med" len="med"/>
            </a:ln>
            <a:effectLst>
              <a:glow rad="101600">
                <a:schemeClr val="bg1">
                  <a:alpha val="9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203AF4-1581-866D-EC41-97528B84BA13}"/>
              </a:ext>
            </a:extLst>
          </p:cNvPr>
          <p:cNvGrpSpPr/>
          <p:nvPr/>
        </p:nvGrpSpPr>
        <p:grpSpPr>
          <a:xfrm>
            <a:off x="332907" y="2727661"/>
            <a:ext cx="2764334" cy="1951505"/>
            <a:chOff x="443876" y="3805518"/>
            <a:chExt cx="3685778" cy="260200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2BAD17-A1CB-36C2-0D79-E3E6CB02B773}"/>
                </a:ext>
              </a:extLst>
            </p:cNvPr>
            <p:cNvSpPr/>
            <p:nvPr/>
          </p:nvSpPr>
          <p:spPr>
            <a:xfrm>
              <a:off x="443876" y="3805518"/>
              <a:ext cx="3685778" cy="2602006"/>
            </a:xfrm>
            <a:prstGeom prst="roundRect">
              <a:avLst>
                <a:gd name="adj" fmla="val 4264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pic>
          <p:nvPicPr>
            <p:cNvPr id="10248" name="Picture 8" descr="Environmental permit granted for Swedish repository - World Nuclear News">
              <a:extLst>
                <a:ext uri="{FF2B5EF4-FFF2-40B4-BE49-F238E27FC236}">
                  <a16:creationId xmlns:a16="http://schemas.microsoft.com/office/drawing/2014/main" id="{AD2A946F-3339-A058-ABEC-CF73C2773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15" y="3923743"/>
              <a:ext cx="3365592" cy="189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D21285B-244C-2F11-05F6-8C9D81F66A50}"/>
                </a:ext>
              </a:extLst>
            </p:cNvPr>
            <p:cNvSpPr/>
            <p:nvPr/>
          </p:nvSpPr>
          <p:spPr>
            <a:xfrm>
              <a:off x="571500" y="3919818"/>
              <a:ext cx="517712" cy="5177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dirty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0A60BC-4932-2998-E8C5-72C01E368765}"/>
                </a:ext>
              </a:extLst>
            </p:cNvPr>
            <p:cNvSpPr txBox="1"/>
            <p:nvPr/>
          </p:nvSpPr>
          <p:spPr>
            <a:xfrm>
              <a:off x="562257" y="5787833"/>
              <a:ext cx="3139517" cy="584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Store it as glass in geologically stable repositories</a:t>
              </a:r>
            </a:p>
          </p:txBody>
        </p:sp>
        <p:pic>
          <p:nvPicPr>
            <p:cNvPr id="10252" name="Picture 12" descr="Flag of Finland - Wikipedia">
              <a:extLst>
                <a:ext uri="{FF2B5EF4-FFF2-40B4-BE49-F238E27FC236}">
                  <a16:creationId xmlns:a16="http://schemas.microsoft.com/office/drawing/2014/main" id="{7450A245-3AC3-0210-313A-0C5855C9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93" y="5227643"/>
              <a:ext cx="499110" cy="3050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4A129D-6C0E-0E8C-1752-76D4E5A3ACC8}"/>
                </a:ext>
              </a:extLst>
            </p:cNvPr>
            <p:cNvSpPr txBox="1"/>
            <p:nvPr/>
          </p:nvSpPr>
          <p:spPr>
            <a:xfrm>
              <a:off x="581315" y="4687630"/>
              <a:ext cx="1954866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050" dirty="0" err="1">
                  <a:solidFill>
                    <a:srgbClr val="283F95"/>
                  </a:solidFill>
                  <a:effectLst>
                    <a:glow rad="101600">
                      <a:schemeClr val="bg1">
                        <a:alpha val="90000"/>
                      </a:schemeClr>
                    </a:glow>
                  </a:effectLst>
                  <a:latin typeface="+mj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Onkalo</a:t>
              </a:r>
              <a:r>
                <a:rPr lang="en-US" sz="1050" dirty="0">
                  <a:solidFill>
                    <a:srgbClr val="283F95"/>
                  </a:solidFill>
                  <a:effectLst>
                    <a:glow rad="101600">
                      <a:schemeClr val="bg1">
                        <a:alpha val="90000"/>
                      </a:schemeClr>
                    </a:glow>
                  </a:effectLst>
                  <a:latin typeface="+mj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spent nuclear fuel repository</a:t>
              </a:r>
              <a:endParaRPr lang="en-US" sz="1050" dirty="0">
                <a:solidFill>
                  <a:schemeClr val="bg1"/>
                </a:solidFill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DC5421-743D-74FC-FF60-5C491AFE4E91}"/>
              </a:ext>
            </a:extLst>
          </p:cNvPr>
          <p:cNvGrpSpPr/>
          <p:nvPr/>
        </p:nvGrpSpPr>
        <p:grpSpPr>
          <a:xfrm>
            <a:off x="6143522" y="2727661"/>
            <a:ext cx="2792048" cy="1951505"/>
            <a:chOff x="8191363" y="3805518"/>
            <a:chExt cx="3722730" cy="260200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707350C-D71F-2CA0-EBE6-FCE865F1001C}"/>
                </a:ext>
              </a:extLst>
            </p:cNvPr>
            <p:cNvSpPr/>
            <p:nvPr/>
          </p:nvSpPr>
          <p:spPr>
            <a:xfrm>
              <a:off x="8228315" y="3805518"/>
              <a:ext cx="3685778" cy="2602006"/>
            </a:xfrm>
            <a:prstGeom prst="roundRect">
              <a:avLst>
                <a:gd name="adj" fmla="val 4264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961C0A4-065A-236C-0F66-F79447EA3764}"/>
                </a:ext>
              </a:extLst>
            </p:cNvPr>
            <p:cNvSpPr/>
            <p:nvPr/>
          </p:nvSpPr>
          <p:spPr>
            <a:xfrm>
              <a:off x="8343656" y="3919818"/>
              <a:ext cx="517712" cy="5177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00" dirty="0">
                  <a:solidFill>
                    <a:schemeClr val="tx2"/>
                  </a:solidFill>
                </a:rPr>
                <a:t>3</a:t>
              </a:r>
            </a:p>
          </p:txBody>
        </p:sp>
        <p:pic>
          <p:nvPicPr>
            <p:cNvPr id="10256" name="Picture 16" descr="Sodium Fast Reactor (SFR) | GIF Portal">
              <a:extLst>
                <a:ext uri="{FF2B5EF4-FFF2-40B4-BE49-F238E27FC236}">
                  <a16:creationId xmlns:a16="http://schemas.microsoft.com/office/drawing/2014/main" id="{A324AC72-EE84-1AD1-4A46-B5BC28574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1094" y="4370294"/>
              <a:ext cx="1751975" cy="1424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6F31BA-7A4F-72F7-66AD-F160D76CACA6}"/>
                </a:ext>
              </a:extLst>
            </p:cNvPr>
            <p:cNvSpPr txBox="1"/>
            <p:nvPr/>
          </p:nvSpPr>
          <p:spPr>
            <a:xfrm>
              <a:off x="8191363" y="4531042"/>
              <a:ext cx="2048024" cy="107721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Use a </a:t>
              </a:r>
              <a:r>
                <a:rPr lang="en-US" sz="1200" dirty="0">
                  <a:solidFill>
                    <a:schemeClr val="tx2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hlinkClick r:id="rId9"/>
                </a:rPr>
                <a:t>fast neutron reactor</a:t>
              </a:r>
              <a:r>
                <a:rPr lang="en-US" sz="1200" dirty="0">
                  <a:solidFill>
                    <a:schemeClr val="tx2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 to process new fuel during normal operation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4E039F5-4F1A-4565-E2C8-14C745A7AF67}"/>
                </a:ext>
              </a:extLst>
            </p:cNvPr>
            <p:cNvSpPr txBox="1"/>
            <p:nvPr/>
          </p:nvSpPr>
          <p:spPr>
            <a:xfrm>
              <a:off x="8896682" y="5717975"/>
              <a:ext cx="2342068" cy="584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About 20 FNRs operating since the 1950s</a:t>
              </a: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5578D11-61CC-72EC-872B-2F1B05F82B0F}"/>
              </a:ext>
            </a:extLst>
          </p:cNvPr>
          <p:cNvSpPr txBox="1">
            <a:spLocks/>
          </p:cNvSpPr>
          <p:nvPr/>
        </p:nvSpPr>
        <p:spPr>
          <a:xfrm>
            <a:off x="417600" y="165725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accent1"/>
                </a:solidFill>
                <a:latin typeface="Nokia Pure Headline Light" panose="020B03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Nuclear Waste: It’s a choice, not an inevitability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058815-21AA-828D-E3B0-20463616C102}"/>
              </a:ext>
            </a:extLst>
          </p:cNvPr>
          <p:cNvGrpSpPr/>
          <p:nvPr/>
        </p:nvGrpSpPr>
        <p:grpSpPr>
          <a:xfrm>
            <a:off x="3241040" y="2727661"/>
            <a:ext cx="2892458" cy="1951505"/>
            <a:chOff x="3241040" y="2727661"/>
            <a:chExt cx="2892458" cy="195150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DD5042-B11B-2E5E-A578-3789C3F7C360}"/>
                </a:ext>
              </a:extLst>
            </p:cNvPr>
            <p:cNvGrpSpPr/>
            <p:nvPr/>
          </p:nvGrpSpPr>
          <p:grpSpPr>
            <a:xfrm>
              <a:off x="3241040" y="2727661"/>
              <a:ext cx="2892458" cy="1951505"/>
              <a:chOff x="4321387" y="3805518"/>
              <a:chExt cx="3856610" cy="260200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70594BC-54B2-8DF4-7FAC-07BC6A19A4D1}"/>
                  </a:ext>
                </a:extLst>
              </p:cNvPr>
              <p:cNvSpPr/>
              <p:nvPr/>
            </p:nvSpPr>
            <p:spPr>
              <a:xfrm>
                <a:off x="4336095" y="3805518"/>
                <a:ext cx="3685778" cy="2602006"/>
              </a:xfrm>
              <a:prstGeom prst="roundRect">
                <a:avLst>
                  <a:gd name="adj" fmla="val 3939"/>
                </a:avLst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300D26F-5186-9816-F105-65EBE504022A}"/>
                  </a:ext>
                </a:extLst>
              </p:cNvPr>
              <p:cNvSpPr/>
              <p:nvPr/>
            </p:nvSpPr>
            <p:spPr>
              <a:xfrm>
                <a:off x="4457578" y="3919818"/>
                <a:ext cx="517712" cy="51771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100" dirty="0">
                    <a:solidFill>
                      <a:schemeClr val="tx2"/>
                    </a:solidFill>
                  </a:rPr>
                  <a:t>2</a:t>
                </a:r>
              </a:p>
            </p:txBody>
          </p:sp>
          <p:pic>
            <p:nvPicPr>
              <p:cNvPr id="10250" name="Picture 10" descr="Nuclear fuel - Wikipedia">
                <a:extLst>
                  <a:ext uri="{FF2B5EF4-FFF2-40B4-BE49-F238E27FC236}">
                    <a16:creationId xmlns:a16="http://schemas.microsoft.com/office/drawing/2014/main" id="{2F1719EC-F53F-9645-6468-7469CD26B4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9149" y="4734013"/>
                <a:ext cx="2476500" cy="1276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BFD46F-2D20-46A1-B363-233CF5E01D60}"/>
                  </a:ext>
                </a:extLst>
              </p:cNvPr>
              <p:cNvSpPr txBox="1"/>
              <p:nvPr/>
            </p:nvSpPr>
            <p:spPr>
              <a:xfrm>
                <a:off x="5317423" y="3900845"/>
                <a:ext cx="2704450" cy="830997"/>
              </a:xfrm>
              <a:prstGeom prst="rect">
                <a:avLst/>
              </a:prstGeom>
            </p:spPr>
            <p:txBody>
              <a:bodyPr vert="horz" wrap="square" lIns="68580" tIns="34290" rIns="68580" bIns="3429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200" dirty="0">
                    <a:solidFill>
                      <a:schemeClr val="tx2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Reprocess the &gt;95% of useable nuclear fuel in “spent” fuel rods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2E4DDEA-61DC-124F-AC45-BA6EE021CC57}"/>
                  </a:ext>
                </a:extLst>
              </p:cNvPr>
              <p:cNvSpPr txBox="1"/>
              <p:nvPr/>
            </p:nvSpPr>
            <p:spPr>
              <a:xfrm>
                <a:off x="4321387" y="6010363"/>
                <a:ext cx="3856610" cy="276999"/>
              </a:xfrm>
              <a:prstGeom prst="rect">
                <a:avLst/>
              </a:prstGeom>
            </p:spPr>
            <p:txBody>
              <a:bodyPr vert="horz" wrap="none" lIns="68580" tIns="34290" rIns="68580" bIns="3429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900" dirty="0">
                    <a:solidFill>
                      <a:schemeClr val="tx2"/>
                    </a:solidFill>
                    <a:hlinkClick r:id="rId11"/>
                  </a:rPr>
                  <a:t>Management of Spent Fuel from Nuclear Power Reactors</a:t>
                </a:r>
                <a:endParaRPr lang="en-US" sz="900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6" name="Picture 6" descr="Premium Vector | Set of National flag USA Canada Russia UK Australia Eu  China France Turkey Philippines India Brasil Italy Denmark German Portugal  Vector illustration Eps 10">
              <a:extLst>
                <a:ext uri="{FF2B5EF4-FFF2-40B4-BE49-F238E27FC236}">
                  <a16:creationId xmlns:a16="http://schemas.microsoft.com/office/drawing/2014/main" id="{4D19FE00-B89A-9A93-353F-4941D7FB93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92204" y="3328426"/>
              <a:ext cx="341975" cy="226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Buy Russia Flags | Russian Flags for ...">
              <a:extLst>
                <a:ext uri="{FF2B5EF4-FFF2-40B4-BE49-F238E27FC236}">
                  <a16:creationId xmlns:a16="http://schemas.microsoft.com/office/drawing/2014/main" id="{67F4126A-54AF-39A6-D598-6FDB92F66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264" y="3663625"/>
              <a:ext cx="366644" cy="21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7F88F7-B25E-3064-C054-F03F9C1B6D3B}"/>
                </a:ext>
              </a:extLst>
            </p:cNvPr>
            <p:cNvSpPr txBox="1"/>
            <p:nvPr/>
          </p:nvSpPr>
          <p:spPr>
            <a:xfrm>
              <a:off x="3844563" y="3333878"/>
              <a:ext cx="341975" cy="2826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82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FC285A4B-130B-839F-4F29-A53E47F15C4F}"/>
              </a:ext>
            </a:extLst>
          </p:cNvPr>
          <p:cNvGrpSpPr/>
          <p:nvPr/>
        </p:nvGrpSpPr>
        <p:grpSpPr>
          <a:xfrm>
            <a:off x="393871" y="838882"/>
            <a:ext cx="2879554" cy="1732868"/>
            <a:chOff x="393871" y="838882"/>
            <a:chExt cx="2879554" cy="1732868"/>
          </a:xfrm>
        </p:grpSpPr>
        <p:pic>
          <p:nvPicPr>
            <p:cNvPr id="4098" name="Picture 2" descr="cumulative reactor years of operation experience nuclear plants">
              <a:extLst>
                <a:ext uri="{FF2B5EF4-FFF2-40B4-BE49-F238E27FC236}">
                  <a16:creationId xmlns:a16="http://schemas.microsoft.com/office/drawing/2014/main" id="{33C9EC6A-389D-CEE6-32C6-1A692A05B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39" y="947737"/>
              <a:ext cx="2729986" cy="162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A6339D-8E09-35C7-14B3-B931DB6DB9E4}"/>
                </a:ext>
              </a:extLst>
            </p:cNvPr>
            <p:cNvSpPr txBox="1"/>
            <p:nvPr/>
          </p:nvSpPr>
          <p:spPr>
            <a:xfrm rot="16200000">
              <a:off x="-190437" y="1674937"/>
              <a:ext cx="1396538" cy="22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Reactor Years of Operation (x1000)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42F30C-3CC4-E136-7758-D3560B848C1D}"/>
                </a:ext>
              </a:extLst>
            </p:cNvPr>
            <p:cNvSpPr txBox="1"/>
            <p:nvPr/>
          </p:nvSpPr>
          <p:spPr>
            <a:xfrm>
              <a:off x="505409" y="838882"/>
              <a:ext cx="2081510" cy="22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Cumulative Reactor Years of Operation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542ABC-7E5C-DFF6-10D2-EBE8A93845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Wait!  Isn’t Nuclear Power Dangerous?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17EE39-F1A0-9A8C-E87D-98D40516E1AE}"/>
              </a:ext>
            </a:extLst>
          </p:cNvPr>
          <p:cNvGrpSpPr/>
          <p:nvPr/>
        </p:nvGrpSpPr>
        <p:grpSpPr>
          <a:xfrm>
            <a:off x="355784" y="947737"/>
            <a:ext cx="2949356" cy="1874970"/>
            <a:chOff x="355784" y="947737"/>
            <a:chExt cx="2949356" cy="18749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8DDF3C-8C38-F016-7D7A-CFFDA5A49A93}"/>
                </a:ext>
              </a:extLst>
            </p:cNvPr>
            <p:cNvSpPr txBox="1"/>
            <p:nvPr/>
          </p:nvSpPr>
          <p:spPr>
            <a:xfrm>
              <a:off x="355784" y="2606576"/>
              <a:ext cx="2949356" cy="2161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Number of deaths from the 3 major nuclear accidents</a:t>
              </a:r>
            </a:p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000" b="1" dirty="0">
                  <a:solidFill>
                    <a:srgbClr val="FF0000"/>
                  </a:solidFill>
                  <a:latin typeface="Nokia Pure Text Light"/>
                </a:rPr>
                <a:t>*Higher estimates exist, but are highly disputed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0C857-5B1B-EA6A-A6A0-2FDBBFE9B060}"/>
                </a:ext>
              </a:extLst>
            </p:cNvPr>
            <p:cNvGrpSpPr/>
            <p:nvPr/>
          </p:nvGrpSpPr>
          <p:grpSpPr>
            <a:xfrm>
              <a:off x="1333361" y="947737"/>
              <a:ext cx="1609344" cy="1101289"/>
              <a:chOff x="1333361" y="947737"/>
              <a:chExt cx="1609344" cy="1101289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F4860EB-488D-C760-5E5B-59AAEAE5425F}"/>
                  </a:ext>
                </a:extLst>
              </p:cNvPr>
              <p:cNvSpPr/>
              <p:nvPr/>
            </p:nvSpPr>
            <p:spPr>
              <a:xfrm>
                <a:off x="1333361" y="1759743"/>
                <a:ext cx="289283" cy="28928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  <a:buSzPct val="100000"/>
                </a:pPr>
                <a:r>
                  <a:rPr lang="en-US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6D8DF5E-D628-8246-EE16-D63B68CCCC84}"/>
                  </a:ext>
                </a:extLst>
              </p:cNvPr>
              <p:cNvSpPr/>
              <p:nvPr/>
            </p:nvSpPr>
            <p:spPr>
              <a:xfrm>
                <a:off x="1622644" y="1548606"/>
                <a:ext cx="289283" cy="28928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72000" tIns="72000" rIns="72000" bIns="7200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  <a:buSzPct val="100000"/>
                </a:pPr>
                <a:r>
                  <a:rPr lang="en-US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A806541-200F-8BBC-4EFB-7F004F6006A4}"/>
                  </a:ext>
                </a:extLst>
              </p:cNvPr>
              <p:cNvSpPr/>
              <p:nvPr/>
            </p:nvSpPr>
            <p:spPr>
              <a:xfrm>
                <a:off x="2653422" y="947737"/>
                <a:ext cx="289283" cy="28928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  <a:buSzPct val="100000"/>
                </a:pPr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0D40DB-79C5-5A83-FA8A-0425B18BBE6E}"/>
                  </a:ext>
                </a:extLst>
              </p:cNvPr>
              <p:cNvSpPr txBox="1"/>
              <p:nvPr/>
            </p:nvSpPr>
            <p:spPr>
              <a:xfrm>
                <a:off x="1908432" y="1452563"/>
                <a:ext cx="192855" cy="192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*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9B8541-43C2-1D25-0957-DE3D3B94ECE0}"/>
              </a:ext>
            </a:extLst>
          </p:cNvPr>
          <p:cNvGrpSpPr/>
          <p:nvPr/>
        </p:nvGrpSpPr>
        <p:grpSpPr>
          <a:xfrm>
            <a:off x="455537" y="2923137"/>
            <a:ext cx="3491346" cy="1622645"/>
            <a:chOff x="455537" y="3142212"/>
            <a:chExt cx="3491346" cy="162264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EBBA8A4-46D2-EE0D-6759-47A1D235A4F3}"/>
                </a:ext>
              </a:extLst>
            </p:cNvPr>
            <p:cNvSpPr/>
            <p:nvPr/>
          </p:nvSpPr>
          <p:spPr>
            <a:xfrm>
              <a:off x="455537" y="3142212"/>
              <a:ext cx="3491346" cy="1622645"/>
            </a:xfrm>
            <a:prstGeom prst="roundRect">
              <a:avLst>
                <a:gd name="adj" fmla="val 58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2B2F59-7FC4-BD8E-6E34-E29726293E86}"/>
                </a:ext>
              </a:extLst>
            </p:cNvPr>
            <p:cNvSpPr txBox="1"/>
            <p:nvPr/>
          </p:nvSpPr>
          <p:spPr>
            <a:xfrm>
              <a:off x="536831" y="3158990"/>
              <a:ext cx="2949356" cy="2161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000" dirty="0">
                  <a:latin typeface="Nokia Pure Text Light"/>
                </a:rPr>
                <a:t>Organizations arguing that nuclear power is dangerous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8ABFA7-5049-7EB7-A4DD-40787B76B3BF}"/>
                </a:ext>
              </a:extLst>
            </p:cNvPr>
            <p:cNvSpPr txBox="1"/>
            <p:nvPr/>
          </p:nvSpPr>
          <p:spPr>
            <a:xfrm>
              <a:off x="1054057" y="3390593"/>
              <a:ext cx="255366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3"/>
                </a:rPr>
                <a:t>Myth buster: Nuclear energy is a dangerous distraction</a:t>
              </a:r>
              <a:endParaRPr lang="en-US" sz="800" dirty="0"/>
            </a:p>
          </p:txBody>
        </p:sp>
        <p:pic>
          <p:nvPicPr>
            <p:cNvPr id="4100" name="Picture 4" descr="cane logo rgb high cropped v2">
              <a:extLst>
                <a:ext uri="{FF2B5EF4-FFF2-40B4-BE49-F238E27FC236}">
                  <a16:creationId xmlns:a16="http://schemas.microsoft.com/office/drawing/2014/main" id="{2E073AE4-97B0-BE48-945C-37F4E4D84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13" y="3353932"/>
              <a:ext cx="294482" cy="332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AA5CF6C-2205-9607-726B-E0CACD9FCF8E}"/>
                </a:ext>
              </a:extLst>
            </p:cNvPr>
            <p:cNvSpPr txBox="1"/>
            <p:nvPr/>
          </p:nvSpPr>
          <p:spPr>
            <a:xfrm>
              <a:off x="1052096" y="3786504"/>
              <a:ext cx="255366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5"/>
                </a:rPr>
                <a:t>Is Nuclear Power Bad for the Environment?</a:t>
              </a:r>
              <a:endParaRPr lang="en-US" sz="800" dirty="0"/>
            </a:p>
          </p:txBody>
        </p:sp>
        <p:pic>
          <p:nvPicPr>
            <p:cNvPr id="4104" name="Picture 8" descr="Friends of the Earth - Wikipedia">
              <a:extLst>
                <a:ext uri="{FF2B5EF4-FFF2-40B4-BE49-F238E27FC236}">
                  <a16:creationId xmlns:a16="http://schemas.microsoft.com/office/drawing/2014/main" id="{489A918B-CFCB-616A-339B-5F9BD9E34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007" y="3731590"/>
              <a:ext cx="239494" cy="304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E71CBE-191F-B158-B0C0-88D8378512B5}"/>
                </a:ext>
              </a:extLst>
            </p:cNvPr>
            <p:cNvSpPr txBox="1"/>
            <p:nvPr/>
          </p:nvSpPr>
          <p:spPr>
            <a:xfrm>
              <a:off x="1052096" y="4083200"/>
              <a:ext cx="211726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7"/>
                </a:rPr>
                <a:t>6 reasons why nuclear energy is not the way to a green and peaceful world</a:t>
              </a:r>
              <a:endParaRPr lang="en-US" sz="800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7AFE6D-4B78-5B44-F705-13B9FCD64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493" y="4195873"/>
              <a:ext cx="444522" cy="7260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4D3D817-8A11-4F12-3749-5AB5D7B9161F}"/>
              </a:ext>
            </a:extLst>
          </p:cNvPr>
          <p:cNvGrpSpPr/>
          <p:nvPr/>
        </p:nvGrpSpPr>
        <p:grpSpPr>
          <a:xfrm>
            <a:off x="5531418" y="167518"/>
            <a:ext cx="3052446" cy="899286"/>
            <a:chOff x="5828872" y="1310100"/>
            <a:chExt cx="3052446" cy="89928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9910CCA-5A6E-7021-ED29-57039654A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8872" y="1310100"/>
              <a:ext cx="3052446" cy="8992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0851BF2-506B-0D2F-634B-22516714B91A}"/>
                </a:ext>
              </a:extLst>
            </p:cNvPr>
            <p:cNvSpPr txBox="1"/>
            <p:nvPr/>
          </p:nvSpPr>
          <p:spPr>
            <a:xfrm>
              <a:off x="7748823" y="1823696"/>
              <a:ext cx="977577" cy="3071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hlinkClick r:id="rId10"/>
                </a:rPr>
                <a:t>Link to article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75E48A0-3272-62AB-8BA3-DED03186F3C0}"/>
              </a:ext>
            </a:extLst>
          </p:cNvPr>
          <p:cNvGrpSpPr/>
          <p:nvPr/>
        </p:nvGrpSpPr>
        <p:grpSpPr>
          <a:xfrm>
            <a:off x="3384943" y="1194531"/>
            <a:ext cx="1589391" cy="1305936"/>
            <a:chOff x="3384943" y="1194531"/>
            <a:chExt cx="1589391" cy="130593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677E949-9DEA-60CF-71F1-AE7D4568B4EE}"/>
                </a:ext>
              </a:extLst>
            </p:cNvPr>
            <p:cNvSpPr/>
            <p:nvPr/>
          </p:nvSpPr>
          <p:spPr>
            <a:xfrm>
              <a:off x="3384943" y="1194531"/>
              <a:ext cx="1589391" cy="1305936"/>
            </a:xfrm>
            <a:prstGeom prst="roundRect">
              <a:avLst>
                <a:gd name="adj" fmla="val 654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23DAE5-C82C-BB0E-C313-511544BBB3BD}"/>
                </a:ext>
              </a:extLst>
            </p:cNvPr>
            <p:cNvSpPr txBox="1"/>
            <p:nvPr/>
          </p:nvSpPr>
          <p:spPr>
            <a:xfrm>
              <a:off x="3559213" y="1255021"/>
              <a:ext cx="1258734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900" dirty="0">
                  <a:latin typeface="Nokia Pure Text Light"/>
                </a:rPr>
                <a:t>Following the Fukushima accident in 2011 German leaders committed to phasing out nuclear power by 2022/23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B66231-070A-7F88-E214-1E8007E7BA0E}"/>
                </a:ext>
              </a:extLst>
            </p:cNvPr>
            <p:cNvSpPr txBox="1"/>
            <p:nvPr/>
          </p:nvSpPr>
          <p:spPr>
            <a:xfrm>
              <a:off x="3550271" y="2032401"/>
              <a:ext cx="1258734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900" b="1" i="1" dirty="0">
                  <a:solidFill>
                    <a:schemeClr val="accent1"/>
                  </a:solidFill>
                  <a:latin typeface="Nokia Pure Text Light"/>
                </a:rPr>
                <a:t>But they had to extend the use of coal, and buy Russian gas</a:t>
              </a:r>
              <a:endPara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A87AD99-8656-C471-1C8C-0195244DE47F}"/>
              </a:ext>
            </a:extLst>
          </p:cNvPr>
          <p:cNvGrpSpPr/>
          <p:nvPr/>
        </p:nvGrpSpPr>
        <p:grpSpPr>
          <a:xfrm>
            <a:off x="5084065" y="1192016"/>
            <a:ext cx="3709535" cy="1341946"/>
            <a:chOff x="5084065" y="1192016"/>
            <a:chExt cx="3709535" cy="1341946"/>
          </a:xfrm>
        </p:grpSpPr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FE43FC8B-07FC-A504-8CE2-083D2E2FB507}"/>
                </a:ext>
              </a:extLst>
            </p:cNvPr>
            <p:cNvSpPr/>
            <p:nvPr/>
          </p:nvSpPr>
          <p:spPr>
            <a:xfrm>
              <a:off x="5084065" y="1709913"/>
              <a:ext cx="339159" cy="272658"/>
            </a:xfrm>
            <a:prstGeom prst="rightArrow">
              <a:avLst>
                <a:gd name="adj1" fmla="val 50000"/>
                <a:gd name="adj2" fmla="val 8292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268553C-38CE-C847-33DD-C23C49C6289F}"/>
                </a:ext>
              </a:extLst>
            </p:cNvPr>
            <p:cNvSpPr/>
            <p:nvPr/>
          </p:nvSpPr>
          <p:spPr>
            <a:xfrm>
              <a:off x="5532955" y="1192016"/>
              <a:ext cx="3050909" cy="1305936"/>
            </a:xfrm>
            <a:prstGeom prst="roundRect">
              <a:avLst>
                <a:gd name="adj" fmla="val 654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6B511EB-E9F3-13F8-877D-9C066E5349C5}"/>
                </a:ext>
              </a:extLst>
            </p:cNvPr>
            <p:cNvSpPr txBox="1"/>
            <p:nvPr/>
          </p:nvSpPr>
          <p:spPr>
            <a:xfrm>
              <a:off x="5627425" y="1239486"/>
              <a:ext cx="1258734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3200" dirty="0">
                  <a:latin typeface="Nokia Pure Text Light"/>
                </a:rPr>
                <a:t>1,100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B55E8B-0060-3180-61D1-DD58985749BB}"/>
                </a:ext>
              </a:extLst>
            </p:cNvPr>
            <p:cNvSpPr txBox="1"/>
            <p:nvPr/>
          </p:nvSpPr>
          <p:spPr>
            <a:xfrm>
              <a:off x="5633957" y="1764434"/>
              <a:ext cx="1309165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900" dirty="0">
                  <a:latin typeface="Nokia Pure Text Light"/>
                </a:rPr>
                <a:t>The number of incremental deaths </a:t>
              </a:r>
              <a:r>
                <a:rPr lang="en-US" sz="900" b="1" i="1" dirty="0">
                  <a:solidFill>
                    <a:schemeClr val="accent1"/>
                  </a:solidFill>
                  <a:latin typeface="Nokia Pure Text Light"/>
                </a:rPr>
                <a:t>per year </a:t>
              </a:r>
              <a:r>
                <a:rPr lang="en-US" sz="900" dirty="0">
                  <a:latin typeface="Nokia Pure Text Light"/>
                </a:rPr>
                <a:t>in Germany from air pollution caused by coal and gas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3AE287-556E-52E3-6B91-1CC744935F1F}"/>
                </a:ext>
              </a:extLst>
            </p:cNvPr>
            <p:cNvSpPr txBox="1"/>
            <p:nvPr/>
          </p:nvSpPr>
          <p:spPr>
            <a:xfrm>
              <a:off x="7816023" y="2226782"/>
              <a:ext cx="977577" cy="3071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  <a:hlinkClick r:id="rId11"/>
                </a:rPr>
                <a:t>Link to article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B8DA3D-0FD4-4910-8F78-B5D8865769D8}"/>
                </a:ext>
              </a:extLst>
            </p:cNvPr>
            <p:cNvSpPr txBox="1"/>
            <p:nvPr/>
          </p:nvSpPr>
          <p:spPr>
            <a:xfrm>
              <a:off x="7043922" y="1236539"/>
              <a:ext cx="1258734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3200" dirty="0">
                  <a:latin typeface="Nokia Pure Text Light"/>
                </a:rPr>
                <a:t>$12B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659B33D-EEB2-3E27-FCAB-E890EA02A942}"/>
                </a:ext>
              </a:extLst>
            </p:cNvPr>
            <p:cNvSpPr txBox="1"/>
            <p:nvPr/>
          </p:nvSpPr>
          <p:spPr>
            <a:xfrm>
              <a:off x="7069796" y="1809018"/>
              <a:ext cx="12587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900" dirty="0">
                  <a:latin typeface="Nokia Pure Text Light"/>
                </a:rPr>
                <a:t>Annual </a:t>
              </a:r>
              <a:r>
                <a:rPr lang="en-US" sz="900" b="1" i="1" dirty="0">
                  <a:solidFill>
                    <a:schemeClr val="accent1"/>
                  </a:solidFill>
                  <a:latin typeface="Nokia Pure Text Light"/>
                </a:rPr>
                <a:t>social cost </a:t>
              </a:r>
              <a:r>
                <a:rPr lang="en-US" sz="900" dirty="0">
                  <a:latin typeface="Nokia Pure Text Light"/>
                </a:rPr>
                <a:t>of reactor closures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A9F1D1B6-28C8-9A1E-195C-F3832E3E9F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538" b="33415"/>
            <a:stretch/>
          </p:blipFill>
          <p:spPr bwMode="auto">
            <a:xfrm>
              <a:off x="7152859" y="2211229"/>
              <a:ext cx="603249" cy="199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AD381E-CF2C-5CCD-D8D3-4CF7D626C5B7}"/>
              </a:ext>
            </a:extLst>
          </p:cNvPr>
          <p:cNvGrpSpPr/>
          <p:nvPr/>
        </p:nvGrpSpPr>
        <p:grpSpPr>
          <a:xfrm>
            <a:off x="4422374" y="2625679"/>
            <a:ext cx="4572000" cy="2332799"/>
            <a:chOff x="4422374" y="2625679"/>
            <a:chExt cx="4572000" cy="233279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738911-4754-1BB5-D1FD-0A3025E6C681}"/>
                </a:ext>
              </a:extLst>
            </p:cNvPr>
            <p:cNvGrpSpPr/>
            <p:nvPr/>
          </p:nvGrpSpPr>
          <p:grpSpPr>
            <a:xfrm>
              <a:off x="4422374" y="2625679"/>
              <a:ext cx="4572000" cy="2332799"/>
              <a:chOff x="4216216" y="2625679"/>
              <a:chExt cx="4572000" cy="233279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A78D1E-9C4F-0EC0-9F15-65A116F3637B}"/>
                  </a:ext>
                </a:extLst>
              </p:cNvPr>
              <p:cNvSpPr txBox="1"/>
              <p:nvPr/>
            </p:nvSpPr>
            <p:spPr>
              <a:xfrm>
                <a:off x="4276068" y="4651298"/>
                <a:ext cx="977577" cy="307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  <a:hlinkClick r:id="rId13"/>
                  </a:rPr>
                  <a:t>Link to paper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D90A113-54F8-33AF-B3BF-B7F31FFD5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6216" y="3535553"/>
                <a:ext cx="3107312" cy="1056301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6FD87A-B4B3-21D2-0EB0-1B5300CE0A63}"/>
                  </a:ext>
                </a:extLst>
              </p:cNvPr>
              <p:cNvSpPr txBox="1"/>
              <p:nvPr/>
            </p:nvSpPr>
            <p:spPr>
              <a:xfrm>
                <a:off x="4216216" y="2625679"/>
                <a:ext cx="4572000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“We calculate a mean value of </a:t>
                </a:r>
                <a:r>
                  <a:rPr lang="en-US" b="1" dirty="0">
                    <a:solidFill>
                      <a:schemeClr val="accent1"/>
                    </a:solidFill>
                  </a:rPr>
                  <a:t>1.84 million human deaths prevented </a:t>
                </a:r>
                <a:r>
                  <a:rPr lang="en-US" dirty="0"/>
                  <a:t>by world nuclear power production from 1971 to 2009”</a:t>
                </a:r>
              </a:p>
            </p:txBody>
          </p:sp>
        </p:grpSp>
        <p:pic>
          <p:nvPicPr>
            <p:cNvPr id="4110" name="Picture 14" descr="Symbols of NASA - NASA">
              <a:extLst>
                <a:ext uri="{FF2B5EF4-FFF2-40B4-BE49-F238E27FC236}">
                  <a16:creationId xmlns:a16="http://schemas.microsoft.com/office/drawing/2014/main" id="{E66BDDA4-FF18-5386-13EC-D1E37B401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093" y="3669745"/>
              <a:ext cx="665733" cy="626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86CA221-585F-65FE-157F-DCAAFB6E41D5}"/>
              </a:ext>
            </a:extLst>
          </p:cNvPr>
          <p:cNvSpPr txBox="1"/>
          <p:nvPr/>
        </p:nvSpPr>
        <p:spPr>
          <a:xfrm>
            <a:off x="539713" y="4293584"/>
            <a:ext cx="3349700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1">
            <a:sp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000" b="1" i="1" dirty="0">
                <a:solidFill>
                  <a:schemeClr val="accent1"/>
                </a:solidFill>
                <a:latin typeface="Nokia Pure Text Light"/>
              </a:rPr>
              <a:t>In the UK, 6,000 people die each year in home accidents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9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077B49B-DF69-89CB-7B79-CCE8F4E97B93}"/>
              </a:ext>
            </a:extLst>
          </p:cNvPr>
          <p:cNvGrpSpPr/>
          <p:nvPr/>
        </p:nvGrpSpPr>
        <p:grpSpPr>
          <a:xfrm>
            <a:off x="225381" y="658920"/>
            <a:ext cx="2228045" cy="1234339"/>
            <a:chOff x="300507" y="878552"/>
            <a:chExt cx="2970727" cy="164579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E8514B-5258-2C5A-36E4-A5844AAF4481}"/>
                </a:ext>
              </a:extLst>
            </p:cNvPr>
            <p:cNvSpPr/>
            <p:nvPr/>
          </p:nvSpPr>
          <p:spPr>
            <a:xfrm>
              <a:off x="1511112" y="878552"/>
              <a:ext cx="682580" cy="68258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300" dirty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B1D8BA-B567-D9BA-44E3-1689B89FA5DF}"/>
                </a:ext>
              </a:extLst>
            </p:cNvPr>
            <p:cNvSpPr txBox="1"/>
            <p:nvPr/>
          </p:nvSpPr>
          <p:spPr>
            <a:xfrm>
              <a:off x="300507" y="1693348"/>
              <a:ext cx="2970727" cy="83099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Grab any spare capacity on </a:t>
              </a:r>
              <a:r>
                <a:rPr lang="en-US" sz="1200" b="1" i="1" dirty="0">
                  <a:solidFill>
                    <a:schemeClr val="accent1"/>
                  </a:solidFill>
                </a:rPr>
                <a:t>existing nuclear facilities</a:t>
              </a:r>
              <a:r>
                <a:rPr lang="en-US" sz="1200" dirty="0">
                  <a:solidFill>
                    <a:schemeClr val="accent1"/>
                  </a:solidFill>
                </a:rPr>
                <a:t> </a:t>
              </a:r>
              <a:r>
                <a:rPr lang="en-US" sz="1200" dirty="0">
                  <a:solidFill>
                    <a:schemeClr val="tx2"/>
                  </a:solidFill>
                </a:rPr>
                <a:t>before the competition does!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E8EE31-8718-D8C3-C394-561FBE316CFF}"/>
              </a:ext>
            </a:extLst>
          </p:cNvPr>
          <p:cNvGrpSpPr/>
          <p:nvPr/>
        </p:nvGrpSpPr>
        <p:grpSpPr>
          <a:xfrm>
            <a:off x="3375238" y="658920"/>
            <a:ext cx="2228045" cy="1049673"/>
            <a:chOff x="4500317" y="878559"/>
            <a:chExt cx="2970727" cy="139956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731DD4-D542-9DEC-42AF-94184668C77B}"/>
                </a:ext>
              </a:extLst>
            </p:cNvPr>
            <p:cNvSpPr/>
            <p:nvPr/>
          </p:nvSpPr>
          <p:spPr>
            <a:xfrm>
              <a:off x="5644390" y="878559"/>
              <a:ext cx="682580" cy="6825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300" dirty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5BE281-F21C-CE05-D944-ADF0E4863F49}"/>
                </a:ext>
              </a:extLst>
            </p:cNvPr>
            <p:cNvSpPr txBox="1"/>
            <p:nvPr/>
          </p:nvSpPr>
          <p:spPr>
            <a:xfrm>
              <a:off x="4500317" y="1693347"/>
              <a:ext cx="2970727" cy="584776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Restart any </a:t>
              </a:r>
              <a:r>
                <a:rPr lang="en-US" sz="1200" b="1" i="1" dirty="0">
                  <a:solidFill>
                    <a:schemeClr val="accent1"/>
                  </a:solidFill>
                </a:rPr>
                <a:t>mothballed</a:t>
              </a:r>
              <a:r>
                <a:rPr lang="en-US" sz="1200" dirty="0">
                  <a:solidFill>
                    <a:schemeClr val="tx2"/>
                  </a:solidFill>
                </a:rPr>
                <a:t> nuclear facilities you can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0D6611A-FFC9-2F53-CC8D-867FC45C79A8}"/>
              </a:ext>
            </a:extLst>
          </p:cNvPr>
          <p:cNvSpPr txBox="1"/>
          <p:nvPr/>
        </p:nvSpPr>
        <p:spPr>
          <a:xfrm>
            <a:off x="6758191" y="2349288"/>
            <a:ext cx="1723217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</a:rPr>
              <a:t>Develop new types of reactors – such as SMRs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ABEAE-8B9F-2510-5187-FB98F51EF0EF}"/>
              </a:ext>
            </a:extLst>
          </p:cNvPr>
          <p:cNvSpPr txBox="1"/>
          <p:nvPr/>
        </p:nvSpPr>
        <p:spPr>
          <a:xfrm>
            <a:off x="6758191" y="2879869"/>
            <a:ext cx="1723217" cy="6232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</a:rPr>
              <a:t>Very long term – hope that somebody figures out nuclear fusion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433431-4601-5D1B-9E23-DC619802C56C}"/>
              </a:ext>
            </a:extLst>
          </p:cNvPr>
          <p:cNvGrpSpPr/>
          <p:nvPr/>
        </p:nvGrpSpPr>
        <p:grpSpPr>
          <a:xfrm>
            <a:off x="3493030" y="3303382"/>
            <a:ext cx="2486744" cy="415498"/>
            <a:chOff x="4657372" y="4404506"/>
            <a:chExt cx="3315659" cy="5539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D8DDDA-C5D4-61D9-E01F-6D55BD51F879}"/>
                </a:ext>
              </a:extLst>
            </p:cNvPr>
            <p:cNvSpPr txBox="1"/>
            <p:nvPr/>
          </p:nvSpPr>
          <p:spPr>
            <a:xfrm>
              <a:off x="4657372" y="4404506"/>
              <a:ext cx="2605826" cy="553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"no [economically] sensible way of bringing the plants back,"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D982CC-5412-A4A6-CD49-5C909EDDCE57}"/>
                </a:ext>
              </a:extLst>
            </p:cNvPr>
            <p:cNvSpPr txBox="1"/>
            <p:nvPr/>
          </p:nvSpPr>
          <p:spPr>
            <a:xfrm>
              <a:off x="6690286" y="4487228"/>
              <a:ext cx="1282745" cy="446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788" b="1" i="1" dirty="0"/>
                <a:t>Nadia Jakobi</a:t>
              </a:r>
            </a:p>
            <a:p>
              <a:pPr algn="r"/>
              <a:r>
                <a:rPr lang="en-US" sz="788" b="1" i="1" dirty="0"/>
                <a:t>CFO E.ON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8DD42CE-7C1C-D799-E399-6C102BBA1CD5}"/>
              </a:ext>
            </a:extLst>
          </p:cNvPr>
          <p:cNvSpPr txBox="1"/>
          <p:nvPr/>
        </p:nvSpPr>
        <p:spPr>
          <a:xfrm>
            <a:off x="240334" y="3182608"/>
            <a:ext cx="2228045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</a:rPr>
              <a:t>Extend the life of nuclear plants that were </a:t>
            </a:r>
            <a:r>
              <a:rPr lang="en-US" sz="1200" b="1" i="1" dirty="0">
                <a:solidFill>
                  <a:schemeClr val="accent1"/>
                </a:solidFill>
              </a:rPr>
              <a:t>scheduled to close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D8112D-6A79-B778-FCF0-DBA441F2C9E2}"/>
              </a:ext>
            </a:extLst>
          </p:cNvPr>
          <p:cNvSpPr txBox="1"/>
          <p:nvPr/>
        </p:nvSpPr>
        <p:spPr>
          <a:xfrm>
            <a:off x="332908" y="3697686"/>
            <a:ext cx="2500445" cy="1149545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marL="67866" indent="-67866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In 2022 the DoE warned that “</a:t>
            </a:r>
            <a:r>
              <a:rPr lang="en-US" sz="1200" dirty="0">
                <a:solidFill>
                  <a:schemeClr val="tx2"/>
                </a:solidFill>
                <a:hlinkClick r:id="rId2"/>
              </a:rPr>
              <a:t>25% of US nuclear plants are at economic risk of closure</a:t>
            </a:r>
            <a:r>
              <a:rPr lang="en-US" sz="1200" dirty="0">
                <a:solidFill>
                  <a:schemeClr val="tx2"/>
                </a:solidFill>
              </a:rPr>
              <a:t>”</a:t>
            </a:r>
          </a:p>
          <a:p>
            <a:pPr marL="67866" indent="-67866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hlinkClick r:id="rId3"/>
              </a:rPr>
              <a:t>Map of at-risk nuclear plants</a:t>
            </a:r>
            <a:endParaRPr lang="en-US" sz="1200" dirty="0">
              <a:solidFill>
                <a:schemeClr val="tx2"/>
              </a:solidFill>
            </a:endParaRPr>
          </a:p>
          <a:p>
            <a:pPr marL="67866" indent="-67866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hlinkClick r:id="rId4"/>
              </a:rPr>
              <a:t>U.S. Nuclear Plant Shutdowns, State Interventions, and Policy Concerns</a:t>
            </a:r>
            <a:endParaRPr lang="en-US" sz="900" dirty="0">
              <a:solidFill>
                <a:schemeClr val="tx2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352FF2E-96CD-4421-49AB-1177645039D1}"/>
              </a:ext>
            </a:extLst>
          </p:cNvPr>
          <p:cNvGrpSpPr/>
          <p:nvPr/>
        </p:nvGrpSpPr>
        <p:grpSpPr>
          <a:xfrm>
            <a:off x="3261840" y="2347038"/>
            <a:ext cx="2565851" cy="2250591"/>
            <a:chOff x="4349119" y="3129380"/>
            <a:chExt cx="3421135" cy="300078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75047D4-5440-6590-FFB0-643FC4D9B384}"/>
                </a:ext>
              </a:extLst>
            </p:cNvPr>
            <p:cNvSpPr/>
            <p:nvPr/>
          </p:nvSpPr>
          <p:spPr>
            <a:xfrm>
              <a:off x="4636135" y="5022082"/>
              <a:ext cx="3134119" cy="1108087"/>
            </a:xfrm>
            <a:prstGeom prst="roundRect">
              <a:avLst>
                <a:gd name="adj" fmla="val 1046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2"/>
                  </a:solidFill>
                </a:rPr>
                <a:t>Three Mile island was mothballed for </a:t>
              </a:r>
              <a:r>
                <a:rPr lang="en-US" sz="1050" b="1" i="1" dirty="0">
                  <a:solidFill>
                    <a:schemeClr val="accent1"/>
                  </a:solidFill>
                </a:rPr>
                <a:t>economic</a:t>
              </a:r>
              <a:r>
                <a:rPr lang="en-US" sz="1050" dirty="0">
                  <a:solidFill>
                    <a:schemeClr val="tx2"/>
                  </a:solidFill>
                </a:rPr>
                <a:t> reasons with options to restart</a:t>
              </a:r>
            </a:p>
            <a:p>
              <a:pPr algn="ctr">
                <a:spcBef>
                  <a:spcPts val="450"/>
                </a:spcBef>
              </a:pPr>
              <a:r>
                <a:rPr lang="en-US" sz="1050" dirty="0">
                  <a:solidFill>
                    <a:schemeClr val="tx2"/>
                  </a:solidFill>
                </a:rPr>
                <a:t>Germany’s reactors were shut down “permanently” for </a:t>
              </a:r>
              <a:r>
                <a:rPr lang="en-US" sz="1050" b="1" i="1" dirty="0">
                  <a:solidFill>
                    <a:schemeClr val="accent1"/>
                  </a:solidFill>
                </a:rPr>
                <a:t>political</a:t>
              </a:r>
              <a:r>
                <a:rPr lang="en-US" sz="1050" dirty="0">
                  <a:solidFill>
                    <a:schemeClr val="tx2"/>
                  </a:solidFill>
                </a:rPr>
                <a:t> reasons</a:t>
              </a:r>
            </a:p>
          </p:txBody>
        </p:sp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59071CA8-001B-8127-56A8-351DBCA1A19B}"/>
                </a:ext>
              </a:extLst>
            </p:cNvPr>
            <p:cNvSpPr/>
            <p:nvPr/>
          </p:nvSpPr>
          <p:spPr>
            <a:xfrm>
              <a:off x="4349120" y="3129380"/>
              <a:ext cx="159731" cy="1881480"/>
            </a:xfrm>
            <a:prstGeom prst="leftBrace">
              <a:avLst>
                <a:gd name="adj1" fmla="val 51335"/>
                <a:gd name="adj2" fmla="val 50000"/>
              </a:avLst>
            </a:prstGeom>
            <a:ln w="190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E56A538E-53E7-1618-ACC8-C70749A2835F}"/>
                </a:ext>
              </a:extLst>
            </p:cNvPr>
            <p:cNvCxnSpPr>
              <a:stCxn id="34" idx="1"/>
              <a:endCxn id="31" idx="1"/>
            </p:cNvCxnSpPr>
            <p:nvPr/>
          </p:nvCxnSpPr>
          <p:spPr>
            <a:xfrm rot="10800000" flipH="1" flipV="1">
              <a:off x="4349119" y="4070120"/>
              <a:ext cx="287015" cy="1506006"/>
            </a:xfrm>
            <a:prstGeom prst="bentConnector3">
              <a:avLst>
                <a:gd name="adj1" fmla="val -106197"/>
              </a:avLst>
            </a:prstGeom>
            <a:ln w="190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CA33C9D-3AF2-0485-0681-9538EA2810F9}"/>
              </a:ext>
            </a:extLst>
          </p:cNvPr>
          <p:cNvSpPr txBox="1"/>
          <p:nvPr/>
        </p:nvSpPr>
        <p:spPr>
          <a:xfrm>
            <a:off x="3417731" y="1728522"/>
            <a:ext cx="2308538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866" indent="-67866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Holtec </a:t>
            </a:r>
            <a:r>
              <a:rPr lang="en-US" sz="1200" dirty="0" err="1">
                <a:solidFill>
                  <a:schemeClr val="tx2"/>
                </a:solidFill>
              </a:rPr>
              <a:t>Pallisades</a:t>
            </a:r>
            <a:r>
              <a:rPr lang="en-US" sz="1200" dirty="0">
                <a:solidFill>
                  <a:schemeClr val="tx2"/>
                </a:solidFill>
              </a:rPr>
              <a:t>, Michigan</a:t>
            </a:r>
          </a:p>
          <a:p>
            <a:pPr marL="200025" lvl="1" indent="-67866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2"/>
                </a:solidFill>
                <a:hlinkClick r:id="rId5"/>
              </a:rPr>
              <a:t>May be the first to restart in USA</a:t>
            </a:r>
            <a:endParaRPr lang="en-US" sz="900" dirty="0">
              <a:solidFill>
                <a:schemeClr val="tx2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9B4F67-D051-5EB0-8EE4-6C5CDAF62FD9}"/>
              </a:ext>
            </a:extLst>
          </p:cNvPr>
          <p:cNvGrpSpPr/>
          <p:nvPr/>
        </p:nvGrpSpPr>
        <p:grpSpPr>
          <a:xfrm>
            <a:off x="3493085" y="2201260"/>
            <a:ext cx="2170400" cy="515777"/>
            <a:chOff x="4657447" y="2935013"/>
            <a:chExt cx="2893866" cy="687702"/>
          </a:xfrm>
        </p:grpSpPr>
        <p:pic>
          <p:nvPicPr>
            <p:cNvPr id="15" name="Picture 4" descr="Microsoft Unveils a New Look - The Official Microsoft Blog">
              <a:extLst>
                <a:ext uri="{FF2B5EF4-FFF2-40B4-BE49-F238E27FC236}">
                  <a16:creationId xmlns:a16="http://schemas.microsoft.com/office/drawing/2014/main" id="{8B06ACC5-35D3-A055-48F9-0E24665AEB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57447" y="3167646"/>
              <a:ext cx="1033712" cy="228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DC9F2904-3EC4-2EB6-7216-8615482DBDA5}"/>
                </a:ext>
              </a:extLst>
            </p:cNvPr>
            <p:cNvSpPr/>
            <p:nvPr/>
          </p:nvSpPr>
          <p:spPr>
            <a:xfrm>
              <a:off x="5917842" y="3162019"/>
              <a:ext cx="287628" cy="228775"/>
            </a:xfrm>
            <a:prstGeom prst="rightArrow">
              <a:avLst>
                <a:gd name="adj1" fmla="val 50000"/>
                <a:gd name="adj2" fmla="val 85653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A062CBC-78FB-75C1-D01A-95C53B224D33}"/>
                </a:ext>
              </a:extLst>
            </p:cNvPr>
            <p:cNvGrpSpPr/>
            <p:nvPr/>
          </p:nvGrpSpPr>
          <p:grpSpPr>
            <a:xfrm>
              <a:off x="6463048" y="2935013"/>
              <a:ext cx="1088265" cy="687702"/>
              <a:chOff x="6463048" y="3012287"/>
              <a:chExt cx="1088265" cy="687702"/>
            </a:xfrm>
          </p:grpSpPr>
          <p:pic>
            <p:nvPicPr>
              <p:cNvPr id="8200" name="Picture 8" descr="Constellation chief doesn't rule out Three Mile Island restart -- ANS /  Nuclear Newswire">
                <a:extLst>
                  <a:ext uri="{FF2B5EF4-FFF2-40B4-BE49-F238E27FC236}">
                    <a16:creationId xmlns:a16="http://schemas.microsoft.com/office/drawing/2014/main" id="{418824C0-67A9-B19C-6166-FD19383A65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3051" y="3012287"/>
                <a:ext cx="1088262" cy="54413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765FE144-F0F5-8E8B-73AD-9F5A98466ED1}"/>
                  </a:ext>
                </a:extLst>
              </p:cNvPr>
              <p:cNvSpPr/>
              <p:nvPr/>
            </p:nvSpPr>
            <p:spPr>
              <a:xfrm>
                <a:off x="6463048" y="3489634"/>
                <a:ext cx="1088265" cy="21035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825" dirty="0">
                    <a:solidFill>
                      <a:schemeClr val="tx2"/>
                    </a:solidFill>
                  </a:rPr>
                  <a:t>Three Mile Island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F56892-6C14-4E04-1B68-E54CBDE9F14D}"/>
              </a:ext>
            </a:extLst>
          </p:cNvPr>
          <p:cNvGrpSpPr/>
          <p:nvPr/>
        </p:nvGrpSpPr>
        <p:grpSpPr>
          <a:xfrm>
            <a:off x="6758188" y="658920"/>
            <a:ext cx="1760501" cy="1588020"/>
            <a:chOff x="9010922" y="878559"/>
            <a:chExt cx="2347335" cy="211736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E18E7B5-BEBD-B36E-A3A1-E334943321C6}"/>
                </a:ext>
              </a:extLst>
            </p:cNvPr>
            <p:cNvGrpSpPr/>
            <p:nvPr/>
          </p:nvGrpSpPr>
          <p:grpSpPr>
            <a:xfrm>
              <a:off x="9010922" y="878559"/>
              <a:ext cx="2297622" cy="1645785"/>
              <a:chOff x="9010922" y="878559"/>
              <a:chExt cx="2297622" cy="164578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FF6C12-5751-24E2-3EF1-DF5109D6FA68}"/>
                  </a:ext>
                </a:extLst>
              </p:cNvPr>
              <p:cNvSpPr/>
              <p:nvPr/>
            </p:nvSpPr>
            <p:spPr>
              <a:xfrm>
                <a:off x="9751910" y="878559"/>
                <a:ext cx="682580" cy="68258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300" dirty="0">
                    <a:solidFill>
                      <a:schemeClr val="tx2"/>
                    </a:solidFill>
                  </a:rPr>
                  <a:t>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6AF724-BC39-8D08-E088-D070F460874F}"/>
                  </a:ext>
                </a:extLst>
              </p:cNvPr>
              <p:cNvSpPr txBox="1"/>
              <p:nvPr/>
            </p:nvSpPr>
            <p:spPr>
              <a:xfrm>
                <a:off x="9010922" y="1693347"/>
                <a:ext cx="2297622" cy="830997"/>
              </a:xfrm>
              <a:prstGeom prst="rect">
                <a:avLst/>
              </a:prstGeom>
            </p:spPr>
            <p:txBody>
              <a:bodyPr vert="horz" wrap="square" lIns="68580" tIns="34290" rIns="68580" bIns="3429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200" dirty="0">
                    <a:solidFill>
                      <a:schemeClr val="tx2"/>
                    </a:solidFill>
                  </a:rPr>
                  <a:t>Build new, large-scale nuclear plants – if you remember how to do it.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979E0FC-A4D8-EC2D-F9BE-0FF85B6E87D5}"/>
                </a:ext>
              </a:extLst>
            </p:cNvPr>
            <p:cNvSpPr txBox="1"/>
            <p:nvPr/>
          </p:nvSpPr>
          <p:spPr>
            <a:xfrm>
              <a:off x="9371185" y="2515720"/>
              <a:ext cx="1635918" cy="27699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  <a:hlinkClick r:id="rId8"/>
                </a:rPr>
                <a:t>USA has set new goals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4D97F4-FEF8-9871-1B73-986EB7F82FE6}"/>
                </a:ext>
              </a:extLst>
            </p:cNvPr>
            <p:cNvSpPr txBox="1"/>
            <p:nvPr/>
          </p:nvSpPr>
          <p:spPr>
            <a:xfrm>
              <a:off x="9087551" y="2718920"/>
              <a:ext cx="2270706" cy="27699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dirty="0">
                  <a:solidFill>
                    <a:schemeClr val="tx2"/>
                  </a:solidFill>
                  <a:hlinkClick r:id="rId9"/>
                </a:rPr>
                <a:t>COP28 Nuclear Expansion Goals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C29EB82-9093-C1AD-C713-424D4AA0A1A2}"/>
              </a:ext>
            </a:extLst>
          </p:cNvPr>
          <p:cNvGrpSpPr/>
          <p:nvPr/>
        </p:nvGrpSpPr>
        <p:grpSpPr>
          <a:xfrm>
            <a:off x="3537169" y="2830161"/>
            <a:ext cx="2440745" cy="484748"/>
            <a:chOff x="4716225" y="3773546"/>
            <a:chExt cx="3254327" cy="6463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258E58-065C-2927-BDBD-0C176C9F5409}"/>
                </a:ext>
              </a:extLst>
            </p:cNvPr>
            <p:cNvSpPr txBox="1"/>
            <p:nvPr/>
          </p:nvSpPr>
          <p:spPr>
            <a:xfrm>
              <a:off x="6576383" y="3845857"/>
              <a:ext cx="1394169" cy="523220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b="1" dirty="0">
                  <a:solidFill>
                    <a:schemeClr val="accent1"/>
                  </a:solidFill>
                </a:rPr>
                <a:t>26 GW</a:t>
              </a:r>
              <a:r>
                <a:rPr lang="en-US" sz="900" dirty="0">
                  <a:solidFill>
                    <a:schemeClr val="accent1"/>
                  </a:solidFill>
                </a:rPr>
                <a:t> </a:t>
              </a:r>
              <a:r>
                <a:rPr lang="en-US" sz="900" dirty="0">
                  <a:solidFill>
                    <a:schemeClr val="tx2"/>
                  </a:solidFill>
                </a:rPr>
                <a:t>of clean energy lost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B4614A5-6217-F464-752A-949D9FA80EC1}"/>
                </a:ext>
              </a:extLst>
            </p:cNvPr>
            <p:cNvGrpSpPr/>
            <p:nvPr/>
          </p:nvGrpSpPr>
          <p:grpSpPr>
            <a:xfrm>
              <a:off x="4716225" y="3773546"/>
              <a:ext cx="3177201" cy="646330"/>
              <a:chOff x="4716225" y="3773546"/>
              <a:chExt cx="3177201" cy="646330"/>
            </a:xfrm>
          </p:grpSpPr>
          <p:pic>
            <p:nvPicPr>
              <p:cNvPr id="8194" name="Picture 2" descr="Flag of Germany - Wikipedia">
                <a:extLst>
                  <a:ext uri="{FF2B5EF4-FFF2-40B4-BE49-F238E27FC236}">
                    <a16:creationId xmlns:a16="http://schemas.microsoft.com/office/drawing/2014/main" id="{2A715AB2-9408-B616-17DD-3042AF79DE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225" y="3862507"/>
                <a:ext cx="707707" cy="4728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96FFF8-49C2-F967-3D10-466C2384B48C}"/>
                  </a:ext>
                </a:extLst>
              </p:cNvPr>
              <p:cNvSpPr txBox="1"/>
              <p:nvPr/>
            </p:nvSpPr>
            <p:spPr>
              <a:xfrm>
                <a:off x="5426750" y="3773546"/>
                <a:ext cx="1394169" cy="646330"/>
              </a:xfrm>
              <a:prstGeom prst="rect">
                <a:avLst/>
              </a:prstGeom>
            </p:spPr>
            <p:txBody>
              <a:bodyPr vert="horz" wrap="square" lIns="68580" tIns="34290" rIns="68580" bIns="3429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900" dirty="0">
                    <a:solidFill>
                      <a:schemeClr val="tx2"/>
                    </a:solidFill>
                  </a:rPr>
                  <a:t>11 nuclear plants shut down prematurely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DD5298B2-E2BE-2659-7197-1D9CA2AF264E}"/>
                  </a:ext>
                </a:extLst>
              </p:cNvPr>
              <p:cNvSpPr/>
              <p:nvPr/>
            </p:nvSpPr>
            <p:spPr>
              <a:xfrm>
                <a:off x="6671962" y="3875447"/>
                <a:ext cx="1221464" cy="507912"/>
              </a:xfrm>
              <a:prstGeom prst="roundRect">
                <a:avLst/>
              </a:prstGeom>
              <a:noFill/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4DB9411-10DB-30E5-EE3A-EFFCCC02716C}"/>
              </a:ext>
            </a:extLst>
          </p:cNvPr>
          <p:cNvGrpSpPr/>
          <p:nvPr/>
        </p:nvGrpSpPr>
        <p:grpSpPr>
          <a:xfrm>
            <a:off x="5920070" y="3097056"/>
            <a:ext cx="2825125" cy="1436850"/>
            <a:chOff x="7893426" y="4129402"/>
            <a:chExt cx="3766833" cy="191579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4D9B14E-A0E2-3E73-78D7-4486C0716234}"/>
                </a:ext>
              </a:extLst>
            </p:cNvPr>
            <p:cNvSpPr/>
            <p:nvPr/>
          </p:nvSpPr>
          <p:spPr>
            <a:xfrm>
              <a:off x="8526141" y="4937115"/>
              <a:ext cx="3134118" cy="1108086"/>
            </a:xfrm>
            <a:prstGeom prst="roundRect">
              <a:avLst>
                <a:gd name="adj" fmla="val 1046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5000" tIns="0" rIns="135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2"/>
                  </a:solidFill>
                  <a:hlinkClick r:id="rId11"/>
                </a:rPr>
                <a:t>The USA has a goal </a:t>
              </a:r>
              <a:r>
                <a:rPr lang="en-US" sz="1050" dirty="0">
                  <a:solidFill>
                    <a:schemeClr val="tx2"/>
                  </a:solidFill>
                </a:rPr>
                <a:t>to deploy </a:t>
              </a:r>
              <a:r>
                <a:rPr lang="en-US" sz="1050" b="1" dirty="0">
                  <a:solidFill>
                    <a:schemeClr val="accent1"/>
                  </a:solidFill>
                </a:rPr>
                <a:t>35 GW </a:t>
              </a:r>
              <a:r>
                <a:rPr lang="en-US" sz="1050" dirty="0">
                  <a:solidFill>
                    <a:schemeClr val="tx2"/>
                  </a:solidFill>
                </a:rPr>
                <a:t>of new nuclear power by </a:t>
              </a:r>
              <a:r>
                <a:rPr lang="en-US" sz="1050" b="1" dirty="0">
                  <a:solidFill>
                    <a:schemeClr val="accent1"/>
                  </a:solidFill>
                </a:rPr>
                <a:t>2035</a:t>
              </a:r>
            </a:p>
            <a:p>
              <a:pPr algn="ctr">
                <a:spcBef>
                  <a:spcPts val="450"/>
                </a:spcBef>
              </a:pPr>
              <a:r>
                <a:rPr lang="en-US" sz="1050" dirty="0">
                  <a:solidFill>
                    <a:schemeClr val="tx2"/>
                  </a:solidFill>
                </a:rPr>
                <a:t>Then </a:t>
              </a:r>
              <a:r>
                <a:rPr lang="en-US" sz="1050" b="1" dirty="0">
                  <a:solidFill>
                    <a:schemeClr val="accent1"/>
                  </a:solidFill>
                </a:rPr>
                <a:t>15 GW </a:t>
              </a:r>
              <a:r>
                <a:rPr lang="en-US" sz="1050" dirty="0">
                  <a:solidFill>
                    <a:schemeClr val="tx2"/>
                  </a:solidFill>
                </a:rPr>
                <a:t>of new nuclear power </a:t>
              </a:r>
              <a:r>
                <a:rPr lang="en-US" sz="1050" b="1" i="1" dirty="0">
                  <a:solidFill>
                    <a:schemeClr val="accent1"/>
                  </a:solidFill>
                </a:rPr>
                <a:t>per year </a:t>
              </a:r>
              <a:r>
                <a:rPr lang="en-US" sz="1050" dirty="0">
                  <a:solidFill>
                    <a:schemeClr val="tx2"/>
                  </a:solidFill>
                </a:rPr>
                <a:t>by </a:t>
              </a:r>
              <a:r>
                <a:rPr lang="en-US" sz="1050" b="1" dirty="0">
                  <a:solidFill>
                    <a:schemeClr val="accent1"/>
                  </a:solidFill>
                </a:rPr>
                <a:t>2040</a:t>
              </a:r>
            </a:p>
          </p:txBody>
        </p: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249DA987-9A2A-298B-5730-6D1AC8EF2290}"/>
                </a:ext>
              </a:extLst>
            </p:cNvPr>
            <p:cNvCxnSpPr>
              <a:stCxn id="38" idx="1"/>
              <a:endCxn id="44" idx="3"/>
            </p:cNvCxnSpPr>
            <p:nvPr/>
          </p:nvCxnSpPr>
          <p:spPr>
            <a:xfrm rot="10800000">
              <a:off x="7893426" y="4129402"/>
              <a:ext cx="632715" cy="1361758"/>
            </a:xfrm>
            <a:prstGeom prst="bentConnector3">
              <a:avLst/>
            </a:prstGeom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22A7F8-014C-CDEC-5C8F-445CDAAF7846}"/>
              </a:ext>
            </a:extLst>
          </p:cNvPr>
          <p:cNvGrpSpPr/>
          <p:nvPr/>
        </p:nvGrpSpPr>
        <p:grpSpPr>
          <a:xfrm>
            <a:off x="517175" y="1946700"/>
            <a:ext cx="1824053" cy="1047934"/>
            <a:chOff x="689566" y="2595599"/>
            <a:chExt cx="2432071" cy="1397245"/>
          </a:xfrm>
        </p:grpSpPr>
        <p:pic>
          <p:nvPicPr>
            <p:cNvPr id="13" name="Picture 2" descr="Amazon Logo, symbol, meaning, history, PNG, brand">
              <a:extLst>
                <a:ext uri="{FF2B5EF4-FFF2-40B4-BE49-F238E27FC236}">
                  <a16:creationId xmlns:a16="http://schemas.microsoft.com/office/drawing/2014/main" id="{A19C9655-4851-BB0F-195B-E6F69B92E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2151" y="2888115"/>
              <a:ext cx="720781" cy="24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79BDFFBA-3F1D-3256-04A2-96712F9C9A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9566" y="3710807"/>
              <a:ext cx="805949" cy="169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Types of Bees – Beevive">
              <a:extLst>
                <a:ext uri="{FF2B5EF4-FFF2-40B4-BE49-F238E27FC236}">
                  <a16:creationId xmlns:a16="http://schemas.microsoft.com/office/drawing/2014/main" id="{A5D4B8B9-13BC-8A86-709C-3CD092E90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16111" y="3597892"/>
              <a:ext cx="566809" cy="394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>
              <a:extLst>
                <a:ext uri="{FF2B5EF4-FFF2-40B4-BE49-F238E27FC236}">
                  <a16:creationId xmlns:a16="http://schemas.microsoft.com/office/drawing/2014/main" id="{224BE67A-190D-489C-5FE7-9481FEB6B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81" y="2595599"/>
              <a:ext cx="1261056" cy="6305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Graphic 27" descr="Warning with solid fill">
              <a:extLst>
                <a:ext uri="{FF2B5EF4-FFF2-40B4-BE49-F238E27FC236}">
                  <a16:creationId xmlns:a16="http://schemas.microsoft.com/office/drawing/2014/main" id="{CB773E13-3B4A-3400-AE5C-C058C10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975464" y="3594812"/>
              <a:ext cx="375634" cy="375634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127DAFB-287C-BD4C-9757-61C54195CB67}"/>
                </a:ext>
              </a:extLst>
            </p:cNvPr>
            <p:cNvSpPr/>
            <p:nvPr/>
          </p:nvSpPr>
          <p:spPr>
            <a:xfrm>
              <a:off x="1948189" y="3135562"/>
              <a:ext cx="1088265" cy="21035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25" dirty="0">
                  <a:solidFill>
                    <a:schemeClr val="tx2"/>
                  </a:solidFill>
                </a:rPr>
                <a:t>Susquehanna</a:t>
              </a:r>
            </a:p>
          </p:txBody>
        </p:sp>
      </p:grp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7E25B22-B9F3-5B2C-6F7C-11DEFEC7D19A}"/>
              </a:ext>
            </a:extLst>
          </p:cNvPr>
          <p:cNvSpPr txBox="1">
            <a:spLocks/>
          </p:cNvSpPr>
          <p:nvPr/>
        </p:nvSpPr>
        <p:spPr>
          <a:xfrm>
            <a:off x="417600" y="165725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accent1"/>
                </a:solidFill>
                <a:latin typeface="Nokia Pure Headline Light" panose="020B03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Steps For </a:t>
            </a:r>
            <a:r>
              <a:rPr lang="en-US" dirty="0" err="1"/>
              <a:t>Hyperscalers</a:t>
            </a:r>
            <a:r>
              <a:rPr lang="en-US" dirty="0"/>
              <a:t> To Take Now!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F2FA1C-6271-4EE5-1052-1A729D558367}"/>
              </a:ext>
            </a:extLst>
          </p:cNvPr>
          <p:cNvGrpSpPr/>
          <p:nvPr/>
        </p:nvGrpSpPr>
        <p:grpSpPr>
          <a:xfrm>
            <a:off x="279367" y="3667804"/>
            <a:ext cx="4821565" cy="1300966"/>
            <a:chOff x="279367" y="3667804"/>
            <a:chExt cx="4821565" cy="130096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E6C3A02-91B4-EBD4-02C3-67026AA082A2}"/>
                </a:ext>
              </a:extLst>
            </p:cNvPr>
            <p:cNvSpPr/>
            <p:nvPr/>
          </p:nvSpPr>
          <p:spPr>
            <a:xfrm>
              <a:off x="279367" y="3667804"/>
              <a:ext cx="2457483" cy="1193800"/>
            </a:xfrm>
            <a:prstGeom prst="roundRect">
              <a:avLst>
                <a:gd name="adj" fmla="val 10816"/>
              </a:avLst>
            </a:prstGeom>
            <a:noFill/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24A983-4AD6-5A8C-B070-C6374F1EC139}"/>
                </a:ext>
              </a:extLst>
            </p:cNvPr>
            <p:cNvSpPr txBox="1"/>
            <p:nvPr/>
          </p:nvSpPr>
          <p:spPr>
            <a:xfrm>
              <a:off x="3365653" y="4644822"/>
              <a:ext cx="1735279" cy="3239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Free Market Challenges!</a:t>
              </a:r>
            </a:p>
          </p:txBody>
        </p: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AF0447CE-1AD9-8BB4-79C5-522FE8707D76}"/>
                </a:ext>
              </a:extLst>
            </p:cNvPr>
            <p:cNvCxnSpPr>
              <a:stCxn id="2" idx="3"/>
              <a:endCxn id="3" idx="1"/>
            </p:cNvCxnSpPr>
            <p:nvPr/>
          </p:nvCxnSpPr>
          <p:spPr>
            <a:xfrm>
              <a:off x="2736850" y="4264704"/>
              <a:ext cx="628803" cy="542092"/>
            </a:xfrm>
            <a:prstGeom prst="bentConnector3">
              <a:avLst/>
            </a:prstGeom>
            <a:ln w="12700">
              <a:solidFill>
                <a:schemeClr val="accent5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55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2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DDF5D-41FA-A4AD-99D4-16A936E8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33E96FC-487D-E9F9-ADB5-CE05B7CA5F7E}"/>
              </a:ext>
            </a:extLst>
          </p:cNvPr>
          <p:cNvSpPr txBox="1">
            <a:spLocks/>
          </p:cNvSpPr>
          <p:nvPr/>
        </p:nvSpPr>
        <p:spPr>
          <a:xfrm>
            <a:off x="2322685" y="2137236"/>
            <a:ext cx="4498629" cy="1564933"/>
          </a:xfrm>
          <a:prstGeom prst="rect">
            <a:avLst/>
          </a:prstGeom>
        </p:spPr>
        <p:txBody>
          <a:bodyPr vert="horz" lIns="0" tIns="34290" rIns="68580" bIns="34290" rtlCol="0">
            <a:norm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04792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867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35504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467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64098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88458" indent="0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333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ts val="750"/>
              </a:spcBef>
            </a:pPr>
            <a:r>
              <a:rPr lang="en-US" sz="4000" dirty="0">
                <a:latin typeface="+mn-lt"/>
                <a:cs typeface="+mn-cs"/>
              </a:rPr>
              <a:t>Yes…but why now?</a:t>
            </a:r>
          </a:p>
        </p:txBody>
      </p:sp>
    </p:spTree>
    <p:extLst>
      <p:ext uri="{BB962C8B-B14F-4D97-AF65-F5344CB8AC3E}">
        <p14:creationId xmlns:p14="http://schemas.microsoft.com/office/powerpoint/2010/main" val="7137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7CAE13-B878-4273-BC83-216B95A857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We could assume that…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DCD57B-9DB2-867A-BA16-DF847D542441}"/>
              </a:ext>
            </a:extLst>
          </p:cNvPr>
          <p:cNvGrpSpPr/>
          <p:nvPr/>
        </p:nvGrpSpPr>
        <p:grpSpPr>
          <a:xfrm>
            <a:off x="800973" y="1079008"/>
            <a:ext cx="1420023" cy="1056274"/>
            <a:chOff x="800973" y="1079008"/>
            <a:chExt cx="1420023" cy="105627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06B4C3B-3C88-88B6-9397-3A644CE76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0973" y="1079008"/>
              <a:ext cx="1420023" cy="66089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1D6A86-48E8-0206-E06E-DBCF53CDED46}"/>
                </a:ext>
              </a:extLst>
            </p:cNvPr>
            <p:cNvSpPr txBox="1"/>
            <p:nvPr/>
          </p:nvSpPr>
          <p:spPr>
            <a:xfrm>
              <a:off x="927811" y="1950616"/>
              <a:ext cx="116634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indent="0" algn="l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Nuclear Power is…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7D9B982-1A54-45F9-D420-E55B69EBD582}"/>
              </a:ext>
            </a:extLst>
          </p:cNvPr>
          <p:cNvSpPr txBox="1"/>
          <p:nvPr/>
        </p:nvSpPr>
        <p:spPr>
          <a:xfrm>
            <a:off x="652703" y="2425801"/>
            <a:ext cx="171655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 dirty="0">
                <a:latin typeface="Nokia Pure Text Light"/>
              </a:rPr>
              <a:t>…t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oo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 expensive, and takes too long to build…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D1595-A918-F410-843D-12CDC535A49A}"/>
              </a:ext>
            </a:extLst>
          </p:cNvPr>
          <p:cNvSpPr txBox="1"/>
          <p:nvPr/>
        </p:nvSpPr>
        <p:spPr>
          <a:xfrm>
            <a:off x="630002" y="2977463"/>
            <a:ext cx="171655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indent="0" algn="ct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 dirty="0">
                <a:latin typeface="Nokia Pure Text Light"/>
              </a:rPr>
              <a:t>…</a:t>
            </a:r>
            <a:r>
              <a:rPr lang="en-US" sz="1200" dirty="0" err="1">
                <a:latin typeface="Nokia Pure Text Light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t has a bad image and people will try to block it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5CC4D5-891D-E75F-E80B-026E64F1BA55}"/>
              </a:ext>
            </a:extLst>
          </p:cNvPr>
          <p:cNvSpPr/>
          <p:nvPr/>
        </p:nvSpPr>
        <p:spPr>
          <a:xfrm>
            <a:off x="436977" y="3824483"/>
            <a:ext cx="2148009" cy="7595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dirty="0">
                <a:solidFill>
                  <a:schemeClr val="bg1"/>
                </a:solidFill>
              </a:rPr>
              <a:t>Nuclear Power may not be the right option to produce general purpose clean energy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22C37A-38C4-13BE-58E3-E6EC4D52B701}"/>
              </a:ext>
            </a:extLst>
          </p:cNvPr>
          <p:cNvGrpSpPr/>
          <p:nvPr/>
        </p:nvGrpSpPr>
        <p:grpSpPr>
          <a:xfrm>
            <a:off x="5582810" y="752901"/>
            <a:ext cx="2993835" cy="738664"/>
            <a:chOff x="5582810" y="752901"/>
            <a:chExt cx="2993835" cy="7386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DDFB9A-49DD-3433-C8E2-2038C2FC0129}"/>
                </a:ext>
              </a:extLst>
            </p:cNvPr>
            <p:cNvSpPr txBox="1"/>
            <p:nvPr/>
          </p:nvSpPr>
          <p:spPr>
            <a:xfrm>
              <a:off x="6860086" y="752901"/>
              <a:ext cx="171655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dirty="0">
                  <a:latin typeface="Nokia Pure Text Light"/>
                </a:rPr>
                <a:t>The AI </a:t>
              </a:r>
              <a:r>
                <a:rPr lang="en-US" sz="1200" dirty="0" err="1">
                  <a:latin typeface="Nokia Pure Text Light"/>
                </a:rPr>
                <a:t>hyperscalers</a:t>
              </a:r>
              <a:r>
                <a:rPr lang="en-US" sz="1200" dirty="0">
                  <a:latin typeface="Nokia Pure Text Light"/>
                </a:rPr>
                <a:t> have insane amounts of money to spend on AI Data Center construction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8DCD5B-C5D3-E9EC-59DC-A4E28E7A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2810" y="764773"/>
              <a:ext cx="631783" cy="6916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16CCB-5B13-069D-EB1E-822A1BC96A88}"/>
              </a:ext>
            </a:extLst>
          </p:cNvPr>
          <p:cNvGrpSpPr/>
          <p:nvPr/>
        </p:nvGrpSpPr>
        <p:grpSpPr>
          <a:xfrm>
            <a:off x="5590653" y="1693980"/>
            <a:ext cx="2985991" cy="1015972"/>
            <a:chOff x="5590653" y="1693980"/>
            <a:chExt cx="2985991" cy="10159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7ACC4E-F51E-7B3C-BE7F-4B243B7AC3C2}"/>
                </a:ext>
              </a:extLst>
            </p:cNvPr>
            <p:cNvSpPr txBox="1"/>
            <p:nvPr/>
          </p:nvSpPr>
          <p:spPr>
            <a:xfrm>
              <a:off x="6860085" y="1959179"/>
              <a:ext cx="17165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dirty="0">
                  <a:latin typeface="Nokia Pure Text Light"/>
                </a:rPr>
                <a:t>If there’s no way to power them…why build them?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3667E0A9-692C-5CCD-F65B-49D7005954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90653" y="1693980"/>
              <a:ext cx="623940" cy="10159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5276D1-517B-6EE4-03C5-9E5996A46E85}"/>
              </a:ext>
            </a:extLst>
          </p:cNvPr>
          <p:cNvGrpSpPr/>
          <p:nvPr/>
        </p:nvGrpSpPr>
        <p:grpSpPr>
          <a:xfrm>
            <a:off x="5243886" y="2952235"/>
            <a:ext cx="3215144" cy="660891"/>
            <a:chOff x="5243886" y="2952235"/>
            <a:chExt cx="3215144" cy="660891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F27FE75-F638-355B-58D4-5DD3351C8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43886" y="2952235"/>
              <a:ext cx="1420023" cy="66089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C409BA-1724-DE1D-044B-83770291E41C}"/>
                </a:ext>
              </a:extLst>
            </p:cNvPr>
            <p:cNvSpPr txBox="1"/>
            <p:nvPr/>
          </p:nvSpPr>
          <p:spPr>
            <a:xfrm>
              <a:off x="6946542" y="3057050"/>
              <a:ext cx="15124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lang="en-US" sz="1200" dirty="0">
                  <a:latin typeface="Nokia Pure Text Light"/>
                </a:rPr>
                <a:t>Nuclear is not just the </a:t>
              </a:r>
              <a:r>
                <a:rPr lang="en-US" sz="1200" b="1" i="1" dirty="0">
                  <a:solidFill>
                    <a:schemeClr val="accent1"/>
                  </a:solidFill>
                  <a:latin typeface="Nokia Pure Text Light"/>
                </a:rPr>
                <a:t>best option</a:t>
              </a:r>
              <a:r>
                <a:rPr lang="en-US" sz="1200" dirty="0">
                  <a:latin typeface="Nokia Pure Text Light"/>
                </a:rPr>
                <a:t>, it’s really the </a:t>
              </a:r>
              <a:r>
                <a:rPr lang="en-US" sz="1200" b="1" i="1" dirty="0">
                  <a:solidFill>
                    <a:schemeClr val="accent1"/>
                  </a:solidFill>
                  <a:latin typeface="Nokia Pure Text Light"/>
                </a:rPr>
                <a:t>only option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B4BE4C-F054-0104-3775-7DCC8E0A8231}"/>
              </a:ext>
            </a:extLst>
          </p:cNvPr>
          <p:cNvSpPr/>
          <p:nvPr/>
        </p:nvSpPr>
        <p:spPr>
          <a:xfrm>
            <a:off x="5395610" y="3826006"/>
            <a:ext cx="2815667" cy="7595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buSzPct val="100000"/>
            </a:pPr>
            <a:r>
              <a:rPr lang="en-US" sz="1200" dirty="0">
                <a:solidFill>
                  <a:schemeClr val="bg1"/>
                </a:solidFill>
              </a:rPr>
              <a:t>The dream of cheap, clean, safe and abundant nuclear energy may finally be realized for the whole world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576CF5-CAF5-4C9A-C4CA-A7B49A4ADFE9}"/>
              </a:ext>
            </a:extLst>
          </p:cNvPr>
          <p:cNvGrpSpPr/>
          <p:nvPr/>
        </p:nvGrpSpPr>
        <p:grpSpPr>
          <a:xfrm>
            <a:off x="2584986" y="1889909"/>
            <a:ext cx="2442544" cy="2314362"/>
            <a:chOff x="2584986" y="1889909"/>
            <a:chExt cx="2442544" cy="231436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9D6473-3E3D-5A71-A5C8-F83E78566C0B}"/>
                </a:ext>
              </a:extLst>
            </p:cNvPr>
            <p:cNvSpPr txBox="1"/>
            <p:nvPr/>
          </p:nvSpPr>
          <p:spPr>
            <a:xfrm>
              <a:off x="3135987" y="1889909"/>
              <a:ext cx="1891543" cy="984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But producing 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general purpose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 clean energy is not the AI </a:t>
              </a:r>
              <a:r>
                <a:rPr kumimoji="0" lang="en-US" sz="16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Hyperscalers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’ goal</a:t>
              </a:r>
            </a:p>
          </p:txBody>
        </p: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E11A6FCA-C9D6-0CB4-7972-A93465394D67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 flipV="1">
              <a:off x="2584986" y="2382352"/>
              <a:ext cx="551001" cy="182191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14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289AB9-3707-EDF7-F8F9-A1EC19BAC88D}"/>
              </a:ext>
            </a:extLst>
          </p:cNvPr>
          <p:cNvSpPr/>
          <p:nvPr/>
        </p:nvSpPr>
        <p:spPr>
          <a:xfrm>
            <a:off x="416622" y="1918670"/>
            <a:ext cx="1278229" cy="67292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Once in a lifetime AI opportunity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5C8514-6E1B-A685-3388-52FD7164E80F}"/>
              </a:ext>
            </a:extLst>
          </p:cNvPr>
          <p:cNvGrpSpPr/>
          <p:nvPr/>
        </p:nvGrpSpPr>
        <p:grpSpPr>
          <a:xfrm>
            <a:off x="1765683" y="2591592"/>
            <a:ext cx="943379" cy="770687"/>
            <a:chOff x="2242625" y="3412901"/>
            <a:chExt cx="1257839" cy="10275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D54059-4DE9-B298-C625-17FF6C92DCA2}"/>
                </a:ext>
              </a:extLst>
            </p:cNvPr>
            <p:cNvSpPr/>
            <p:nvPr/>
          </p:nvSpPr>
          <p:spPr>
            <a:xfrm>
              <a:off x="2242625" y="4005328"/>
              <a:ext cx="1058659" cy="4351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Absolute</a:t>
              </a:r>
            </a:p>
          </p:txBody>
        </p: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5278D4C4-C8BF-FF06-EEE8-BBE9E30DAED6}"/>
                </a:ext>
              </a:extLst>
            </p:cNvPr>
            <p:cNvCxnSpPr>
              <a:stCxn id="5" idx="2"/>
              <a:endCxn id="6" idx="0"/>
            </p:cNvCxnSpPr>
            <p:nvPr/>
          </p:nvCxnSpPr>
          <p:spPr>
            <a:xfrm rot="5400000">
              <a:off x="2839997" y="3344859"/>
              <a:ext cx="592426" cy="728509"/>
            </a:xfrm>
            <a:prstGeom prst="bentConnector3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6C1FD9-827A-AC0F-0E4A-6F1A73612E30}"/>
              </a:ext>
            </a:extLst>
          </p:cNvPr>
          <p:cNvGrpSpPr/>
          <p:nvPr/>
        </p:nvGrpSpPr>
        <p:grpSpPr>
          <a:xfrm>
            <a:off x="2709065" y="2591590"/>
            <a:ext cx="831015" cy="770688"/>
            <a:chOff x="3500468" y="3412900"/>
            <a:chExt cx="1108020" cy="10275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B6480EA-3B50-C3BB-2674-8B2E78CC3D77}"/>
                </a:ext>
              </a:extLst>
            </p:cNvPr>
            <p:cNvSpPr/>
            <p:nvPr/>
          </p:nvSpPr>
          <p:spPr>
            <a:xfrm>
              <a:off x="3549829" y="4005328"/>
              <a:ext cx="1058659" cy="4351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Relative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AE6EC3D1-A53A-1C82-3388-32021878FC90}"/>
                </a:ext>
              </a:extLst>
            </p:cNvPr>
            <p:cNvCxnSpPr>
              <a:stCxn id="7" idx="0"/>
              <a:endCxn id="5" idx="2"/>
            </p:cNvCxnSpPr>
            <p:nvPr/>
          </p:nvCxnSpPr>
          <p:spPr>
            <a:xfrm rot="16200000" flipV="1">
              <a:off x="3493600" y="3419768"/>
              <a:ext cx="592428" cy="578692"/>
            </a:xfrm>
            <a:prstGeom prst="bentConnector3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96F547D-EFAC-89C1-F61E-E575D84B3697}"/>
              </a:ext>
            </a:extLst>
          </p:cNvPr>
          <p:cNvGrpSpPr/>
          <p:nvPr/>
        </p:nvGrpSpPr>
        <p:grpSpPr>
          <a:xfrm>
            <a:off x="1764879" y="1918669"/>
            <a:ext cx="1583297" cy="672922"/>
            <a:chOff x="2241553" y="2515671"/>
            <a:chExt cx="2111063" cy="89722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2A252A-6179-E9E5-A3B8-E5EED9B6050C}"/>
                </a:ext>
              </a:extLst>
            </p:cNvPr>
            <p:cNvSpPr/>
            <p:nvPr/>
          </p:nvSpPr>
          <p:spPr>
            <a:xfrm>
              <a:off x="2648311" y="2515671"/>
              <a:ext cx="1704305" cy="8972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Need better AI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A6609A7-CBA9-D4FC-CA75-20DD4BAA34BA}"/>
                </a:ext>
              </a:extLst>
            </p:cNvPr>
            <p:cNvSpPr/>
            <p:nvPr/>
          </p:nvSpPr>
          <p:spPr>
            <a:xfrm>
              <a:off x="2241553" y="2831204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40F5EA2-7F6C-7770-F4F2-708AD5AED0B5}"/>
              </a:ext>
            </a:extLst>
          </p:cNvPr>
          <p:cNvGrpSpPr/>
          <p:nvPr/>
        </p:nvGrpSpPr>
        <p:grpSpPr>
          <a:xfrm>
            <a:off x="3922895" y="2664033"/>
            <a:ext cx="1278229" cy="757223"/>
            <a:chOff x="5118908" y="3509490"/>
            <a:chExt cx="1704305" cy="10096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D1FC56-1274-5F62-FD42-8BA68B07A4B7}"/>
                </a:ext>
              </a:extLst>
            </p:cNvPr>
            <p:cNvSpPr/>
            <p:nvPr/>
          </p:nvSpPr>
          <p:spPr>
            <a:xfrm>
              <a:off x="5118908" y="3926692"/>
              <a:ext cx="1704305" cy="5924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2"/>
                  </a:solidFill>
                </a:rPr>
                <a:t>Which implies more electrical power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3335BD73-C590-66E2-9C94-CE6E03946AE5}"/>
                </a:ext>
              </a:extLst>
            </p:cNvPr>
            <p:cNvSpPr/>
            <p:nvPr/>
          </p:nvSpPr>
          <p:spPr>
            <a:xfrm rot="5400000">
              <a:off x="5801488" y="3525839"/>
              <a:ext cx="339143" cy="306445"/>
            </a:xfrm>
            <a:prstGeom prst="rightArrow">
              <a:avLst>
                <a:gd name="adj1" fmla="val 50000"/>
                <a:gd name="adj2" fmla="val 64009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CD94863-DF3F-D486-9F18-D85768110154}"/>
              </a:ext>
            </a:extLst>
          </p:cNvPr>
          <p:cNvGrpSpPr/>
          <p:nvPr/>
        </p:nvGrpSpPr>
        <p:grpSpPr>
          <a:xfrm>
            <a:off x="3922895" y="3478189"/>
            <a:ext cx="1278229" cy="737315"/>
            <a:chOff x="5118908" y="4595031"/>
            <a:chExt cx="1704305" cy="98308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DBB80FB-23A4-BC2A-EF04-44A1295C470B}"/>
                </a:ext>
              </a:extLst>
            </p:cNvPr>
            <p:cNvSpPr/>
            <p:nvPr/>
          </p:nvSpPr>
          <p:spPr>
            <a:xfrm>
              <a:off x="5118908" y="4985690"/>
              <a:ext cx="1704305" cy="5924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2"/>
                  </a:solidFill>
                </a:rPr>
                <a:t>Pesky corporate sustainability goals!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A567214D-4609-99A7-C383-B3007A7C0711}"/>
                </a:ext>
              </a:extLst>
            </p:cNvPr>
            <p:cNvSpPr/>
            <p:nvPr/>
          </p:nvSpPr>
          <p:spPr>
            <a:xfrm rot="5400000">
              <a:off x="5805781" y="4611380"/>
              <a:ext cx="339143" cy="306445"/>
            </a:xfrm>
            <a:prstGeom prst="rightArrow">
              <a:avLst>
                <a:gd name="adj1" fmla="val 50000"/>
                <a:gd name="adj2" fmla="val 64009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8255D5E-FBF3-9510-F61C-4C1251AE0E22}"/>
              </a:ext>
            </a:extLst>
          </p:cNvPr>
          <p:cNvSpPr/>
          <p:nvPr/>
        </p:nvSpPr>
        <p:spPr>
          <a:xfrm>
            <a:off x="5663153" y="1918667"/>
            <a:ext cx="1278229" cy="67292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Nuclear seems like a great option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64337C8-801D-9104-CED3-DB5E0EC09BD4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 flipV="1">
            <a:off x="5201124" y="2255128"/>
            <a:ext cx="462029" cy="1738215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F661C0E-4395-3861-44E9-C78BE6DD9451}"/>
              </a:ext>
            </a:extLst>
          </p:cNvPr>
          <p:cNvGrpSpPr/>
          <p:nvPr/>
        </p:nvGrpSpPr>
        <p:grpSpPr>
          <a:xfrm>
            <a:off x="3498364" y="1918668"/>
            <a:ext cx="1702760" cy="672922"/>
            <a:chOff x="4552867" y="2515670"/>
            <a:chExt cx="2270346" cy="8972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998D77E-230C-A8EF-20F7-D22F32B960FB}"/>
                </a:ext>
              </a:extLst>
            </p:cNvPr>
            <p:cNvSpPr/>
            <p:nvPr/>
          </p:nvSpPr>
          <p:spPr>
            <a:xfrm>
              <a:off x="5118908" y="2515670"/>
              <a:ext cx="1704305" cy="8972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“Better” means more processing power</a:t>
              </a: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5EA32C32-D367-C962-BB9E-BBC59228B3B9}"/>
                </a:ext>
              </a:extLst>
            </p:cNvPr>
            <p:cNvSpPr/>
            <p:nvPr/>
          </p:nvSpPr>
          <p:spPr>
            <a:xfrm>
              <a:off x="4552867" y="2831204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B07E82B-EDD2-D0D4-6161-32FF7A0E6F63}"/>
              </a:ext>
            </a:extLst>
          </p:cNvPr>
          <p:cNvGrpSpPr/>
          <p:nvPr/>
        </p:nvGrpSpPr>
        <p:grpSpPr>
          <a:xfrm>
            <a:off x="2069947" y="847119"/>
            <a:ext cx="1278229" cy="991856"/>
            <a:chOff x="2759929" y="1151333"/>
            <a:chExt cx="1704305" cy="13224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C8BC5A-5BDA-60F6-CEBB-4A0B0A822658}"/>
                </a:ext>
              </a:extLst>
            </p:cNvPr>
            <p:cNvSpPr/>
            <p:nvPr/>
          </p:nvSpPr>
          <p:spPr>
            <a:xfrm>
              <a:off x="2759929" y="1151333"/>
              <a:ext cx="1704305" cy="8972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AI provides massive productivity boost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27AAA5BC-4E9D-0E08-7079-91944AE73D3F}"/>
                </a:ext>
              </a:extLst>
            </p:cNvPr>
            <p:cNvSpPr/>
            <p:nvPr/>
          </p:nvSpPr>
          <p:spPr>
            <a:xfrm rot="16200000">
              <a:off x="3455388" y="2184033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144" name="Group 6143">
            <a:extLst>
              <a:ext uri="{FF2B5EF4-FFF2-40B4-BE49-F238E27FC236}">
                <a16:creationId xmlns:a16="http://schemas.microsoft.com/office/drawing/2014/main" id="{8898D2BF-AC95-817B-5669-2D107087A714}"/>
              </a:ext>
            </a:extLst>
          </p:cNvPr>
          <p:cNvGrpSpPr/>
          <p:nvPr/>
        </p:nvGrpSpPr>
        <p:grpSpPr>
          <a:xfrm>
            <a:off x="3498364" y="847118"/>
            <a:ext cx="1702758" cy="672922"/>
            <a:chOff x="4664485" y="1151332"/>
            <a:chExt cx="2270344" cy="89722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EDE853-6F5D-3C01-E53B-A81E90FB1FC7}"/>
                </a:ext>
              </a:extLst>
            </p:cNvPr>
            <p:cNvSpPr/>
            <p:nvPr/>
          </p:nvSpPr>
          <p:spPr>
            <a:xfrm>
              <a:off x="5230524" y="1151332"/>
              <a:ext cx="1704305" cy="8972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But we all lose our jobs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B45A94-CA19-118E-7D80-B0AA140D62F2}"/>
                </a:ext>
              </a:extLst>
            </p:cNvPr>
            <p:cNvSpPr txBox="1"/>
            <p:nvPr/>
          </p:nvSpPr>
          <p:spPr>
            <a:xfrm>
              <a:off x="6469489" y="1576539"/>
              <a:ext cx="357791" cy="338555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sym typeface="Wingdings" panose="05000000000000000000" pitchFamily="2" charset="2"/>
                </a:rPr>
                <a:t>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18A1313F-2828-D1AD-0A1C-6CF5F07F236A}"/>
                </a:ext>
              </a:extLst>
            </p:cNvPr>
            <p:cNvSpPr/>
            <p:nvPr/>
          </p:nvSpPr>
          <p:spPr>
            <a:xfrm>
              <a:off x="4664485" y="1465260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2C1FF58-1316-3038-2A58-A7A90918A9AD}"/>
              </a:ext>
            </a:extLst>
          </p:cNvPr>
          <p:cNvGrpSpPr/>
          <p:nvPr/>
        </p:nvGrpSpPr>
        <p:grpSpPr>
          <a:xfrm>
            <a:off x="1764880" y="3771183"/>
            <a:ext cx="2093786" cy="444321"/>
            <a:chOff x="2241554" y="4985690"/>
            <a:chExt cx="2791715" cy="59242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24D8085-D5BB-B8A9-5956-9B14C77DF780}"/>
                </a:ext>
              </a:extLst>
            </p:cNvPr>
            <p:cNvSpPr/>
            <p:nvPr/>
          </p:nvSpPr>
          <p:spPr>
            <a:xfrm>
              <a:off x="2241554" y="4985690"/>
              <a:ext cx="2366934" cy="5924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2"/>
                  </a:solidFill>
                </a:rPr>
                <a:t>We were only kidding – carry on burning that coal!</a:t>
              </a: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BB793D35-61A9-EFEF-972D-3F4FAECB8495}"/>
                </a:ext>
              </a:extLst>
            </p:cNvPr>
            <p:cNvSpPr/>
            <p:nvPr/>
          </p:nvSpPr>
          <p:spPr>
            <a:xfrm rot="10800000">
              <a:off x="4694126" y="5128681"/>
              <a:ext cx="339143" cy="306445"/>
            </a:xfrm>
            <a:prstGeom prst="rightArrow">
              <a:avLst>
                <a:gd name="adj1" fmla="val 50000"/>
                <a:gd name="adj2" fmla="val 64009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167696-5B03-6415-816A-2E481FFB505E}"/>
              </a:ext>
            </a:extLst>
          </p:cNvPr>
          <p:cNvGrpSpPr/>
          <p:nvPr/>
        </p:nvGrpSpPr>
        <p:grpSpPr>
          <a:xfrm>
            <a:off x="3525590" y="4242071"/>
            <a:ext cx="2141840" cy="702140"/>
            <a:chOff x="4829576" y="5613541"/>
            <a:chExt cx="2855787" cy="936186"/>
          </a:xfrm>
        </p:grpSpPr>
        <p:pic>
          <p:nvPicPr>
            <p:cNvPr id="6146" name="Picture 2" descr="Green energy concept icons. Ecology ...">
              <a:extLst>
                <a:ext uri="{FF2B5EF4-FFF2-40B4-BE49-F238E27FC236}">
                  <a16:creationId xmlns:a16="http://schemas.microsoft.com/office/drawing/2014/main" id="{F2062D9A-FC5E-46D3-4A3B-7567956A5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576" y="5613541"/>
              <a:ext cx="936186" cy="936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30CDBA-C547-0636-ED1A-1EDBF5E0026D}"/>
                </a:ext>
              </a:extLst>
            </p:cNvPr>
            <p:cNvSpPr txBox="1"/>
            <p:nvPr/>
          </p:nvSpPr>
          <p:spPr>
            <a:xfrm>
              <a:off x="5765761" y="5685608"/>
              <a:ext cx="1919602" cy="83099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But renewables aren’t a great fit for AI Data Centers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79C8267-4F65-3F2C-35D8-A2034A205811}"/>
              </a:ext>
            </a:extLst>
          </p:cNvPr>
          <p:cNvGrpSpPr/>
          <p:nvPr/>
        </p:nvGrpSpPr>
        <p:grpSpPr>
          <a:xfrm>
            <a:off x="343346" y="4227389"/>
            <a:ext cx="994893" cy="1144433"/>
            <a:chOff x="351338" y="4730395"/>
            <a:chExt cx="1326524" cy="1525911"/>
          </a:xfrm>
        </p:grpSpPr>
        <p:pic>
          <p:nvPicPr>
            <p:cNvPr id="6148" name="Picture 4" descr="33,300+ Earth On Fire Stock Photos ...">
              <a:extLst>
                <a:ext uri="{FF2B5EF4-FFF2-40B4-BE49-F238E27FC236}">
                  <a16:creationId xmlns:a16="http://schemas.microsoft.com/office/drawing/2014/main" id="{7CE2E19F-46CD-645C-F527-2BE0FF278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686" y="4730395"/>
              <a:ext cx="1189829" cy="11030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B89DDE-D990-2B93-F0AE-90A4056D5F6B}"/>
                </a:ext>
              </a:extLst>
            </p:cNvPr>
            <p:cNvSpPr txBox="1"/>
            <p:nvPr/>
          </p:nvSpPr>
          <p:spPr>
            <a:xfrm>
              <a:off x="351338" y="5917751"/>
              <a:ext cx="1326524" cy="338555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C84364-D11C-81F1-C988-5F85C9A3196B}"/>
              </a:ext>
            </a:extLst>
          </p:cNvPr>
          <p:cNvGrpSpPr/>
          <p:nvPr/>
        </p:nvGrpSpPr>
        <p:grpSpPr>
          <a:xfrm>
            <a:off x="7031866" y="1917332"/>
            <a:ext cx="1613177" cy="672922"/>
            <a:chOff x="9264203" y="2513888"/>
            <a:chExt cx="2150903" cy="89722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361F77C-3661-286E-A096-A35018ECE2E0}"/>
                </a:ext>
              </a:extLst>
            </p:cNvPr>
            <p:cNvSpPr/>
            <p:nvPr/>
          </p:nvSpPr>
          <p:spPr>
            <a:xfrm>
              <a:off x="9710801" y="2513888"/>
              <a:ext cx="1704305" cy="8972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But we forgot how to build nuclear stuff!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365D330A-D664-D2BB-B840-6308CC35F174}"/>
                </a:ext>
              </a:extLst>
            </p:cNvPr>
            <p:cNvSpPr/>
            <p:nvPr/>
          </p:nvSpPr>
          <p:spPr>
            <a:xfrm>
              <a:off x="9264203" y="2829421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BAD409E-9B8C-3CB6-35FA-D54BCD3683C3}"/>
              </a:ext>
            </a:extLst>
          </p:cNvPr>
          <p:cNvGrpSpPr/>
          <p:nvPr/>
        </p:nvGrpSpPr>
        <p:grpSpPr>
          <a:xfrm>
            <a:off x="7573759" y="2805355"/>
            <a:ext cx="828725" cy="1290926"/>
            <a:chOff x="9986727" y="3697920"/>
            <a:chExt cx="1104967" cy="1721234"/>
          </a:xfrm>
        </p:grpSpPr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9D5B8088-D47C-4BCF-18E5-71DEE6718E50}"/>
                </a:ext>
              </a:extLst>
            </p:cNvPr>
            <p:cNvSpPr/>
            <p:nvPr/>
          </p:nvSpPr>
          <p:spPr>
            <a:xfrm rot="5400000">
              <a:off x="10382518" y="3721532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pic>
          <p:nvPicPr>
            <p:cNvPr id="6154" name="Picture 10" descr="Xi hails 'deepening trust' between China and Russia as he ...">
              <a:extLst>
                <a:ext uri="{FF2B5EF4-FFF2-40B4-BE49-F238E27FC236}">
                  <a16:creationId xmlns:a16="http://schemas.microsoft.com/office/drawing/2014/main" id="{403F4F03-FC10-7518-1A77-DD1F4B572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6727" y="4314187"/>
              <a:ext cx="1104967" cy="11049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4A122F10-7E85-1FCA-DFEC-EA9698BE978D}"/>
              </a:ext>
            </a:extLst>
          </p:cNvPr>
          <p:cNvSpPr/>
          <p:nvPr/>
        </p:nvSpPr>
        <p:spPr>
          <a:xfrm>
            <a:off x="5980935" y="3052351"/>
            <a:ext cx="1458150" cy="381534"/>
          </a:xfrm>
          <a:prstGeom prst="wedgeRoundRectCallout">
            <a:avLst>
              <a:gd name="adj1" fmla="val 65980"/>
              <a:gd name="adj2" fmla="val 61656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err="1">
                <a:solidFill>
                  <a:schemeClr val="tx2"/>
                </a:solidFill>
              </a:rPr>
              <a:t>Bwahaha</a:t>
            </a:r>
            <a:r>
              <a:rPr lang="en-US" sz="1200" dirty="0">
                <a:solidFill>
                  <a:schemeClr val="tx2"/>
                </a:solidFill>
              </a:rPr>
              <a:t>! We still know how, comrade!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51DE105-AC34-4AA4-0D75-2F4FCBF9D442}"/>
              </a:ext>
            </a:extLst>
          </p:cNvPr>
          <p:cNvGrpSpPr/>
          <p:nvPr/>
        </p:nvGrpSpPr>
        <p:grpSpPr>
          <a:xfrm>
            <a:off x="416622" y="1079855"/>
            <a:ext cx="1278229" cy="672922"/>
            <a:chOff x="443877" y="1397253"/>
            <a:chExt cx="1704305" cy="89722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7B25DB08-F668-44BA-1003-CCD0C2DED7C5}"/>
                </a:ext>
              </a:extLst>
            </p:cNvPr>
            <p:cNvSpPr/>
            <p:nvPr/>
          </p:nvSpPr>
          <p:spPr>
            <a:xfrm>
              <a:off x="443877" y="1397253"/>
              <a:ext cx="1704305" cy="897229"/>
            </a:xfrm>
            <a:prstGeom prst="wedgeRoundRectCallout">
              <a:avLst>
                <a:gd name="adj1" fmla="val -2112"/>
                <a:gd name="adj2" fmla="val 82200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96241E-A4C3-3B24-C486-88CA79073912}"/>
                </a:ext>
              </a:extLst>
            </p:cNvPr>
            <p:cNvSpPr txBox="1"/>
            <p:nvPr/>
          </p:nvSpPr>
          <p:spPr>
            <a:xfrm>
              <a:off x="685752" y="1397253"/>
              <a:ext cx="1281120" cy="30777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dirty="0">
                  <a:solidFill>
                    <a:schemeClr val="tx2"/>
                  </a:solidFill>
                </a:rPr>
                <a:t>Huzzah for us!</a:t>
              </a:r>
            </a:p>
          </p:txBody>
        </p:sp>
        <p:pic>
          <p:nvPicPr>
            <p:cNvPr id="6158" name="Picture 14" descr="Meta logo and the history of the business | LogoMyWay">
              <a:extLst>
                <a:ext uri="{FF2B5EF4-FFF2-40B4-BE49-F238E27FC236}">
                  <a16:creationId xmlns:a16="http://schemas.microsoft.com/office/drawing/2014/main" id="{6F1079C2-9738-6FEC-DA9B-A16600A46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772" y="1953773"/>
              <a:ext cx="270630" cy="25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 descr="Microsoft Font is → Segoe Ui">
              <a:extLst>
                <a:ext uri="{FF2B5EF4-FFF2-40B4-BE49-F238E27FC236}">
                  <a16:creationId xmlns:a16="http://schemas.microsoft.com/office/drawing/2014/main" id="{FF360A02-8CB5-DAB8-B177-7890410DA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35" y="1907267"/>
              <a:ext cx="431964" cy="329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4" name="Picture 20" descr="Ian's Graphics Site - Google's New Logo in 305 Bytes">
              <a:extLst>
                <a:ext uri="{FF2B5EF4-FFF2-40B4-BE49-F238E27FC236}">
                  <a16:creationId xmlns:a16="http://schemas.microsoft.com/office/drawing/2014/main" id="{C00A286F-ADDC-D26A-0CCD-EB94846B2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94" y="1674833"/>
              <a:ext cx="594947" cy="20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The History Of The Amazon Logo - Hatchwise">
              <a:extLst>
                <a:ext uri="{FF2B5EF4-FFF2-40B4-BE49-F238E27FC236}">
                  <a16:creationId xmlns:a16="http://schemas.microsoft.com/office/drawing/2014/main" id="{96D1F13E-7E4C-001F-771D-D4F8644BD0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7109" y="1717461"/>
              <a:ext cx="529534" cy="16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8" name="Picture 24" descr="Oracle Logo, symbol, meaning, history, PNG, brand">
              <a:extLst>
                <a:ext uri="{FF2B5EF4-FFF2-40B4-BE49-F238E27FC236}">
                  <a16:creationId xmlns:a16="http://schemas.microsoft.com/office/drawing/2014/main" id="{CE96EB3A-7B64-D45B-6EBE-5B31016A0B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697" b="37930"/>
            <a:stretch/>
          </p:blipFill>
          <p:spPr bwMode="auto">
            <a:xfrm>
              <a:off x="1388338" y="1999024"/>
              <a:ext cx="707517" cy="97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0" name="Picture 26">
              <a:extLst>
                <a:ext uri="{FF2B5EF4-FFF2-40B4-BE49-F238E27FC236}">
                  <a16:creationId xmlns:a16="http://schemas.microsoft.com/office/drawing/2014/main" id="{3F9BCCE0-DCB6-56EA-0E6B-03D683BA7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821" y="1647653"/>
              <a:ext cx="321455" cy="227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65CFD195-5531-342B-3ED1-BE1B168259DC}"/>
              </a:ext>
            </a:extLst>
          </p:cNvPr>
          <p:cNvSpPr/>
          <p:nvPr/>
        </p:nvSpPr>
        <p:spPr>
          <a:xfrm>
            <a:off x="8223161" y="2906776"/>
            <a:ext cx="775951" cy="381534"/>
          </a:xfrm>
          <a:prstGeom prst="wedgeRoundRectCallout">
            <a:avLst>
              <a:gd name="adj1" fmla="val -35428"/>
              <a:gd name="adj2" fmla="val 93724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You guys are losers!</a:t>
            </a:r>
          </a:p>
        </p:txBody>
      </p:sp>
      <p:grpSp>
        <p:nvGrpSpPr>
          <p:cNvPr id="6189" name="Group 6188">
            <a:extLst>
              <a:ext uri="{FF2B5EF4-FFF2-40B4-BE49-F238E27FC236}">
                <a16:creationId xmlns:a16="http://schemas.microsoft.com/office/drawing/2014/main" id="{54D0052F-528E-8934-E9CF-8DBAD1D2DD2F}"/>
              </a:ext>
            </a:extLst>
          </p:cNvPr>
          <p:cNvGrpSpPr/>
          <p:nvPr/>
        </p:nvGrpSpPr>
        <p:grpSpPr>
          <a:xfrm>
            <a:off x="5314618" y="421219"/>
            <a:ext cx="1626764" cy="1097105"/>
            <a:chOff x="7086156" y="583467"/>
            <a:chExt cx="2169019" cy="14628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31616BD-78C9-A495-A638-9C576F505369}"/>
                </a:ext>
              </a:extLst>
            </p:cNvPr>
            <p:cNvSpPr/>
            <p:nvPr/>
          </p:nvSpPr>
          <p:spPr>
            <a:xfrm>
              <a:off x="7550870" y="583467"/>
              <a:ext cx="1704305" cy="1462806"/>
            </a:xfrm>
            <a:prstGeom prst="roundRect">
              <a:avLst>
                <a:gd name="adj" fmla="val 7362"/>
              </a:avLst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54000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Wait…who buys all our stuff?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EB7CE3E9-C388-C6C9-57E4-B2BB7D10266F}"/>
                </a:ext>
              </a:extLst>
            </p:cNvPr>
            <p:cNvSpPr/>
            <p:nvPr/>
          </p:nvSpPr>
          <p:spPr>
            <a:xfrm>
              <a:off x="7086156" y="1461648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grpSp>
          <p:nvGrpSpPr>
            <p:cNvPr id="6162" name="Group 6161">
              <a:extLst>
                <a:ext uri="{FF2B5EF4-FFF2-40B4-BE49-F238E27FC236}">
                  <a16:creationId xmlns:a16="http://schemas.microsoft.com/office/drawing/2014/main" id="{2C8A5A2D-4C67-6CC6-806E-E202AC92E1FD}"/>
                </a:ext>
              </a:extLst>
            </p:cNvPr>
            <p:cNvGrpSpPr/>
            <p:nvPr/>
          </p:nvGrpSpPr>
          <p:grpSpPr>
            <a:xfrm>
              <a:off x="7617312" y="765182"/>
              <a:ext cx="1571420" cy="589125"/>
              <a:chOff x="4901736" y="-29289"/>
              <a:chExt cx="1571420" cy="589125"/>
            </a:xfrm>
          </p:grpSpPr>
          <p:pic>
            <p:nvPicPr>
              <p:cNvPr id="6151" name="Picture 14" descr="Meta logo and the history of the business | LogoMyWay">
                <a:extLst>
                  <a:ext uri="{FF2B5EF4-FFF2-40B4-BE49-F238E27FC236}">
                    <a16:creationId xmlns:a16="http://schemas.microsoft.com/office/drawing/2014/main" id="{7F0B77FA-577F-85E5-CFC0-397471879B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0073" y="276831"/>
                <a:ext cx="270630" cy="254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3" name="Picture 16" descr="Microsoft Font is → Segoe Ui">
                <a:extLst>
                  <a:ext uri="{FF2B5EF4-FFF2-40B4-BE49-F238E27FC236}">
                    <a16:creationId xmlns:a16="http://schemas.microsoft.com/office/drawing/2014/main" id="{7A706F9D-D07D-DC8A-A8C6-4521303EE7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1736" y="230325"/>
                <a:ext cx="431964" cy="329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5" name="Picture 20" descr="Ian's Graphics Site - Google's New Logo in 305 Bytes">
                <a:extLst>
                  <a:ext uri="{FF2B5EF4-FFF2-40B4-BE49-F238E27FC236}">
                    <a16:creationId xmlns:a16="http://schemas.microsoft.com/office/drawing/2014/main" id="{D73019ED-3564-35C4-DDB7-9DA235B295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9995" y="-2109"/>
                <a:ext cx="594947" cy="201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7" name="Picture 22" descr="The History Of The Amazon Logo - Hatchwise">
                <a:extLst>
                  <a:ext uri="{FF2B5EF4-FFF2-40B4-BE49-F238E27FC236}">
                    <a16:creationId xmlns:a16="http://schemas.microsoft.com/office/drawing/2014/main" id="{77B80A21-FB61-C040-F690-286EEE3CD9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924410" y="40519"/>
                <a:ext cx="529534" cy="160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9" name="Picture 24" descr="Oracle Logo, symbol, meaning, history, PNG, brand">
                <a:extLst>
                  <a:ext uri="{FF2B5EF4-FFF2-40B4-BE49-F238E27FC236}">
                    <a16:creationId xmlns:a16="http://schemas.microsoft.com/office/drawing/2014/main" id="{AB875F23-2EDC-D7AD-9776-F670DEE0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7697" b="37930"/>
              <a:stretch/>
            </p:blipFill>
            <p:spPr bwMode="auto">
              <a:xfrm>
                <a:off x="5765639" y="322082"/>
                <a:ext cx="707517" cy="97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1" name="Picture 26">
                <a:extLst>
                  <a:ext uri="{FF2B5EF4-FFF2-40B4-BE49-F238E27FC236}">
                    <a16:creationId xmlns:a16="http://schemas.microsoft.com/office/drawing/2014/main" id="{81C12515-D21F-E0D5-9EEC-87A1D9732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0122" y="-29289"/>
                <a:ext cx="321455" cy="227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188" name="Group 6187">
            <a:extLst>
              <a:ext uri="{FF2B5EF4-FFF2-40B4-BE49-F238E27FC236}">
                <a16:creationId xmlns:a16="http://schemas.microsoft.com/office/drawing/2014/main" id="{0DF3EE4C-24BC-E065-869A-1F4D85D19FFA}"/>
              </a:ext>
            </a:extLst>
          </p:cNvPr>
          <p:cNvGrpSpPr/>
          <p:nvPr/>
        </p:nvGrpSpPr>
        <p:grpSpPr>
          <a:xfrm>
            <a:off x="477041" y="2603227"/>
            <a:ext cx="1329202" cy="1589195"/>
            <a:chOff x="636054" y="3492811"/>
            <a:chExt cx="1772270" cy="2118926"/>
          </a:xfrm>
        </p:grpSpPr>
        <p:pic>
          <p:nvPicPr>
            <p:cNvPr id="6172" name="Picture 28" descr="Elon Musk Tells Tesla and SpaceX ...">
              <a:extLst>
                <a:ext uri="{FF2B5EF4-FFF2-40B4-BE49-F238E27FC236}">
                  <a16:creationId xmlns:a16="http://schemas.microsoft.com/office/drawing/2014/main" id="{6374B698-4555-461C-801A-67B41FC7B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37" y="4253540"/>
              <a:ext cx="977081" cy="98144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Speech Bubble: Rectangle with Corners Rounded 58">
              <a:extLst>
                <a:ext uri="{FF2B5EF4-FFF2-40B4-BE49-F238E27FC236}">
                  <a16:creationId xmlns:a16="http://schemas.microsoft.com/office/drawing/2014/main" id="{0C697168-66FD-6567-6D89-33646C5D7AFD}"/>
                </a:ext>
              </a:extLst>
            </p:cNvPr>
            <p:cNvSpPr/>
            <p:nvPr/>
          </p:nvSpPr>
          <p:spPr>
            <a:xfrm>
              <a:off x="636054" y="3825459"/>
              <a:ext cx="1332240" cy="548182"/>
            </a:xfrm>
            <a:prstGeom prst="wedgeRoundRectCallout">
              <a:avLst>
                <a:gd name="adj1" fmla="val -23267"/>
                <a:gd name="adj2" fmla="val 100072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dirty="0" err="1">
                  <a:solidFill>
                    <a:schemeClr val="tx2"/>
                  </a:solidFill>
                </a:rPr>
                <a:t>Bwahahah</a:t>
              </a:r>
              <a:r>
                <a:rPr lang="en-US" sz="1050" dirty="0">
                  <a:solidFill>
                    <a:schemeClr val="tx2"/>
                  </a:solidFill>
                </a:rPr>
                <a:t>! Let’s go to Mars!</a:t>
              </a:r>
            </a:p>
          </p:txBody>
        </p:sp>
        <p:sp>
          <p:nvSpPr>
            <p:cNvPr id="6163" name="TextBox 6162">
              <a:extLst>
                <a:ext uri="{FF2B5EF4-FFF2-40B4-BE49-F238E27FC236}">
                  <a16:creationId xmlns:a16="http://schemas.microsoft.com/office/drawing/2014/main" id="{B61E7D02-ADE0-9531-3476-9EBEA5C3D8D1}"/>
                </a:ext>
              </a:extLst>
            </p:cNvPr>
            <p:cNvSpPr txBox="1"/>
            <p:nvPr/>
          </p:nvSpPr>
          <p:spPr>
            <a:xfrm>
              <a:off x="1509788" y="3554991"/>
              <a:ext cx="898536" cy="276999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900" b="1" dirty="0">
                  <a:solidFill>
                    <a:schemeClr val="tx2"/>
                  </a:solidFill>
                  <a:latin typeface="Bradley Hand ITC" panose="03070402050302030203" pitchFamily="66" charset="0"/>
                </a:rPr>
                <a:t>Some of us</a:t>
              </a:r>
            </a:p>
          </p:txBody>
        </p:sp>
        <p:sp>
          <p:nvSpPr>
            <p:cNvPr id="6169" name="Arrow: Right 6168">
              <a:extLst>
                <a:ext uri="{FF2B5EF4-FFF2-40B4-BE49-F238E27FC236}">
                  <a16:creationId xmlns:a16="http://schemas.microsoft.com/office/drawing/2014/main" id="{8D6495FF-0B46-52EA-B8C3-76B385BB8006}"/>
                </a:ext>
              </a:extLst>
            </p:cNvPr>
            <p:cNvSpPr/>
            <p:nvPr/>
          </p:nvSpPr>
          <p:spPr>
            <a:xfrm rot="16200000">
              <a:off x="982009" y="5321963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  <p:sp>
          <p:nvSpPr>
            <p:cNvPr id="6187" name="Arc 6186">
              <a:extLst>
                <a:ext uri="{FF2B5EF4-FFF2-40B4-BE49-F238E27FC236}">
                  <a16:creationId xmlns:a16="http://schemas.microsoft.com/office/drawing/2014/main" id="{52CB92C7-3786-225B-82C3-5705E4086ADA}"/>
                </a:ext>
              </a:extLst>
            </p:cNvPr>
            <p:cNvSpPr/>
            <p:nvPr/>
          </p:nvSpPr>
          <p:spPr>
            <a:xfrm>
              <a:off x="1791360" y="3492811"/>
              <a:ext cx="233082" cy="528298"/>
            </a:xfrm>
            <a:prstGeom prst="arc">
              <a:avLst>
                <a:gd name="adj1" fmla="val 612094"/>
                <a:gd name="adj2" fmla="val 4938012"/>
              </a:avLst>
            </a:prstGeom>
            <a:ln w="12700" cap="rnd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191" name="TextBox 6190">
            <a:extLst>
              <a:ext uri="{FF2B5EF4-FFF2-40B4-BE49-F238E27FC236}">
                <a16:creationId xmlns:a16="http://schemas.microsoft.com/office/drawing/2014/main" id="{6DF0F40A-60C9-732F-5E8E-FCA595E1DEC2}"/>
              </a:ext>
            </a:extLst>
          </p:cNvPr>
          <p:cNvSpPr txBox="1"/>
          <p:nvPr/>
        </p:nvSpPr>
        <p:spPr>
          <a:xfrm>
            <a:off x="1803784" y="3525798"/>
            <a:ext cx="1681422" cy="253916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b="1" i="1" dirty="0">
                <a:solidFill>
                  <a:schemeClr val="tx2"/>
                </a:solidFill>
              </a:rPr>
              <a:t>What’s happening today</a:t>
            </a:r>
          </a:p>
        </p:txBody>
      </p:sp>
      <p:grpSp>
        <p:nvGrpSpPr>
          <p:cNvPr id="6203" name="Group 6202">
            <a:extLst>
              <a:ext uri="{FF2B5EF4-FFF2-40B4-BE49-F238E27FC236}">
                <a16:creationId xmlns:a16="http://schemas.microsoft.com/office/drawing/2014/main" id="{91B30793-5761-7AFC-308E-B41F8BEB9B98}"/>
              </a:ext>
            </a:extLst>
          </p:cNvPr>
          <p:cNvGrpSpPr/>
          <p:nvPr/>
        </p:nvGrpSpPr>
        <p:grpSpPr>
          <a:xfrm>
            <a:off x="1987512" y="496598"/>
            <a:ext cx="1822506" cy="315226"/>
            <a:chOff x="2650016" y="683972"/>
            <a:chExt cx="2430008" cy="420301"/>
          </a:xfrm>
        </p:grpSpPr>
        <p:grpSp>
          <p:nvGrpSpPr>
            <p:cNvPr id="6195" name="Group 6194">
              <a:extLst>
                <a:ext uri="{FF2B5EF4-FFF2-40B4-BE49-F238E27FC236}">
                  <a16:creationId xmlns:a16="http://schemas.microsoft.com/office/drawing/2014/main" id="{2B4128B8-1966-7399-A673-364D9D5FB20F}"/>
                </a:ext>
              </a:extLst>
            </p:cNvPr>
            <p:cNvGrpSpPr/>
            <p:nvPr/>
          </p:nvGrpSpPr>
          <p:grpSpPr>
            <a:xfrm>
              <a:off x="2650016" y="683972"/>
              <a:ext cx="1121103" cy="420301"/>
              <a:chOff x="4901736" y="-29289"/>
              <a:chExt cx="1571420" cy="589125"/>
            </a:xfrm>
          </p:grpSpPr>
          <p:pic>
            <p:nvPicPr>
              <p:cNvPr id="6196" name="Picture 14" descr="Meta logo and the history of the business | LogoMyWay">
                <a:extLst>
                  <a:ext uri="{FF2B5EF4-FFF2-40B4-BE49-F238E27FC236}">
                    <a16:creationId xmlns:a16="http://schemas.microsoft.com/office/drawing/2014/main" id="{7CB6611B-6701-59D3-48F4-BFAFAC7355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0073" y="276831"/>
                <a:ext cx="270630" cy="254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7" name="Picture 16" descr="Microsoft Font is → Segoe Ui">
                <a:extLst>
                  <a:ext uri="{FF2B5EF4-FFF2-40B4-BE49-F238E27FC236}">
                    <a16:creationId xmlns:a16="http://schemas.microsoft.com/office/drawing/2014/main" id="{8AEEDA29-42BC-54FD-4741-3E6238CF17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1736" y="230325"/>
                <a:ext cx="431964" cy="329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8" name="Picture 20" descr="Ian's Graphics Site - Google's New Logo in 305 Bytes">
                <a:extLst>
                  <a:ext uri="{FF2B5EF4-FFF2-40B4-BE49-F238E27FC236}">
                    <a16:creationId xmlns:a16="http://schemas.microsoft.com/office/drawing/2014/main" id="{8DEC0F21-209A-D8F8-BBAF-820F4C17B8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9995" y="-2109"/>
                <a:ext cx="594947" cy="201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9" name="Picture 22" descr="The History Of The Amazon Logo - Hatchwise">
                <a:extLst>
                  <a:ext uri="{FF2B5EF4-FFF2-40B4-BE49-F238E27FC236}">
                    <a16:creationId xmlns:a16="http://schemas.microsoft.com/office/drawing/2014/main" id="{2DA659B3-03EF-FF85-792B-0DCFCFFC1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924410" y="40519"/>
                <a:ext cx="529534" cy="160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0" name="Picture 24" descr="Oracle Logo, symbol, meaning, history, PNG, brand">
                <a:extLst>
                  <a:ext uri="{FF2B5EF4-FFF2-40B4-BE49-F238E27FC236}">
                    <a16:creationId xmlns:a16="http://schemas.microsoft.com/office/drawing/2014/main" id="{BB634950-2AD4-74DF-E5A1-3DED6EB238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7697" b="37930"/>
              <a:stretch/>
            </p:blipFill>
            <p:spPr bwMode="auto">
              <a:xfrm>
                <a:off x="5765639" y="322082"/>
                <a:ext cx="707517" cy="97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1" name="Picture 26">
                <a:extLst>
                  <a:ext uri="{FF2B5EF4-FFF2-40B4-BE49-F238E27FC236}">
                    <a16:creationId xmlns:a16="http://schemas.microsoft.com/office/drawing/2014/main" id="{0E67C587-366C-BB91-DCF4-22CCFE5C01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0122" y="-29289"/>
                <a:ext cx="321455" cy="227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02" name="TextBox 6201">
              <a:extLst>
                <a:ext uri="{FF2B5EF4-FFF2-40B4-BE49-F238E27FC236}">
                  <a16:creationId xmlns:a16="http://schemas.microsoft.com/office/drawing/2014/main" id="{299C5A58-4B41-6E85-1E14-2175776998E4}"/>
                </a:ext>
              </a:extLst>
            </p:cNvPr>
            <p:cNvSpPr txBox="1"/>
            <p:nvPr/>
          </p:nvSpPr>
          <p:spPr>
            <a:xfrm>
              <a:off x="3771119" y="696765"/>
              <a:ext cx="1308905" cy="30777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dirty="0">
                  <a:solidFill>
                    <a:schemeClr val="tx2"/>
                  </a:solidFill>
                </a:rPr>
                <a:t>Isn’t this great?</a:t>
              </a:r>
            </a:p>
          </p:txBody>
        </p:sp>
      </p:grpSp>
      <p:pic>
        <p:nvPicPr>
          <p:cNvPr id="6204" name="Picture 30" descr="Laughing Robot GIFs | Tenor">
            <a:extLst>
              <a:ext uri="{FF2B5EF4-FFF2-40B4-BE49-F238E27FC236}">
                <a16:creationId xmlns:a16="http://schemas.microsoft.com/office/drawing/2014/main" id="{AFCFEC04-CD8D-6006-1214-A53FD9E0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114" y="220405"/>
            <a:ext cx="562830" cy="5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06" name="Group 6205">
            <a:extLst>
              <a:ext uri="{FF2B5EF4-FFF2-40B4-BE49-F238E27FC236}">
                <a16:creationId xmlns:a16="http://schemas.microsoft.com/office/drawing/2014/main" id="{073DEB47-EF8D-B21B-B8C6-76646CCE308E}"/>
              </a:ext>
            </a:extLst>
          </p:cNvPr>
          <p:cNvGrpSpPr/>
          <p:nvPr/>
        </p:nvGrpSpPr>
        <p:grpSpPr>
          <a:xfrm>
            <a:off x="1286981" y="4212350"/>
            <a:ext cx="1365501" cy="425517"/>
            <a:chOff x="1715950" y="5638315"/>
            <a:chExt cx="1820668" cy="567357"/>
          </a:xfrm>
        </p:grpSpPr>
        <p:cxnSp>
          <p:nvCxnSpPr>
            <p:cNvPr id="6167" name="Connector: Elbow 6166">
              <a:extLst>
                <a:ext uri="{FF2B5EF4-FFF2-40B4-BE49-F238E27FC236}">
                  <a16:creationId xmlns:a16="http://schemas.microsoft.com/office/drawing/2014/main" id="{B865C437-EC2E-1148-4CDD-1B9D6C4F2A95}"/>
                </a:ext>
              </a:extLst>
            </p:cNvPr>
            <p:cNvCxnSpPr>
              <a:stCxn id="27" idx="2"/>
              <a:endCxn id="6148" idx="3"/>
            </p:cNvCxnSpPr>
            <p:nvPr/>
          </p:nvCxnSpPr>
          <p:spPr>
            <a:xfrm rot="5400000">
              <a:off x="2342605" y="5011660"/>
              <a:ext cx="567357" cy="1820668"/>
            </a:xfrm>
            <a:prstGeom prst="bentConnector2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05" name="TextBox 6204">
              <a:extLst>
                <a:ext uri="{FF2B5EF4-FFF2-40B4-BE49-F238E27FC236}">
                  <a16:creationId xmlns:a16="http://schemas.microsoft.com/office/drawing/2014/main" id="{378224D3-797E-E0B0-B7E1-54BC52D688F9}"/>
                </a:ext>
              </a:extLst>
            </p:cNvPr>
            <p:cNvSpPr txBox="1"/>
            <p:nvPr/>
          </p:nvSpPr>
          <p:spPr>
            <a:xfrm>
              <a:off x="2008386" y="5889812"/>
              <a:ext cx="1274708" cy="307776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050" dirty="0">
                  <a:solidFill>
                    <a:schemeClr val="tx2"/>
                  </a:solidFill>
                </a:rPr>
                <a:t>Consequences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35E5259-B537-B271-7541-F8099C4C91F2}"/>
              </a:ext>
            </a:extLst>
          </p:cNvPr>
          <p:cNvSpPr txBox="1"/>
          <p:nvPr/>
        </p:nvSpPr>
        <p:spPr>
          <a:xfrm>
            <a:off x="5712506" y="4388454"/>
            <a:ext cx="1458150" cy="4385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b="1" i="1" dirty="0">
                <a:solidFill>
                  <a:schemeClr val="tx2"/>
                </a:solidFill>
              </a:rPr>
              <a:t>&gt;80% of solar panels are made in China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8C2DBD-F32B-4E21-B7F8-08D84BC9F5AD}"/>
              </a:ext>
            </a:extLst>
          </p:cNvPr>
          <p:cNvCxnSpPr>
            <a:cxnSpLocks/>
          </p:cNvCxnSpPr>
          <p:nvPr/>
        </p:nvCxnSpPr>
        <p:spPr>
          <a:xfrm>
            <a:off x="1613147" y="2741903"/>
            <a:ext cx="148123" cy="17404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2CE6D88-7966-5BD2-9EED-9CE6B8690595}"/>
              </a:ext>
            </a:extLst>
          </p:cNvPr>
          <p:cNvSpPr txBox="1"/>
          <p:nvPr/>
        </p:nvSpPr>
        <p:spPr>
          <a:xfrm>
            <a:off x="1669787" y="2592142"/>
            <a:ext cx="378950" cy="207749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9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them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C8C0A5-56F0-97C2-5551-0DCFB51916E6}"/>
              </a:ext>
            </a:extLst>
          </p:cNvPr>
          <p:cNvGrpSpPr/>
          <p:nvPr/>
        </p:nvGrpSpPr>
        <p:grpSpPr>
          <a:xfrm>
            <a:off x="7099846" y="248472"/>
            <a:ext cx="1955614" cy="1248773"/>
            <a:chOff x="7099846" y="248472"/>
            <a:chExt cx="1955614" cy="1248773"/>
          </a:xfrm>
        </p:grpSpPr>
        <p:pic>
          <p:nvPicPr>
            <p:cNvPr id="1026" name="Picture 2" descr="Plutarch - Wikipedia">
              <a:extLst>
                <a:ext uri="{FF2B5EF4-FFF2-40B4-BE49-F238E27FC236}">
                  <a16:creationId xmlns:a16="http://schemas.microsoft.com/office/drawing/2014/main" id="{D4EA4024-A1FA-E622-7113-2D4FCBB04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3413" y="794593"/>
              <a:ext cx="590801" cy="7026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90" name="Group 6189">
              <a:extLst>
                <a:ext uri="{FF2B5EF4-FFF2-40B4-BE49-F238E27FC236}">
                  <a16:creationId xmlns:a16="http://schemas.microsoft.com/office/drawing/2014/main" id="{B70EE8EC-88D2-DB09-317D-7B7999DF16A9}"/>
                </a:ext>
              </a:extLst>
            </p:cNvPr>
            <p:cNvGrpSpPr/>
            <p:nvPr/>
          </p:nvGrpSpPr>
          <p:grpSpPr>
            <a:xfrm>
              <a:off x="7099846" y="248472"/>
              <a:ext cx="1955614" cy="1031005"/>
              <a:chOff x="9466461" y="353137"/>
              <a:chExt cx="2607485" cy="1374673"/>
            </a:xfrm>
          </p:grpSpPr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E0E86F96-89BF-9BBF-872B-5CD75A2E7B15}"/>
                  </a:ext>
                </a:extLst>
              </p:cNvPr>
              <p:cNvSpPr/>
              <p:nvPr/>
            </p:nvSpPr>
            <p:spPr>
              <a:xfrm>
                <a:off x="9466461" y="1461648"/>
                <a:ext cx="313386" cy="266162"/>
              </a:xfrm>
              <a:prstGeom prst="rightArrow">
                <a:avLst>
                  <a:gd name="adj1" fmla="val 50000"/>
                  <a:gd name="adj2" fmla="val 69355"/>
                </a:avLst>
              </a:prstGeom>
              <a:solidFill>
                <a:schemeClr val="tx2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id="{718CDF08-6DC9-5502-B16B-BB5CF2D12C02}"/>
                  </a:ext>
                </a:extLst>
              </p:cNvPr>
              <p:cNvSpPr/>
              <p:nvPr/>
            </p:nvSpPr>
            <p:spPr>
              <a:xfrm>
                <a:off x="9871217" y="353137"/>
                <a:ext cx="2202729" cy="639952"/>
              </a:xfrm>
              <a:prstGeom prst="wedgeRoundRectCallout">
                <a:avLst>
                  <a:gd name="adj1" fmla="val -31370"/>
                  <a:gd name="adj2" fmla="val 70852"/>
                  <a:gd name="adj3" fmla="val 16667"/>
                </a:avLst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>
                    <a:solidFill>
                      <a:schemeClr val="tx2"/>
                    </a:solidFill>
                  </a:rPr>
                  <a:t>“An imbalance between rich and poor is the oldest and most fatal ailment of all republics.”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BA7EE5-A437-3E0B-7AB8-5A57DFCD1562}"/>
                </a:ext>
              </a:extLst>
            </p:cNvPr>
            <p:cNvSpPr txBox="1"/>
            <p:nvPr/>
          </p:nvSpPr>
          <p:spPr>
            <a:xfrm>
              <a:off x="8034521" y="950679"/>
              <a:ext cx="6928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tx2"/>
                  </a:solidFill>
                </a:rPr>
                <a:t>Plutarch</a:t>
              </a:r>
            </a:p>
            <a:p>
              <a:r>
                <a:rPr lang="en-US" sz="900" dirty="0">
                  <a:solidFill>
                    <a:schemeClr val="tx2"/>
                  </a:solidFill>
                </a:rPr>
                <a:t>CE46-120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1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44" grpId="0" animBg="1"/>
      <p:bldP spid="60" grpId="0" animBg="1"/>
      <p:bldP spid="6191" grpId="0"/>
      <p:bldP spid="4" grpId="0"/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85171-56AD-8801-63D3-0B5D51DC04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3298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E4B9D0E-3DBF-08A9-47E4-DDCBC740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47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2762E-946B-A408-E563-5A0B14F20A5F}"/>
              </a:ext>
            </a:extLst>
          </p:cNvPr>
          <p:cNvSpPr txBox="1"/>
          <p:nvPr/>
        </p:nvSpPr>
        <p:spPr>
          <a:xfrm>
            <a:off x="243349" y="4813242"/>
            <a:ext cx="3268139" cy="253916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  <a:hlinkClick r:id="rId3"/>
              </a:rPr>
              <a:t>Read the full article here – highly recommended!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ABEEEE-9C98-147E-5E46-A73E78D9FC6F}"/>
              </a:ext>
            </a:extLst>
          </p:cNvPr>
          <p:cNvSpPr txBox="1"/>
          <p:nvPr/>
        </p:nvSpPr>
        <p:spPr>
          <a:xfrm>
            <a:off x="7382621" y="79728"/>
            <a:ext cx="1303242" cy="300082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Author: LM Po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84BA66-530A-2195-2E98-AC7073ED3B59}"/>
              </a:ext>
            </a:extLst>
          </p:cNvPr>
          <p:cNvSpPr/>
          <p:nvPr/>
        </p:nvSpPr>
        <p:spPr>
          <a:xfrm>
            <a:off x="7578564" y="1358959"/>
            <a:ext cx="1070030" cy="578348"/>
          </a:xfrm>
          <a:prstGeom prst="roundRect">
            <a:avLst/>
          </a:prstGeom>
          <a:noFill/>
          <a:ln w="76200">
            <a:solidFill>
              <a:schemeClr val="accent5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solidFill>
                <a:schemeClr val="tx2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15902D-1AFC-7251-55A3-BCDDBF842DBF}"/>
              </a:ext>
            </a:extLst>
          </p:cNvPr>
          <p:cNvGrpSpPr/>
          <p:nvPr/>
        </p:nvGrpSpPr>
        <p:grpSpPr>
          <a:xfrm>
            <a:off x="5865644" y="1305233"/>
            <a:ext cx="1761519" cy="685800"/>
            <a:chOff x="7584884" y="1740310"/>
            <a:chExt cx="2348692" cy="914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B99B9F5-1316-1ED0-8FD3-46D4BAC1F20C}"/>
                </a:ext>
              </a:extLst>
            </p:cNvPr>
            <p:cNvSpPr/>
            <p:nvPr/>
          </p:nvSpPr>
          <p:spPr>
            <a:xfrm>
              <a:off x="7584884" y="1740310"/>
              <a:ext cx="2018422" cy="914400"/>
            </a:xfrm>
            <a:prstGeom prst="roundRect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This is why we suddenly started to hear about AI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97AD871-E248-9134-8E99-9B28247052BB}"/>
                </a:ext>
              </a:extLst>
            </p:cNvPr>
            <p:cNvSpPr/>
            <p:nvPr/>
          </p:nvSpPr>
          <p:spPr>
            <a:xfrm>
              <a:off x="9575401" y="2043376"/>
              <a:ext cx="358175" cy="308268"/>
            </a:xfrm>
            <a:prstGeom prst="rightArrow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4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9DACB4-BAAF-5B71-19B9-04668C0F6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08" y="1561559"/>
            <a:ext cx="3349335" cy="1994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5D7F9-9236-700D-5462-4FBB2705853E}"/>
              </a:ext>
            </a:extLst>
          </p:cNvPr>
          <p:cNvSpPr txBox="1"/>
          <p:nvPr/>
        </p:nvSpPr>
        <p:spPr>
          <a:xfrm>
            <a:off x="643760" y="447537"/>
            <a:ext cx="2727630" cy="103874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2017 Seminal Paper by Google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Introduced a new Deep Learning architecture called the </a:t>
            </a:r>
            <a:r>
              <a:rPr lang="en-US" sz="1500" b="1" i="1" dirty="0">
                <a:solidFill>
                  <a:schemeClr val="accent5"/>
                </a:solidFill>
              </a:rPr>
              <a:t>Transformer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FE3FF7-4351-0497-0CE0-DCD37DD9BD4F}"/>
              </a:ext>
            </a:extLst>
          </p:cNvPr>
          <p:cNvSpPr txBox="1"/>
          <p:nvPr/>
        </p:nvSpPr>
        <p:spPr>
          <a:xfrm>
            <a:off x="925423" y="3772404"/>
            <a:ext cx="2164304" cy="76174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500" dirty="0">
                <a:solidFill>
                  <a:schemeClr val="tx2"/>
                </a:solidFill>
              </a:rPr>
              <a:t>The AI you are using is probably based on a </a:t>
            </a:r>
            <a:r>
              <a:rPr lang="en-US" sz="1500" b="1" i="1" dirty="0">
                <a:solidFill>
                  <a:schemeClr val="accent5"/>
                </a:solidFill>
              </a:rPr>
              <a:t>Transformer</a:t>
            </a:r>
            <a:r>
              <a:rPr lang="en-US" sz="1500" dirty="0">
                <a:solidFill>
                  <a:schemeClr val="tx2"/>
                </a:solidFill>
              </a:rPr>
              <a:t> architecture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10729-9B18-9483-3A5D-8F3AD861884C}"/>
              </a:ext>
            </a:extLst>
          </p:cNvPr>
          <p:cNvGrpSpPr/>
          <p:nvPr/>
        </p:nvGrpSpPr>
        <p:grpSpPr>
          <a:xfrm>
            <a:off x="3951755" y="442959"/>
            <a:ext cx="4903137" cy="2906232"/>
            <a:chOff x="5269007" y="1158167"/>
            <a:chExt cx="6537515" cy="38749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B78197-1C1D-BA60-9B0A-2C20748BF493}"/>
                </a:ext>
              </a:extLst>
            </p:cNvPr>
            <p:cNvSpPr txBox="1"/>
            <p:nvPr/>
          </p:nvSpPr>
          <p:spPr>
            <a:xfrm>
              <a:off x="8579228" y="1158167"/>
              <a:ext cx="3227294" cy="1077218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They do this by learning context and tracking relationships between sequence components using </a:t>
              </a:r>
              <a:r>
                <a:rPr lang="en-US" sz="1200" b="1" i="1" dirty="0">
                  <a:solidFill>
                    <a:schemeClr val="accent5"/>
                  </a:solidFill>
                </a:rPr>
                <a:t>Attention Mechanisms</a:t>
              </a:r>
              <a:r>
                <a:rPr lang="en-US" sz="1200" dirty="0">
                  <a:solidFill>
                    <a:schemeClr val="tx2"/>
                  </a:solidFill>
                </a:rPr>
                <a:t>.</a:t>
              </a:r>
            </a:p>
          </p:txBody>
        </p:sp>
        <p:pic>
          <p:nvPicPr>
            <p:cNvPr id="17410" name="Picture 2" descr="What is an ai prompt writer &amp; why do I need one for my business? | Fiverr">
              <a:extLst>
                <a:ext uri="{FF2B5EF4-FFF2-40B4-BE49-F238E27FC236}">
                  <a16:creationId xmlns:a16="http://schemas.microsoft.com/office/drawing/2014/main" id="{6D1C3748-0796-B32F-2967-A0C782B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5182" y="2451869"/>
              <a:ext cx="5405630" cy="25812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BF6CCD-94C0-9D00-D345-6373E0B7C26B}"/>
                </a:ext>
              </a:extLst>
            </p:cNvPr>
            <p:cNvSpPr txBox="1"/>
            <p:nvPr/>
          </p:nvSpPr>
          <p:spPr>
            <a:xfrm>
              <a:off x="5269007" y="1198511"/>
              <a:ext cx="2468148" cy="923330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350" dirty="0">
                  <a:solidFill>
                    <a:schemeClr val="tx2"/>
                  </a:solidFill>
                </a:rPr>
                <a:t>Transformers change an input sequence into an output sequence.</a:t>
              </a: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F9844854-3267-4BAA-30D0-5DCE976EDCA3}"/>
                </a:ext>
              </a:extLst>
            </p:cNvPr>
            <p:cNvSpPr/>
            <p:nvPr/>
          </p:nvSpPr>
          <p:spPr>
            <a:xfrm rot="16200000">
              <a:off x="7872604" y="1455981"/>
              <a:ext cx="424876" cy="500725"/>
            </a:xfrm>
            <a:prstGeom prst="downArrow">
              <a:avLst>
                <a:gd name="adj1" fmla="val 50000"/>
                <a:gd name="adj2" fmla="val 73737"/>
              </a:avLst>
            </a:prstGeom>
            <a:solidFill>
              <a:schemeClr val="accent5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C84F2D-10D6-87BE-D145-3B9147244E7D}"/>
              </a:ext>
            </a:extLst>
          </p:cNvPr>
          <p:cNvSpPr/>
          <p:nvPr/>
        </p:nvSpPr>
        <p:spPr>
          <a:xfrm>
            <a:off x="4851778" y="3641506"/>
            <a:ext cx="3538437" cy="76174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</a:rPr>
              <a:t>By predicting the next word, AI chatbots started to really seem “intelligent”</a:t>
            </a:r>
          </a:p>
        </p:txBody>
      </p:sp>
    </p:spTree>
    <p:extLst>
      <p:ext uri="{BB962C8B-B14F-4D97-AF65-F5344CB8AC3E}">
        <p14:creationId xmlns:p14="http://schemas.microsoft.com/office/powerpoint/2010/main" val="28744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3E29F1-B872-023A-E716-6007D5912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96401"/>
            <a:ext cx="8308800" cy="340654"/>
          </a:xfrm>
        </p:spPr>
        <p:txBody>
          <a:bodyPr/>
          <a:lstStyle/>
          <a:p>
            <a:r>
              <a:rPr lang="en-US" dirty="0"/>
              <a:t>The Once-In-A-Lifetime AI Opportunity - $$$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E20AC-8894-06E7-59B7-CB7A4E5FDEDA}"/>
              </a:ext>
            </a:extLst>
          </p:cNvPr>
          <p:cNvSpPr txBox="1"/>
          <p:nvPr/>
        </p:nvSpPr>
        <p:spPr>
          <a:xfrm>
            <a:off x="216835" y="632481"/>
            <a:ext cx="3312926" cy="214674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algn="l"/>
            <a:r>
              <a:rPr lang="en-US" sz="2100" i="1" dirty="0">
                <a:solidFill>
                  <a:srgbClr val="374151"/>
                </a:solidFill>
                <a:latin typeface="Bahnschrift" panose="020B0502040204020203" pitchFamily="34" charset="0"/>
              </a:rPr>
              <a:t>How did we get to the doorstep of the next leap in prosperity?</a:t>
            </a:r>
          </a:p>
          <a:p>
            <a:pPr algn="l"/>
            <a:r>
              <a:rPr lang="en-US" sz="1500" dirty="0">
                <a:solidFill>
                  <a:srgbClr val="374151"/>
                </a:solidFill>
                <a:latin typeface="__Inter_6548fc"/>
              </a:rPr>
              <a:t>In three words: </a:t>
            </a:r>
            <a:r>
              <a:rPr lang="en-US" sz="1500" i="1" dirty="0">
                <a:solidFill>
                  <a:schemeClr val="tx2"/>
                </a:solidFill>
                <a:latin typeface="__Inter_6548fc"/>
              </a:rPr>
              <a:t>deep learning worked</a:t>
            </a:r>
            <a:r>
              <a:rPr lang="en-US" sz="1500" dirty="0">
                <a:solidFill>
                  <a:srgbClr val="374151"/>
                </a:solidFill>
                <a:latin typeface="__Inter_6548fc"/>
              </a:rPr>
              <a:t>.</a:t>
            </a:r>
          </a:p>
          <a:p>
            <a:pPr algn="l"/>
            <a:r>
              <a:rPr lang="en-US" sz="1500" dirty="0">
                <a:solidFill>
                  <a:srgbClr val="374151"/>
                </a:solidFill>
                <a:latin typeface="__Inter_6548fc"/>
              </a:rPr>
              <a:t>In 15 words: </a:t>
            </a:r>
            <a:r>
              <a:rPr lang="en-US" sz="1500" i="1" dirty="0">
                <a:solidFill>
                  <a:schemeClr val="tx2"/>
                </a:solidFill>
                <a:latin typeface="__Inter_6548fc"/>
              </a:rPr>
              <a:t>deep learning worked</a:t>
            </a:r>
            <a:r>
              <a:rPr lang="en-US" sz="1500" b="1" i="1" dirty="0">
                <a:solidFill>
                  <a:schemeClr val="accent5"/>
                </a:solidFill>
                <a:latin typeface="__Inter_6548fc"/>
              </a:rPr>
              <a:t>, got predictably better with scale, and we dedicated increasing resources to it</a:t>
            </a:r>
            <a:r>
              <a:rPr lang="en-US" sz="1500" dirty="0">
                <a:solidFill>
                  <a:srgbClr val="374151"/>
                </a:solidFill>
                <a:latin typeface="__Inter_6548fc"/>
              </a:rPr>
              <a:t>.</a:t>
            </a:r>
          </a:p>
          <a:p>
            <a:pPr algn="r"/>
            <a:r>
              <a:rPr lang="en-US" sz="1200" dirty="0">
                <a:solidFill>
                  <a:srgbClr val="374151"/>
                </a:solidFill>
                <a:latin typeface="__Inter_6548fc"/>
              </a:rPr>
              <a:t>Sam Altman</a:t>
            </a:r>
            <a:r>
              <a:rPr lang="en-US" sz="1200" dirty="0">
                <a:solidFill>
                  <a:schemeClr val="tx2"/>
                </a:solidFill>
                <a:latin typeface="__Inter_6548fc"/>
              </a:rPr>
              <a:t>, OpenAI</a:t>
            </a:r>
            <a:endParaRPr lang="en-US" sz="1200" dirty="0">
              <a:solidFill>
                <a:srgbClr val="374151"/>
              </a:solidFill>
              <a:latin typeface="__Inter_6548fc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00B331-ADE7-129D-A06C-A264FBA87571}"/>
              </a:ext>
            </a:extLst>
          </p:cNvPr>
          <p:cNvGrpSpPr/>
          <p:nvPr/>
        </p:nvGrpSpPr>
        <p:grpSpPr>
          <a:xfrm>
            <a:off x="4301377" y="2578807"/>
            <a:ext cx="4625789" cy="2143406"/>
            <a:chOff x="5735170" y="3516792"/>
            <a:chExt cx="6167718" cy="28578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93BDA7-991C-0FBE-E467-99DF25685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5170" y="3516792"/>
              <a:ext cx="6167718" cy="2857875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D09C6B5-2715-CBD7-1760-5340B1038E35}"/>
                </a:ext>
              </a:extLst>
            </p:cNvPr>
            <p:cNvSpPr/>
            <p:nvPr/>
          </p:nvSpPr>
          <p:spPr>
            <a:xfrm>
              <a:off x="6629399" y="3773458"/>
              <a:ext cx="4007224" cy="558053"/>
            </a:xfrm>
            <a:prstGeom prst="roundRect">
              <a:avLst>
                <a:gd name="adj" fmla="val 35016"/>
              </a:avLst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AI Revenue Forecast (Source: Statista)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FE87C3-021C-A593-18F1-4D81D8CE50C3}"/>
              </a:ext>
            </a:extLst>
          </p:cNvPr>
          <p:cNvGrpSpPr/>
          <p:nvPr/>
        </p:nvGrpSpPr>
        <p:grpSpPr>
          <a:xfrm>
            <a:off x="139087" y="2882679"/>
            <a:ext cx="3923557" cy="1860307"/>
            <a:chOff x="185449" y="3843572"/>
            <a:chExt cx="5231409" cy="24804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5C66F7-F33A-D7FD-3C7B-556CE0EE8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449" y="4218507"/>
              <a:ext cx="5231409" cy="2105474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0DB2FDE-EA70-D8B1-5755-020743ECDCE5}"/>
                </a:ext>
              </a:extLst>
            </p:cNvPr>
            <p:cNvSpPr/>
            <p:nvPr/>
          </p:nvSpPr>
          <p:spPr>
            <a:xfrm>
              <a:off x="201138" y="3843572"/>
              <a:ext cx="2870727" cy="417823"/>
            </a:xfrm>
            <a:prstGeom prst="roundRect">
              <a:avLst>
                <a:gd name="adj" fmla="val 35016"/>
              </a:avLst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Emerging AI Ecosystem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29B914-29E5-F70D-9FC8-278E3E4A17CE}"/>
              </a:ext>
            </a:extLst>
          </p:cNvPr>
          <p:cNvGrpSpPr/>
          <p:nvPr/>
        </p:nvGrpSpPr>
        <p:grpSpPr>
          <a:xfrm>
            <a:off x="3792495" y="224055"/>
            <a:ext cx="5134672" cy="2356794"/>
            <a:chOff x="5056659" y="298740"/>
            <a:chExt cx="6846229" cy="31423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C9948A-6537-E3B4-B922-A256DF0FF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6659" y="741484"/>
              <a:ext cx="6846229" cy="2699648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C98E2EC-BB77-AFED-CFD4-22107976BB24}"/>
                </a:ext>
              </a:extLst>
            </p:cNvPr>
            <p:cNvSpPr/>
            <p:nvPr/>
          </p:nvSpPr>
          <p:spPr>
            <a:xfrm>
              <a:off x="9547412" y="298740"/>
              <a:ext cx="2262800" cy="417823"/>
            </a:xfrm>
            <a:prstGeom prst="roundRect">
              <a:avLst>
                <a:gd name="adj" fmla="val 35016"/>
              </a:avLst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Growing valuations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81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5A054-6862-7232-D6D7-2244E19C7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95946"/>
            <a:ext cx="8308800" cy="340654"/>
          </a:xfrm>
        </p:spPr>
        <p:txBody>
          <a:bodyPr/>
          <a:lstStyle/>
          <a:p>
            <a:r>
              <a:rPr lang="en-US" dirty="0"/>
              <a:t>The Drive For Better AI: We can view this two ways…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BD87DA-3F48-6B59-166E-C64841B50288}"/>
              </a:ext>
            </a:extLst>
          </p:cNvPr>
          <p:cNvSpPr/>
          <p:nvPr/>
        </p:nvSpPr>
        <p:spPr>
          <a:xfrm>
            <a:off x="1333500" y="1026524"/>
            <a:ext cx="2377440" cy="541020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</a:rPr>
              <a:t>Absolute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3EE3F6-30A4-B1A3-D8C3-3A09C88A9485}"/>
              </a:ext>
            </a:extLst>
          </p:cNvPr>
          <p:cNvSpPr/>
          <p:nvPr/>
        </p:nvSpPr>
        <p:spPr>
          <a:xfrm>
            <a:off x="5364583" y="1026524"/>
            <a:ext cx="2377440" cy="541020"/>
          </a:xfrm>
          <a:prstGeom prst="roundRect">
            <a:avLst/>
          </a:prstGeom>
          <a:solidFill>
            <a:schemeClr val="accent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</a:rPr>
              <a:t>Relative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5DFBD8-FE0A-F024-8389-7DC9CD1E93D3}"/>
              </a:ext>
            </a:extLst>
          </p:cNvPr>
          <p:cNvGrpSpPr/>
          <p:nvPr/>
        </p:nvGrpSpPr>
        <p:grpSpPr>
          <a:xfrm>
            <a:off x="5149642" y="1794296"/>
            <a:ext cx="2864422" cy="2871885"/>
            <a:chOff x="7079151" y="2455703"/>
            <a:chExt cx="3464423" cy="3829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6DA121-4BAD-6DD5-6150-4CE874C7046E}"/>
                </a:ext>
              </a:extLst>
            </p:cNvPr>
            <p:cNvSpPr txBox="1"/>
            <p:nvPr/>
          </p:nvSpPr>
          <p:spPr>
            <a:xfrm>
              <a:off x="7079151" y="2455703"/>
              <a:ext cx="3464423" cy="707887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>
                  <a:solidFill>
                    <a:schemeClr val="tx2"/>
                  </a:solidFill>
                </a:rPr>
                <a:t>Google wants a better AI than Microsoft, Meta and Amazon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110C23-64A9-1BD0-E16B-C5C6680BFBD9}"/>
                </a:ext>
              </a:extLst>
            </p:cNvPr>
            <p:cNvSpPr txBox="1"/>
            <p:nvPr/>
          </p:nvSpPr>
          <p:spPr>
            <a:xfrm>
              <a:off x="7079151" y="3393542"/>
              <a:ext cx="3464423" cy="1015663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>
                  <a:solidFill>
                    <a:schemeClr val="tx2"/>
                  </a:solidFill>
                </a:rPr>
                <a:t>Microsoft wants a better AI than Google, Meta and Amazon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746EFC-8DBD-4977-18DE-2057DC509D8D}"/>
                </a:ext>
              </a:extLst>
            </p:cNvPr>
            <p:cNvSpPr txBox="1"/>
            <p:nvPr/>
          </p:nvSpPr>
          <p:spPr>
            <a:xfrm>
              <a:off x="7079151" y="4331381"/>
              <a:ext cx="3464423" cy="1015663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>
                  <a:solidFill>
                    <a:schemeClr val="tx2"/>
                  </a:solidFill>
                </a:rPr>
                <a:t>Meta wants a better AI than Google, Microsoft and Amazon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1A2D7F-E7D8-5495-7858-879786E2099E}"/>
                </a:ext>
              </a:extLst>
            </p:cNvPr>
            <p:cNvSpPr txBox="1"/>
            <p:nvPr/>
          </p:nvSpPr>
          <p:spPr>
            <a:xfrm>
              <a:off x="7079151" y="5269221"/>
              <a:ext cx="3464423" cy="1015663"/>
            </a:xfrm>
            <a:prstGeom prst="rect">
              <a:avLst/>
            </a:prstGeom>
          </p:spPr>
          <p:txBody>
            <a:bodyPr vert="horz" wrap="square" lIns="68580" tIns="34290" rIns="68580" bIns="3429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500">
                  <a:solidFill>
                    <a:schemeClr val="tx2"/>
                  </a:solidFill>
                </a:rPr>
                <a:t>Amazon wants a better AI than Google, Microsoft and Meta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F3FD9F-0185-F244-8CB2-BD62E1332DFE}"/>
              </a:ext>
            </a:extLst>
          </p:cNvPr>
          <p:cNvSpPr/>
          <p:nvPr/>
        </p:nvSpPr>
        <p:spPr>
          <a:xfrm>
            <a:off x="1333500" y="1943812"/>
            <a:ext cx="2087384" cy="426244"/>
          </a:xfrm>
          <a:prstGeom prst="roundRect">
            <a:avLst>
              <a:gd name="adj" fmla="val 27393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>
                <a:solidFill>
                  <a:schemeClr val="tx2"/>
                </a:solidFill>
              </a:rPr>
              <a:t>Specialized Medical AI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2007DA-93B0-F7B7-BC03-F3FEB6250227}"/>
              </a:ext>
            </a:extLst>
          </p:cNvPr>
          <p:cNvSpPr/>
          <p:nvPr/>
        </p:nvSpPr>
        <p:spPr>
          <a:xfrm>
            <a:off x="1333500" y="2194192"/>
            <a:ext cx="3296195" cy="60696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>
                <a:solidFill>
                  <a:schemeClr val="tx2"/>
                </a:solidFill>
              </a:rPr>
              <a:t>My AI has to be good enough to beat a human surgeon or diagnostic consultant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901CC4-F04A-9C6A-EEEC-86B9431569B2}"/>
              </a:ext>
            </a:extLst>
          </p:cNvPr>
          <p:cNvSpPr/>
          <p:nvPr/>
        </p:nvSpPr>
        <p:spPr>
          <a:xfrm>
            <a:off x="1333500" y="3275888"/>
            <a:ext cx="2087384" cy="426244"/>
          </a:xfrm>
          <a:prstGeom prst="roundRect">
            <a:avLst>
              <a:gd name="adj" fmla="val 27393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>
                <a:solidFill>
                  <a:schemeClr val="tx2"/>
                </a:solidFill>
              </a:rPr>
              <a:t>Legal AI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A1690C0-7028-ECAA-F49F-9786E08140EC}"/>
              </a:ext>
            </a:extLst>
          </p:cNvPr>
          <p:cNvSpPr/>
          <p:nvPr/>
        </p:nvSpPr>
        <p:spPr>
          <a:xfrm>
            <a:off x="1333500" y="3526268"/>
            <a:ext cx="3296195" cy="60696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0" rIns="27432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>
                <a:solidFill>
                  <a:schemeClr val="tx2"/>
                </a:solidFill>
              </a:rPr>
              <a:t>My AI has to be good enough so that it does not make stuff up!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AAFD4F-8210-A37F-1FEE-BFECCD08B495}"/>
              </a:ext>
            </a:extLst>
          </p:cNvPr>
          <p:cNvSpPr txBox="1"/>
          <p:nvPr/>
        </p:nvSpPr>
        <p:spPr>
          <a:xfrm>
            <a:off x="3674962" y="2781945"/>
            <a:ext cx="207429" cy="667940"/>
          </a:xfrm>
          <a:prstGeom prst="rect">
            <a:avLst/>
          </a:prstGeom>
        </p:spPr>
        <p:txBody>
          <a:bodyPr vert="horz" wrap="none" lIns="68580" tIns="34290" rIns="68580" bIns="34290" rtlCol="0">
            <a:spAutoFit/>
          </a:bodyPr>
          <a:lstStyle/>
          <a:p>
            <a:pPr>
              <a:lnSpc>
                <a:spcPts val="1500"/>
              </a:lnSpc>
              <a:buClr>
                <a:srgbClr val="6D6E71"/>
              </a:buClr>
            </a:pPr>
            <a:r>
              <a:rPr lang="en-US" sz="2400">
                <a:solidFill>
                  <a:schemeClr val="tx2"/>
                </a:solidFill>
              </a:rPr>
              <a:t>.</a:t>
            </a:r>
          </a:p>
          <a:p>
            <a:pPr>
              <a:lnSpc>
                <a:spcPts val="1500"/>
              </a:lnSpc>
              <a:buClr>
                <a:srgbClr val="6D6E71"/>
              </a:buClr>
            </a:pPr>
            <a:r>
              <a:rPr lang="en-US" sz="2400">
                <a:solidFill>
                  <a:schemeClr val="tx2"/>
                </a:solidFill>
              </a:rPr>
              <a:t>.</a:t>
            </a:r>
          </a:p>
          <a:p>
            <a:pPr>
              <a:lnSpc>
                <a:spcPts val="1500"/>
              </a:lnSpc>
              <a:buClr>
                <a:srgbClr val="6D6E71"/>
              </a:buClr>
            </a:pPr>
            <a:r>
              <a:rPr lang="en-US" sz="240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F7DC5F-2206-768B-82E5-23DE1DD8ED82}"/>
              </a:ext>
            </a:extLst>
          </p:cNvPr>
          <p:cNvGrpSpPr/>
          <p:nvPr/>
        </p:nvGrpSpPr>
        <p:grpSpPr>
          <a:xfrm>
            <a:off x="514331" y="1297033"/>
            <a:ext cx="616200" cy="3296195"/>
            <a:chOff x="514331" y="1297033"/>
            <a:chExt cx="616200" cy="3296195"/>
          </a:xfrm>
        </p:grpSpPr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5D8F89FD-267A-50EF-768F-3F8F1E0DC3E1}"/>
                </a:ext>
              </a:extLst>
            </p:cNvPr>
            <p:cNvSpPr/>
            <p:nvPr/>
          </p:nvSpPr>
          <p:spPr>
            <a:xfrm>
              <a:off x="923102" y="1905277"/>
              <a:ext cx="207429" cy="2227956"/>
            </a:xfrm>
            <a:prstGeom prst="leftBrace">
              <a:avLst>
                <a:gd name="adj1" fmla="val 33981"/>
                <a:gd name="adj2" fmla="val 50000"/>
              </a:avLst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0D5541-E4C4-B9FC-EBFF-E8D60E39595D}"/>
                </a:ext>
              </a:extLst>
            </p:cNvPr>
            <p:cNvSpPr txBox="1"/>
            <p:nvPr/>
          </p:nvSpPr>
          <p:spPr>
            <a:xfrm rot="16200000">
              <a:off x="-992901" y="2804265"/>
              <a:ext cx="3296195" cy="281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noAutofit/>
            </a:bodyPr>
            <a:lstStyle/>
            <a:p>
              <a:pPr marL="0" marR="0" indent="0" algn="ctr" defTabSz="18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None/>
                <a:tabLst>
                  <a:tab pos="180000" algn="l"/>
                </a:tabLs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rPr>
                <a:t>In regulated industries we can enforce standards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67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 animBg="1"/>
      <p:bldP spid="18" grpId="0" animBg="1"/>
      <p:bldP spid="19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. White">
  <a:themeElements>
    <a:clrScheme name="Nokia 2.0">
      <a:dk1>
        <a:srgbClr val="001135"/>
      </a:dk1>
      <a:lt1>
        <a:srgbClr val="FFFFFF"/>
      </a:lt1>
      <a:dk2>
        <a:srgbClr val="666666"/>
      </a:dk2>
      <a:lt2>
        <a:srgbClr val="EBEBEB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fonts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0"/>
          </a:spcAft>
          <a:buSzPct val="100000"/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4 - PowerPoint template v2.5.potx" id="{C7D967B2-8B02-43E0-A6AD-7501CB78BF69}" vid="{002812EF-AEF2-4CB8-84B2-C65FEE951B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D62AE8775CF6438BA6130AC06DDEE0" ma:contentTypeVersion="18" ma:contentTypeDescription="Create a new document." ma:contentTypeScope="" ma:versionID="4cc012554a5b714793c9e330774a5247">
  <xsd:schema xmlns:xsd="http://www.w3.org/2001/XMLSchema" xmlns:xs="http://www.w3.org/2001/XMLSchema" xmlns:p="http://schemas.microsoft.com/office/2006/metadata/properties" xmlns:ns3="62470014-f727-4d75-9f18-aab99568e97d" xmlns:ns4="cf43a81a-ba24-4417-9de9-9bdc544dff11" targetNamespace="http://schemas.microsoft.com/office/2006/metadata/properties" ma:root="true" ma:fieldsID="239b5e57d17ba26d6512be4c7e57bd0b" ns3:_="" ns4:_="">
    <xsd:import namespace="62470014-f727-4d75-9f18-aab99568e97d"/>
    <xsd:import namespace="cf43a81a-ba24-4417-9de9-9bdc544dff1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70014-f727-4d75-9f18-aab99568e9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3a81a-ba24-4417-9de9-9bdc544dff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43a81a-ba24-4417-9de9-9bdc544dff11" xsi:nil="true"/>
  </documentManagement>
</p:properties>
</file>

<file path=customXml/itemProps1.xml><?xml version="1.0" encoding="utf-8"?>
<ds:datastoreItem xmlns:ds="http://schemas.openxmlformats.org/officeDocument/2006/customXml" ds:itemID="{516FD71F-5343-4D84-A1B0-81F50F35E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470014-f727-4d75-9f18-aab99568e97d"/>
    <ds:schemaRef ds:uri="cf43a81a-ba24-4417-9de9-9bdc544df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8EEA6F-38D1-47CC-BF96-904F6280B6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D1A418-A26E-4BB7-8BBB-05EABE8E771D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cf43a81a-ba24-4417-9de9-9bdc544dff11"/>
    <ds:schemaRef ds:uri="http://schemas.microsoft.com/office/2006/documentManagement/types"/>
    <ds:schemaRef ds:uri="http://schemas.openxmlformats.org/package/2006/metadata/core-properties"/>
    <ds:schemaRef ds:uri="62470014-f727-4d75-9f18-aab99568e97d"/>
  </ds:schemaRefs>
</ds:datastoreItem>
</file>

<file path=docMetadata/LabelInfo.xml><?xml version="1.0" encoding="utf-8"?>
<clbl:labelList xmlns:clbl="http://schemas.microsoft.com/office/2020/mipLabelMetadata">
  <clbl:label id="{285643de-5f5b-4b03-a153-0ae2dc8aaf77}" enabled="0" method="" siteId="{285643de-5f5b-4b03-a153-0ae2dc8aaf7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ResrcID37342_Nokia 2024 - PowerPoint template v2.5</Template>
  <TotalTime>6937</TotalTime>
  <Words>4930</Words>
  <Application>Microsoft Office PowerPoint</Application>
  <PresentationFormat>On-screen Show (16:9)</PresentationFormat>
  <Paragraphs>820</Paragraphs>
  <Slides>52</Slides>
  <Notes>1</Notes>
  <HiddenSlides>13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__Inter_6548fc</vt:lpstr>
      <vt:lpstr>Arial</vt:lpstr>
      <vt:lpstr>Bahnschrift</vt:lpstr>
      <vt:lpstr>Bitter</vt:lpstr>
      <vt:lpstr>Bradley Hand ITC</vt:lpstr>
      <vt:lpstr>caecilia-bold</vt:lpstr>
      <vt:lpstr>Calibri</vt:lpstr>
      <vt:lpstr>Cambria Math</vt:lpstr>
      <vt:lpstr>Nokia Pure Headline Light</vt:lpstr>
      <vt:lpstr>Nokia Pure Text</vt:lpstr>
      <vt:lpstr>Nokia Pure Text Light</vt:lpstr>
      <vt:lpstr>Rockwell Nova Extra Bold</vt:lpstr>
      <vt:lpstr>urw-din</vt:lpstr>
      <vt:lpstr>Wingdings</vt:lpstr>
      <vt:lpstr>1. White</vt:lpstr>
      <vt:lpstr>think-cell Slide</vt:lpstr>
      <vt:lpstr>Artificial Intelligence: A High Level Perspective on Environmental Aspects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Geoff Bennett</dc:creator>
  <cp:lastModifiedBy>Geoff Bennett</cp:lastModifiedBy>
  <cp:revision>2</cp:revision>
  <dcterms:created xsi:type="dcterms:W3CDTF">2024-12-06T16:33:19Z</dcterms:created>
  <dcterms:modified xsi:type="dcterms:W3CDTF">2025-02-27T18:53:00Z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0x0101001CD62AE8775CF6438BA6130AC06DDEE0</vt:lpwstr>
  </property>
  <property fmtid="{D5CDD505-2E9C-101B-9397-08002B2CF9AE}" pid="3" name="MediaServiceImageTags">
    <vt:lpwstr/>
  </property>
</Properties>
</file>