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4018" r:id="rId5"/>
  </p:sldMasterIdLst>
  <p:notesMasterIdLst>
    <p:notesMasterId r:id="rId30"/>
  </p:notesMasterIdLst>
  <p:handoutMasterIdLst>
    <p:handoutMasterId r:id="rId31"/>
  </p:handoutMasterIdLst>
  <p:sldIdLst>
    <p:sldId id="256" r:id="rId6"/>
    <p:sldId id="916" r:id="rId7"/>
    <p:sldId id="313" r:id="rId8"/>
    <p:sldId id="5902" r:id="rId9"/>
    <p:sldId id="524" r:id="rId10"/>
    <p:sldId id="558" r:id="rId11"/>
    <p:sldId id="325" r:id="rId12"/>
    <p:sldId id="326" r:id="rId13"/>
    <p:sldId id="5901" r:id="rId14"/>
    <p:sldId id="427" r:id="rId15"/>
    <p:sldId id="487" r:id="rId16"/>
    <p:sldId id="543" r:id="rId17"/>
    <p:sldId id="540" r:id="rId18"/>
    <p:sldId id="1507" r:id="rId19"/>
    <p:sldId id="1525" r:id="rId20"/>
    <p:sldId id="1508" r:id="rId21"/>
    <p:sldId id="3184" r:id="rId22"/>
    <p:sldId id="315" r:id="rId23"/>
    <p:sldId id="5895" r:id="rId24"/>
    <p:sldId id="583" r:id="rId25"/>
    <p:sldId id="3179" r:id="rId26"/>
    <p:sldId id="348" r:id="rId27"/>
    <p:sldId id="918" r:id="rId28"/>
    <p:sldId id="5903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>
            <p14:sldId id="256"/>
            <p14:sldId id="916"/>
            <p14:sldId id="313"/>
            <p14:sldId id="5902"/>
            <p14:sldId id="524"/>
            <p14:sldId id="558"/>
            <p14:sldId id="325"/>
            <p14:sldId id="326"/>
            <p14:sldId id="5901"/>
            <p14:sldId id="427"/>
            <p14:sldId id="487"/>
            <p14:sldId id="543"/>
            <p14:sldId id="540"/>
            <p14:sldId id="1507"/>
            <p14:sldId id="1525"/>
            <p14:sldId id="1508"/>
            <p14:sldId id="3184"/>
            <p14:sldId id="315"/>
            <p14:sldId id="5895"/>
            <p14:sldId id="583"/>
            <p14:sldId id="3179"/>
            <p14:sldId id="348"/>
            <p14:sldId id="918"/>
            <p14:sldId id="5903"/>
          </p14:sldIdLst>
        </p14:section>
        <p14:section name="Segue" id="{769C1531-1D68-44DE-9081-A6548BE7F9DF}">
          <p14:sldIdLst/>
        </p14:section>
        <p14:section name="Quote slides" id="{6ADCA1DA-4FD2-4119-BAF5-64D136DA2684}">
          <p14:sldIdLst/>
        </p14:section>
        <p14:section name="Text Slides" id="{291AD1F2-09EC-4502-AA26-4C6E419F9E62}">
          <p14:sldIdLst/>
        </p14:section>
        <p14:section name="Charts and Tables" id="{B39E9D49-010E-44C0-9FA7-333FF1AC4CEB}">
          <p14:sldIdLst/>
        </p14:section>
        <p14:section name="Photo Slides" id="{D234F0B1-B17B-478A-B377-718D1A2B486D}">
          <p14:sldIdLst/>
        </p14:section>
        <p14:section name="Best Practices" id="{B16B0119-F592-42F7-9D01-1C22FDD9DB10}">
          <p14:sldIdLst/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393" userDrawn="1">
          <p15:clr>
            <a:srgbClr val="A4A3A4"/>
          </p15:clr>
        </p15:guide>
        <p15:guide id="3" orient="horz" pos="18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94B"/>
    <a:srgbClr val="86DBF2"/>
    <a:srgbClr val="049FD9"/>
    <a:srgbClr val="1FAED4"/>
    <a:srgbClr val="72C059"/>
    <a:srgbClr val="B2D171"/>
    <a:srgbClr val="B8E1D0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5" autoAdjust="0"/>
    <p:restoredTop sz="87123" autoAdjust="0"/>
  </p:normalViewPr>
  <p:slideViewPr>
    <p:cSldViewPr snapToGrid="0" snapToObjects="1" showGuides="1">
      <p:cViewPr>
        <p:scale>
          <a:sx n="141" d="100"/>
          <a:sy n="141" d="100"/>
        </p:scale>
        <p:origin x="392" y="272"/>
      </p:cViewPr>
      <p:guideLst>
        <p:guide pos="3144"/>
        <p:guide orient="horz" pos="1393"/>
        <p:guide orient="horz"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24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252525"/>
                </a:solidFill>
                <a:effectLst/>
                <a:latin typeface="Ubuntu" panose="020F0502020204030204" pitchFamily="34" charset="0"/>
              </a:rPr>
              <a:t>Cold potato routing</a:t>
            </a:r>
            <a:r>
              <a:rPr lang="en-GB" b="0" i="0" dirty="0">
                <a:solidFill>
                  <a:srgbClr val="252525"/>
                </a:solidFill>
                <a:effectLst/>
                <a:latin typeface="Ubuntu" panose="020F0502020204030204" pitchFamily="34" charset="0"/>
              </a:rPr>
              <a:t> – send traffic to the most optimal exit – usually achieved by tuning BGP Local Preference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252525"/>
                </a:solidFill>
                <a:effectLst/>
                <a:latin typeface="Ubuntu" panose="020F0502020204030204" pitchFamily="34" charset="0"/>
              </a:rPr>
              <a:t>Hot potato routing</a:t>
            </a:r>
            <a:r>
              <a:rPr lang="en-GB" b="0" i="0" dirty="0">
                <a:solidFill>
                  <a:srgbClr val="252525"/>
                </a:solidFill>
                <a:effectLst/>
                <a:latin typeface="Ubuntu" panose="020F0502020204030204" pitchFamily="34" charset="0"/>
              </a:rPr>
              <a:t> – send traffic to the nearest exit – usually achieved by setting the same Local Preference and ignoring AS Path for BGP best path, so that the exit is picked by lowest IGP metric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EA44-9554-4B30-86F0-B4730E46EA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Clarence Filsfils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Cisco Fellow </a:t>
            </a:r>
            <a:r>
              <a:rPr lang="x-none" dirty="0"/>
              <a:t>–</a:t>
            </a:r>
            <a:r>
              <a:rPr lang="en-GB" dirty="0"/>
              <a:t> cf@cisco.com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1529" y="329364"/>
            <a:ext cx="2908418" cy="1420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4017" y="972355"/>
            <a:ext cx="8622406" cy="403108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577850" indent="-28575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CiscoSansTT ExtraLight" panose="020B0303020201020303" pitchFamily="34" charset="0"/>
              <a:buChar char="−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Symbol" panose="05050102010706020507" pitchFamily="18" charset="2"/>
              <a:buChar char="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264017" y="103055"/>
            <a:ext cx="8622406" cy="7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08355" y="4747846"/>
            <a:ext cx="2794355" cy="1374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BA25-DF9B-4D63-8FCD-188CFD52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6584-3B45-4EFB-ACBE-D638EFDF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C3B41-D282-46AE-80CC-E986BEF2C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55693-8C84-4702-A44A-FED5F8D4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1BC0-0F85-4458-835E-FBD5580E2B76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33BAC-CF97-46B1-92D1-5DCF2EE8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B91A0-1BD0-4222-9EC6-BE840C04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C37F-AD94-4DB3-82F1-054CCF39A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20" y="341159"/>
            <a:ext cx="8659368" cy="5453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2" y="1005142"/>
            <a:ext cx="8551441" cy="372394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cs typeface="Arial" panose="020B0604020202020204" pitchFamily="34" charset="0"/>
              </a:defRPr>
            </a:lvl1pPr>
            <a:lvl2pPr>
              <a:buFont typeface="Arial" pitchFamily="34" charset="0"/>
              <a:buChar char="–"/>
              <a:defRPr sz="2025">
                <a:cs typeface="Arial" panose="020B0604020202020204" pitchFamily="34" charset="0"/>
              </a:defRPr>
            </a:lvl2pPr>
            <a:lvl3pPr>
              <a:buFont typeface="Verdana" pitchFamily="34" charset="0"/>
              <a:buChar char="&gt;"/>
              <a:defRPr sz="1800">
                <a:cs typeface="Arial" panose="020B0604020202020204" pitchFamily="34" charset="0"/>
              </a:defRPr>
            </a:lvl3pPr>
            <a:lvl4pPr>
              <a:defRPr sz="1575">
                <a:cs typeface="Arial" panose="020B0604020202020204" pitchFamily="34" charset="0"/>
              </a:defRPr>
            </a:lvl4pPr>
            <a:lvl5pPr>
              <a:defRPr sz="1575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83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9"/>
            <a:ext cx="8296421" cy="288131"/>
          </a:xfrm>
          <a:prstGeom prst="rect">
            <a:avLst/>
          </a:prstGeom>
        </p:spPr>
        <p:txBody>
          <a:bodyPr lIns="121872" tIns="60936" rIns="121872" bIns="60936" anchor="b" anchorCtr="0">
            <a:noAutofit/>
          </a:bodyPr>
          <a:lstStyle>
            <a:lvl1pPr marL="0" indent="0" algn="l">
              <a:buNone/>
              <a:defRPr sz="1425" b="0" i="0">
                <a:solidFill>
                  <a:srgbClr val="FFFFFE"/>
                </a:solidFill>
                <a:latin typeface="+mn-lt"/>
                <a:cs typeface="Arial" panose="020B0604020202020204" pitchFamily="34" charset="0"/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6"/>
            <a:ext cx="8296421" cy="288131"/>
          </a:xfrm>
          <a:prstGeom prst="rect">
            <a:avLst/>
          </a:prstGeom>
        </p:spPr>
        <p:txBody>
          <a:bodyPr lIns="121872" tIns="60936" rIns="121872" bIns="60936"/>
          <a:lstStyle>
            <a:lvl1pPr marL="0" indent="0" algn="l">
              <a:buFontTx/>
              <a:buNone/>
              <a:defRPr lang="en-US" sz="1425" b="0" i="0" kern="1200" dirty="0" smtClean="0">
                <a:solidFill>
                  <a:srgbClr val="FFFFFE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3"/>
            <a:ext cx="8296421" cy="288131"/>
          </a:xfrm>
          <a:prstGeom prst="rect">
            <a:avLst/>
          </a:prstGeom>
        </p:spPr>
        <p:txBody>
          <a:bodyPr lIns="121872" tIns="60936" rIns="121872" bIns="60936"/>
          <a:lstStyle>
            <a:lvl1pPr marL="0" indent="0" algn="l">
              <a:buFontTx/>
              <a:buNone/>
              <a:defRPr lang="en-US" sz="1425" b="0" i="0" kern="1200" dirty="0" smtClean="0">
                <a:solidFill>
                  <a:srgbClr val="FFFFFE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121872" tIns="60936" rIns="121872" bIns="60936"/>
          <a:lstStyle>
            <a:lvl1pPr marL="0" indent="0">
              <a:buFont typeface="Arial" panose="020B0604020202020204" pitchFamily="34" charset="0"/>
              <a:buNone/>
              <a:defRPr sz="2175" baseline="0">
                <a:solidFill>
                  <a:srgbClr val="FFFFFE"/>
                </a:solidFill>
                <a:latin typeface="+mj-lt"/>
                <a:cs typeface="Arial" panose="020B0604020202020204" pitchFamily="34" charset="0"/>
              </a:defRPr>
            </a:lvl1pPr>
            <a:lvl2pPr marL="304728" indent="0">
              <a:buNone/>
              <a:defRPr/>
            </a:lvl2pPr>
            <a:lvl3pPr marL="427326" indent="0">
              <a:buNone/>
              <a:defRPr/>
            </a:lvl3pPr>
            <a:lvl4pPr marL="516604" indent="0">
              <a:buNone/>
              <a:defRPr/>
            </a:lvl4pPr>
            <a:lvl5pPr marL="6011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175" b="0" i="0" spc="0" baseline="0">
                <a:solidFill>
                  <a:srgbClr val="FFFFF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1548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9" tIns="34280" rIns="68559" bIns="34280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9" tIns="34280" rIns="68559" bIns="34280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75" b="0" i="0" spc="0" baseline="0">
                <a:solidFill>
                  <a:srgbClr val="3E6BB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62" tIns="34282" rIns="68562" bIns="34282" anchor="ctr"/>
          <a:lstStyle/>
          <a:p>
            <a:endParaRPr lang="en-US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62" tIns="34282" rIns="68562" bIns="34282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814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20" y="341159"/>
            <a:ext cx="8659368" cy="5453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2" y="1005142"/>
            <a:ext cx="8551441" cy="372394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cs typeface="Arial" panose="020B0604020202020204" pitchFamily="34" charset="0"/>
              </a:defRPr>
            </a:lvl1pPr>
            <a:lvl2pPr>
              <a:buFont typeface="Arial" pitchFamily="34" charset="0"/>
              <a:buChar char="–"/>
              <a:defRPr sz="2025">
                <a:cs typeface="Arial" panose="020B0604020202020204" pitchFamily="34" charset="0"/>
              </a:defRPr>
            </a:lvl2pPr>
            <a:lvl3pPr>
              <a:buFont typeface="Verdana" pitchFamily="34" charset="0"/>
              <a:buChar char="&gt;"/>
              <a:defRPr sz="1800">
                <a:cs typeface="Arial" panose="020B0604020202020204" pitchFamily="34" charset="0"/>
              </a:defRPr>
            </a:lvl3pPr>
            <a:lvl4pPr>
              <a:defRPr sz="1575">
                <a:cs typeface="Arial" panose="020B0604020202020204" pitchFamily="34" charset="0"/>
              </a:defRPr>
            </a:lvl4pPr>
            <a:lvl5pPr>
              <a:defRPr sz="1575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760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 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260620" y="341314"/>
            <a:ext cx="8659368" cy="5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92146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5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26132" y="2300017"/>
            <a:ext cx="2467277" cy="64629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black">
          <a:xfrm>
            <a:off x="6286242" y="2851178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black">
          <a:xfrm>
            <a:off x="6965595" y="2840180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black">
          <a:xfrm>
            <a:off x="5798084" y="2840180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black">
          <a:xfrm>
            <a:off x="7425276" y="2840180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black">
          <a:xfrm>
            <a:off x="6553371" y="2840180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black">
          <a:xfrm>
            <a:off x="5566213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black">
          <a:xfrm>
            <a:off x="5874022" y="2072755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black">
          <a:xfrm>
            <a:off x="6176412" y="1863397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black">
          <a:xfrm>
            <a:off x="6484221" y="207275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black">
          <a:xfrm>
            <a:off x="6785247" y="222501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black">
          <a:xfrm>
            <a:off x="7093060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black">
          <a:xfrm>
            <a:off x="7400872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black">
          <a:xfrm>
            <a:off x="7703257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black">
          <a:xfrm>
            <a:off x="8011068" y="222501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6132" y="2300017"/>
            <a:ext cx="2467277" cy="64629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black">
          <a:xfrm>
            <a:off x="6286242" y="2851178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black">
          <a:xfrm>
            <a:off x="6965595" y="2840180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5798084" y="2840180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 noEditPoints="1"/>
          </p:cNvSpPr>
          <p:nvPr userDrawn="1"/>
        </p:nvSpPr>
        <p:spPr bwMode="black">
          <a:xfrm>
            <a:off x="7425276" y="2840180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black">
          <a:xfrm>
            <a:off x="6553371" y="2840180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5566213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874022" y="2072755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6176412" y="1863397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484221" y="207275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785247" y="222501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7093060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7400872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703257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8011068" y="222501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064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103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105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107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109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111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11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11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11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11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18" grpId="0"/>
      <p:bldP spid="21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6A351-2126-7644-79D0-E9EFFED8DC3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50647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DK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3969" r:id="rId16"/>
    <p:sldLayoutId id="2147483968" r:id="rId17"/>
    <p:sldLayoutId id="2147483973" r:id="rId18"/>
    <p:sldLayoutId id="2147483967" r:id="rId19"/>
    <p:sldLayoutId id="2147483970" r:id="rId20"/>
    <p:sldLayoutId id="2147483987" r:id="rId21"/>
    <p:sldLayoutId id="2147483983" r:id="rId22"/>
    <p:sldLayoutId id="2147483971" r:id="rId23"/>
    <p:sldLayoutId id="2147483972" r:id="rId24"/>
    <p:sldLayoutId id="2147483897" r:id="rId25"/>
    <p:sldLayoutId id="2147484016" r:id="rId26"/>
    <p:sldLayoutId id="2147484017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260620" y="341314"/>
            <a:ext cx="8659368" cy="5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887718" y="4906015"/>
            <a:ext cx="218930" cy="154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75" tIns="30787" rIns="61575" bIns="30787" anchor="b">
            <a:spAutoFit/>
          </a:bodyPr>
          <a:lstStyle/>
          <a:p>
            <a:pPr algn="r" defTabSz="61063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63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240035" y="4904761"/>
            <a:ext cx="2658018" cy="15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75" tIns="30787" rIns="61575" bIns="30787" anchor="b">
            <a:spAutoFit/>
          </a:bodyPr>
          <a:lstStyle/>
          <a:p>
            <a:pPr defTabSz="6106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© 2015  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16" y="4774176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307BA-6429-B420-E1C5-0326EE5B0EC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50647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DK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7764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</p:sldLayoutIdLst>
  <p:transition spd="slow">
    <p:wipe/>
  </p:transition>
  <p:txStyles>
    <p:titleStyle>
      <a:lvl1pPr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25" b="1" kern="1200" dirty="0">
          <a:solidFill>
            <a:srgbClr val="676767"/>
          </a:solidFill>
          <a:latin typeface="+mj-lt"/>
          <a:ea typeface="ＭＳ Ｐゴシック" charset="0"/>
          <a:cs typeface="Arial" panose="020B0604020202020204" pitchFamily="34" charset="0"/>
        </a:defRPr>
      </a:lvl1pPr>
      <a:lvl2pPr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5pPr>
      <a:lvl6pPr marL="457120"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6pPr>
      <a:lvl7pPr marL="914240"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7pPr>
      <a:lvl8pPr marL="1371360"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8pPr>
      <a:lvl9pPr marL="1828480" algn="l" defTabSz="68409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25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33" indent="-169833" algn="l" defTabSz="68409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12" indent="-215862" algn="l" defTabSz="68409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25" indent="-169833" algn="l" defTabSz="68409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150" indent="-169833" algn="l" defTabSz="68409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574" indent="-169833" algn="l" defTabSz="68409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705" indent="-171415" algn="l" defTabSz="68565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681" indent="-171392" algn="l" defTabSz="685657" rtl="0" eaLnBrk="1" latinLnBrk="0" hangingPunct="1">
        <a:spcBef>
          <a:spcPts val="600"/>
        </a:spcBef>
        <a:buFont typeface="Arial" pitchFamily="34" charset="0"/>
        <a:buChar char="•"/>
        <a:defRPr sz="82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9800" indent="0" algn="l" defTabSz="68565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43" indent="-171415" algn="l" defTabSz="6856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657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5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5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1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972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800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630" algn="l" defTabSz="68565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Joachim </a:t>
            </a:r>
            <a:r>
              <a:rPr lang="en-US" dirty="0" err="1"/>
              <a:t>Jerberg</a:t>
            </a:r>
            <a:r>
              <a:rPr lang="en-US" dirty="0"/>
              <a:t> Jensen, CCIE-SP #42403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Solutions Architect – </a:t>
            </a:r>
            <a:r>
              <a:rPr lang="en-US" dirty="0" err="1">
                <a:ea typeface="ＭＳ Ｐゴシック" charset="0"/>
              </a:rPr>
              <a:t>joajense@cisco.com</a:t>
            </a:r>
            <a:endParaRPr lang="en-US" dirty="0">
              <a:ea typeface="ＭＳ Ｐゴシック" charset="0"/>
            </a:endParaRPr>
          </a:p>
          <a:p>
            <a:r>
              <a:rPr lang="en-US" sz="1100" dirty="0"/>
              <a:t>March 2025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1977656"/>
            <a:ext cx="8340152" cy="1307051"/>
          </a:xfrm>
        </p:spPr>
        <p:txBody>
          <a:bodyPr/>
          <a:lstStyle/>
          <a:p>
            <a:r>
              <a:rPr lang="en-US" dirty="0"/>
              <a:t>SR BGP and Egress Peer Engineering (EPE)</a:t>
            </a:r>
          </a:p>
        </p:txBody>
      </p:sp>
    </p:spTree>
    <p:extLst>
      <p:ext uri="{BB962C8B-B14F-4D97-AF65-F5344CB8AC3E}">
        <p14:creationId xmlns:p14="http://schemas.microsoft.com/office/powerpoint/2010/main" val="194163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256" y="151608"/>
            <a:ext cx="8345488" cy="731837"/>
          </a:xfrm>
        </p:spPr>
        <p:txBody>
          <a:bodyPr/>
          <a:lstStyle/>
          <a:p>
            <a:r>
              <a:rPr lang="en-US" spc="-8" dirty="0"/>
              <a:t>Example Reference Topology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1004888"/>
            <a:ext cx="8550275" cy="3724275"/>
          </a:xfrm>
          <a:prstGeom prst="rect">
            <a:avLst/>
          </a:prstGeom>
        </p:spPr>
        <p:txBody>
          <a:bodyPr/>
          <a:lstStyle/>
          <a:p>
            <a:r>
              <a:rPr lang="en-US" sz="2100" dirty="0"/>
              <a:t>AS1 has an ingress Node1 and two egress Node2 and Node3</a:t>
            </a:r>
          </a:p>
          <a:p>
            <a:r>
              <a:rPr lang="en-US" sz="2100" dirty="0"/>
              <a:t>AS6 advertises a BGP prefix 6.1.1.0/24 to AS4 and AS5</a:t>
            </a:r>
          </a:p>
          <a:p>
            <a:r>
              <a:rPr lang="en-US" sz="2100" dirty="0"/>
              <a:t>AS1 peers with AS4 (Node4) and AS5 (Node5)</a:t>
            </a:r>
          </a:p>
          <a:p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Node1’s BGP best path to BGP destination 6.1.1.0/24 in AS6 is via egress Node2 and Node4 (AS4)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BD8E6-44B1-4192-8524-EAEBAD05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352" y="3183340"/>
            <a:ext cx="4791179" cy="18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81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8" dirty="0"/>
              <a:t>Egress Peer Engineering – Yes.. SR is enabled…</a:t>
            </a:r>
            <a:br>
              <a:rPr lang="en-US" spc="-8" dirty="0"/>
            </a:br>
            <a:endParaRPr lang="en-US" spc="-8" dirty="0"/>
          </a:p>
        </p:txBody>
      </p:sp>
      <p:cxnSp>
        <p:nvCxnSpPr>
          <p:cNvPr id="30" name="Straight Connector 29"/>
          <p:cNvCxnSpPr>
            <a:stCxn id="34" idx="6"/>
            <a:endCxn id="66" idx="2"/>
          </p:cNvCxnSpPr>
          <p:nvPr/>
        </p:nvCxnSpPr>
        <p:spPr>
          <a:xfrm>
            <a:off x="1519010" y="2666701"/>
            <a:ext cx="655382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5677424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04459" y="1475583"/>
            <a:ext cx="3952703" cy="2349499"/>
          </a:xfrm>
          <a:prstGeom prst="roundRect">
            <a:avLst>
              <a:gd name="adj" fmla="val 653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</a:rPr>
              <a:t>AS1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67051" y="1478198"/>
            <a:ext cx="1113740" cy="1076883"/>
          </a:xfrm>
          <a:prstGeom prst="roundRect">
            <a:avLst>
              <a:gd name="adj" fmla="val 9296"/>
            </a:avLst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Arial"/>
              </a:rPr>
              <a:t>AS4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58821" y="2745581"/>
            <a:ext cx="1113740" cy="1074573"/>
          </a:xfrm>
          <a:prstGeom prst="roundRect">
            <a:avLst>
              <a:gd name="adj" fmla="val 10758"/>
            </a:avLst>
          </a:pr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b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Arial"/>
              </a:rPr>
              <a:t>AS5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10736" y="1478197"/>
            <a:ext cx="1110888" cy="2346884"/>
          </a:xfrm>
          <a:prstGeom prst="roundRect">
            <a:avLst>
              <a:gd name="adj" fmla="val 9522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76767"/>
                </a:solidFill>
                <a:latin typeface="Arial"/>
              </a:rPr>
              <a:t>AS6</a:t>
            </a:r>
          </a:p>
        </p:txBody>
      </p:sp>
      <p:cxnSp>
        <p:nvCxnSpPr>
          <p:cNvPr id="50" name="Straight Connector 49"/>
          <p:cNvCxnSpPr>
            <a:stCxn id="67" idx="7"/>
            <a:endCxn id="35" idx="2"/>
          </p:cNvCxnSpPr>
          <p:nvPr/>
        </p:nvCxnSpPr>
        <p:spPr>
          <a:xfrm flipV="1">
            <a:off x="3718282" y="2119013"/>
            <a:ext cx="725582" cy="37821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7" idx="5"/>
            <a:endCxn id="36" idx="2"/>
          </p:cNvCxnSpPr>
          <p:nvPr/>
        </p:nvCxnSpPr>
        <p:spPr>
          <a:xfrm>
            <a:off x="3718282" y="2836178"/>
            <a:ext cx="725582" cy="40916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3" idx="2"/>
            <a:endCxn id="35" idx="6"/>
          </p:cNvCxnSpPr>
          <p:nvPr/>
        </p:nvCxnSpPr>
        <p:spPr>
          <a:xfrm flipH="1">
            <a:off x="4923217" y="2119013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2"/>
            <a:endCxn id="36" idx="6"/>
          </p:cNvCxnSpPr>
          <p:nvPr/>
        </p:nvCxnSpPr>
        <p:spPr>
          <a:xfrm flipH="1">
            <a:off x="4923217" y="3245345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6"/>
            <a:endCxn id="35" idx="1"/>
          </p:cNvCxnSpPr>
          <p:nvPr/>
        </p:nvCxnSpPr>
        <p:spPr>
          <a:xfrm flipH="1" flipV="1">
            <a:off x="4514063" y="1949537"/>
            <a:ext cx="1642714" cy="1295809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6" idx="7"/>
            <a:endCxn id="43" idx="3"/>
          </p:cNvCxnSpPr>
          <p:nvPr/>
        </p:nvCxnSpPr>
        <p:spPr>
          <a:xfrm flipV="1">
            <a:off x="4853018" y="2288491"/>
            <a:ext cx="894606" cy="78737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1"/>
            <a:endCxn id="43" idx="6"/>
          </p:cNvCxnSpPr>
          <p:nvPr/>
        </p:nvCxnSpPr>
        <p:spPr>
          <a:xfrm flipH="1" flipV="1">
            <a:off x="6156776" y="2119013"/>
            <a:ext cx="1030394" cy="37821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>
            <a:off x="7116972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6</a:t>
            </a:r>
          </a:p>
        </p:txBody>
      </p:sp>
      <p:cxnSp>
        <p:nvCxnSpPr>
          <p:cNvPr id="60" name="Straight Connector 59"/>
          <p:cNvCxnSpPr>
            <a:stCxn id="45" idx="3"/>
            <a:endCxn id="44" idx="6"/>
          </p:cNvCxnSpPr>
          <p:nvPr/>
        </p:nvCxnSpPr>
        <p:spPr>
          <a:xfrm flipH="1">
            <a:off x="6156776" y="2836178"/>
            <a:ext cx="1030394" cy="40916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spect="1"/>
          </p:cNvSpPr>
          <p:nvPr/>
        </p:nvSpPr>
        <p:spPr>
          <a:xfrm>
            <a:off x="2174392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10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309128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11</a:t>
            </a:r>
          </a:p>
        </p:txBody>
      </p:sp>
      <p:cxnSp>
        <p:nvCxnSpPr>
          <p:cNvPr id="69" name="Straight Connector 68"/>
          <p:cNvCxnSpPr>
            <a:stCxn id="67" idx="2"/>
            <a:endCxn id="66" idx="6"/>
          </p:cNvCxnSpPr>
          <p:nvPr/>
        </p:nvCxnSpPr>
        <p:spPr>
          <a:xfrm flipH="1">
            <a:off x="2653746" y="2666701"/>
            <a:ext cx="655382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loud 64"/>
          <p:cNvSpPr/>
          <p:nvPr/>
        </p:nvSpPr>
        <p:spPr>
          <a:xfrm>
            <a:off x="1001382" y="1488281"/>
            <a:ext cx="3941225" cy="2286000"/>
          </a:xfrm>
          <a:prstGeom prst="cloud">
            <a:avLst/>
          </a:prstGeom>
          <a:solidFill>
            <a:schemeClr val="bg2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6" name="Straight Connector 75"/>
          <p:cNvCxnSpPr>
            <a:stCxn id="44" idx="5"/>
            <a:endCxn id="35" idx="2"/>
          </p:cNvCxnSpPr>
          <p:nvPr/>
        </p:nvCxnSpPr>
        <p:spPr>
          <a:xfrm flipH="1" flipV="1">
            <a:off x="4443864" y="2119013"/>
            <a:ext cx="1642714" cy="1295808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5677424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2374" y="2057402"/>
            <a:ext cx="1675774" cy="992577"/>
          </a:xfrm>
          <a:prstGeom prst="rect">
            <a:avLst/>
          </a:prstGeom>
          <a:noFill/>
          <a:effectLst/>
        </p:spPr>
        <p:txBody>
          <a:bodyPr wrap="none" lIns="68577" tIns="34289" rIns="68577" bIns="34289" rtlCol="0">
            <a:spAutoFit/>
          </a:bodyPr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676767"/>
                </a:solidFill>
                <a:latin typeface="Arial"/>
                <a:ea typeface="+mn-ea"/>
                <a:cs typeface="CiscoSansTT"/>
              </a:rPr>
              <a:t>Segment</a:t>
            </a:r>
          </a:p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676767"/>
                </a:solidFill>
                <a:latin typeface="Arial"/>
                <a:ea typeface="+mn-ea"/>
                <a:cs typeface="CiscoSansTT"/>
              </a:rPr>
              <a:t>Routing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039656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1</a:t>
            </a:r>
          </a:p>
        </p:txBody>
      </p:sp>
      <p:sp>
        <p:nvSpPr>
          <p:cNvPr id="29" name="Freeform 28"/>
          <p:cNvSpPr/>
          <p:nvPr/>
        </p:nvSpPr>
        <p:spPr>
          <a:xfrm>
            <a:off x="1304009" y="2890652"/>
            <a:ext cx="3076401" cy="802449"/>
          </a:xfrm>
          <a:custGeom>
            <a:avLst/>
            <a:gdLst>
              <a:gd name="connsiteX0" fmla="*/ 0 w 3985089"/>
              <a:gd name="connsiteY0" fmla="*/ 0 h 1821474"/>
              <a:gd name="connsiteX1" fmla="*/ 817455 w 3985089"/>
              <a:gd name="connsiteY1" fmla="*/ 905154 h 1821474"/>
              <a:gd name="connsiteX2" fmla="*/ 1970649 w 3985089"/>
              <a:gd name="connsiteY2" fmla="*/ 1810308 h 1821474"/>
              <a:gd name="connsiteX3" fmla="*/ 3985089 w 3985089"/>
              <a:gd name="connsiteY3" fmla="*/ 1328532 h 1821474"/>
              <a:gd name="connsiteX0" fmla="*/ 0 w 3985089"/>
              <a:gd name="connsiteY0" fmla="*/ 0 h 1821474"/>
              <a:gd name="connsiteX1" fmla="*/ 817455 w 3985089"/>
              <a:gd name="connsiteY1" fmla="*/ 905154 h 1821474"/>
              <a:gd name="connsiteX2" fmla="*/ 1970649 w 3985089"/>
              <a:gd name="connsiteY2" fmla="*/ 1810308 h 1821474"/>
              <a:gd name="connsiteX3" fmla="*/ 3985089 w 3985089"/>
              <a:gd name="connsiteY3" fmla="*/ 1328532 h 1821474"/>
              <a:gd name="connsiteX0" fmla="*/ 0 w 3985089"/>
              <a:gd name="connsiteY0" fmla="*/ 0 h 1817927"/>
              <a:gd name="connsiteX1" fmla="*/ 700675 w 3985089"/>
              <a:gd name="connsiteY1" fmla="*/ 992749 h 1817927"/>
              <a:gd name="connsiteX2" fmla="*/ 1970649 w 3985089"/>
              <a:gd name="connsiteY2" fmla="*/ 1810308 h 1817927"/>
              <a:gd name="connsiteX3" fmla="*/ 3985089 w 3985089"/>
              <a:gd name="connsiteY3" fmla="*/ 1328532 h 1817927"/>
              <a:gd name="connsiteX0" fmla="*/ 0 w 3942993"/>
              <a:gd name="connsiteY0" fmla="*/ 0 h 1811913"/>
              <a:gd name="connsiteX1" fmla="*/ 700675 w 3942993"/>
              <a:gd name="connsiteY1" fmla="*/ 992749 h 1811913"/>
              <a:gd name="connsiteX2" fmla="*/ 1970649 w 3942993"/>
              <a:gd name="connsiteY2" fmla="*/ 1810308 h 1811913"/>
              <a:gd name="connsiteX3" fmla="*/ 3942993 w 3942993"/>
              <a:gd name="connsiteY3" fmla="*/ 784551 h 1811913"/>
              <a:gd name="connsiteX0" fmla="*/ 0 w 3942993"/>
              <a:gd name="connsiteY0" fmla="*/ 0 h 1811913"/>
              <a:gd name="connsiteX1" fmla="*/ 700675 w 3942993"/>
              <a:gd name="connsiteY1" fmla="*/ 992749 h 1811913"/>
              <a:gd name="connsiteX2" fmla="*/ 1970649 w 3942993"/>
              <a:gd name="connsiteY2" fmla="*/ 1810308 h 1811913"/>
              <a:gd name="connsiteX3" fmla="*/ 3942993 w 3942993"/>
              <a:gd name="connsiteY3" fmla="*/ 784551 h 1811913"/>
              <a:gd name="connsiteX0" fmla="*/ 0 w 3942993"/>
              <a:gd name="connsiteY0" fmla="*/ 0 h 1810307"/>
              <a:gd name="connsiteX1" fmla="*/ 1970649 w 3942993"/>
              <a:gd name="connsiteY1" fmla="*/ 1810308 h 1810307"/>
              <a:gd name="connsiteX2" fmla="*/ 3942993 w 3942993"/>
              <a:gd name="connsiteY2" fmla="*/ 784551 h 1810307"/>
              <a:gd name="connsiteX0" fmla="*/ 0 w 3942993"/>
              <a:gd name="connsiteY0" fmla="*/ 0 h 1810913"/>
              <a:gd name="connsiteX1" fmla="*/ 1970649 w 3942993"/>
              <a:gd name="connsiteY1" fmla="*/ 1810308 h 1810913"/>
              <a:gd name="connsiteX2" fmla="*/ 3942993 w 3942993"/>
              <a:gd name="connsiteY2" fmla="*/ 784551 h 1810913"/>
              <a:gd name="connsiteX0" fmla="*/ 0 w 3942993"/>
              <a:gd name="connsiteY0" fmla="*/ 0 h 1812114"/>
              <a:gd name="connsiteX1" fmla="*/ 1970649 w 3942993"/>
              <a:gd name="connsiteY1" fmla="*/ 1810308 h 1812114"/>
              <a:gd name="connsiteX2" fmla="*/ 3942993 w 3942993"/>
              <a:gd name="connsiteY2" fmla="*/ 784551 h 181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2993" h="1812114">
                <a:moveTo>
                  <a:pt x="0" y="0"/>
                </a:moveTo>
                <a:cubicBezTo>
                  <a:pt x="410552" y="377147"/>
                  <a:pt x="1191719" y="1770829"/>
                  <a:pt x="1970649" y="1810308"/>
                </a:cubicBezTo>
                <a:cubicBezTo>
                  <a:pt x="2749579" y="1849787"/>
                  <a:pt x="3297966" y="1233805"/>
                  <a:pt x="3942993" y="784551"/>
                </a:cubicBezTo>
              </a:path>
            </a:pathLst>
          </a:custGeom>
          <a:ln w="254000">
            <a:solidFill>
              <a:srgbClr val="2D8C8B">
                <a:alpha val="40000"/>
              </a:srgbClr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76767"/>
              </a:solidFill>
              <a:latin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71763" y="3583767"/>
            <a:ext cx="825627" cy="493928"/>
            <a:chOff x="5217607" y="4446487"/>
            <a:chExt cx="1100836" cy="6585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5217607" y="4794289"/>
              <a:ext cx="1100744" cy="31076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FFFFFF">
                  <a:lumMod val="75000"/>
                </a:srgbClr>
              </a:solidFill>
              <a:prstDash val="solid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none" lIns="54769" tIns="27384" rIns="54769" bIns="27384" anchor="ctr" anchorCtr="1"/>
            <a:lstStyle/>
            <a:p>
              <a:pPr defTabSz="685771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  <a:latin typeface="Arial"/>
                  <a:ea typeface="+mn-ea"/>
                  <a:cs typeface="+mn-cs"/>
                </a:rPr>
                <a:t>Payload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5217607" y="4446487"/>
              <a:ext cx="1100836" cy="346848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headEnd/>
              <a:tailEnd/>
            </a:ln>
            <a:effectLst/>
          </p:spPr>
          <p:txBody>
            <a:bodyPr wrap="none" lIns="54769" tIns="27384" rIns="54769" bIns="27384" anchor="ctr" anchorCtr="1"/>
            <a:lstStyle/>
            <a:p>
              <a:pPr defTabSz="457044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25" b="1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16003</a:t>
              </a:r>
            </a:p>
          </p:txBody>
        </p: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4443864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3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443864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7F7F7F"/>
                </a:solidFill>
                <a:latin typeface="Arial"/>
              </a:rPr>
              <a:t>2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3203111" y="3830111"/>
            <a:ext cx="3294743" cy="985650"/>
          </a:xfrm>
          <a:prstGeom prst="wedgeRoundRectCallout">
            <a:avLst>
              <a:gd name="adj1" fmla="val -6855"/>
              <a:gd name="adj2" fmla="val -101538"/>
              <a:gd name="adj3" fmla="val 16667"/>
            </a:avLst>
          </a:prstGeom>
          <a:solidFill>
            <a:srgbClr val="D7F2F2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router </a:t>
            </a:r>
            <a:r>
              <a:rPr lang="en-US" sz="1350" b="1" dirty="0" err="1">
                <a:solidFill>
                  <a:srgbClr val="676767"/>
                </a:solidFill>
                <a:latin typeface="Courier New"/>
                <a:cs typeface="Courier New"/>
              </a:rPr>
              <a:t>isis</a:t>
            </a: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 1</a:t>
            </a:r>
          </a:p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 interface Loopback0</a:t>
            </a:r>
          </a:p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  address-family ipv4 unicast</a:t>
            </a:r>
          </a:p>
          <a:p>
            <a:pPr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   prefix-</a:t>
            </a:r>
            <a:r>
              <a:rPr lang="en-US" sz="1350" b="1" dirty="0" err="1">
                <a:solidFill>
                  <a:srgbClr val="676767"/>
                </a:solidFill>
                <a:latin typeface="Courier New"/>
                <a:cs typeface="Courier New"/>
              </a:rPr>
              <a:t>sid</a:t>
            </a:r>
            <a:r>
              <a:rPr lang="en-US" sz="1350" b="1" dirty="0">
                <a:solidFill>
                  <a:srgbClr val="676767"/>
                </a:solidFill>
                <a:latin typeface="Courier New"/>
                <a:cs typeface="Courier New"/>
              </a:rPr>
              <a:t> absolute </a:t>
            </a:r>
            <a:r>
              <a:rPr lang="en-US" sz="1350" b="1" dirty="0">
                <a:solidFill>
                  <a:srgbClr val="FF0000"/>
                </a:solidFill>
                <a:latin typeface="Courier New"/>
                <a:cs typeface="Courier New"/>
              </a:rPr>
              <a:t>16003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D7260F-F9CA-33F9-F432-716A5A673B4C}"/>
              </a:ext>
            </a:extLst>
          </p:cNvPr>
          <p:cNvGrpSpPr/>
          <p:nvPr/>
        </p:nvGrpSpPr>
        <p:grpSpPr>
          <a:xfrm>
            <a:off x="362083" y="981876"/>
            <a:ext cx="5145977" cy="1218539"/>
            <a:chOff x="320617" y="1353529"/>
            <a:chExt cx="6973865" cy="16247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C943EC-9107-4087-FFEE-59A45F02CB35}"/>
                </a:ext>
              </a:extLst>
            </p:cNvPr>
            <p:cNvSpPr/>
            <p:nvPr/>
          </p:nvSpPr>
          <p:spPr>
            <a:xfrm>
              <a:off x="320617" y="1353529"/>
              <a:ext cx="6973865" cy="1624719"/>
            </a:xfrm>
            <a:prstGeom prst="rect">
              <a:avLst/>
            </a:prstGeom>
            <a:solidFill>
              <a:srgbClr val="EAD086"/>
            </a:solidFill>
            <a:ln>
              <a:solidFill>
                <a:schemeClr val="bg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RP/0/0/CPU0:xrvr-1#traceroute 1.1.1.3</a:t>
              </a: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endParaRPr lang="en-US" sz="9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Type escape sequence to abort.</a:t>
              </a: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Tracing the route to 1.1.1.3</a:t>
              </a: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endParaRPr lang="en-US" sz="9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1  99.1.10.10 [MPLS: </a:t>
              </a:r>
              <a:r>
                <a:rPr lang="en-US" sz="9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Label 16003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Exp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0]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2  99.10.11.11 [MPLS: </a:t>
              </a:r>
              <a:r>
                <a:rPr lang="en-US" sz="9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Label 16003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Exp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0] 19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19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defTabSz="45704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3  99.3.11.3 9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 9 </a:t>
              </a:r>
              <a:r>
                <a:rPr lang="en-US" sz="900" b="1" dirty="0" err="1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msec</a:t>
              </a:r>
              <a:r>
                <a:rPr lang="en-US" sz="900" b="1" dirty="0">
                  <a:solidFill>
                    <a:srgbClr val="546568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</p:txBody>
        </p:sp>
        <p:pic>
          <p:nvPicPr>
            <p:cNvPr id="5" name="Picture 2" descr="S:\Docs and Specs\Artwork\New Icons\Kubrick Icons\search_1068_256.png">
              <a:extLst>
                <a:ext uri="{FF2B5EF4-FFF2-40B4-BE49-F238E27FC236}">
                  <a16:creationId xmlns:a16="http://schemas.microsoft.com/office/drawing/2014/main" id="{0B081716-4F42-DEFA-6373-A903D19BA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381" y="1411610"/>
              <a:ext cx="425053" cy="425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8BED5AF-E792-2B0F-E71B-D686F7223C2B}"/>
              </a:ext>
            </a:extLst>
          </p:cNvPr>
          <p:cNvSpPr/>
          <p:nvPr/>
        </p:nvSpPr>
        <p:spPr>
          <a:xfrm>
            <a:off x="4080929" y="1062999"/>
            <a:ext cx="2540568" cy="330034"/>
          </a:xfrm>
          <a:prstGeom prst="wedgeRoundRectCallout">
            <a:avLst>
              <a:gd name="adj1" fmla="val -83640"/>
              <a:gd name="adj2" fmla="val 53403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044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676767"/>
                </a:solidFill>
                <a:latin typeface="Arial"/>
              </a:rPr>
              <a:t>Traceroute</a:t>
            </a:r>
            <a:r>
              <a:rPr lang="en-US" sz="1500" dirty="0">
                <a:solidFill>
                  <a:srgbClr val="676767"/>
                </a:solidFill>
                <a:latin typeface="Arial"/>
              </a:rPr>
              <a:t> from 1 to 3</a:t>
            </a:r>
          </a:p>
        </p:txBody>
      </p:sp>
    </p:spTree>
    <p:extLst>
      <p:ext uri="{BB962C8B-B14F-4D97-AF65-F5344CB8AC3E}">
        <p14:creationId xmlns:p14="http://schemas.microsoft.com/office/powerpoint/2010/main" val="35495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stCxn id="34" idx="6"/>
            <a:endCxn id="66" idx="2"/>
          </p:cNvCxnSpPr>
          <p:nvPr/>
        </p:nvCxnSpPr>
        <p:spPr>
          <a:xfrm>
            <a:off x="1519010" y="2666701"/>
            <a:ext cx="655382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7" idx="7"/>
            <a:endCxn id="35" idx="2"/>
          </p:cNvCxnSpPr>
          <p:nvPr/>
        </p:nvCxnSpPr>
        <p:spPr>
          <a:xfrm flipV="1">
            <a:off x="3718282" y="2119013"/>
            <a:ext cx="725582" cy="37821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7" idx="5"/>
            <a:endCxn id="36" idx="2"/>
          </p:cNvCxnSpPr>
          <p:nvPr/>
        </p:nvCxnSpPr>
        <p:spPr>
          <a:xfrm>
            <a:off x="3718282" y="2836178"/>
            <a:ext cx="725582" cy="40916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spect="1"/>
          </p:cNvSpPr>
          <p:nvPr/>
        </p:nvSpPr>
        <p:spPr>
          <a:xfrm>
            <a:off x="2174392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10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309128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11</a:t>
            </a:r>
          </a:p>
        </p:txBody>
      </p:sp>
      <p:cxnSp>
        <p:nvCxnSpPr>
          <p:cNvPr id="69" name="Straight Connector 68"/>
          <p:cNvCxnSpPr>
            <a:stCxn id="67" idx="2"/>
            <a:endCxn id="66" idx="6"/>
          </p:cNvCxnSpPr>
          <p:nvPr/>
        </p:nvCxnSpPr>
        <p:spPr>
          <a:xfrm flipH="1">
            <a:off x="2653746" y="2666701"/>
            <a:ext cx="655382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8" dirty="0"/>
              <a:t>EPE configuration example</a:t>
            </a:r>
            <a:endParaRPr lang="en-US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677424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04459" y="1475583"/>
            <a:ext cx="3952703" cy="2349499"/>
          </a:xfrm>
          <a:prstGeom prst="roundRect">
            <a:avLst>
              <a:gd name="adj" fmla="val 653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rgbClr val="FF0000"/>
                </a:solidFill>
              </a:rPr>
              <a:t>AS1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67051" y="1478198"/>
            <a:ext cx="1113740" cy="1076883"/>
          </a:xfrm>
          <a:prstGeom prst="roundRect">
            <a:avLst>
              <a:gd name="adj" fmla="val 9296"/>
            </a:avLst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rgbClr val="00B050"/>
                </a:solidFill>
              </a:rPr>
              <a:t>AS4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58821" y="2745581"/>
            <a:ext cx="1113740" cy="1074573"/>
          </a:xfrm>
          <a:prstGeom prst="roundRect">
            <a:avLst>
              <a:gd name="adj" fmla="val 10758"/>
            </a:avLst>
          </a:pr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b"/>
          <a:lstStyle/>
          <a:p>
            <a:r>
              <a:rPr lang="en-US" dirty="0">
                <a:solidFill>
                  <a:srgbClr val="0070C0"/>
                </a:solidFill>
              </a:rPr>
              <a:t>AS5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10736" y="1478197"/>
            <a:ext cx="1110888" cy="2346884"/>
          </a:xfrm>
          <a:prstGeom prst="roundRect">
            <a:avLst>
              <a:gd name="adj" fmla="val 9522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chemeClr val="tx1"/>
                </a:solidFill>
              </a:rPr>
              <a:t>AS6</a:t>
            </a:r>
          </a:p>
        </p:txBody>
      </p:sp>
      <p:cxnSp>
        <p:nvCxnSpPr>
          <p:cNvPr id="52" name="Straight Connector 51"/>
          <p:cNvCxnSpPr>
            <a:stCxn id="43" idx="2"/>
            <a:endCxn id="35" idx="6"/>
          </p:cNvCxnSpPr>
          <p:nvPr/>
        </p:nvCxnSpPr>
        <p:spPr>
          <a:xfrm flipH="1">
            <a:off x="4923217" y="2119013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2"/>
            <a:endCxn id="36" idx="6"/>
          </p:cNvCxnSpPr>
          <p:nvPr/>
        </p:nvCxnSpPr>
        <p:spPr>
          <a:xfrm flipH="1">
            <a:off x="4923217" y="3245345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6"/>
            <a:endCxn id="35" idx="1"/>
          </p:cNvCxnSpPr>
          <p:nvPr/>
        </p:nvCxnSpPr>
        <p:spPr>
          <a:xfrm flipH="1" flipV="1">
            <a:off x="4514063" y="1949537"/>
            <a:ext cx="1642714" cy="1295809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6" idx="7"/>
            <a:endCxn id="43" idx="3"/>
          </p:cNvCxnSpPr>
          <p:nvPr/>
        </p:nvCxnSpPr>
        <p:spPr>
          <a:xfrm flipV="1">
            <a:off x="4853018" y="2288491"/>
            <a:ext cx="894606" cy="78737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1"/>
            <a:endCxn id="43" idx="6"/>
          </p:cNvCxnSpPr>
          <p:nvPr/>
        </p:nvCxnSpPr>
        <p:spPr>
          <a:xfrm flipH="1" flipV="1">
            <a:off x="6156776" y="2119013"/>
            <a:ext cx="1030394" cy="37821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>
            <a:off x="7116972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6</a:t>
            </a:r>
          </a:p>
        </p:txBody>
      </p:sp>
      <p:cxnSp>
        <p:nvCxnSpPr>
          <p:cNvPr id="60" name="Straight Connector 59"/>
          <p:cNvCxnSpPr>
            <a:stCxn id="45" idx="3"/>
            <a:endCxn id="44" idx="6"/>
          </p:cNvCxnSpPr>
          <p:nvPr/>
        </p:nvCxnSpPr>
        <p:spPr>
          <a:xfrm flipH="1">
            <a:off x="6156776" y="2836178"/>
            <a:ext cx="1030394" cy="40916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>
          <a:xfrm>
            <a:off x="1001382" y="1488281"/>
            <a:ext cx="3941225" cy="2286000"/>
          </a:xfrm>
          <a:prstGeom prst="cloud">
            <a:avLst/>
          </a:prstGeom>
          <a:solidFill>
            <a:schemeClr val="bg2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75"/>
          <p:cNvCxnSpPr>
            <a:stCxn id="44" idx="5"/>
            <a:endCxn id="35" idx="2"/>
          </p:cNvCxnSpPr>
          <p:nvPr/>
        </p:nvCxnSpPr>
        <p:spPr>
          <a:xfrm flipH="1" flipV="1">
            <a:off x="4443864" y="2119013"/>
            <a:ext cx="1642714" cy="1295808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5677424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5</a:t>
            </a:r>
          </a:p>
        </p:txBody>
      </p:sp>
      <p:sp>
        <p:nvSpPr>
          <p:cNvPr id="87" name="Freeform 86"/>
          <p:cNvSpPr/>
          <p:nvPr/>
        </p:nvSpPr>
        <p:spPr>
          <a:xfrm>
            <a:off x="4954513" y="1821657"/>
            <a:ext cx="678701" cy="273844"/>
          </a:xfrm>
          <a:custGeom>
            <a:avLst/>
            <a:gdLst>
              <a:gd name="connsiteX0" fmla="*/ 0 w 1666984"/>
              <a:gd name="connsiteY0" fmla="*/ 1047759 h 1063634"/>
              <a:gd name="connsiteX1" fmla="*/ 841430 w 1666984"/>
              <a:gd name="connsiteY1" fmla="*/ 9 h 1063634"/>
              <a:gd name="connsiteX2" fmla="*/ 1666984 w 1666984"/>
              <a:gd name="connsiteY2" fmla="*/ 1063634 h 10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984" h="1063634">
                <a:moveTo>
                  <a:pt x="0" y="1047759"/>
                </a:moveTo>
                <a:cubicBezTo>
                  <a:pt x="281799" y="522561"/>
                  <a:pt x="563599" y="-2637"/>
                  <a:pt x="841430" y="9"/>
                </a:cubicBezTo>
                <a:cubicBezTo>
                  <a:pt x="1119261" y="2655"/>
                  <a:pt x="1666984" y="1063634"/>
                  <a:pt x="1666984" y="1063634"/>
                </a:cubicBezTo>
              </a:path>
            </a:pathLst>
          </a:custGeom>
          <a:ln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931932" y="1631158"/>
            <a:ext cx="446271" cy="207747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/>
            <a:r>
              <a:rPr lang="en-US" sz="900" dirty="0" err="1"/>
              <a:t>eBGP</a:t>
            </a:r>
            <a:endParaRPr 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4438973" y="2733676"/>
            <a:ext cx="446271" cy="207747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/>
            <a:r>
              <a:rPr lang="en-US" sz="900" dirty="0" err="1"/>
              <a:t>eBGP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6779556" y="4229965"/>
            <a:ext cx="1323113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1200" dirty="0"/>
              <a:t>Single-hop </a:t>
            </a:r>
            <a:r>
              <a:rPr lang="en-US" sz="1200" dirty="0" err="1"/>
              <a:t>eBGP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303275" y="4356923"/>
            <a:ext cx="438840" cy="0"/>
          </a:xfrm>
          <a:prstGeom prst="line">
            <a:avLst/>
          </a:prstGeom>
          <a:ln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81290" y="4474153"/>
            <a:ext cx="1222123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1200" dirty="0"/>
              <a:t>Multi-hop </a:t>
            </a:r>
            <a:r>
              <a:rPr lang="en-US" sz="1200" dirty="0" err="1"/>
              <a:t>eBGP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305009" y="4601111"/>
            <a:ext cx="438840" cy="0"/>
          </a:xfrm>
          <a:prstGeom prst="line">
            <a:avLst/>
          </a:prstGeom>
          <a:ln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1039656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1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443864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3425" y="988042"/>
            <a:ext cx="3196827" cy="3988772"/>
          </a:xfrm>
          <a:prstGeom prst="rect">
            <a:avLst/>
          </a:prstGeom>
          <a:solidFill>
            <a:srgbClr val="D7F2F2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 anchorCtr="0"/>
          <a:lstStyle/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router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router-id 1.1.1.2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address-family ipv4 unicast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!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neighbor 1.1.1.5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remote-as 5</a:t>
            </a:r>
          </a:p>
          <a:p>
            <a:r>
              <a:rPr lang="en-US" sz="105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ignore-connected-check</a:t>
            </a:r>
          </a:p>
          <a:p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egress-engineering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description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eBGP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peer xrvr-5</a:t>
            </a:r>
          </a:p>
          <a:p>
            <a:r>
              <a:rPr lang="en-US" sz="105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update-source Loopback0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address-family ipv4 unicast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 route-policy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bgp_in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in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 route-policy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bgp_out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out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neighbor 99.2.4.4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remote-as 4</a:t>
            </a:r>
          </a:p>
          <a:p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egress-engineering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description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eBGP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peer xrvr-4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address-family ipv4 unicast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 route-policy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bgp_in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in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 route-policy </a:t>
            </a:r>
            <a:r>
              <a:rPr lang="en-US" sz="105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bgp_out</a:t>
            </a:r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out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!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!</a:t>
            </a:r>
          </a:p>
          <a:p>
            <a:r>
              <a:rPr lang="en-US" sz="105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  <p:sp>
        <p:nvSpPr>
          <p:cNvPr id="57" name="Isosceles Triangle 16"/>
          <p:cNvSpPr/>
          <p:nvPr/>
        </p:nvSpPr>
        <p:spPr>
          <a:xfrm rot="16200000">
            <a:off x="2132886" y="2424232"/>
            <a:ext cx="3985029" cy="1120133"/>
          </a:xfrm>
          <a:custGeom>
            <a:avLst/>
            <a:gdLst>
              <a:gd name="connsiteX0" fmla="*/ 0 w 6839474"/>
              <a:gd name="connsiteY0" fmla="*/ 4172730 h 4172730"/>
              <a:gd name="connsiteX1" fmla="*/ 3419737 w 6839474"/>
              <a:gd name="connsiteY1" fmla="*/ 0 h 4172730"/>
              <a:gd name="connsiteX2" fmla="*/ 6839474 w 6839474"/>
              <a:gd name="connsiteY2" fmla="*/ 4172730 h 4172730"/>
              <a:gd name="connsiteX3" fmla="*/ 0 w 6839474"/>
              <a:gd name="connsiteY3" fmla="*/ 4172730 h 4172730"/>
              <a:gd name="connsiteX0" fmla="*/ 0 w 9944787"/>
              <a:gd name="connsiteY0" fmla="*/ 5204605 h 5204605"/>
              <a:gd name="connsiteX1" fmla="*/ 9944787 w 9944787"/>
              <a:gd name="connsiteY1" fmla="*/ 0 h 5204605"/>
              <a:gd name="connsiteX2" fmla="*/ 6839474 w 9944787"/>
              <a:gd name="connsiteY2" fmla="*/ 5204605 h 5204605"/>
              <a:gd name="connsiteX3" fmla="*/ 0 w 9944787"/>
              <a:gd name="connsiteY3" fmla="*/ 5204605 h 5204605"/>
              <a:gd name="connsiteX0" fmla="*/ 0 w 9944787"/>
              <a:gd name="connsiteY0" fmla="*/ 5204605 h 6061855"/>
              <a:gd name="connsiteX1" fmla="*/ 9944787 w 9944787"/>
              <a:gd name="connsiteY1" fmla="*/ 0 h 6061855"/>
              <a:gd name="connsiteX2" fmla="*/ 5791656 w 9944787"/>
              <a:gd name="connsiteY2" fmla="*/ 6061855 h 6061855"/>
              <a:gd name="connsiteX3" fmla="*/ 0 w 9944787"/>
              <a:gd name="connsiteY3" fmla="*/ 5204605 h 6061855"/>
              <a:gd name="connsiteX0" fmla="*/ 0 w 4165911"/>
              <a:gd name="connsiteY0" fmla="*/ 997730 h 6061855"/>
              <a:gd name="connsiteX1" fmla="*/ 4165911 w 4165911"/>
              <a:gd name="connsiteY1" fmla="*/ 0 h 6061855"/>
              <a:gd name="connsiteX2" fmla="*/ 12780 w 4165911"/>
              <a:gd name="connsiteY2" fmla="*/ 6061855 h 6061855"/>
              <a:gd name="connsiteX3" fmla="*/ 0 w 4165911"/>
              <a:gd name="connsiteY3" fmla="*/ 997730 h 6061855"/>
              <a:gd name="connsiteX0" fmla="*/ 1654204 w 4153131"/>
              <a:gd name="connsiteY0" fmla="*/ 1013605 h 6061855"/>
              <a:gd name="connsiteX1" fmla="*/ 4153131 w 4153131"/>
              <a:gd name="connsiteY1" fmla="*/ 0 h 6061855"/>
              <a:gd name="connsiteX2" fmla="*/ 0 w 4153131"/>
              <a:gd name="connsiteY2" fmla="*/ 6061855 h 6061855"/>
              <a:gd name="connsiteX3" fmla="*/ 1654204 w 4153131"/>
              <a:gd name="connsiteY3" fmla="*/ 1013605 h 6061855"/>
              <a:gd name="connsiteX0" fmla="*/ 18973 w 2517900"/>
              <a:gd name="connsiteY0" fmla="*/ 1013605 h 4680730"/>
              <a:gd name="connsiteX1" fmla="*/ 2517900 w 2517900"/>
              <a:gd name="connsiteY1" fmla="*/ 0 h 4680730"/>
              <a:gd name="connsiteX2" fmla="*/ 0 w 2517900"/>
              <a:gd name="connsiteY2" fmla="*/ 4680730 h 4680730"/>
              <a:gd name="connsiteX3" fmla="*/ 18973 w 2517900"/>
              <a:gd name="connsiteY3" fmla="*/ 1013605 h 4680730"/>
              <a:gd name="connsiteX0" fmla="*/ 18972 w 2517900"/>
              <a:gd name="connsiteY0" fmla="*/ 814345 h 4680730"/>
              <a:gd name="connsiteX1" fmla="*/ 2517900 w 2517900"/>
              <a:gd name="connsiteY1" fmla="*/ 0 h 4680730"/>
              <a:gd name="connsiteX2" fmla="*/ 0 w 2517900"/>
              <a:gd name="connsiteY2" fmla="*/ 4680730 h 4680730"/>
              <a:gd name="connsiteX3" fmla="*/ 18972 w 2517900"/>
              <a:gd name="connsiteY3" fmla="*/ 814345 h 4680730"/>
              <a:gd name="connsiteX0" fmla="*/ 18972 w 2517900"/>
              <a:gd name="connsiteY0" fmla="*/ 776984 h 4680730"/>
              <a:gd name="connsiteX1" fmla="*/ 2517900 w 2517900"/>
              <a:gd name="connsiteY1" fmla="*/ 0 h 4680730"/>
              <a:gd name="connsiteX2" fmla="*/ 0 w 2517900"/>
              <a:gd name="connsiteY2" fmla="*/ 4680730 h 4680730"/>
              <a:gd name="connsiteX3" fmla="*/ 18972 w 2517900"/>
              <a:gd name="connsiteY3" fmla="*/ 776984 h 4680730"/>
              <a:gd name="connsiteX0" fmla="*/ 8969373 w 11468301"/>
              <a:gd name="connsiteY0" fmla="*/ 776984 h 1874760"/>
              <a:gd name="connsiteX1" fmla="*/ 11468301 w 11468301"/>
              <a:gd name="connsiteY1" fmla="*/ 0 h 1874760"/>
              <a:gd name="connsiteX2" fmla="*/ 0 w 11468301"/>
              <a:gd name="connsiteY2" fmla="*/ 1874760 h 1874760"/>
              <a:gd name="connsiteX3" fmla="*/ 8969373 w 11468301"/>
              <a:gd name="connsiteY3" fmla="*/ 776984 h 1874760"/>
              <a:gd name="connsiteX0" fmla="*/ 9026747 w 11468301"/>
              <a:gd name="connsiteY0" fmla="*/ 1853561 h 2208888"/>
              <a:gd name="connsiteX1" fmla="*/ 11468301 w 11468301"/>
              <a:gd name="connsiteY1" fmla="*/ 0 h 2208888"/>
              <a:gd name="connsiteX2" fmla="*/ 0 w 11468301"/>
              <a:gd name="connsiteY2" fmla="*/ 1874760 h 2208888"/>
              <a:gd name="connsiteX3" fmla="*/ 9026747 w 11468301"/>
              <a:gd name="connsiteY3" fmla="*/ 1853561 h 2208888"/>
              <a:gd name="connsiteX0" fmla="*/ 9026747 w 9026747"/>
              <a:gd name="connsiteY0" fmla="*/ 373690 h 1343040"/>
              <a:gd name="connsiteX1" fmla="*/ 1561662 w 9026747"/>
              <a:gd name="connsiteY1" fmla="*/ 948152 h 1343040"/>
              <a:gd name="connsiteX2" fmla="*/ 0 w 9026747"/>
              <a:gd name="connsiteY2" fmla="*/ 394889 h 1343040"/>
              <a:gd name="connsiteX3" fmla="*/ 9026747 w 9026747"/>
              <a:gd name="connsiteY3" fmla="*/ 373690 h 1343040"/>
              <a:gd name="connsiteX0" fmla="*/ 9026747 w 9026747"/>
              <a:gd name="connsiteY0" fmla="*/ 373690 h 1343040"/>
              <a:gd name="connsiteX1" fmla="*/ 1561662 w 9026747"/>
              <a:gd name="connsiteY1" fmla="*/ 948152 h 1343040"/>
              <a:gd name="connsiteX2" fmla="*/ 0 w 9026747"/>
              <a:gd name="connsiteY2" fmla="*/ 394889 h 1343040"/>
              <a:gd name="connsiteX3" fmla="*/ 9026747 w 9026747"/>
              <a:gd name="connsiteY3" fmla="*/ 373690 h 1343040"/>
              <a:gd name="connsiteX0" fmla="*/ 9026747 w 9026747"/>
              <a:gd name="connsiteY0" fmla="*/ 0 h 574462"/>
              <a:gd name="connsiteX1" fmla="*/ 1561662 w 9026747"/>
              <a:gd name="connsiteY1" fmla="*/ 574462 h 574462"/>
              <a:gd name="connsiteX2" fmla="*/ 0 w 9026747"/>
              <a:gd name="connsiteY2" fmla="*/ 21199 h 574462"/>
              <a:gd name="connsiteX3" fmla="*/ 9026747 w 9026747"/>
              <a:gd name="connsiteY3" fmla="*/ 0 h 574462"/>
              <a:gd name="connsiteX0" fmla="*/ 8988497 w 8988497"/>
              <a:gd name="connsiteY0" fmla="*/ 1706 h 553263"/>
              <a:gd name="connsiteX1" fmla="*/ 1561662 w 8988497"/>
              <a:gd name="connsiteY1" fmla="*/ 553263 h 553263"/>
              <a:gd name="connsiteX2" fmla="*/ 0 w 8988497"/>
              <a:gd name="connsiteY2" fmla="*/ 0 h 553263"/>
              <a:gd name="connsiteX3" fmla="*/ 8988497 w 8988497"/>
              <a:gd name="connsiteY3" fmla="*/ 1706 h 553263"/>
              <a:gd name="connsiteX0" fmla="*/ 7426835 w 7426835"/>
              <a:gd name="connsiteY0" fmla="*/ 1706 h 553263"/>
              <a:gd name="connsiteX1" fmla="*/ 0 w 7426835"/>
              <a:gd name="connsiteY1" fmla="*/ 553263 h 553263"/>
              <a:gd name="connsiteX2" fmla="*/ 771862 w 7426835"/>
              <a:gd name="connsiteY2" fmla="*/ 0 h 553263"/>
              <a:gd name="connsiteX3" fmla="*/ 7426835 w 7426835"/>
              <a:gd name="connsiteY3" fmla="*/ 1706 h 553263"/>
              <a:gd name="connsiteX0" fmla="*/ 6654973 w 6654973"/>
              <a:gd name="connsiteY0" fmla="*/ 1706 h 862453"/>
              <a:gd name="connsiteX1" fmla="*/ 2843183 w 6654973"/>
              <a:gd name="connsiteY1" fmla="*/ 862453 h 862453"/>
              <a:gd name="connsiteX2" fmla="*/ 0 w 6654973"/>
              <a:gd name="connsiteY2" fmla="*/ 0 h 862453"/>
              <a:gd name="connsiteX3" fmla="*/ 6654973 w 6654973"/>
              <a:gd name="connsiteY3" fmla="*/ 1706 h 862453"/>
              <a:gd name="connsiteX0" fmla="*/ 6654973 w 6654973"/>
              <a:gd name="connsiteY0" fmla="*/ 1706 h 1171645"/>
              <a:gd name="connsiteX1" fmla="*/ 2255260 w 6654973"/>
              <a:gd name="connsiteY1" fmla="*/ 1171645 h 1171645"/>
              <a:gd name="connsiteX2" fmla="*/ 0 w 6654973"/>
              <a:gd name="connsiteY2" fmla="*/ 0 h 1171645"/>
              <a:gd name="connsiteX3" fmla="*/ 6654973 w 6654973"/>
              <a:gd name="connsiteY3" fmla="*/ 1706 h 1171645"/>
              <a:gd name="connsiteX0" fmla="*/ 6927938 w 6927938"/>
              <a:gd name="connsiteY0" fmla="*/ 1704 h 1171643"/>
              <a:gd name="connsiteX1" fmla="*/ 2528225 w 6927938"/>
              <a:gd name="connsiteY1" fmla="*/ 1171643 h 1171643"/>
              <a:gd name="connsiteX2" fmla="*/ 0 w 6927938"/>
              <a:gd name="connsiteY2" fmla="*/ 0 h 1171643"/>
              <a:gd name="connsiteX3" fmla="*/ 6927938 w 6927938"/>
              <a:gd name="connsiteY3" fmla="*/ 1704 h 1171643"/>
              <a:gd name="connsiteX0" fmla="*/ 6927938 w 6927938"/>
              <a:gd name="connsiteY0" fmla="*/ 1704 h 1221461"/>
              <a:gd name="connsiteX1" fmla="*/ 4803263 w 6927938"/>
              <a:gd name="connsiteY1" fmla="*/ 1221461 h 1221461"/>
              <a:gd name="connsiteX2" fmla="*/ 0 w 6927938"/>
              <a:gd name="connsiteY2" fmla="*/ 0 h 1221461"/>
              <a:gd name="connsiteX3" fmla="*/ 6927938 w 6927938"/>
              <a:gd name="connsiteY3" fmla="*/ 1704 h 1221461"/>
              <a:gd name="connsiteX0" fmla="*/ 6927938 w 6927938"/>
              <a:gd name="connsiteY0" fmla="*/ 1704 h 1209006"/>
              <a:gd name="connsiteX1" fmla="*/ 4906761 w 6927938"/>
              <a:gd name="connsiteY1" fmla="*/ 1209006 h 1209006"/>
              <a:gd name="connsiteX2" fmla="*/ 0 w 6927938"/>
              <a:gd name="connsiteY2" fmla="*/ 0 h 1209006"/>
              <a:gd name="connsiteX3" fmla="*/ 6927938 w 6927938"/>
              <a:gd name="connsiteY3" fmla="*/ 1704 h 1209006"/>
              <a:gd name="connsiteX0" fmla="*/ 6927938 w 6927938"/>
              <a:gd name="connsiteY0" fmla="*/ 1704 h 1171642"/>
              <a:gd name="connsiteX1" fmla="*/ 5051653 w 6927938"/>
              <a:gd name="connsiteY1" fmla="*/ 1171642 h 1171642"/>
              <a:gd name="connsiteX2" fmla="*/ 0 w 6927938"/>
              <a:gd name="connsiteY2" fmla="*/ 0 h 1171642"/>
              <a:gd name="connsiteX3" fmla="*/ 6927938 w 6927938"/>
              <a:gd name="connsiteY3" fmla="*/ 1704 h 117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38" h="1171642">
                <a:moveTo>
                  <a:pt x="6927938" y="1704"/>
                </a:moveTo>
                <a:lnTo>
                  <a:pt x="5051653" y="1171642"/>
                </a:lnTo>
                <a:lnTo>
                  <a:pt x="0" y="0"/>
                </a:lnTo>
                <a:lnTo>
                  <a:pt x="6927938" y="1704"/>
                </a:lnTo>
                <a:close/>
              </a:path>
            </a:pathLst>
          </a:custGeom>
          <a:solidFill>
            <a:schemeClr val="bg2">
              <a:lumMod val="85000"/>
              <a:alpha val="1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pic>
        <p:nvPicPr>
          <p:cNvPr id="58" name="Picture 3" descr="S:\Docs and Specs\Artwork\New Icons\Kubrick Icons\settings_0016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217" y="1031603"/>
            <a:ext cx="324515" cy="324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ounded Rectangular Callout 58"/>
          <p:cNvSpPr/>
          <p:nvPr/>
        </p:nvSpPr>
        <p:spPr>
          <a:xfrm>
            <a:off x="2483731" y="1563061"/>
            <a:ext cx="1040282" cy="544346"/>
          </a:xfrm>
          <a:prstGeom prst="wedgeRoundRectCallout">
            <a:avLst>
              <a:gd name="adj1" fmla="val -98520"/>
              <a:gd name="adj2" fmla="val -16589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Node5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loopback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2478960" y="3153734"/>
            <a:ext cx="1040282" cy="545400"/>
          </a:xfrm>
          <a:prstGeom prst="wedgeRoundRectCallout">
            <a:avLst>
              <a:gd name="adj1" fmla="val -91652"/>
              <a:gd name="adj2" fmla="val -11533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Link to Node4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443864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90" name="Freeform 89"/>
          <p:cNvSpPr/>
          <p:nvPr/>
        </p:nvSpPr>
        <p:spPr>
          <a:xfrm>
            <a:off x="4775909" y="2214564"/>
            <a:ext cx="1071633" cy="916781"/>
          </a:xfrm>
          <a:custGeom>
            <a:avLst/>
            <a:gdLst>
              <a:gd name="connsiteX0" fmla="*/ 0 w 1666984"/>
              <a:gd name="connsiteY0" fmla="*/ 0 h 1579292"/>
              <a:gd name="connsiteX1" fmla="*/ 317521 w 1666984"/>
              <a:gd name="connsiteY1" fmla="*/ 1365250 h 1579292"/>
              <a:gd name="connsiteX2" fmla="*/ 1666984 w 1666984"/>
              <a:gd name="connsiteY2" fmla="*/ 1555750 h 15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984" h="1579292">
                <a:moveTo>
                  <a:pt x="0" y="0"/>
                </a:moveTo>
                <a:cubicBezTo>
                  <a:pt x="19845" y="552979"/>
                  <a:pt x="39690" y="1105958"/>
                  <a:pt x="317521" y="1365250"/>
                </a:cubicBezTo>
                <a:cubicBezTo>
                  <a:pt x="595352" y="1624542"/>
                  <a:pt x="1131168" y="1590146"/>
                  <a:pt x="1666984" y="1555750"/>
                </a:cubicBezTo>
              </a:path>
            </a:pathLst>
          </a:cu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213"/>
            <a:r>
              <a:rPr lang="en-US" sz="2800" b="0" dirty="0">
                <a:solidFill>
                  <a:schemeClr val="tx2"/>
                </a:solidFill>
                <a:ea typeface="CiscoSansTT ExtraLight" charset="0"/>
                <a:cs typeface="CiscoSansTT ExtraLight" charset="0"/>
              </a:rPr>
              <a:t>Advertising BGP Peering SIDs in BGP-LS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120139" y="1300996"/>
            <a:ext cx="4716113" cy="3724275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BGP-LS carries internal topology information as well as external connectivity (EPE) information</a:t>
            </a:r>
          </a:p>
          <a:p>
            <a:r>
              <a:rPr lang="en-US" sz="1600" dirty="0"/>
              <a:t>Egress Peer Engineering enabled egress nodes automatically advertise their BGP Peering SIDs in BGP-LS</a:t>
            </a:r>
          </a:p>
          <a:p>
            <a:pPr lvl="1"/>
            <a:r>
              <a:rPr lang="en-US" dirty="0"/>
              <a:t>Each EPE egress node must have a BGP-LS session directly to the Controller or via a RR</a:t>
            </a:r>
          </a:p>
          <a:p>
            <a:r>
              <a:rPr lang="en-US" sz="1600" dirty="0"/>
              <a:t>Controller can use the BGP-LS information to compute and implement per-flow traffic steering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850428" y="1475583"/>
            <a:ext cx="3952703" cy="2349499"/>
          </a:xfrm>
          <a:prstGeom prst="roundRect">
            <a:avLst>
              <a:gd name="adj" fmla="val 653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rgbClr val="FF0000"/>
                </a:solidFill>
              </a:rPr>
              <a:t>AS1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214210" y="1478198"/>
            <a:ext cx="1113740" cy="1076883"/>
          </a:xfrm>
          <a:prstGeom prst="roundRect">
            <a:avLst>
              <a:gd name="adj" fmla="val 9296"/>
            </a:avLst>
          </a:pr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rgbClr val="00B050"/>
                </a:solidFill>
              </a:rPr>
              <a:t>AS4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205980" y="2745581"/>
            <a:ext cx="1113740" cy="1074573"/>
          </a:xfrm>
          <a:prstGeom prst="roundRect">
            <a:avLst>
              <a:gd name="adj" fmla="val 10758"/>
            </a:avLst>
          </a:pr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b"/>
          <a:lstStyle/>
          <a:p>
            <a:r>
              <a:rPr lang="en-US" dirty="0">
                <a:solidFill>
                  <a:srgbClr val="0070C0"/>
                </a:solidFill>
              </a:rPr>
              <a:t>AS5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57895" y="1478197"/>
            <a:ext cx="1110888" cy="2346884"/>
          </a:xfrm>
          <a:prstGeom prst="roundRect">
            <a:avLst>
              <a:gd name="adj" fmla="val 9522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t"/>
          <a:lstStyle/>
          <a:p>
            <a:r>
              <a:rPr lang="en-US" dirty="0">
                <a:solidFill>
                  <a:schemeClr val="tx1"/>
                </a:solidFill>
              </a:rPr>
              <a:t>AS6</a:t>
            </a:r>
          </a:p>
        </p:txBody>
      </p:sp>
      <p:cxnSp>
        <p:nvCxnSpPr>
          <p:cNvPr id="52" name="Straight Connector 51"/>
          <p:cNvCxnSpPr>
            <a:stCxn id="43" idx="2"/>
            <a:endCxn id="35" idx="6"/>
          </p:cNvCxnSpPr>
          <p:nvPr/>
        </p:nvCxnSpPr>
        <p:spPr>
          <a:xfrm flipH="1">
            <a:off x="8769187" y="2119013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2"/>
            <a:endCxn id="36" idx="6"/>
          </p:cNvCxnSpPr>
          <p:nvPr/>
        </p:nvCxnSpPr>
        <p:spPr>
          <a:xfrm flipH="1">
            <a:off x="8769187" y="3245345"/>
            <a:ext cx="754205" cy="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6"/>
            <a:endCxn id="35" idx="1"/>
          </p:cNvCxnSpPr>
          <p:nvPr/>
        </p:nvCxnSpPr>
        <p:spPr>
          <a:xfrm flipH="1" flipV="1">
            <a:off x="8360032" y="1949537"/>
            <a:ext cx="1642714" cy="1295809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6" idx="7"/>
            <a:endCxn id="43" idx="3"/>
          </p:cNvCxnSpPr>
          <p:nvPr/>
        </p:nvCxnSpPr>
        <p:spPr>
          <a:xfrm flipV="1">
            <a:off x="8698987" y="2288491"/>
            <a:ext cx="894606" cy="78737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1"/>
            <a:endCxn id="43" idx="6"/>
          </p:cNvCxnSpPr>
          <p:nvPr/>
        </p:nvCxnSpPr>
        <p:spPr>
          <a:xfrm flipH="1" flipV="1">
            <a:off x="10003936" y="2119013"/>
            <a:ext cx="1030394" cy="378210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>
            <a:off x="10964132" y="2427025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6</a:t>
            </a:r>
          </a:p>
        </p:txBody>
      </p:sp>
      <p:cxnSp>
        <p:nvCxnSpPr>
          <p:cNvPr id="60" name="Straight Connector 59"/>
          <p:cNvCxnSpPr>
            <a:stCxn id="45" idx="3"/>
            <a:endCxn id="44" idx="6"/>
          </p:cNvCxnSpPr>
          <p:nvPr/>
        </p:nvCxnSpPr>
        <p:spPr>
          <a:xfrm flipH="1">
            <a:off x="10003936" y="2836178"/>
            <a:ext cx="1030394" cy="409167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loud 56"/>
          <p:cNvSpPr/>
          <p:nvPr/>
        </p:nvSpPr>
        <p:spPr>
          <a:xfrm>
            <a:off x="4867150" y="1507332"/>
            <a:ext cx="3941225" cy="2286000"/>
          </a:xfrm>
          <a:prstGeom prst="cloud">
            <a:avLst/>
          </a:prstGeom>
          <a:solidFill>
            <a:schemeClr val="bg2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9524583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4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289833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3</a:t>
            </a:r>
          </a:p>
        </p:txBody>
      </p:sp>
      <p:cxnSp>
        <p:nvCxnSpPr>
          <p:cNvPr id="76" name="Straight Connector 75"/>
          <p:cNvCxnSpPr>
            <a:stCxn id="44" idx="5"/>
            <a:endCxn id="35" idx="2"/>
          </p:cNvCxnSpPr>
          <p:nvPr/>
        </p:nvCxnSpPr>
        <p:spPr>
          <a:xfrm flipH="1" flipV="1">
            <a:off x="8289832" y="2119013"/>
            <a:ext cx="1642714" cy="1295808"/>
          </a:xfrm>
          <a:prstGeom prst="line">
            <a:avLst/>
          </a:prstGeom>
          <a:ln w="57150" cmpd="sng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8289833" y="1879336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9524583" y="3005668"/>
            <a:ext cx="479354" cy="479354"/>
          </a:xfrm>
          <a:prstGeom prst="ellipse">
            <a:avLst/>
          </a:prstGeom>
          <a:solidFill>
            <a:srgbClr val="FFFFFF"/>
          </a:solidFill>
          <a:ln w="57150" cmpd="sng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dirty="0">
                <a:solidFill>
                  <a:srgbClr val="7F7F7F"/>
                </a:solidFill>
              </a:rPr>
              <a:t>5</a:t>
            </a:r>
          </a:p>
        </p:txBody>
      </p:sp>
      <p:pic>
        <p:nvPicPr>
          <p:cNvPr id="28" name="Picture 45" descr="Web_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849" y="2198043"/>
            <a:ext cx="882650" cy="93177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39722" y="3090863"/>
            <a:ext cx="1343953" cy="507829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/>
            <a:r>
              <a:rPr lang="en-US" sz="1425" dirty="0"/>
              <a:t>SR-PCE</a:t>
            </a:r>
          </a:p>
          <a:p>
            <a:pPr algn="ctr"/>
            <a:r>
              <a:rPr lang="en-US" sz="1425" dirty="0"/>
              <a:t>EPE Controller</a:t>
            </a:r>
          </a:p>
        </p:txBody>
      </p:sp>
      <p:sp>
        <p:nvSpPr>
          <p:cNvPr id="58" name="Freeform 57"/>
          <p:cNvSpPr/>
          <p:nvPr/>
        </p:nvSpPr>
        <p:spPr>
          <a:xfrm>
            <a:off x="6990614" y="1624458"/>
            <a:ext cx="1500285" cy="625825"/>
          </a:xfrm>
          <a:custGeom>
            <a:avLst/>
            <a:gdLst>
              <a:gd name="connsiteX0" fmla="*/ 2000380 w 2000380"/>
              <a:gd name="connsiteY0" fmla="*/ 469308 h 834433"/>
              <a:gd name="connsiteX1" fmla="*/ 841429 w 2000380"/>
              <a:gd name="connsiteY1" fmla="*/ 8933 h 834433"/>
              <a:gd name="connsiteX2" fmla="*/ 0 w 2000380"/>
              <a:gd name="connsiteY2" fmla="*/ 834433 h 8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380" h="834433">
                <a:moveTo>
                  <a:pt x="2000380" y="469308"/>
                </a:moveTo>
                <a:cubicBezTo>
                  <a:pt x="1587603" y="208693"/>
                  <a:pt x="1174826" y="-51921"/>
                  <a:pt x="841429" y="8933"/>
                </a:cubicBezTo>
                <a:cubicBezTo>
                  <a:pt x="508032" y="69787"/>
                  <a:pt x="0" y="834433"/>
                  <a:pt x="0" y="834433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157312" y="1960446"/>
            <a:ext cx="1309773" cy="1170899"/>
          </a:xfrm>
          <a:custGeom>
            <a:avLst/>
            <a:gdLst>
              <a:gd name="connsiteX0" fmla="*/ 1746364 w 1746364"/>
              <a:gd name="connsiteY0" fmla="*/ 1561199 h 1561199"/>
              <a:gd name="connsiteX1" fmla="*/ 825554 w 1746364"/>
              <a:gd name="connsiteY1" fmla="*/ 37199 h 1561199"/>
              <a:gd name="connsiteX2" fmla="*/ 0 w 1746364"/>
              <a:gd name="connsiteY2" fmla="*/ 434074 h 156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364" h="1561199">
                <a:moveTo>
                  <a:pt x="1746364" y="1561199"/>
                </a:moveTo>
                <a:cubicBezTo>
                  <a:pt x="1431489" y="893126"/>
                  <a:pt x="1116615" y="225053"/>
                  <a:pt x="825554" y="37199"/>
                </a:cubicBezTo>
                <a:cubicBezTo>
                  <a:pt x="534493" y="-150655"/>
                  <a:pt x="0" y="434074"/>
                  <a:pt x="0" y="434074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359732" y="1690688"/>
            <a:ext cx="808549" cy="288539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1425" dirty="0"/>
              <a:t>BGP-LS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883262" y="1388270"/>
            <a:ext cx="488189" cy="265509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 rot="10800000">
            <a:off x="8666528" y="1347789"/>
            <a:ext cx="488189" cy="265509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1E05D-AB5C-97D7-B6E8-2028D55FD581}"/>
              </a:ext>
            </a:extLst>
          </p:cNvPr>
          <p:cNvSpPr txBox="1"/>
          <p:nvPr/>
        </p:nvSpPr>
        <p:spPr>
          <a:xfrm>
            <a:off x="694261" y="4524473"/>
            <a:ext cx="6665471" cy="338552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600" dirty="0"/>
              <a:t>Note: An IOS XR router is acting as “Controller” for illustration purposes</a:t>
            </a:r>
          </a:p>
        </p:txBody>
      </p:sp>
      <p:pic>
        <p:nvPicPr>
          <p:cNvPr id="8" name="Picture 2" descr="S:\Docs and Specs\Artwork\New Icons\Kubrick Icons\search_1068_256.png">
            <a:extLst>
              <a:ext uri="{FF2B5EF4-FFF2-40B4-BE49-F238E27FC236}">
                <a16:creationId xmlns:a16="http://schemas.microsoft.com/office/drawing/2014/main" id="{CD60AC7B-23D2-4336-E196-C20AF7CF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910" y="363152"/>
            <a:ext cx="430847" cy="366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1034B2-1420-385E-34E2-31E74ACEF7A0}"/>
              </a:ext>
            </a:extLst>
          </p:cNvPr>
          <p:cNvSpPr/>
          <p:nvPr/>
        </p:nvSpPr>
        <p:spPr>
          <a:xfrm>
            <a:off x="1062593" y="62517"/>
            <a:ext cx="5524234" cy="5225638"/>
          </a:xfrm>
          <a:prstGeom prst="rect">
            <a:avLst/>
          </a:prstGeom>
          <a:solidFill>
            <a:srgbClr val="EAD086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RP/0/0/CPU0:xrvr-10#show </a:t>
            </a:r>
            <a:r>
              <a:rPr lang="en-US" sz="120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link-state link-state [E][B][I0x0][N[c1][b0.0.0.0][q1.1.1.2]][R[c5][b0.0.0.0][q1.1.1.5]][L[i1.1.1.2][n1.1.1.5]]/664 detail</a:t>
            </a: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BGP routing table entry for [E][B][I0x0][N[c1][b0.0.0.0][q1.1.1.2]][R[c5][b0.0.0.0][q1.1.1.5]][L[i1.1.1.2][n1.1.1.5]]/664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NLRI Type: Link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Protocol: BGP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Identifier: 0x0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Local Node Descriptor: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AS Number: 1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BGP Identifier: 0.0.0.0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BGP Router Identifier: 1.1.1.2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Remote Node Descriptor: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AS Number: 5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BGP Identifier: 0.0.0.0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BGP Router Identifier: 1.1.1.5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Link Descriptor: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Local Interface Address IPv4: 1.1.1.2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Neighbor Interface Address IPv4: 1.1.1.5</a:t>
            </a:r>
          </a:p>
          <a:p>
            <a:endParaRPr lang="en-US" sz="1200" b="1" dirty="0">
              <a:solidFill>
                <a:srgbClr val="54656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Versions:</a:t>
            </a: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Process           </a:t>
            </a:r>
            <a:r>
              <a:rPr lang="en-US" sz="120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bRIB</a:t>
            </a:r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/RIB  </a:t>
            </a:r>
            <a:r>
              <a:rPr lang="en-US" sz="1200" b="1" dirty="0" err="1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SendTblVer</a:t>
            </a:r>
            <a:endParaRPr lang="en-US" sz="1200" b="1" dirty="0">
              <a:solidFill>
                <a:srgbClr val="54656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Speaker                  5           5</a:t>
            </a: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    Flags: 0x04000001+0x00000000; </a:t>
            </a: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Last Modified: Oct  6 20:14:51.140 for 1d00h</a:t>
            </a:r>
          </a:p>
          <a:p>
            <a:endParaRPr lang="en-US" sz="1200" b="1" dirty="0">
              <a:solidFill>
                <a:srgbClr val="54656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solidFill>
                  <a:srgbClr val="546568"/>
                </a:solidFill>
                <a:latin typeface="Courier New" pitchFamily="49" charset="0"/>
                <a:cs typeface="Courier New" pitchFamily="49" charset="0"/>
              </a:rPr>
              <a:t>&lt;continue...&gt;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ECE7E5F-2A7A-7A45-DBDC-3C425CB8C904}"/>
              </a:ext>
            </a:extLst>
          </p:cNvPr>
          <p:cNvSpPr/>
          <p:nvPr/>
        </p:nvSpPr>
        <p:spPr>
          <a:xfrm>
            <a:off x="3374500" y="1196576"/>
            <a:ext cx="1603480" cy="285751"/>
          </a:xfrm>
          <a:prstGeom prst="wedgeRoundRectCallout">
            <a:avLst>
              <a:gd name="adj1" fmla="val -96285"/>
              <a:gd name="adj2" fmla="val 35005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“Protocol ID” field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C0F3493A-A6FF-0E84-3D7D-BF664C1BB34C}"/>
              </a:ext>
            </a:extLst>
          </p:cNvPr>
          <p:cNvSpPr/>
          <p:nvPr/>
        </p:nvSpPr>
        <p:spPr>
          <a:xfrm>
            <a:off x="3368140" y="1523601"/>
            <a:ext cx="1603480" cy="285751"/>
          </a:xfrm>
          <a:prstGeom prst="wedgeRoundRectCallout">
            <a:avLst>
              <a:gd name="adj1" fmla="val -87374"/>
              <a:gd name="adj2" fmla="val -14995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“Identifier” field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B92C84-C96E-9BC8-A5EC-8A3D5F9FE54D}"/>
              </a:ext>
            </a:extLst>
          </p:cNvPr>
          <p:cNvSpPr/>
          <p:nvPr/>
        </p:nvSpPr>
        <p:spPr>
          <a:xfrm>
            <a:off x="5060514" y="1625201"/>
            <a:ext cx="1695581" cy="247651"/>
          </a:xfrm>
          <a:prstGeom prst="wedgeRoundRectCallout">
            <a:avLst>
              <a:gd name="adj1" fmla="val -158727"/>
              <a:gd name="adj2" fmla="val 112783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“AS Number” TLV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8DFEE8-E4F7-2062-EB0F-99088AEF9348}"/>
              </a:ext>
            </a:extLst>
          </p:cNvPr>
          <p:cNvSpPr/>
          <p:nvPr/>
        </p:nvSpPr>
        <p:spPr>
          <a:xfrm>
            <a:off x="5060514" y="1904601"/>
            <a:ext cx="1695581" cy="247651"/>
          </a:xfrm>
          <a:prstGeom prst="wedgeRoundRectCallout">
            <a:avLst>
              <a:gd name="adj1" fmla="val -100675"/>
              <a:gd name="adj2" fmla="val 74322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“BGP-LS ID” TLV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266AEC8-C1E6-CDA0-0E4D-DF31E79A0CD1}"/>
              </a:ext>
            </a:extLst>
          </p:cNvPr>
          <p:cNvSpPr/>
          <p:nvPr/>
        </p:nvSpPr>
        <p:spPr>
          <a:xfrm>
            <a:off x="5060514" y="2199875"/>
            <a:ext cx="1695581" cy="247651"/>
          </a:xfrm>
          <a:prstGeom prst="wedgeRoundRectCallout">
            <a:avLst>
              <a:gd name="adj1" fmla="val -60414"/>
              <a:gd name="adj2" fmla="val 23040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“BGP Router-ID” TLV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03181649-5895-536B-27C4-96C6EAEC7635}"/>
              </a:ext>
            </a:extLst>
          </p:cNvPr>
          <p:cNvSpPr/>
          <p:nvPr/>
        </p:nvSpPr>
        <p:spPr>
          <a:xfrm>
            <a:off x="5054155" y="2491975"/>
            <a:ext cx="1695581" cy="247651"/>
          </a:xfrm>
          <a:prstGeom prst="wedgeRoundRectCallout">
            <a:avLst>
              <a:gd name="adj1" fmla="val -157791"/>
              <a:gd name="adj2" fmla="val 48680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“AS Number” TLV</a:t>
            </a:r>
          </a:p>
        </p:txBody>
      </p:sp>
      <p:sp>
        <p:nvSpPr>
          <p:cNvPr id="29" name="Rounded Rectangular Callout 14">
            <a:extLst>
              <a:ext uri="{FF2B5EF4-FFF2-40B4-BE49-F238E27FC236}">
                <a16:creationId xmlns:a16="http://schemas.microsoft.com/office/drawing/2014/main" id="{242402D2-316B-4631-2D3C-A74B9B17CAD3}"/>
              </a:ext>
            </a:extLst>
          </p:cNvPr>
          <p:cNvSpPr/>
          <p:nvPr/>
        </p:nvSpPr>
        <p:spPr>
          <a:xfrm>
            <a:off x="5054154" y="2777725"/>
            <a:ext cx="1695581" cy="247651"/>
          </a:xfrm>
          <a:prstGeom prst="wedgeRoundRectCallout">
            <a:avLst>
              <a:gd name="adj1" fmla="val -102173"/>
              <a:gd name="adj2" fmla="val 7656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“BGP-LS ID” TLV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12B7ABFD-BCB2-D90B-47FE-B1245D07A33A}"/>
              </a:ext>
            </a:extLst>
          </p:cNvPr>
          <p:cNvSpPr/>
          <p:nvPr/>
        </p:nvSpPr>
        <p:spPr>
          <a:xfrm>
            <a:off x="5054155" y="3060301"/>
            <a:ext cx="1695581" cy="247651"/>
          </a:xfrm>
          <a:prstGeom prst="wedgeRoundRectCallout">
            <a:avLst>
              <a:gd name="adj1" fmla="val -62287"/>
              <a:gd name="adj2" fmla="val -38498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“BGP Router-ID” TLV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9A33B48-FA43-596B-DCAA-E079BFA672AC}"/>
              </a:ext>
            </a:extLst>
          </p:cNvPr>
          <p:cNvSpPr/>
          <p:nvPr/>
        </p:nvSpPr>
        <p:spPr>
          <a:xfrm>
            <a:off x="5943212" y="3361927"/>
            <a:ext cx="2152831" cy="250825"/>
          </a:xfrm>
          <a:prstGeom prst="wedgeRoundRectCallout">
            <a:avLst>
              <a:gd name="adj1" fmla="val -68526"/>
              <a:gd name="adj2" fmla="val -11137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BGP session local address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E3A95B6B-989C-3B13-4DFE-C56966822246}"/>
              </a:ext>
            </a:extLst>
          </p:cNvPr>
          <p:cNvSpPr/>
          <p:nvPr/>
        </p:nvSpPr>
        <p:spPr>
          <a:xfrm>
            <a:off x="5936852" y="3654027"/>
            <a:ext cx="2152831" cy="250825"/>
          </a:xfrm>
          <a:prstGeom prst="wedgeRoundRectCallout">
            <a:avLst>
              <a:gd name="adj1" fmla="val -57498"/>
              <a:gd name="adj2" fmla="val -44991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BGP session peer address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90805AE0-A61B-4AAC-F6FB-381E0F7534FE}"/>
              </a:ext>
            </a:extLst>
          </p:cNvPr>
          <p:cNvSpPr/>
          <p:nvPr/>
        </p:nvSpPr>
        <p:spPr>
          <a:xfrm>
            <a:off x="7715542" y="4183674"/>
            <a:ext cx="1288980" cy="425195"/>
          </a:xfrm>
          <a:prstGeom prst="wedgeRoundRectCallout">
            <a:avLst>
              <a:gd name="adj1" fmla="val 42308"/>
              <a:gd name="adj2" fmla="val -260832"/>
              <a:gd name="adj3" fmla="val 16667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Peer Node SID 30035</a:t>
            </a:r>
          </a:p>
        </p:txBody>
      </p:sp>
    </p:spTree>
    <p:extLst>
      <p:ext uri="{BB962C8B-B14F-4D97-AF65-F5344CB8AC3E}">
        <p14:creationId xmlns:p14="http://schemas.microsoft.com/office/powerpoint/2010/main" val="23150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E235-644A-4658-AC29-6D8AFA4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04" y="97545"/>
            <a:ext cx="8601596" cy="46667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  <a:t>Controller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  <a:t>and BGP LU – Could be PCEP, NETCONF</a:t>
            </a:r>
            <a:b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  <a:cs typeface="CiscoSansTT ExtraLight" charset="0"/>
              </a:rPr>
              <a:t>Use low-latency path for Mr. Important NET Eng.</a:t>
            </a:r>
          </a:p>
          <a:p>
            <a:pPr marL="0" indent="0">
              <a:buNone/>
            </a:pPr>
            <a:r>
              <a:rPr lang="en-US" sz="1800" dirty="0"/>
              <a:t>Controller sends a more preferred BGP-LU update to ingress node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NLRI</a:t>
            </a:r>
            <a:r>
              <a:rPr lang="en-US" sz="1800" dirty="0"/>
              <a:t>: the destination prefix to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Mr. Important NET Engineer</a:t>
            </a:r>
            <a:r>
              <a:rPr lang="en-US" sz="1800" dirty="0"/>
              <a:t>, 6.1.1.6/32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Nhop</a:t>
            </a:r>
            <a:r>
              <a:rPr lang="en-US" sz="1800" dirty="0"/>
              <a:t>: the selected egress border router. Which is node 3, and via link to R5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Label</a:t>
            </a:r>
            <a:r>
              <a:rPr lang="en-US" sz="1800" dirty="0"/>
              <a:t>: the selected egress peer node SID—30035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AS path</a:t>
            </a:r>
            <a:r>
              <a:rPr lang="en-US" sz="1800" dirty="0"/>
              <a:t>: reflecting the valid AS path selected to reach the destination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8628E-E260-49FF-B187-DCC32E90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17" y="2964448"/>
            <a:ext cx="6188084" cy="21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E235-644A-4658-AC29-6D8AFA4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53747"/>
            <a:ext cx="8339328" cy="469333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  <a:t>Configuring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  <a:t>the EPE Controller</a:t>
            </a:r>
          </a:p>
          <a:p>
            <a:r>
              <a:rPr lang="en-US" sz="1800" dirty="0"/>
              <a:t>Route policy is being used to define the next hop, local preference and label value for the given destination</a:t>
            </a:r>
          </a:p>
          <a:p>
            <a:r>
              <a:rPr lang="en-US" sz="1800" dirty="0"/>
              <a:t>This information is advertised to node 1 with the use of BGP-LU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F18B4-E20A-43C6-9948-CE979DCF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0" y="1897602"/>
            <a:ext cx="6384402" cy="30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E235-644A-4658-AC29-6D8AFA4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1816"/>
            <a:ext cx="8339328" cy="47998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+mj-lt"/>
                <a:cs typeface="CiscoSansTT ExtraLight" charset="0"/>
              </a:rPr>
              <a:t>Egress Peer Engineering with controller</a:t>
            </a:r>
          </a:p>
          <a:p>
            <a:pPr marL="0" indent="0">
              <a:buNone/>
            </a:pPr>
            <a:r>
              <a:rPr lang="en-US" sz="1800" b="1" dirty="0"/>
              <a:t>Ingress node 1 pushes the label stack on packets to 6.1.1.6/32</a:t>
            </a:r>
          </a:p>
          <a:p>
            <a:r>
              <a:rPr lang="en-US" sz="1800" dirty="0"/>
              <a:t>{prefix-SID(egress Node3); </a:t>
            </a:r>
            <a:r>
              <a:rPr lang="en-US" sz="1800" dirty="0" err="1"/>
              <a:t>peerNode</a:t>
            </a:r>
            <a:r>
              <a:rPr lang="en-US" sz="1800" dirty="0"/>
              <a:t>-SID(AS5 peer 5)}={16003; 30035}</a:t>
            </a:r>
          </a:p>
          <a:p>
            <a:pPr marL="0" indent="0">
              <a:buNone/>
            </a:pPr>
            <a:r>
              <a:rPr lang="en-US" sz="1800" b="1" dirty="0"/>
              <a:t>Traffic steering on node 1 is per BGP destination</a:t>
            </a:r>
          </a:p>
          <a:p>
            <a:r>
              <a:rPr lang="en-US" sz="1800" dirty="0"/>
              <a:t>Example: for traffic destined to 6.1.1.6/32, impose {16003; 30035}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9692B-AAFF-45D9-9791-A5793B8F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03" y="2274929"/>
            <a:ext cx="6587231" cy="26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6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Got it?</a:t>
            </a:r>
            <a:br>
              <a:rPr lang="en-US" dirty="0"/>
            </a:br>
            <a:r>
              <a:rPr lang="en-US" dirty="0"/>
              <a:t>Other EPE Use Cases</a:t>
            </a:r>
          </a:p>
        </p:txBody>
      </p:sp>
    </p:spTree>
    <p:extLst>
      <p:ext uri="{BB962C8B-B14F-4D97-AF65-F5344CB8AC3E}">
        <p14:creationId xmlns:p14="http://schemas.microsoft.com/office/powerpoint/2010/main" val="156408684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 hidden="1"/>
          <p:cNvSpPr txBox="1"/>
          <p:nvPr/>
        </p:nvSpPr>
        <p:spPr>
          <a:xfrm>
            <a:off x="3011580" y="2969150"/>
            <a:ext cx="947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iscoSansTT Light" charset="0"/>
              </a:rPr>
              <a:t>NCS 5501</a:t>
            </a:r>
          </a:p>
          <a:p>
            <a:r>
              <a:rPr lang="en-US" sz="900" dirty="0">
                <a:latin typeface="CiscoSansTT Light" charset="0"/>
              </a:rPr>
              <a:t>NCS 5502 </a:t>
            </a:r>
          </a:p>
          <a:p>
            <a:r>
              <a:rPr lang="en-US" sz="900" dirty="0">
                <a:latin typeface="CiscoSansTT Light" charset="0"/>
              </a:rPr>
              <a:t>NCS Pyke J+</a:t>
            </a:r>
          </a:p>
        </p:txBody>
      </p:sp>
      <p:sp>
        <p:nvSpPr>
          <p:cNvPr id="137" name="TextBox 136" hidden="1"/>
          <p:cNvSpPr txBox="1"/>
          <p:nvPr/>
        </p:nvSpPr>
        <p:spPr>
          <a:xfrm>
            <a:off x="4485038" y="2995817"/>
            <a:ext cx="1133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iscoSansTT Light" charset="0"/>
              </a:rPr>
              <a:t>NCS 5504</a:t>
            </a:r>
          </a:p>
          <a:p>
            <a:r>
              <a:rPr lang="en-US" sz="900" dirty="0">
                <a:latin typeface="CiscoSansTT Light" charset="0"/>
              </a:rPr>
              <a:t>NCS 5502 </a:t>
            </a:r>
          </a:p>
          <a:p>
            <a:r>
              <a:rPr lang="en-US" sz="900" dirty="0">
                <a:latin typeface="CiscoSansTT Light" charset="0"/>
              </a:rPr>
              <a:t>NCS Oldcastle J+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3741" y="950053"/>
            <a:ext cx="8238014" cy="13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tabLst>
                <a:tab pos="457189" algn="l"/>
                <a:tab pos="914378" algn="l"/>
                <a:tab pos="1371566" algn="l"/>
                <a:tab pos="1828754" algn="l"/>
                <a:tab pos="2285943" algn="l"/>
                <a:tab pos="2743132" algn="l"/>
                <a:tab pos="3200320" algn="l"/>
                <a:tab pos="3708308" algn="l"/>
                <a:tab pos="4114697" algn="l"/>
                <a:tab pos="4571886" algn="l"/>
                <a:tab pos="5029074" algn="l"/>
              </a:tabLst>
            </a:pPr>
            <a:r>
              <a:rPr lang="en-US" sz="1600" b="1" kern="0" dirty="0">
                <a:solidFill>
                  <a:srgbClr val="0070C0"/>
                </a:solidFill>
                <a:latin typeface="CiscoSansTT ExtraLight"/>
                <a:sym typeface="Arial" pitchFamily="34" charset="0"/>
              </a:rPr>
              <a:t>Problem:</a:t>
            </a:r>
            <a:r>
              <a:rPr lang="en-US" sz="1600" b="1" kern="0" dirty="0">
                <a:solidFill>
                  <a:srgbClr val="282828"/>
                </a:solidFill>
                <a:latin typeface="CiscoSansTT ExtraLight"/>
                <a:sym typeface="Arial" pitchFamily="34" charset="0"/>
              </a:rPr>
              <a:t> </a:t>
            </a:r>
            <a:r>
              <a:rPr lang="en-US" sz="1600" kern="0" dirty="0">
                <a:solidFill>
                  <a:srgbClr val="282828"/>
                </a:solidFill>
                <a:latin typeface="CiscoSansTT ExtraLight"/>
                <a:sym typeface="Arial" pitchFamily="34" charset="0"/>
              </a:rPr>
              <a:t>Engineering the best network exit path that is cost-efficient while providing special user experience metrics (latency, link utilization, disjoint &amp; traffic loss).</a:t>
            </a:r>
          </a:p>
          <a:p>
            <a:pPr marL="285743" indent="-285743">
              <a:lnSpc>
                <a:spcPts val="1400"/>
              </a:lnSpc>
              <a:spcAft>
                <a:spcPts val="700"/>
              </a:spcAft>
              <a:buFont typeface="Courier New" charset="0"/>
              <a:buChar char="o"/>
              <a:tabLst>
                <a:tab pos="457189" algn="l"/>
                <a:tab pos="914378" algn="l"/>
                <a:tab pos="1371566" algn="l"/>
                <a:tab pos="1828754" algn="l"/>
                <a:tab pos="2285943" algn="l"/>
                <a:tab pos="2743132" algn="l"/>
                <a:tab pos="3200320" algn="l"/>
                <a:tab pos="3708308" algn="l"/>
                <a:tab pos="4114697" algn="l"/>
                <a:tab pos="4571886" algn="l"/>
                <a:tab pos="5029074" algn="l"/>
              </a:tabLst>
            </a:pPr>
            <a:endParaRPr lang="en-US" sz="1600" kern="0" dirty="0">
              <a:solidFill>
                <a:srgbClr val="282828"/>
              </a:solidFill>
              <a:latin typeface="CiscoSansTT ExtraLight"/>
              <a:sym typeface="Arial" pitchFamily="34" charset="0"/>
            </a:endParaRPr>
          </a:p>
          <a:p>
            <a:pPr marL="628634" lvl="1" indent="-285743">
              <a:lnSpc>
                <a:spcPts val="1400"/>
              </a:lnSpc>
              <a:spcAft>
                <a:spcPts val="700"/>
              </a:spcAft>
              <a:buFont typeface="Wingdings" charset="2"/>
              <a:buChar char="v"/>
              <a:tabLst>
                <a:tab pos="457189" algn="l"/>
                <a:tab pos="914378" algn="l"/>
                <a:tab pos="1371566" algn="l"/>
                <a:tab pos="1828754" algn="l"/>
                <a:tab pos="2285943" algn="l"/>
                <a:tab pos="2743132" algn="l"/>
                <a:tab pos="3200320" algn="l"/>
                <a:tab pos="3708308" algn="l"/>
                <a:tab pos="4114697" algn="l"/>
                <a:tab pos="4571886" algn="l"/>
                <a:tab pos="5029074" algn="l"/>
              </a:tabLst>
            </a:pPr>
            <a:endParaRPr lang="en-US" sz="1200" kern="0" dirty="0">
              <a:solidFill>
                <a:srgbClr val="282828"/>
              </a:solidFill>
              <a:latin typeface="CiscoSansTT ExtraLight"/>
              <a:sym typeface="Arial" pitchFamily="34" charset="0"/>
            </a:endParaRPr>
          </a:p>
          <a:p>
            <a:pPr>
              <a:lnSpc>
                <a:spcPts val="1400"/>
              </a:lnSpc>
              <a:spcAft>
                <a:spcPts val="700"/>
              </a:spcAft>
              <a:tabLst>
                <a:tab pos="457189" algn="l"/>
                <a:tab pos="914378" algn="l"/>
                <a:tab pos="1371566" algn="l"/>
                <a:tab pos="1828754" algn="l"/>
                <a:tab pos="2285943" algn="l"/>
                <a:tab pos="2743132" algn="l"/>
                <a:tab pos="3200320" algn="l"/>
                <a:tab pos="3708308" algn="l"/>
                <a:tab pos="4114697" algn="l"/>
                <a:tab pos="4571886" algn="l"/>
                <a:tab pos="5029074" algn="l"/>
              </a:tabLst>
            </a:pPr>
            <a:endParaRPr lang="en-US" sz="1400" dirty="0">
              <a:solidFill>
                <a:srgbClr val="58595B"/>
              </a:solidFill>
              <a:latin typeface="CiscoSans Light" charset="0"/>
              <a:ea typeface="Times New Roman" charset="0"/>
              <a:cs typeface="Times New Roman" charset="0"/>
            </a:endParaRPr>
          </a:p>
        </p:txBody>
      </p:sp>
      <p:pic>
        <p:nvPicPr>
          <p:cNvPr id="63" name="Picture 62" descr="ttps://upload.wikimedia.org/wikipedia/commons/f/f1/Check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220" y="2064180"/>
            <a:ext cx="941751" cy="9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6028436" y="2172810"/>
            <a:ext cx="2625213" cy="696864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8"/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Optimal exit link chosen:</a:t>
            </a:r>
          </a:p>
          <a:p>
            <a:pPr marL="514337" lvl="1" indent="-171446" defTabSz="914378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Low cost (private peer)</a:t>
            </a:r>
          </a:p>
          <a:p>
            <a:pPr marL="514337" lvl="1" indent="-171446" defTabSz="914378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Low utilization link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81000" y="2319553"/>
            <a:ext cx="7424382" cy="2081490"/>
            <a:chOff x="1450373" y="1153986"/>
            <a:chExt cx="7424382" cy="2081490"/>
          </a:xfrm>
        </p:grpSpPr>
        <p:pic>
          <p:nvPicPr>
            <p:cNvPr id="67" name="Picture 6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338" y="2767985"/>
              <a:ext cx="725419" cy="429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254" y="1621784"/>
              <a:ext cx="638697" cy="37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657" y="2240955"/>
              <a:ext cx="649891" cy="38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612" y="2841254"/>
              <a:ext cx="665980" cy="39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Straight Connector 70"/>
            <p:cNvCxnSpPr/>
            <p:nvPr/>
          </p:nvCxnSpPr>
          <p:spPr>
            <a:xfrm flipH="1" flipV="1">
              <a:off x="4067084" y="1864843"/>
              <a:ext cx="724549" cy="4075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4094367" y="2982688"/>
              <a:ext cx="685971" cy="55677"/>
            </a:xfrm>
            <a:prstGeom prst="line">
              <a:avLst/>
            </a:prstGeom>
            <a:noFill/>
            <a:ln w="12700" cap="flat" cmpd="sng" algn="ctr">
              <a:solidFill>
                <a:srgbClr val="01409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H="1">
              <a:off x="4094367" y="1905595"/>
              <a:ext cx="697266" cy="11327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4068406" y="2433304"/>
              <a:ext cx="711932" cy="54938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H="1">
              <a:off x="4068406" y="1905595"/>
              <a:ext cx="723227" cy="527709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4067084" y="1864843"/>
              <a:ext cx="713254" cy="111784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556049" y="1787140"/>
              <a:ext cx="5554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endParaRPr lang="en-US" sz="900" dirty="0">
                <a:solidFill>
                  <a:srgbClr val="FFFFFF"/>
                </a:solidFill>
                <a:latin typeface="CiscoSansTT Light" charset="0"/>
                <a:ea typeface="ＭＳ Ｐゴシック" pitchFamily="34" charset="-128"/>
                <a:cs typeface="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66389" y="2402534"/>
              <a:ext cx="14776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endParaRPr lang="en-US" sz="900" dirty="0">
                <a:solidFill>
                  <a:srgbClr val="FFFFFF"/>
                </a:solidFill>
                <a:latin typeface="CiscoSansTT Light" charset="0"/>
                <a:ea typeface="ＭＳ Ｐゴシック" pitchFamily="34" charset="-128"/>
                <a:cs typeface="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5128" y="2959175"/>
              <a:ext cx="5418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endParaRPr lang="en-US" sz="900" dirty="0">
                <a:solidFill>
                  <a:srgbClr val="FFFFFF"/>
                </a:solidFill>
                <a:latin typeface="CiscoSansTT Light" charset="0"/>
                <a:ea typeface="ＭＳ Ｐゴシック" pitchFamily="34" charset="-128"/>
                <a:cs typeface="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06186" y="1153986"/>
              <a:ext cx="89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900" dirty="0">
                  <a:solidFill>
                    <a:srgbClr val="39393B"/>
                  </a:solidFill>
                  <a:latin typeface="CiscoSansTT Light" charset="0"/>
                  <a:ea typeface="ＭＳ Ｐゴシック" pitchFamily="34" charset="-128"/>
                  <a:cs typeface=""/>
                </a:rPr>
                <a:t>Advertising:</a:t>
              </a:r>
            </a:p>
            <a:p>
              <a:pPr defTabSz="457189"/>
              <a:r>
                <a:rPr lang="en-US" sz="900" dirty="0">
                  <a:solidFill>
                    <a:srgbClr val="39393B"/>
                  </a:solidFill>
                  <a:latin typeface="CiscoSansTT Light" charset="0"/>
                  <a:ea typeface="ＭＳ Ｐゴシック" pitchFamily="34" charset="-128"/>
                  <a:cs typeface=""/>
                </a:rPr>
                <a:t>10.0.0.0/24</a:t>
              </a:r>
            </a:p>
          </p:txBody>
        </p:sp>
        <p:pic>
          <p:nvPicPr>
            <p:cNvPr id="82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630" y="1832743"/>
              <a:ext cx="702830" cy="41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5" y="1832743"/>
              <a:ext cx="702830" cy="41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896" y="2615414"/>
              <a:ext cx="702830" cy="41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925" y="2633107"/>
              <a:ext cx="702830" cy="41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Connector 85"/>
            <p:cNvCxnSpPr/>
            <p:nvPr/>
          </p:nvCxnSpPr>
          <p:spPr>
            <a:xfrm flipH="1" flipV="1">
              <a:off x="5494463" y="1905595"/>
              <a:ext cx="639167" cy="13516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 flipH="1">
              <a:off x="5505757" y="2823432"/>
              <a:ext cx="631139" cy="15925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5494463" y="1905595"/>
              <a:ext cx="642433" cy="91783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 flipV="1">
              <a:off x="5505757" y="2040761"/>
              <a:ext cx="627873" cy="94192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90" name="Cloud 89"/>
            <p:cNvSpPr/>
            <p:nvPr/>
          </p:nvSpPr>
          <p:spPr>
            <a:xfrm>
              <a:off x="6717211" y="1967863"/>
              <a:ext cx="1497236" cy="963150"/>
            </a:xfrm>
            <a:prstGeom prst="cloud">
              <a:avLst/>
            </a:prstGeom>
            <a:gradFill flip="none" rotWithShape="1">
              <a:gsLst>
                <a:gs pos="0">
                  <a:srgbClr val="ABC333">
                    <a:lumMod val="5000"/>
                    <a:lumOff val="95000"/>
                  </a:srgbClr>
                </a:gs>
                <a:gs pos="74000">
                  <a:srgbClr val="ABC333">
                    <a:lumMod val="45000"/>
                    <a:lumOff val="55000"/>
                  </a:srgbClr>
                </a:gs>
                <a:gs pos="83000">
                  <a:srgbClr val="ABC333">
                    <a:lumMod val="45000"/>
                    <a:lumOff val="55000"/>
                  </a:srgbClr>
                </a:gs>
                <a:gs pos="100000">
                  <a:srgbClr val="ABC333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CACCD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38">
                <a:defRPr/>
              </a:pPr>
              <a:r>
                <a:rPr lang="en-US" sz="1200" kern="0" dirty="0">
                  <a:solidFill>
                    <a:srgbClr val="39393B"/>
                  </a:solidFill>
                  <a:latin typeface="Arial"/>
                  <a:ea typeface=""/>
                  <a:cs typeface=""/>
                </a:rPr>
                <a:t>SP Network</a:t>
              </a:r>
            </a:p>
          </p:txBody>
        </p:sp>
        <p:pic>
          <p:nvPicPr>
            <p:cNvPr id="91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33" y="1697577"/>
              <a:ext cx="702830" cy="41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894139" y="1871786"/>
              <a:ext cx="5531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endParaRPr lang="en-US" sz="900" dirty="0">
                <a:solidFill>
                  <a:srgbClr val="FFFFFF"/>
                </a:solidFill>
                <a:latin typeface="CiscoSansTT Light" charset="0"/>
                <a:ea typeface="ＭＳ Ｐゴシック" pitchFamily="34" charset="-128"/>
                <a:cs typeface=""/>
              </a:endParaRPr>
            </a:p>
          </p:txBody>
        </p:sp>
        <p:sp>
          <p:nvSpPr>
            <p:cNvPr id="93" name="Cloud 92"/>
            <p:cNvSpPr/>
            <p:nvPr/>
          </p:nvSpPr>
          <p:spPr>
            <a:xfrm>
              <a:off x="1450373" y="1523318"/>
              <a:ext cx="1235296" cy="613822"/>
            </a:xfrm>
            <a:prstGeom prst="cloud">
              <a:avLst/>
            </a:prstGeom>
            <a:gradFill flip="none" rotWithShape="1">
              <a:gsLst>
                <a:gs pos="0">
                  <a:srgbClr val="ABC333">
                    <a:lumMod val="5000"/>
                    <a:lumOff val="95000"/>
                  </a:srgbClr>
                </a:gs>
                <a:gs pos="74000">
                  <a:srgbClr val="ABC333">
                    <a:lumMod val="45000"/>
                    <a:lumOff val="55000"/>
                  </a:srgbClr>
                </a:gs>
                <a:gs pos="83000">
                  <a:srgbClr val="ABC333">
                    <a:lumMod val="45000"/>
                    <a:lumOff val="55000"/>
                  </a:srgbClr>
                </a:gs>
                <a:gs pos="100000">
                  <a:srgbClr val="ABC333">
                    <a:lumMod val="30000"/>
                    <a:lumOff val="7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CACCD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38">
                <a:defRPr/>
              </a:pPr>
              <a:r>
                <a:rPr lang="en-US" sz="1200" kern="0" dirty="0">
                  <a:solidFill>
                    <a:srgbClr val="39393B"/>
                  </a:solidFill>
                  <a:latin typeface="Arial"/>
                  <a:ea typeface=""/>
                  <a:cs typeface=""/>
                </a:rPr>
                <a:t>Transit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4001" y="2285285"/>
              <a:ext cx="824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US" sz="900" dirty="0">
                  <a:solidFill>
                    <a:srgbClr val="39393B"/>
                  </a:solidFill>
                  <a:latin typeface="CiscoSansTT Light" charset="0"/>
                  <a:ea typeface="ＭＳ Ｐゴシック" pitchFamily="34" charset="-128"/>
                  <a:cs typeface=""/>
                </a:rPr>
                <a:t>Advertising:</a:t>
              </a:r>
            </a:p>
            <a:p>
              <a:pPr defTabSz="457189"/>
              <a:r>
                <a:rPr lang="en-US" sz="900" dirty="0">
                  <a:solidFill>
                    <a:srgbClr val="39393B"/>
                  </a:solidFill>
                  <a:latin typeface="CiscoSansTT Light" charset="0"/>
                  <a:ea typeface="ＭＳ Ｐゴシック" pitchFamily="34" charset="-128"/>
                  <a:cs typeface=""/>
                </a:rPr>
                <a:t>10.0.0.0/24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712952" y="1832743"/>
              <a:ext cx="708714" cy="2369"/>
            </a:xfrm>
            <a:prstGeom prst="line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2684640" y="1830229"/>
              <a:ext cx="757017" cy="60307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 flipV="1">
              <a:off x="2685425" y="1810820"/>
              <a:ext cx="761829" cy="93316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flipV="1">
              <a:off x="2650939" y="2463856"/>
              <a:ext cx="766120" cy="32183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>
              <a:off x="2635685" y="2785689"/>
              <a:ext cx="785981" cy="28313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00" name="Cloud 99"/>
            <p:cNvSpPr/>
            <p:nvPr/>
          </p:nvSpPr>
          <p:spPr>
            <a:xfrm>
              <a:off x="1451889" y="2606204"/>
              <a:ext cx="1235296" cy="613822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rgbClr val="CACCD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7238">
                <a:defRPr/>
              </a:pPr>
              <a:r>
                <a:rPr lang="en-US" sz="1200" kern="0" dirty="0">
                  <a:solidFill>
                    <a:srgbClr val="39393B"/>
                  </a:solidFill>
                  <a:latin typeface="Arial"/>
                  <a:ea typeface=""/>
                  <a:cs typeface=""/>
                </a:rPr>
                <a:t>Private Peer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684640" y="1830229"/>
              <a:ext cx="737026" cy="123859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02" name="Freeform 101"/>
            <p:cNvSpPr/>
            <p:nvPr/>
          </p:nvSpPr>
          <p:spPr bwMode="auto">
            <a:xfrm>
              <a:off x="2563568" y="2395744"/>
              <a:ext cx="5883843" cy="701605"/>
            </a:xfrm>
            <a:custGeom>
              <a:avLst/>
              <a:gdLst>
                <a:gd name="connsiteX0" fmla="*/ 6145161 w 6145161"/>
                <a:gd name="connsiteY0" fmla="*/ 1226389 h 1434606"/>
                <a:gd name="connsiteX1" fmla="*/ 4778477 w 6145161"/>
                <a:gd name="connsiteY1" fmla="*/ 1206725 h 1434606"/>
                <a:gd name="connsiteX2" fmla="*/ 3824748 w 6145161"/>
                <a:gd name="connsiteY2" fmla="*/ 1383705 h 1434606"/>
                <a:gd name="connsiteX3" fmla="*/ 2487561 w 6145161"/>
                <a:gd name="connsiteY3" fmla="*/ 164505 h 1434606"/>
                <a:gd name="connsiteX4" fmla="*/ 776748 w 6145161"/>
                <a:gd name="connsiteY4" fmla="*/ 76015 h 1434606"/>
                <a:gd name="connsiteX5" fmla="*/ 0 w 6145161"/>
                <a:gd name="connsiteY5" fmla="*/ 764273 h 1434606"/>
                <a:gd name="connsiteX0" fmla="*/ 6129663 w 6129663"/>
                <a:gd name="connsiteY0" fmla="*/ 1226389 h 1434606"/>
                <a:gd name="connsiteX1" fmla="*/ 4762979 w 6129663"/>
                <a:gd name="connsiteY1" fmla="*/ 1206725 h 1434606"/>
                <a:gd name="connsiteX2" fmla="*/ 3809250 w 6129663"/>
                <a:gd name="connsiteY2" fmla="*/ 1383705 h 1434606"/>
                <a:gd name="connsiteX3" fmla="*/ 2472063 w 6129663"/>
                <a:gd name="connsiteY3" fmla="*/ 164505 h 1434606"/>
                <a:gd name="connsiteX4" fmla="*/ 761250 w 6129663"/>
                <a:gd name="connsiteY4" fmla="*/ 76015 h 1434606"/>
                <a:gd name="connsiteX5" fmla="*/ 0 w 6129663"/>
                <a:gd name="connsiteY5" fmla="*/ 748775 h 1434606"/>
                <a:gd name="connsiteX0" fmla="*/ 6129663 w 6129663"/>
                <a:gd name="connsiteY0" fmla="*/ 1280611 h 1488828"/>
                <a:gd name="connsiteX1" fmla="*/ 4762979 w 6129663"/>
                <a:gd name="connsiteY1" fmla="*/ 1260947 h 1488828"/>
                <a:gd name="connsiteX2" fmla="*/ 3809250 w 6129663"/>
                <a:gd name="connsiteY2" fmla="*/ 1437927 h 1488828"/>
                <a:gd name="connsiteX3" fmla="*/ 2472063 w 6129663"/>
                <a:gd name="connsiteY3" fmla="*/ 218727 h 1488828"/>
                <a:gd name="connsiteX4" fmla="*/ 1784138 w 6129663"/>
                <a:gd name="connsiteY4" fmla="*/ 52746 h 1488828"/>
                <a:gd name="connsiteX5" fmla="*/ 0 w 6129663"/>
                <a:gd name="connsiteY5" fmla="*/ 802997 h 1488828"/>
                <a:gd name="connsiteX0" fmla="*/ 6129663 w 6129663"/>
                <a:gd name="connsiteY0" fmla="*/ 1227865 h 1436082"/>
                <a:gd name="connsiteX1" fmla="*/ 4762979 w 6129663"/>
                <a:gd name="connsiteY1" fmla="*/ 1208201 h 1436082"/>
                <a:gd name="connsiteX2" fmla="*/ 3809250 w 6129663"/>
                <a:gd name="connsiteY2" fmla="*/ 1385181 h 1436082"/>
                <a:gd name="connsiteX3" fmla="*/ 2472063 w 6129663"/>
                <a:gd name="connsiteY3" fmla="*/ 165981 h 1436082"/>
                <a:gd name="connsiteX4" fmla="*/ 1784138 w 6129663"/>
                <a:gd name="connsiteY4" fmla="*/ 0 h 1436082"/>
                <a:gd name="connsiteX5" fmla="*/ 0 w 6129663"/>
                <a:gd name="connsiteY5" fmla="*/ 750251 h 1436082"/>
                <a:gd name="connsiteX0" fmla="*/ 6129663 w 6129663"/>
                <a:gd name="connsiteY0" fmla="*/ 1227865 h 1423636"/>
                <a:gd name="connsiteX1" fmla="*/ 4762979 w 6129663"/>
                <a:gd name="connsiteY1" fmla="*/ 1208201 h 1423636"/>
                <a:gd name="connsiteX2" fmla="*/ 3809250 w 6129663"/>
                <a:gd name="connsiteY2" fmla="*/ 1385181 h 1423636"/>
                <a:gd name="connsiteX3" fmla="*/ 2689039 w 6129663"/>
                <a:gd name="connsiteY3" fmla="*/ 359710 h 1423636"/>
                <a:gd name="connsiteX4" fmla="*/ 1784138 w 6129663"/>
                <a:gd name="connsiteY4" fmla="*/ 0 h 1423636"/>
                <a:gd name="connsiteX5" fmla="*/ 0 w 6129663"/>
                <a:gd name="connsiteY5" fmla="*/ 750251 h 1423636"/>
                <a:gd name="connsiteX0" fmla="*/ 4913046 w 4913046"/>
                <a:gd name="connsiteY0" fmla="*/ 1268028 h 1463799"/>
                <a:gd name="connsiteX1" fmla="*/ 3546362 w 4913046"/>
                <a:gd name="connsiteY1" fmla="*/ 1248364 h 1463799"/>
                <a:gd name="connsiteX2" fmla="*/ 2592633 w 4913046"/>
                <a:gd name="connsiteY2" fmla="*/ 1425344 h 1463799"/>
                <a:gd name="connsiteX3" fmla="*/ 1472422 w 4913046"/>
                <a:gd name="connsiteY3" fmla="*/ 399873 h 1463799"/>
                <a:gd name="connsiteX4" fmla="*/ 567521 w 4913046"/>
                <a:gd name="connsiteY4" fmla="*/ 40163 h 1463799"/>
                <a:gd name="connsiteX5" fmla="*/ 0 w 4913046"/>
                <a:gd name="connsiteY5" fmla="*/ 0 h 1463799"/>
                <a:gd name="connsiteX0" fmla="*/ 4913046 w 4913046"/>
                <a:gd name="connsiteY0" fmla="*/ 1367350 h 1563121"/>
                <a:gd name="connsiteX1" fmla="*/ 3546362 w 4913046"/>
                <a:gd name="connsiteY1" fmla="*/ 1347686 h 1563121"/>
                <a:gd name="connsiteX2" fmla="*/ 2592633 w 4913046"/>
                <a:gd name="connsiteY2" fmla="*/ 1524666 h 1563121"/>
                <a:gd name="connsiteX3" fmla="*/ 1472422 w 4913046"/>
                <a:gd name="connsiteY3" fmla="*/ 499195 h 1563121"/>
                <a:gd name="connsiteX4" fmla="*/ 645012 w 4913046"/>
                <a:gd name="connsiteY4" fmla="*/ 0 h 1563121"/>
                <a:gd name="connsiteX5" fmla="*/ 0 w 4913046"/>
                <a:gd name="connsiteY5" fmla="*/ 99322 h 1563121"/>
                <a:gd name="connsiteX0" fmla="*/ 4913046 w 4913046"/>
                <a:gd name="connsiteY0" fmla="*/ 1367350 h 1575060"/>
                <a:gd name="connsiteX1" fmla="*/ 3546362 w 4913046"/>
                <a:gd name="connsiteY1" fmla="*/ 1347686 h 1575060"/>
                <a:gd name="connsiteX2" fmla="*/ 2592633 w 4913046"/>
                <a:gd name="connsiteY2" fmla="*/ 1524666 h 1575060"/>
                <a:gd name="connsiteX3" fmla="*/ 1619656 w 4913046"/>
                <a:gd name="connsiteY3" fmla="*/ 313215 h 1575060"/>
                <a:gd name="connsiteX4" fmla="*/ 645012 w 4913046"/>
                <a:gd name="connsiteY4" fmla="*/ 0 h 1575060"/>
                <a:gd name="connsiteX5" fmla="*/ 0 w 4913046"/>
                <a:gd name="connsiteY5" fmla="*/ 99322 h 1575060"/>
                <a:gd name="connsiteX0" fmla="*/ 4913046 w 4913046"/>
                <a:gd name="connsiteY0" fmla="*/ 1437092 h 1644802"/>
                <a:gd name="connsiteX1" fmla="*/ 3546362 w 4913046"/>
                <a:gd name="connsiteY1" fmla="*/ 1417428 h 1644802"/>
                <a:gd name="connsiteX2" fmla="*/ 2592633 w 4913046"/>
                <a:gd name="connsiteY2" fmla="*/ 1594408 h 1644802"/>
                <a:gd name="connsiteX3" fmla="*/ 1619656 w 4913046"/>
                <a:gd name="connsiteY3" fmla="*/ 382957 h 1644802"/>
                <a:gd name="connsiteX4" fmla="*/ 1055717 w 4913046"/>
                <a:gd name="connsiteY4" fmla="*/ 0 h 1644802"/>
                <a:gd name="connsiteX5" fmla="*/ 0 w 4913046"/>
                <a:gd name="connsiteY5" fmla="*/ 169064 h 1644802"/>
                <a:gd name="connsiteX0" fmla="*/ 4913046 w 4913046"/>
                <a:gd name="connsiteY0" fmla="*/ 1359600 h 1567310"/>
                <a:gd name="connsiteX1" fmla="*/ 3546362 w 4913046"/>
                <a:gd name="connsiteY1" fmla="*/ 1339936 h 1567310"/>
                <a:gd name="connsiteX2" fmla="*/ 2592633 w 4913046"/>
                <a:gd name="connsiteY2" fmla="*/ 1516916 h 1567310"/>
                <a:gd name="connsiteX3" fmla="*/ 1619656 w 4913046"/>
                <a:gd name="connsiteY3" fmla="*/ 305465 h 1567310"/>
                <a:gd name="connsiteX4" fmla="*/ 908483 w 4913046"/>
                <a:gd name="connsiteY4" fmla="*/ 0 h 1567310"/>
                <a:gd name="connsiteX5" fmla="*/ 0 w 4913046"/>
                <a:gd name="connsiteY5" fmla="*/ 91572 h 1567310"/>
                <a:gd name="connsiteX0" fmla="*/ 4913046 w 4913046"/>
                <a:gd name="connsiteY0" fmla="*/ 1359600 h 1545283"/>
                <a:gd name="connsiteX1" fmla="*/ 3639351 w 4913046"/>
                <a:gd name="connsiteY1" fmla="*/ 1177204 h 1545283"/>
                <a:gd name="connsiteX2" fmla="*/ 2592633 w 4913046"/>
                <a:gd name="connsiteY2" fmla="*/ 1516916 h 1545283"/>
                <a:gd name="connsiteX3" fmla="*/ 1619656 w 4913046"/>
                <a:gd name="connsiteY3" fmla="*/ 305465 h 1545283"/>
                <a:gd name="connsiteX4" fmla="*/ 908483 w 4913046"/>
                <a:gd name="connsiteY4" fmla="*/ 0 h 1545283"/>
                <a:gd name="connsiteX5" fmla="*/ 0 w 4913046"/>
                <a:gd name="connsiteY5" fmla="*/ 91572 h 1545283"/>
                <a:gd name="connsiteX0" fmla="*/ 5858443 w 5858443"/>
                <a:gd name="connsiteY0" fmla="*/ 1142624 h 1547125"/>
                <a:gd name="connsiteX1" fmla="*/ 3639351 w 5858443"/>
                <a:gd name="connsiteY1" fmla="*/ 1177204 h 1547125"/>
                <a:gd name="connsiteX2" fmla="*/ 2592633 w 5858443"/>
                <a:gd name="connsiteY2" fmla="*/ 1516916 h 1547125"/>
                <a:gd name="connsiteX3" fmla="*/ 1619656 w 5858443"/>
                <a:gd name="connsiteY3" fmla="*/ 305465 h 1547125"/>
                <a:gd name="connsiteX4" fmla="*/ 908483 w 5858443"/>
                <a:gd name="connsiteY4" fmla="*/ 0 h 1547125"/>
                <a:gd name="connsiteX5" fmla="*/ 0 w 5858443"/>
                <a:gd name="connsiteY5" fmla="*/ 91572 h 1547125"/>
                <a:gd name="connsiteX0" fmla="*/ 5858443 w 5858443"/>
                <a:gd name="connsiteY0" fmla="*/ 1142624 h 1346092"/>
                <a:gd name="connsiteX1" fmla="*/ 3639351 w 5858443"/>
                <a:gd name="connsiteY1" fmla="*/ 1177204 h 1346092"/>
                <a:gd name="connsiteX2" fmla="*/ 2631379 w 5858443"/>
                <a:gd name="connsiteY2" fmla="*/ 1299939 h 1346092"/>
                <a:gd name="connsiteX3" fmla="*/ 1619656 w 5858443"/>
                <a:gd name="connsiteY3" fmla="*/ 305465 h 1346092"/>
                <a:gd name="connsiteX4" fmla="*/ 908483 w 5858443"/>
                <a:gd name="connsiteY4" fmla="*/ 0 h 1346092"/>
                <a:gd name="connsiteX5" fmla="*/ 0 w 5858443"/>
                <a:gd name="connsiteY5" fmla="*/ 91572 h 1346092"/>
                <a:gd name="connsiteX0" fmla="*/ 5858443 w 5858443"/>
                <a:gd name="connsiteY0" fmla="*/ 1142624 h 1324683"/>
                <a:gd name="connsiteX1" fmla="*/ 3639351 w 5858443"/>
                <a:gd name="connsiteY1" fmla="*/ 1177204 h 1324683"/>
                <a:gd name="connsiteX2" fmla="*/ 2631379 w 5858443"/>
                <a:gd name="connsiteY2" fmla="*/ 1299939 h 1324683"/>
                <a:gd name="connsiteX3" fmla="*/ 1619656 w 5858443"/>
                <a:gd name="connsiteY3" fmla="*/ 305465 h 1324683"/>
                <a:gd name="connsiteX4" fmla="*/ 908483 w 5858443"/>
                <a:gd name="connsiteY4" fmla="*/ 0 h 1324683"/>
                <a:gd name="connsiteX5" fmla="*/ 0 w 5858443"/>
                <a:gd name="connsiteY5" fmla="*/ 91572 h 1324683"/>
                <a:gd name="connsiteX0" fmla="*/ 5858443 w 5858443"/>
                <a:gd name="connsiteY0" fmla="*/ 1142624 h 1324683"/>
                <a:gd name="connsiteX1" fmla="*/ 3639351 w 5858443"/>
                <a:gd name="connsiteY1" fmla="*/ 1177204 h 1324683"/>
                <a:gd name="connsiteX2" fmla="*/ 2631379 w 5858443"/>
                <a:gd name="connsiteY2" fmla="*/ 1299939 h 1324683"/>
                <a:gd name="connsiteX3" fmla="*/ 1619656 w 5858443"/>
                <a:gd name="connsiteY3" fmla="*/ 305465 h 1324683"/>
                <a:gd name="connsiteX4" fmla="*/ 908483 w 5858443"/>
                <a:gd name="connsiteY4" fmla="*/ 0 h 1324683"/>
                <a:gd name="connsiteX5" fmla="*/ 0 w 5858443"/>
                <a:gd name="connsiteY5" fmla="*/ 14081 h 1324683"/>
                <a:gd name="connsiteX0" fmla="*/ 5858443 w 5858443"/>
                <a:gd name="connsiteY0" fmla="*/ 1196868 h 1378927"/>
                <a:gd name="connsiteX1" fmla="*/ 3639351 w 5858443"/>
                <a:gd name="connsiteY1" fmla="*/ 1231448 h 1378927"/>
                <a:gd name="connsiteX2" fmla="*/ 2631379 w 5858443"/>
                <a:gd name="connsiteY2" fmla="*/ 1354183 h 1378927"/>
                <a:gd name="connsiteX3" fmla="*/ 1619656 w 5858443"/>
                <a:gd name="connsiteY3" fmla="*/ 359709 h 1378927"/>
                <a:gd name="connsiteX4" fmla="*/ 908483 w 5858443"/>
                <a:gd name="connsiteY4" fmla="*/ 0 h 1378927"/>
                <a:gd name="connsiteX5" fmla="*/ 0 w 5858443"/>
                <a:gd name="connsiteY5" fmla="*/ 68325 h 1378927"/>
                <a:gd name="connsiteX0" fmla="*/ 5858443 w 5858443"/>
                <a:gd name="connsiteY0" fmla="*/ 1196868 h 1378927"/>
                <a:gd name="connsiteX1" fmla="*/ 3639351 w 5858443"/>
                <a:gd name="connsiteY1" fmla="*/ 1231448 h 1378927"/>
                <a:gd name="connsiteX2" fmla="*/ 2631379 w 5858443"/>
                <a:gd name="connsiteY2" fmla="*/ 1354183 h 1378927"/>
                <a:gd name="connsiteX3" fmla="*/ 1619656 w 5858443"/>
                <a:gd name="connsiteY3" fmla="*/ 359709 h 1378927"/>
                <a:gd name="connsiteX4" fmla="*/ 908483 w 5858443"/>
                <a:gd name="connsiteY4" fmla="*/ 0 h 1378927"/>
                <a:gd name="connsiteX5" fmla="*/ 0 w 5858443"/>
                <a:gd name="connsiteY5" fmla="*/ 68325 h 1378927"/>
                <a:gd name="connsiteX0" fmla="*/ 5858443 w 5858443"/>
                <a:gd name="connsiteY0" fmla="*/ 1196868 h 1378927"/>
                <a:gd name="connsiteX1" fmla="*/ 3639351 w 5858443"/>
                <a:gd name="connsiteY1" fmla="*/ 1231448 h 1378927"/>
                <a:gd name="connsiteX2" fmla="*/ 2631379 w 5858443"/>
                <a:gd name="connsiteY2" fmla="*/ 1354183 h 1378927"/>
                <a:gd name="connsiteX3" fmla="*/ 1619656 w 5858443"/>
                <a:gd name="connsiteY3" fmla="*/ 359709 h 1378927"/>
                <a:gd name="connsiteX4" fmla="*/ 908483 w 5858443"/>
                <a:gd name="connsiteY4" fmla="*/ 0 h 1378927"/>
                <a:gd name="connsiteX5" fmla="*/ 0 w 5858443"/>
                <a:gd name="connsiteY5" fmla="*/ 68325 h 1378927"/>
                <a:gd name="connsiteX0" fmla="*/ 5858443 w 5858443"/>
                <a:gd name="connsiteY0" fmla="*/ 1196868 h 1378927"/>
                <a:gd name="connsiteX1" fmla="*/ 3639351 w 5858443"/>
                <a:gd name="connsiteY1" fmla="*/ 1231448 h 1378927"/>
                <a:gd name="connsiteX2" fmla="*/ 2631379 w 5858443"/>
                <a:gd name="connsiteY2" fmla="*/ 1354183 h 1378927"/>
                <a:gd name="connsiteX3" fmla="*/ 1619656 w 5858443"/>
                <a:gd name="connsiteY3" fmla="*/ 359709 h 1378927"/>
                <a:gd name="connsiteX4" fmla="*/ 908483 w 5858443"/>
                <a:gd name="connsiteY4" fmla="*/ 0 h 1378927"/>
                <a:gd name="connsiteX5" fmla="*/ 0 w 5858443"/>
                <a:gd name="connsiteY5" fmla="*/ 68325 h 1378927"/>
                <a:gd name="connsiteX0" fmla="*/ 5883843 w 5883843"/>
                <a:gd name="connsiteY0" fmla="*/ 1196868 h 1378927"/>
                <a:gd name="connsiteX1" fmla="*/ 3664751 w 5883843"/>
                <a:gd name="connsiteY1" fmla="*/ 1231448 h 1378927"/>
                <a:gd name="connsiteX2" fmla="*/ 2656779 w 5883843"/>
                <a:gd name="connsiteY2" fmla="*/ 1354183 h 1378927"/>
                <a:gd name="connsiteX3" fmla="*/ 1645056 w 5883843"/>
                <a:gd name="connsiteY3" fmla="*/ 359709 h 1378927"/>
                <a:gd name="connsiteX4" fmla="*/ 933883 w 5883843"/>
                <a:gd name="connsiteY4" fmla="*/ 0 h 1378927"/>
                <a:gd name="connsiteX5" fmla="*/ 0 w 5883843"/>
                <a:gd name="connsiteY5" fmla="*/ 1071625 h 1378927"/>
                <a:gd name="connsiteX0" fmla="*/ 5883843 w 5883843"/>
                <a:gd name="connsiteY0" fmla="*/ 854016 h 1036075"/>
                <a:gd name="connsiteX1" fmla="*/ 3664751 w 5883843"/>
                <a:gd name="connsiteY1" fmla="*/ 888596 h 1036075"/>
                <a:gd name="connsiteX2" fmla="*/ 2656779 w 5883843"/>
                <a:gd name="connsiteY2" fmla="*/ 1011331 h 1036075"/>
                <a:gd name="connsiteX3" fmla="*/ 1645056 w 5883843"/>
                <a:gd name="connsiteY3" fmla="*/ 16857 h 1036075"/>
                <a:gd name="connsiteX4" fmla="*/ 997383 w 5883843"/>
                <a:gd name="connsiteY4" fmla="*/ 330248 h 1036075"/>
                <a:gd name="connsiteX5" fmla="*/ 0 w 5883843"/>
                <a:gd name="connsiteY5" fmla="*/ 728773 h 1036075"/>
                <a:gd name="connsiteX0" fmla="*/ 5883843 w 5883843"/>
                <a:gd name="connsiteY0" fmla="*/ 523768 h 696333"/>
                <a:gd name="connsiteX1" fmla="*/ 3664751 w 5883843"/>
                <a:gd name="connsiteY1" fmla="*/ 558348 h 696333"/>
                <a:gd name="connsiteX2" fmla="*/ 2656779 w 5883843"/>
                <a:gd name="connsiteY2" fmla="*/ 681083 h 696333"/>
                <a:gd name="connsiteX3" fmla="*/ 1746656 w 5883843"/>
                <a:gd name="connsiteY3" fmla="*/ 169209 h 696333"/>
                <a:gd name="connsiteX4" fmla="*/ 997383 w 5883843"/>
                <a:gd name="connsiteY4" fmla="*/ 0 h 696333"/>
                <a:gd name="connsiteX5" fmla="*/ 0 w 5883843"/>
                <a:gd name="connsiteY5" fmla="*/ 398525 h 696333"/>
                <a:gd name="connsiteX0" fmla="*/ 5883843 w 5883843"/>
                <a:gd name="connsiteY0" fmla="*/ 523768 h 696333"/>
                <a:gd name="connsiteX1" fmla="*/ 3664751 w 5883843"/>
                <a:gd name="connsiteY1" fmla="*/ 558348 h 696333"/>
                <a:gd name="connsiteX2" fmla="*/ 2656779 w 5883843"/>
                <a:gd name="connsiteY2" fmla="*/ 681083 h 696333"/>
                <a:gd name="connsiteX3" fmla="*/ 1746656 w 5883843"/>
                <a:gd name="connsiteY3" fmla="*/ 169209 h 696333"/>
                <a:gd name="connsiteX4" fmla="*/ 997383 w 5883843"/>
                <a:gd name="connsiteY4" fmla="*/ 0 h 696333"/>
                <a:gd name="connsiteX5" fmla="*/ 0 w 5883843"/>
                <a:gd name="connsiteY5" fmla="*/ 398525 h 696333"/>
                <a:gd name="connsiteX0" fmla="*/ 5883843 w 5883843"/>
                <a:gd name="connsiteY0" fmla="*/ 523768 h 696333"/>
                <a:gd name="connsiteX1" fmla="*/ 3664751 w 5883843"/>
                <a:gd name="connsiteY1" fmla="*/ 558348 h 696333"/>
                <a:gd name="connsiteX2" fmla="*/ 2656779 w 5883843"/>
                <a:gd name="connsiteY2" fmla="*/ 681083 h 696333"/>
                <a:gd name="connsiteX3" fmla="*/ 1746656 w 5883843"/>
                <a:gd name="connsiteY3" fmla="*/ 169209 h 696333"/>
                <a:gd name="connsiteX4" fmla="*/ 997383 w 5883843"/>
                <a:gd name="connsiteY4" fmla="*/ 0 h 696333"/>
                <a:gd name="connsiteX5" fmla="*/ 0 w 5883843"/>
                <a:gd name="connsiteY5" fmla="*/ 398525 h 696333"/>
                <a:gd name="connsiteX0" fmla="*/ 5883843 w 5883843"/>
                <a:gd name="connsiteY0" fmla="*/ 523768 h 701605"/>
                <a:gd name="connsiteX1" fmla="*/ 3664751 w 5883843"/>
                <a:gd name="connsiteY1" fmla="*/ 558348 h 701605"/>
                <a:gd name="connsiteX2" fmla="*/ 2656779 w 5883843"/>
                <a:gd name="connsiteY2" fmla="*/ 681083 h 701605"/>
                <a:gd name="connsiteX3" fmla="*/ 1683156 w 5883843"/>
                <a:gd name="connsiteY3" fmla="*/ 80309 h 701605"/>
                <a:gd name="connsiteX4" fmla="*/ 997383 w 5883843"/>
                <a:gd name="connsiteY4" fmla="*/ 0 h 701605"/>
                <a:gd name="connsiteX5" fmla="*/ 0 w 5883843"/>
                <a:gd name="connsiteY5" fmla="*/ 398525 h 701605"/>
                <a:gd name="connsiteX0" fmla="*/ 5883843 w 5883843"/>
                <a:gd name="connsiteY0" fmla="*/ 523768 h 701605"/>
                <a:gd name="connsiteX1" fmla="*/ 3664751 w 5883843"/>
                <a:gd name="connsiteY1" fmla="*/ 558348 h 701605"/>
                <a:gd name="connsiteX2" fmla="*/ 2656779 w 5883843"/>
                <a:gd name="connsiteY2" fmla="*/ 681083 h 701605"/>
                <a:gd name="connsiteX3" fmla="*/ 1683156 w 5883843"/>
                <a:gd name="connsiteY3" fmla="*/ 80309 h 701605"/>
                <a:gd name="connsiteX4" fmla="*/ 997383 w 5883843"/>
                <a:gd name="connsiteY4" fmla="*/ 0 h 701605"/>
                <a:gd name="connsiteX5" fmla="*/ 0 w 5883843"/>
                <a:gd name="connsiteY5" fmla="*/ 398525 h 70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3843" h="701605">
                  <a:moveTo>
                    <a:pt x="5883843" y="523768"/>
                  </a:moveTo>
                  <a:cubicBezTo>
                    <a:pt x="5393868" y="500826"/>
                    <a:pt x="4202595" y="532129"/>
                    <a:pt x="3664751" y="558348"/>
                  </a:cubicBezTo>
                  <a:cubicBezTo>
                    <a:pt x="3126907" y="584567"/>
                    <a:pt x="2987045" y="760756"/>
                    <a:pt x="2656779" y="681083"/>
                  </a:cubicBezTo>
                  <a:cubicBezTo>
                    <a:pt x="2326513" y="601410"/>
                    <a:pt x="1896222" y="130323"/>
                    <a:pt x="1683156" y="80309"/>
                  </a:cubicBezTo>
                  <a:cubicBezTo>
                    <a:pt x="1470090" y="30295"/>
                    <a:pt x="1661997" y="21919"/>
                    <a:pt x="997383" y="0"/>
                  </a:cubicBezTo>
                  <a:cubicBezTo>
                    <a:pt x="596437" y="4426"/>
                    <a:pt x="0" y="398525"/>
                    <a:pt x="0" y="398525"/>
                  </a:cubicBezTo>
                </a:path>
              </a:pathLst>
            </a:custGeom>
            <a:noFill/>
            <a:ln w="38100" cap="flat">
              <a:solidFill>
                <a:schemeClr val="accent6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en-US" dirty="0">
                <a:latin typeface="CiscoSansTT Light" charset="0"/>
              </a:endParaRPr>
            </a:p>
          </p:txBody>
        </p:sp>
      </p:grp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403741" y="144613"/>
            <a:ext cx="8345488" cy="67680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CiscoSansTT ExtraLight" charset="0"/>
                <a:cs typeface="CiscoSansTT ExtraLight" charset="0"/>
              </a:rPr>
              <a:t>Use case: Combine EPE with additional SR-TE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600" kern="1200" dirty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10744"/>
            <a:r>
              <a:rPr lang="en-US"/>
              <a:t>BRKSPG-2003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96A97DD0-5BE7-4856-A2A9-C42C6688E6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8DC40-EA94-E530-065E-6FEEF593314B}"/>
              </a:ext>
            </a:extLst>
          </p:cNvPr>
          <p:cNvSpPr txBox="1"/>
          <p:nvPr/>
        </p:nvSpPr>
        <p:spPr>
          <a:xfrm>
            <a:off x="3075909" y="4155045"/>
            <a:ext cx="466007" cy="415498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>
            <a:spAutoFit/>
          </a:bodyPr>
          <a:lstStyle/>
          <a:p>
            <a:r>
              <a:rPr lang="en-DK" sz="1050" b="1" dirty="0">
                <a:solidFill>
                  <a:srgbClr val="FF0000"/>
                </a:solidFill>
                <a:latin typeface="+mn-lt"/>
              </a:rPr>
              <a:t>92% </a:t>
            </a:r>
          </a:p>
          <a:p>
            <a:r>
              <a:rPr lang="en-DK" sz="1050" b="1" dirty="0">
                <a:solidFill>
                  <a:srgbClr val="FF0000"/>
                </a:solidFill>
                <a:latin typeface="+mn-lt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323074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rc 93">
            <a:extLst>
              <a:ext uri="{FF2B5EF4-FFF2-40B4-BE49-F238E27FC236}">
                <a16:creationId xmlns:a16="http://schemas.microsoft.com/office/drawing/2014/main" id="{20BB0EB8-E13E-5448-B042-BCA0A040A6F3}"/>
              </a:ext>
            </a:extLst>
          </p:cNvPr>
          <p:cNvSpPr/>
          <p:nvPr/>
        </p:nvSpPr>
        <p:spPr>
          <a:xfrm flipH="1">
            <a:off x="1837529" y="2058862"/>
            <a:ext cx="285683" cy="773748"/>
          </a:xfrm>
          <a:prstGeom prst="arc">
            <a:avLst>
              <a:gd name="adj1" fmla="val 16200000"/>
              <a:gd name="adj2" fmla="val 5348725"/>
            </a:avLst>
          </a:prstGeom>
          <a:ln w="28575">
            <a:solidFill>
              <a:srgbClr val="FA66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iscoSansTT Light" panose="020B0503020201020303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058396" y="3876515"/>
            <a:ext cx="6566905" cy="3722"/>
          </a:xfrm>
          <a:prstGeom prst="line">
            <a:avLst/>
          </a:prstGeom>
          <a:ln w="38100">
            <a:headEnd type="triangle" w="lg" len="lg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66992" y="3737033"/>
            <a:ext cx="3239" cy="2896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28124" y="3737033"/>
            <a:ext cx="3239" cy="2896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68435" y="3737033"/>
            <a:ext cx="3239" cy="2896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519924" y="3787016"/>
            <a:ext cx="178997" cy="1789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461571" y="1598217"/>
            <a:ext cx="971683" cy="1680885"/>
          </a:xfrm>
          <a:prstGeom prst="round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8" y="176904"/>
            <a:ext cx="8345488" cy="676804"/>
          </a:xfrm>
        </p:spPr>
        <p:txBody>
          <a:bodyPr/>
          <a:lstStyle/>
          <a:p>
            <a:r>
              <a:rPr lang="en-US" dirty="0"/>
              <a:t>Use case: </a:t>
            </a:r>
            <a:r>
              <a:rPr lang="en-US" dirty="0" err="1"/>
              <a:t>PeerSet</a:t>
            </a:r>
            <a:r>
              <a:rPr lang="en-US" sz="2400" dirty="0">
                <a:latin typeface="CiscoSansTT Light" charset="0"/>
                <a:ea typeface="CiscoSansTT Light" charset="0"/>
                <a:cs typeface="CiscoSansTT Light" charset="0"/>
              </a:rPr>
              <a:t> </a:t>
            </a:r>
            <a:r>
              <a:rPr lang="en-US" dirty="0"/>
              <a:t>for maximum load balance</a:t>
            </a:r>
            <a:br>
              <a:rPr lang="en-US" sz="2400" dirty="0">
                <a:latin typeface="CiscoSansTT Light" charset="0"/>
                <a:ea typeface="CiscoSansTT Light" charset="0"/>
                <a:cs typeface="CiscoSansTT Light" charset="0"/>
              </a:rPr>
            </a:br>
            <a:endParaRPr lang="en-US" sz="2400" dirty="0">
              <a:latin typeface="CiscoSansTT Light" charset="0"/>
              <a:ea typeface="CiscoSansTT Light" charset="0"/>
              <a:cs typeface="CiscoSansTT Light" charset="0"/>
            </a:endParaRPr>
          </a:p>
        </p:txBody>
      </p:sp>
      <p:sp>
        <p:nvSpPr>
          <p:cNvPr id="126" name="TextBox 125" hidden="1"/>
          <p:cNvSpPr txBox="1"/>
          <p:nvPr/>
        </p:nvSpPr>
        <p:spPr>
          <a:xfrm>
            <a:off x="3011579" y="2969149"/>
            <a:ext cx="947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NCS 5501</a:t>
            </a:r>
          </a:p>
          <a:p>
            <a:r>
              <a:rPr lang="en-US" sz="900"/>
              <a:t>NCS 5502 </a:t>
            </a:r>
          </a:p>
          <a:p>
            <a:r>
              <a:rPr lang="en-US" sz="900"/>
              <a:t>NCS Pyke J+</a:t>
            </a:r>
          </a:p>
        </p:txBody>
      </p:sp>
      <p:sp>
        <p:nvSpPr>
          <p:cNvPr id="137" name="TextBox 136" hidden="1"/>
          <p:cNvSpPr txBox="1"/>
          <p:nvPr/>
        </p:nvSpPr>
        <p:spPr>
          <a:xfrm>
            <a:off x="4485037" y="2995816"/>
            <a:ext cx="1133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NCS 5504</a:t>
            </a:r>
          </a:p>
          <a:p>
            <a:r>
              <a:rPr lang="en-US" sz="900"/>
              <a:t>NCS 5502 </a:t>
            </a:r>
          </a:p>
          <a:p>
            <a:r>
              <a:rPr lang="en-US" sz="900"/>
              <a:t>NCS Oldcastle J+</a:t>
            </a:r>
          </a:p>
        </p:txBody>
      </p:sp>
      <p:pic>
        <p:nvPicPr>
          <p:cNvPr id="925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931" r="8368" b="21666"/>
          <a:stretch/>
        </p:blipFill>
        <p:spPr bwMode="auto">
          <a:xfrm>
            <a:off x="978855" y="2253312"/>
            <a:ext cx="551115" cy="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931" r="8368" b="21666"/>
          <a:stretch/>
        </p:blipFill>
        <p:spPr bwMode="auto">
          <a:xfrm>
            <a:off x="978855" y="1681949"/>
            <a:ext cx="551115" cy="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" name="Picture 10" descr="C:\Users\ecoffey\AppData\Local\Temp\Rar$DRa0.386\30067_Device_router_default_256.p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931" r="8368" b="21666"/>
          <a:stretch/>
        </p:blipFill>
        <p:spPr bwMode="auto">
          <a:xfrm>
            <a:off x="983462" y="2858275"/>
            <a:ext cx="551115" cy="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635" y="2758153"/>
            <a:ext cx="725419" cy="4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6" name="Straight Connector 935"/>
          <p:cNvCxnSpPr>
            <a:stCxn id="925" idx="3"/>
            <a:endCxn id="977" idx="1"/>
          </p:cNvCxnSpPr>
          <p:nvPr/>
        </p:nvCxnSpPr>
        <p:spPr>
          <a:xfrm flipV="1">
            <a:off x="1529970" y="2415128"/>
            <a:ext cx="688579" cy="8877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7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549" y="2226092"/>
            <a:ext cx="638697" cy="3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6" name="Straight Connector 985"/>
          <p:cNvCxnSpPr>
            <a:stCxn id="927" idx="3"/>
            <a:endCxn id="977" idx="1"/>
          </p:cNvCxnSpPr>
          <p:nvPr/>
        </p:nvCxnSpPr>
        <p:spPr>
          <a:xfrm flipV="1">
            <a:off x="1534577" y="2415128"/>
            <a:ext cx="683972" cy="613840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Straight Connector 1000"/>
          <p:cNvCxnSpPr>
            <a:stCxn id="926" idx="3"/>
            <a:endCxn id="977" idx="1"/>
          </p:cNvCxnSpPr>
          <p:nvPr/>
        </p:nvCxnSpPr>
        <p:spPr>
          <a:xfrm>
            <a:off x="1529970" y="1852642"/>
            <a:ext cx="688579" cy="562486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Straight Connector 1003"/>
          <p:cNvCxnSpPr>
            <a:stCxn id="947" idx="1"/>
            <a:endCxn id="977" idx="3"/>
          </p:cNvCxnSpPr>
          <p:nvPr/>
        </p:nvCxnSpPr>
        <p:spPr>
          <a:xfrm flipH="1">
            <a:off x="2857246" y="1895763"/>
            <a:ext cx="744684" cy="519365"/>
          </a:xfrm>
          <a:prstGeom prst="line">
            <a:avLst/>
          </a:prstGeom>
          <a:ln w="28575">
            <a:solidFill>
              <a:srgbClr val="FC9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934" idx="1"/>
            <a:endCxn id="977" idx="3"/>
          </p:cNvCxnSpPr>
          <p:nvPr/>
        </p:nvCxnSpPr>
        <p:spPr>
          <a:xfrm flipH="1" flipV="1">
            <a:off x="2857246" y="2415128"/>
            <a:ext cx="733389" cy="557728"/>
          </a:xfrm>
          <a:prstGeom prst="line">
            <a:avLst/>
          </a:prstGeom>
          <a:ln w="28575">
            <a:solidFill>
              <a:srgbClr val="FC9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9811" y="2387671"/>
            <a:ext cx="555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2"/>
                </a:solidFill>
              </a:rPr>
              <a:t>16001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95425" y="2949343"/>
            <a:ext cx="541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2"/>
                </a:solidFill>
              </a:rPr>
              <a:t>16005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2698" y="1718809"/>
            <a:ext cx="778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AS 1001</a:t>
            </a:r>
          </a:p>
        </p:txBody>
      </p:sp>
      <p:pic>
        <p:nvPicPr>
          <p:cNvPr id="105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27" y="1822911"/>
            <a:ext cx="702830" cy="4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193" y="2605582"/>
            <a:ext cx="702830" cy="4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593" y="2185988"/>
            <a:ext cx="702830" cy="4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3528009" y="2169840"/>
            <a:ext cx="8041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2"/>
                </a:solidFill>
              </a:rPr>
              <a:t>Loopback1 172.16.1.1</a:t>
            </a:r>
          </a:p>
          <a:p>
            <a:r>
              <a:rPr lang="en-US" sz="900">
                <a:solidFill>
                  <a:schemeClr val="bg2"/>
                </a:solidFill>
              </a:rPr>
              <a:t>SID: 17001</a:t>
            </a:r>
          </a:p>
        </p:txBody>
      </p:sp>
      <p:cxnSp>
        <p:nvCxnSpPr>
          <p:cNvPr id="115" name="Straight Connector 114"/>
          <p:cNvCxnSpPr>
            <a:stCxn id="105" idx="1"/>
            <a:endCxn id="947" idx="3"/>
          </p:cNvCxnSpPr>
          <p:nvPr/>
        </p:nvCxnSpPr>
        <p:spPr>
          <a:xfrm flipH="1" flipV="1">
            <a:off x="4304760" y="1895763"/>
            <a:ext cx="639167" cy="135166"/>
          </a:xfrm>
          <a:prstGeom prst="line">
            <a:avLst/>
          </a:prstGeom>
          <a:ln w="28575">
            <a:solidFill>
              <a:srgbClr val="FC9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0" idx="1"/>
            <a:endCxn id="934" idx="3"/>
          </p:cNvCxnSpPr>
          <p:nvPr/>
        </p:nvCxnSpPr>
        <p:spPr>
          <a:xfrm flipH="1">
            <a:off x="4316054" y="2813600"/>
            <a:ext cx="631139" cy="159256"/>
          </a:xfrm>
          <a:prstGeom prst="line">
            <a:avLst/>
          </a:prstGeom>
          <a:ln w="28575">
            <a:solidFill>
              <a:srgbClr val="FC9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1"/>
            <a:endCxn id="947" idx="3"/>
          </p:cNvCxnSpPr>
          <p:nvPr/>
        </p:nvCxnSpPr>
        <p:spPr>
          <a:xfrm flipH="1" flipV="1">
            <a:off x="4304760" y="1895763"/>
            <a:ext cx="642433" cy="917837"/>
          </a:xfrm>
          <a:prstGeom prst="line">
            <a:avLst/>
          </a:prstGeom>
          <a:ln w="28575">
            <a:solidFill>
              <a:srgbClr val="FC9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34" idx="3"/>
            <a:endCxn id="105" idx="1"/>
          </p:cNvCxnSpPr>
          <p:nvPr/>
        </p:nvCxnSpPr>
        <p:spPr>
          <a:xfrm flipV="1">
            <a:off x="4316054" y="2030929"/>
            <a:ext cx="627873" cy="941927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58396" y="3876515"/>
            <a:ext cx="6566905" cy="3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863772" y="3634772"/>
          <a:ext cx="855706" cy="1179705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5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58">
                <a:tc>
                  <a:txBody>
                    <a:bodyPr/>
                    <a:lstStyle/>
                    <a:p>
                      <a:r>
                        <a:rPr lang="en-US" sz="900" b="0">
                          <a:latin typeface="Consolas" charset="0"/>
                          <a:ea typeface="Consolas" charset="0"/>
                          <a:cs typeface="Consolas" charset="0"/>
                        </a:rPr>
                        <a:t>SID:</a:t>
                      </a:r>
                      <a:r>
                        <a:rPr lang="en-US" sz="900" b="0" baseline="0">
                          <a:latin typeface="Consolas" charset="0"/>
                          <a:ea typeface="Consolas" charset="0"/>
                          <a:cs typeface="Consolas" charset="0"/>
                        </a:rPr>
                        <a:t> 17001</a:t>
                      </a:r>
                      <a:endParaRPr lang="en-US" sz="900" b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58">
                <a:tc>
                  <a:txBody>
                    <a:bodyPr/>
                    <a:lstStyle/>
                    <a:p>
                      <a:r>
                        <a:rPr lang="en-US" sz="900" b="0">
                          <a:latin typeface="Consolas" charset="0"/>
                          <a:ea typeface="Consolas" charset="0"/>
                          <a:cs typeface="Consolas" charset="0"/>
                        </a:rPr>
                        <a:t>SID:</a:t>
                      </a:r>
                      <a:r>
                        <a:rPr lang="en-US" sz="900" b="0" baseline="0">
                          <a:latin typeface="Consolas" charset="0"/>
                          <a:ea typeface="Consolas" charset="0"/>
                          <a:cs typeface="Consolas" charset="0"/>
                        </a:rPr>
                        <a:t> 16001</a:t>
                      </a:r>
                      <a:endParaRPr lang="en-US" sz="900" b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58">
                <a:tc>
                  <a:txBody>
                    <a:bodyPr/>
                    <a:lstStyle/>
                    <a:p>
                      <a:r>
                        <a:rPr lang="en-US" sz="900" b="1">
                          <a:latin typeface="Consolas" charset="0"/>
                          <a:ea typeface="Consolas" charset="0"/>
                          <a:cs typeface="Consolas" charset="0"/>
                        </a:rPr>
                        <a:t>SID: 15001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31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DSTIP:</a:t>
                      </a:r>
                      <a:r>
                        <a:rPr lang="en-US" sz="900" b="0" baseline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10.0.0.1</a:t>
                      </a:r>
                      <a:endParaRPr lang="en-US" sz="900" b="0" dirty="0">
                        <a:solidFill>
                          <a:schemeClr val="bg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solidFill>
                      <a:srgbClr val="0070C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/>
        </p:nvGraphicFramePr>
        <p:xfrm>
          <a:off x="1557954" y="3641059"/>
          <a:ext cx="855706" cy="36576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5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284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DSTIP:</a:t>
                      </a:r>
                      <a:r>
                        <a:rPr lang="en-US" sz="900" b="0" baseline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10.0.0.1</a:t>
                      </a:r>
                      <a:endParaRPr lang="en-US" sz="900" b="0" dirty="0">
                        <a:solidFill>
                          <a:schemeClr val="bg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6818974" y="3343783"/>
            <a:ext cx="1628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Push {17001,16001,15001}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943927" y="3343783"/>
            <a:ext cx="919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Pop {17001}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50630" y="3343783"/>
            <a:ext cx="129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   Pop {16001}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2698" y="2297553"/>
            <a:ext cx="778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AS 1002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90575" y="1768255"/>
            <a:ext cx="1311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PeerSet SID: 15001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806154" y="3641059"/>
          <a:ext cx="774761" cy="776091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77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58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SID:</a:t>
                      </a:r>
                      <a:r>
                        <a:rPr lang="en-US" sz="900" b="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15001</a:t>
                      </a:r>
                      <a:endParaRPr lang="en-US" sz="900" b="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31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DSTIP:</a:t>
                      </a:r>
                      <a:r>
                        <a:rPr lang="en-US" sz="900" b="0" baseline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10.0.0.1</a:t>
                      </a:r>
                      <a:endParaRPr lang="en-US" sz="900" b="0" dirty="0">
                        <a:solidFill>
                          <a:schemeClr val="bg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solidFill>
                      <a:srgbClr val="0070C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985807" y="3241119"/>
            <a:ext cx="129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   Pop {15001} and forward </a:t>
            </a:r>
          </a:p>
        </p:txBody>
      </p:sp>
      <p:pic>
        <p:nvPicPr>
          <p:cNvPr id="947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930" y="1687745"/>
            <a:ext cx="702830" cy="4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3704436" y="1861954"/>
            <a:ext cx="5531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16004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B461F3-6531-1348-8F30-0785EB9235D8}"/>
              </a:ext>
            </a:extLst>
          </p:cNvPr>
          <p:cNvSpPr txBox="1"/>
          <p:nvPr/>
        </p:nvSpPr>
        <p:spPr>
          <a:xfrm>
            <a:off x="442698" y="2883678"/>
            <a:ext cx="778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AS 1003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87F74CE-8D84-C244-829C-9B4E8279A6C4}"/>
              </a:ext>
            </a:extLst>
          </p:cNvPr>
          <p:cNvCxnSpPr>
            <a:cxnSpLocks/>
            <a:stCxn id="105" idx="3"/>
            <a:endCxn id="111" idx="1"/>
          </p:cNvCxnSpPr>
          <p:nvPr/>
        </p:nvCxnSpPr>
        <p:spPr>
          <a:xfrm>
            <a:off x="5646757" y="2030929"/>
            <a:ext cx="1259836" cy="363077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103A933-343F-204F-9431-9788173D7809}"/>
              </a:ext>
            </a:extLst>
          </p:cNvPr>
          <p:cNvCxnSpPr>
            <a:cxnSpLocks/>
            <a:stCxn id="110" idx="3"/>
            <a:endCxn id="111" idx="1"/>
          </p:cNvCxnSpPr>
          <p:nvPr/>
        </p:nvCxnSpPr>
        <p:spPr>
          <a:xfrm flipV="1">
            <a:off x="5650023" y="2394006"/>
            <a:ext cx="1256570" cy="419594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392A80-9C31-F44D-BDA5-91DB6E377AEA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7609423" y="2391781"/>
            <a:ext cx="736065" cy="2225"/>
          </a:xfrm>
          <a:prstGeom prst="line">
            <a:avLst/>
          </a:prstGeom>
          <a:ln w="28575">
            <a:solidFill>
              <a:srgbClr val="FC9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BB32A5F-1950-934B-B3BD-6EF4878B80B4}"/>
              </a:ext>
            </a:extLst>
          </p:cNvPr>
          <p:cNvSpPr txBox="1"/>
          <p:nvPr/>
        </p:nvSpPr>
        <p:spPr>
          <a:xfrm>
            <a:off x="7713713" y="2022449"/>
            <a:ext cx="63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Ingress</a:t>
            </a:r>
          </a:p>
          <a:p>
            <a:r>
              <a:rPr lang="en-US" sz="900" dirty="0"/>
              <a:t>Traffic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36D39E3-8590-5D44-B61E-45AC15C6E000}"/>
              </a:ext>
            </a:extLst>
          </p:cNvPr>
          <p:cNvSpPr txBox="1">
            <a:spLocks/>
          </p:cNvSpPr>
          <p:nvPr/>
        </p:nvSpPr>
        <p:spPr bwMode="auto">
          <a:xfrm>
            <a:off x="169104" y="659606"/>
            <a:ext cx="8345488" cy="6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chemeClr val="tx2"/>
                </a:solidFill>
                <a:latin typeface="Calibri Regular" charset="0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j-lt"/>
              </a:rPr>
              <a:t>Balance traffic to three peers even if normal BGP best path selection and forwarding would only select a single peer. Per-Flow load balancing is based on hashing criteria, SR retains ECMP across entire network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952BEC9C-1563-574A-AC93-02770F7D7717}"/>
              </a:ext>
            </a:extLst>
          </p:cNvPr>
          <p:cNvGraphicFramePr>
            <a:graphicFrameLocks noGrp="1"/>
          </p:cNvGraphicFramePr>
          <p:nvPr/>
        </p:nvGraphicFramePr>
        <p:xfrm>
          <a:off x="4318491" y="3634772"/>
          <a:ext cx="855706" cy="923247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5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458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Consolas" charset="0"/>
                          <a:ea typeface="Consolas" charset="0"/>
                          <a:cs typeface="Consolas" charset="0"/>
                        </a:rPr>
                        <a:t>SID:</a:t>
                      </a:r>
                      <a:r>
                        <a:rPr lang="en-US" sz="900" b="0" baseline="0" dirty="0">
                          <a:latin typeface="Consolas" charset="0"/>
                          <a:ea typeface="Consolas" charset="0"/>
                          <a:cs typeface="Consolas" charset="0"/>
                        </a:rPr>
                        <a:t> 16001</a:t>
                      </a:r>
                      <a:endParaRPr lang="en-US" sz="900" b="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58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SID: 15001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31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DSTIP:</a:t>
                      </a:r>
                      <a:r>
                        <a:rPr lang="en-US" sz="900" b="0" baseline="0" dirty="0">
                          <a:solidFill>
                            <a:schemeClr val="bg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10.0.0.1</a:t>
                      </a:r>
                      <a:endParaRPr lang="en-US" sz="900" b="0" dirty="0">
                        <a:solidFill>
                          <a:schemeClr val="bg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solidFill>
                      <a:srgbClr val="0070C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34CE4CA7-8BF9-0249-B607-277383BBA6C2}"/>
              </a:ext>
            </a:extLst>
          </p:cNvPr>
          <p:cNvSpPr txBox="1"/>
          <p:nvPr/>
        </p:nvSpPr>
        <p:spPr>
          <a:xfrm>
            <a:off x="3450630" y="1392576"/>
            <a:ext cx="97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Anycast SID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F6AE07B-9C90-7949-B876-A6C8AE2CB9E8}"/>
              </a:ext>
            </a:extLst>
          </p:cNvPr>
          <p:cNvSpPr txBox="1"/>
          <p:nvPr/>
        </p:nvSpPr>
        <p:spPr>
          <a:xfrm>
            <a:off x="372229" y="1850465"/>
            <a:ext cx="89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39393B"/>
                </a:solidFill>
                <a:ea typeface="ＭＳ Ｐゴシック" pitchFamily="34" charset="-128"/>
                <a:cs typeface=""/>
              </a:rPr>
              <a:t>10.0.0.0/24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5F47C2-52CC-FC45-8D2B-F87A29785BB4}"/>
              </a:ext>
            </a:extLst>
          </p:cNvPr>
          <p:cNvSpPr txBox="1"/>
          <p:nvPr/>
        </p:nvSpPr>
        <p:spPr>
          <a:xfrm>
            <a:off x="369824" y="2419566"/>
            <a:ext cx="89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39393B"/>
                </a:solidFill>
                <a:ea typeface="ＭＳ Ｐゴシック" pitchFamily="34" charset="-128"/>
                <a:cs typeface=""/>
              </a:rPr>
              <a:t>10.0.0.0/24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4B41BB-9254-3044-B032-2F309F989CD7}"/>
              </a:ext>
            </a:extLst>
          </p:cNvPr>
          <p:cNvSpPr txBox="1"/>
          <p:nvPr/>
        </p:nvSpPr>
        <p:spPr>
          <a:xfrm>
            <a:off x="371189" y="3009252"/>
            <a:ext cx="89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39393B"/>
                </a:solidFill>
                <a:ea typeface="ＭＳ Ｐゴシック" pitchFamily="34" charset="-128"/>
                <a:cs typeface=""/>
              </a:rPr>
              <a:t>10.0.0.0/24</a:t>
            </a:r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5AF568E2-9AEE-F24E-AE14-D3D5B2E2C10B}"/>
              </a:ext>
            </a:extLst>
          </p:cNvPr>
          <p:cNvSpPr/>
          <p:nvPr/>
        </p:nvSpPr>
        <p:spPr>
          <a:xfrm>
            <a:off x="1837531" y="2058862"/>
            <a:ext cx="285683" cy="773748"/>
          </a:xfrm>
          <a:prstGeom prst="arc">
            <a:avLst>
              <a:gd name="adj1" fmla="val 16200000"/>
              <a:gd name="adj2" fmla="val 5512391"/>
            </a:avLst>
          </a:prstGeom>
          <a:ln w="28575">
            <a:solidFill>
              <a:srgbClr val="FA66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042C-1C5D-9160-2F07-B4F74EDA9A6E}"/>
              </a:ext>
            </a:extLst>
          </p:cNvPr>
          <p:cNvSpPr/>
          <p:nvPr/>
        </p:nvSpPr>
        <p:spPr>
          <a:xfrm>
            <a:off x="292231" y="4558019"/>
            <a:ext cx="3235778" cy="4570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4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B03015-B9CD-DB47-879D-BD7491DC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57" y="2195472"/>
            <a:ext cx="1690754" cy="2311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9A652-2006-C848-9FC3-CC15F2BD00F0}"/>
              </a:ext>
            </a:extLst>
          </p:cNvPr>
          <p:cNvSpPr txBox="1"/>
          <p:nvPr/>
        </p:nvSpPr>
        <p:spPr>
          <a:xfrm>
            <a:off x="536289" y="904894"/>
            <a:ext cx="4260182" cy="1098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Traffic moving closer to users (MEC, CDN)</a:t>
            </a:r>
          </a:p>
          <a:p>
            <a:pPr marL="233363" indent="-23336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+80% of Traffic is video </a:t>
            </a:r>
          </a:p>
          <a:p>
            <a:pPr marL="233363" indent="-23336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Subscriber BW growing at 31% CAGR</a:t>
            </a:r>
          </a:p>
          <a:p>
            <a:pPr marL="233363" indent="-23336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Stricter peering SLAs with move to SaaS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FEBD7-6B9B-9A40-B710-5F35673B893D}"/>
              </a:ext>
            </a:extLst>
          </p:cNvPr>
          <p:cNvSpPr txBox="1"/>
          <p:nvPr/>
        </p:nvSpPr>
        <p:spPr>
          <a:xfrm>
            <a:off x="4933504" y="904894"/>
            <a:ext cx="3772426" cy="341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Increased Peering Distribution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B66197-7DE5-0744-8CC0-E941F045E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506" y="2157274"/>
            <a:ext cx="1721618" cy="2311213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7DBA3213-F65F-CB4F-9261-0B33717D2A8D}"/>
              </a:ext>
            </a:extLst>
          </p:cNvPr>
          <p:cNvSpPr/>
          <p:nvPr/>
        </p:nvSpPr>
        <p:spPr bwMode="auto">
          <a:xfrm>
            <a:off x="2081982" y="3355838"/>
            <a:ext cx="510821" cy="29664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>
              <a:solidFill>
                <a:schemeClr val="bg1"/>
              </a:solidFill>
              <a:latin typeface="+mn-lt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32C4B2-33FC-BF48-B742-956B91BCF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166" y="1336519"/>
            <a:ext cx="2174177" cy="137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75947-43C9-834D-B0F1-46E0D02A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5" y="77149"/>
            <a:ext cx="8610273" cy="731837"/>
          </a:xfrm>
        </p:spPr>
        <p:txBody>
          <a:bodyPr/>
          <a:lstStyle/>
          <a:p>
            <a:r>
              <a:rPr lang="en-US" dirty="0">
                <a:latin typeface="+mn-lt"/>
              </a:rPr>
              <a:t>Peering Trends - New paradigm, new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68DE0-47BC-62E1-6BF8-3C2166149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87" y="2863099"/>
            <a:ext cx="4282006" cy="2163331"/>
          </a:xfrm>
          <a:prstGeom prst="rect">
            <a:avLst/>
          </a:prstGeom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6447CA3F-C6F6-8883-E1C5-DD2F7E28E85D}"/>
              </a:ext>
            </a:extLst>
          </p:cNvPr>
          <p:cNvSpPr/>
          <p:nvPr/>
        </p:nvSpPr>
        <p:spPr bwMode="auto">
          <a:xfrm rot="5400000">
            <a:off x="6932368" y="3812028"/>
            <a:ext cx="510821" cy="29664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err="1">
              <a:solidFill>
                <a:schemeClr val="bg1"/>
              </a:solidFill>
              <a:latin typeface="+mn-lt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9DB1BF-41A0-4BEF-3450-42C4B8094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100" y="1889531"/>
            <a:ext cx="1485171" cy="11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1" y="191627"/>
            <a:ext cx="8659368" cy="545321"/>
          </a:xfrm>
        </p:spPr>
        <p:txBody>
          <a:bodyPr/>
          <a:lstStyle/>
          <a:p>
            <a:r>
              <a:rPr lang="en-US" b="0" dirty="0"/>
              <a:t>Use case EPE and Weighted ECMP</a:t>
            </a:r>
            <a:endParaRPr lang="fr-FR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4158067" y="1548064"/>
            <a:ext cx="2101595" cy="2444312"/>
            <a:chOff x="2020901" y="1812360"/>
            <a:chExt cx="2102142" cy="2444948"/>
          </a:xfrm>
        </p:grpSpPr>
        <p:grpSp>
          <p:nvGrpSpPr>
            <p:cNvPr id="5" name="Group 4"/>
            <p:cNvGrpSpPr/>
            <p:nvPr/>
          </p:nvGrpSpPr>
          <p:grpSpPr>
            <a:xfrm>
              <a:off x="2976130" y="2839610"/>
              <a:ext cx="318367" cy="318367"/>
              <a:chOff x="4460682" y="1494845"/>
              <a:chExt cx="365760" cy="36576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562397" y="2840145"/>
              <a:ext cx="318367" cy="318367"/>
              <a:chOff x="4460682" y="1494845"/>
              <a:chExt cx="365760" cy="36576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95188" y="3669668"/>
              <a:ext cx="318367" cy="318367"/>
              <a:chOff x="4460682" y="1494845"/>
              <a:chExt cx="365760" cy="36576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2460" y="3669668"/>
              <a:ext cx="318367" cy="318367"/>
              <a:chOff x="4460682" y="1494845"/>
              <a:chExt cx="365760" cy="36576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9" name="Straight Connector 8"/>
            <p:cNvCxnSpPr>
              <a:stCxn id="24" idx="0"/>
              <a:endCxn id="20" idx="4"/>
            </p:cNvCxnSpPr>
            <p:nvPr/>
          </p:nvCxnSpPr>
          <p:spPr>
            <a:xfrm flipV="1">
              <a:off x="2453881" y="3161022"/>
              <a:ext cx="25207" cy="287642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2" idx="6"/>
              <a:endCxn id="31" idx="1"/>
            </p:cNvCxnSpPr>
            <p:nvPr/>
          </p:nvCxnSpPr>
          <p:spPr>
            <a:xfrm flipV="1">
              <a:off x="3294496" y="2994713"/>
              <a:ext cx="267901" cy="4081"/>
            </a:xfrm>
            <a:prstGeom prst="line">
              <a:avLst/>
            </a:prstGeom>
            <a:ln w="127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5" idx="3"/>
              <a:endCxn id="28" idx="1"/>
            </p:cNvCxnSpPr>
            <p:nvPr/>
          </p:nvCxnSpPr>
          <p:spPr>
            <a:xfrm>
              <a:off x="2613064" y="3603231"/>
              <a:ext cx="228749" cy="113061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8" idx="6"/>
              <a:endCxn id="26" idx="2"/>
            </p:cNvCxnSpPr>
            <p:nvPr/>
          </p:nvCxnSpPr>
          <p:spPr>
            <a:xfrm>
              <a:off x="3113555" y="3828851"/>
              <a:ext cx="448905" cy="0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6" idx="0"/>
              <a:endCxn id="30" idx="4"/>
            </p:cNvCxnSpPr>
            <p:nvPr/>
          </p:nvCxnSpPr>
          <p:spPr>
            <a:xfrm flipH="1" flipV="1">
              <a:off x="3721580" y="3158511"/>
              <a:ext cx="63" cy="511156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020901" y="2604887"/>
              <a:ext cx="2102142" cy="1652421"/>
            </a:xfrm>
            <a:prstGeom prst="roundRect">
              <a:avLst/>
            </a:prstGeom>
            <a:noFill/>
            <a:ln w="12700">
              <a:solidFill>
                <a:schemeClr val="tx1">
                  <a:alpha val="85000"/>
                </a:schemeClr>
              </a:solidFill>
              <a:prstDash val="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067">
                <a:defRPr/>
              </a:pPr>
              <a:endParaRPr lang="fr-FR" sz="1799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4697" y="3448664"/>
              <a:ext cx="318367" cy="318367"/>
              <a:chOff x="5890315" y="3204376"/>
              <a:chExt cx="365760" cy="36576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890315" y="320437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90315" y="3244904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26479" y="1812360"/>
              <a:ext cx="774152" cy="668314"/>
              <a:chOff x="1042574" y="2548951"/>
              <a:chExt cx="1120483" cy="9672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27144" y="2548951"/>
                <a:ext cx="951342" cy="967296"/>
              </a:xfrm>
              <a:prstGeom prst="ellipse">
                <a:avLst/>
              </a:prstGeom>
              <a:gradFill flip="none" rotWithShape="1">
                <a:gsLst>
                  <a:gs pos="0">
                    <a:srgbClr val="163E8E"/>
                  </a:gs>
                  <a:gs pos="100000">
                    <a:srgbClr val="11124B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457067">
                  <a:lnSpc>
                    <a:spcPts val="2000"/>
                  </a:lnSpc>
                  <a:defRPr/>
                </a:pP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42574" y="2860242"/>
                <a:ext cx="1120483" cy="3742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913438" eaLnBrk="0" hangingPunct="0">
                  <a:lnSpc>
                    <a:spcPct val="90000"/>
                  </a:lnSpc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effectLst>
                      <a:outerShdw blurRad="368300" dist="38100" dir="2700000" algn="tl">
                        <a:srgbClr val="000000">
                          <a:alpha val="95000"/>
                        </a:srgbClr>
                      </a:outerShdw>
                    </a:effectLst>
                    <a:cs typeface="+mn-cs"/>
                    <a:sym typeface="Arial" pitchFamily="34" charset="0"/>
                  </a:rPr>
                  <a:t>SR PCE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19904" y="2842655"/>
              <a:ext cx="318367" cy="318367"/>
              <a:chOff x="4460682" y="1494845"/>
              <a:chExt cx="365760" cy="36576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32" idx="2"/>
              <a:endCxn id="20" idx="6"/>
            </p:cNvCxnSpPr>
            <p:nvPr/>
          </p:nvCxnSpPr>
          <p:spPr>
            <a:xfrm flipH="1">
              <a:off x="2638271" y="2998794"/>
              <a:ext cx="337859" cy="3045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6697" y="841204"/>
            <a:ext cx="403187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067">
              <a:defRPr/>
            </a:pPr>
            <a:endParaRPr lang="en-US" sz="1400" b="1" dirty="0">
              <a:solidFill>
                <a:srgbClr val="676767">
                  <a:lumMod val="75000"/>
                </a:srgbClr>
              </a:solidFill>
              <a:cs typeface="+mn-cs"/>
            </a:endParaRP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Policy P(</a:t>
            </a:r>
            <a:r>
              <a:rPr lang="en-US" sz="1400" b="1" dirty="0">
                <a:solidFill>
                  <a:srgbClr val="57B74E">
                    <a:lumMod val="75000"/>
                  </a:srgbClr>
                </a:solidFill>
              </a:rPr>
              <a:t>green, 1.1.1.5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</a:rPr>
              <a:t>)</a:t>
            </a:r>
            <a:endParaRPr lang="en-US" sz="1400" b="1" dirty="0">
              <a:solidFill>
                <a:srgbClr val="57B74E">
                  <a:lumMod val="75000"/>
                </a:srgbClr>
              </a:solidFill>
              <a:cs typeface="+mn-cs"/>
            </a:endParaRPr>
          </a:p>
          <a:p>
            <a:pPr defTabSz="457067">
              <a:defRPr/>
            </a:pPr>
            <a:endParaRPr lang="en-US" sz="1400" b="1" dirty="0">
              <a:solidFill>
                <a:srgbClr val="676767">
                  <a:lumMod val="75000"/>
                </a:srgbClr>
              </a:solidFill>
              <a:cs typeface="+mn-cs"/>
            </a:endParaRP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Binding-SID </a:t>
            </a:r>
            <a:r>
              <a:rPr lang="en-US" sz="1400" b="1" dirty="0">
                <a:solidFill>
                  <a:srgbClr val="57B74E">
                    <a:lumMod val="75000"/>
                  </a:srgbClr>
                </a:solidFill>
                <a:cs typeface="+mn-cs"/>
              </a:rPr>
              <a:t>4001</a:t>
            </a: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  SID List &lt;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16005, 24001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</a:rPr>
              <a:t>&gt;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 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Weight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: 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80%</a:t>
            </a: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  SID List &lt;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16004, 24003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&gt; Weight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: 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20%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6395356" y="3814387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chemeClr val="accent1"/>
          </a:solidFill>
          <a:ln w="127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7" name="Straight Connector 46"/>
          <p:cNvCxnSpPr>
            <a:stCxn id="26" idx="5"/>
          </p:cNvCxnSpPr>
          <p:nvPr/>
        </p:nvCxnSpPr>
        <p:spPr>
          <a:xfrm>
            <a:off x="5970898" y="3676562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96076" y="3646097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37151" y="3615631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36983" y="4231165"/>
            <a:ext cx="1281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A</a:t>
            </a:r>
          </a:p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Premium Content</a:t>
            </a:r>
          </a:p>
        </p:txBody>
      </p:sp>
      <p:sp>
        <p:nvSpPr>
          <p:cNvPr id="52" name="Cloud Callout 51"/>
          <p:cNvSpPr/>
          <p:nvPr/>
        </p:nvSpPr>
        <p:spPr>
          <a:xfrm>
            <a:off x="6462730" y="1411213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rgbClr val="C00000"/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57846" y="1852994"/>
            <a:ext cx="1281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C</a:t>
            </a:r>
          </a:p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Premium Content</a:t>
            </a:r>
          </a:p>
        </p:txBody>
      </p:sp>
      <p:cxnSp>
        <p:nvCxnSpPr>
          <p:cNvPr id="54" name="Straight Connector 53"/>
          <p:cNvCxnSpPr>
            <a:stCxn id="30" idx="7"/>
            <a:endCxn id="52" idx="0"/>
          </p:cNvCxnSpPr>
          <p:nvPr/>
        </p:nvCxnSpPr>
        <p:spPr>
          <a:xfrm flipV="1">
            <a:off x="5970836" y="1625386"/>
            <a:ext cx="493842" cy="99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loud Callout 55"/>
          <p:cNvSpPr/>
          <p:nvPr/>
        </p:nvSpPr>
        <p:spPr>
          <a:xfrm>
            <a:off x="6570591" y="2515916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7" name="Straight Connector 56"/>
          <p:cNvCxnSpPr>
            <a:stCxn id="26" idx="7"/>
            <a:endCxn id="56" idx="0"/>
          </p:cNvCxnSpPr>
          <p:nvPr/>
        </p:nvCxnSpPr>
        <p:spPr>
          <a:xfrm flipV="1">
            <a:off x="5970898" y="2730089"/>
            <a:ext cx="601640" cy="721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23485" y="298675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8862" y="2928257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700"/>
            </a:lvl1pPr>
          </a:lstStyle>
          <a:p>
            <a:pPr defTabSz="457067"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EPE</a:t>
            </a:r>
          </a:p>
          <a:p>
            <a:pPr defTabSz="457067"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24000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83685" y="2216205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 defTabSz="457067">
              <a:defRPr/>
            </a:pPr>
            <a:r>
              <a:rPr lang="en-US" sz="700" dirty="0">
                <a:solidFill>
                  <a:srgbClr val="C00000"/>
                </a:solidFill>
                <a:cs typeface="+mn-cs"/>
              </a:rPr>
              <a:t>EPE</a:t>
            </a:r>
          </a:p>
          <a:p>
            <a:pPr algn="ctr" defTabSz="457067">
              <a:defRPr/>
            </a:pPr>
            <a:r>
              <a:rPr lang="en-US" sz="700" dirty="0">
                <a:solidFill>
                  <a:srgbClr val="676767"/>
                </a:solidFill>
                <a:cs typeface="+mn-cs"/>
              </a:rPr>
              <a:t>24003</a:t>
            </a:r>
          </a:p>
        </p:txBody>
      </p:sp>
      <p:sp>
        <p:nvSpPr>
          <p:cNvPr id="85" name="Freeform 84"/>
          <p:cNvSpPr/>
          <p:nvPr/>
        </p:nvSpPr>
        <p:spPr>
          <a:xfrm>
            <a:off x="4396808" y="3467990"/>
            <a:ext cx="1461497" cy="295281"/>
          </a:xfrm>
          <a:custGeom>
            <a:avLst/>
            <a:gdLst>
              <a:gd name="connsiteX0" fmla="*/ 0 w 1701579"/>
              <a:gd name="connsiteY0" fmla="*/ 24656 h 295358"/>
              <a:gd name="connsiteX1" fmla="*/ 270344 w 1701579"/>
              <a:gd name="connsiteY1" fmla="*/ 16704 h 295358"/>
              <a:gd name="connsiteX2" fmla="*/ 731520 w 1701579"/>
              <a:gd name="connsiteY2" fmla="*/ 215487 h 295358"/>
              <a:gd name="connsiteX3" fmla="*/ 1224500 w 1701579"/>
              <a:gd name="connsiteY3" fmla="*/ 295000 h 295358"/>
              <a:gd name="connsiteX4" fmla="*/ 1701579 w 1701579"/>
              <a:gd name="connsiteY4" fmla="*/ 239341 h 29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79" h="295358">
                <a:moveTo>
                  <a:pt x="0" y="24656"/>
                </a:moveTo>
                <a:cubicBezTo>
                  <a:pt x="74212" y="4777"/>
                  <a:pt x="148424" y="-15101"/>
                  <a:pt x="270344" y="16704"/>
                </a:cubicBezTo>
                <a:cubicBezTo>
                  <a:pt x="392264" y="48509"/>
                  <a:pt x="572494" y="169104"/>
                  <a:pt x="731520" y="215487"/>
                </a:cubicBezTo>
                <a:cubicBezTo>
                  <a:pt x="890546" y="261870"/>
                  <a:pt x="1062824" y="291024"/>
                  <a:pt x="1224500" y="295000"/>
                </a:cubicBezTo>
                <a:cubicBezTo>
                  <a:pt x="1386176" y="298976"/>
                  <a:pt x="1543877" y="269158"/>
                  <a:pt x="1701579" y="239341"/>
                </a:cubicBezTo>
              </a:path>
            </a:pathLst>
          </a:custGeom>
          <a:noFill/>
          <a:ln w="1016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fr-FR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986874" y="3817171"/>
            <a:ext cx="261228" cy="175205"/>
          </a:xfrm>
          <a:prstGeom prst="straightConnector1">
            <a:avLst/>
          </a:prstGeom>
          <a:noFill/>
          <a:ln w="1016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7" name="Freeform 86"/>
          <p:cNvSpPr/>
          <p:nvPr/>
        </p:nvSpPr>
        <p:spPr>
          <a:xfrm>
            <a:off x="4387358" y="2493872"/>
            <a:ext cx="1472418" cy="999283"/>
          </a:xfrm>
          <a:custGeom>
            <a:avLst/>
            <a:gdLst>
              <a:gd name="connsiteX0" fmla="*/ 56908 w 1472240"/>
              <a:gd name="connsiteY0" fmla="*/ 615109 h 615109"/>
              <a:gd name="connsiteX1" fmla="*/ 41006 w 1472240"/>
              <a:gd name="connsiteY1" fmla="*/ 106226 h 615109"/>
              <a:gd name="connsiteX2" fmla="*/ 518084 w 1472240"/>
              <a:gd name="connsiteY2" fmla="*/ 2859 h 615109"/>
              <a:gd name="connsiteX3" fmla="*/ 1472240 w 1472240"/>
              <a:gd name="connsiteY3" fmla="*/ 26712 h 615109"/>
              <a:gd name="connsiteX4" fmla="*/ 1472240 w 1472240"/>
              <a:gd name="connsiteY4" fmla="*/ 26712 h 615109"/>
              <a:gd name="connsiteX0" fmla="*/ 52338 w 1467670"/>
              <a:gd name="connsiteY0" fmla="*/ 615109 h 615109"/>
              <a:gd name="connsiteX1" fmla="*/ 34980 w 1467670"/>
              <a:gd name="connsiteY1" fmla="*/ 545222 h 615109"/>
              <a:gd name="connsiteX2" fmla="*/ 36436 w 1467670"/>
              <a:gd name="connsiteY2" fmla="*/ 106226 h 615109"/>
              <a:gd name="connsiteX3" fmla="*/ 513514 w 1467670"/>
              <a:gd name="connsiteY3" fmla="*/ 2859 h 615109"/>
              <a:gd name="connsiteX4" fmla="*/ 1467670 w 1467670"/>
              <a:gd name="connsiteY4" fmla="*/ 26712 h 615109"/>
              <a:gd name="connsiteX5" fmla="*/ 1467670 w 1467670"/>
              <a:gd name="connsiteY5" fmla="*/ 26712 h 615109"/>
              <a:gd name="connsiteX0" fmla="*/ 5177 w 1467670"/>
              <a:gd name="connsiteY0" fmla="*/ 999543 h 999543"/>
              <a:gd name="connsiteX1" fmla="*/ 34980 w 1467670"/>
              <a:gd name="connsiteY1" fmla="*/ 545222 h 999543"/>
              <a:gd name="connsiteX2" fmla="*/ 36436 w 1467670"/>
              <a:gd name="connsiteY2" fmla="*/ 106226 h 999543"/>
              <a:gd name="connsiteX3" fmla="*/ 513514 w 1467670"/>
              <a:gd name="connsiteY3" fmla="*/ 2859 h 999543"/>
              <a:gd name="connsiteX4" fmla="*/ 1467670 w 1467670"/>
              <a:gd name="connsiteY4" fmla="*/ 26712 h 999543"/>
              <a:gd name="connsiteX5" fmla="*/ 1467670 w 1467670"/>
              <a:gd name="connsiteY5" fmla="*/ 26712 h 999543"/>
              <a:gd name="connsiteX0" fmla="*/ 5177 w 1467670"/>
              <a:gd name="connsiteY0" fmla="*/ 999543 h 999543"/>
              <a:gd name="connsiteX1" fmla="*/ 34980 w 1467670"/>
              <a:gd name="connsiteY1" fmla="*/ 545222 h 999543"/>
              <a:gd name="connsiteX2" fmla="*/ 36436 w 1467670"/>
              <a:gd name="connsiteY2" fmla="*/ 106226 h 999543"/>
              <a:gd name="connsiteX3" fmla="*/ 513514 w 1467670"/>
              <a:gd name="connsiteY3" fmla="*/ 2859 h 999543"/>
              <a:gd name="connsiteX4" fmla="*/ 1467670 w 1467670"/>
              <a:gd name="connsiteY4" fmla="*/ 26712 h 999543"/>
              <a:gd name="connsiteX5" fmla="*/ 1467670 w 1467670"/>
              <a:gd name="connsiteY5" fmla="*/ 26712 h 999543"/>
              <a:gd name="connsiteX0" fmla="*/ 5177 w 1467670"/>
              <a:gd name="connsiteY0" fmla="*/ 999543 h 999543"/>
              <a:gd name="connsiteX1" fmla="*/ 34980 w 1467670"/>
              <a:gd name="connsiteY1" fmla="*/ 545222 h 999543"/>
              <a:gd name="connsiteX2" fmla="*/ 36436 w 1467670"/>
              <a:gd name="connsiteY2" fmla="*/ 106226 h 999543"/>
              <a:gd name="connsiteX3" fmla="*/ 513514 w 1467670"/>
              <a:gd name="connsiteY3" fmla="*/ 2859 h 999543"/>
              <a:gd name="connsiteX4" fmla="*/ 1467670 w 1467670"/>
              <a:gd name="connsiteY4" fmla="*/ 26712 h 999543"/>
              <a:gd name="connsiteX5" fmla="*/ 1467670 w 1467670"/>
              <a:gd name="connsiteY5" fmla="*/ 26712 h 999543"/>
              <a:gd name="connsiteX0" fmla="*/ 10309 w 1472802"/>
              <a:gd name="connsiteY0" fmla="*/ 999543 h 999543"/>
              <a:gd name="connsiteX1" fmla="*/ 40112 w 1472802"/>
              <a:gd name="connsiteY1" fmla="*/ 545222 h 999543"/>
              <a:gd name="connsiteX2" fmla="*/ 41568 w 1472802"/>
              <a:gd name="connsiteY2" fmla="*/ 106226 h 999543"/>
              <a:gd name="connsiteX3" fmla="*/ 518646 w 1472802"/>
              <a:gd name="connsiteY3" fmla="*/ 2859 h 999543"/>
              <a:gd name="connsiteX4" fmla="*/ 1472802 w 1472802"/>
              <a:gd name="connsiteY4" fmla="*/ 26712 h 999543"/>
              <a:gd name="connsiteX5" fmla="*/ 1472802 w 1472802"/>
              <a:gd name="connsiteY5" fmla="*/ 26712 h 9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2802" h="999543">
                <a:moveTo>
                  <a:pt x="10309" y="999543"/>
                </a:moveTo>
                <a:cubicBezTo>
                  <a:pt x="183198" y="956454"/>
                  <a:pt x="62939" y="633398"/>
                  <a:pt x="40112" y="545222"/>
                </a:cubicBezTo>
                <a:cubicBezTo>
                  <a:pt x="17285" y="457046"/>
                  <a:pt x="-38188" y="196620"/>
                  <a:pt x="41568" y="106226"/>
                </a:cubicBezTo>
                <a:cubicBezTo>
                  <a:pt x="121324" y="15832"/>
                  <a:pt x="280107" y="16111"/>
                  <a:pt x="518646" y="2859"/>
                </a:cubicBezTo>
                <a:cubicBezTo>
                  <a:pt x="757185" y="-10393"/>
                  <a:pt x="1472802" y="26712"/>
                  <a:pt x="1472802" y="26712"/>
                </a:cubicBezTo>
                <a:lnTo>
                  <a:pt x="1472802" y="26712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982245" y="1924386"/>
            <a:ext cx="174152" cy="241504"/>
          </a:xfrm>
          <a:prstGeom prst="straightConnector1">
            <a:avLst/>
          </a:pr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Rectangular Callout 90"/>
          <p:cNvSpPr/>
          <p:nvPr/>
        </p:nvSpPr>
        <p:spPr>
          <a:xfrm>
            <a:off x="2894402" y="828163"/>
            <a:ext cx="1502406" cy="709398"/>
          </a:xfrm>
          <a:prstGeom prst="wedgeRectCallout">
            <a:avLst>
              <a:gd name="adj1" fmla="val -118705"/>
              <a:gd name="adj2" fmla="val 7568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Go to Node 5 (following IGP SPT) and exit via BGP peer adjacency 24001 to ISP A</a:t>
            </a:r>
          </a:p>
        </p:txBody>
      </p:sp>
      <p:sp>
        <p:nvSpPr>
          <p:cNvPr id="92" name="Rectangular Callout 91"/>
          <p:cNvSpPr/>
          <p:nvPr/>
        </p:nvSpPr>
        <p:spPr>
          <a:xfrm>
            <a:off x="406817" y="2829244"/>
            <a:ext cx="1502406" cy="709398"/>
          </a:xfrm>
          <a:prstGeom prst="wedgeRectCallout">
            <a:avLst>
              <a:gd name="adj1" fmla="val 12072"/>
              <a:gd name="adj2" fmla="val -13967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Go to Node 4 (following IGP SPT) and exit via BGP peer adjacency 24003 to ISP C</a:t>
            </a:r>
          </a:p>
        </p:txBody>
      </p:sp>
      <p:sp>
        <p:nvSpPr>
          <p:cNvPr id="90" name="Freeform 89"/>
          <p:cNvSpPr/>
          <p:nvPr/>
        </p:nvSpPr>
        <p:spPr>
          <a:xfrm>
            <a:off x="4058941" y="1821045"/>
            <a:ext cx="831029" cy="1486507"/>
          </a:xfrm>
          <a:custGeom>
            <a:avLst/>
            <a:gdLst>
              <a:gd name="connsiteX0" fmla="*/ 831246 w 831246"/>
              <a:gd name="connsiteY0" fmla="*/ 0 h 1486894"/>
              <a:gd name="connsiteX1" fmla="*/ 107677 w 831246"/>
              <a:gd name="connsiteY1" fmla="*/ 318052 h 1486894"/>
              <a:gd name="connsiteX2" fmla="*/ 20213 w 831246"/>
              <a:gd name="connsiteY2" fmla="*/ 1049572 h 1486894"/>
              <a:gd name="connsiteX3" fmla="*/ 274655 w 831246"/>
              <a:gd name="connsiteY3" fmla="*/ 1486894 h 148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46" h="1486894">
                <a:moveTo>
                  <a:pt x="831246" y="0"/>
                </a:moveTo>
                <a:cubicBezTo>
                  <a:pt x="537047" y="71561"/>
                  <a:pt x="242849" y="143123"/>
                  <a:pt x="107677" y="318052"/>
                </a:cubicBezTo>
                <a:cubicBezTo>
                  <a:pt x="-27495" y="492981"/>
                  <a:pt x="-7617" y="854765"/>
                  <a:pt x="20213" y="1049572"/>
                </a:cubicBezTo>
                <a:cubicBezTo>
                  <a:pt x="48043" y="1244379"/>
                  <a:pt x="161349" y="1365636"/>
                  <a:pt x="274655" y="148689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ular Callout 93"/>
          <p:cNvSpPr/>
          <p:nvPr/>
        </p:nvSpPr>
        <p:spPr>
          <a:xfrm>
            <a:off x="7416449" y="2843999"/>
            <a:ext cx="1502406" cy="709398"/>
          </a:xfrm>
          <a:prstGeom prst="wedgeRectCallout">
            <a:avLst>
              <a:gd name="adj1" fmla="val -115781"/>
              <a:gd name="adj2" fmla="val 38779"/>
            </a:avLst>
          </a:prstGeom>
          <a:solidFill>
            <a:schemeClr val="accent5"/>
          </a:solidFill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EPE enabled on external peering links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23869" y="3411415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700"/>
            </a:lvl1pPr>
          </a:lstStyle>
          <a:p>
            <a:pPr defTabSz="457067"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EPE</a:t>
            </a:r>
          </a:p>
          <a:p>
            <a:pPr defTabSz="457067"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24001</a:t>
            </a:r>
          </a:p>
        </p:txBody>
      </p:sp>
      <p:sp>
        <p:nvSpPr>
          <p:cNvPr id="93" name="Oval 92"/>
          <p:cNvSpPr/>
          <p:nvPr/>
        </p:nvSpPr>
        <p:spPr>
          <a:xfrm rot="2111312">
            <a:off x="6289915" y="3699226"/>
            <a:ext cx="88877" cy="264134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676767"/>
              </a:solidFill>
              <a:latin typeface="Arial"/>
            </a:endParaRPr>
          </a:p>
        </p:txBody>
      </p:sp>
      <p:sp>
        <p:nvSpPr>
          <p:cNvPr id="97" name="Rectangular Callout 96"/>
          <p:cNvSpPr/>
          <p:nvPr/>
        </p:nvSpPr>
        <p:spPr>
          <a:xfrm>
            <a:off x="2311984" y="2964453"/>
            <a:ext cx="1502406" cy="358384"/>
          </a:xfrm>
          <a:prstGeom prst="wedgeRectCallout">
            <a:avLst>
              <a:gd name="adj1" fmla="val -9474"/>
              <a:gd name="adj2" fmla="val -2643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UCMP across SID lists using different weights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867" y="3012874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SR-MPLS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6032095" y="587387"/>
            <a:ext cx="2886761" cy="1159077"/>
          </a:xfrm>
          <a:prstGeom prst="wedgeRectCallout">
            <a:avLst>
              <a:gd name="adj1" fmla="val -71744"/>
              <a:gd name="adj2" fmla="val 45345"/>
            </a:avLst>
          </a:prstGeom>
          <a:solidFill>
            <a:schemeClr val="accent5"/>
          </a:solidFill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/>
          <a:lstStyle/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Local SR Policy configured at HE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*or*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SR PCE advertised SR Policy via PCEP / </a:t>
            </a:r>
            <a:r>
              <a:rPr lang="en-US" sz="1000" dirty="0">
                <a:solidFill>
                  <a:srgbClr val="FFFFFF"/>
                </a:solidFill>
              </a:rPr>
              <a:t>BGP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  <a:p>
            <a:pPr defTabSz="457067">
              <a:defRPr/>
            </a:pPr>
            <a:endParaRPr lang="en-US" sz="1000" dirty="0">
              <a:solidFill>
                <a:srgbClr val="FFFFFF"/>
              </a:solidFill>
              <a:latin typeface="Arial"/>
            </a:endParaRP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SR P</a:t>
            </a:r>
            <a:r>
              <a:rPr lang="en-US" sz="1000" dirty="0" err="1">
                <a:solidFill>
                  <a:srgbClr val="FFFFFF"/>
                </a:solidFill>
                <a:latin typeface="Arial"/>
              </a:rPr>
              <a:t>olicy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000" dirty="0">
                <a:solidFill>
                  <a:srgbClr val="FFFFFF"/>
                </a:solidFill>
              </a:rPr>
              <a:t>(color, endpoint)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@ HE X 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 e.g. (green, 1.1.1.5) @ Node (1)</a:t>
            </a:r>
          </a:p>
        </p:txBody>
      </p:sp>
      <p:sp>
        <p:nvSpPr>
          <p:cNvPr id="61" name="Rectangular Callout 60"/>
          <p:cNvSpPr/>
          <p:nvPr/>
        </p:nvSpPr>
        <p:spPr>
          <a:xfrm>
            <a:off x="1173167" y="3964834"/>
            <a:ext cx="1884327" cy="879530"/>
          </a:xfrm>
          <a:prstGeom prst="wedgeRectCallout">
            <a:avLst>
              <a:gd name="adj1" fmla="val -46069"/>
              <a:gd name="adj2" fmla="val -101210"/>
            </a:avLst>
          </a:prstGeom>
          <a:solidFill>
            <a:srgbClr val="C00000"/>
          </a:solidFill>
          <a:ln w="38100"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/>
          <a:lstStyle/>
          <a:p>
            <a:pPr defTabSz="457067">
              <a:defRPr/>
            </a:pPr>
            <a:r>
              <a:rPr lang="en-US" sz="1000" u="sng" dirty="0">
                <a:solidFill>
                  <a:srgbClr val="FFFFFF"/>
                </a:solidFill>
                <a:latin typeface="Arial"/>
              </a:rPr>
              <a:t>IMPORTANT property: 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The SR Policy endpoint (e.g. (5)) is decoupled from the target node specified in SID list (e.g. (4))</a:t>
            </a:r>
          </a:p>
        </p:txBody>
      </p:sp>
    </p:spTree>
    <p:extLst>
      <p:ext uri="{BB962C8B-B14F-4D97-AF65-F5344CB8AC3E}">
        <p14:creationId xmlns:p14="http://schemas.microsoft.com/office/powerpoint/2010/main" val="20314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2" grpId="0" animBg="1"/>
      <p:bldP spid="82" grpId="0" animBg="1"/>
      <p:bldP spid="85" grpId="0" animBg="1"/>
      <p:bldP spid="87" grpId="0" animBg="1"/>
      <p:bldP spid="91" grpId="0" animBg="1"/>
      <p:bldP spid="92" grpId="0" animBg="1"/>
      <p:bldP spid="90" grpId="0" animBg="1"/>
      <p:bldP spid="94" grpId="0" animBg="1"/>
      <p:bldP spid="95" grpId="0" animBg="1"/>
      <p:bldP spid="97" grpId="0" animBg="1"/>
      <p:bldP spid="58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0" y="233150"/>
            <a:ext cx="8659368" cy="545321"/>
          </a:xfrm>
        </p:spPr>
        <p:txBody>
          <a:bodyPr/>
          <a:lstStyle/>
          <a:p>
            <a:r>
              <a:rPr lang="en-US" b="0" dirty="0"/>
              <a:t>SR</a:t>
            </a:r>
            <a:r>
              <a:rPr lang="en-US" sz="2799" dirty="0"/>
              <a:t> </a:t>
            </a:r>
            <a:r>
              <a:rPr lang="en-US" b="0" dirty="0"/>
              <a:t>Policy – Degradation Starts</a:t>
            </a:r>
            <a:endParaRPr lang="fr-FR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4158067" y="1548064"/>
            <a:ext cx="2101595" cy="2444312"/>
            <a:chOff x="2020901" y="1812360"/>
            <a:chExt cx="2102142" cy="2444948"/>
          </a:xfrm>
        </p:grpSpPr>
        <p:grpSp>
          <p:nvGrpSpPr>
            <p:cNvPr id="5" name="Group 4"/>
            <p:cNvGrpSpPr/>
            <p:nvPr/>
          </p:nvGrpSpPr>
          <p:grpSpPr>
            <a:xfrm>
              <a:off x="2976130" y="2839610"/>
              <a:ext cx="318367" cy="318367"/>
              <a:chOff x="4460682" y="1494845"/>
              <a:chExt cx="365760" cy="36576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562397" y="2840145"/>
              <a:ext cx="318367" cy="318367"/>
              <a:chOff x="4460682" y="1494845"/>
              <a:chExt cx="365760" cy="36576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95188" y="3669668"/>
              <a:ext cx="318367" cy="318367"/>
              <a:chOff x="4460682" y="1494845"/>
              <a:chExt cx="365760" cy="36576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2460" y="3669668"/>
              <a:ext cx="318367" cy="318367"/>
              <a:chOff x="4460682" y="1494845"/>
              <a:chExt cx="365760" cy="36576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9" name="Straight Connector 8"/>
            <p:cNvCxnSpPr>
              <a:stCxn id="24" idx="0"/>
              <a:endCxn id="20" idx="4"/>
            </p:cNvCxnSpPr>
            <p:nvPr/>
          </p:nvCxnSpPr>
          <p:spPr>
            <a:xfrm flipV="1">
              <a:off x="2453881" y="3161022"/>
              <a:ext cx="25207" cy="287642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2" idx="6"/>
              <a:endCxn id="31" idx="1"/>
            </p:cNvCxnSpPr>
            <p:nvPr/>
          </p:nvCxnSpPr>
          <p:spPr>
            <a:xfrm flipV="1">
              <a:off x="3294496" y="2994713"/>
              <a:ext cx="267901" cy="4081"/>
            </a:xfrm>
            <a:prstGeom prst="line">
              <a:avLst/>
            </a:prstGeom>
            <a:ln w="127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5" idx="3"/>
              <a:endCxn id="28" idx="1"/>
            </p:cNvCxnSpPr>
            <p:nvPr/>
          </p:nvCxnSpPr>
          <p:spPr>
            <a:xfrm>
              <a:off x="2613064" y="3603231"/>
              <a:ext cx="228749" cy="113061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8" idx="6"/>
              <a:endCxn id="26" idx="2"/>
            </p:cNvCxnSpPr>
            <p:nvPr/>
          </p:nvCxnSpPr>
          <p:spPr>
            <a:xfrm>
              <a:off x="3113555" y="3828851"/>
              <a:ext cx="448905" cy="0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6" idx="0"/>
              <a:endCxn id="30" idx="4"/>
            </p:cNvCxnSpPr>
            <p:nvPr/>
          </p:nvCxnSpPr>
          <p:spPr>
            <a:xfrm flipH="1" flipV="1">
              <a:off x="3721580" y="3158511"/>
              <a:ext cx="63" cy="511156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2020901" y="2604887"/>
              <a:ext cx="2102142" cy="1652421"/>
            </a:xfrm>
            <a:prstGeom prst="roundRect">
              <a:avLst/>
            </a:prstGeom>
            <a:noFill/>
            <a:ln w="12700">
              <a:solidFill>
                <a:schemeClr val="tx1">
                  <a:alpha val="85000"/>
                </a:schemeClr>
              </a:solidFill>
              <a:prstDash val="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067">
                <a:defRPr/>
              </a:pPr>
              <a:endParaRPr lang="fr-FR" sz="1799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4697" y="3448664"/>
              <a:ext cx="318367" cy="318367"/>
              <a:chOff x="5890315" y="3204376"/>
              <a:chExt cx="365760" cy="36576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890315" y="320437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90315" y="3244904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26479" y="1812360"/>
              <a:ext cx="774152" cy="668314"/>
              <a:chOff x="1042574" y="2548951"/>
              <a:chExt cx="1120483" cy="9672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27144" y="2548951"/>
                <a:ext cx="951342" cy="967296"/>
              </a:xfrm>
              <a:prstGeom prst="ellipse">
                <a:avLst/>
              </a:prstGeom>
              <a:gradFill flip="none" rotWithShape="1">
                <a:gsLst>
                  <a:gs pos="0">
                    <a:srgbClr val="163E8E"/>
                  </a:gs>
                  <a:gs pos="100000">
                    <a:srgbClr val="11124B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457067">
                  <a:lnSpc>
                    <a:spcPts val="2000"/>
                  </a:lnSpc>
                  <a:defRPr/>
                </a:pPr>
                <a:endParaRPr lang="en-U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42574" y="2860241"/>
                <a:ext cx="1120483" cy="37428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913438" eaLnBrk="0" hangingPunct="0">
                  <a:lnSpc>
                    <a:spcPct val="90000"/>
                  </a:lnSpc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effectLst>
                      <a:outerShdw blurRad="368300" dist="38100" dir="2700000" algn="tl">
                        <a:srgbClr val="000000">
                          <a:alpha val="95000"/>
                        </a:srgbClr>
                      </a:outerShdw>
                    </a:effectLst>
                    <a:sym typeface="Arial" pitchFamily="34" charset="0"/>
                  </a:rPr>
                  <a:t>SR PCE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19904" y="2842655"/>
              <a:ext cx="318367" cy="318367"/>
              <a:chOff x="4460682" y="1494845"/>
              <a:chExt cx="365760" cy="36576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460682" y="1494845"/>
                <a:ext cx="365760" cy="365760"/>
              </a:xfrm>
              <a:prstGeom prst="ellipse">
                <a:avLst/>
              </a:prstGeom>
              <a:noFill/>
              <a:ln w="38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67">
                  <a:defRPr/>
                </a:pPr>
                <a:endParaRPr lang="fr-FR" sz="1799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60682" y="1535373"/>
                <a:ext cx="365760" cy="274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1" tIns="34286" rIns="68571" bIns="34286" rtlCol="0">
                <a:spAutoFit/>
              </a:bodyPr>
              <a:lstStyle/>
              <a:p>
                <a:pPr algn="ctr" defTabSz="457067">
                  <a:defRPr/>
                </a:pPr>
                <a:r>
                  <a:rPr lang="en-US" sz="1100" dirty="0">
                    <a:solidFill>
                      <a:srgbClr val="676767">
                        <a:lumMod val="75000"/>
                        <a:lumOff val="25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fr-FR" sz="1100" dirty="0">
                  <a:solidFill>
                    <a:srgbClr val="676767">
                      <a:lumMod val="75000"/>
                      <a:lumOff val="2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32" idx="2"/>
              <a:endCxn id="20" idx="6"/>
            </p:cNvCxnSpPr>
            <p:nvPr/>
          </p:nvCxnSpPr>
          <p:spPr>
            <a:xfrm flipH="1">
              <a:off x="2638271" y="2998794"/>
              <a:ext cx="337859" cy="3045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  <a:alpha val="6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6697" y="841204"/>
            <a:ext cx="403187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067">
              <a:defRPr/>
            </a:pPr>
            <a:endParaRPr lang="en-US" sz="1400" b="1" dirty="0">
              <a:solidFill>
                <a:srgbClr val="676767">
                  <a:lumMod val="75000"/>
                </a:srgbClr>
              </a:solidFill>
              <a:cs typeface="+mn-cs"/>
            </a:endParaRP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</a:rPr>
              <a:t>Policy P(</a:t>
            </a:r>
            <a:r>
              <a:rPr lang="en-US" sz="1400" b="1" dirty="0">
                <a:solidFill>
                  <a:srgbClr val="57B74E">
                    <a:lumMod val="75000"/>
                  </a:srgbClr>
                </a:solidFill>
              </a:rPr>
              <a:t>green, 1.1.1.5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</a:rPr>
              <a:t>)</a:t>
            </a:r>
            <a:endParaRPr lang="en-US" sz="1400" b="1" dirty="0">
              <a:solidFill>
                <a:srgbClr val="57B74E">
                  <a:lumMod val="75000"/>
                </a:srgbClr>
              </a:solidFill>
            </a:endParaRPr>
          </a:p>
          <a:p>
            <a:pPr defTabSz="457067">
              <a:defRPr/>
            </a:pPr>
            <a:endParaRPr lang="en-US" sz="1400" b="1" dirty="0">
              <a:solidFill>
                <a:srgbClr val="676767">
                  <a:lumMod val="75000"/>
                </a:srgbClr>
              </a:solidFill>
              <a:cs typeface="+mn-cs"/>
            </a:endParaRP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Binding-SID 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4001</a:t>
            </a: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  SID List 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</a:rPr>
              <a:t>&lt;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16005, 24001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&gt;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 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Weight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: 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60%</a:t>
            </a:r>
          </a:p>
          <a:p>
            <a:pPr defTabSz="457067">
              <a:defRPr/>
            </a:pP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  SID List &lt;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16004, 24003</a:t>
            </a:r>
            <a:r>
              <a:rPr lang="en-US" sz="1400" b="1" dirty="0">
                <a:solidFill>
                  <a:srgbClr val="676767">
                    <a:lumMod val="75000"/>
                  </a:srgbClr>
                </a:solidFill>
                <a:cs typeface="+mn-cs"/>
              </a:rPr>
              <a:t>&gt; Weight</a:t>
            </a:r>
            <a:r>
              <a:rPr lang="en-US" sz="1400" dirty="0">
                <a:solidFill>
                  <a:srgbClr val="676767">
                    <a:lumMod val="75000"/>
                  </a:srgbClr>
                </a:solidFill>
                <a:cs typeface="+mn-cs"/>
              </a:rPr>
              <a:t>: </a:t>
            </a:r>
            <a:r>
              <a:rPr lang="en-US" sz="1400" dirty="0">
                <a:solidFill>
                  <a:srgbClr val="57B74E">
                    <a:lumMod val="75000"/>
                  </a:srgbClr>
                </a:solidFill>
                <a:cs typeface="+mn-cs"/>
              </a:rPr>
              <a:t>40%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6395356" y="3814387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chemeClr val="accent1"/>
          </a:solidFill>
          <a:ln w="127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7" name="Straight Connector 46"/>
          <p:cNvCxnSpPr>
            <a:stCxn id="26" idx="5"/>
          </p:cNvCxnSpPr>
          <p:nvPr/>
        </p:nvCxnSpPr>
        <p:spPr>
          <a:xfrm>
            <a:off x="5970898" y="3676562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96076" y="3646097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37151" y="3615631"/>
            <a:ext cx="453329" cy="24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36983" y="4231165"/>
            <a:ext cx="1281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A</a:t>
            </a:r>
          </a:p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Premium Content</a:t>
            </a:r>
          </a:p>
        </p:txBody>
      </p:sp>
      <p:sp>
        <p:nvSpPr>
          <p:cNvPr id="52" name="Cloud Callout 51"/>
          <p:cNvSpPr/>
          <p:nvPr/>
        </p:nvSpPr>
        <p:spPr>
          <a:xfrm>
            <a:off x="6462730" y="1411213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rgbClr val="C00000"/>
          </a:solidFill>
          <a:ln w="127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57846" y="1852994"/>
            <a:ext cx="1281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C</a:t>
            </a:r>
          </a:p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Premium Content</a:t>
            </a:r>
          </a:p>
        </p:txBody>
      </p:sp>
      <p:cxnSp>
        <p:nvCxnSpPr>
          <p:cNvPr id="54" name="Straight Connector 53"/>
          <p:cNvCxnSpPr>
            <a:stCxn id="30" idx="7"/>
            <a:endCxn id="52" idx="0"/>
          </p:cNvCxnSpPr>
          <p:nvPr/>
        </p:nvCxnSpPr>
        <p:spPr>
          <a:xfrm flipV="1">
            <a:off x="5970836" y="1625386"/>
            <a:ext cx="493842" cy="99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loud Callout 55"/>
          <p:cNvSpPr/>
          <p:nvPr/>
        </p:nvSpPr>
        <p:spPr>
          <a:xfrm>
            <a:off x="6570591" y="2515916"/>
            <a:ext cx="627989" cy="428345"/>
          </a:xfrm>
          <a:prstGeom prst="cloudCallout">
            <a:avLst>
              <a:gd name="adj1" fmla="val -580"/>
              <a:gd name="adj2" fmla="val 30952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7" name="Straight Connector 56"/>
          <p:cNvCxnSpPr>
            <a:stCxn id="26" idx="7"/>
            <a:endCxn id="56" idx="0"/>
          </p:cNvCxnSpPr>
          <p:nvPr/>
        </p:nvCxnSpPr>
        <p:spPr>
          <a:xfrm flipV="1">
            <a:off x="5970898" y="2730089"/>
            <a:ext cx="601640" cy="721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23485" y="298675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ISP B</a:t>
            </a:r>
          </a:p>
        </p:txBody>
      </p:sp>
      <p:sp>
        <p:nvSpPr>
          <p:cNvPr id="90" name="Freeform 89"/>
          <p:cNvSpPr/>
          <p:nvPr/>
        </p:nvSpPr>
        <p:spPr>
          <a:xfrm>
            <a:off x="4058941" y="1821045"/>
            <a:ext cx="831029" cy="1486507"/>
          </a:xfrm>
          <a:custGeom>
            <a:avLst/>
            <a:gdLst>
              <a:gd name="connsiteX0" fmla="*/ 831246 w 831246"/>
              <a:gd name="connsiteY0" fmla="*/ 0 h 1486894"/>
              <a:gd name="connsiteX1" fmla="*/ 107677 w 831246"/>
              <a:gd name="connsiteY1" fmla="*/ 318052 h 1486894"/>
              <a:gd name="connsiteX2" fmla="*/ 20213 w 831246"/>
              <a:gd name="connsiteY2" fmla="*/ 1049572 h 1486894"/>
              <a:gd name="connsiteX3" fmla="*/ 274655 w 831246"/>
              <a:gd name="connsiteY3" fmla="*/ 1486894 h 148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46" h="1486894">
                <a:moveTo>
                  <a:pt x="831246" y="0"/>
                </a:moveTo>
                <a:cubicBezTo>
                  <a:pt x="537047" y="71561"/>
                  <a:pt x="242849" y="143123"/>
                  <a:pt x="107677" y="318052"/>
                </a:cubicBezTo>
                <a:cubicBezTo>
                  <a:pt x="-27495" y="492981"/>
                  <a:pt x="-7617" y="854765"/>
                  <a:pt x="20213" y="1049572"/>
                </a:cubicBezTo>
                <a:cubicBezTo>
                  <a:pt x="48043" y="1244379"/>
                  <a:pt x="161349" y="1365636"/>
                  <a:pt x="274655" y="148689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Oval 92"/>
          <p:cNvSpPr/>
          <p:nvPr/>
        </p:nvSpPr>
        <p:spPr>
          <a:xfrm rot="2111312">
            <a:off x="6289915" y="3699226"/>
            <a:ext cx="88877" cy="264134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067">
              <a:defRPr/>
            </a:pPr>
            <a:endParaRPr lang="en-US" sz="1799">
              <a:solidFill>
                <a:srgbClr val="676767"/>
              </a:solidFill>
              <a:latin typeface="Arial"/>
            </a:endParaRPr>
          </a:p>
        </p:txBody>
      </p:sp>
      <p:sp>
        <p:nvSpPr>
          <p:cNvPr id="97" name="Rectangular Callout 96"/>
          <p:cNvSpPr/>
          <p:nvPr/>
        </p:nvSpPr>
        <p:spPr>
          <a:xfrm>
            <a:off x="783832" y="2737234"/>
            <a:ext cx="1956921" cy="985940"/>
          </a:xfrm>
          <a:prstGeom prst="wedgeRectCallout">
            <a:avLst>
              <a:gd name="adj1" fmla="val 54105"/>
              <a:gd name="adj2" fmla="val -10032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Modified weights allow less traffic (from 80% to 60%) to be directed to ISP A and more traffic (from 20% to 40%) towards ISP C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7243554" y="3486090"/>
            <a:ext cx="1188242" cy="621960"/>
          </a:xfrm>
          <a:prstGeom prst="wedgeRectCallout">
            <a:avLst>
              <a:gd name="adj1" fmla="val -114987"/>
              <a:gd name="adj2" fmla="val -20851"/>
            </a:avLst>
          </a:prstGeom>
          <a:solidFill>
            <a:srgbClr val="C00000"/>
          </a:solidFill>
          <a:ln w="38100"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Node (5) experiences partial failure of bundle to ISP 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0192" y="3594250"/>
            <a:ext cx="68930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pPr defTabSz="457067">
              <a:defRPr/>
            </a:pPr>
            <a:r>
              <a:rPr lang="en-US" b="1" dirty="0">
                <a:solidFill>
                  <a:srgbClr val="C00000"/>
                </a:solidFill>
                <a:cs typeface="+mn-cs"/>
              </a:rPr>
              <a:t>X</a:t>
            </a:r>
          </a:p>
        </p:txBody>
      </p:sp>
      <p:sp>
        <p:nvSpPr>
          <p:cNvPr id="63" name="Rectangular Callout 62"/>
          <p:cNvSpPr/>
          <p:nvPr/>
        </p:nvSpPr>
        <p:spPr>
          <a:xfrm>
            <a:off x="5212712" y="341739"/>
            <a:ext cx="1810632" cy="1149191"/>
          </a:xfrm>
          <a:prstGeom prst="wedgeRectCallout">
            <a:avLst>
              <a:gd name="adj1" fmla="val -34313"/>
              <a:gd name="adj2" fmla="val 65908"/>
            </a:avLst>
          </a:prstGeom>
          <a:solidFill>
            <a:schemeClr val="accent5"/>
          </a:solidFill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External logic can be used to modify (re-configure) or re-advertise SR Policy </a:t>
            </a:r>
          </a:p>
          <a:p>
            <a:pPr algn="ctr" defTabSz="457067">
              <a:defRPr/>
            </a:pPr>
            <a:endParaRPr lang="en-US" sz="1000" dirty="0">
              <a:solidFill>
                <a:srgbClr val="FFFFFF"/>
              </a:solidFill>
              <a:latin typeface="Arial"/>
            </a:endParaRPr>
          </a:p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e.g.</a:t>
            </a:r>
          </a:p>
          <a:p>
            <a:pPr algn="ctr"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adjusting weights of SID lists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8862" y="2928257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700"/>
            </a:lvl1pPr>
          </a:lstStyle>
          <a:p>
            <a:pPr defTabSz="457067">
              <a:defRPr/>
            </a:pPr>
            <a:r>
              <a:rPr lang="en-US" dirty="0">
                <a:solidFill>
                  <a:srgbClr val="676767"/>
                </a:solidFill>
                <a:cs typeface="+mn-cs"/>
              </a:rPr>
              <a:t>EPE</a:t>
            </a:r>
          </a:p>
          <a:p>
            <a:pPr defTabSz="457067">
              <a:defRPr/>
            </a:pPr>
            <a:r>
              <a:rPr lang="en-US" dirty="0">
                <a:solidFill>
                  <a:srgbClr val="676767"/>
                </a:solidFill>
                <a:cs typeface="+mn-cs"/>
              </a:rPr>
              <a:t>24000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83685" y="2216205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 defTabSz="457067">
              <a:defRPr/>
            </a:pPr>
            <a:r>
              <a:rPr lang="en-US" sz="700" dirty="0">
                <a:solidFill>
                  <a:srgbClr val="676767"/>
                </a:solidFill>
                <a:cs typeface="+mn-cs"/>
              </a:rPr>
              <a:t>EPE</a:t>
            </a:r>
          </a:p>
          <a:p>
            <a:pPr algn="ctr" defTabSz="457067">
              <a:defRPr/>
            </a:pPr>
            <a:r>
              <a:rPr lang="en-US" sz="700" dirty="0">
                <a:solidFill>
                  <a:srgbClr val="676767"/>
                </a:solidFill>
                <a:cs typeface="+mn-cs"/>
              </a:rPr>
              <a:t>24003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23869" y="3411415"/>
            <a:ext cx="248466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sz="700"/>
            </a:lvl1pPr>
          </a:lstStyle>
          <a:p>
            <a:pPr defTabSz="457067">
              <a:defRPr/>
            </a:pPr>
            <a:r>
              <a:rPr lang="en-US" dirty="0">
                <a:solidFill>
                  <a:srgbClr val="676767"/>
                </a:solidFill>
                <a:cs typeface="+mn-cs"/>
              </a:rPr>
              <a:t>EPE</a:t>
            </a:r>
          </a:p>
          <a:p>
            <a:pPr defTabSz="457067">
              <a:defRPr/>
            </a:pPr>
            <a:r>
              <a:rPr lang="en-US" dirty="0">
                <a:solidFill>
                  <a:srgbClr val="676767"/>
                </a:solidFill>
                <a:cs typeface="+mn-cs"/>
              </a:rPr>
              <a:t>24001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89867" y="3012874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7">
              <a:defRPr/>
            </a:pPr>
            <a:r>
              <a:rPr lang="en-US" sz="1100" dirty="0">
                <a:solidFill>
                  <a:srgbClr val="676767"/>
                </a:solidFill>
                <a:cs typeface="+mn-cs"/>
              </a:rPr>
              <a:t>SR-MPLS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1173166" y="3964834"/>
            <a:ext cx="1973015" cy="1022795"/>
          </a:xfrm>
          <a:prstGeom prst="wedgeRectCallout">
            <a:avLst>
              <a:gd name="adj1" fmla="val -32684"/>
              <a:gd name="adj2" fmla="val -83123"/>
            </a:avLst>
          </a:prstGeom>
          <a:solidFill>
            <a:srgbClr val="C00000"/>
          </a:solidFill>
          <a:ln w="38100"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/>
          <a:lstStyle/>
          <a:p>
            <a:pPr defTabSz="457067">
              <a:defRPr/>
            </a:pPr>
            <a:r>
              <a:rPr lang="en-US" sz="1000" u="sng" dirty="0">
                <a:solidFill>
                  <a:srgbClr val="FFFFFF"/>
                </a:solidFill>
                <a:latin typeface="Arial"/>
              </a:rPr>
              <a:t>IMPORTANT property: 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Only SR Policy is re-advertised</a:t>
            </a:r>
          </a:p>
          <a:p>
            <a:pPr defTabSz="457067">
              <a:defRPr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NO re-advertisement of end-user prefixes is required</a:t>
            </a:r>
          </a:p>
        </p:txBody>
      </p:sp>
    </p:spTree>
    <p:extLst>
      <p:ext uri="{BB962C8B-B14F-4D97-AF65-F5344CB8AC3E}">
        <p14:creationId xmlns:p14="http://schemas.microsoft.com/office/powerpoint/2010/main" val="1719225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0" grpId="0" animBg="1"/>
      <p:bldP spid="97" grpId="0" animBg="1"/>
      <p:bldP spid="58" grpId="0" animBg="1"/>
      <p:bldP spid="59" grpId="0" animBg="1"/>
      <p:bldP spid="63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809" y="11755"/>
            <a:ext cx="9144000" cy="628650"/>
          </a:xfrm>
          <a:prstGeom prst="rect">
            <a:avLst/>
          </a:prstGeom>
        </p:spPr>
        <p:txBody>
          <a:bodyPr vert="horz" lIns="61730" tIns="34295" rIns="61730" bIns="34295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</a:rPr>
              <a:t>Use case: EPE for Cache Farm BW optimized peering </a:t>
            </a:r>
          </a:p>
        </p:txBody>
      </p:sp>
      <p:sp>
        <p:nvSpPr>
          <p:cNvPr id="104" name="Oval 103"/>
          <p:cNvSpPr/>
          <p:nvPr/>
        </p:nvSpPr>
        <p:spPr>
          <a:xfrm>
            <a:off x="585334" y="1731799"/>
            <a:ext cx="1322371" cy="918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810425" y="3728971"/>
            <a:ext cx="1440160" cy="10755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65511" y="3876308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799990" y="1515610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08" name="Oval 107"/>
          <p:cNvSpPr/>
          <p:nvPr/>
        </p:nvSpPr>
        <p:spPr>
          <a:xfrm>
            <a:off x="7093023" y="1515610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110" name="Straight Connector 109"/>
          <p:cNvCxnSpPr>
            <a:stCxn id="107" idx="4"/>
          </p:cNvCxnSpPr>
          <p:nvPr/>
        </p:nvCxnSpPr>
        <p:spPr>
          <a:xfrm flipH="1">
            <a:off x="4014388" y="1839646"/>
            <a:ext cx="1627" cy="702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8" idx="4"/>
            <a:endCxn id="141" idx="0"/>
          </p:cNvCxnSpPr>
          <p:nvPr/>
        </p:nvCxnSpPr>
        <p:spPr>
          <a:xfrm>
            <a:off x="7309047" y="1839646"/>
            <a:ext cx="7605" cy="45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061516" y="1533175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3281644" y="1844452"/>
            <a:ext cx="0" cy="67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06" idx="0"/>
          </p:cNvCxnSpPr>
          <p:nvPr/>
        </p:nvCxnSpPr>
        <p:spPr>
          <a:xfrm>
            <a:off x="2927864" y="3549258"/>
            <a:ext cx="396062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6" idx="0"/>
          </p:cNvCxnSpPr>
          <p:nvPr/>
        </p:nvCxnSpPr>
        <p:spPr>
          <a:xfrm flipV="1">
            <a:off x="3323925" y="3549258"/>
            <a:ext cx="1116106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927863" y="3549257"/>
            <a:ext cx="1086524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4014387" y="3549257"/>
            <a:ext cx="425644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116899" y="3551087"/>
            <a:ext cx="1053420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586143" y="3551087"/>
            <a:ext cx="530756" cy="31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586143" y="3551088"/>
            <a:ext cx="1178828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7764972" y="3551088"/>
            <a:ext cx="405348" cy="3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rot="5400000">
            <a:off x="3054867" y="4198283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10508" y="4216865"/>
            <a:ext cx="1148578" cy="25391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 Ctrl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065511" y="3867196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743183" y="3867195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84759" y="4514952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788684" y="3885038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5400000">
            <a:off x="3778039" y="4207013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788683" y="3875926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707932" y="4523682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877315" y="3883082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 rot="5400000">
            <a:off x="6866670" y="4205057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877314" y="3873970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54986" y="3873969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96562" y="4521726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600486" y="3891812"/>
            <a:ext cx="516828" cy="8323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7589842" y="4213787"/>
            <a:ext cx="614232" cy="253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00486" y="3882700"/>
            <a:ext cx="732852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MPLS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19734" y="4530456"/>
            <a:ext cx="679948" cy="19620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YANG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889428" y="2296942"/>
            <a:ext cx="1717114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RT1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6458095" y="2296942"/>
            <a:ext cx="1717114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RT2</a:t>
            </a:r>
          </a:p>
        </p:txBody>
      </p:sp>
      <p:cxnSp>
        <p:nvCxnSpPr>
          <p:cNvPr id="142" name="Straight Connector 141"/>
          <p:cNvCxnSpPr>
            <a:stCxn id="140" idx="2"/>
            <a:endCxn id="152" idx="0"/>
          </p:cNvCxnSpPr>
          <p:nvPr/>
        </p:nvCxnSpPr>
        <p:spPr>
          <a:xfrm>
            <a:off x="3747985" y="2771547"/>
            <a:ext cx="0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1416019" y="2439142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4" name="Oval 143"/>
          <p:cNvSpPr/>
          <p:nvPr/>
        </p:nvSpPr>
        <p:spPr>
          <a:xfrm>
            <a:off x="1637656" y="2020687"/>
            <a:ext cx="4320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45" name="Straight Connector 144"/>
          <p:cNvCxnSpPr>
            <a:stCxn id="143" idx="6"/>
            <a:endCxn id="140" idx="1"/>
          </p:cNvCxnSpPr>
          <p:nvPr/>
        </p:nvCxnSpPr>
        <p:spPr>
          <a:xfrm flipV="1">
            <a:off x="1848068" y="2534245"/>
            <a:ext cx="1041360" cy="6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4" idx="6"/>
            <a:endCxn id="141" idx="1"/>
          </p:cNvCxnSpPr>
          <p:nvPr/>
        </p:nvCxnSpPr>
        <p:spPr>
          <a:xfrm>
            <a:off x="2069705" y="2182705"/>
            <a:ext cx="4388390" cy="35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606542" y="3252335"/>
            <a:ext cx="797662" cy="47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5868145" y="3252335"/>
            <a:ext cx="581884" cy="47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067119" y="4742327"/>
            <a:ext cx="1240000" cy="2077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/>
              <a:t>172.0.1.1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877314" y="4738840"/>
            <a:ext cx="1240000" cy="2077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/>
              <a:t>172.0.2.1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85334" y="2070279"/>
            <a:ext cx="1240000" cy="34624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fr-BE" sz="900" dirty="0">
                <a:solidFill>
                  <a:schemeClr val="bg2"/>
                </a:solidFill>
              </a:rPr>
              <a:t>WAN</a:t>
            </a:r>
          </a:p>
          <a:p>
            <a:pPr algn="ctr"/>
            <a:r>
              <a:rPr lang="fr-BE" sz="900" dirty="0">
                <a:solidFill>
                  <a:schemeClr val="bg2"/>
                </a:solidFill>
              </a:rPr>
              <a:t>172.1.X.X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889428" y="3076482"/>
            <a:ext cx="1717115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RT3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468391" y="3076482"/>
            <a:ext cx="1717115" cy="47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dirty="0"/>
              <a:t>RT4</a:t>
            </a:r>
          </a:p>
        </p:txBody>
      </p:sp>
      <p:cxnSp>
        <p:nvCxnSpPr>
          <p:cNvPr id="154" name="Straight Connector 153"/>
          <p:cNvCxnSpPr>
            <a:stCxn id="141" idx="2"/>
            <a:endCxn id="152" idx="0"/>
          </p:cNvCxnSpPr>
          <p:nvPr/>
        </p:nvCxnSpPr>
        <p:spPr>
          <a:xfrm flipH="1">
            <a:off x="3747985" y="2771547"/>
            <a:ext cx="3568667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0" idx="2"/>
            <a:endCxn id="153" idx="0"/>
          </p:cNvCxnSpPr>
          <p:nvPr/>
        </p:nvCxnSpPr>
        <p:spPr>
          <a:xfrm>
            <a:off x="3747985" y="2771547"/>
            <a:ext cx="3578964" cy="30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1" idx="2"/>
          </p:cNvCxnSpPr>
          <p:nvPr/>
        </p:nvCxnSpPr>
        <p:spPr>
          <a:xfrm flipH="1">
            <a:off x="7309047" y="2771547"/>
            <a:ext cx="7605" cy="318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2969941" y="2439142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083098" y="2215933"/>
            <a:ext cx="347464" cy="156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867107" y="2215933"/>
            <a:ext cx="338693" cy="163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184585" y="2221795"/>
            <a:ext cx="408296" cy="1640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103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559606" y="2417236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202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2984663" y="3181095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202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6558973" y="3181095"/>
            <a:ext cx="473912" cy="26537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800" dirty="0">
                <a:solidFill>
                  <a:schemeClr val="tx1"/>
                </a:solidFill>
              </a:rPr>
              <a:t>loop0</a:t>
            </a:r>
          </a:p>
          <a:p>
            <a:pPr algn="ctr"/>
            <a:r>
              <a:rPr lang="fr-BE" sz="800" dirty="0">
                <a:solidFill>
                  <a:schemeClr val="tx1"/>
                </a:solidFill>
              </a:rPr>
              <a:t>204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838957" y="894107"/>
            <a:ext cx="1566000" cy="2281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1400" dirty="0">
                <a:solidFill>
                  <a:schemeClr val="tx1"/>
                </a:solidFill>
              </a:rPr>
              <a:t>a.a.a.0/24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3443853" y="1008205"/>
            <a:ext cx="1316956" cy="50740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736161" y="3647582"/>
            <a:ext cx="1973153" cy="173399"/>
            <a:chOff x="3647265" y="4172020"/>
            <a:chExt cx="2630186" cy="231198"/>
          </a:xfrm>
        </p:grpSpPr>
        <p:sp>
          <p:nvSpPr>
            <p:cNvPr id="167" name="Rectangle 166"/>
            <p:cNvSpPr/>
            <p:nvPr/>
          </p:nvSpPr>
          <p:spPr>
            <a:xfrm>
              <a:off x="3647265" y="4184387"/>
              <a:ext cx="1395261" cy="2188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000" dirty="0">
                  <a:solidFill>
                    <a:schemeClr val="tx1"/>
                  </a:solidFill>
                </a:rPr>
                <a:t>IP </a:t>
              </a:r>
              <a:r>
                <a:rPr lang="fr-BE" sz="1000" dirty="0" err="1">
                  <a:solidFill>
                    <a:schemeClr val="tx1"/>
                  </a:solidFill>
                </a:rPr>
                <a:t>dest</a:t>
              </a:r>
              <a:r>
                <a:rPr lang="fr-BE" sz="1000" dirty="0">
                  <a:solidFill>
                    <a:schemeClr val="tx1"/>
                  </a:solidFill>
                </a:rPr>
                <a:t> </a:t>
              </a:r>
              <a:r>
                <a:rPr lang="fr-BE" sz="1000" dirty="0" err="1">
                  <a:solidFill>
                    <a:schemeClr val="tx1"/>
                  </a:solidFill>
                </a:rPr>
                <a:t>a.a.a.x</a:t>
              </a:r>
              <a:endParaRPr lang="fr-BE" sz="1000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033133" y="4172746"/>
              <a:ext cx="621917" cy="218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55534" y="4172020"/>
              <a:ext cx="621917" cy="218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200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889428" y="2818696"/>
            <a:ext cx="1506231" cy="172854"/>
            <a:chOff x="3851567" y="3066838"/>
            <a:chExt cx="2007785" cy="230472"/>
          </a:xfrm>
        </p:grpSpPr>
        <p:sp>
          <p:nvSpPr>
            <p:cNvPr id="171" name="Rectangle 170"/>
            <p:cNvSpPr/>
            <p:nvPr/>
          </p:nvSpPr>
          <p:spPr>
            <a:xfrm>
              <a:off x="3851567" y="3078479"/>
              <a:ext cx="1395261" cy="2188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000" dirty="0">
                  <a:solidFill>
                    <a:schemeClr val="tx1"/>
                  </a:solidFill>
                </a:rPr>
                <a:t>IP </a:t>
              </a:r>
              <a:r>
                <a:rPr lang="fr-BE" sz="1000" dirty="0" err="1">
                  <a:solidFill>
                    <a:schemeClr val="tx1"/>
                  </a:solidFill>
                </a:rPr>
                <a:t>dest</a:t>
              </a:r>
              <a:r>
                <a:rPr lang="fr-BE" sz="1000" dirty="0">
                  <a:solidFill>
                    <a:schemeClr val="tx1"/>
                  </a:solidFill>
                </a:rPr>
                <a:t> </a:t>
              </a:r>
              <a:r>
                <a:rPr lang="fr-BE" sz="1000" dirty="0" err="1">
                  <a:solidFill>
                    <a:schemeClr val="tx1"/>
                  </a:solidFill>
                </a:rPr>
                <a:t>a.a.a.x</a:t>
              </a:r>
              <a:endParaRPr lang="fr-BE" sz="100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237435" y="3066838"/>
              <a:ext cx="621917" cy="2188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tx1"/>
                  </a:solidFill>
                </a:rPr>
                <a:t>101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81644" y="3991911"/>
            <a:ext cx="1648524" cy="549653"/>
            <a:chOff x="4481477" y="4616316"/>
            <a:chExt cx="2197460" cy="732870"/>
          </a:xfrm>
        </p:grpSpPr>
        <p:cxnSp>
          <p:nvCxnSpPr>
            <p:cNvPr id="174" name="Straight Arrow Connector 173"/>
            <p:cNvCxnSpPr/>
            <p:nvPr/>
          </p:nvCxnSpPr>
          <p:spPr>
            <a:xfrm flipH="1" flipV="1">
              <a:off x="4481477" y="4618726"/>
              <a:ext cx="2190617" cy="4775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H="1" flipV="1">
              <a:off x="5343222" y="4616316"/>
              <a:ext cx="1335715" cy="4799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4914877" y="4911365"/>
              <a:ext cx="1431216" cy="437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>
                  <a:solidFill>
                    <a:schemeClr val="bg2"/>
                  </a:solidFill>
                </a:rPr>
                <a:t>To </a:t>
              </a:r>
              <a:r>
                <a:rPr lang="fr-BE" sz="1100" dirty="0" err="1">
                  <a:solidFill>
                    <a:schemeClr val="bg2"/>
                  </a:solidFill>
                </a:rPr>
                <a:t>a.a.a.a</a:t>
              </a:r>
              <a:r>
                <a:rPr lang="fr-BE" sz="1100" dirty="0">
                  <a:solidFill>
                    <a:schemeClr val="bg2"/>
                  </a:solidFill>
                </a:rPr>
                <a:t>/24</a:t>
              </a:r>
            </a:p>
            <a:p>
              <a:pPr algn="ctr"/>
              <a:r>
                <a:rPr lang="fr-BE" sz="1100" dirty="0">
                  <a:solidFill>
                    <a:schemeClr val="bg2"/>
                  </a:solidFill>
                </a:rPr>
                <a:t>Use 101/200</a:t>
              </a:r>
            </a:p>
          </p:txBody>
        </p:sp>
      </p:grpSp>
      <p:sp>
        <p:nvSpPr>
          <p:cNvPr id="177" name="Freeform 176"/>
          <p:cNvSpPr/>
          <p:nvPr/>
        </p:nvSpPr>
        <p:spPr>
          <a:xfrm>
            <a:off x="3469470" y="2252850"/>
            <a:ext cx="1865920" cy="1486069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78" name="Freeform 177"/>
          <p:cNvSpPr/>
          <p:nvPr/>
        </p:nvSpPr>
        <p:spPr>
          <a:xfrm>
            <a:off x="4205801" y="2252850"/>
            <a:ext cx="1129590" cy="1470514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79" name="Freeform 178"/>
          <p:cNvSpPr/>
          <p:nvPr/>
        </p:nvSpPr>
        <p:spPr>
          <a:xfrm flipH="1">
            <a:off x="5421869" y="2296942"/>
            <a:ext cx="1762715" cy="1409513"/>
          </a:xfrm>
          <a:custGeom>
            <a:avLst/>
            <a:gdLst>
              <a:gd name="connsiteX0" fmla="*/ 0 w 2602523"/>
              <a:gd name="connsiteY0" fmla="*/ 0 h 2910254"/>
              <a:gd name="connsiteX1" fmla="*/ 2101361 w 2602523"/>
              <a:gd name="connsiteY1" fmla="*/ 606669 h 2910254"/>
              <a:gd name="connsiteX2" fmla="*/ 2602523 w 2602523"/>
              <a:gd name="connsiteY2" fmla="*/ 2910254 h 29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523" h="2910254">
                <a:moveTo>
                  <a:pt x="0" y="0"/>
                </a:moveTo>
                <a:cubicBezTo>
                  <a:pt x="833803" y="60813"/>
                  <a:pt x="1667607" y="121627"/>
                  <a:pt x="2101361" y="606669"/>
                </a:cubicBezTo>
                <a:cubicBezTo>
                  <a:pt x="2535115" y="1091711"/>
                  <a:pt x="2568819" y="2000982"/>
                  <a:pt x="2602523" y="2910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fr-BE"/>
          </a:p>
        </p:txBody>
      </p:sp>
      <p:sp>
        <p:nvSpPr>
          <p:cNvPr id="180" name="TextBox 179"/>
          <p:cNvSpPr txBox="1"/>
          <p:nvPr/>
        </p:nvSpPr>
        <p:spPr>
          <a:xfrm>
            <a:off x="4838957" y="2549454"/>
            <a:ext cx="1251700" cy="623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 err="1">
                <a:solidFill>
                  <a:schemeClr val="bg2"/>
                </a:solidFill>
              </a:rPr>
              <a:t>Telemetry</a:t>
            </a:r>
            <a:r>
              <a:rPr lang="fr-BE" sz="900" dirty="0">
                <a:solidFill>
                  <a:schemeClr val="bg2"/>
                </a:solidFill>
              </a:rPr>
              <a:t>:</a:t>
            </a:r>
          </a:p>
          <a:p>
            <a:pPr marL="128605" indent="-128605">
              <a:buFontTx/>
              <a:buChar char="-"/>
            </a:pPr>
            <a:r>
              <a:rPr lang="fr-BE" sz="900" dirty="0">
                <a:solidFill>
                  <a:schemeClr val="bg2"/>
                </a:solidFill>
              </a:rPr>
              <a:t>BW </a:t>
            </a:r>
            <a:r>
              <a:rPr lang="fr-BE" sz="900" dirty="0" err="1">
                <a:solidFill>
                  <a:schemeClr val="bg2"/>
                </a:solidFill>
              </a:rPr>
              <a:t>utilization</a:t>
            </a:r>
            <a:endParaRPr lang="fr-BE" sz="900" dirty="0">
              <a:solidFill>
                <a:schemeClr val="bg2"/>
              </a:solidFill>
            </a:endParaRPr>
          </a:p>
          <a:p>
            <a:pPr marL="128605" indent="-128605">
              <a:buFontTx/>
              <a:buChar char="-"/>
            </a:pPr>
            <a:r>
              <a:rPr lang="fr-BE" sz="900" dirty="0" err="1">
                <a:solidFill>
                  <a:schemeClr val="bg2"/>
                </a:solidFill>
              </a:rPr>
              <a:t>Responce</a:t>
            </a:r>
            <a:r>
              <a:rPr lang="fr-BE" sz="900" dirty="0">
                <a:solidFill>
                  <a:schemeClr val="bg2"/>
                </a:solidFill>
              </a:rPr>
              <a:t> time</a:t>
            </a:r>
          </a:p>
          <a:p>
            <a:pPr marL="128605" indent="-128605">
              <a:buFontTx/>
              <a:buChar char="-"/>
            </a:pPr>
            <a:r>
              <a:rPr lang="fr-BE" sz="900" dirty="0" err="1">
                <a:solidFill>
                  <a:schemeClr val="bg2"/>
                </a:solidFill>
              </a:rPr>
              <a:t>Paket</a:t>
            </a:r>
            <a:r>
              <a:rPr lang="fr-BE" sz="900" dirty="0">
                <a:solidFill>
                  <a:schemeClr val="bg2"/>
                </a:solidFill>
              </a:rPr>
              <a:t> drop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316471" y="1934113"/>
            <a:ext cx="370647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>
                <a:solidFill>
                  <a:schemeClr val="bg2"/>
                </a:solidFill>
              </a:rPr>
              <a:t>50%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055657" y="1934114"/>
            <a:ext cx="384374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>
                <a:solidFill>
                  <a:schemeClr val="bg2"/>
                </a:solidFill>
              </a:rPr>
              <a:t>93%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336655" y="1934114"/>
            <a:ext cx="367413" cy="207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fr-BE" sz="900" dirty="0">
                <a:solidFill>
                  <a:schemeClr val="bg2"/>
                </a:solidFill>
              </a:rPr>
              <a:t>90%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820389" y="1860733"/>
            <a:ext cx="1046718" cy="16412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fr-BE" sz="1100" dirty="0">
                <a:solidFill>
                  <a:schemeClr val="tx1"/>
                </a:solidFill>
              </a:rPr>
              <a:t>IP </a:t>
            </a:r>
            <a:r>
              <a:rPr lang="fr-BE" sz="1100" dirty="0" err="1">
                <a:solidFill>
                  <a:schemeClr val="tx1"/>
                </a:solidFill>
              </a:rPr>
              <a:t>dest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a.a.a.x</a:t>
            </a:r>
            <a:endParaRPr lang="fr-BE" sz="1100" dirty="0">
              <a:solidFill>
                <a:schemeClr val="tx1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396181" y="1122306"/>
            <a:ext cx="2225776" cy="2601057"/>
            <a:chOff x="4512956" y="804989"/>
            <a:chExt cx="2966928" cy="3468073"/>
          </a:xfrm>
        </p:grpSpPr>
        <p:cxnSp>
          <p:nvCxnSpPr>
            <p:cNvPr id="186" name="Straight Arrow Connector 185"/>
            <p:cNvCxnSpPr>
              <a:stCxn id="164" idx="2"/>
            </p:cNvCxnSpPr>
            <p:nvPr/>
          </p:nvCxnSpPr>
          <p:spPr>
            <a:xfrm flipH="1">
              <a:off x="5348441" y="804989"/>
              <a:ext cx="2131442" cy="526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64" idx="2"/>
            </p:cNvCxnSpPr>
            <p:nvPr/>
          </p:nvCxnSpPr>
          <p:spPr>
            <a:xfrm flipH="1">
              <a:off x="4512956" y="804989"/>
              <a:ext cx="2966928" cy="5735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998833" y="927029"/>
              <a:ext cx="547983" cy="274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800" dirty="0">
                  <a:solidFill>
                    <a:schemeClr val="bg2"/>
                  </a:solidFill>
                </a:rPr>
                <a:t>BGP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677508" y="1582615"/>
              <a:ext cx="2611315" cy="2690447"/>
            </a:xfrm>
            <a:custGeom>
              <a:avLst/>
              <a:gdLst>
                <a:gd name="connsiteX0" fmla="*/ 0 w 2611315"/>
                <a:gd name="connsiteY0" fmla="*/ 0 h 2690447"/>
                <a:gd name="connsiteX1" fmla="*/ 1943100 w 2611315"/>
                <a:gd name="connsiteY1" fmla="*/ 738554 h 2690447"/>
                <a:gd name="connsiteX2" fmla="*/ 2611315 w 2611315"/>
                <a:gd name="connsiteY2" fmla="*/ 2690447 h 26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1315" h="2690447">
                  <a:moveTo>
                    <a:pt x="0" y="0"/>
                  </a:moveTo>
                  <a:cubicBezTo>
                    <a:pt x="753940" y="145073"/>
                    <a:pt x="1507881" y="290146"/>
                    <a:pt x="1943100" y="738554"/>
                  </a:cubicBezTo>
                  <a:cubicBezTo>
                    <a:pt x="2378319" y="1186962"/>
                    <a:pt x="2494817" y="1938704"/>
                    <a:pt x="2611315" y="269044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667486" y="1540171"/>
              <a:ext cx="1621337" cy="2732891"/>
            </a:xfrm>
            <a:custGeom>
              <a:avLst/>
              <a:gdLst>
                <a:gd name="connsiteX0" fmla="*/ 0 w 2611315"/>
                <a:gd name="connsiteY0" fmla="*/ 0 h 2690447"/>
                <a:gd name="connsiteX1" fmla="*/ 1943100 w 2611315"/>
                <a:gd name="connsiteY1" fmla="*/ 738554 h 2690447"/>
                <a:gd name="connsiteX2" fmla="*/ 2611315 w 2611315"/>
                <a:gd name="connsiteY2" fmla="*/ 2690447 h 26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1315" h="2690447">
                  <a:moveTo>
                    <a:pt x="0" y="0"/>
                  </a:moveTo>
                  <a:cubicBezTo>
                    <a:pt x="753940" y="145073"/>
                    <a:pt x="1507881" y="290146"/>
                    <a:pt x="1943100" y="738554"/>
                  </a:cubicBezTo>
                  <a:cubicBezTo>
                    <a:pt x="2378319" y="1186962"/>
                    <a:pt x="2494817" y="1938704"/>
                    <a:pt x="2611315" y="269044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879580" y="3803277"/>
            <a:ext cx="1324322" cy="955623"/>
            <a:chOff x="4563080" y="4760651"/>
            <a:chExt cx="1765303" cy="1274164"/>
          </a:xfrm>
        </p:grpSpPr>
        <p:sp>
          <p:nvSpPr>
            <p:cNvPr id="192" name="Flowchart: Magnetic Disk 97"/>
            <p:cNvSpPr/>
            <p:nvPr/>
          </p:nvSpPr>
          <p:spPr>
            <a:xfrm>
              <a:off x="5490103" y="5711173"/>
              <a:ext cx="838280" cy="323642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500" dirty="0">
                  <a:solidFill>
                    <a:schemeClr val="bg2"/>
                  </a:solidFill>
                </a:rPr>
                <a:t>BGP Local-RIB</a:t>
              </a:r>
              <a:endParaRPr lang="en-US" sz="500" dirty="0">
                <a:solidFill>
                  <a:schemeClr val="bg2"/>
                </a:solidFill>
              </a:endParaRPr>
            </a:p>
          </p:txBody>
        </p:sp>
        <p:sp>
          <p:nvSpPr>
            <p:cNvPr id="193" name="Flowchart: Magnetic Disk 75"/>
            <p:cNvSpPr/>
            <p:nvPr/>
          </p:nvSpPr>
          <p:spPr>
            <a:xfrm>
              <a:off x="5485923" y="5556249"/>
              <a:ext cx="838281" cy="246221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IGP </a:t>
              </a:r>
              <a:r>
                <a:rPr lang="fr-BE" sz="600" dirty="0" err="1">
                  <a:solidFill>
                    <a:schemeClr val="bg2"/>
                  </a:solidFill>
                </a:rPr>
                <a:t>topology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194" name="Flowchart: Magnetic Disk 10"/>
            <p:cNvSpPr/>
            <p:nvPr/>
          </p:nvSpPr>
          <p:spPr>
            <a:xfrm>
              <a:off x="5485924" y="5367117"/>
              <a:ext cx="838281" cy="246221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 err="1">
                  <a:solidFill>
                    <a:schemeClr val="tx1"/>
                  </a:solidFill>
                </a:rPr>
                <a:t>Node-SID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5" name="Flowchart: Magnetic Disk 84"/>
            <p:cNvSpPr/>
            <p:nvPr/>
          </p:nvSpPr>
          <p:spPr>
            <a:xfrm>
              <a:off x="5485924" y="5216608"/>
              <a:ext cx="838281" cy="246221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EPE-SID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196" name="Flowchart: Magnetic Disk 86"/>
            <p:cNvSpPr/>
            <p:nvPr/>
          </p:nvSpPr>
          <p:spPr>
            <a:xfrm>
              <a:off x="5490102" y="5021721"/>
              <a:ext cx="838281" cy="2462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Cache topo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197" name="Flowchart: Magnetic Disk 98"/>
            <p:cNvSpPr/>
            <p:nvPr/>
          </p:nvSpPr>
          <p:spPr>
            <a:xfrm>
              <a:off x="5490103" y="4760651"/>
              <a:ext cx="838279" cy="334208"/>
            </a:xfrm>
            <a:prstGeom prst="flowChartMagneticDisk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Telemetry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198" name="Flowchart: Magnetic Disk 96"/>
            <p:cNvSpPr/>
            <p:nvPr/>
          </p:nvSpPr>
          <p:spPr>
            <a:xfrm>
              <a:off x="4563080" y="5088134"/>
              <a:ext cx="814392" cy="519173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Cache </a:t>
              </a:r>
              <a:r>
                <a:rPr lang="fr-BE" sz="600" dirty="0" err="1">
                  <a:solidFill>
                    <a:schemeClr val="bg2"/>
                  </a:solidFill>
                </a:rPr>
                <a:t>RIB’s</a:t>
              </a:r>
              <a:endParaRPr lang="fr-BE" sz="600" dirty="0">
                <a:solidFill>
                  <a:schemeClr val="bg2"/>
                </a:solidFill>
              </a:endParaRPr>
            </a:p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172.0.2.1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199" name="Flowchart: Magnetic Disk 88"/>
            <p:cNvSpPr/>
            <p:nvPr/>
          </p:nvSpPr>
          <p:spPr>
            <a:xfrm>
              <a:off x="4563080" y="4760652"/>
              <a:ext cx="814391" cy="483824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Cache </a:t>
              </a:r>
              <a:r>
                <a:rPr lang="fr-BE" sz="600" dirty="0" err="1">
                  <a:solidFill>
                    <a:schemeClr val="bg2"/>
                  </a:solidFill>
                </a:rPr>
                <a:t>RIB’s</a:t>
              </a:r>
              <a:endParaRPr lang="fr-BE" sz="600" dirty="0">
                <a:solidFill>
                  <a:schemeClr val="bg2"/>
                </a:solidFill>
              </a:endParaRPr>
            </a:p>
            <a:p>
              <a:pPr algn="ctr"/>
              <a:r>
                <a:rPr lang="fr-BE" sz="600" dirty="0">
                  <a:solidFill>
                    <a:schemeClr val="bg2"/>
                  </a:solidFill>
                </a:rPr>
                <a:t>172.0.1.1</a:t>
              </a:r>
              <a:endParaRPr lang="en-US" sz="600" dirty="0">
                <a:solidFill>
                  <a:schemeClr val="bg2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3080" y="5652259"/>
              <a:ext cx="850712" cy="238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200" dirty="0">
                  <a:solidFill>
                    <a:schemeClr val="bg2"/>
                  </a:solidFill>
                </a:rPr>
                <a:t>API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040432" y="4640478"/>
            <a:ext cx="1987604" cy="503022"/>
            <a:chOff x="7142049" y="5329089"/>
            <a:chExt cx="2649449" cy="670689"/>
          </a:xfrm>
        </p:grpSpPr>
        <p:cxnSp>
          <p:nvCxnSpPr>
            <p:cNvPr id="202" name="Straight Arrow Connector 201"/>
            <p:cNvCxnSpPr/>
            <p:nvPr/>
          </p:nvCxnSpPr>
          <p:spPr>
            <a:xfrm>
              <a:off x="7352989" y="5329089"/>
              <a:ext cx="11092" cy="4423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7142049" y="5712522"/>
              <a:ext cx="2649449" cy="28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External influence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44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E0D8-F09A-9F4B-9CE7-4A3EA77E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35" y="82353"/>
            <a:ext cx="8345488" cy="731837"/>
          </a:xfrm>
        </p:spPr>
        <p:txBody>
          <a:bodyPr/>
          <a:lstStyle/>
          <a:p>
            <a:r>
              <a:rPr lang="en-US" dirty="0"/>
              <a:t>Use case: EPE for DDoS Traffic Steering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F4CB1A5-B7EE-FE49-98DD-52F0CBC102ED}"/>
              </a:ext>
            </a:extLst>
          </p:cNvPr>
          <p:cNvGrpSpPr/>
          <p:nvPr/>
        </p:nvGrpSpPr>
        <p:grpSpPr>
          <a:xfrm>
            <a:off x="3692600" y="880379"/>
            <a:ext cx="4838975" cy="4226921"/>
            <a:chOff x="3331241" y="667412"/>
            <a:chExt cx="4653991" cy="4065334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038C66A-6242-2545-8991-14913BF33C18}"/>
                </a:ext>
              </a:extLst>
            </p:cNvPr>
            <p:cNvGrpSpPr/>
            <p:nvPr/>
          </p:nvGrpSpPr>
          <p:grpSpPr>
            <a:xfrm>
              <a:off x="3331241" y="681483"/>
              <a:ext cx="2657199" cy="3898923"/>
              <a:chOff x="2799130" y="1060240"/>
              <a:chExt cx="2105574" cy="3089520"/>
            </a:xfrm>
          </p:grpSpPr>
          <p:pic>
            <p:nvPicPr>
              <p:cNvPr id="193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FFBD4D9B-1CE4-3142-BD34-2D8216709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56897" y="1233298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227CD897-99D9-6341-AE1D-4102191A5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40189" y="1232734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9DF3AC43-A68D-B740-8589-E9710E8053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42354" y="1232734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461F4B0A-D3F9-C94C-916A-1D84B57530A0}"/>
                  </a:ext>
                </a:extLst>
              </p:cNvPr>
              <p:cNvSpPr txBox="1"/>
              <p:nvPr/>
            </p:nvSpPr>
            <p:spPr>
              <a:xfrm>
                <a:off x="2842354" y="1060240"/>
                <a:ext cx="660693" cy="20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iscoSansTT Light" charset="0"/>
                    <a:ea typeface="CiscoSansTT Light" charset="0"/>
                    <a:cs typeface="CiscoSansTT Light" charset="0"/>
                  </a:rPr>
                  <a:t>Transit 1</a:t>
                </a:r>
              </a:p>
            </p:txBody>
          </p:sp>
          <p:sp>
            <p:nvSpPr>
              <p:cNvPr id="197" name="Cloud 196">
                <a:extLst>
                  <a:ext uri="{FF2B5EF4-FFF2-40B4-BE49-F238E27FC236}">
                    <a16:creationId xmlns:a16="http://schemas.microsoft.com/office/drawing/2014/main" id="{48A7852D-25AF-AA49-8FB9-52393547D2F0}"/>
                  </a:ext>
                </a:extLst>
              </p:cNvPr>
              <p:cNvSpPr/>
              <p:nvPr/>
            </p:nvSpPr>
            <p:spPr>
              <a:xfrm>
                <a:off x="3182053" y="3483630"/>
                <a:ext cx="1199662" cy="666130"/>
              </a:xfrm>
              <a:prstGeom prst="cloud">
                <a:avLst/>
              </a:prstGeom>
              <a:solidFill>
                <a:schemeClr val="accent5"/>
              </a:solidFill>
              <a:ln w="9525" cap="flat" cmpd="sng" algn="ctr">
                <a:solidFill>
                  <a:srgbClr val="CACCD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9393B"/>
                    </a:solidFill>
                    <a:effectLst/>
                    <a:uLnTx/>
                    <a:uFillTx/>
                    <a:latin typeface="CiscoSansTT Light" charset="0"/>
                    <a:ea typeface="CiscoSansTT Light" charset="0"/>
                    <a:cs typeface="CiscoSansTT Light" charset="0"/>
                  </a:rPr>
                  <a:t>SP Network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4F8F72F9-0064-564D-99F2-D33BDE1501E3}"/>
                  </a:ext>
                </a:extLst>
              </p:cNvPr>
              <p:cNvSpPr txBox="1"/>
              <p:nvPr/>
            </p:nvSpPr>
            <p:spPr>
              <a:xfrm>
                <a:off x="3450263" y="1060350"/>
                <a:ext cx="642758" cy="20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iscoSansTT Light" charset="0"/>
                    <a:ea typeface="CiscoSansTT Light" charset="0"/>
                    <a:cs typeface="CiscoSansTT Light" charset="0"/>
                  </a:rPr>
                  <a:t>Transit 2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A139CCA-8757-404A-8822-CB72D3B327D0}"/>
                  </a:ext>
                </a:extLst>
              </p:cNvPr>
              <p:cNvSpPr txBox="1"/>
              <p:nvPr/>
            </p:nvSpPr>
            <p:spPr>
              <a:xfrm>
                <a:off x="4212182" y="1060350"/>
                <a:ext cx="692522" cy="20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iscoSansTT Light" charset="0"/>
                    <a:ea typeface="CiscoSansTT Light" charset="0"/>
                    <a:cs typeface="CiscoSansTT Light" charset="0"/>
                  </a:rPr>
                  <a:t>Peer 1</a:t>
                </a:r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34C0591-1D0F-B54B-9733-62676F86C3AA}"/>
                  </a:ext>
                </a:extLst>
              </p:cNvPr>
              <p:cNvCxnSpPr>
                <a:stCxn id="195" idx="2"/>
                <a:endCxn id="209" idx="0"/>
              </p:cNvCxnSpPr>
              <p:nvPr/>
            </p:nvCxnSpPr>
            <p:spPr>
              <a:xfrm>
                <a:off x="3087474" y="1522926"/>
                <a:ext cx="624572" cy="44971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pic>
            <p:nvPicPr>
              <p:cNvPr id="201" name="Picture 6" descr="C:\Users\ecoffey\AppData\Local\Temp\Rar$DRa0.583\Cisco Icons November\30067_Device_router_3057\Png_256\30067_Device_router_3057_unknown_256.png">
                <a:extLst>
                  <a:ext uri="{FF2B5EF4-FFF2-40B4-BE49-F238E27FC236}">
                    <a16:creationId xmlns:a16="http://schemas.microsoft.com/office/drawing/2014/main" id="{446968B9-7A85-084B-B58D-42AA8E4D0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564" y="2896288"/>
                <a:ext cx="609491" cy="34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B946E6E-F5BC-184D-88AE-89212E9F2626}"/>
                  </a:ext>
                </a:extLst>
              </p:cNvPr>
              <p:cNvCxnSpPr>
                <a:stCxn id="194" idx="2"/>
                <a:endCxn id="208" idx="0"/>
              </p:cNvCxnSpPr>
              <p:nvPr/>
            </p:nvCxnSpPr>
            <p:spPr>
              <a:xfrm>
                <a:off x="4385309" y="1522926"/>
                <a:ext cx="2" cy="44971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pic>
            <p:nvPicPr>
              <p:cNvPr id="204" name="Picture 6" descr="C:\Users\ecoffey\AppData\Local\Temp\Rar$DRa0.583\Cisco Icons November\30067_Device_router_3057\Png_256\30067_Device_router_3057_unknown_256.png">
                <a:extLst>
                  <a:ext uri="{FF2B5EF4-FFF2-40B4-BE49-F238E27FC236}">
                    <a16:creationId xmlns:a16="http://schemas.microsoft.com/office/drawing/2014/main" id="{EA7D0E37-052B-EB44-BFB0-82A6631BC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130" y="2896287"/>
                <a:ext cx="568824" cy="321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F0B39F5-F6B8-054D-84E0-2A1D8FDA0EF7}"/>
                  </a:ext>
                </a:extLst>
              </p:cNvPr>
              <p:cNvCxnSpPr>
                <a:stCxn id="197" idx="3"/>
                <a:endCxn id="204" idx="2"/>
              </p:cNvCxnSpPr>
              <p:nvPr/>
            </p:nvCxnSpPr>
            <p:spPr>
              <a:xfrm flipH="1" flipV="1">
                <a:off x="3083541" y="3218046"/>
                <a:ext cx="698343" cy="30367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30A46387-3B64-A546-8D7F-DA27648A7BD1}"/>
                  </a:ext>
                </a:extLst>
              </p:cNvPr>
              <p:cNvCxnSpPr>
                <a:stCxn id="197" idx="3"/>
                <a:endCxn id="201" idx="2"/>
              </p:cNvCxnSpPr>
              <p:nvPr/>
            </p:nvCxnSpPr>
            <p:spPr>
              <a:xfrm flipV="1">
                <a:off x="3781884" y="3241051"/>
                <a:ext cx="603425" cy="280666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pic>
            <p:nvPicPr>
              <p:cNvPr id="207" name="Picture 6" descr="C:\Users\ecoffey\AppData\Local\Temp\Rar$DRa0.583\Cisco Icons November\30067_Device_router_3057\Png_256\30067_Device_router_3057_unknown_256.png">
                <a:extLst>
                  <a:ext uri="{FF2B5EF4-FFF2-40B4-BE49-F238E27FC236}">
                    <a16:creationId xmlns:a16="http://schemas.microsoft.com/office/drawing/2014/main" id="{BDAD73C2-52ED-F848-A28D-AD6C669D42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3177" y="1972637"/>
                <a:ext cx="528595" cy="299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6" descr="C:\Users\ecoffey\AppData\Local\Temp\Rar$DRa0.583\Cisco Icons November\30067_Device_router_3057\Png_256\30067_Device_router_3057_unknown_256.png">
                <a:extLst>
                  <a:ext uri="{FF2B5EF4-FFF2-40B4-BE49-F238E27FC236}">
                    <a16:creationId xmlns:a16="http://schemas.microsoft.com/office/drawing/2014/main" id="{51C08B6F-99B7-5C41-ADE6-B4D7064941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012" y="1972637"/>
                <a:ext cx="528595" cy="299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6" descr="C:\Users\ecoffey\AppData\Local\Temp\Rar$DRa0.583\Cisco Icons November\30067_Device_router_3057\Png_256\30067_Device_router_3057_unknown_256.png">
                <a:extLst>
                  <a:ext uri="{FF2B5EF4-FFF2-40B4-BE49-F238E27FC236}">
                    <a16:creationId xmlns:a16="http://schemas.microsoft.com/office/drawing/2014/main" id="{29C90022-0005-FE4E-960B-6F39D569E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7748" y="1972637"/>
                <a:ext cx="528595" cy="299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2F990D1-81F4-E247-87C7-599F6FC888BB}"/>
                  </a:ext>
                </a:extLst>
              </p:cNvPr>
              <p:cNvCxnSpPr>
                <a:stCxn id="195" idx="2"/>
                <a:endCxn id="207" idx="0"/>
              </p:cNvCxnSpPr>
              <p:nvPr/>
            </p:nvCxnSpPr>
            <p:spPr>
              <a:xfrm>
                <a:off x="3087474" y="1522926"/>
                <a:ext cx="1" cy="44971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A258305-1E92-4445-8114-8C385276BDBE}"/>
                  </a:ext>
                </a:extLst>
              </p:cNvPr>
              <p:cNvCxnSpPr>
                <a:stCxn id="193" idx="2"/>
                <a:endCxn id="208" idx="0"/>
              </p:cNvCxnSpPr>
              <p:nvPr/>
            </p:nvCxnSpPr>
            <p:spPr>
              <a:xfrm>
                <a:off x="3702017" y="1523490"/>
                <a:ext cx="683293" cy="449147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F5E667D-B4E8-1049-9955-C6A55F24D3B0}"/>
                  </a:ext>
                </a:extLst>
              </p:cNvPr>
              <p:cNvCxnSpPr>
                <a:stCxn id="194" idx="2"/>
                <a:endCxn id="209" idx="0"/>
              </p:cNvCxnSpPr>
              <p:nvPr/>
            </p:nvCxnSpPr>
            <p:spPr>
              <a:xfrm flipH="1">
                <a:off x="3712046" y="1522926"/>
                <a:ext cx="673263" cy="44971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96E2E45-3BE1-A046-9F57-CD62FF4187C8}"/>
                  </a:ext>
                </a:extLst>
              </p:cNvPr>
              <p:cNvCxnSpPr>
                <a:stCxn id="204" idx="0"/>
                <a:endCxn id="207" idx="2"/>
              </p:cNvCxnSpPr>
              <p:nvPr/>
            </p:nvCxnSpPr>
            <p:spPr>
              <a:xfrm flipV="1">
                <a:off x="3083543" y="2271640"/>
                <a:ext cx="3932" cy="624647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DC50245-E34C-8A4B-BF6C-365DC9784E8B}"/>
                  </a:ext>
                </a:extLst>
              </p:cNvPr>
              <p:cNvCxnSpPr>
                <a:stCxn id="201" idx="0"/>
                <a:endCxn id="207" idx="2"/>
              </p:cNvCxnSpPr>
              <p:nvPr/>
            </p:nvCxnSpPr>
            <p:spPr>
              <a:xfrm flipH="1" flipV="1">
                <a:off x="3087475" y="2271640"/>
                <a:ext cx="1297834" cy="62464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FD95430-1E9F-4542-A137-85DDF4B2BB34}"/>
                  </a:ext>
                </a:extLst>
              </p:cNvPr>
              <p:cNvCxnSpPr>
                <a:stCxn id="204" idx="0"/>
                <a:endCxn id="209" idx="2"/>
              </p:cNvCxnSpPr>
              <p:nvPr/>
            </p:nvCxnSpPr>
            <p:spPr>
              <a:xfrm flipV="1">
                <a:off x="3083543" y="2271640"/>
                <a:ext cx="628503" cy="624647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9DFECFA-1BFD-4549-9E6B-43D60865E26B}"/>
                  </a:ext>
                </a:extLst>
              </p:cNvPr>
              <p:cNvCxnSpPr>
                <a:stCxn id="201" idx="0"/>
                <a:endCxn id="209" idx="2"/>
              </p:cNvCxnSpPr>
              <p:nvPr/>
            </p:nvCxnSpPr>
            <p:spPr>
              <a:xfrm flipH="1" flipV="1">
                <a:off x="3712046" y="2271640"/>
                <a:ext cx="673264" cy="62464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B0D9E9B-063F-654B-9FA5-E21AFC61F5A6}"/>
                  </a:ext>
                </a:extLst>
              </p:cNvPr>
              <p:cNvCxnSpPr>
                <a:stCxn id="201" idx="0"/>
                <a:endCxn id="208" idx="2"/>
              </p:cNvCxnSpPr>
              <p:nvPr/>
            </p:nvCxnSpPr>
            <p:spPr>
              <a:xfrm flipV="1">
                <a:off x="4385310" y="2271640"/>
                <a:ext cx="1" cy="62464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8DEAFC61-CB05-E747-AD4E-65BD36024019}"/>
                  </a:ext>
                </a:extLst>
              </p:cNvPr>
              <p:cNvCxnSpPr>
                <a:stCxn id="204" idx="0"/>
                <a:endCxn id="208" idx="2"/>
              </p:cNvCxnSpPr>
              <p:nvPr/>
            </p:nvCxnSpPr>
            <p:spPr>
              <a:xfrm flipV="1">
                <a:off x="3083543" y="2271640"/>
                <a:ext cx="1301768" cy="624647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</a:ln>
              <a:effectLst/>
            </p:spPr>
          </p:cxnSp>
        </p:grpSp>
        <p:pic>
          <p:nvPicPr>
            <p:cNvPr id="182" name="Picture 11" descr="C:\Users\ecoffey\AppData\Local\Temp\Rar$DRa0.836\30073__Device_server_farms_default_64.png">
              <a:extLst>
                <a:ext uri="{FF2B5EF4-FFF2-40B4-BE49-F238E27FC236}">
                  <a16:creationId xmlns:a16="http://schemas.microsoft.com/office/drawing/2014/main" id="{C150C435-F728-6E46-AA81-DF0E046F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827" y="3111444"/>
              <a:ext cx="553836" cy="55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1" descr="C:\Users\ecoffey\AppData\Local\Temp\Rar$DRa0.836\30073__Device_server_farms_default_64.png">
              <a:extLst>
                <a:ext uri="{FF2B5EF4-FFF2-40B4-BE49-F238E27FC236}">
                  <a16:creationId xmlns:a16="http://schemas.microsoft.com/office/drawing/2014/main" id="{FF08D97F-2B1D-9B42-B103-46E5E49AC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396" y="4178910"/>
              <a:ext cx="553836" cy="55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8B44F48B-E4FE-1A43-8435-5D35A6965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612" y="3609521"/>
              <a:ext cx="761511" cy="43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F0941D41-5980-E247-8FF6-2DE1758E7FD6}"/>
                </a:ext>
              </a:extLst>
            </p:cNvPr>
            <p:cNvSpPr/>
            <p:nvPr/>
          </p:nvSpPr>
          <p:spPr>
            <a:xfrm>
              <a:off x="3652381" y="1871663"/>
              <a:ext cx="3812839" cy="2141793"/>
            </a:xfrm>
            <a:custGeom>
              <a:avLst/>
              <a:gdLst>
                <a:gd name="connsiteX0" fmla="*/ 86874 w 3277348"/>
                <a:gd name="connsiteY0" fmla="*/ 0 h 2922356"/>
                <a:gd name="connsiteX1" fmla="*/ 108306 w 3277348"/>
                <a:gd name="connsiteY1" fmla="*/ 1878806 h 2922356"/>
                <a:gd name="connsiteX2" fmla="*/ 1158437 w 3277348"/>
                <a:gd name="connsiteY2" fmla="*/ 2750344 h 2922356"/>
                <a:gd name="connsiteX3" fmla="*/ 3272987 w 3277348"/>
                <a:gd name="connsiteY3" fmla="*/ 2757488 h 2922356"/>
                <a:gd name="connsiteX0" fmla="*/ 86874 w 3272987"/>
                <a:gd name="connsiteY0" fmla="*/ 0 h 2880726"/>
                <a:gd name="connsiteX1" fmla="*/ 108306 w 3272987"/>
                <a:gd name="connsiteY1" fmla="*/ 1878806 h 2880726"/>
                <a:gd name="connsiteX2" fmla="*/ 1158437 w 3272987"/>
                <a:gd name="connsiteY2" fmla="*/ 2750344 h 2880726"/>
                <a:gd name="connsiteX3" fmla="*/ 3272987 w 3272987"/>
                <a:gd name="connsiteY3" fmla="*/ 2757488 h 2880726"/>
                <a:gd name="connsiteX0" fmla="*/ 83284 w 3276541"/>
                <a:gd name="connsiteY0" fmla="*/ 0 h 2180639"/>
                <a:gd name="connsiteX1" fmla="*/ 111860 w 3276541"/>
                <a:gd name="connsiteY1" fmla="*/ 1178719 h 2180639"/>
                <a:gd name="connsiteX2" fmla="*/ 1161991 w 3276541"/>
                <a:gd name="connsiteY2" fmla="*/ 2050257 h 2180639"/>
                <a:gd name="connsiteX3" fmla="*/ 3276541 w 3276541"/>
                <a:gd name="connsiteY3" fmla="*/ 2057401 h 2180639"/>
                <a:gd name="connsiteX0" fmla="*/ 65327 w 3258584"/>
                <a:gd name="connsiteY0" fmla="*/ 0 h 2180639"/>
                <a:gd name="connsiteX1" fmla="*/ 93903 w 3258584"/>
                <a:gd name="connsiteY1" fmla="*/ 1178719 h 2180639"/>
                <a:gd name="connsiteX2" fmla="*/ 1144034 w 3258584"/>
                <a:gd name="connsiteY2" fmla="*/ 2050257 h 2180639"/>
                <a:gd name="connsiteX3" fmla="*/ 3258584 w 3258584"/>
                <a:gd name="connsiteY3" fmla="*/ 2057401 h 2180639"/>
                <a:gd name="connsiteX0" fmla="*/ 39846 w 3233103"/>
                <a:gd name="connsiteY0" fmla="*/ 0 h 2175052"/>
                <a:gd name="connsiteX1" fmla="*/ 111284 w 3233103"/>
                <a:gd name="connsiteY1" fmla="*/ 1278732 h 2175052"/>
                <a:gd name="connsiteX2" fmla="*/ 1118553 w 3233103"/>
                <a:gd name="connsiteY2" fmla="*/ 2050257 h 2175052"/>
                <a:gd name="connsiteX3" fmla="*/ 3233103 w 3233103"/>
                <a:gd name="connsiteY3" fmla="*/ 2057401 h 2175052"/>
                <a:gd name="connsiteX0" fmla="*/ 19506 w 3212763"/>
                <a:gd name="connsiteY0" fmla="*/ 0 h 2175052"/>
                <a:gd name="connsiteX1" fmla="*/ 90944 w 3212763"/>
                <a:gd name="connsiteY1" fmla="*/ 1278732 h 2175052"/>
                <a:gd name="connsiteX2" fmla="*/ 1098213 w 3212763"/>
                <a:gd name="connsiteY2" fmla="*/ 2050257 h 2175052"/>
                <a:gd name="connsiteX3" fmla="*/ 3212763 w 3212763"/>
                <a:gd name="connsiteY3" fmla="*/ 2057401 h 2175052"/>
                <a:gd name="connsiteX0" fmla="*/ 19506 w 3362782"/>
                <a:gd name="connsiteY0" fmla="*/ 0 h 2179657"/>
                <a:gd name="connsiteX1" fmla="*/ 90944 w 3362782"/>
                <a:gd name="connsiteY1" fmla="*/ 1278732 h 2179657"/>
                <a:gd name="connsiteX2" fmla="*/ 1098213 w 3362782"/>
                <a:gd name="connsiteY2" fmla="*/ 2050257 h 2179657"/>
                <a:gd name="connsiteX3" fmla="*/ 3362782 w 3362782"/>
                <a:gd name="connsiteY3" fmla="*/ 2064545 h 2179657"/>
                <a:gd name="connsiteX0" fmla="*/ 19506 w 3471494"/>
                <a:gd name="connsiteY0" fmla="*/ 0 h 2123389"/>
                <a:gd name="connsiteX1" fmla="*/ 90944 w 3471494"/>
                <a:gd name="connsiteY1" fmla="*/ 1278732 h 2123389"/>
                <a:gd name="connsiteX2" fmla="*/ 1098213 w 3471494"/>
                <a:gd name="connsiteY2" fmla="*/ 2050257 h 2123389"/>
                <a:gd name="connsiteX3" fmla="*/ 3284199 w 3471494"/>
                <a:gd name="connsiteY3" fmla="*/ 2093119 h 2123389"/>
                <a:gd name="connsiteX4" fmla="*/ 3362782 w 3471494"/>
                <a:gd name="connsiteY4" fmla="*/ 2064545 h 2123389"/>
                <a:gd name="connsiteX0" fmla="*/ 19506 w 3540678"/>
                <a:gd name="connsiteY0" fmla="*/ 0 h 2123389"/>
                <a:gd name="connsiteX1" fmla="*/ 90944 w 3540678"/>
                <a:gd name="connsiteY1" fmla="*/ 1278732 h 2123389"/>
                <a:gd name="connsiteX2" fmla="*/ 1098213 w 3540678"/>
                <a:gd name="connsiteY2" fmla="*/ 2050257 h 2123389"/>
                <a:gd name="connsiteX3" fmla="*/ 3284199 w 3540678"/>
                <a:gd name="connsiteY3" fmla="*/ 2093119 h 2123389"/>
                <a:gd name="connsiteX4" fmla="*/ 3362782 w 3540678"/>
                <a:gd name="connsiteY4" fmla="*/ 2064545 h 2123389"/>
                <a:gd name="connsiteX0" fmla="*/ 19506 w 3441462"/>
                <a:gd name="connsiteY0" fmla="*/ 0 h 2126688"/>
                <a:gd name="connsiteX1" fmla="*/ 90944 w 3441462"/>
                <a:gd name="connsiteY1" fmla="*/ 1278732 h 2126688"/>
                <a:gd name="connsiteX2" fmla="*/ 1098213 w 3441462"/>
                <a:gd name="connsiteY2" fmla="*/ 2050257 h 2126688"/>
                <a:gd name="connsiteX3" fmla="*/ 3127037 w 3441462"/>
                <a:gd name="connsiteY3" fmla="*/ 2100263 h 2126688"/>
                <a:gd name="connsiteX4" fmla="*/ 3362782 w 3441462"/>
                <a:gd name="connsiteY4" fmla="*/ 2064545 h 2126688"/>
                <a:gd name="connsiteX0" fmla="*/ 19506 w 4005720"/>
                <a:gd name="connsiteY0" fmla="*/ 0 h 2126688"/>
                <a:gd name="connsiteX1" fmla="*/ 90944 w 4005720"/>
                <a:gd name="connsiteY1" fmla="*/ 1278732 h 2126688"/>
                <a:gd name="connsiteX2" fmla="*/ 1098213 w 4005720"/>
                <a:gd name="connsiteY2" fmla="*/ 2050257 h 2126688"/>
                <a:gd name="connsiteX3" fmla="*/ 3127037 w 4005720"/>
                <a:gd name="connsiteY3" fmla="*/ 2100263 h 2126688"/>
                <a:gd name="connsiteX4" fmla="*/ 4005720 w 4005720"/>
                <a:gd name="connsiteY4" fmla="*/ 1814514 h 2126688"/>
                <a:gd name="connsiteX0" fmla="*/ 19506 w 3812839"/>
                <a:gd name="connsiteY0" fmla="*/ 0 h 2126688"/>
                <a:gd name="connsiteX1" fmla="*/ 90944 w 3812839"/>
                <a:gd name="connsiteY1" fmla="*/ 1278732 h 2126688"/>
                <a:gd name="connsiteX2" fmla="*/ 1098213 w 3812839"/>
                <a:gd name="connsiteY2" fmla="*/ 2050257 h 2126688"/>
                <a:gd name="connsiteX3" fmla="*/ 3127037 w 3812839"/>
                <a:gd name="connsiteY3" fmla="*/ 2100263 h 2126688"/>
                <a:gd name="connsiteX4" fmla="*/ 3812839 w 3812839"/>
                <a:gd name="connsiteY4" fmla="*/ 1850232 h 2126688"/>
                <a:gd name="connsiteX0" fmla="*/ 19506 w 3812839"/>
                <a:gd name="connsiteY0" fmla="*/ 0 h 2126688"/>
                <a:gd name="connsiteX1" fmla="*/ 90944 w 3812839"/>
                <a:gd name="connsiteY1" fmla="*/ 1278732 h 2126688"/>
                <a:gd name="connsiteX2" fmla="*/ 1098213 w 3812839"/>
                <a:gd name="connsiteY2" fmla="*/ 2050257 h 2126688"/>
                <a:gd name="connsiteX3" fmla="*/ 2991306 w 3812839"/>
                <a:gd name="connsiteY3" fmla="*/ 2100263 h 2126688"/>
                <a:gd name="connsiteX4" fmla="*/ 3812839 w 3812839"/>
                <a:gd name="connsiteY4" fmla="*/ 1850232 h 2126688"/>
                <a:gd name="connsiteX0" fmla="*/ 19506 w 3812839"/>
                <a:gd name="connsiteY0" fmla="*/ 0 h 2126688"/>
                <a:gd name="connsiteX1" fmla="*/ 90944 w 3812839"/>
                <a:gd name="connsiteY1" fmla="*/ 1278732 h 2126688"/>
                <a:gd name="connsiteX2" fmla="*/ 1098213 w 3812839"/>
                <a:gd name="connsiteY2" fmla="*/ 2050257 h 2126688"/>
                <a:gd name="connsiteX3" fmla="*/ 2991306 w 3812839"/>
                <a:gd name="connsiteY3" fmla="*/ 2100263 h 2126688"/>
                <a:gd name="connsiteX4" fmla="*/ 3812839 w 3812839"/>
                <a:gd name="connsiteY4" fmla="*/ 1850232 h 2126688"/>
                <a:gd name="connsiteX0" fmla="*/ 19506 w 3812839"/>
                <a:gd name="connsiteY0" fmla="*/ 0 h 2141793"/>
                <a:gd name="connsiteX1" fmla="*/ 90944 w 3812839"/>
                <a:gd name="connsiteY1" fmla="*/ 1278732 h 2141793"/>
                <a:gd name="connsiteX2" fmla="*/ 1098213 w 3812839"/>
                <a:gd name="connsiteY2" fmla="*/ 2050257 h 2141793"/>
                <a:gd name="connsiteX3" fmla="*/ 2991306 w 3812839"/>
                <a:gd name="connsiteY3" fmla="*/ 2100263 h 2141793"/>
                <a:gd name="connsiteX4" fmla="*/ 3812839 w 3812839"/>
                <a:gd name="connsiteY4" fmla="*/ 1850232 h 214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839" h="2141793">
                  <a:moveTo>
                    <a:pt x="19506" y="0"/>
                  </a:moveTo>
                  <a:cubicBezTo>
                    <a:pt x="-1925" y="631625"/>
                    <a:pt x="-31690" y="929879"/>
                    <a:pt x="90944" y="1278732"/>
                  </a:cubicBezTo>
                  <a:cubicBezTo>
                    <a:pt x="213578" y="1627585"/>
                    <a:pt x="614819" y="1913335"/>
                    <a:pt x="1098213" y="2050257"/>
                  </a:cubicBezTo>
                  <a:cubicBezTo>
                    <a:pt x="1581607" y="2187179"/>
                    <a:pt x="2613878" y="2140745"/>
                    <a:pt x="2991306" y="2100263"/>
                  </a:cubicBezTo>
                  <a:cubicBezTo>
                    <a:pt x="3575902" y="1988344"/>
                    <a:pt x="3799742" y="1854994"/>
                    <a:pt x="3812839" y="1850232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dash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 panose="020B0503020201020303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DB10C33C-7C79-4447-B868-F3677B76151B}"/>
                </a:ext>
              </a:extLst>
            </p:cNvPr>
            <p:cNvSpPr/>
            <p:nvPr/>
          </p:nvSpPr>
          <p:spPr>
            <a:xfrm>
              <a:off x="3659506" y="1857374"/>
              <a:ext cx="3829834" cy="2307431"/>
            </a:xfrm>
            <a:custGeom>
              <a:avLst/>
              <a:gdLst>
                <a:gd name="connsiteX0" fmla="*/ 48281 w 3846763"/>
                <a:gd name="connsiteY0" fmla="*/ 0 h 2400300"/>
                <a:gd name="connsiteX1" fmla="*/ 205444 w 3846763"/>
                <a:gd name="connsiteY1" fmla="*/ 414338 h 2400300"/>
                <a:gd name="connsiteX2" fmla="*/ 1684200 w 3846763"/>
                <a:gd name="connsiteY2" fmla="*/ 1171575 h 2400300"/>
                <a:gd name="connsiteX3" fmla="*/ 1241288 w 3846763"/>
                <a:gd name="connsiteY3" fmla="*/ 1771650 h 2400300"/>
                <a:gd name="connsiteX4" fmla="*/ 1555613 w 3846763"/>
                <a:gd name="connsiteY4" fmla="*/ 2035969 h 2400300"/>
                <a:gd name="connsiteX5" fmla="*/ 3620156 w 3846763"/>
                <a:gd name="connsiteY5" fmla="*/ 2264569 h 2400300"/>
                <a:gd name="connsiteX6" fmla="*/ 3777319 w 3846763"/>
                <a:gd name="connsiteY6" fmla="*/ 2400300 h 2400300"/>
                <a:gd name="connsiteX0" fmla="*/ 48281 w 3846763"/>
                <a:gd name="connsiteY0" fmla="*/ 0 h 2400300"/>
                <a:gd name="connsiteX1" fmla="*/ 205444 w 3846763"/>
                <a:gd name="connsiteY1" fmla="*/ 414338 h 2400300"/>
                <a:gd name="connsiteX2" fmla="*/ 1684200 w 3846763"/>
                <a:gd name="connsiteY2" fmla="*/ 1171575 h 2400300"/>
                <a:gd name="connsiteX3" fmla="*/ 1219857 w 3846763"/>
                <a:gd name="connsiteY3" fmla="*/ 1778794 h 2400300"/>
                <a:gd name="connsiteX4" fmla="*/ 1555613 w 3846763"/>
                <a:gd name="connsiteY4" fmla="*/ 2035969 h 2400300"/>
                <a:gd name="connsiteX5" fmla="*/ 3620156 w 3846763"/>
                <a:gd name="connsiteY5" fmla="*/ 2264569 h 2400300"/>
                <a:gd name="connsiteX6" fmla="*/ 3777319 w 3846763"/>
                <a:gd name="connsiteY6" fmla="*/ 2400300 h 2400300"/>
                <a:gd name="connsiteX0" fmla="*/ 48281 w 3846763"/>
                <a:gd name="connsiteY0" fmla="*/ 0 h 2400300"/>
                <a:gd name="connsiteX1" fmla="*/ 205444 w 3846763"/>
                <a:gd name="connsiteY1" fmla="*/ 414338 h 2400300"/>
                <a:gd name="connsiteX2" fmla="*/ 1684200 w 3846763"/>
                <a:gd name="connsiteY2" fmla="*/ 1171575 h 2400300"/>
                <a:gd name="connsiteX3" fmla="*/ 1219857 w 3846763"/>
                <a:gd name="connsiteY3" fmla="*/ 1778794 h 2400300"/>
                <a:gd name="connsiteX4" fmla="*/ 1555613 w 3846763"/>
                <a:gd name="connsiteY4" fmla="*/ 2035969 h 2400300"/>
                <a:gd name="connsiteX5" fmla="*/ 3620156 w 3846763"/>
                <a:gd name="connsiteY5" fmla="*/ 2264569 h 2400300"/>
                <a:gd name="connsiteX6" fmla="*/ 3777319 w 3846763"/>
                <a:gd name="connsiteY6" fmla="*/ 2400300 h 2400300"/>
                <a:gd name="connsiteX0" fmla="*/ 48281 w 3846763"/>
                <a:gd name="connsiteY0" fmla="*/ 0 h 2400300"/>
                <a:gd name="connsiteX1" fmla="*/ 205444 w 3846763"/>
                <a:gd name="connsiteY1" fmla="*/ 414338 h 2400300"/>
                <a:gd name="connsiteX2" fmla="*/ 1684200 w 3846763"/>
                <a:gd name="connsiteY2" fmla="*/ 1171575 h 2400300"/>
                <a:gd name="connsiteX3" fmla="*/ 998401 w 3846763"/>
                <a:gd name="connsiteY3" fmla="*/ 1835944 h 2400300"/>
                <a:gd name="connsiteX4" fmla="*/ 1555613 w 3846763"/>
                <a:gd name="connsiteY4" fmla="*/ 2035969 h 2400300"/>
                <a:gd name="connsiteX5" fmla="*/ 3620156 w 3846763"/>
                <a:gd name="connsiteY5" fmla="*/ 2264569 h 2400300"/>
                <a:gd name="connsiteX6" fmla="*/ 3777319 w 3846763"/>
                <a:gd name="connsiteY6" fmla="*/ 2400300 h 2400300"/>
                <a:gd name="connsiteX0" fmla="*/ 48281 w 3846763"/>
                <a:gd name="connsiteY0" fmla="*/ 0 h 2400300"/>
                <a:gd name="connsiteX1" fmla="*/ 205444 w 3846763"/>
                <a:gd name="connsiteY1" fmla="*/ 414338 h 2400300"/>
                <a:gd name="connsiteX2" fmla="*/ 1684200 w 3846763"/>
                <a:gd name="connsiteY2" fmla="*/ 1171575 h 2400300"/>
                <a:gd name="connsiteX3" fmla="*/ 1041263 w 3846763"/>
                <a:gd name="connsiteY3" fmla="*/ 1885950 h 2400300"/>
                <a:gd name="connsiteX4" fmla="*/ 1555613 w 3846763"/>
                <a:gd name="connsiteY4" fmla="*/ 2035969 h 2400300"/>
                <a:gd name="connsiteX5" fmla="*/ 3620156 w 3846763"/>
                <a:gd name="connsiteY5" fmla="*/ 2264569 h 2400300"/>
                <a:gd name="connsiteX6" fmla="*/ 3777319 w 3846763"/>
                <a:gd name="connsiteY6" fmla="*/ 2400300 h 2400300"/>
                <a:gd name="connsiteX0" fmla="*/ 53891 w 3852373"/>
                <a:gd name="connsiteY0" fmla="*/ 0 h 2400300"/>
                <a:gd name="connsiteX1" fmla="*/ 211054 w 3852373"/>
                <a:gd name="connsiteY1" fmla="*/ 414338 h 2400300"/>
                <a:gd name="connsiteX2" fmla="*/ 1796966 w 3852373"/>
                <a:gd name="connsiteY2" fmla="*/ 1335881 h 2400300"/>
                <a:gd name="connsiteX3" fmla="*/ 1046873 w 3852373"/>
                <a:gd name="connsiteY3" fmla="*/ 1885950 h 2400300"/>
                <a:gd name="connsiteX4" fmla="*/ 1561223 w 3852373"/>
                <a:gd name="connsiteY4" fmla="*/ 2035969 h 2400300"/>
                <a:gd name="connsiteX5" fmla="*/ 3625766 w 3852373"/>
                <a:gd name="connsiteY5" fmla="*/ 2264569 h 2400300"/>
                <a:gd name="connsiteX6" fmla="*/ 3782929 w 3852373"/>
                <a:gd name="connsiteY6" fmla="*/ 2400300 h 2400300"/>
                <a:gd name="connsiteX0" fmla="*/ 23734 w 3822216"/>
                <a:gd name="connsiteY0" fmla="*/ 0 h 2400300"/>
                <a:gd name="connsiteX1" fmla="*/ 180897 w 3822216"/>
                <a:gd name="connsiteY1" fmla="*/ 414338 h 2400300"/>
                <a:gd name="connsiteX2" fmla="*/ 1766809 w 3822216"/>
                <a:gd name="connsiteY2" fmla="*/ 1335881 h 2400300"/>
                <a:gd name="connsiteX3" fmla="*/ 1016716 w 3822216"/>
                <a:gd name="connsiteY3" fmla="*/ 1885950 h 2400300"/>
                <a:gd name="connsiteX4" fmla="*/ 1531066 w 3822216"/>
                <a:gd name="connsiteY4" fmla="*/ 2035969 h 2400300"/>
                <a:gd name="connsiteX5" fmla="*/ 3595609 w 3822216"/>
                <a:gd name="connsiteY5" fmla="*/ 2264569 h 2400300"/>
                <a:gd name="connsiteX6" fmla="*/ 3752772 w 3822216"/>
                <a:gd name="connsiteY6" fmla="*/ 2400300 h 2400300"/>
                <a:gd name="connsiteX0" fmla="*/ 13806 w 3812288"/>
                <a:gd name="connsiteY0" fmla="*/ 0 h 2400300"/>
                <a:gd name="connsiteX1" fmla="*/ 256694 w 3812288"/>
                <a:gd name="connsiteY1" fmla="*/ 464344 h 2400300"/>
                <a:gd name="connsiteX2" fmla="*/ 1756881 w 3812288"/>
                <a:gd name="connsiteY2" fmla="*/ 1335881 h 2400300"/>
                <a:gd name="connsiteX3" fmla="*/ 1006788 w 3812288"/>
                <a:gd name="connsiteY3" fmla="*/ 1885950 h 2400300"/>
                <a:gd name="connsiteX4" fmla="*/ 1521138 w 3812288"/>
                <a:gd name="connsiteY4" fmla="*/ 2035969 h 2400300"/>
                <a:gd name="connsiteX5" fmla="*/ 3585681 w 3812288"/>
                <a:gd name="connsiteY5" fmla="*/ 2264569 h 2400300"/>
                <a:gd name="connsiteX6" fmla="*/ 3742844 w 3812288"/>
                <a:gd name="connsiteY6" fmla="*/ 2400300 h 2400300"/>
                <a:gd name="connsiteX0" fmla="*/ 19525 w 3818007"/>
                <a:gd name="connsiteY0" fmla="*/ 0 h 2400300"/>
                <a:gd name="connsiteX1" fmla="*/ 262413 w 3818007"/>
                <a:gd name="connsiteY1" fmla="*/ 464344 h 2400300"/>
                <a:gd name="connsiteX2" fmla="*/ 1762600 w 3818007"/>
                <a:gd name="connsiteY2" fmla="*/ 1335881 h 2400300"/>
                <a:gd name="connsiteX3" fmla="*/ 1012507 w 3818007"/>
                <a:gd name="connsiteY3" fmla="*/ 1885950 h 2400300"/>
                <a:gd name="connsiteX4" fmla="*/ 1526857 w 3818007"/>
                <a:gd name="connsiteY4" fmla="*/ 2035969 h 2400300"/>
                <a:gd name="connsiteX5" fmla="*/ 3591400 w 3818007"/>
                <a:gd name="connsiteY5" fmla="*/ 2264569 h 2400300"/>
                <a:gd name="connsiteX6" fmla="*/ 3748563 w 3818007"/>
                <a:gd name="connsiteY6" fmla="*/ 2400300 h 2400300"/>
                <a:gd name="connsiteX0" fmla="*/ 19525 w 4025585"/>
                <a:gd name="connsiteY0" fmla="*/ 0 h 2314575"/>
                <a:gd name="connsiteX1" fmla="*/ 262413 w 4025585"/>
                <a:gd name="connsiteY1" fmla="*/ 464344 h 2314575"/>
                <a:gd name="connsiteX2" fmla="*/ 1762600 w 4025585"/>
                <a:gd name="connsiteY2" fmla="*/ 1335881 h 2314575"/>
                <a:gd name="connsiteX3" fmla="*/ 1012507 w 4025585"/>
                <a:gd name="connsiteY3" fmla="*/ 1885950 h 2314575"/>
                <a:gd name="connsiteX4" fmla="*/ 1526857 w 4025585"/>
                <a:gd name="connsiteY4" fmla="*/ 2035969 h 2314575"/>
                <a:gd name="connsiteX5" fmla="*/ 3591400 w 4025585"/>
                <a:gd name="connsiteY5" fmla="*/ 2264569 h 2314575"/>
                <a:gd name="connsiteX6" fmla="*/ 4020025 w 4025585"/>
                <a:gd name="connsiteY6" fmla="*/ 2314575 h 2314575"/>
                <a:gd name="connsiteX0" fmla="*/ 19525 w 3829834"/>
                <a:gd name="connsiteY0" fmla="*/ 0 h 2307431"/>
                <a:gd name="connsiteX1" fmla="*/ 262413 w 3829834"/>
                <a:gd name="connsiteY1" fmla="*/ 464344 h 2307431"/>
                <a:gd name="connsiteX2" fmla="*/ 1762600 w 3829834"/>
                <a:gd name="connsiteY2" fmla="*/ 1335881 h 2307431"/>
                <a:gd name="connsiteX3" fmla="*/ 1012507 w 3829834"/>
                <a:gd name="connsiteY3" fmla="*/ 1885950 h 2307431"/>
                <a:gd name="connsiteX4" fmla="*/ 1526857 w 3829834"/>
                <a:gd name="connsiteY4" fmla="*/ 2035969 h 2307431"/>
                <a:gd name="connsiteX5" fmla="*/ 3591400 w 3829834"/>
                <a:gd name="connsiteY5" fmla="*/ 2264569 h 2307431"/>
                <a:gd name="connsiteX6" fmla="*/ 3769993 w 3829834"/>
                <a:gd name="connsiteY6" fmla="*/ 2307431 h 230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9834" h="2307431">
                  <a:moveTo>
                    <a:pt x="19525" y="0"/>
                  </a:moveTo>
                  <a:cubicBezTo>
                    <a:pt x="-38220" y="109538"/>
                    <a:pt x="29051" y="270272"/>
                    <a:pt x="262413" y="464344"/>
                  </a:cubicBezTo>
                  <a:cubicBezTo>
                    <a:pt x="495775" y="658416"/>
                    <a:pt x="1637584" y="1098947"/>
                    <a:pt x="1762600" y="1335881"/>
                  </a:cubicBezTo>
                  <a:cubicBezTo>
                    <a:pt x="1887616" y="1572815"/>
                    <a:pt x="1051797" y="1769269"/>
                    <a:pt x="1012507" y="1885950"/>
                  </a:cubicBezTo>
                  <a:cubicBezTo>
                    <a:pt x="973217" y="2002631"/>
                    <a:pt x="1097042" y="1972866"/>
                    <a:pt x="1526857" y="2035969"/>
                  </a:cubicBezTo>
                  <a:cubicBezTo>
                    <a:pt x="1956672" y="2099072"/>
                    <a:pt x="3217544" y="2219325"/>
                    <a:pt x="3591400" y="2264569"/>
                  </a:cubicBezTo>
                  <a:cubicBezTo>
                    <a:pt x="3965256" y="2309813"/>
                    <a:pt x="3793805" y="2278856"/>
                    <a:pt x="3769993" y="230743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dash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 panose="020B0503020201020303" pitchFamily="34" charset="0"/>
                <a:ea typeface="+mn-ea"/>
                <a:cs typeface="+mn-cs"/>
              </a:endParaRPr>
            </a:p>
          </p:txBody>
        </p:sp>
        <p:pic>
          <p:nvPicPr>
            <p:cNvPr id="187" name="Picture 11" descr="C:\Users\ecoffey\AppData\Local\Temp\Rar$DRa0.836\30073__Device_server_farms_default_64.png">
              <a:extLst>
                <a:ext uri="{FF2B5EF4-FFF2-40B4-BE49-F238E27FC236}">
                  <a16:creationId xmlns:a16="http://schemas.microsoft.com/office/drawing/2014/main" id="{76AC1485-F50A-9E4F-9326-13BDF4160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384" y="667412"/>
              <a:ext cx="553836" cy="55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7087AB2-79A8-024C-A769-272349B4E1B7}"/>
                </a:ext>
              </a:extLst>
            </p:cNvPr>
            <p:cNvCxnSpPr>
              <a:cxnSpLocks/>
              <a:stCxn id="187" idx="1"/>
              <a:endCxn id="207" idx="0"/>
            </p:cNvCxnSpPr>
            <p:nvPr/>
          </p:nvCxnSpPr>
          <p:spPr>
            <a:xfrm flipH="1">
              <a:off x="3695129" y="944330"/>
              <a:ext cx="3216256" cy="888583"/>
            </a:xfrm>
            <a:prstGeom prst="line">
              <a:avLst/>
            </a:prstGeom>
            <a:noFill/>
            <a:ln w="19050" cap="flat" cmpd="sng" algn="ctr">
              <a:solidFill>
                <a:srgbClr val="64BAE2"/>
              </a:solidFill>
              <a:prstDash val="sysDot"/>
              <a:headEnd type="triangl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EE88A62-5EAB-7D48-842C-5B3D8137CF6E}"/>
                </a:ext>
              </a:extLst>
            </p:cNvPr>
            <p:cNvCxnSpPr>
              <a:cxnSpLocks/>
              <a:stCxn id="187" idx="1"/>
              <a:endCxn id="209" idx="0"/>
            </p:cNvCxnSpPr>
            <p:nvPr/>
          </p:nvCxnSpPr>
          <p:spPr>
            <a:xfrm flipH="1">
              <a:off x="4483327" y="944330"/>
              <a:ext cx="2428058" cy="888583"/>
            </a:xfrm>
            <a:prstGeom prst="line">
              <a:avLst/>
            </a:prstGeom>
            <a:noFill/>
            <a:ln w="19050" cap="flat" cmpd="sng" algn="ctr">
              <a:solidFill>
                <a:srgbClr val="64BAE2"/>
              </a:solidFill>
              <a:prstDash val="sysDot"/>
              <a:headEnd type="triangl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86D5D0A-CC67-0040-B915-CD91684D991E}"/>
                </a:ext>
              </a:extLst>
            </p:cNvPr>
            <p:cNvCxnSpPr>
              <a:cxnSpLocks/>
              <a:stCxn id="187" idx="1"/>
              <a:endCxn id="208" idx="0"/>
            </p:cNvCxnSpPr>
            <p:nvPr/>
          </p:nvCxnSpPr>
          <p:spPr>
            <a:xfrm flipH="1">
              <a:off x="5332975" y="944330"/>
              <a:ext cx="1578409" cy="888583"/>
            </a:xfrm>
            <a:prstGeom prst="line">
              <a:avLst/>
            </a:prstGeom>
            <a:noFill/>
            <a:ln w="19050" cap="flat" cmpd="sng" algn="ctr">
              <a:solidFill>
                <a:srgbClr val="64BAE2"/>
              </a:solidFill>
              <a:prstDash val="sysDot"/>
              <a:headEnd type="triangle" w="med" len="med"/>
            </a:ln>
            <a:effectLst/>
          </p:spPr>
        </p:cxn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C01CF82E-C72D-1E43-BC29-01E3A8E69050}"/>
              </a:ext>
            </a:extLst>
          </p:cNvPr>
          <p:cNvSpPr txBox="1"/>
          <p:nvPr/>
        </p:nvSpPr>
        <p:spPr>
          <a:xfrm>
            <a:off x="7195472" y="611038"/>
            <a:ext cx="1483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DDoS Detection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0C5F34E-77E0-834B-A7F8-E25863E533BC}"/>
              </a:ext>
            </a:extLst>
          </p:cNvPr>
          <p:cNvSpPr txBox="1"/>
          <p:nvPr/>
        </p:nvSpPr>
        <p:spPr>
          <a:xfrm>
            <a:off x="7819235" y="3152974"/>
            <a:ext cx="1483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Scrubbers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1154E3-644C-F240-A4F5-DB3DF573156A}"/>
              </a:ext>
            </a:extLst>
          </p:cNvPr>
          <p:cNvSpPr txBox="1"/>
          <p:nvPr/>
        </p:nvSpPr>
        <p:spPr>
          <a:xfrm>
            <a:off x="7770202" y="1441308"/>
            <a:ext cx="1102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BGP </a:t>
            </a:r>
            <a:r>
              <a:rPr lang="en-US" sz="1050" dirty="0" err="1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Flowspec</a:t>
            </a:r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 Rules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D5DB1D6-A073-E445-98BB-113EDA28D629}"/>
              </a:ext>
            </a:extLst>
          </p:cNvPr>
          <p:cNvCxnSpPr>
            <a:cxnSpLocks/>
          </p:cNvCxnSpPr>
          <p:nvPr/>
        </p:nvCxnSpPr>
        <p:spPr>
          <a:xfrm flipV="1">
            <a:off x="4051858" y="2008052"/>
            <a:ext cx="3535358" cy="1"/>
          </a:xfrm>
          <a:prstGeom prst="line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</p:cxnSp>
      <p:sp>
        <p:nvSpPr>
          <p:cNvPr id="224" name="Triangle 223">
            <a:extLst>
              <a:ext uri="{FF2B5EF4-FFF2-40B4-BE49-F238E27FC236}">
                <a16:creationId xmlns:a16="http://schemas.microsoft.com/office/drawing/2014/main" id="{14D431BA-CAD7-C646-B163-BB27429B99CE}"/>
              </a:ext>
            </a:extLst>
          </p:cNvPr>
          <p:cNvSpPr/>
          <p:nvPr/>
        </p:nvSpPr>
        <p:spPr>
          <a:xfrm rot="10800000">
            <a:off x="3968149" y="1922636"/>
            <a:ext cx="199396" cy="171893"/>
          </a:xfrm>
          <a:prstGeom prst="triangle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sp>
        <p:nvSpPr>
          <p:cNvPr id="225" name="Triangle 224">
            <a:extLst>
              <a:ext uri="{FF2B5EF4-FFF2-40B4-BE49-F238E27FC236}">
                <a16:creationId xmlns:a16="http://schemas.microsoft.com/office/drawing/2014/main" id="{E80DA596-49F0-AD46-8332-C8221D819897}"/>
              </a:ext>
            </a:extLst>
          </p:cNvPr>
          <p:cNvSpPr/>
          <p:nvPr/>
        </p:nvSpPr>
        <p:spPr>
          <a:xfrm rot="10800000">
            <a:off x="4782720" y="1924438"/>
            <a:ext cx="199396" cy="171893"/>
          </a:xfrm>
          <a:prstGeom prst="triangle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sp>
        <p:nvSpPr>
          <p:cNvPr id="226" name="Triangle 225">
            <a:extLst>
              <a:ext uri="{FF2B5EF4-FFF2-40B4-BE49-F238E27FC236}">
                <a16:creationId xmlns:a16="http://schemas.microsoft.com/office/drawing/2014/main" id="{2BA4A069-F9A0-EC4C-B9DE-E7C022BA26FC}"/>
              </a:ext>
            </a:extLst>
          </p:cNvPr>
          <p:cNvSpPr/>
          <p:nvPr/>
        </p:nvSpPr>
        <p:spPr>
          <a:xfrm rot="10800000">
            <a:off x="5679361" y="1908510"/>
            <a:ext cx="199396" cy="171893"/>
          </a:xfrm>
          <a:prstGeom prst="triangle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3E352C26-7F56-6C49-B0D9-9C01000C8299}"/>
              </a:ext>
            </a:extLst>
          </p:cNvPr>
          <p:cNvCxnSpPr>
            <a:cxnSpLocks/>
            <a:stCxn id="187" idx="2"/>
          </p:cNvCxnSpPr>
          <p:nvPr/>
        </p:nvCxnSpPr>
        <p:spPr>
          <a:xfrm>
            <a:off x="7702970" y="1456229"/>
            <a:ext cx="0" cy="546191"/>
          </a:xfrm>
          <a:prstGeom prst="line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</p:cxnSp>
      <p:pic>
        <p:nvPicPr>
          <p:cNvPr id="228" name="Picture 6" descr="C:\Users\ecoffey\AppData\Local\Temp\Rar$DRa0.583\Cisco Icons November\30067_Device_router_3057\Png_256\30067_Device_router_3057_unknown_256.png">
            <a:extLst>
              <a:ext uri="{FF2B5EF4-FFF2-40B4-BE49-F238E27FC236}">
                <a16:creationId xmlns:a16="http://schemas.microsoft.com/office/drawing/2014/main" id="{18CFF87B-9579-FC4B-B717-1640E0DC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865" y="1806004"/>
            <a:ext cx="702830" cy="4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DE92900D-D9A1-AB48-8117-ECCF57B1D4AA}"/>
              </a:ext>
            </a:extLst>
          </p:cNvPr>
          <p:cNvSpPr txBox="1"/>
          <p:nvPr/>
        </p:nvSpPr>
        <p:spPr>
          <a:xfrm>
            <a:off x="7558129" y="1991206"/>
            <a:ext cx="475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CiscoSansTT Light" panose="020B0503020201020303" pitchFamily="34" charset="0"/>
                <a:ea typeface="ＭＳ Ｐゴシック" pitchFamily="34" charset="-128"/>
                <a:cs typeface="+mn-cs"/>
              </a:rPr>
              <a:t>RR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0AB485C-BC75-3A4C-95AC-EC16EE6AC81D}"/>
              </a:ext>
            </a:extLst>
          </p:cNvPr>
          <p:cNvCxnSpPr>
            <a:cxnSpLocks/>
            <a:stCxn id="182" idx="1"/>
          </p:cNvCxnSpPr>
          <p:nvPr/>
        </p:nvCxnSpPr>
        <p:spPr>
          <a:xfrm flipH="1">
            <a:off x="7610570" y="3709480"/>
            <a:ext cx="326888" cy="260039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A06955-3AE6-8B42-B94D-BDFCAB0DF1B9}"/>
              </a:ext>
            </a:extLst>
          </p:cNvPr>
          <p:cNvCxnSpPr>
            <a:cxnSpLocks/>
            <a:stCxn id="183" idx="1"/>
            <a:endCxn id="184" idx="2"/>
          </p:cNvCxnSpPr>
          <p:nvPr/>
        </p:nvCxnSpPr>
        <p:spPr>
          <a:xfrm flipH="1" flipV="1">
            <a:off x="7423346" y="4387306"/>
            <a:ext cx="532379" cy="432069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DF3DBCB-DBB0-A04D-A12A-9DFC4CDE5913}"/>
              </a:ext>
            </a:extLst>
          </p:cNvPr>
          <p:cNvSpPr txBox="1"/>
          <p:nvPr/>
        </p:nvSpPr>
        <p:spPr>
          <a:xfrm>
            <a:off x="7947103" y="3957887"/>
            <a:ext cx="1483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EPE SID: 28000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94E27A-D747-9D41-A42C-F443E7C460B9}"/>
              </a:ext>
            </a:extLst>
          </p:cNvPr>
          <p:cNvSpPr txBox="1"/>
          <p:nvPr/>
        </p:nvSpPr>
        <p:spPr>
          <a:xfrm>
            <a:off x="7954796" y="4313612"/>
            <a:ext cx="1483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EPE SID: 28001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F8F847-6BDA-F246-BFA1-CBC9BE314B57}"/>
              </a:ext>
            </a:extLst>
          </p:cNvPr>
          <p:cNvSpPr txBox="1"/>
          <p:nvPr/>
        </p:nvSpPr>
        <p:spPr>
          <a:xfrm>
            <a:off x="6152761" y="4007558"/>
            <a:ext cx="1483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  <a:latin typeface="CiscoSansTT Light" charset="0"/>
                <a:ea typeface="CiscoSansTT Light" charset="0"/>
                <a:cs typeface="CiscoSansTT Light" charset="0"/>
              </a:rPr>
              <a:t>SID: 16441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72C05-7647-7CBB-CD60-363214C3B9AB}"/>
              </a:ext>
            </a:extLst>
          </p:cNvPr>
          <p:cNvSpPr txBox="1"/>
          <p:nvPr/>
        </p:nvSpPr>
        <p:spPr>
          <a:xfrm>
            <a:off x="227478" y="976302"/>
            <a:ext cx="3246473" cy="3108543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58585B"/>
                </a:solidFill>
                <a:effectLst/>
                <a:latin typeface="CiscoSans" panose="020B0503020201020303" pitchFamily="34" charset="0"/>
              </a:rPr>
              <a:t>Egress Peer Engineering direct DDoS traffic to a specific end node and specific DDoS destination interface without the complexities of using VRFs to separate dirty/clean traffic.</a:t>
            </a:r>
          </a:p>
          <a:p>
            <a:endParaRPr lang="en-GB" sz="1400" b="0" i="0" dirty="0">
              <a:solidFill>
                <a:srgbClr val="58585B"/>
              </a:solidFill>
              <a:effectLst/>
              <a:latin typeface="CiscoSans" panose="020B0503020201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58585B"/>
                </a:solidFill>
                <a:effectLst/>
                <a:latin typeface="CiscoSans" panose="020B0503020201020303" pitchFamily="34" charset="0"/>
              </a:rPr>
              <a:t>no IP lookup is performed between the ingress node and egress DDoS “dirty” interface. </a:t>
            </a:r>
          </a:p>
          <a:p>
            <a:endParaRPr lang="en-GB" sz="1400" b="0" i="0" dirty="0">
              <a:solidFill>
                <a:srgbClr val="58585B"/>
              </a:solidFill>
              <a:effectLst/>
              <a:latin typeface="CiscoSans" panose="020B0503020201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8585B"/>
                </a:solidFill>
                <a:latin typeface="CiscoSans" panose="020B0503020201020303" pitchFamily="34" charset="0"/>
              </a:rPr>
              <a:t>BGP </a:t>
            </a:r>
            <a:r>
              <a:rPr lang="en-GB" sz="1400" b="0" i="0" dirty="0" err="1">
                <a:solidFill>
                  <a:srgbClr val="58585B"/>
                </a:solidFill>
                <a:effectLst/>
                <a:latin typeface="CiscoSans" panose="020B0503020201020303" pitchFamily="34" charset="0"/>
              </a:rPr>
              <a:t>Flowspec</a:t>
            </a:r>
            <a:r>
              <a:rPr lang="en-GB" sz="1400" b="0" i="0" dirty="0">
                <a:solidFill>
                  <a:srgbClr val="58585B"/>
                </a:solidFill>
                <a:effectLst/>
                <a:latin typeface="CiscoSans" panose="020B0503020201020303" pitchFamily="34" charset="0"/>
              </a:rPr>
              <a:t> redirects traffic to a next-hop IP pointing to a pre-configured “DDoS” SR-Policy. </a:t>
            </a:r>
          </a:p>
          <a:p>
            <a:endParaRPr lang="en-DK" sz="1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0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AF5D-B598-D044-858E-D0392F6F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92" y="-26617"/>
            <a:ext cx="8345488" cy="731837"/>
          </a:xfrm>
        </p:spPr>
        <p:txBody>
          <a:bodyPr/>
          <a:lstStyle/>
          <a:p>
            <a:r>
              <a:rPr lang="en-US" dirty="0">
                <a:latin typeface="+mj-lt"/>
              </a:rPr>
              <a:t>Optimization and SLAs drive Peering Engineering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D1D85-39F6-9541-84B7-65B62DCAD030}"/>
              </a:ext>
            </a:extLst>
          </p:cNvPr>
          <p:cNvSpPr/>
          <p:nvPr/>
        </p:nvSpPr>
        <p:spPr>
          <a:xfrm>
            <a:off x="479449" y="1073150"/>
            <a:ext cx="35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600" kern="0" dirty="0">
                <a:solidFill>
                  <a:schemeClr val="bg1"/>
                </a:solidFill>
                <a:latin typeface="CiscoSansTT ExtraLight"/>
                <a:sym typeface="Arial" pitchFamily="34" charset="0"/>
              </a:rPr>
              <a:t>Best network exit path that is both cost-efficient and provides good user experience metrics (cost, link utilization &amp; traffic loss, SLA’s/latency, </a:t>
            </a:r>
            <a:r>
              <a:rPr lang="en-US" sz="1600" kern="0" dirty="0" err="1">
                <a:solidFill>
                  <a:schemeClr val="bg1"/>
                </a:solidFill>
                <a:latin typeface="CiscoSansTT ExtraLight"/>
                <a:sym typeface="Arial" pitchFamily="34" charset="0"/>
              </a:rPr>
              <a:t>disjointness</a:t>
            </a:r>
            <a:r>
              <a:rPr lang="en-US" sz="1600" kern="0" dirty="0">
                <a:solidFill>
                  <a:schemeClr val="bg1"/>
                </a:solidFill>
                <a:latin typeface="CiscoSansTT ExtraLight"/>
                <a:sym typeface="Arial" pitchFamily="34" charset="0"/>
              </a:rPr>
              <a:t> etc.)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97F286-7971-4242-8A26-473886B85F78}"/>
              </a:ext>
            </a:extLst>
          </p:cNvPr>
          <p:cNvSpPr/>
          <p:nvPr/>
        </p:nvSpPr>
        <p:spPr>
          <a:xfrm>
            <a:off x="4941832" y="1196261"/>
            <a:ext cx="371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600" kern="0" dirty="0">
                <a:solidFill>
                  <a:schemeClr val="bg1"/>
                </a:solidFill>
                <a:latin typeface="CiscoSansTT ExtraLight"/>
                <a:sym typeface="Arial" pitchFamily="34" charset="0"/>
              </a:rPr>
              <a:t>Optimal path across SP network for ingress traffic from peering location to SP end users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0A5D3AF-0A38-1048-8AAF-A801C31F785E}"/>
              </a:ext>
            </a:extLst>
          </p:cNvPr>
          <p:cNvSpPr/>
          <p:nvPr/>
        </p:nvSpPr>
        <p:spPr bwMode="auto">
          <a:xfrm>
            <a:off x="2503662" y="3919682"/>
            <a:ext cx="4817806" cy="541618"/>
          </a:xfrm>
          <a:custGeom>
            <a:avLst/>
            <a:gdLst>
              <a:gd name="connsiteX0" fmla="*/ 0 w 4817806"/>
              <a:gd name="connsiteY0" fmla="*/ 413248 h 541618"/>
              <a:gd name="connsiteX1" fmla="*/ 1612490 w 4817806"/>
              <a:gd name="connsiteY1" fmla="*/ 432912 h 541618"/>
              <a:gd name="connsiteX2" fmla="*/ 2762864 w 4817806"/>
              <a:gd name="connsiteY2" fmla="*/ 521403 h 541618"/>
              <a:gd name="connsiteX3" fmla="*/ 3746090 w 4817806"/>
              <a:gd name="connsiteY3" fmla="*/ 293 h 541618"/>
              <a:gd name="connsiteX4" fmla="*/ 4817806 w 4817806"/>
              <a:gd name="connsiteY4" fmla="*/ 432912 h 54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806" h="541618">
                <a:moveTo>
                  <a:pt x="0" y="413248"/>
                </a:moveTo>
                <a:cubicBezTo>
                  <a:pt x="576006" y="414067"/>
                  <a:pt x="1152013" y="414886"/>
                  <a:pt x="1612490" y="432912"/>
                </a:cubicBezTo>
                <a:cubicBezTo>
                  <a:pt x="2072967" y="450938"/>
                  <a:pt x="2407264" y="593506"/>
                  <a:pt x="2762864" y="521403"/>
                </a:cubicBezTo>
                <a:cubicBezTo>
                  <a:pt x="3118464" y="449300"/>
                  <a:pt x="3403600" y="15041"/>
                  <a:pt x="3746090" y="293"/>
                </a:cubicBezTo>
                <a:cubicBezTo>
                  <a:pt x="4088580" y="-14455"/>
                  <a:pt x="4729316" y="531235"/>
                  <a:pt x="4817806" y="432912"/>
                </a:cubicBezTo>
              </a:path>
            </a:pathLst>
          </a:cu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 defTabSz="457189"/>
            <a:endParaRPr lang="en-US" dirty="0">
              <a:solidFill>
                <a:srgbClr val="282828"/>
              </a:solidFill>
              <a:latin typeface="CiscoSansTT Light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597AFE0-26AE-4B45-8063-11D1CD24CE61}"/>
              </a:ext>
            </a:extLst>
          </p:cNvPr>
          <p:cNvSpPr/>
          <p:nvPr/>
        </p:nvSpPr>
        <p:spPr>
          <a:xfrm>
            <a:off x="5215688" y="3860126"/>
            <a:ext cx="3514128" cy="828714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55"/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Optimal exit link chosen:</a:t>
            </a:r>
          </a:p>
          <a:p>
            <a:pPr marL="514325" lvl="1" indent="-171442" defTabSz="914355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SLA’s (Latency, </a:t>
            </a:r>
            <a:r>
              <a:rPr lang="en-US" sz="1200" b="1" kern="0" dirty="0" err="1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disjointness</a:t>
            </a: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 etc.)</a:t>
            </a:r>
          </a:p>
          <a:p>
            <a:pPr marL="514325" lvl="1" indent="-171442" defTabSz="914355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Cost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966AD5-E7A3-BB46-B587-9D573AF3E4C4}"/>
              </a:ext>
            </a:extLst>
          </p:cNvPr>
          <p:cNvGrpSpPr/>
          <p:nvPr/>
        </p:nvGrpSpPr>
        <p:grpSpPr>
          <a:xfrm>
            <a:off x="632925" y="2476985"/>
            <a:ext cx="3271101" cy="924943"/>
            <a:chOff x="828083" y="2476985"/>
            <a:chExt cx="3271101" cy="924943"/>
          </a:xfrm>
        </p:grpSpPr>
        <p:pic>
          <p:nvPicPr>
            <p:cNvPr id="376" name="Picture 375" descr="Device_cloud_white_3041_default_256.png">
              <a:extLst>
                <a:ext uri="{FF2B5EF4-FFF2-40B4-BE49-F238E27FC236}">
                  <a16:creationId xmlns:a16="http://schemas.microsoft.com/office/drawing/2014/main" id="{7169921E-CFF7-2843-8FE9-01AA37C55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418" b="19185"/>
            <a:stretch/>
          </p:blipFill>
          <p:spPr>
            <a:xfrm>
              <a:off x="2341332" y="2476985"/>
              <a:ext cx="1317391" cy="8787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77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D57B770C-89F3-E04E-99E0-987981E08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377" y="2680884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E18105CA-2F0F-4240-842E-45270469B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190" y="3166116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46C56DC6-9F74-6448-A04B-916C6F650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83" y="2680884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0F471632-70B6-E447-96D2-45790542B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83" y="3166116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C92F5143-4DB3-4C43-83AC-7B3FE86075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5695" y="2716430"/>
              <a:ext cx="500936" cy="641650"/>
              <a:chOff x="744795" y="2914152"/>
              <a:chExt cx="494176" cy="632993"/>
            </a:xfrm>
          </p:grpSpPr>
          <p:pic>
            <p:nvPicPr>
              <p:cNvPr id="382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7E4FA6E6-1C42-D740-BA13-572671D2D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4795" y="3256953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60F0E98A-320E-8042-B1FB-197BCD9BC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8731" y="2914152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4" name="Rounded Rectangle 383">
              <a:extLst>
                <a:ext uri="{FF2B5EF4-FFF2-40B4-BE49-F238E27FC236}">
                  <a16:creationId xmlns:a16="http://schemas.microsoft.com/office/drawing/2014/main" id="{9A724BE0-2D23-EF4E-8F93-D374BA889202}"/>
                </a:ext>
              </a:extLst>
            </p:cNvPr>
            <p:cNvSpPr/>
            <p:nvPr/>
          </p:nvSpPr>
          <p:spPr>
            <a:xfrm>
              <a:off x="1460807" y="2651400"/>
              <a:ext cx="472598" cy="750528"/>
            </a:xfrm>
            <a:prstGeom prst="roundRect">
              <a:avLst/>
            </a:prstGeom>
            <a:solidFill>
              <a:srgbClr val="36A4D7">
                <a:alpha val="41000"/>
              </a:srgbClr>
            </a:solidFill>
            <a:ln>
              <a:solidFill>
                <a:srgbClr val="0071A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005073"/>
                </a:solidFill>
                <a:latin typeface="Calibri Regular" charset="0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E534DEA2-1FCD-904A-901C-A6FB0C54866A}"/>
                </a:ext>
              </a:extLst>
            </p:cNvPr>
            <p:cNvSpPr txBox="1"/>
            <p:nvPr/>
          </p:nvSpPr>
          <p:spPr>
            <a:xfrm>
              <a:off x="2535590" y="2900603"/>
              <a:ext cx="771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/>
              <a:r>
                <a:rPr lang="en-US" sz="1400" dirty="0">
                  <a:solidFill>
                    <a:srgbClr val="282828"/>
                  </a:solidFill>
                  <a:latin typeface="CiscoSansTT ExtraLight"/>
                </a:rPr>
                <a:t>SP WAN</a:t>
              </a:r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0AC6960F-2C4B-C443-B09E-EBF8111FA1B8}"/>
                </a:ext>
              </a:extLst>
            </p:cNvPr>
            <p:cNvSpPr/>
            <p:nvPr/>
          </p:nvSpPr>
          <p:spPr>
            <a:xfrm>
              <a:off x="828083" y="3002923"/>
              <a:ext cx="3271101" cy="369369"/>
            </a:xfrm>
            <a:custGeom>
              <a:avLst/>
              <a:gdLst>
                <a:gd name="connsiteX0" fmla="*/ 3271101 w 3271101"/>
                <a:gd name="connsiteY0" fmla="*/ 301658 h 301658"/>
                <a:gd name="connsiteX1" fmla="*/ 1159497 w 3271101"/>
                <a:gd name="connsiteY1" fmla="*/ 292231 h 301658"/>
                <a:gd name="connsiteX2" fmla="*/ 848412 w 3271101"/>
                <a:gd name="connsiteY2" fmla="*/ 0 h 301658"/>
                <a:gd name="connsiteX3" fmla="*/ 565608 w 3271101"/>
                <a:gd name="connsiteY3" fmla="*/ 263951 h 301658"/>
                <a:gd name="connsiteX4" fmla="*/ 0 w 3271101"/>
                <a:gd name="connsiteY4" fmla="*/ 263951 h 301658"/>
                <a:gd name="connsiteX0" fmla="*/ 3271101 w 3271101"/>
                <a:gd name="connsiteY0" fmla="*/ 301731 h 301731"/>
                <a:gd name="connsiteX1" fmla="*/ 1159497 w 3271101"/>
                <a:gd name="connsiteY1" fmla="*/ 292304 h 301731"/>
                <a:gd name="connsiteX2" fmla="*/ 848412 w 3271101"/>
                <a:gd name="connsiteY2" fmla="*/ 73 h 301731"/>
                <a:gd name="connsiteX3" fmla="*/ 565608 w 3271101"/>
                <a:gd name="connsiteY3" fmla="*/ 264024 h 301731"/>
                <a:gd name="connsiteX4" fmla="*/ 0 w 3271101"/>
                <a:gd name="connsiteY4" fmla="*/ 264024 h 301731"/>
                <a:gd name="connsiteX0" fmla="*/ 3271101 w 3271101"/>
                <a:gd name="connsiteY0" fmla="*/ 301720 h 301720"/>
                <a:gd name="connsiteX1" fmla="*/ 1159497 w 3271101"/>
                <a:gd name="connsiteY1" fmla="*/ 292293 h 301720"/>
                <a:gd name="connsiteX2" fmla="*/ 848412 w 3271101"/>
                <a:gd name="connsiteY2" fmla="*/ 62 h 301720"/>
                <a:gd name="connsiteX3" fmla="*/ 565608 w 3271101"/>
                <a:gd name="connsiteY3" fmla="*/ 264013 h 301720"/>
                <a:gd name="connsiteX4" fmla="*/ 0 w 3271101"/>
                <a:gd name="connsiteY4" fmla="*/ 264013 h 301720"/>
                <a:gd name="connsiteX0" fmla="*/ 3271101 w 3271101"/>
                <a:gd name="connsiteY0" fmla="*/ 301720 h 316546"/>
                <a:gd name="connsiteX1" fmla="*/ 1159497 w 3271101"/>
                <a:gd name="connsiteY1" fmla="*/ 292293 h 316546"/>
                <a:gd name="connsiteX2" fmla="*/ 848412 w 3271101"/>
                <a:gd name="connsiteY2" fmla="*/ 62 h 316546"/>
                <a:gd name="connsiteX3" fmla="*/ 565608 w 3271101"/>
                <a:gd name="connsiteY3" fmla="*/ 264013 h 316546"/>
                <a:gd name="connsiteX4" fmla="*/ 0 w 3271101"/>
                <a:gd name="connsiteY4" fmla="*/ 264013 h 316546"/>
                <a:gd name="connsiteX0" fmla="*/ 3271101 w 3271101"/>
                <a:gd name="connsiteY0" fmla="*/ 301720 h 301720"/>
                <a:gd name="connsiteX1" fmla="*/ 1159497 w 3271101"/>
                <a:gd name="connsiteY1" fmla="*/ 292293 h 301720"/>
                <a:gd name="connsiteX2" fmla="*/ 848412 w 3271101"/>
                <a:gd name="connsiteY2" fmla="*/ 62 h 301720"/>
                <a:gd name="connsiteX3" fmla="*/ 565608 w 3271101"/>
                <a:gd name="connsiteY3" fmla="*/ 264013 h 301720"/>
                <a:gd name="connsiteX4" fmla="*/ 0 w 3271101"/>
                <a:gd name="connsiteY4" fmla="*/ 264013 h 301720"/>
                <a:gd name="connsiteX0" fmla="*/ 3271101 w 3271101"/>
                <a:gd name="connsiteY0" fmla="*/ 301720 h 301720"/>
                <a:gd name="connsiteX1" fmla="*/ 1159497 w 3271101"/>
                <a:gd name="connsiteY1" fmla="*/ 292293 h 301720"/>
                <a:gd name="connsiteX2" fmla="*/ 848412 w 3271101"/>
                <a:gd name="connsiteY2" fmla="*/ 62 h 301720"/>
                <a:gd name="connsiteX3" fmla="*/ 452487 w 3271101"/>
                <a:gd name="connsiteY3" fmla="*/ 264013 h 301720"/>
                <a:gd name="connsiteX4" fmla="*/ 0 w 3271101"/>
                <a:gd name="connsiteY4" fmla="*/ 264013 h 301720"/>
                <a:gd name="connsiteX0" fmla="*/ 3271101 w 3271101"/>
                <a:gd name="connsiteY0" fmla="*/ 264035 h 276094"/>
                <a:gd name="connsiteX1" fmla="*/ 1159497 w 3271101"/>
                <a:gd name="connsiteY1" fmla="*/ 254608 h 276094"/>
                <a:gd name="connsiteX2" fmla="*/ 707010 w 3271101"/>
                <a:gd name="connsiteY2" fmla="*/ 85 h 276094"/>
                <a:gd name="connsiteX3" fmla="*/ 452487 w 3271101"/>
                <a:gd name="connsiteY3" fmla="*/ 226328 h 276094"/>
                <a:gd name="connsiteX4" fmla="*/ 0 w 3271101"/>
                <a:gd name="connsiteY4" fmla="*/ 226328 h 276094"/>
                <a:gd name="connsiteX0" fmla="*/ 3271101 w 3271101"/>
                <a:gd name="connsiteY0" fmla="*/ 264039 h 276098"/>
                <a:gd name="connsiteX1" fmla="*/ 1159497 w 3271101"/>
                <a:gd name="connsiteY1" fmla="*/ 254612 h 276098"/>
                <a:gd name="connsiteX2" fmla="*/ 707010 w 3271101"/>
                <a:gd name="connsiteY2" fmla="*/ 89 h 276098"/>
                <a:gd name="connsiteX3" fmla="*/ 0 w 3271101"/>
                <a:gd name="connsiteY3" fmla="*/ 226332 h 276098"/>
                <a:gd name="connsiteX0" fmla="*/ 3271101 w 3271101"/>
                <a:gd name="connsiteY0" fmla="*/ 264039 h 276098"/>
                <a:gd name="connsiteX1" fmla="*/ 1159497 w 3271101"/>
                <a:gd name="connsiteY1" fmla="*/ 254612 h 276098"/>
                <a:gd name="connsiteX2" fmla="*/ 707010 w 3271101"/>
                <a:gd name="connsiteY2" fmla="*/ 89 h 276098"/>
                <a:gd name="connsiteX3" fmla="*/ 0 w 3271101"/>
                <a:gd name="connsiteY3" fmla="*/ 226332 h 276098"/>
                <a:gd name="connsiteX0" fmla="*/ 3271101 w 3271101"/>
                <a:gd name="connsiteY0" fmla="*/ 264039 h 284416"/>
                <a:gd name="connsiteX1" fmla="*/ 1159497 w 3271101"/>
                <a:gd name="connsiteY1" fmla="*/ 254612 h 284416"/>
                <a:gd name="connsiteX2" fmla="*/ 707010 w 3271101"/>
                <a:gd name="connsiteY2" fmla="*/ 89 h 284416"/>
                <a:gd name="connsiteX3" fmla="*/ 0 w 3271101"/>
                <a:gd name="connsiteY3" fmla="*/ 226332 h 284416"/>
                <a:gd name="connsiteX0" fmla="*/ 3271101 w 3271101"/>
                <a:gd name="connsiteY0" fmla="*/ 264190 h 298705"/>
                <a:gd name="connsiteX1" fmla="*/ 1244338 w 3271101"/>
                <a:gd name="connsiteY1" fmla="*/ 273617 h 298705"/>
                <a:gd name="connsiteX2" fmla="*/ 707010 w 3271101"/>
                <a:gd name="connsiteY2" fmla="*/ 240 h 298705"/>
                <a:gd name="connsiteX3" fmla="*/ 0 w 3271101"/>
                <a:gd name="connsiteY3" fmla="*/ 226483 h 298705"/>
                <a:gd name="connsiteX0" fmla="*/ 3271101 w 3271101"/>
                <a:gd name="connsiteY0" fmla="*/ 264107 h 291352"/>
                <a:gd name="connsiteX1" fmla="*/ 1310326 w 3271101"/>
                <a:gd name="connsiteY1" fmla="*/ 264107 h 291352"/>
                <a:gd name="connsiteX2" fmla="*/ 707010 w 3271101"/>
                <a:gd name="connsiteY2" fmla="*/ 157 h 291352"/>
                <a:gd name="connsiteX3" fmla="*/ 0 w 3271101"/>
                <a:gd name="connsiteY3" fmla="*/ 226400 h 291352"/>
                <a:gd name="connsiteX0" fmla="*/ 3271101 w 3271101"/>
                <a:gd name="connsiteY0" fmla="*/ 265624 h 374515"/>
                <a:gd name="connsiteX1" fmla="*/ 1197204 w 3271101"/>
                <a:gd name="connsiteY1" fmla="*/ 359892 h 374515"/>
                <a:gd name="connsiteX2" fmla="*/ 707010 w 3271101"/>
                <a:gd name="connsiteY2" fmla="*/ 1674 h 374515"/>
                <a:gd name="connsiteX3" fmla="*/ 0 w 3271101"/>
                <a:gd name="connsiteY3" fmla="*/ 227917 h 374515"/>
                <a:gd name="connsiteX0" fmla="*/ 3271101 w 3271101"/>
                <a:gd name="connsiteY0" fmla="*/ 265624 h 398880"/>
                <a:gd name="connsiteX1" fmla="*/ 1329179 w 3271101"/>
                <a:gd name="connsiteY1" fmla="*/ 378746 h 398880"/>
                <a:gd name="connsiteX2" fmla="*/ 1197204 w 3271101"/>
                <a:gd name="connsiteY2" fmla="*/ 359892 h 398880"/>
                <a:gd name="connsiteX3" fmla="*/ 707010 w 3271101"/>
                <a:gd name="connsiteY3" fmla="*/ 1674 h 398880"/>
                <a:gd name="connsiteX4" fmla="*/ 0 w 3271101"/>
                <a:gd name="connsiteY4" fmla="*/ 227917 h 398880"/>
                <a:gd name="connsiteX0" fmla="*/ 3271101 w 3271101"/>
                <a:gd name="connsiteY0" fmla="*/ 265624 h 369369"/>
                <a:gd name="connsiteX1" fmla="*/ 1404593 w 3271101"/>
                <a:gd name="connsiteY1" fmla="*/ 265624 h 369369"/>
                <a:gd name="connsiteX2" fmla="*/ 1197204 w 3271101"/>
                <a:gd name="connsiteY2" fmla="*/ 359892 h 369369"/>
                <a:gd name="connsiteX3" fmla="*/ 707010 w 3271101"/>
                <a:gd name="connsiteY3" fmla="*/ 1674 h 369369"/>
                <a:gd name="connsiteX4" fmla="*/ 0 w 3271101"/>
                <a:gd name="connsiteY4" fmla="*/ 227917 h 369369"/>
                <a:gd name="connsiteX0" fmla="*/ 3271101 w 3271101"/>
                <a:gd name="connsiteY0" fmla="*/ 265624 h 370521"/>
                <a:gd name="connsiteX1" fmla="*/ 1753385 w 3271101"/>
                <a:gd name="connsiteY1" fmla="*/ 275051 h 370521"/>
                <a:gd name="connsiteX2" fmla="*/ 1197204 w 3271101"/>
                <a:gd name="connsiteY2" fmla="*/ 359892 h 370521"/>
                <a:gd name="connsiteX3" fmla="*/ 707010 w 3271101"/>
                <a:gd name="connsiteY3" fmla="*/ 1674 h 370521"/>
                <a:gd name="connsiteX4" fmla="*/ 0 w 3271101"/>
                <a:gd name="connsiteY4" fmla="*/ 227917 h 370521"/>
                <a:gd name="connsiteX0" fmla="*/ 3271101 w 3271101"/>
                <a:gd name="connsiteY0" fmla="*/ 265624 h 370521"/>
                <a:gd name="connsiteX1" fmla="*/ 1753385 w 3271101"/>
                <a:gd name="connsiteY1" fmla="*/ 275051 h 370521"/>
                <a:gd name="connsiteX2" fmla="*/ 1065229 w 3271101"/>
                <a:gd name="connsiteY2" fmla="*/ 359892 h 370521"/>
                <a:gd name="connsiteX3" fmla="*/ 707010 w 3271101"/>
                <a:gd name="connsiteY3" fmla="*/ 1674 h 370521"/>
                <a:gd name="connsiteX4" fmla="*/ 0 w 3271101"/>
                <a:gd name="connsiteY4" fmla="*/ 227917 h 370521"/>
                <a:gd name="connsiteX0" fmla="*/ 3271101 w 3271101"/>
                <a:gd name="connsiteY0" fmla="*/ 265624 h 361621"/>
                <a:gd name="connsiteX1" fmla="*/ 1753385 w 3271101"/>
                <a:gd name="connsiteY1" fmla="*/ 275051 h 361621"/>
                <a:gd name="connsiteX2" fmla="*/ 1065229 w 3271101"/>
                <a:gd name="connsiteY2" fmla="*/ 359892 h 361621"/>
                <a:gd name="connsiteX3" fmla="*/ 707010 w 3271101"/>
                <a:gd name="connsiteY3" fmla="*/ 1674 h 361621"/>
                <a:gd name="connsiteX4" fmla="*/ 0 w 3271101"/>
                <a:gd name="connsiteY4" fmla="*/ 227917 h 361621"/>
                <a:gd name="connsiteX0" fmla="*/ 3271101 w 3271101"/>
                <a:gd name="connsiteY0" fmla="*/ 265624 h 369369"/>
                <a:gd name="connsiteX1" fmla="*/ 1564849 w 3271101"/>
                <a:gd name="connsiteY1" fmla="*/ 265624 h 369369"/>
                <a:gd name="connsiteX2" fmla="*/ 1065229 w 3271101"/>
                <a:gd name="connsiteY2" fmla="*/ 359892 h 369369"/>
                <a:gd name="connsiteX3" fmla="*/ 707010 w 3271101"/>
                <a:gd name="connsiteY3" fmla="*/ 1674 h 369369"/>
                <a:gd name="connsiteX4" fmla="*/ 0 w 3271101"/>
                <a:gd name="connsiteY4" fmla="*/ 227917 h 36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01" h="369369">
                  <a:moveTo>
                    <a:pt x="3271101" y="265624"/>
                  </a:moveTo>
                  <a:lnTo>
                    <a:pt x="1564849" y="265624"/>
                  </a:lnTo>
                  <a:cubicBezTo>
                    <a:pt x="1219199" y="281335"/>
                    <a:pt x="1208202" y="403884"/>
                    <a:pt x="1065229" y="359892"/>
                  </a:cubicBezTo>
                  <a:cubicBezTo>
                    <a:pt x="922256" y="315900"/>
                    <a:pt x="884548" y="23670"/>
                    <a:pt x="707010" y="1674"/>
                  </a:cubicBezTo>
                  <a:cubicBezTo>
                    <a:pt x="529472" y="-20322"/>
                    <a:pt x="147294" y="180783"/>
                    <a:pt x="0" y="227917"/>
                  </a:cubicBezTo>
                </a:path>
              </a:pathLst>
            </a:custGeom>
            <a:noFill/>
            <a:ln w="38100" cap="rnd">
              <a:solidFill>
                <a:schemeClr val="accent5"/>
              </a:solidFill>
              <a:prstDash val="sysDash"/>
              <a:tailEnd type="triangle" w="lg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>
                <a:solidFill>
                  <a:srgbClr val="005073"/>
                </a:solidFill>
                <a:latin typeface="CiscoSansTT ExtraLigh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C0A197-1ABF-9F4C-9624-FFB536698704}"/>
              </a:ext>
            </a:extLst>
          </p:cNvPr>
          <p:cNvGrpSpPr/>
          <p:nvPr/>
        </p:nvGrpSpPr>
        <p:grpSpPr>
          <a:xfrm>
            <a:off x="5030294" y="2248624"/>
            <a:ext cx="3541951" cy="1153304"/>
            <a:chOff x="4941832" y="2248624"/>
            <a:chExt cx="3541951" cy="1153304"/>
          </a:xfrm>
        </p:grpSpPr>
        <p:pic>
          <p:nvPicPr>
            <p:cNvPr id="59" name="Picture 58" descr="Device_cloud_white_3041_default_256.png">
              <a:extLst>
                <a:ext uri="{FF2B5EF4-FFF2-40B4-BE49-F238E27FC236}">
                  <a16:creationId xmlns:a16="http://schemas.microsoft.com/office/drawing/2014/main" id="{9296F33D-B898-3446-9629-A3F41D66F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418" b="19185"/>
            <a:stretch/>
          </p:blipFill>
          <p:spPr>
            <a:xfrm>
              <a:off x="5808594" y="2248624"/>
              <a:ext cx="2434218" cy="115330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AEE0C3AA-2875-C846-A7C4-903316E98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031" y="2656459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4305CDA8-5639-174D-9F19-B78DA08BE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853" y="2656459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644532E1-0813-9E49-BE06-403F95C1A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031" y="3141691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C61CBE91-8342-FC49-A876-8722CE74B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853" y="3151567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C3C92C4B-2C7C-0B44-890D-42E93B7A4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95" y="2435008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C:\Users\ecoffey\AppData\Local\Temp\Rar$DRa0.583\Cisco Icons November\30067_Device_router_3057\Png_256\30067_Device_router_3057_unknown_256.png">
              <a:extLst>
                <a:ext uri="{FF2B5EF4-FFF2-40B4-BE49-F238E27FC236}">
                  <a16:creationId xmlns:a16="http://schemas.microsoft.com/office/drawing/2014/main" id="{6410457B-5A0B-3F41-9B12-4CA51592F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95" y="2886897"/>
              <a:ext cx="308949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913554-C262-5F49-9F7F-AE3613F7A7D4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6078502" y="2741421"/>
              <a:ext cx="321529" cy="491711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00448F-8092-814E-AF8E-EBA6EFDC8A0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6092812" y="2747899"/>
              <a:ext cx="307218" cy="0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950FF23-9701-4145-A3AB-2166CEF10D79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6708980" y="3233131"/>
              <a:ext cx="703873" cy="9876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9A7C26-468E-9741-9910-15527FD2EF56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flipH="1">
              <a:off x="7567328" y="2839339"/>
              <a:ext cx="1" cy="312228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33CC161-FCE5-7048-AD13-38C359B8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896" y="2398140"/>
              <a:ext cx="456887" cy="456887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8A379EB-CE16-FA44-8E7F-396B0A263F05}"/>
                </a:ext>
              </a:extLst>
            </p:cNvPr>
            <p:cNvCxnSpPr>
              <a:cxnSpLocks/>
              <a:stCxn id="40" idx="1"/>
              <a:endCxn id="21" idx="3"/>
            </p:cNvCxnSpPr>
            <p:nvPr/>
          </p:nvCxnSpPr>
          <p:spPr>
            <a:xfrm flipH="1">
              <a:off x="6708980" y="2526449"/>
              <a:ext cx="199316" cy="221451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BCFD1B-1CD1-2D4D-B7DC-D6CD477C2EE3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7217245" y="2526449"/>
              <a:ext cx="195608" cy="213343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47BD5CB-CC70-1444-8E5C-27E06F91B267}"/>
                </a:ext>
              </a:extLst>
            </p:cNvPr>
            <p:cNvCxnSpPr>
              <a:cxnSpLocks/>
              <a:stCxn id="21" idx="3"/>
              <a:endCxn id="41" idx="1"/>
            </p:cNvCxnSpPr>
            <p:nvPr/>
          </p:nvCxnSpPr>
          <p:spPr>
            <a:xfrm>
              <a:off x="6708980" y="2747899"/>
              <a:ext cx="199315" cy="230438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D749F8-6818-CD46-A49D-65F97F6302D8}"/>
                </a:ext>
              </a:extLst>
            </p:cNvPr>
            <p:cNvCxnSpPr>
              <a:cxnSpLocks/>
              <a:stCxn id="22" idx="1"/>
              <a:endCxn id="41" idx="3"/>
            </p:cNvCxnSpPr>
            <p:nvPr/>
          </p:nvCxnSpPr>
          <p:spPr>
            <a:xfrm flipH="1">
              <a:off x="7217244" y="2747899"/>
              <a:ext cx="195610" cy="230438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BF44CD-4552-0F42-8027-AD446E4368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16647" y="2682918"/>
              <a:ext cx="500936" cy="641650"/>
              <a:chOff x="744795" y="2914152"/>
              <a:chExt cx="494176" cy="632993"/>
            </a:xfrm>
          </p:grpSpPr>
          <p:pic>
            <p:nvPicPr>
              <p:cNvPr id="359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297BDAD3-70D0-A446-8869-789C83B86B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4795" y="3256953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10" descr="C:\Users\ecoffey\AppData\Local\Temp\Rar$DRa0.386\30067_Device_router_default_256.png">
                <a:extLst>
                  <a:ext uri="{FF2B5EF4-FFF2-40B4-BE49-F238E27FC236}">
                    <a16:creationId xmlns:a16="http://schemas.microsoft.com/office/drawing/2014/main" id="{9DD885DA-8F0D-1046-B9E7-E705D52F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8731" y="2914152"/>
                <a:ext cx="490240" cy="290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2" name="Rounded Rectangle 361">
              <a:extLst>
                <a:ext uri="{FF2B5EF4-FFF2-40B4-BE49-F238E27FC236}">
                  <a16:creationId xmlns:a16="http://schemas.microsoft.com/office/drawing/2014/main" id="{ECD928C7-E204-4143-B0BE-B107B97E166F}"/>
                </a:ext>
              </a:extLst>
            </p:cNvPr>
            <p:cNvSpPr/>
            <p:nvPr/>
          </p:nvSpPr>
          <p:spPr>
            <a:xfrm>
              <a:off x="5620214" y="2617888"/>
              <a:ext cx="472598" cy="750528"/>
            </a:xfrm>
            <a:prstGeom prst="roundRect">
              <a:avLst/>
            </a:prstGeom>
            <a:solidFill>
              <a:srgbClr val="36A4D7">
                <a:alpha val="41000"/>
              </a:srgbClr>
            </a:solidFill>
            <a:ln>
              <a:solidFill>
                <a:srgbClr val="0071A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005073"/>
                </a:solidFill>
                <a:latin typeface="Calibri Regular" charset="0"/>
              </a:endParaRPr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81B18588-30DB-A34E-ABFA-6ACD0B4A157B}"/>
                </a:ext>
              </a:extLst>
            </p:cNvPr>
            <p:cNvCxnSpPr>
              <a:cxnSpLocks/>
            </p:cNvCxnSpPr>
            <p:nvPr/>
          </p:nvCxnSpPr>
          <p:spPr>
            <a:xfrm>
              <a:off x="6101764" y="3233131"/>
              <a:ext cx="307218" cy="0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89A79D7F-BB73-7542-9D87-CAFC038AF447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6101764" y="2747900"/>
              <a:ext cx="298266" cy="485231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</p:cxn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6069A1B4-F944-5D48-82B6-EDA91F4A88B6}"/>
                </a:ext>
              </a:extLst>
            </p:cNvPr>
            <p:cNvSpPr/>
            <p:nvPr/>
          </p:nvSpPr>
          <p:spPr>
            <a:xfrm>
              <a:off x="4941832" y="2603439"/>
              <a:ext cx="3214540" cy="726193"/>
            </a:xfrm>
            <a:custGeom>
              <a:avLst/>
              <a:gdLst>
                <a:gd name="connsiteX0" fmla="*/ 0 w 3214540"/>
                <a:gd name="connsiteY0" fmla="*/ 197963 h 707010"/>
                <a:gd name="connsiteX1" fmla="*/ 641023 w 3214540"/>
                <a:gd name="connsiteY1" fmla="*/ 207390 h 707010"/>
                <a:gd name="connsiteX2" fmla="*/ 1150070 w 3214540"/>
                <a:gd name="connsiteY2" fmla="*/ 707010 h 707010"/>
                <a:gd name="connsiteX3" fmla="*/ 1593130 w 3214540"/>
                <a:gd name="connsiteY3" fmla="*/ 103695 h 707010"/>
                <a:gd name="connsiteX4" fmla="*/ 2139885 w 3214540"/>
                <a:gd name="connsiteY4" fmla="*/ 518474 h 707010"/>
                <a:gd name="connsiteX5" fmla="*/ 2630078 w 3214540"/>
                <a:gd name="connsiteY5" fmla="*/ 113122 h 707010"/>
                <a:gd name="connsiteX6" fmla="*/ 3214540 w 3214540"/>
                <a:gd name="connsiteY6" fmla="*/ 0 h 707010"/>
                <a:gd name="connsiteX0" fmla="*/ 0 w 3214540"/>
                <a:gd name="connsiteY0" fmla="*/ 197963 h 707514"/>
                <a:gd name="connsiteX1" fmla="*/ 641023 w 3214540"/>
                <a:gd name="connsiteY1" fmla="*/ 207390 h 707514"/>
                <a:gd name="connsiteX2" fmla="*/ 1150070 w 3214540"/>
                <a:gd name="connsiteY2" fmla="*/ 707010 h 707514"/>
                <a:gd name="connsiteX3" fmla="*/ 1593130 w 3214540"/>
                <a:gd name="connsiteY3" fmla="*/ 103695 h 707514"/>
                <a:gd name="connsiteX4" fmla="*/ 2139885 w 3214540"/>
                <a:gd name="connsiteY4" fmla="*/ 518474 h 707514"/>
                <a:gd name="connsiteX5" fmla="*/ 2630078 w 3214540"/>
                <a:gd name="connsiteY5" fmla="*/ 113122 h 707514"/>
                <a:gd name="connsiteX6" fmla="*/ 3214540 w 3214540"/>
                <a:gd name="connsiteY6" fmla="*/ 0 h 707514"/>
                <a:gd name="connsiteX0" fmla="*/ 0 w 3214540"/>
                <a:gd name="connsiteY0" fmla="*/ 197963 h 747135"/>
                <a:gd name="connsiteX1" fmla="*/ 641023 w 3214540"/>
                <a:gd name="connsiteY1" fmla="*/ 207390 h 747135"/>
                <a:gd name="connsiteX2" fmla="*/ 1150070 w 3214540"/>
                <a:gd name="connsiteY2" fmla="*/ 707010 h 747135"/>
                <a:gd name="connsiteX3" fmla="*/ 1593130 w 3214540"/>
                <a:gd name="connsiteY3" fmla="*/ 103695 h 747135"/>
                <a:gd name="connsiteX4" fmla="*/ 2139885 w 3214540"/>
                <a:gd name="connsiteY4" fmla="*/ 518474 h 747135"/>
                <a:gd name="connsiteX5" fmla="*/ 2630078 w 3214540"/>
                <a:gd name="connsiteY5" fmla="*/ 113122 h 747135"/>
                <a:gd name="connsiteX6" fmla="*/ 3214540 w 3214540"/>
                <a:gd name="connsiteY6" fmla="*/ 0 h 747135"/>
                <a:gd name="connsiteX0" fmla="*/ 0 w 3214540"/>
                <a:gd name="connsiteY0" fmla="*/ 197963 h 730747"/>
                <a:gd name="connsiteX1" fmla="*/ 641023 w 3214540"/>
                <a:gd name="connsiteY1" fmla="*/ 207390 h 730747"/>
                <a:gd name="connsiteX2" fmla="*/ 1150070 w 3214540"/>
                <a:gd name="connsiteY2" fmla="*/ 707010 h 730747"/>
                <a:gd name="connsiteX3" fmla="*/ 1593130 w 3214540"/>
                <a:gd name="connsiteY3" fmla="*/ 103695 h 730747"/>
                <a:gd name="connsiteX4" fmla="*/ 2139885 w 3214540"/>
                <a:gd name="connsiteY4" fmla="*/ 518474 h 730747"/>
                <a:gd name="connsiteX5" fmla="*/ 2630078 w 3214540"/>
                <a:gd name="connsiteY5" fmla="*/ 113122 h 730747"/>
                <a:gd name="connsiteX6" fmla="*/ 3214540 w 3214540"/>
                <a:gd name="connsiteY6" fmla="*/ 0 h 730747"/>
                <a:gd name="connsiteX0" fmla="*/ 0 w 3214540"/>
                <a:gd name="connsiteY0" fmla="*/ 197963 h 730747"/>
                <a:gd name="connsiteX1" fmla="*/ 641023 w 3214540"/>
                <a:gd name="connsiteY1" fmla="*/ 207390 h 730747"/>
                <a:gd name="connsiteX2" fmla="*/ 1150070 w 3214540"/>
                <a:gd name="connsiteY2" fmla="*/ 707010 h 730747"/>
                <a:gd name="connsiteX3" fmla="*/ 1593130 w 3214540"/>
                <a:gd name="connsiteY3" fmla="*/ 103695 h 730747"/>
                <a:gd name="connsiteX4" fmla="*/ 2139885 w 3214540"/>
                <a:gd name="connsiteY4" fmla="*/ 518474 h 730747"/>
                <a:gd name="connsiteX5" fmla="*/ 2630078 w 3214540"/>
                <a:gd name="connsiteY5" fmla="*/ 113122 h 730747"/>
                <a:gd name="connsiteX6" fmla="*/ 3214540 w 3214540"/>
                <a:gd name="connsiteY6" fmla="*/ 0 h 730747"/>
                <a:gd name="connsiteX0" fmla="*/ 0 w 3214540"/>
                <a:gd name="connsiteY0" fmla="*/ 197963 h 707429"/>
                <a:gd name="connsiteX1" fmla="*/ 641023 w 3214540"/>
                <a:gd name="connsiteY1" fmla="*/ 207390 h 707429"/>
                <a:gd name="connsiteX2" fmla="*/ 1150070 w 3214540"/>
                <a:gd name="connsiteY2" fmla="*/ 707010 h 707429"/>
                <a:gd name="connsiteX3" fmla="*/ 1649691 w 3214540"/>
                <a:gd name="connsiteY3" fmla="*/ 113122 h 707429"/>
                <a:gd name="connsiteX4" fmla="*/ 2139885 w 3214540"/>
                <a:gd name="connsiteY4" fmla="*/ 518474 h 707429"/>
                <a:gd name="connsiteX5" fmla="*/ 2630078 w 3214540"/>
                <a:gd name="connsiteY5" fmla="*/ 113122 h 707429"/>
                <a:gd name="connsiteX6" fmla="*/ 3214540 w 3214540"/>
                <a:gd name="connsiteY6" fmla="*/ 0 h 707429"/>
                <a:gd name="connsiteX0" fmla="*/ 0 w 3214540"/>
                <a:gd name="connsiteY0" fmla="*/ 197963 h 707429"/>
                <a:gd name="connsiteX1" fmla="*/ 641023 w 3214540"/>
                <a:gd name="connsiteY1" fmla="*/ 207390 h 707429"/>
                <a:gd name="connsiteX2" fmla="*/ 1150070 w 3214540"/>
                <a:gd name="connsiteY2" fmla="*/ 707010 h 707429"/>
                <a:gd name="connsiteX3" fmla="*/ 1649691 w 3214540"/>
                <a:gd name="connsiteY3" fmla="*/ 113122 h 707429"/>
                <a:gd name="connsiteX4" fmla="*/ 2139885 w 3214540"/>
                <a:gd name="connsiteY4" fmla="*/ 518474 h 707429"/>
                <a:gd name="connsiteX5" fmla="*/ 2630078 w 3214540"/>
                <a:gd name="connsiteY5" fmla="*/ 113122 h 707429"/>
                <a:gd name="connsiteX6" fmla="*/ 3214540 w 3214540"/>
                <a:gd name="connsiteY6" fmla="*/ 0 h 707429"/>
                <a:gd name="connsiteX0" fmla="*/ 0 w 3214540"/>
                <a:gd name="connsiteY0" fmla="*/ 197963 h 707429"/>
                <a:gd name="connsiteX1" fmla="*/ 641023 w 3214540"/>
                <a:gd name="connsiteY1" fmla="*/ 207390 h 707429"/>
                <a:gd name="connsiteX2" fmla="*/ 1150070 w 3214540"/>
                <a:gd name="connsiteY2" fmla="*/ 707010 h 707429"/>
                <a:gd name="connsiteX3" fmla="*/ 1649691 w 3214540"/>
                <a:gd name="connsiteY3" fmla="*/ 113122 h 707429"/>
                <a:gd name="connsiteX4" fmla="*/ 2139885 w 3214540"/>
                <a:gd name="connsiteY4" fmla="*/ 518474 h 707429"/>
                <a:gd name="connsiteX5" fmla="*/ 2630078 w 3214540"/>
                <a:gd name="connsiteY5" fmla="*/ 113122 h 707429"/>
                <a:gd name="connsiteX6" fmla="*/ 3214540 w 3214540"/>
                <a:gd name="connsiteY6" fmla="*/ 0 h 707429"/>
                <a:gd name="connsiteX0" fmla="*/ 0 w 3214540"/>
                <a:gd name="connsiteY0" fmla="*/ 197963 h 707429"/>
                <a:gd name="connsiteX1" fmla="*/ 641023 w 3214540"/>
                <a:gd name="connsiteY1" fmla="*/ 207390 h 707429"/>
                <a:gd name="connsiteX2" fmla="*/ 1150070 w 3214540"/>
                <a:gd name="connsiteY2" fmla="*/ 707010 h 707429"/>
                <a:gd name="connsiteX3" fmla="*/ 1649691 w 3214540"/>
                <a:gd name="connsiteY3" fmla="*/ 113122 h 707429"/>
                <a:gd name="connsiteX4" fmla="*/ 2139885 w 3214540"/>
                <a:gd name="connsiteY4" fmla="*/ 518474 h 707429"/>
                <a:gd name="connsiteX5" fmla="*/ 2630078 w 3214540"/>
                <a:gd name="connsiteY5" fmla="*/ 113122 h 707429"/>
                <a:gd name="connsiteX6" fmla="*/ 3214540 w 3214540"/>
                <a:gd name="connsiteY6" fmla="*/ 0 h 707429"/>
                <a:gd name="connsiteX0" fmla="*/ 0 w 3214540"/>
                <a:gd name="connsiteY0" fmla="*/ 197963 h 707022"/>
                <a:gd name="connsiteX1" fmla="*/ 641023 w 3214540"/>
                <a:gd name="connsiteY1" fmla="*/ 207390 h 707022"/>
                <a:gd name="connsiteX2" fmla="*/ 1150070 w 3214540"/>
                <a:gd name="connsiteY2" fmla="*/ 707010 h 707022"/>
                <a:gd name="connsiteX3" fmla="*/ 1649691 w 3214540"/>
                <a:gd name="connsiteY3" fmla="*/ 113122 h 707022"/>
                <a:gd name="connsiteX4" fmla="*/ 2139885 w 3214540"/>
                <a:gd name="connsiteY4" fmla="*/ 518474 h 707022"/>
                <a:gd name="connsiteX5" fmla="*/ 2630078 w 3214540"/>
                <a:gd name="connsiteY5" fmla="*/ 113122 h 707022"/>
                <a:gd name="connsiteX6" fmla="*/ 3214540 w 3214540"/>
                <a:gd name="connsiteY6" fmla="*/ 0 h 707022"/>
                <a:gd name="connsiteX0" fmla="*/ 0 w 3214540"/>
                <a:gd name="connsiteY0" fmla="*/ 197963 h 725876"/>
                <a:gd name="connsiteX1" fmla="*/ 641023 w 3214540"/>
                <a:gd name="connsiteY1" fmla="*/ 207390 h 725876"/>
                <a:gd name="connsiteX2" fmla="*/ 1112363 w 3214540"/>
                <a:gd name="connsiteY2" fmla="*/ 725864 h 725876"/>
                <a:gd name="connsiteX3" fmla="*/ 1649691 w 3214540"/>
                <a:gd name="connsiteY3" fmla="*/ 113122 h 725876"/>
                <a:gd name="connsiteX4" fmla="*/ 2139885 w 3214540"/>
                <a:gd name="connsiteY4" fmla="*/ 518474 h 725876"/>
                <a:gd name="connsiteX5" fmla="*/ 2630078 w 3214540"/>
                <a:gd name="connsiteY5" fmla="*/ 113122 h 725876"/>
                <a:gd name="connsiteX6" fmla="*/ 3214540 w 3214540"/>
                <a:gd name="connsiteY6" fmla="*/ 0 h 725876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39885 w 3214540"/>
                <a:gd name="connsiteY4" fmla="*/ 51847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39885 w 3214540"/>
                <a:gd name="connsiteY4" fmla="*/ 51847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21031 w 3214540"/>
                <a:gd name="connsiteY4" fmla="*/ 54675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11604 w 3214540"/>
                <a:gd name="connsiteY4" fmla="*/ 471340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02177 w 3214540"/>
                <a:gd name="connsiteY4" fmla="*/ 51847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02177 w 3214540"/>
                <a:gd name="connsiteY4" fmla="*/ 51847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  <a:gd name="connsiteX0" fmla="*/ 0 w 3214540"/>
                <a:gd name="connsiteY0" fmla="*/ 197963 h 726193"/>
                <a:gd name="connsiteX1" fmla="*/ 641023 w 3214540"/>
                <a:gd name="connsiteY1" fmla="*/ 207390 h 726193"/>
                <a:gd name="connsiteX2" fmla="*/ 1112363 w 3214540"/>
                <a:gd name="connsiteY2" fmla="*/ 725864 h 726193"/>
                <a:gd name="connsiteX3" fmla="*/ 1621411 w 3214540"/>
                <a:gd name="connsiteY3" fmla="*/ 122549 h 726193"/>
                <a:gd name="connsiteX4" fmla="*/ 2102177 w 3214540"/>
                <a:gd name="connsiteY4" fmla="*/ 518474 h 726193"/>
                <a:gd name="connsiteX5" fmla="*/ 2630078 w 3214540"/>
                <a:gd name="connsiteY5" fmla="*/ 113122 h 726193"/>
                <a:gd name="connsiteX6" fmla="*/ 3214540 w 3214540"/>
                <a:gd name="connsiteY6" fmla="*/ 0 h 7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540" h="726193">
                  <a:moveTo>
                    <a:pt x="0" y="197963"/>
                  </a:moveTo>
                  <a:cubicBezTo>
                    <a:pt x="213674" y="201105"/>
                    <a:pt x="455629" y="119407"/>
                    <a:pt x="641023" y="207390"/>
                  </a:cubicBezTo>
                  <a:cubicBezTo>
                    <a:pt x="826417" y="295374"/>
                    <a:pt x="948965" y="740004"/>
                    <a:pt x="1112363" y="725864"/>
                  </a:cubicBezTo>
                  <a:cubicBezTo>
                    <a:pt x="1275761" y="711724"/>
                    <a:pt x="1456442" y="157114"/>
                    <a:pt x="1621411" y="122549"/>
                  </a:cubicBezTo>
                  <a:cubicBezTo>
                    <a:pt x="1786380" y="87984"/>
                    <a:pt x="1858652" y="510619"/>
                    <a:pt x="2102177" y="518474"/>
                  </a:cubicBezTo>
                  <a:cubicBezTo>
                    <a:pt x="2345702" y="526329"/>
                    <a:pt x="2435257" y="150829"/>
                    <a:pt x="2630078" y="113122"/>
                  </a:cubicBezTo>
                  <a:lnTo>
                    <a:pt x="3214540" y="0"/>
                  </a:lnTo>
                </a:path>
              </a:pathLst>
            </a:custGeom>
            <a:noFill/>
            <a:ln w="38100" cap="rnd">
              <a:solidFill>
                <a:schemeClr val="accent5"/>
              </a:solidFill>
              <a:prstDash val="sysDash"/>
              <a:tailEnd type="triangle" w="lg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 dirty="0">
                <a:solidFill>
                  <a:srgbClr val="005073"/>
                </a:solidFill>
                <a:latin typeface="CiscoSansTT ExtraLight"/>
              </a:endParaRPr>
            </a:p>
          </p:txBody>
        </p:sp>
      </p:grpSp>
      <p:sp>
        <p:nvSpPr>
          <p:cNvPr id="392" name="Rounded Rectangle 391">
            <a:extLst>
              <a:ext uri="{FF2B5EF4-FFF2-40B4-BE49-F238E27FC236}">
                <a16:creationId xmlns:a16="http://schemas.microsoft.com/office/drawing/2014/main" id="{1201C64F-3F58-6D4F-8EE6-6D1638EFD77A}"/>
              </a:ext>
            </a:extLst>
          </p:cNvPr>
          <p:cNvSpPr/>
          <p:nvPr/>
        </p:nvSpPr>
        <p:spPr>
          <a:xfrm>
            <a:off x="965713" y="3856780"/>
            <a:ext cx="2625213" cy="832061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55"/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Optimal exit link chosen:</a:t>
            </a:r>
          </a:p>
          <a:p>
            <a:pPr marL="514325" lvl="1" indent="-171442" defTabSz="914355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Low cost (private peer)</a:t>
            </a:r>
          </a:p>
          <a:p>
            <a:pPr marL="514325" lvl="1" indent="-171442" defTabSz="914355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Low utilization link</a:t>
            </a:r>
          </a:p>
          <a:p>
            <a:pPr marL="514325" lvl="1" indent="-171442" defTabSz="914355">
              <a:buFont typeface="Arial" charset="0"/>
              <a:buChar char="•"/>
            </a:pPr>
            <a:r>
              <a:rPr lang="en-US" sz="1200" b="1" kern="0" dirty="0">
                <a:solidFill>
                  <a:srgbClr val="005073"/>
                </a:solidFill>
                <a:latin typeface="CiscoSansTT ExtraLight"/>
                <a:ea typeface=""/>
                <a:cs typeface=""/>
              </a:rPr>
              <a:t>SLA’s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8367447-B991-A44E-ABEB-A1F7BAD3BD81}"/>
              </a:ext>
            </a:extLst>
          </p:cNvPr>
          <p:cNvSpPr txBox="1">
            <a:spLocks/>
          </p:cNvSpPr>
          <p:nvPr/>
        </p:nvSpPr>
        <p:spPr bwMode="auto">
          <a:xfrm>
            <a:off x="1408605" y="765345"/>
            <a:ext cx="1719740" cy="2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chemeClr val="tx2"/>
                </a:solidFill>
                <a:latin typeface="Calibri Regular" charset="0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>
                <a:solidFill>
                  <a:schemeClr val="bg1"/>
                </a:solidFill>
                <a:latin typeface="CiscoSansTT Light" panose="020B0503020201020303" pitchFamily="34" charset="0"/>
                <a:ea typeface="CiscoSansTT Light" charset="0"/>
                <a:cs typeface="CiscoSansTT Light" charset="0"/>
              </a:rPr>
              <a:t>Egress</a:t>
            </a:r>
          </a:p>
          <a:p>
            <a:pPr lvl="1"/>
            <a:endParaRPr lang="en-US" sz="1800" dirty="0">
              <a:solidFill>
                <a:schemeClr val="bg1"/>
              </a:solidFill>
              <a:latin typeface="CiscoSansTT Light" panose="020B0503020201020303" pitchFamily="34" charset="0"/>
              <a:ea typeface="CiscoSansTT Light" charset="0"/>
              <a:cs typeface="CiscoSansTT Light" charset="0"/>
            </a:endParaRPr>
          </a:p>
          <a:p>
            <a:pPr lvl="1"/>
            <a:endParaRPr lang="en-US" sz="1800" dirty="0">
              <a:solidFill>
                <a:schemeClr val="bg1"/>
              </a:solidFill>
              <a:latin typeface="CiscoSansTT Light" panose="020B0503020201020303" pitchFamily="34" charset="0"/>
              <a:ea typeface="CiscoSansTT Light" charset="0"/>
              <a:cs typeface="CiscoSansTT Light" charset="0"/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  <a:latin typeface="CiscoSansTT Light" panose="020B0503020201020303" pitchFamily="34" charset="0"/>
                <a:ea typeface="CiscoSansTT Light" charset="0"/>
                <a:cs typeface="CiscoSansTT Light" charset="0"/>
              </a:rPr>
              <a:t> 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D8C2CD3C-75B7-6848-9BCE-EE1CA3B7D176}"/>
              </a:ext>
            </a:extLst>
          </p:cNvPr>
          <p:cNvSpPr txBox="1">
            <a:spLocks/>
          </p:cNvSpPr>
          <p:nvPr/>
        </p:nvSpPr>
        <p:spPr bwMode="auto">
          <a:xfrm>
            <a:off x="5941399" y="765345"/>
            <a:ext cx="1719740" cy="2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0" i="0" kern="1200">
                <a:solidFill>
                  <a:schemeClr val="tx2"/>
                </a:solidFill>
                <a:latin typeface="Calibri Regular" charset="0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>
                <a:solidFill>
                  <a:schemeClr val="bg1"/>
                </a:solidFill>
                <a:latin typeface="CiscoSansTT Light" panose="020B0503020201020303" pitchFamily="34" charset="0"/>
                <a:ea typeface="CiscoSansTT Light" charset="0"/>
                <a:cs typeface="CiscoSansTT Light" charset="0"/>
              </a:rPr>
              <a:t>Ingress</a:t>
            </a:r>
          </a:p>
          <a:p>
            <a:pPr lvl="1"/>
            <a:endParaRPr lang="en-US" sz="1800" dirty="0">
              <a:solidFill>
                <a:schemeClr val="bg1"/>
              </a:solidFill>
              <a:latin typeface="CiscoSansTT Light" panose="020B0503020201020303" pitchFamily="34" charset="0"/>
              <a:ea typeface="CiscoSansTT Light" charset="0"/>
              <a:cs typeface="CiscoSansTT Light" charset="0"/>
            </a:endParaRPr>
          </a:p>
          <a:p>
            <a:pPr lvl="1"/>
            <a:endParaRPr lang="en-US" sz="1800" dirty="0">
              <a:solidFill>
                <a:schemeClr val="bg1"/>
              </a:solidFill>
              <a:latin typeface="CiscoSansTT Light" panose="020B0503020201020303" pitchFamily="34" charset="0"/>
              <a:ea typeface="CiscoSansTT Light" charset="0"/>
              <a:cs typeface="CiscoSansTT Light" charset="0"/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  <a:latin typeface="CiscoSansTT Light" panose="020B0503020201020303" pitchFamily="34" charset="0"/>
                <a:ea typeface="CiscoSansTT Light" charset="0"/>
                <a:cs typeface="CiscoSansTT Light" charset="0"/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600" kern="1200" dirty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10744"/>
            <a:r>
              <a:rPr lang="en-US"/>
              <a:t>BRKSPG-2003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70150" y="4880892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96A97DD0-5BE7-4856-A2A9-C42C6688E6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F30E3A-5D72-B405-3F20-794D8A15E2D9}"/>
              </a:ext>
            </a:extLst>
          </p:cNvPr>
          <p:cNvSpPr/>
          <p:nvPr/>
        </p:nvSpPr>
        <p:spPr>
          <a:xfrm>
            <a:off x="326571" y="682200"/>
            <a:ext cx="3909527" cy="410440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506BF-ECD1-CA7B-7932-18EA1B6F1D2A}"/>
              </a:ext>
            </a:extLst>
          </p:cNvPr>
          <p:cNvSpPr txBox="1"/>
          <p:nvPr/>
        </p:nvSpPr>
        <p:spPr>
          <a:xfrm>
            <a:off x="773883" y="648438"/>
            <a:ext cx="1217816" cy="307777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>
            <a:spAutoFit/>
          </a:bodyPr>
          <a:lstStyle/>
          <a:p>
            <a:r>
              <a:rPr lang="en-DK" sz="1400" b="1" dirty="0">
                <a:solidFill>
                  <a:srgbClr val="0070C0"/>
                </a:solidFill>
                <a:latin typeface="+mn-lt"/>
              </a:rPr>
              <a:t>Todays topic</a:t>
            </a:r>
          </a:p>
        </p:txBody>
      </p:sp>
    </p:spTree>
    <p:extLst>
      <p:ext uri="{BB962C8B-B14F-4D97-AF65-F5344CB8AC3E}">
        <p14:creationId xmlns:p14="http://schemas.microsoft.com/office/powerpoint/2010/main" val="327500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F0F-5E8B-744E-8636-B4AF2A13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" y="197115"/>
            <a:ext cx="8345488" cy="731837"/>
          </a:xfrm>
        </p:spPr>
        <p:txBody>
          <a:bodyPr/>
          <a:lstStyle/>
          <a:p>
            <a:r>
              <a:rPr lang="en-DK" dirty="0"/>
              <a:t>BGP Path Selection Criteria</a:t>
            </a:r>
          </a:p>
        </p:txBody>
      </p:sp>
      <p:pic>
        <p:nvPicPr>
          <p:cNvPr id="1026" name="Picture 2" descr="bgp_path_selection">
            <a:extLst>
              <a:ext uri="{FF2B5EF4-FFF2-40B4-BE49-F238E27FC236}">
                <a16:creationId xmlns:a16="http://schemas.microsoft.com/office/drawing/2014/main" id="{93E146E1-3C70-E630-9A41-F0EFB76CF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3"/>
          <a:stretch/>
        </p:blipFill>
        <p:spPr bwMode="auto">
          <a:xfrm>
            <a:off x="5778352" y="433720"/>
            <a:ext cx="2728238" cy="43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A9729DF-4A40-7824-941C-4F92763F3720}"/>
              </a:ext>
            </a:extLst>
          </p:cNvPr>
          <p:cNvSpPr/>
          <p:nvPr/>
        </p:nvSpPr>
        <p:spPr>
          <a:xfrm>
            <a:off x="599089" y="908348"/>
            <a:ext cx="5017940" cy="332624"/>
          </a:xfrm>
          <a:prstGeom prst="rightArrow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E8B2F-3724-8DF2-AA13-5B6BFA4A988F}"/>
              </a:ext>
            </a:extLst>
          </p:cNvPr>
          <p:cNvSpPr txBox="1"/>
          <p:nvPr/>
        </p:nvSpPr>
        <p:spPr>
          <a:xfrm>
            <a:off x="399256" y="1312555"/>
            <a:ext cx="5226843" cy="3539430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en-DK" sz="1400" b="1" dirty="0">
                <a:latin typeface="+mn-lt"/>
              </a:rPr>
              <a:t>BGP route selections can be tricky to manipulate</a:t>
            </a:r>
            <a:br>
              <a:rPr lang="en-DK" sz="1400" b="1" dirty="0">
                <a:latin typeface="+mn-lt"/>
              </a:rPr>
            </a:br>
            <a:r>
              <a:rPr lang="en-DK" sz="1400" b="1" dirty="0">
                <a:latin typeface="+mn-lt"/>
              </a:rPr>
              <a:t>(Cold/Hot potato)</a:t>
            </a:r>
          </a:p>
          <a:p>
            <a:endParaRPr lang="en-DK" sz="1400" b="1" dirty="0">
              <a:latin typeface="+mn-lt"/>
            </a:endParaRPr>
          </a:p>
          <a:p>
            <a:r>
              <a:rPr lang="en-DK" sz="1400" b="1" dirty="0">
                <a:latin typeface="+mn-lt"/>
              </a:rPr>
              <a:t>What if you want different egress routing behaviour depending on:</a:t>
            </a:r>
          </a:p>
          <a:p>
            <a:endParaRPr lang="en-DK" sz="14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What PE you are at</a:t>
            </a:r>
            <a:r>
              <a:rPr lang="en-DK" sz="1400" b="1" dirty="0">
                <a:latin typeface="+mn-lt"/>
              </a:rPr>
              <a:t>, </a:t>
            </a:r>
            <a:r>
              <a:rPr lang="en-GB" sz="1400" b="1" dirty="0">
                <a:latin typeface="+mn-lt"/>
              </a:rPr>
              <a:t>a</a:t>
            </a:r>
            <a:r>
              <a:rPr lang="en-DK" sz="1400" b="1" dirty="0">
                <a:latin typeface="+mn-lt"/>
              </a:rPr>
              <a:t>nd w</a:t>
            </a:r>
            <a:r>
              <a:rPr lang="en-GB" sz="1400" b="1" dirty="0">
                <a:latin typeface="+mn-lt"/>
              </a:rPr>
              <a:t>ha</a:t>
            </a:r>
            <a:r>
              <a:rPr lang="en-DK" sz="1400" b="1" dirty="0">
                <a:latin typeface="+mn-lt"/>
              </a:rPr>
              <a:t>t specific prefix you target?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Latency?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Load </a:t>
            </a:r>
            <a:r>
              <a:rPr lang="en-DK" sz="1400" b="1" dirty="0">
                <a:latin typeface="+mn-lt"/>
              </a:rPr>
              <a:t>on the links?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Co$t </a:t>
            </a:r>
            <a:r>
              <a:rPr lang="en-DK" sz="1400" b="1" dirty="0">
                <a:latin typeface="+mn-lt"/>
              </a:rPr>
              <a:t>of the links and peerings? (Local, IXP, Transit)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Disjointness </a:t>
            </a:r>
            <a:r>
              <a:rPr lang="en-DK" sz="1400" b="1" dirty="0">
                <a:latin typeface="+mn-lt"/>
              </a:rPr>
              <a:t>for specific customer SLA’s?</a:t>
            </a:r>
          </a:p>
          <a:p>
            <a:endParaRPr lang="en-DK" sz="1400" b="1" dirty="0">
              <a:solidFill>
                <a:srgbClr val="0070C0"/>
              </a:solidFill>
              <a:latin typeface="+mn-lt"/>
            </a:endParaRPr>
          </a:p>
          <a:p>
            <a:r>
              <a:rPr lang="en-DK" sz="1400" b="1" dirty="0">
                <a:latin typeface="+mn-lt"/>
              </a:rPr>
              <a:t>Or obtain: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latin typeface="+mn-lt"/>
              </a:rPr>
              <a:t>Maximum </a:t>
            </a:r>
            <a:r>
              <a:rPr lang="en-DK" sz="1400" b="1" dirty="0">
                <a:solidFill>
                  <a:srgbClr val="0070C0"/>
                </a:solidFill>
                <a:latin typeface="+mn-lt"/>
              </a:rPr>
              <a:t>load sharing (</a:t>
            </a:r>
            <a:r>
              <a:rPr lang="en-DK" sz="1400" b="1" i="1" dirty="0">
                <a:latin typeface="+mn-lt"/>
              </a:rPr>
              <a:t>unequal?)</a:t>
            </a:r>
            <a:r>
              <a:rPr lang="en-DK" sz="1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DK" sz="1400" b="1" dirty="0">
                <a:latin typeface="+mn-lt"/>
              </a:rPr>
              <a:t>of your egress traffic?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1400" b="1" dirty="0">
                <a:solidFill>
                  <a:srgbClr val="0070C0"/>
                </a:solidFill>
                <a:latin typeface="+mn-lt"/>
              </a:rPr>
              <a:t>Better control </a:t>
            </a:r>
            <a:r>
              <a:rPr lang="en-DK" sz="1400" b="1" dirty="0">
                <a:latin typeface="+mn-lt"/>
              </a:rPr>
              <a:t>of traffic to BGP peered CDNs? (Netflix, Google Caches)</a:t>
            </a:r>
          </a:p>
        </p:txBody>
      </p:sp>
    </p:spTree>
    <p:extLst>
      <p:ext uri="{BB962C8B-B14F-4D97-AF65-F5344CB8AC3E}">
        <p14:creationId xmlns:p14="http://schemas.microsoft.com/office/powerpoint/2010/main" val="405379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Egress Peer Engineering (Centralized)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Egress Peer Engineering problem statement:</a:t>
            </a:r>
            <a:br>
              <a:rPr lang="en-US" dirty="0"/>
            </a:br>
            <a:r>
              <a:rPr lang="en-US" dirty="0"/>
              <a:t>“A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centralized controller </a:t>
            </a:r>
            <a:r>
              <a:rPr lang="en-US" dirty="0"/>
              <a:t>should be able to instruct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ingress PE </a:t>
            </a:r>
            <a:r>
              <a:rPr lang="en-US" dirty="0"/>
              <a:t>or a content source within the domain to use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egress PE </a:t>
            </a:r>
            <a:r>
              <a:rPr lang="en-US" dirty="0"/>
              <a:t>and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 external interface/neighbor </a:t>
            </a:r>
            <a:r>
              <a:rPr lang="en-US" dirty="0"/>
              <a:t>to reach a particular destination.”</a:t>
            </a:r>
            <a:br>
              <a:rPr lang="en-US" dirty="0"/>
            </a:br>
            <a:r>
              <a:rPr lang="en-US" sz="1425" i="1" dirty="0"/>
              <a:t>draft-</a:t>
            </a:r>
            <a:r>
              <a:rPr lang="en-US" sz="1425" i="1" dirty="0" err="1"/>
              <a:t>filsfils</a:t>
            </a:r>
            <a:r>
              <a:rPr lang="en-US" sz="1425" i="1" dirty="0"/>
              <a:t>-spring-segment-routing-central-</a:t>
            </a:r>
            <a:r>
              <a:rPr lang="en-US" sz="1425" i="1" dirty="0" err="1"/>
              <a:t>epe</a:t>
            </a:r>
            <a:endParaRPr lang="en-US" sz="1425" i="1" dirty="0"/>
          </a:p>
          <a:p>
            <a:pPr marL="0" indent="0">
              <a:buNone/>
            </a:pPr>
            <a:endParaRPr lang="en-US" sz="1425" i="1" dirty="0"/>
          </a:p>
          <a:p>
            <a:r>
              <a:rPr lang="en-US" sz="1425" dirty="0"/>
              <a:t>Conceptually Introduced by Cisco at NANOG6, first draft from May 2014. </a:t>
            </a:r>
          </a:p>
          <a:p>
            <a:r>
              <a:rPr lang="en-US" sz="1425" dirty="0"/>
              <a:t>Become </a:t>
            </a:r>
            <a:r>
              <a:rPr lang="en-GB" sz="1425" dirty="0"/>
              <a:t>RFC 9087 in Aug 2021 - Segment Routing Centralized BGP Egress Peer Engineering</a:t>
            </a:r>
          </a:p>
          <a:p>
            <a:r>
              <a:rPr lang="en-GB" sz="1425" dirty="0"/>
              <a:t>Leverage defined concepts of RFC8402 (Segment Routing Architecture), BGP Peering Segments</a:t>
            </a:r>
            <a:endParaRPr lang="en-US" sz="1425" dirty="0"/>
          </a:p>
          <a:p>
            <a:pPr marL="0" indent="0">
              <a:buNone/>
            </a:pPr>
            <a:endParaRPr lang="en-US" sz="1425" i="1" dirty="0"/>
          </a:p>
        </p:txBody>
      </p:sp>
    </p:spTree>
    <p:extLst>
      <p:ext uri="{BB962C8B-B14F-4D97-AF65-F5344CB8AC3E}">
        <p14:creationId xmlns:p14="http://schemas.microsoft.com/office/powerpoint/2010/main" val="30155918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Egress Peer Engineering (Centralized)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60620" y="1074776"/>
            <a:ext cx="8551441" cy="3723942"/>
          </a:xfrm>
        </p:spPr>
        <p:txBody>
          <a:bodyPr/>
          <a:lstStyle/>
          <a:p>
            <a:r>
              <a:rPr lang="en-US" sz="2000" dirty="0"/>
              <a:t>Egress Peer Engineering (EPE) require no change in the existing BGP network design</a:t>
            </a:r>
          </a:p>
          <a:p>
            <a:r>
              <a:rPr lang="en-US" sz="2000" dirty="0"/>
              <a:t>EPE functionality is only required border router and EPE controller</a:t>
            </a:r>
            <a:br>
              <a:rPr lang="en-US" sz="2000" dirty="0"/>
            </a:br>
            <a:r>
              <a:rPr lang="en-US" sz="2000" dirty="0"/>
              <a:t>(SR-PCE)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The SR-PCE collects topology information (w. BGP-LS), including the EPE information, and uses that information to compute and implement *per-flow* traffic steering</a:t>
            </a:r>
          </a:p>
          <a:p>
            <a:r>
              <a:rPr lang="en-US" sz="2000" dirty="0"/>
              <a:t>Per-flow Policy state is only created on the ingress node</a:t>
            </a:r>
          </a:p>
          <a:p>
            <a:r>
              <a:rPr lang="en-US" sz="2000" dirty="0"/>
              <a:t>Segment Routing based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6393C04E-3538-A1F2-E0E5-8C448344B65E}"/>
              </a:ext>
            </a:extLst>
          </p:cNvPr>
          <p:cNvSpPr/>
          <p:nvPr/>
        </p:nvSpPr>
        <p:spPr>
          <a:xfrm>
            <a:off x="1801377" y="2321299"/>
            <a:ext cx="708211" cy="222998"/>
          </a:xfrm>
          <a:prstGeom prst="leftArrow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1F639-C0DD-9C7E-2144-BB22B9A79626}"/>
              </a:ext>
            </a:extLst>
          </p:cNvPr>
          <p:cNvSpPr txBox="1"/>
          <p:nvPr/>
        </p:nvSpPr>
        <p:spPr>
          <a:xfrm>
            <a:off x="2595998" y="2138753"/>
            <a:ext cx="3595069" cy="738664"/>
          </a:xfrm>
          <a:prstGeom prst="rect">
            <a:avLst/>
          </a:prstGeom>
          <a:noFill/>
          <a:ln>
            <a:noFill/>
          </a:ln>
        </p:spPr>
        <p:txBody>
          <a:bodyPr wrap="none" lIns="72000" rIns="72000" rtlCol="0">
            <a:spAutoFit/>
          </a:bodyPr>
          <a:lstStyle/>
          <a:p>
            <a:r>
              <a:rPr lang="en-DK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This may theoretically be *any* XR router</a:t>
            </a:r>
            <a:br>
              <a:rPr lang="en-DK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DK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Virtual recom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</a:t>
            </a:r>
            <a:r>
              <a:rPr lang="en-DK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ended for production.</a:t>
            </a:r>
            <a:br>
              <a:rPr lang="en-DK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DK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Manual configuration is also an option</a:t>
            </a:r>
          </a:p>
        </p:txBody>
      </p:sp>
    </p:spTree>
    <p:extLst>
      <p:ext uri="{BB962C8B-B14F-4D97-AF65-F5344CB8AC3E}">
        <p14:creationId xmlns:p14="http://schemas.microsoft.com/office/powerpoint/2010/main" val="37748406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3100" y="1341458"/>
            <a:ext cx="7481378" cy="2303143"/>
            <a:chOff x="673100" y="1341458"/>
            <a:chExt cx="7481378" cy="2303143"/>
          </a:xfrm>
        </p:grpSpPr>
        <p:grpSp>
          <p:nvGrpSpPr>
            <p:cNvPr id="14" name="Group 13"/>
            <p:cNvGrpSpPr/>
            <p:nvPr/>
          </p:nvGrpSpPr>
          <p:grpSpPr>
            <a:xfrm>
              <a:off x="4849804" y="2302434"/>
              <a:ext cx="3304674" cy="578910"/>
              <a:chOff x="4563979" y="1273488"/>
              <a:chExt cx="3304674" cy="77188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4563979" y="1500218"/>
                <a:ext cx="3304674" cy="545150"/>
              </a:xfrm>
              <a:custGeom>
                <a:avLst/>
                <a:gdLst>
                  <a:gd name="connsiteX0" fmla="*/ 0 w 3304674"/>
                  <a:gd name="connsiteY0" fmla="*/ 95971 h 545150"/>
                  <a:gd name="connsiteX1" fmla="*/ 850232 w 3304674"/>
                  <a:gd name="connsiteY1" fmla="*/ 23782 h 545150"/>
                  <a:gd name="connsiteX2" fmla="*/ 2133600 w 3304674"/>
                  <a:gd name="connsiteY2" fmla="*/ 15761 h 545150"/>
                  <a:gd name="connsiteX3" fmla="*/ 2895600 w 3304674"/>
                  <a:gd name="connsiteY3" fmla="*/ 224308 h 545150"/>
                  <a:gd name="connsiteX4" fmla="*/ 3304674 w 3304674"/>
                  <a:gd name="connsiteY4" fmla="*/ 545150 h 54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674" h="545150">
                    <a:moveTo>
                      <a:pt x="0" y="95971"/>
                    </a:moveTo>
                    <a:cubicBezTo>
                      <a:pt x="247316" y="66560"/>
                      <a:pt x="494632" y="37150"/>
                      <a:pt x="850232" y="23782"/>
                    </a:cubicBezTo>
                    <a:cubicBezTo>
                      <a:pt x="1205832" y="10414"/>
                      <a:pt x="1792705" y="-17660"/>
                      <a:pt x="2133600" y="15761"/>
                    </a:cubicBezTo>
                    <a:cubicBezTo>
                      <a:pt x="2474495" y="49182"/>
                      <a:pt x="2700421" y="136077"/>
                      <a:pt x="2895600" y="224308"/>
                    </a:cubicBezTo>
                    <a:cubicBezTo>
                      <a:pt x="3090779" y="312539"/>
                      <a:pt x="3197726" y="428844"/>
                      <a:pt x="3304674" y="54515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54984" y="1273488"/>
                <a:ext cx="587141" cy="254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65</a:t>
                </a: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006601" y="1341458"/>
              <a:ext cx="2727301" cy="98236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9813" y="1471841"/>
              <a:ext cx="2628839" cy="53091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latin typeface="+mj-lt"/>
                </a:rPr>
                <a:t>A packet injected anywhere with top label 65 will reach Z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100" y="2713567"/>
              <a:ext cx="3512625" cy="93103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cs typeface="Arial"/>
                </a:rPr>
                <a:t>Nodal/Prefix Segment</a:t>
              </a:r>
              <a:r>
                <a:rPr lang="en-US" sz="1400" dirty="0">
                  <a:solidFill>
                    <a:srgbClr val="000000"/>
                  </a:solidFill>
                  <a:cs typeface="Arial"/>
                </a:rPr>
                <a:t>: label allocated from the SR registry to each node. Globally significant. For example Z is given label 65.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3681" y="3015970"/>
            <a:ext cx="7170615" cy="1848131"/>
            <a:chOff x="683681" y="3015970"/>
            <a:chExt cx="7170615" cy="1848131"/>
          </a:xfrm>
        </p:grpSpPr>
        <p:grpSp>
          <p:nvGrpSpPr>
            <p:cNvPr id="4" name="Group 3"/>
            <p:cNvGrpSpPr/>
            <p:nvPr/>
          </p:nvGrpSpPr>
          <p:grpSpPr>
            <a:xfrm>
              <a:off x="6599995" y="3015970"/>
              <a:ext cx="729916" cy="293030"/>
              <a:chOff x="8416702" y="3373592"/>
              <a:chExt cx="972968" cy="39070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8416702" y="3391548"/>
                <a:ext cx="0" cy="372751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420981" y="3373592"/>
                <a:ext cx="968689" cy="254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9001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3681" y="3714750"/>
              <a:ext cx="3512625" cy="931034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sz="1400" b="1" dirty="0">
                  <a:cs typeface="Arial"/>
                </a:rPr>
                <a:t>Adjacency Segment</a:t>
              </a:r>
              <a:r>
                <a:rPr lang="en-US" sz="1400" dirty="0">
                  <a:cs typeface="Arial"/>
                </a:rPr>
                <a:t>: Node automatically allocates a local label for each adjacency. Locally significant. For example Label 9001 allocated for adjacency O.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126995" y="3716740"/>
              <a:ext cx="2727301" cy="1147361"/>
              <a:chOff x="6453213" y="4371452"/>
              <a:chExt cx="3635454" cy="152981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3213" y="4371452"/>
                <a:ext cx="3635454" cy="1529815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53213" y="4632300"/>
                <a:ext cx="350420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FFFFFF"/>
                    </a:solidFill>
                    <a:latin typeface="+mj-lt"/>
                  </a:rPr>
                  <a:t>A packet injected at node C with label 9001 is forced through </a:t>
                </a:r>
                <a:r>
                  <a:rPr lang="en-US" sz="1500" dirty="0" err="1">
                    <a:solidFill>
                      <a:srgbClr val="FFFFFF"/>
                    </a:solidFill>
                    <a:latin typeface="+mj-lt"/>
                  </a:rPr>
                  <a:t>datalink</a:t>
                </a:r>
                <a:r>
                  <a:rPr lang="en-US" sz="1500" dirty="0">
                    <a:solidFill>
                      <a:srgbClr val="FFFFFF"/>
                    </a:solidFill>
                    <a:latin typeface="+mj-lt"/>
                  </a:rPr>
                  <a:t> CO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259666" y="2729032"/>
            <a:ext cx="2863882" cy="863677"/>
            <a:chOff x="1372261" y="2190908"/>
            <a:chExt cx="3817515" cy="1151568"/>
          </a:xfrm>
        </p:grpSpPr>
        <p:sp>
          <p:nvSpPr>
            <p:cNvPr id="60" name="TextBox 59"/>
            <p:cNvSpPr txBox="1"/>
            <p:nvPr/>
          </p:nvSpPr>
          <p:spPr>
            <a:xfrm>
              <a:off x="1372261" y="2190911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33403" y="2190909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04844" y="2190908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72262" y="3033924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3403" y="3034700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N</a:t>
              </a:r>
            </a:p>
          </p:txBody>
        </p:sp>
        <p:cxnSp>
          <p:nvCxnSpPr>
            <p:cNvPr id="65" name="Straight Connector 64"/>
            <p:cNvCxnSpPr>
              <a:stCxn id="60" idx="3"/>
              <a:endCxn id="61" idx="1"/>
            </p:cNvCxnSpPr>
            <p:nvPr/>
          </p:nvCxnSpPr>
          <p:spPr>
            <a:xfrm flipV="1">
              <a:off x="1726769" y="2344797"/>
              <a:ext cx="506635" cy="1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3"/>
              <a:endCxn id="62" idx="1"/>
            </p:cNvCxnSpPr>
            <p:nvPr/>
          </p:nvCxnSpPr>
          <p:spPr>
            <a:xfrm flipV="1">
              <a:off x="2587911" y="2344796"/>
              <a:ext cx="516933" cy="1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0" idx="2"/>
              <a:endCxn id="63" idx="0"/>
            </p:cNvCxnSpPr>
            <p:nvPr/>
          </p:nvCxnSpPr>
          <p:spPr>
            <a:xfrm>
              <a:off x="1549515" y="2498686"/>
              <a:ext cx="1" cy="535238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3" idx="3"/>
              <a:endCxn id="64" idx="1"/>
            </p:cNvCxnSpPr>
            <p:nvPr/>
          </p:nvCxnSpPr>
          <p:spPr>
            <a:xfrm>
              <a:off x="1726770" y="3187812"/>
              <a:ext cx="506633" cy="776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1" idx="0"/>
              <a:endCxn id="62" idx="2"/>
            </p:cNvCxnSpPr>
            <p:nvPr/>
          </p:nvCxnSpPr>
          <p:spPr>
            <a:xfrm flipV="1">
              <a:off x="3282097" y="2498684"/>
              <a:ext cx="1" cy="536616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0"/>
              <a:endCxn id="61" idx="2"/>
            </p:cNvCxnSpPr>
            <p:nvPr/>
          </p:nvCxnSpPr>
          <p:spPr>
            <a:xfrm flipV="1">
              <a:off x="2410657" y="2498685"/>
              <a:ext cx="0" cy="536015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04843" y="3035299"/>
              <a:ext cx="354508" cy="288343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35268" y="2627429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Z</a:t>
              </a:r>
            </a:p>
          </p:txBody>
        </p:sp>
        <p:cxnSp>
          <p:nvCxnSpPr>
            <p:cNvPr id="73" name="Straight Connector 72"/>
            <p:cNvCxnSpPr>
              <a:stCxn id="76" idx="3"/>
              <a:endCxn id="72" idx="1"/>
            </p:cNvCxnSpPr>
            <p:nvPr/>
          </p:nvCxnSpPr>
          <p:spPr>
            <a:xfrm>
              <a:off x="4321918" y="2344798"/>
              <a:ext cx="513350" cy="436518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7" idx="3"/>
            </p:cNvCxnSpPr>
            <p:nvPr/>
          </p:nvCxnSpPr>
          <p:spPr>
            <a:xfrm flipV="1">
              <a:off x="4328436" y="2801094"/>
              <a:ext cx="506831" cy="387494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4" idx="3"/>
              <a:endCxn id="71" idx="1"/>
            </p:cNvCxnSpPr>
            <p:nvPr/>
          </p:nvCxnSpPr>
          <p:spPr>
            <a:xfrm flipV="1">
              <a:off x="2587911" y="3179471"/>
              <a:ext cx="516932" cy="9117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967410" y="2190911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73929" y="3034700"/>
              <a:ext cx="354508" cy="307776"/>
            </a:xfrm>
            <a:prstGeom prst="rect">
              <a:avLst/>
            </a:prstGeom>
            <a:noFill/>
            <a:ln>
              <a:solidFill>
                <a:srgbClr val="0096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</a:rPr>
                <a:t>P</a:t>
              </a:r>
            </a:p>
          </p:txBody>
        </p:sp>
        <p:cxnSp>
          <p:nvCxnSpPr>
            <p:cNvPr id="78" name="Straight Connector 77"/>
            <p:cNvCxnSpPr>
              <a:stCxn id="62" idx="3"/>
              <a:endCxn id="76" idx="1"/>
            </p:cNvCxnSpPr>
            <p:nvPr/>
          </p:nvCxnSpPr>
          <p:spPr>
            <a:xfrm>
              <a:off x="3459352" y="2344796"/>
              <a:ext cx="508058" cy="3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3"/>
              <a:endCxn id="77" idx="1"/>
            </p:cNvCxnSpPr>
            <p:nvPr/>
          </p:nvCxnSpPr>
          <p:spPr>
            <a:xfrm>
              <a:off x="3459351" y="3179471"/>
              <a:ext cx="514578" cy="9117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77" idx="0"/>
            </p:cNvCxnSpPr>
            <p:nvPr/>
          </p:nvCxnSpPr>
          <p:spPr>
            <a:xfrm>
              <a:off x="4144664" y="2498686"/>
              <a:ext cx="6518" cy="536014"/>
            </a:xfrm>
            <a:prstGeom prst="line">
              <a:avLst/>
            </a:prstGeom>
            <a:ln>
              <a:solidFill>
                <a:srgbClr val="009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290919" y="2760134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07038" y="27495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B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64434" y="2738967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C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22886" y="2748491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890865" y="30607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Z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68697" y="33877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927150" y="33972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85601" y="33655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21830" y="3366559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P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000" y="924751"/>
            <a:ext cx="3513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Arial"/>
              </a:rPr>
              <a:t>Source Routing: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The source chooses a path and encodes it in the packet header as an ordered list of segments.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0400" y="1733317"/>
            <a:ext cx="3513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Segment</a:t>
            </a:r>
            <a:r>
              <a:rPr lang="en-US" sz="1400" dirty="0"/>
              <a:t>: An identifier for any type of instruction i.e. </a:t>
            </a:r>
            <a:r>
              <a:rPr lang="en-GB" sz="1400" dirty="0">
                <a:solidFill>
                  <a:srgbClr val="FFFFFF"/>
                </a:solidFill>
              </a:rPr>
              <a:t>"</a:t>
            </a:r>
            <a:r>
              <a:rPr lang="en-GB" sz="1400" dirty="0"/>
              <a:t>go to node C using the shortest path"</a:t>
            </a:r>
          </a:p>
          <a:p>
            <a:endParaRPr lang="en-US" sz="1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6ED0C-1EA5-689C-9F86-A57399D1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0" y="207813"/>
            <a:ext cx="8345488" cy="7318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Segment Routing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Basic Operation and Segment Types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35373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3700" y="3960813"/>
            <a:ext cx="8750300" cy="1035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Any explicit path can be expressed i.e. ABCOPZ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3777" y="222679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4919" y="2226797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6361" y="2226796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778" y="285905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919" y="2859641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2938285" y="2330677"/>
            <a:ext cx="506634" cy="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3799427" y="2330676"/>
            <a:ext cx="516934" cy="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>
          <a:xfrm>
            <a:off x="2761031" y="2434557"/>
            <a:ext cx="1" cy="424501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>
            <a:off x="2938286" y="2962938"/>
            <a:ext cx="506633" cy="583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0"/>
            <a:endCxn id="6" idx="2"/>
          </p:cNvCxnSpPr>
          <p:nvPr/>
        </p:nvCxnSpPr>
        <p:spPr>
          <a:xfrm flipV="1">
            <a:off x="4493613" y="2434555"/>
            <a:ext cx="2" cy="422945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5" idx="2"/>
          </p:cNvCxnSpPr>
          <p:nvPr/>
        </p:nvCxnSpPr>
        <p:spPr>
          <a:xfrm flipV="1">
            <a:off x="3622173" y="2434556"/>
            <a:ext cx="0" cy="425085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6359" y="2857500"/>
            <a:ext cx="354508" cy="209321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no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6784" y="2554187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Z</a:t>
            </a:r>
          </a:p>
        </p:txBody>
      </p:sp>
      <p:cxnSp>
        <p:nvCxnSpPr>
          <p:cNvPr id="17" name="Straight Connector 16"/>
          <p:cNvCxnSpPr>
            <a:stCxn id="20" idx="3"/>
            <a:endCxn id="16" idx="1"/>
          </p:cNvCxnSpPr>
          <p:nvPr/>
        </p:nvCxnSpPr>
        <p:spPr>
          <a:xfrm>
            <a:off x="5533434" y="2330678"/>
            <a:ext cx="513350" cy="327389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3"/>
          </p:cNvCxnSpPr>
          <p:nvPr/>
        </p:nvCxnSpPr>
        <p:spPr>
          <a:xfrm flipV="1">
            <a:off x="5539953" y="2684434"/>
            <a:ext cx="506832" cy="279087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5" idx="1"/>
          </p:cNvCxnSpPr>
          <p:nvPr/>
        </p:nvCxnSpPr>
        <p:spPr>
          <a:xfrm flipV="1">
            <a:off x="3799427" y="2962161"/>
            <a:ext cx="516932" cy="1360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78926" y="2226798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5445" y="2859641"/>
            <a:ext cx="354508" cy="207759"/>
          </a:xfrm>
          <a:prstGeom prst="rect">
            <a:avLst/>
          </a:prstGeom>
          <a:noFill/>
          <a:ln>
            <a:solidFill>
              <a:srgbClr val="0096D6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P</a:t>
            </a:r>
          </a:p>
        </p:txBody>
      </p:sp>
      <p:cxnSp>
        <p:nvCxnSpPr>
          <p:cNvPr id="22" name="Straight Connector 21"/>
          <p:cNvCxnSpPr>
            <a:stCxn id="6" idx="3"/>
            <a:endCxn id="20" idx="1"/>
          </p:cNvCxnSpPr>
          <p:nvPr/>
        </p:nvCxnSpPr>
        <p:spPr>
          <a:xfrm>
            <a:off x="4670869" y="2330676"/>
            <a:ext cx="508057" cy="2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21" idx="1"/>
          </p:cNvCxnSpPr>
          <p:nvPr/>
        </p:nvCxnSpPr>
        <p:spPr>
          <a:xfrm>
            <a:off x="4670867" y="2962161"/>
            <a:ext cx="514578" cy="1360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21" idx="0"/>
          </p:cNvCxnSpPr>
          <p:nvPr/>
        </p:nvCxnSpPr>
        <p:spPr>
          <a:xfrm>
            <a:off x="5356180" y="2434557"/>
            <a:ext cx="6519" cy="425084"/>
          </a:xfrm>
          <a:prstGeom prst="line">
            <a:avLst/>
          </a:prstGeom>
          <a:ln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009796" y="2388966"/>
            <a:ext cx="1403715" cy="444538"/>
            <a:chOff x="4009795" y="3185286"/>
            <a:chExt cx="1403715" cy="592717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670869" y="3405581"/>
              <a:ext cx="0" cy="372422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09795" y="3185286"/>
              <a:ext cx="1403715" cy="492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br>
                <a:rPr lang="en-US" sz="9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</a:br>
              <a:r>
                <a:rPr lang="en-US" sz="9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9001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2784060" y="2413489"/>
            <a:ext cx="3369275" cy="494130"/>
          </a:xfrm>
          <a:custGeom>
            <a:avLst/>
            <a:gdLst>
              <a:gd name="connsiteX0" fmla="*/ 0 w 3369275"/>
              <a:gd name="connsiteY0" fmla="*/ 53809 h 1192934"/>
              <a:gd name="connsiteX1" fmla="*/ 873211 w 3369275"/>
              <a:gd name="connsiteY1" fmla="*/ 4382 h 1192934"/>
              <a:gd name="connsiteX2" fmla="*/ 1622854 w 3369275"/>
              <a:gd name="connsiteY2" fmla="*/ 152663 h 1192934"/>
              <a:gd name="connsiteX3" fmla="*/ 1416908 w 3369275"/>
              <a:gd name="connsiteY3" fmla="*/ 597506 h 1192934"/>
              <a:gd name="connsiteX4" fmla="*/ 1598140 w 3369275"/>
              <a:gd name="connsiteY4" fmla="*/ 1149441 h 1192934"/>
              <a:gd name="connsiteX5" fmla="*/ 2166551 w 3369275"/>
              <a:gd name="connsiteY5" fmla="*/ 1132965 h 1192934"/>
              <a:gd name="connsiteX6" fmla="*/ 2537254 w 3369275"/>
              <a:gd name="connsiteY6" fmla="*/ 935257 h 1192934"/>
              <a:gd name="connsiteX7" fmla="*/ 2965621 w 3369275"/>
              <a:gd name="connsiteY7" fmla="*/ 902306 h 1192934"/>
              <a:gd name="connsiteX8" fmla="*/ 3369275 w 3369275"/>
              <a:gd name="connsiteY8" fmla="*/ 770501 h 119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275" h="1192934">
                <a:moveTo>
                  <a:pt x="0" y="53809"/>
                </a:moveTo>
                <a:cubicBezTo>
                  <a:pt x="301367" y="20857"/>
                  <a:pt x="602735" y="-12094"/>
                  <a:pt x="873211" y="4382"/>
                </a:cubicBezTo>
                <a:cubicBezTo>
                  <a:pt x="1143687" y="20858"/>
                  <a:pt x="1532238" y="53809"/>
                  <a:pt x="1622854" y="152663"/>
                </a:cubicBezTo>
                <a:cubicBezTo>
                  <a:pt x="1713470" y="251517"/>
                  <a:pt x="1421027" y="431376"/>
                  <a:pt x="1416908" y="597506"/>
                </a:cubicBezTo>
                <a:cubicBezTo>
                  <a:pt x="1412789" y="763636"/>
                  <a:pt x="1473200" y="1060198"/>
                  <a:pt x="1598140" y="1149441"/>
                </a:cubicBezTo>
                <a:cubicBezTo>
                  <a:pt x="1723080" y="1238684"/>
                  <a:pt x="2010032" y="1168662"/>
                  <a:pt x="2166551" y="1132965"/>
                </a:cubicBezTo>
                <a:cubicBezTo>
                  <a:pt x="2323070" y="1097268"/>
                  <a:pt x="2404076" y="973700"/>
                  <a:pt x="2537254" y="935257"/>
                </a:cubicBezTo>
                <a:cubicBezTo>
                  <a:pt x="2670432" y="896814"/>
                  <a:pt x="2826951" y="929765"/>
                  <a:pt x="2965621" y="902306"/>
                </a:cubicBezTo>
                <a:cubicBezTo>
                  <a:pt x="3104291" y="874847"/>
                  <a:pt x="3236783" y="822674"/>
                  <a:pt x="3369275" y="770501"/>
                </a:cubicBezTo>
              </a:path>
            </a:pathLst>
          </a:custGeom>
          <a:noFill/>
          <a:ln w="50800">
            <a:solidFill>
              <a:srgbClr val="0096D6"/>
            </a:solidFill>
            <a:headEnd type="none" w="med" len="med"/>
            <a:tailEnd type="triangle" w="med" len="med"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900"/>
          </a:p>
        </p:txBody>
      </p:sp>
      <p:grpSp>
        <p:nvGrpSpPr>
          <p:cNvPr id="27" name="Group 26"/>
          <p:cNvGrpSpPr/>
          <p:nvPr/>
        </p:nvGrpSpPr>
        <p:grpSpPr>
          <a:xfrm>
            <a:off x="4082021" y="1276350"/>
            <a:ext cx="948489" cy="641800"/>
            <a:chOff x="2048772" y="1283552"/>
            <a:chExt cx="1166178" cy="877923"/>
          </a:xfrm>
        </p:grpSpPr>
        <p:sp>
          <p:nvSpPr>
            <p:cNvPr id="36" name="TextBox 35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Packet to Z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8772" y="1560551"/>
              <a:ext cx="1166178" cy="3157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65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48772" y="1283552"/>
              <a:ext cx="1166178" cy="31575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9001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55831" y="3397987"/>
            <a:ext cx="946406" cy="452495"/>
            <a:chOff x="2048772" y="1560551"/>
            <a:chExt cx="1166178" cy="600924"/>
          </a:xfrm>
        </p:grpSpPr>
        <p:sp>
          <p:nvSpPr>
            <p:cNvPr id="44" name="TextBox 43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Packet to Z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48772" y="1560551"/>
              <a:ext cx="1166178" cy="3065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65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849786" y="3114036"/>
            <a:ext cx="943309" cy="242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lIns="68589" tIns="34295" rIns="68589" bIns="34295" rtlCol="0">
            <a:no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Packet to Z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04663" y="3399157"/>
            <a:ext cx="944826" cy="450693"/>
            <a:chOff x="2048772" y="1560551"/>
            <a:chExt cx="1166178" cy="600924"/>
          </a:xfrm>
        </p:grpSpPr>
        <p:sp>
          <p:nvSpPr>
            <p:cNvPr id="51" name="TextBox 50"/>
            <p:cNvSpPr txBox="1"/>
            <p:nvPr/>
          </p:nvSpPr>
          <p:spPr>
            <a:xfrm>
              <a:off x="2048772" y="1837910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Packet to Z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48772" y="1560551"/>
              <a:ext cx="1166178" cy="3077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65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72084" y="1035049"/>
            <a:ext cx="952930" cy="883098"/>
            <a:chOff x="2246401" y="1302879"/>
            <a:chExt cx="1166178" cy="1197993"/>
          </a:xfrm>
        </p:grpSpPr>
        <p:sp>
          <p:nvSpPr>
            <p:cNvPr id="49" name="TextBox 48"/>
            <p:cNvSpPr txBox="1"/>
            <p:nvPr/>
          </p:nvSpPr>
          <p:spPr>
            <a:xfrm>
              <a:off x="2246401" y="2177307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Packet to Z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46401" y="1899948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65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6401" y="1622948"/>
              <a:ext cx="1166178" cy="31314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9001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46401" y="1302879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72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30691" y="1035049"/>
            <a:ext cx="947071" cy="883098"/>
            <a:chOff x="2246401" y="1302879"/>
            <a:chExt cx="1166178" cy="1197993"/>
          </a:xfrm>
        </p:grpSpPr>
        <p:sp>
          <p:nvSpPr>
            <p:cNvPr id="62" name="TextBox 61"/>
            <p:cNvSpPr txBox="1"/>
            <p:nvPr/>
          </p:nvSpPr>
          <p:spPr>
            <a:xfrm>
              <a:off x="2246401" y="2177307"/>
              <a:ext cx="1166178" cy="323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Packet to Z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46401" y="1899948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65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46401" y="1622948"/>
              <a:ext cx="1166178" cy="31314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/>
                  </a:solidFill>
                </a:rPr>
                <a:t>9001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46401" y="1302879"/>
              <a:ext cx="1166178" cy="31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chemeClr val="bg2"/>
                  </a:solidFill>
                </a:rPr>
                <a:t>72</a:t>
              </a:r>
              <a:endParaRPr lang="en-US" sz="9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63345" y="1937319"/>
            <a:ext cx="2240257" cy="300873"/>
            <a:chOff x="2563344" y="2583087"/>
            <a:chExt cx="2240257" cy="401163"/>
          </a:xfrm>
        </p:grpSpPr>
        <p:sp>
          <p:nvSpPr>
            <p:cNvPr id="46" name="TextBox 45"/>
            <p:cNvSpPr txBox="1"/>
            <p:nvPr/>
          </p:nvSpPr>
          <p:spPr>
            <a:xfrm>
              <a:off x="4178907" y="2676475"/>
              <a:ext cx="624694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+mj-lt"/>
                </a:rPr>
                <a:t>72</a:t>
              </a:r>
              <a:endParaRPr lang="en-US" sz="900" b="1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563344" y="2874324"/>
              <a:ext cx="183028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83777" y="2583087"/>
              <a:ext cx="624694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+mj-lt"/>
                </a:rPr>
                <a:t>72</a:t>
              </a:r>
              <a:endParaRPr lang="en-US" sz="9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3632" y="2561549"/>
            <a:ext cx="2472065" cy="844562"/>
            <a:chOff x="4393631" y="3415397"/>
            <a:chExt cx="2472065" cy="1126083"/>
          </a:xfrm>
        </p:grpSpPr>
        <p:sp>
          <p:nvSpPr>
            <p:cNvPr id="39" name="TextBox 38"/>
            <p:cNvSpPr txBox="1"/>
            <p:nvPr/>
          </p:nvSpPr>
          <p:spPr>
            <a:xfrm>
              <a:off x="6241002" y="3415397"/>
              <a:ext cx="624694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  <a:latin typeface="+mj-lt"/>
                </a:rPr>
                <a:t>65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3631" y="4192667"/>
              <a:ext cx="624694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tx2"/>
                  </a:solidFill>
                  <a:latin typeface="+mj-lt"/>
                </a:rPr>
                <a:t>65</a:t>
              </a:r>
              <a:endParaRPr lang="en-US" sz="1100" b="1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4507829" y="4200390"/>
              <a:ext cx="1048482" cy="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549309" y="3838754"/>
              <a:ext cx="456422" cy="36163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629585" y="21907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96585" y="21812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73114" y="21812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21059" y="219075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78533" y="25050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Z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29585" y="28098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96585" y="2819400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54059" y="282892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40114" y="2809875"/>
            <a:ext cx="247715" cy="2077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900" dirty="0"/>
              <a:t>P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361E5291-0B0E-F2D2-4D68-C674919B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1" y="74382"/>
            <a:ext cx="8345488" cy="731837"/>
          </a:xfrm>
        </p:spPr>
        <p:txBody>
          <a:bodyPr/>
          <a:lstStyle/>
          <a:p>
            <a:r>
              <a:rPr lang="en-DK" dirty="0"/>
              <a:t>Segment Routing Label Usage</a:t>
            </a:r>
          </a:p>
        </p:txBody>
      </p:sp>
    </p:spTree>
    <p:extLst>
      <p:ext uri="{BB962C8B-B14F-4D97-AF65-F5344CB8AC3E}">
        <p14:creationId xmlns:p14="http://schemas.microsoft.com/office/powerpoint/2010/main" val="21087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ecoffey\AppData\Local\Temp\Rar$DRa0.583\Cisco Icons November\30067_Device_router_3057\Png_256\30067_Device_router_3057_unknown_256.png">
            <a:extLst>
              <a:ext uri="{FF2B5EF4-FFF2-40B4-BE49-F238E27FC236}">
                <a16:creationId xmlns:a16="http://schemas.microsoft.com/office/drawing/2014/main" id="{AB6EB5EF-D5D1-DB45-91B4-ECED77A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455" y="1330575"/>
            <a:ext cx="1213119" cy="7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7A1564B-D71A-DC4A-8F3A-38036FEA2E7C}"/>
              </a:ext>
            </a:extLst>
          </p:cNvPr>
          <p:cNvSpPr/>
          <p:nvPr/>
        </p:nvSpPr>
        <p:spPr>
          <a:xfrm flipH="1">
            <a:off x="6490668" y="1756860"/>
            <a:ext cx="465303" cy="1260233"/>
          </a:xfrm>
          <a:prstGeom prst="arc">
            <a:avLst>
              <a:gd name="adj1" fmla="val 16200000"/>
              <a:gd name="adj2" fmla="val 5348725"/>
            </a:avLst>
          </a:prstGeom>
          <a:ln w="28575">
            <a:solidFill>
              <a:srgbClr val="FA66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iscoSansTT Light" panose="020B0503020201020303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44F80D3-99B9-1445-87DC-5070D684FA8E}"/>
              </a:ext>
            </a:extLst>
          </p:cNvPr>
          <p:cNvSpPr/>
          <p:nvPr/>
        </p:nvSpPr>
        <p:spPr>
          <a:xfrm flipH="1">
            <a:off x="5744239" y="1137178"/>
            <a:ext cx="465303" cy="1025642"/>
          </a:xfrm>
          <a:prstGeom prst="arc">
            <a:avLst>
              <a:gd name="adj1" fmla="val 16200000"/>
              <a:gd name="adj2" fmla="val 5348725"/>
            </a:avLst>
          </a:prstGeom>
          <a:ln w="28575">
            <a:solidFill>
              <a:srgbClr val="AB081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iscoSansTT Light" panose="020B05030202010203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C083D-C58E-0D4A-B0F2-E73A8E78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45" y="149233"/>
            <a:ext cx="8345488" cy="731837"/>
          </a:xfrm>
        </p:spPr>
        <p:txBody>
          <a:bodyPr/>
          <a:lstStyle/>
          <a:p>
            <a:r>
              <a:rPr lang="en-US" dirty="0"/>
              <a:t>BGP SR Peering Segments [RFC 8402]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0516EC-0D94-E446-8722-3D9623E2F0A7}"/>
              </a:ext>
            </a:extLst>
          </p:cNvPr>
          <p:cNvCxnSpPr>
            <a:cxnSpLocks/>
          </p:cNvCxnSpPr>
          <p:nvPr/>
        </p:nvCxnSpPr>
        <p:spPr>
          <a:xfrm flipV="1">
            <a:off x="3974504" y="1555429"/>
            <a:ext cx="3361054" cy="10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EBD8D-4755-164C-8156-BFB13AAF497D}"/>
              </a:ext>
            </a:extLst>
          </p:cNvPr>
          <p:cNvCxnSpPr>
            <a:cxnSpLocks/>
          </p:cNvCxnSpPr>
          <p:nvPr/>
        </p:nvCxnSpPr>
        <p:spPr>
          <a:xfrm flipV="1">
            <a:off x="3974504" y="1883119"/>
            <a:ext cx="3417289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9A1506-0EA2-294F-BE12-8E7946F6547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878602" y="1945114"/>
            <a:ext cx="3429042" cy="10271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C51C23-666A-CC45-AD1F-660F9E88B2ED}"/>
              </a:ext>
            </a:extLst>
          </p:cNvPr>
          <p:cNvSpPr txBox="1"/>
          <p:nvPr/>
        </p:nvSpPr>
        <p:spPr>
          <a:xfrm>
            <a:off x="7693642" y="1700932"/>
            <a:ext cx="8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iscoSansTT Light" panose="020B0503020201020303" pitchFamily="34" charset="0"/>
              </a:rPr>
              <a:t>AS 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00A0D9-449B-DE42-8071-02A4A24673DD}"/>
              </a:ext>
            </a:extLst>
          </p:cNvPr>
          <p:cNvSpPr txBox="1"/>
          <p:nvPr/>
        </p:nvSpPr>
        <p:spPr>
          <a:xfrm>
            <a:off x="4103048" y="1299198"/>
            <a:ext cx="1590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iscoSansTT" panose="020B0503020201020303" pitchFamily="34" charset="0"/>
              </a:rPr>
              <a:t>PeerAdj SID 15200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502ECB-D400-234D-AF74-880DC1D7B90A}"/>
              </a:ext>
            </a:extLst>
          </p:cNvPr>
          <p:cNvSpPr txBox="1"/>
          <p:nvPr/>
        </p:nvSpPr>
        <p:spPr>
          <a:xfrm>
            <a:off x="4111110" y="1620559"/>
            <a:ext cx="1590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iscoSansTT" panose="020B0503020201020303" pitchFamily="34" charset="0"/>
              </a:rPr>
              <a:t>PeerAdj SID 15201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60091C2-856D-9D4B-BA8C-7CA19A47E771}"/>
              </a:ext>
            </a:extLst>
          </p:cNvPr>
          <p:cNvSpPr/>
          <p:nvPr/>
        </p:nvSpPr>
        <p:spPr>
          <a:xfrm>
            <a:off x="5744239" y="1137178"/>
            <a:ext cx="465303" cy="1025642"/>
          </a:xfrm>
          <a:prstGeom prst="arc">
            <a:avLst>
              <a:gd name="adj1" fmla="val 16200000"/>
              <a:gd name="adj2" fmla="val 5512391"/>
            </a:avLst>
          </a:prstGeom>
          <a:ln w="28575">
            <a:solidFill>
              <a:srgbClr val="AB081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iscoSansTT Light" panose="020B05030202010203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07F54-E32D-6A4F-8333-82C99FD642E8}"/>
              </a:ext>
            </a:extLst>
          </p:cNvPr>
          <p:cNvSpPr txBox="1"/>
          <p:nvPr/>
        </p:nvSpPr>
        <p:spPr>
          <a:xfrm>
            <a:off x="5414186" y="918659"/>
            <a:ext cx="1590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iscoSansTT" panose="020B0503020201020303" pitchFamily="34" charset="0"/>
              </a:rPr>
              <a:t>PeerNode SID 15300</a:t>
            </a:r>
          </a:p>
        </p:txBody>
      </p:sp>
      <p:pic>
        <p:nvPicPr>
          <p:cNvPr id="5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3802B88B-7EE7-0F4C-A03D-C56AE1CAD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931" r="8368" b="21666"/>
          <a:stretch/>
        </p:blipFill>
        <p:spPr bwMode="auto">
          <a:xfrm>
            <a:off x="7265702" y="1331481"/>
            <a:ext cx="1189049" cy="7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2217CF6B-CB90-7F49-A06B-A46F55A7BFC5}"/>
              </a:ext>
            </a:extLst>
          </p:cNvPr>
          <p:cNvSpPr/>
          <p:nvPr/>
        </p:nvSpPr>
        <p:spPr>
          <a:xfrm>
            <a:off x="6490669" y="1756860"/>
            <a:ext cx="465303" cy="1260233"/>
          </a:xfrm>
          <a:prstGeom prst="arc">
            <a:avLst>
              <a:gd name="adj1" fmla="val 16200000"/>
              <a:gd name="adj2" fmla="val 5512391"/>
            </a:avLst>
          </a:prstGeom>
          <a:ln w="28575">
            <a:solidFill>
              <a:srgbClr val="FA66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iscoSansTT Light" panose="020B05030202010203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10976-E26B-0544-9047-00D0853454D6}"/>
              </a:ext>
            </a:extLst>
          </p:cNvPr>
          <p:cNvSpPr txBox="1"/>
          <p:nvPr/>
        </p:nvSpPr>
        <p:spPr>
          <a:xfrm>
            <a:off x="6955971" y="2258848"/>
            <a:ext cx="1590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iscoSansTT" panose="020B0503020201020303" pitchFamily="34" charset="0"/>
              </a:rPr>
              <a:t>PeerSet SID 15400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83AEA3-4DE3-C14E-850A-3AFEA81A60D6}"/>
              </a:ext>
            </a:extLst>
          </p:cNvPr>
          <p:cNvSpPr txBox="1"/>
          <p:nvPr/>
        </p:nvSpPr>
        <p:spPr>
          <a:xfrm>
            <a:off x="7511007" y="1685515"/>
            <a:ext cx="8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CiscoSansTT Light" panose="020B0503020201020303" pitchFamily="34" charset="0"/>
              </a:rPr>
              <a:t>AS 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257AA-3953-E841-A846-90E417ACE5EA}"/>
              </a:ext>
            </a:extLst>
          </p:cNvPr>
          <p:cNvSpPr txBox="1"/>
          <p:nvPr/>
        </p:nvSpPr>
        <p:spPr>
          <a:xfrm>
            <a:off x="346611" y="2642911"/>
            <a:ext cx="57549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iscoSansTT Light" panose="020B0503020201020303" pitchFamily="34" charset="0"/>
              </a:rPr>
              <a:t>Allows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overriding</a:t>
            </a:r>
            <a:r>
              <a:rPr lang="en-US" sz="1100" dirty="0">
                <a:latin typeface="CiscoSansTT Light" panose="020B0503020201020303" pitchFamily="34" charset="0"/>
              </a:rPr>
              <a:t> default forwarding behavior to EBGP peers by using a specific local SID as the last SID in the SR SID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CiscoSansTT Light" panose="020B05030202010203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PeerNode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 SID </a:t>
            </a:r>
            <a:r>
              <a:rPr lang="en-US" sz="1100" dirty="0">
                <a:latin typeface="CiscoSansTT Light" panose="020B0503020201020303" pitchFamily="34" charset="0"/>
              </a:rPr>
              <a:t>“go to this peer” - allows balancing traffic out multiple interfaces to the same peer</a:t>
            </a:r>
          </a:p>
          <a:p>
            <a:endParaRPr lang="en-US" sz="1100" dirty="0">
              <a:latin typeface="CiscoSansTT Light" panose="020B05030202010203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PeerAdj SID </a:t>
            </a:r>
            <a:r>
              <a:rPr lang="en-US" sz="1100" dirty="0">
                <a:latin typeface="CiscoSansTT Light" panose="020B0503020201020303" pitchFamily="34" charset="0"/>
              </a:rPr>
              <a:t>“go to this link” - allows sending traffic out specific peer interfaces</a:t>
            </a:r>
            <a:br>
              <a:rPr lang="en-US" sz="1100" dirty="0">
                <a:latin typeface="CiscoSansTT Light" panose="020B0503020201020303" pitchFamily="34" charset="0"/>
              </a:rPr>
            </a:br>
            <a:endParaRPr lang="en-US" sz="1100" dirty="0">
              <a:latin typeface="CiscoSansTT Light" panose="020B05030202010203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PeerSet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 SID</a:t>
            </a:r>
            <a:r>
              <a:rPr lang="en-US" sz="1100" dirty="0">
                <a:latin typeface="CiscoSansTT Light" panose="020B0503020201020303" pitchFamily="34" charset="0"/>
              </a:rPr>
              <a:t>. “go over a set of peers/links” Allows sending traffic out multiple interfaces to peers on the same or different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A661C"/>
              </a:solidFill>
              <a:latin typeface="CiscoSansTT Light" panose="020B05030202010203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rgbClr val="26194B"/>
                </a:solidFill>
                <a:latin typeface="CiscoSansTT Light" panose="020B0503020201020303" pitchFamily="34" charset="0"/>
              </a:rPr>
              <a:t>SID’s can be configured locally on the ASBR’s for persistent values</a:t>
            </a:r>
          </a:p>
          <a:p>
            <a:endParaRPr lang="en-US" sz="1100" dirty="0">
              <a:latin typeface="CiscoSansTT Light" panose="020B05030202010203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139C1-3C10-274E-BBE7-A80A5834AD9E}"/>
              </a:ext>
            </a:extLst>
          </p:cNvPr>
          <p:cNvSpPr txBox="1"/>
          <p:nvPr/>
        </p:nvSpPr>
        <p:spPr>
          <a:xfrm>
            <a:off x="2925626" y="1685516"/>
            <a:ext cx="147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iscoSansTT Light" panose="020B0503020201020303" pitchFamily="34" charset="0"/>
              </a:rPr>
              <a:t>AS 100</a:t>
            </a:r>
          </a:p>
        </p:txBody>
      </p:sp>
      <p:pic>
        <p:nvPicPr>
          <p:cNvPr id="33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EDCA8A60-FACD-2646-BE72-33979CB55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1" t="28931" r="8368" b="21666"/>
          <a:stretch/>
        </p:blipFill>
        <p:spPr bwMode="auto">
          <a:xfrm>
            <a:off x="7307644" y="2603948"/>
            <a:ext cx="1189049" cy="7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3CDF150-6F70-DA48-84B4-7763DF311F0E}"/>
              </a:ext>
            </a:extLst>
          </p:cNvPr>
          <p:cNvSpPr txBox="1"/>
          <p:nvPr/>
        </p:nvSpPr>
        <p:spPr>
          <a:xfrm>
            <a:off x="7511007" y="2971655"/>
            <a:ext cx="8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CiscoSansTT Light" panose="020B0503020201020303" pitchFamily="34" charset="0"/>
              </a:rPr>
              <a:t>AS 600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5105D-1C0B-C8E1-1C48-793DAD5C33B9}"/>
              </a:ext>
            </a:extLst>
          </p:cNvPr>
          <p:cNvSpPr txBox="1"/>
          <p:nvPr/>
        </p:nvSpPr>
        <p:spPr>
          <a:xfrm>
            <a:off x="3119469" y="2055286"/>
            <a:ext cx="147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iscoSansTT Light" panose="020B0503020201020303" pitchFamily="34" charset="0"/>
              </a:rPr>
              <a:t>ASBR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08EC807-8794-AF1E-7302-C4F770B9D753}"/>
              </a:ext>
            </a:extLst>
          </p:cNvPr>
          <p:cNvSpPr/>
          <p:nvPr/>
        </p:nvSpPr>
        <p:spPr>
          <a:xfrm>
            <a:off x="349727" y="1319892"/>
            <a:ext cx="2575899" cy="842928"/>
          </a:xfrm>
          <a:prstGeom prst="cloud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99648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0070C0"/>
          </a:solidFill>
          <a:headEnd type="none" w="med" len="med"/>
          <a:tailEnd type="triangl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72000" rIns="72000" rtlCol="0">
        <a:spAutoFit/>
      </a:bodyPr>
      <a:lstStyle>
        <a:defPPr>
          <a:defRPr sz="1400" b="1" dirty="0" smtClean="0">
            <a:solidFill>
              <a:srgbClr val="0070C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0926-sr-for-SDWAN-rev1f" id="{A84FA422-647C-4553-8563-B14A0574054F}" vid="{0582C96F-DEF1-4E83-BAB4-C1103EAEA55A}"/>
    </a:ext>
  </a:extLst>
</a:theme>
</file>

<file path=ppt/theme/theme2.xml><?xml version="1.0" encoding="utf-8"?>
<a:theme xmlns:a="http://schemas.openxmlformats.org/drawingml/2006/main" name="1_The latest and greatestFY15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2">
              <a:lumMod val="75000"/>
            </a:schemeClr>
          </a:solidFill>
          <a:headEnd type="none" w="med" len="med"/>
          <a:tailEnd type="triangl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sco White Template Colors_FINAL">
    <a:dk1>
      <a:srgbClr val="282828"/>
    </a:dk1>
    <a:lt1>
      <a:srgbClr val="005073"/>
    </a:lt1>
    <a:dk2>
      <a:srgbClr val="005073"/>
    </a:dk2>
    <a:lt2>
      <a:srgbClr val="FFFFFF"/>
    </a:lt2>
    <a:accent1>
      <a:srgbClr val="00BCEB"/>
    </a:accent1>
    <a:accent2>
      <a:srgbClr val="6EBE4A"/>
    </a:accent2>
    <a:accent3>
      <a:srgbClr val="005073"/>
    </a:accent3>
    <a:accent4>
      <a:srgbClr val="676767"/>
    </a:accent4>
    <a:accent5>
      <a:srgbClr val="FBAB18"/>
    </a:accent5>
    <a:accent6>
      <a:srgbClr val="E3241B"/>
    </a:accent6>
    <a:hlink>
      <a:srgbClr val="00BCEB"/>
    </a:hlink>
    <a:folHlink>
      <a:srgbClr val="005073"/>
    </a:folHlink>
  </a:clrScheme>
</a:themeOverride>
</file>

<file path=ppt/theme/themeOverride2.xml><?xml version="1.0" encoding="utf-8"?>
<a:themeOverride xmlns:a="http://schemas.openxmlformats.org/drawingml/2006/main">
  <a:clrScheme name="Cisco White Template Colors_FINAL">
    <a:dk1>
      <a:srgbClr val="282828"/>
    </a:dk1>
    <a:lt1>
      <a:srgbClr val="005073"/>
    </a:lt1>
    <a:dk2>
      <a:srgbClr val="005073"/>
    </a:dk2>
    <a:lt2>
      <a:srgbClr val="FFFFFF"/>
    </a:lt2>
    <a:accent1>
      <a:srgbClr val="00BCEB"/>
    </a:accent1>
    <a:accent2>
      <a:srgbClr val="6EBE4A"/>
    </a:accent2>
    <a:accent3>
      <a:srgbClr val="005073"/>
    </a:accent3>
    <a:accent4>
      <a:srgbClr val="676767"/>
    </a:accent4>
    <a:accent5>
      <a:srgbClr val="FBAB18"/>
    </a:accent5>
    <a:accent6>
      <a:srgbClr val="E3241B"/>
    </a:accent6>
    <a:hlink>
      <a:srgbClr val="00BCEB"/>
    </a:hlink>
    <a:folHlink>
      <a:srgbClr val="00507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99997a-c833-4d3d-a8d3-21b7a969e160" xsi:nil="true"/>
    <lcf76f155ced4ddcb4097134ff3c332f xmlns="431c40a2-07d4-4054-9c33-87d105a547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01B2D8D07DF4B826D152F087F4655" ma:contentTypeVersion="17" ma:contentTypeDescription="Create a new document." ma:contentTypeScope="" ma:versionID="fa53567d4287c80db0da3e09b9336a98">
  <xsd:schema xmlns:xsd="http://www.w3.org/2001/XMLSchema" xmlns:xs="http://www.w3.org/2001/XMLSchema" xmlns:p="http://schemas.microsoft.com/office/2006/metadata/properties" xmlns:ns2="ef99997a-c833-4d3d-a8d3-21b7a969e160" xmlns:ns3="431c40a2-07d4-4054-9c33-87d105a547d3" targetNamespace="http://schemas.microsoft.com/office/2006/metadata/properties" ma:root="true" ma:fieldsID="fc18c3c36ed2319587a3a06732fcb575" ns2:_="" ns3:_="">
    <xsd:import namespace="ef99997a-c833-4d3d-a8d3-21b7a969e160"/>
    <xsd:import namespace="431c40a2-07d4-4054-9c33-87d105a547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9997a-c833-4d3d-a8d3-21b7a969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d8cb30-37c1-461a-80eb-ae430bab51c8}" ma:internalName="TaxCatchAll" ma:showField="CatchAllData" ma:web="ef99997a-c833-4d3d-a8d3-21b7a969e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c40a2-07d4-4054-9c33-87d105a54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D3C91-BFA8-41B7-AFF1-8AAAF0441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53E55-4102-429D-BCBD-18A73D3F9B78}">
  <ds:schemaRefs>
    <ds:schemaRef ds:uri="http://schemas.microsoft.com/office/2006/metadata/properties"/>
    <ds:schemaRef ds:uri="http://schemas.microsoft.com/office/infopath/2007/PartnerControls"/>
    <ds:schemaRef ds:uri="ef99997a-c833-4d3d-a8d3-21b7a969e160"/>
    <ds:schemaRef ds:uri="431c40a2-07d4-4054-9c33-87d105a547d3"/>
  </ds:schemaRefs>
</ds:datastoreItem>
</file>

<file path=customXml/itemProps3.xml><?xml version="1.0" encoding="utf-8"?>
<ds:datastoreItem xmlns:ds="http://schemas.openxmlformats.org/officeDocument/2006/customXml" ds:itemID="{FF8896F9-353B-4AF4-B798-F1D3829BF5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9997a-c833-4d3d-a8d3-21b7a969e160"/>
    <ds:schemaRef ds:uri="431c40a2-07d4-4054-9c33-87d105a54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40674</TotalTime>
  <Words>2425</Words>
  <Application>Microsoft Macintosh PowerPoint</Application>
  <PresentationFormat>On-screen Show (16:9)</PresentationFormat>
  <Paragraphs>524</Paragraphs>
  <Slides>24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ＭＳ Ｐゴシック</vt:lpstr>
      <vt:lpstr>Arial</vt:lpstr>
      <vt:lpstr>Calibri</vt:lpstr>
      <vt:lpstr>Calibri Regular</vt:lpstr>
      <vt:lpstr>CiscoSans</vt:lpstr>
      <vt:lpstr>CiscoSans Light</vt:lpstr>
      <vt:lpstr>CiscoSansTT</vt:lpstr>
      <vt:lpstr>CiscoSansTT ExtraLight</vt:lpstr>
      <vt:lpstr>CiscoSansTT Light</vt:lpstr>
      <vt:lpstr>Consolas</vt:lpstr>
      <vt:lpstr>Courier New</vt:lpstr>
      <vt:lpstr>Symbol</vt:lpstr>
      <vt:lpstr>Ubuntu</vt:lpstr>
      <vt:lpstr>Verdana</vt:lpstr>
      <vt:lpstr>Wingdings</vt:lpstr>
      <vt:lpstr>Blue theme 2015 16x9</vt:lpstr>
      <vt:lpstr>1_The latest and greatestFY15</vt:lpstr>
      <vt:lpstr>SR BGP and Egress Peer Engineering (EPE)</vt:lpstr>
      <vt:lpstr>Peering Trends - New paradigm, new requirements</vt:lpstr>
      <vt:lpstr>Optimization and SLAs drive Peering Engineering</vt:lpstr>
      <vt:lpstr>BGP Path Selection Criteria</vt:lpstr>
      <vt:lpstr>Egress Peer Engineering (Centralized) </vt:lpstr>
      <vt:lpstr>Egress Peer Engineering (Centralized) </vt:lpstr>
      <vt:lpstr>Segment Routing  Basic Operation and Segment Types </vt:lpstr>
      <vt:lpstr>Segment Routing Label Usage</vt:lpstr>
      <vt:lpstr>BGP SR Peering Segments [RFC 8402] </vt:lpstr>
      <vt:lpstr>Example Reference Topology</vt:lpstr>
      <vt:lpstr>Egress Peer Engineering – Yes.. SR is enabled… </vt:lpstr>
      <vt:lpstr>EPE configuration example</vt:lpstr>
      <vt:lpstr>Advertising BGP Peering SIDs in BGP-LS</vt:lpstr>
      <vt:lpstr>PowerPoint Presentation</vt:lpstr>
      <vt:lpstr>PowerPoint Presentation</vt:lpstr>
      <vt:lpstr>PowerPoint Presentation</vt:lpstr>
      <vt:lpstr>Got it? Other EPE Use Cases</vt:lpstr>
      <vt:lpstr>Use case: Combine EPE with additional SR-TE</vt:lpstr>
      <vt:lpstr>Use case: PeerSet for maximum load balance </vt:lpstr>
      <vt:lpstr>Use case EPE and Weighted ECMP</vt:lpstr>
      <vt:lpstr>SR Policy – Degradation Starts</vt:lpstr>
      <vt:lpstr>PowerPoint Presentation</vt:lpstr>
      <vt:lpstr>Use case: EPE for DDoS Traffic Steering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Clarence Filsfils (cfilsfil)</dc:creator>
  <cp:lastModifiedBy>Joachim Jerberg Jensen (joajense)</cp:lastModifiedBy>
  <cp:revision>318</cp:revision>
  <cp:lastPrinted>2018-03-05T09:46:06Z</cp:lastPrinted>
  <dcterms:created xsi:type="dcterms:W3CDTF">2017-09-14T12:26:30Z</dcterms:created>
  <dcterms:modified xsi:type="dcterms:W3CDTF">2025-03-02T21:33:14Z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0x010100CFE01B2D8D07DF4B826D152F087F4655</vt:lpwstr>
  </property>
  <property fmtid="{D5CDD505-2E9C-101B-9397-08002B2CF9AE}" pid="3" name="MediaServiceImageTags">
    <vt:lpwstr/>
  </property>
  <property fmtid="{D5CDD505-2E9C-101B-9397-08002B2CF9AE}" pid="4" name="MSIP_Label_a189e4fd-a2fa-47bf-9b21-17f706ee2968_Enabled">
    <vt:lpwstr>true</vt:lpwstr>
  </property>
  <property fmtid="{D5CDD505-2E9C-101B-9397-08002B2CF9AE}" pid="5" name="MSIP_Label_a189e4fd-a2fa-47bf-9b21-17f706ee2968_SetDate">
    <vt:lpwstr>2025-03-02T21:33:10Z</vt:lpwstr>
  </property>
  <property fmtid="{D5CDD505-2E9C-101B-9397-08002B2CF9AE}" pid="6" name="MSIP_Label_a189e4fd-a2fa-47bf-9b21-17f706ee2968_Method">
    <vt:lpwstr>Privileged</vt:lpwstr>
  </property>
  <property fmtid="{D5CDD505-2E9C-101B-9397-08002B2CF9AE}" pid="7" name="MSIP_Label_a189e4fd-a2fa-47bf-9b21-17f706ee2968_Name">
    <vt:lpwstr>Cisco Public Label</vt:lpwstr>
  </property>
  <property fmtid="{D5CDD505-2E9C-101B-9397-08002B2CF9AE}" pid="8" name="MSIP_Label_a189e4fd-a2fa-47bf-9b21-17f706ee2968_SiteId">
    <vt:lpwstr>5ae1af62-9505-4097-a69a-c1553ef7840e</vt:lpwstr>
  </property>
  <property fmtid="{D5CDD505-2E9C-101B-9397-08002B2CF9AE}" pid="9" name="MSIP_Label_a189e4fd-a2fa-47bf-9b21-17f706ee2968_ActionId">
    <vt:lpwstr>d82237c9-68eb-4186-901b-6d8efc6fc9b1</vt:lpwstr>
  </property>
  <property fmtid="{D5CDD505-2E9C-101B-9397-08002B2CF9AE}" pid="10" name="MSIP_Label_a189e4fd-a2fa-47bf-9b21-17f706ee2968_ContentBits">
    <vt:lpwstr>2</vt:lpwstr>
  </property>
  <property fmtid="{D5CDD505-2E9C-101B-9397-08002B2CF9AE}" pid="11" name="MSIP_Label_a189e4fd-a2fa-47bf-9b21-17f706ee2968_Tag">
    <vt:lpwstr>50, 0, 1, 1</vt:lpwstr>
  </property>
  <property fmtid="{D5CDD505-2E9C-101B-9397-08002B2CF9AE}" pid="12" name="ClassificationContentMarkingFooterLocations">
    <vt:lpwstr>Blue theme 2015 16x9:3\1_The latest and greatestFY15:3</vt:lpwstr>
  </property>
  <property fmtid="{D5CDD505-2E9C-101B-9397-08002B2CF9AE}" pid="13" name="ClassificationContentMarkingFooterText">
    <vt:lpwstr>-</vt:lpwstr>
  </property>
</Properties>
</file>