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27" r:id="rId3"/>
    <p:sldId id="328" r:id="rId4"/>
    <p:sldId id="329" r:id="rId5"/>
    <p:sldId id="334" r:id="rId6"/>
    <p:sldId id="331" r:id="rId7"/>
    <p:sldId id="337" r:id="rId8"/>
    <p:sldId id="332" r:id="rId9"/>
    <p:sldId id="333" r:id="rId10"/>
    <p:sldId id="338" r:id="rId11"/>
    <p:sldId id="340" r:id="rId12"/>
    <p:sldId id="276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242"/>
    <a:srgbClr val="96D2F0"/>
    <a:srgbClr val="FFFFFF"/>
    <a:srgbClr val="E6E6E4"/>
    <a:srgbClr val="4389A3"/>
    <a:srgbClr val="48AADA"/>
    <a:srgbClr val="E8FAFF"/>
    <a:srgbClr val="CC191B"/>
    <a:srgbClr val="96D2EF"/>
    <a:srgbClr val="99D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/>
    <p:restoredTop sz="73904"/>
  </p:normalViewPr>
  <p:slideViewPr>
    <p:cSldViewPr snapToGrid="0">
      <p:cViewPr varScale="1">
        <p:scale>
          <a:sx n="92" d="100"/>
          <a:sy n="92" d="100"/>
        </p:scale>
        <p:origin x="2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ne Sophus Lai" userId="f0cfa977-c7c1-4408-8fda-4434d22d19a0" providerId="ADAL" clId="{BB914AA5-66F0-5D6F-8646-17A97A5BFAB9}"/>
    <pc:docChg chg="modSld">
      <pc:chgData name="Signe Sophus Lai" userId="f0cfa977-c7c1-4408-8fda-4434d22d19a0" providerId="ADAL" clId="{BB914AA5-66F0-5D6F-8646-17A97A5BFAB9}" dt="2026-02-11T09:40:32.697" v="18" actId="20577"/>
      <pc:docMkLst>
        <pc:docMk/>
      </pc:docMkLst>
      <pc:sldChg chg="modSp mod">
        <pc:chgData name="Signe Sophus Lai" userId="f0cfa977-c7c1-4408-8fda-4434d22d19a0" providerId="ADAL" clId="{BB914AA5-66F0-5D6F-8646-17A97A5BFAB9}" dt="2026-02-11T09:40:32.697" v="18" actId="20577"/>
        <pc:sldMkLst>
          <pc:docMk/>
          <pc:sldMk cId="2158388102" sldId="256"/>
        </pc:sldMkLst>
        <pc:spChg chg="mod">
          <ac:chgData name="Signe Sophus Lai" userId="f0cfa977-c7c1-4408-8fda-4434d22d19a0" providerId="ADAL" clId="{BB914AA5-66F0-5D6F-8646-17A97A5BFAB9}" dt="2026-02-11T09:40:32.697" v="18" actId="20577"/>
          <ac:spMkLst>
            <pc:docMk/>
            <pc:sldMk cId="2158388102" sldId="256"/>
            <ac:spMk id="17" creationId="{EBC32C9F-DF46-7894-BFC5-27D1D3F343FB}"/>
          </ac:spMkLst>
        </pc:spChg>
      </pc:sldChg>
      <pc:sldChg chg="modNotesTx">
        <pc:chgData name="Signe Sophus Lai" userId="f0cfa977-c7c1-4408-8fda-4434d22d19a0" providerId="ADAL" clId="{BB914AA5-66F0-5D6F-8646-17A97A5BFAB9}" dt="2026-02-11T09:40:19.868" v="9" actId="20577"/>
        <pc:sldMkLst>
          <pc:docMk/>
          <pc:sldMk cId="3236611281" sldId="276"/>
        </pc:sldMkLst>
      </pc:sldChg>
      <pc:sldChg chg="modNotesTx">
        <pc:chgData name="Signe Sophus Lai" userId="f0cfa977-c7c1-4408-8fda-4434d22d19a0" providerId="ADAL" clId="{BB914AA5-66F0-5D6F-8646-17A97A5BFAB9}" dt="2026-02-11T09:39:53.977" v="0" actId="20577"/>
        <pc:sldMkLst>
          <pc:docMk/>
          <pc:sldMk cId="492562713" sldId="328"/>
        </pc:sldMkLst>
      </pc:sldChg>
      <pc:sldChg chg="modNotesTx">
        <pc:chgData name="Signe Sophus Lai" userId="f0cfa977-c7c1-4408-8fda-4434d22d19a0" providerId="ADAL" clId="{BB914AA5-66F0-5D6F-8646-17A97A5BFAB9}" dt="2026-02-11T09:40:01.425" v="1" actId="20577"/>
        <pc:sldMkLst>
          <pc:docMk/>
          <pc:sldMk cId="2236138041" sldId="329"/>
        </pc:sldMkLst>
      </pc:sldChg>
      <pc:sldChg chg="modNotesTx">
        <pc:chgData name="Signe Sophus Lai" userId="f0cfa977-c7c1-4408-8fda-4434d22d19a0" providerId="ADAL" clId="{BB914AA5-66F0-5D6F-8646-17A97A5BFAB9}" dt="2026-02-11T09:40:05.921" v="3" actId="20577"/>
        <pc:sldMkLst>
          <pc:docMk/>
          <pc:sldMk cId="451438857" sldId="331"/>
        </pc:sldMkLst>
      </pc:sldChg>
      <pc:sldChg chg="modNotesTx">
        <pc:chgData name="Signe Sophus Lai" userId="f0cfa977-c7c1-4408-8fda-4434d22d19a0" providerId="ADAL" clId="{BB914AA5-66F0-5D6F-8646-17A97A5BFAB9}" dt="2026-02-11T09:40:10.310" v="5" actId="20577"/>
        <pc:sldMkLst>
          <pc:docMk/>
          <pc:sldMk cId="2577465067" sldId="332"/>
        </pc:sldMkLst>
      </pc:sldChg>
      <pc:sldChg chg="modNotesTx">
        <pc:chgData name="Signe Sophus Lai" userId="f0cfa977-c7c1-4408-8fda-4434d22d19a0" providerId="ADAL" clId="{BB914AA5-66F0-5D6F-8646-17A97A5BFAB9}" dt="2026-02-11T09:40:12.188" v="6" actId="20577"/>
        <pc:sldMkLst>
          <pc:docMk/>
          <pc:sldMk cId="3694051482" sldId="333"/>
        </pc:sldMkLst>
      </pc:sldChg>
      <pc:sldChg chg="modNotesTx">
        <pc:chgData name="Signe Sophus Lai" userId="f0cfa977-c7c1-4408-8fda-4434d22d19a0" providerId="ADAL" clId="{BB914AA5-66F0-5D6F-8646-17A97A5BFAB9}" dt="2026-02-11T09:40:03.723" v="2" actId="20577"/>
        <pc:sldMkLst>
          <pc:docMk/>
          <pc:sldMk cId="3298403056" sldId="334"/>
        </pc:sldMkLst>
      </pc:sldChg>
      <pc:sldChg chg="modNotesTx">
        <pc:chgData name="Signe Sophus Lai" userId="f0cfa977-c7c1-4408-8fda-4434d22d19a0" providerId="ADAL" clId="{BB914AA5-66F0-5D6F-8646-17A97A5BFAB9}" dt="2026-02-11T09:40:08.180" v="4" actId="20577"/>
        <pc:sldMkLst>
          <pc:docMk/>
          <pc:sldMk cId="3900846806" sldId="337"/>
        </pc:sldMkLst>
      </pc:sldChg>
      <pc:sldChg chg="modNotesTx">
        <pc:chgData name="Signe Sophus Lai" userId="f0cfa977-c7c1-4408-8fda-4434d22d19a0" providerId="ADAL" clId="{BB914AA5-66F0-5D6F-8646-17A97A5BFAB9}" dt="2026-02-11T09:40:14.102" v="7" actId="20577"/>
        <pc:sldMkLst>
          <pc:docMk/>
          <pc:sldMk cId="3252855131" sldId="338"/>
        </pc:sldMkLst>
      </pc:sldChg>
      <pc:sldChg chg="modNotesTx">
        <pc:chgData name="Signe Sophus Lai" userId="f0cfa977-c7c1-4408-8fda-4434d22d19a0" providerId="ADAL" clId="{BB914AA5-66F0-5D6F-8646-17A97A5BFAB9}" dt="2026-02-11T09:40:17.596" v="8" actId="20577"/>
        <pc:sldMkLst>
          <pc:docMk/>
          <pc:sldMk cId="634238649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7EF2C-9523-8F4B-84AB-D035576C3E6F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75CDE-442D-AF45-BAFC-581FCB7A2E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45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5848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D448-0E91-0A0B-7AB2-5EA6ADE2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8AF4AE1-D216-E9DE-83E4-7AD98BA11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A18DD75-29F0-283D-64A5-754D7770D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073CE0A-4C6F-590C-EBC4-44D3A5F2A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4186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401C2-F4B9-F26D-FFDC-B6239994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0973532-A1A3-06EE-B836-CC7D83AB5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98F89DB-3B08-0CE1-4C2B-8832D1A3F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B04B33-FA74-1F6D-7171-12B866F1A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339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51344-DD6B-2957-DD25-07ADF579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4FEAB9B-4B46-A4AF-0BCE-2557158A7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B93DECC-E6EE-79C0-E259-4F713DC7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B066D22-59A6-7E85-2A55-2FD6F453F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306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What does digital sovereignty mean in research terms?</a:t>
            </a:r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39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D1AA5-8549-868D-7B4C-2E9FB370C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E68378-1557-F411-3897-A498F2784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90788D3-3118-C8BB-A0C9-B2569A733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957B63-451B-009F-8FF9-3A0AC2107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37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7F78-ADE6-3635-32E3-98D7D28F8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D7CD934-D6F3-B4AB-C0F8-7EB11EC09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C34DBB8-215A-8D2A-1242-5B812F8F2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34FBFA-9A05-8641-B1C0-54A3E1D47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24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415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40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3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1387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D8C0C-19B1-88AF-6933-B65F64DD6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3A0B16E-3388-A6ED-59E3-4755A2030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0B3DF4A-108A-9143-3DD4-579375835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32762E-CC3F-4B05-9EB9-9F2B8EE23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35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054DC-FC11-99EC-A2E6-EA05760D6A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B6D98A9-3817-7B3E-5BEB-B5D3CDE58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6159C10-6AFF-58B9-D88B-C8AB962FF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AC90C3-ED84-C570-DB15-C7AD62BC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1E3D38-0DE5-8605-D57B-11F54B77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08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82803-7F3F-9759-391F-1AA79C6D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4F91F25-DA18-845C-0D5C-D82B2BA06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6428E8-6E91-9CA7-17DF-3D6E3E34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0B7798-6DE5-54B6-1AA3-B03DE0E8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838368-FEE2-B5F1-65F5-68CDA478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310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CEE581-706A-D2B8-4897-B773830AB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A83B4B2-C914-F61B-C93C-9E6B9F55F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5B14E9-5623-9319-6B09-327141AF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91DD01-94DA-CB71-B796-0644092E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9E18379-B5FF-83B6-7F41-E8733959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95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BD437-74DA-043A-8EB0-71ED5B80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0956A5-8595-8E59-9C01-76E7753D3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7B2D46-4BEF-ED44-D993-238381C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470B64-676F-2B80-376C-52E2DDF4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AEA2AF-79E4-455C-A7DF-0AB2FE77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0D6C06C-0E4E-B6F2-4AB5-F2B87718C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20000" contrast="40000"/>
          </a:blip>
          <a:srcRect l="12043" t="11448" r="17199" b="13844"/>
          <a:stretch/>
        </p:blipFill>
        <p:spPr>
          <a:xfrm>
            <a:off x="11963925" y="34694"/>
            <a:ext cx="166516" cy="211296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47C0A421-F6B9-D0C6-1753-25255E592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00" y="67499"/>
            <a:ext cx="2088000" cy="1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7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DB073-91BE-74BA-2FBA-5ABCDECD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6A9807-0212-9D17-1E9B-92A1004D1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7657A1-B4EA-93FB-C93B-CC4226C1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073CF4D-B7B7-1CB0-8092-01B86EF2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5FA51F-5D55-70DD-64C2-98529B53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787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37A74-9C2B-09FD-D46A-5EB94873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B6D152-9DE6-EAB5-1B46-39B7D20655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C22A29B-C98C-8BD4-39D5-512D74A1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D9544EF-8C10-9E1E-6426-A7198B15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513ABE6-9785-322D-282A-5361E0B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55D584-50B5-4432-0035-E27CD08E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468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056A6-AAC2-C73C-ED29-192E76F7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E4B4C50-86AF-BC2C-7E49-180A68560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298D033-B091-098C-3B34-6D2C26584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6623D47-128B-7A25-137D-54D50192D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2DD263E-0E72-89B4-9DB6-05ED43042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8AC0778-E5E2-CC3A-5D0B-FBB1B0B6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753FD16-BA51-1FB0-8CDF-965BAC45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D17FE19-B531-D162-2512-086FA537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BDA23-67D0-C4AE-2F21-62DA77C5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6B4258-FC68-4F5A-998D-F0FE04C6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699B883-00C8-2F63-2C21-AFC0AC4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49F26F9-4307-4BDE-91F6-40BF8B56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222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1B4945A-C389-438A-4BCA-4F732961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4A06E73-731D-75A6-D6F7-37FAF85F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0CB6B5-8D18-4360-D502-33AF3A7C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946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70D78-7A13-8AAA-D0DC-FA644DF8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75668-37C6-B7C4-C929-51B946AC8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B66930-8B6F-26EF-E1EF-FD965D368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5DD33F6-FAF0-CB04-4752-1385812D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0D8F6D4-3337-792E-FBD7-89F71D2A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4414568-ADFA-95D5-CD4A-473F7436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633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1A659-9BC7-DF93-E916-2FE7ABF4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D2D1137-2DFB-BD60-AB27-F3A6C34C9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2908FF-7DBD-D915-8425-FEA5A1F40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B2E8187-5F28-E78C-B52E-91230607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84AB4F8-DECF-F327-C6BF-28DFC97C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4CCB66F-4196-D9CD-05AF-F51E3B3D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135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3061FE0-4D04-E773-0C72-1DE6D480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8D9CEB-55A2-409D-EF30-081D386F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79125D-9C84-5625-8C42-FC19A1B3E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23AD47-874F-F14B-9045-D4C977126B57}" type="datetimeFigureOut">
              <a:rPr lang="da-DK" smtClean="0"/>
              <a:t>11.02.2026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E59BD9-D830-BB2A-4494-717987E9F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314458-FE80-0A8B-80B0-6E63F395B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751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a-DK" sz="5400" b="1" kern="0" dirty="0">
          <a:ln w="22225">
            <a:solidFill>
              <a:srgbClr val="FF4242"/>
            </a:solidFill>
          </a:ln>
          <a:noFill/>
          <a:latin typeface="Futura" panose="020B0602020204020303" pitchFamily="34" charset="-79"/>
          <a:ea typeface="+mj-ea"/>
          <a:cs typeface="Futura" panose="020B0602020204020303" pitchFamily="34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a-DK" sz="2800" kern="1200" dirty="0">
          <a:solidFill>
            <a:srgbClr val="FFFFFF"/>
          </a:solidFill>
          <a:latin typeface="Raleway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7DF5E-BBEC-6E8A-22AE-B254255B8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6137" y="902457"/>
            <a:ext cx="6485317" cy="2387600"/>
          </a:xfrm>
        </p:spPr>
        <p:txBody>
          <a:bodyPr/>
          <a:lstStyle/>
          <a:p>
            <a:r>
              <a:rPr lang="da-DK" sz="4800" dirty="0">
                <a:solidFill>
                  <a:srgbClr val="FF4242"/>
                </a:solidFill>
              </a:rPr>
              <a:t>SOVEREIGNTY</a:t>
            </a:r>
            <a:r>
              <a:rPr lang="da-DK" sz="4800" dirty="0"/>
              <a:t> FOR WHOM? </a:t>
            </a:r>
            <a:endParaRPr lang="da-DK" sz="4800" dirty="0">
              <a:solidFill>
                <a:srgbClr val="FF4242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F05633-366D-A9FB-228F-A30BBF71D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94" y="3290057"/>
            <a:ext cx="6276609" cy="1655762"/>
          </a:xfrm>
        </p:spPr>
        <p:txBody>
          <a:bodyPr>
            <a:normAutofit/>
          </a:bodyPr>
          <a:lstStyle/>
          <a:p>
            <a:pPr algn="r"/>
            <a:r>
              <a:rPr lang="en-GB" sz="2800" noProof="0" dirty="0">
                <a:solidFill>
                  <a:srgbClr val="FFFFFF"/>
                </a:solidFill>
                <a:latin typeface="Raleway" pitchFamily="2" charset="77"/>
              </a:rPr>
              <a:t>Between digital (in)dependence and big tech expansionism</a:t>
            </a:r>
          </a:p>
        </p:txBody>
      </p:sp>
      <p:pic>
        <p:nvPicPr>
          <p:cNvPr id="15" name="Picture 2" descr="Logo til samarbejde / Co-branding logo – Københavns Universitet">
            <a:extLst>
              <a:ext uri="{FF2B5EF4-FFF2-40B4-BE49-F238E27FC236}">
                <a16:creationId xmlns:a16="http://schemas.microsoft.com/office/drawing/2014/main" id="{F02C7F84-B404-9859-2CF0-12838081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89" y="5599278"/>
            <a:ext cx="3021980" cy="11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dertitel 2">
            <a:extLst>
              <a:ext uri="{FF2B5EF4-FFF2-40B4-BE49-F238E27FC236}">
                <a16:creationId xmlns:a16="http://schemas.microsoft.com/office/drawing/2014/main" id="{EBC32C9F-DF46-7894-BFC5-27D1D3F343FB}"/>
              </a:ext>
            </a:extLst>
          </p:cNvPr>
          <p:cNvSpPr txBox="1">
            <a:spLocks/>
          </p:cNvSpPr>
          <p:nvPr/>
        </p:nvSpPr>
        <p:spPr>
          <a:xfrm>
            <a:off x="1428916" y="4687910"/>
            <a:ext cx="9144000" cy="225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sz="2000" noProof="0" dirty="0">
                <a:solidFill>
                  <a:srgbClr val="FFFFFF"/>
                </a:solidFill>
                <a:latin typeface="Raleway" pitchFamily="2" charset="77"/>
              </a:rPr>
              <a:t>Sofie Flensburg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sz="2000" noProof="0" dirty="0">
                <a:solidFill>
                  <a:srgbClr val="FFFFFF"/>
                </a:solidFill>
                <a:latin typeface="Raleway" pitchFamily="2" charset="77"/>
              </a:rPr>
              <a:t>Signe Sophus Lai</a:t>
            </a: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Raleway" pitchFamily="2" charset="77"/>
              </a:rPr>
              <a:t>DKNOG16, Match 6, 2026</a:t>
            </a:r>
          </a:p>
        </p:txBody>
      </p:sp>
      <p:pic>
        <p:nvPicPr>
          <p:cNvPr id="5" name="Billede 4" descr="Et billede, der indeholder sne, vinter, vand, udendørs&#10;&#10;AI-genereret indhold kan være ukorrekt.">
            <a:extLst>
              <a:ext uri="{FF2B5EF4-FFF2-40B4-BE49-F238E27FC236}">
                <a16:creationId xmlns:a16="http://schemas.microsoft.com/office/drawing/2014/main" id="{E3936FDE-491B-433B-0BB3-D7898A4AB1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86" r="9601"/>
          <a:stretch>
            <a:fillRect/>
          </a:stretch>
        </p:blipFill>
        <p:spPr>
          <a:xfrm>
            <a:off x="0" y="0"/>
            <a:ext cx="4213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8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A8D79-C610-CA4B-850D-34FDC6061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1DAB1FF-385D-90BA-B158-3FFEB0E764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568036" y="849574"/>
            <a:ext cx="13923817" cy="6489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80A11E-A839-E23E-DEB7-A6416D3F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LANDLORDS</a:t>
            </a:r>
            <a:r>
              <a:rPr lang="da-DK" dirty="0"/>
              <a:t> OF [IN]DEPENDENCE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D0C935-3FDE-9907-5806-9E52B22A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10" y="2289097"/>
            <a:ext cx="6683022" cy="4009814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D4E68082-1156-3EC5-B7B3-7BD95129859C}"/>
              </a:ext>
            </a:extLst>
          </p:cNvPr>
          <p:cNvSpPr txBox="1">
            <a:spLocks/>
          </p:cNvSpPr>
          <p:nvPr/>
        </p:nvSpPr>
        <p:spPr>
          <a:xfrm>
            <a:off x="1" y="6298911"/>
            <a:ext cx="5485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(Flensburg &amp; Lai, 2021; in press; Lai &amp; Flensburg, 2023; Lai, Flensburg &amp; Sick, forthcoming) </a:t>
            </a:r>
          </a:p>
        </p:txBody>
      </p:sp>
    </p:spTree>
    <p:extLst>
      <p:ext uri="{BB962C8B-B14F-4D97-AF65-F5344CB8AC3E}">
        <p14:creationId xmlns:p14="http://schemas.microsoft.com/office/powerpoint/2010/main" val="325285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9EECB-8F37-134A-A7CC-8060F688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FBBC5-A174-EA7C-DD60-5FDEC511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71" y="378502"/>
            <a:ext cx="5161252" cy="6100989"/>
          </a:xfrm>
        </p:spPr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MONITORING</a:t>
            </a:r>
            <a:br>
              <a:rPr lang="da-DK" dirty="0"/>
            </a:br>
            <a:r>
              <a:rPr lang="da-DK" dirty="0">
                <a:solidFill>
                  <a:srgbClr val="FF4242"/>
                </a:solidFill>
              </a:rPr>
              <a:t>DIVERSITY </a:t>
            </a:r>
            <a:br>
              <a:rPr lang="da-DK" dirty="0">
                <a:solidFill>
                  <a:srgbClr val="FF4242"/>
                </a:solidFill>
              </a:rPr>
            </a:br>
            <a:r>
              <a:rPr lang="da-DK" dirty="0">
                <a:solidFill>
                  <a:srgbClr val="FF4242"/>
                </a:solidFill>
              </a:rPr>
              <a:t>LEGITIMACY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098132A-C5B1-9EB0-4539-AE7E6DF00EBD}"/>
              </a:ext>
            </a:extLst>
          </p:cNvPr>
          <p:cNvSpPr txBox="1"/>
          <p:nvPr/>
        </p:nvSpPr>
        <p:spPr>
          <a:xfrm>
            <a:off x="5622130" y="3013499"/>
            <a:ext cx="6822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sz="4800" b="1" i="0" u="none" strike="noStrike" kern="0" cap="none" spc="0" normalizeH="0" baseline="0" noProof="0" dirty="0">
                <a:ln w="22225">
                  <a:solidFill>
                    <a:srgbClr val="FF4242"/>
                  </a:solidFill>
                </a:ln>
                <a:noFill/>
                <a:effectLst/>
                <a:uLnTx/>
                <a:uFillTx/>
                <a:latin typeface="Futura" panose="020B0602020204020303" pitchFamily="34" charset="-79"/>
                <a:ea typeface="+mj-ea"/>
                <a:cs typeface="Futura" panose="020B0602020204020303" pitchFamily="34" charset="-79"/>
              </a:rPr>
              <a:t>OF DEPENDENCIES</a:t>
            </a:r>
            <a:endParaRPr lang="da-DK" dirty="0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7FFBA1D1-0522-1F73-F147-00DA46B23D82}"/>
              </a:ext>
            </a:extLst>
          </p:cNvPr>
          <p:cNvCxnSpPr/>
          <p:nvPr/>
        </p:nvCxnSpPr>
        <p:spPr>
          <a:xfrm>
            <a:off x="5500681" y="1771646"/>
            <a:ext cx="0" cy="3314700"/>
          </a:xfrm>
          <a:prstGeom prst="line">
            <a:avLst/>
          </a:prstGeom>
          <a:ln w="28575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23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90B5D-7A59-00BC-41FB-63D09C6C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920BE-94A2-0F42-836C-F15A296ED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0872" y="935152"/>
            <a:ext cx="6414435" cy="2387600"/>
          </a:xfrm>
        </p:spPr>
        <p:txBody>
          <a:bodyPr/>
          <a:lstStyle/>
          <a:p>
            <a:pPr algn="r"/>
            <a:r>
              <a:rPr lang="en-GB" sz="5400" noProof="0" dirty="0">
                <a:solidFill>
                  <a:srgbClr val="FF4242"/>
                </a:solidFill>
              </a:rPr>
              <a:t>THANK YOU </a:t>
            </a:r>
            <a:r>
              <a:rPr lang="en-GB" sz="5400" noProof="0" dirty="0"/>
              <a:t>FOR YOUR TIME</a:t>
            </a:r>
            <a:endParaRPr lang="en-GB" sz="5400" b="1" kern="0" noProof="0" dirty="0">
              <a:ln w="22225">
                <a:solidFill>
                  <a:srgbClr val="FF4242"/>
                </a:solidFill>
              </a:ln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5" name="Picture 2" descr="Logo til samarbejde / Co-branding logo – Københavns Universitet">
            <a:extLst>
              <a:ext uri="{FF2B5EF4-FFF2-40B4-BE49-F238E27FC236}">
                <a16:creationId xmlns:a16="http://schemas.microsoft.com/office/drawing/2014/main" id="{DE2C813F-0E73-BD22-F81F-7C8F8A75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902" y="5599278"/>
            <a:ext cx="3021980" cy="11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dertitel 2">
            <a:extLst>
              <a:ext uri="{FF2B5EF4-FFF2-40B4-BE49-F238E27FC236}">
                <a16:creationId xmlns:a16="http://schemas.microsoft.com/office/drawing/2014/main" id="{280397A7-191B-D78E-06D2-CC396D8B5669}"/>
              </a:ext>
            </a:extLst>
          </p:cNvPr>
          <p:cNvSpPr txBox="1">
            <a:spLocks/>
          </p:cNvSpPr>
          <p:nvPr/>
        </p:nvSpPr>
        <p:spPr>
          <a:xfrm>
            <a:off x="1609029" y="4968311"/>
            <a:ext cx="9144000" cy="1974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sz="2000" noProof="0" dirty="0" err="1">
                <a:solidFill>
                  <a:srgbClr val="FFFFFF"/>
                </a:solidFill>
                <a:latin typeface="Raleway" pitchFamily="2" charset="77"/>
              </a:rPr>
              <a:t>signe.lai@hum.ku.dk</a:t>
            </a:r>
            <a:endParaRPr lang="en-GB" sz="2000" noProof="0" dirty="0">
              <a:solidFill>
                <a:srgbClr val="FFFFFF"/>
              </a:solidFill>
              <a:latin typeface="Raleway" pitchFamily="2" charset="77"/>
            </a:endParaRPr>
          </a:p>
          <a:p>
            <a:pPr algn="r"/>
            <a:r>
              <a:rPr lang="en-GB" sz="2000" dirty="0">
                <a:solidFill>
                  <a:srgbClr val="FFFFFF"/>
                </a:solidFill>
                <a:latin typeface="Raleway" pitchFamily="2" charset="77"/>
              </a:rPr>
              <a:t>s</a:t>
            </a:r>
            <a:r>
              <a:rPr lang="en-GB" sz="2000" noProof="0" dirty="0" err="1">
                <a:solidFill>
                  <a:srgbClr val="FFFFFF"/>
                </a:solidFill>
                <a:latin typeface="Raleway" pitchFamily="2" charset="77"/>
              </a:rPr>
              <a:t>ofie.Flensburg@hum.ku.dk</a:t>
            </a:r>
            <a:endParaRPr lang="en-GB" sz="2000" noProof="0" dirty="0">
              <a:solidFill>
                <a:srgbClr val="FFFFFF"/>
              </a:solidFill>
              <a:latin typeface="Raleway" pitchFamily="2" charset="77"/>
            </a:endParaRPr>
          </a:p>
        </p:txBody>
      </p:sp>
      <p:pic>
        <p:nvPicPr>
          <p:cNvPr id="7" name="Billede 6" descr="Et billede, der indeholder udendørs, sne, sky, vinter&#10;&#10;AI-genereret indhold kan være ukorrekt.">
            <a:extLst>
              <a:ext uri="{FF2B5EF4-FFF2-40B4-BE49-F238E27FC236}">
                <a16:creationId xmlns:a16="http://schemas.microsoft.com/office/drawing/2014/main" id="{990D6955-102A-5E9E-6863-4D3BBAB81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46"/>
          <a:stretch>
            <a:fillRect/>
          </a:stretch>
        </p:blipFill>
        <p:spPr>
          <a:xfrm>
            <a:off x="0" y="0"/>
            <a:ext cx="4940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6207E-E3D9-6BF9-552C-F613D2D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/>
          <a:lstStyle/>
          <a:p>
            <a:pPr algn="ctr"/>
            <a:r>
              <a:rPr lang="da-DK" dirty="0"/>
              <a:t>DIGITAL </a:t>
            </a:r>
            <a:r>
              <a:rPr lang="da-DK" dirty="0">
                <a:solidFill>
                  <a:srgbClr val="FF4242"/>
                </a:solidFill>
              </a:rPr>
              <a:t>SOVEREIGNTY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IN RESEARCH TERMS?</a:t>
            </a:r>
          </a:p>
        </p:txBody>
      </p:sp>
    </p:spTree>
    <p:extLst>
      <p:ext uri="{BB962C8B-B14F-4D97-AF65-F5344CB8AC3E}">
        <p14:creationId xmlns:p14="http://schemas.microsoft.com/office/powerpoint/2010/main" val="334793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3D2B-1FC5-C93F-19B5-DC0B3DE57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9DB858-4BF2-3462-C900-BADBA54C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/>
          <a:lstStyle/>
          <a:p>
            <a:pPr algn="ctr"/>
            <a:r>
              <a:rPr lang="da-DK" dirty="0"/>
              <a:t>INFRASTRUCTURAL </a:t>
            </a:r>
            <a:r>
              <a:rPr lang="da-DK" dirty="0">
                <a:solidFill>
                  <a:srgbClr val="FF4242"/>
                </a:solidFill>
              </a:rPr>
              <a:t>DEPENDENCIES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256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274D-7B27-505F-5C81-74BFC575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D2492-FB22-5CB4-7FF9-BFC419D4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/>
          <a:lstStyle/>
          <a:p>
            <a:pPr algn="ctr"/>
            <a:r>
              <a:rPr lang="da-DK" dirty="0"/>
              <a:t>INFRASTRUCTURAL </a:t>
            </a:r>
            <a:br>
              <a:rPr lang="da-DK" dirty="0"/>
            </a:br>
            <a:r>
              <a:rPr lang="da-DK" dirty="0">
                <a:solidFill>
                  <a:srgbClr val="FF4242"/>
                </a:solidFill>
              </a:rPr>
              <a:t>POWER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13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102E3-3EFC-F5E9-8E11-806921E9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09A1D0-CBB0-7937-D40C-E04849E0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423F30A-48D9-E532-C4D9-67AD19AAE22E}"/>
              </a:ext>
            </a:extLst>
          </p:cNvPr>
          <p:cNvSpPr/>
          <p:nvPr/>
        </p:nvSpPr>
        <p:spPr>
          <a:xfrm>
            <a:off x="-104503" y="-91440"/>
            <a:ext cx="12409714" cy="70670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840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ego PNG transparent image download, size: 922x1008px">
            <a:extLst>
              <a:ext uri="{FF2B5EF4-FFF2-40B4-BE49-F238E27FC236}">
                <a16:creationId xmlns:a16="http://schemas.microsoft.com/office/drawing/2014/main" id="{3AE6D712-B6FD-C7A0-3E34-884BDFB92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84" y="1832936"/>
            <a:ext cx="4428016" cy="4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B0136D-0366-DE26-D615-9AADAFE9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6" y="365125"/>
            <a:ext cx="9812383" cy="1325563"/>
          </a:xfrm>
        </p:spPr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BROKERS</a:t>
            </a:r>
            <a:r>
              <a:rPr lang="da-DK" dirty="0"/>
              <a:t> OF [IN]DEPENDENCE</a:t>
            </a:r>
          </a:p>
        </p:txBody>
      </p:sp>
      <p:pic>
        <p:nvPicPr>
          <p:cNvPr id="21" name="Billede 20" descr="Et billede, der indeholder tekst, skærmbillede, Webside, Website&#10;&#10;AI-genereret indhold kan være ukorrekt.">
            <a:extLst>
              <a:ext uri="{FF2B5EF4-FFF2-40B4-BE49-F238E27FC236}">
                <a16:creationId xmlns:a16="http://schemas.microsoft.com/office/drawing/2014/main" id="{C8328D65-F7DA-B3A9-A04C-E547B9894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48330" cy="6858000"/>
          </a:xfrm>
          <a:prstGeom prst="rect">
            <a:avLst/>
          </a:prstGeom>
        </p:spPr>
      </p:pic>
      <p:pic>
        <p:nvPicPr>
          <p:cNvPr id="19" name="Billede 18" descr="Et billede, der indeholder tekst, skærmbillede, Webside, Website&#10;&#10;AI-genereret indhold kan være ukorrekt.">
            <a:extLst>
              <a:ext uri="{FF2B5EF4-FFF2-40B4-BE49-F238E27FC236}">
                <a16:creationId xmlns:a16="http://schemas.microsoft.com/office/drawing/2014/main" id="{8914E460-56EB-099F-9FB8-17BB50F2F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08" y="207963"/>
            <a:ext cx="47747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4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596F9-94EE-FFFE-0694-B41E800A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BE987-2E37-C21B-F6EC-F991CC85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6" y="365125"/>
            <a:ext cx="9812383" cy="1325563"/>
          </a:xfrm>
        </p:spPr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BROKERS</a:t>
            </a:r>
            <a:r>
              <a:rPr lang="da-DK" dirty="0"/>
              <a:t> OF [IN]DEPENDENCE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9E6C48-1CD7-F37E-E29E-783A5CF1F54D}"/>
              </a:ext>
            </a:extLst>
          </p:cNvPr>
          <p:cNvSpPr txBox="1">
            <a:spLocks/>
          </p:cNvSpPr>
          <p:nvPr/>
        </p:nvSpPr>
        <p:spPr>
          <a:xfrm>
            <a:off x="5292436" y="6282436"/>
            <a:ext cx="67993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(Lai &amp; Flensburg, 2020; 2021; 2022; Flensburg &amp; Lai, 2023, Lai, Flensburg &amp; </a:t>
            </a:r>
            <a:r>
              <a:rPr lang="en-GB" sz="1600" dirty="0" err="1"/>
              <a:t>Andelsman</a:t>
            </a:r>
            <a:r>
              <a:rPr lang="en-GB" sz="1600" dirty="0"/>
              <a:t>, 2024; Lomborg, Sick, Flensburg &amp; Lai, 2024)  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2E94330-394E-7EE6-AB1F-21D87F6EA863}"/>
              </a:ext>
            </a:extLst>
          </p:cNvPr>
          <p:cNvGrpSpPr/>
          <p:nvPr/>
        </p:nvGrpSpPr>
        <p:grpSpPr>
          <a:xfrm>
            <a:off x="-681010" y="908050"/>
            <a:ext cx="6858000" cy="6858000"/>
            <a:chOff x="-1267038" y="908050"/>
            <a:chExt cx="6858000" cy="6858000"/>
          </a:xfrm>
        </p:grpSpPr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F8E35C3D-3A7D-02B5-ECCE-7B981038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67038" y="908050"/>
              <a:ext cx="6858000" cy="6858000"/>
            </a:xfrm>
            <a:prstGeom prst="rect">
              <a:avLst/>
            </a:prstGeom>
          </p:spPr>
        </p:pic>
        <p:pic>
          <p:nvPicPr>
            <p:cNvPr id="12" name="Content Placeholder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0CAFCFE-9E47-2B37-A89A-508FAE4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8783" y="4161201"/>
              <a:ext cx="502960" cy="502960"/>
            </a:xfrm>
            <a:prstGeom prst="rect">
              <a:avLst/>
            </a:prstGeom>
          </p:spPr>
        </p:pic>
      </p:grp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00CB6083-0639-5C54-E2AE-5E359B887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7893" y="1399743"/>
            <a:ext cx="4351338" cy="4351338"/>
          </a:xfrm>
        </p:spPr>
      </p:pic>
      <p:pic>
        <p:nvPicPr>
          <p:cNvPr id="7" name="Billede 6" descr="Et billede, der indeholder tekst, skærmbillede, nummer/tal, Font/skrifttype&#10;&#10;AI-genereret indhold kan være ukorrekt.">
            <a:extLst>
              <a:ext uri="{FF2B5EF4-FFF2-40B4-BE49-F238E27FC236}">
                <a16:creationId xmlns:a16="http://schemas.microsoft.com/office/drawing/2014/main" id="{D6DEF65B-8141-0977-0554-8ECBEFF7B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544" y="3429000"/>
            <a:ext cx="5001440" cy="2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35108-3DD3-5D82-2E0D-0929E408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FF4242"/>
                </a:solidFill>
              </a:rPr>
              <a:t>LANDLORDS</a:t>
            </a:r>
            <a:r>
              <a:rPr lang="da-DK" dirty="0"/>
              <a:t> OF [IN]DEPENDENCE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DC45D-79B9-DE15-7854-05F7B0DE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766"/>
            <a:ext cx="7685681" cy="38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BE12DC6-9A54-4843-2E17-BAE5E95F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070" y="151070"/>
            <a:ext cx="6706929" cy="6706929"/>
          </a:xfrm>
          <a:prstGeom prst="rect">
            <a:avLst/>
          </a:prstGeom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B98EEB39-F751-4644-EEB2-E8AC309829F6}"/>
              </a:ext>
            </a:extLst>
          </p:cNvPr>
          <p:cNvSpPr txBox="1">
            <a:spLocks/>
          </p:cNvSpPr>
          <p:nvPr/>
        </p:nvSpPr>
        <p:spPr>
          <a:xfrm>
            <a:off x="1" y="6298911"/>
            <a:ext cx="5485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(Flensburg &amp; Lai, 2021; in press; Lai &amp; Flensburg, 2023; Lai, Flensburg &amp; Sick, forthcoming) </a:t>
            </a:r>
          </a:p>
        </p:txBody>
      </p:sp>
    </p:spTree>
    <p:extLst>
      <p:ext uri="{BB962C8B-B14F-4D97-AF65-F5344CB8AC3E}">
        <p14:creationId xmlns:p14="http://schemas.microsoft.com/office/powerpoint/2010/main" val="257746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16169-3CF8-9CD0-CD74-425096A84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5D535CA-D1B4-4019-663F-6AB17DAE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036" y="849574"/>
            <a:ext cx="13923817" cy="6489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2B1D94-AA87-932B-54A2-56646E0C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LANDLORDS</a:t>
            </a:r>
            <a:r>
              <a:rPr lang="da-DK" dirty="0"/>
              <a:t> OF [IN]DEPENDENCE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06F112FC-9234-9FD4-9DB4-84042357DF9F}"/>
              </a:ext>
            </a:extLst>
          </p:cNvPr>
          <p:cNvSpPr txBox="1">
            <a:spLocks/>
          </p:cNvSpPr>
          <p:nvPr/>
        </p:nvSpPr>
        <p:spPr>
          <a:xfrm>
            <a:off x="2" y="6298911"/>
            <a:ext cx="46720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(Flensburg &amp; Lai, 2021; in press; Lai &amp; Flensburg, 2023; Lai, Flensburg &amp; Sick, forthcoming) </a:t>
            </a:r>
          </a:p>
        </p:txBody>
      </p:sp>
    </p:spTree>
    <p:extLst>
      <p:ext uri="{BB962C8B-B14F-4D97-AF65-F5344CB8AC3E}">
        <p14:creationId xmlns:p14="http://schemas.microsoft.com/office/powerpoint/2010/main" val="3694051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3927f91-cda1-4696-af89-8c9f1ceffa91}" enabled="0" method="" siteId="{a3927f91-cda1-4696-af89-8c9f1ceffa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29501</TotalTime>
  <Words>226</Words>
  <Application>Microsoft Macintosh PowerPoint</Application>
  <PresentationFormat>Widescreen</PresentationFormat>
  <Paragraphs>36</Paragraphs>
  <Slides>12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7" baseType="lpstr">
      <vt:lpstr>Aptos</vt:lpstr>
      <vt:lpstr>Arial</vt:lpstr>
      <vt:lpstr>Futura</vt:lpstr>
      <vt:lpstr>Raleway</vt:lpstr>
      <vt:lpstr>Office-tema</vt:lpstr>
      <vt:lpstr>SOVEREIGNTY FOR WHOM? </vt:lpstr>
      <vt:lpstr>DIGITAL SOVEREIGNTY  IN RESEARCH TERMS?</vt:lpstr>
      <vt:lpstr>INFRASTRUCTURAL DEPENDENCIES</vt:lpstr>
      <vt:lpstr>INFRASTRUCTURAL  POWER </vt:lpstr>
      <vt:lpstr>PowerPoint-præsentation</vt:lpstr>
      <vt:lpstr>BROKERS OF [IN]DEPENDENCE</vt:lpstr>
      <vt:lpstr>BROKERS OF [IN]DEPENDENCE</vt:lpstr>
      <vt:lpstr>LANDLORDS OF [IN]DEPENDENCE</vt:lpstr>
      <vt:lpstr>LANDLORDS OF [IN]DEPENDENCE</vt:lpstr>
      <vt:lpstr>LANDLORDS OF [IN]DEPENDENCE</vt:lpstr>
      <vt:lpstr>MONITORING DIVERSITY  LEGITIMACY</vt:lpstr>
      <vt:lpstr>THANK YOU FOR YOUR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Signe Sophus Lai</dc:creator>
  <cp:lastModifiedBy>Signe Sophus Lai</cp:lastModifiedBy>
  <cp:revision>42</cp:revision>
  <dcterms:created xsi:type="dcterms:W3CDTF">2025-06-02T07:42:12Z</dcterms:created>
  <dcterms:modified xsi:type="dcterms:W3CDTF">2026-02-11T09:40:35Z</dcterms:modified>
</cp:coreProperties>
</file>