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429"/>
  </p:normalViewPr>
  <p:slideViewPr>
    <p:cSldViewPr snapToGrid="0">
      <p:cViewPr varScale="1">
        <p:scale>
          <a:sx n="89" d="100"/>
          <a:sy n="89" d="100"/>
        </p:scale>
        <p:origin x="1976" y="176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25A71-BD1B-5748-B118-EBA4D1538043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AA40A-5839-F044-AE8B-12446F6C7002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8409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41137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70BCA-2BC6-1307-5F73-D30E15EF3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2EBDE-937E-A67E-4F98-B7AF66E7F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5071FA-5EAA-7CD2-03F1-9BA7BEA43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5A69E-AA94-9394-CE79-FD6D87517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10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15466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63DC5-49EA-23F2-540C-C0E9D7951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232A4B-8630-63EE-ECDC-B7F82C9C8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D03B3B-F1CA-672E-E5C0-2D2097ADC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9DF01-7E75-803B-4018-449CD8BFF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30036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EDFE9-DD7D-F4AE-7E9B-96B30C92A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CAE2F3-5817-246D-B93C-B51D7CEFB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1D08D-4AC6-09CA-FDB7-019AFD611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852FA-C493-4476-39CC-4F4072E93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12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3189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A0E69-DD86-5228-EF9C-6035DEF16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401AB-955A-E572-75ED-776B342BB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4DF2FE-2C80-A152-06FD-10B76BCA3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24A8C-AB2B-9423-2CCE-8CA18B278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13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88654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FC168-A96C-1EB0-BBB7-8882504DF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19C08-6C43-98CA-E0A5-E5F99458F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E99118-E7D0-0897-1C1B-7F16414AC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1AAAD-789C-3404-FCC5-735909C36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14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8604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6047-4964-A712-86CD-DB8D7F41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CFAD8B-2F9D-B2DD-155D-3FEB6925D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EDAB9-DF18-674A-EA4A-565ED13F5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85128-E50A-8226-A3BB-50B8B5EFC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15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3166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D4059-6D9C-FBC5-52C8-D04A8154D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B0EADF-B14A-F8A5-4FCD-B5198C08B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113789-C81F-E76A-0EEF-67A4B8DB9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CEA68-B585-254F-E2A3-17CE22AE0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16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63333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306A9-8ED2-120D-5686-DE65B08B3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AF284-50A7-C3FA-9510-012704310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6AF874-32F7-EF43-7BF8-73DB60940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37DFD-CFEB-128B-8532-6C3C0EAB7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17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7232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2349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32CF8-B69B-7744-0A4B-B62CD5CDA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72626D-626A-51E5-88E4-E6EAB9699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F9A85-BE93-FDD2-2D41-0C9A36C7E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4D862-6215-6D0F-691E-79B86A90C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8818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67492-83C1-4BF1-3060-C3159873A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DF437-FD04-2AB9-E89A-689066663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99276F-3481-FCF0-1FAB-670A70F0A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46A38-17C4-ED3C-4F0E-49ECB11CC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7468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1C14E-B3D0-B3A2-73C4-AA3EE6B49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C0FA0-C758-8891-5425-B685DE330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CC079-BDDE-1C12-81C7-A44B652BA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153DC-0D1C-FCB4-9AD3-C4AF7C03D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03908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77E43-818A-E4F9-7014-C7C9D3ED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D5ECDE-EC0F-A2A2-EB44-7F3C096C2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64D92A-9599-C676-37D0-B14CF69EC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AF809-03CC-0806-72A8-BA9B171E1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5919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6B281-87DE-F899-EE2E-F8F7F86D9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8C2B70-7123-67D6-709F-20A4C617CE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CE6ADC-B999-4EC3-EA44-EFC87181D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52DAC-B94F-731C-DB24-398292F56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87919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B278-7C3C-2E8E-174D-829304740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48CC02-CA40-0FEC-F2F5-16381E25A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EEE9E-0B72-A7B0-6901-DCF1C9649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400AF-FA96-3B44-2CC4-1357E7BA7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5946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CC0A7-1845-B051-0982-EF1777C15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2A9F6-9EDC-8A1D-D14A-40A5469C02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C15F4-E402-7A0D-5AFC-A754E5B75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C447F-0AC2-3AD4-3709-84FB023E7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292C-0E28-8F4A-8E5F-389FA1B25A04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255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">
              <a:srgbClr val="021323"/>
            </a:gs>
            <a:gs pos="85000">
              <a:srgbClr val="021323"/>
            </a:gs>
            <a:gs pos="93000">
              <a:srgbClr val="1CC4D9"/>
            </a:gs>
            <a:gs pos="100000">
              <a:srgbClr val="37EB8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52E3-F175-6302-E294-9BAA272DA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B85E4-D764-20D2-7F3D-4852D5DBA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19927-1322-BB77-43AB-100390C6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2CE-7064-484F-B81A-352C9D4B2734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6989D-52DF-2C0F-4C35-C0A7B7FC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20EA1-43C2-36EA-D501-59C5D657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DA2-B424-0A4D-BA24-1EBAB7FBE09A}" type="slidenum">
              <a:rPr lang="en-DK" smtClean="0"/>
              <a:t>‹#›</a:t>
            </a:fld>
            <a:endParaRPr lang="en-DK"/>
          </a:p>
        </p:txBody>
      </p:sp>
      <p:pic>
        <p:nvPicPr>
          <p:cNvPr id="9" name="Picture 8" descr="A logo with text and circles&#10;&#10;AI-generated content may be incorrect.">
            <a:extLst>
              <a:ext uri="{FF2B5EF4-FFF2-40B4-BE49-F238E27FC236}">
                <a16:creationId xmlns:a16="http://schemas.microsoft.com/office/drawing/2014/main" id="{237F4CF2-ECCD-6E57-E8A7-1DAE01D8D9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8457" y="132378"/>
            <a:ext cx="1058317" cy="9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5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C807-561C-BEAA-8BF3-BE79C508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46E05-6150-29B2-86F7-86397B13D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9A217-51A9-B30B-E4DA-B9DEA622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2CE-7064-484F-B81A-352C9D4B2734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4CDBD-BCF7-F349-BC93-A7F8407E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8EA4C-CED7-5859-52BA-B575A294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DA2-B424-0A4D-BA24-1EBAB7FBE09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9513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FCF40-3C36-91B0-EB5B-892825825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815B6-593A-0A7F-E7FE-5FCEAE684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6271-5798-8244-AFD0-6AB28053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2CE-7064-484F-B81A-352C9D4B2734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64080-04A8-62BD-9F2B-9EEA43A9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6C68D-9BAE-C347-91CF-2E190D64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DA2-B424-0A4D-BA24-1EBAB7FBE09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7226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8C6A-F759-7B2E-D0B6-06102BA3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06212-E0C8-04F0-4306-55DF6F723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5BE63-925C-C0CC-9D2D-F0617AB4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2CE-7064-484F-B81A-352C9D4B2734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2F101-35E6-C014-2B51-C1224772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4396C-8A80-E278-990E-F1016960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DA2-B424-0A4D-BA24-1EBAB7FBE09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4167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8BE4-F520-B195-5E40-EAF767B9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682A-2DBF-DE8E-8200-D84153BBC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2955B-46A2-DB63-4A5D-D7BE7428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2CE-7064-484F-B81A-352C9D4B2734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43CB0-C0EE-8626-8056-70CA02CC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B657-7179-9CE8-603F-4DCC749F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DA2-B424-0A4D-BA24-1EBAB7FBE09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615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E763-A2B0-61BD-85E6-6AA8DC86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64216-3DD7-A99E-F98F-BDE04B817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C8D88-1FB7-1420-533B-93CA8B6E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CB785-0146-6A9C-5663-8C3B78AB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2CE-7064-484F-B81A-352C9D4B2734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41CCB-880B-0064-17E8-A6785903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B194B-21E2-8437-9120-360C177B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DA2-B424-0A4D-BA24-1EBAB7FBE09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0528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C6E7-AE9C-BE7D-C2FD-99CB687A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FBE1D-B5E2-0B08-A0C6-DC2B4946A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B5C20-12F5-BBF1-7734-773DC25A2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69A69-F8EF-F2EE-843A-1E78BB131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44CB0-818A-E812-AC85-24DF171D7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BF021B-22BB-353F-508C-3E20FE4C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2CE-7064-484F-B81A-352C9D4B2734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468E4-921B-78C2-923E-7DE8796B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88DD3-F2B2-56A9-2D5F-35ADB61C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DA2-B424-0A4D-BA24-1EBAB7FBE09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316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F812-C987-E020-27B0-F2033377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64F41-D298-BB31-2F40-4D4674FC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2CE-7064-484F-B81A-352C9D4B2734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3DD2F-003D-1C28-6501-CD07908C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42657-6FCE-1A41-AA70-4A64BD64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DA2-B424-0A4D-BA24-1EBAB7FBE09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3789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1EBEF-B5D0-A655-75CC-957D8FF1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2CE-7064-484F-B81A-352C9D4B2734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FDCD1-31A8-88DC-6DE7-51DBCAC6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D0F11-B3E2-6F27-B10D-02835200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DA2-B424-0A4D-BA24-1EBAB7FBE09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9826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20FC1-2CC0-BAB5-467F-EE91DB3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9C730-5463-9182-5E3A-FEC5608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77B4B-8D10-BCB3-5F03-4CDFF786D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5CA14-DBDA-7052-3DFC-DC89779B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2CE-7064-484F-B81A-352C9D4B2734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7A588-F5F7-73FF-7F8E-A471F2F6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0512E-2F20-A622-659E-AA91ECDC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DA2-B424-0A4D-BA24-1EBAB7FBE09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7542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A62F-6FFC-D5FC-AC0E-C5F2706A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E47EE-7D32-DFDD-025C-2A82D06B4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35637-5E16-654B-A28B-492A4055E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98508-D5DD-3E10-343B-5F09D1DE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82CE-7064-484F-B81A-352C9D4B2734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601E0-3084-1A10-BB67-86738700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608B6-71C8-9451-AD92-BDFCEDF6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DA2-B424-0A4D-BA24-1EBAB7FBE09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600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812AB-9AC3-38CF-3086-9B8660AB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12AE-DDB7-CC06-B2F4-CBF145D5F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0C7F5-5442-3825-3745-1C042897F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082CE-7064-484F-B81A-352C9D4B2734}" type="datetimeFigureOut">
              <a:rPr lang="en-DK" smtClean="0"/>
              <a:t>06/03/2026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A34B9-26EE-860C-4130-E88F4D64F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AD03F-FEBC-3255-8570-6C9587467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893DA2-B424-0A4D-BA24-1EBAB7FBE09A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3346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@netcue.i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@netcue.i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B4E51A-F5C2-8B19-BF06-9018FE547A86}"/>
              </a:ext>
            </a:extLst>
          </p:cNvPr>
          <p:cNvSpPr txBox="1"/>
          <p:nvPr/>
        </p:nvSpPr>
        <p:spPr>
          <a:xfrm>
            <a:off x="157654" y="5044966"/>
            <a:ext cx="333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chemeClr val="bg1"/>
                </a:solidFill>
              </a:rPr>
              <a:t>Brian Jeggesen</a:t>
            </a:r>
          </a:p>
          <a:p>
            <a:r>
              <a:rPr lang="en-DK" dirty="0">
                <a:solidFill>
                  <a:schemeClr val="bg1"/>
                </a:solidFill>
                <a:hlinkClick r:id="rId3"/>
              </a:rPr>
              <a:t>brian@netcue.io</a:t>
            </a:r>
            <a:endParaRPr lang="en-DK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365638-7885-2AD2-9719-8DA1A35CE26D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Automate what makes sense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D28B16-EA06-57CC-D520-E96DA1482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10176"/>
            <a:ext cx="9144000" cy="623121"/>
          </a:xfrm>
        </p:spPr>
        <p:txBody>
          <a:bodyPr/>
          <a:lstStyle/>
          <a:p>
            <a:r>
              <a:rPr lang="en-DK" dirty="0">
                <a:solidFill>
                  <a:schemeClr val="bg1"/>
                </a:solidFill>
              </a:rPr>
              <a:t>Data, principles and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63EE4-B9A7-E71D-1B5A-CA69FF2C76F0}"/>
              </a:ext>
            </a:extLst>
          </p:cNvPr>
          <p:cNvSpPr txBox="1">
            <a:spLocks/>
          </p:cNvSpPr>
          <p:nvPr/>
        </p:nvSpPr>
        <p:spPr>
          <a:xfrm>
            <a:off x="1524000" y="2650516"/>
            <a:ext cx="9144000" cy="623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solidFill>
                  <a:schemeClr val="bg1"/>
                </a:solidFill>
              </a:rPr>
              <a:t>O</a:t>
            </a:r>
            <a:r>
              <a:rPr lang="en-DK" i="1" dirty="0">
                <a:solidFill>
                  <a:schemeClr val="bg1"/>
                </a:solidFill>
              </a:rPr>
              <a:t>r The Gentle Art of doing something that is ”Safe”, “Correct” and “Done”</a:t>
            </a:r>
          </a:p>
        </p:txBody>
      </p:sp>
    </p:spTree>
    <p:extLst>
      <p:ext uri="{BB962C8B-B14F-4D97-AF65-F5344CB8AC3E}">
        <p14:creationId xmlns:p14="http://schemas.microsoft.com/office/powerpoint/2010/main" val="232913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E6EF3-62C0-01E9-3501-197B9CA1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1E37D7-E01B-6513-F76C-AFD9C9084810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Also not a shortcut</a:t>
            </a:r>
          </a:p>
        </p:txBody>
      </p:sp>
      <p:pic>
        <p:nvPicPr>
          <p:cNvPr id="6" name="Picture 5" descr="A group of people in robes looking at a golden trophy&#10;&#10;AI-generated content may be incorrect.">
            <a:extLst>
              <a:ext uri="{FF2B5EF4-FFF2-40B4-BE49-F238E27FC236}">
                <a16:creationId xmlns:a16="http://schemas.microsoft.com/office/drawing/2014/main" id="{32CF73E3-D415-4E9B-7ADB-AF293888A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382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7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A03DC-B100-E2D2-DB51-6A9335C56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B6B215E-8512-DACA-B033-30A1692F9BFA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Trust is an engineering problem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E9B5EB-0201-DDE8-78B0-16CE645DF02B}"/>
              </a:ext>
            </a:extLst>
          </p:cNvPr>
          <p:cNvSpPr txBox="1">
            <a:spLocks/>
          </p:cNvSpPr>
          <p:nvPr/>
        </p:nvSpPr>
        <p:spPr>
          <a:xfrm>
            <a:off x="1524000" y="2196935"/>
            <a:ext cx="9144000" cy="334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DK" b="1" dirty="0">
                <a:solidFill>
                  <a:schemeClr val="bg1"/>
                </a:solidFill>
              </a:rPr>
              <a:t>…</a:t>
            </a:r>
            <a:r>
              <a:rPr lang="en-DK" b="1" i="1" dirty="0">
                <a:solidFill>
                  <a:schemeClr val="bg1"/>
                </a:solidFill>
              </a:rPr>
              <a:t>so let’s solve it like one</a:t>
            </a:r>
            <a:endParaRPr lang="en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9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234B6-E9E9-1ACF-DC93-07884CAA1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B63D15-ED84-14EE-47C4-16B487291B6B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The Trust Bundle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56AAC-9F69-2F79-465E-F0E5AC59A185}"/>
              </a:ext>
            </a:extLst>
          </p:cNvPr>
          <p:cNvSpPr txBox="1">
            <a:spLocks/>
          </p:cNvSpPr>
          <p:nvPr/>
        </p:nvSpPr>
        <p:spPr>
          <a:xfrm>
            <a:off x="1524000" y="2105404"/>
            <a:ext cx="9144000" cy="334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en-DK" b="1" dirty="0">
                <a:solidFill>
                  <a:schemeClr val="bg1"/>
                </a:solidFill>
              </a:rPr>
              <a:t>Preview</a:t>
            </a:r>
            <a:r>
              <a:rPr lang="en-DK" dirty="0">
                <a:solidFill>
                  <a:schemeClr val="bg1"/>
                </a:solidFill>
              </a:rPr>
              <a:t> – </a:t>
            </a:r>
            <a:r>
              <a:rPr lang="en-DK" i="1" dirty="0">
                <a:solidFill>
                  <a:schemeClr val="bg1"/>
                </a:solidFill>
              </a:rPr>
              <a:t>dry-run / planned diff / versioned</a:t>
            </a:r>
          </a:p>
          <a:p>
            <a:pPr marL="457200" indent="-457200" algn="l">
              <a:buAutoNum type="arabicPeriod"/>
            </a:pPr>
            <a:r>
              <a:rPr lang="en-DK" b="1" dirty="0">
                <a:solidFill>
                  <a:schemeClr val="bg1"/>
                </a:solidFill>
              </a:rPr>
              <a:t>Constraints</a:t>
            </a:r>
            <a:r>
              <a:rPr lang="en-DK" dirty="0">
                <a:solidFill>
                  <a:schemeClr val="bg1"/>
                </a:solidFill>
              </a:rPr>
              <a:t> - </a:t>
            </a:r>
            <a:r>
              <a:rPr lang="en-DK" i="1" dirty="0">
                <a:solidFill>
                  <a:schemeClr val="bg1"/>
                </a:solidFill>
              </a:rPr>
              <a:t>guardrails / invalid states impossible</a:t>
            </a:r>
          </a:p>
          <a:p>
            <a:pPr marL="457200" indent="-457200" algn="l">
              <a:buAutoNum type="arabicPeriod"/>
            </a:pPr>
            <a:r>
              <a:rPr lang="en-DK" b="1" dirty="0">
                <a:solidFill>
                  <a:schemeClr val="bg1"/>
                </a:solidFill>
              </a:rPr>
              <a:t>Control</a:t>
            </a:r>
            <a:r>
              <a:rPr lang="en-DK" dirty="0">
                <a:solidFill>
                  <a:schemeClr val="bg1"/>
                </a:solidFill>
              </a:rPr>
              <a:t> – </a:t>
            </a:r>
            <a:r>
              <a:rPr lang="en-DK" i="1" dirty="0">
                <a:solidFill>
                  <a:schemeClr val="bg1"/>
                </a:solidFill>
              </a:rPr>
              <a:t>blast radius / staged rollout / circuit breaker</a:t>
            </a:r>
          </a:p>
          <a:p>
            <a:pPr marL="457200" indent="-457200" algn="l">
              <a:buAutoNum type="arabicPeriod"/>
            </a:pPr>
            <a:r>
              <a:rPr lang="en-DK" b="1" dirty="0">
                <a:solidFill>
                  <a:schemeClr val="bg1"/>
                </a:solidFill>
              </a:rPr>
              <a:t>Proof</a:t>
            </a:r>
            <a:r>
              <a:rPr lang="en-DK" dirty="0">
                <a:solidFill>
                  <a:schemeClr val="bg1"/>
                </a:solidFill>
              </a:rPr>
              <a:t> – </a:t>
            </a:r>
            <a:r>
              <a:rPr lang="en-DK" i="1" dirty="0">
                <a:solidFill>
                  <a:schemeClr val="bg1"/>
                </a:solidFill>
              </a:rPr>
              <a:t>pre/post verification / meassureable success</a:t>
            </a:r>
          </a:p>
          <a:p>
            <a:pPr marL="457200" indent="-457200" algn="l">
              <a:buAutoNum type="arabicPeriod"/>
            </a:pPr>
            <a:r>
              <a:rPr lang="en-DK" b="1" dirty="0">
                <a:solidFill>
                  <a:schemeClr val="bg1"/>
                </a:solidFill>
              </a:rPr>
              <a:t>Traceability</a:t>
            </a:r>
            <a:r>
              <a:rPr lang="en-DK" dirty="0">
                <a:solidFill>
                  <a:schemeClr val="bg1"/>
                </a:solidFill>
              </a:rPr>
              <a:t> – </a:t>
            </a:r>
            <a:r>
              <a:rPr lang="en-DK" i="1" dirty="0">
                <a:solidFill>
                  <a:schemeClr val="bg1"/>
                </a:solidFill>
              </a:rPr>
              <a:t>who / what / when / why</a:t>
            </a:r>
          </a:p>
          <a:p>
            <a:pPr marL="457200" indent="-457200" algn="l">
              <a:buAutoNum type="arabicPeriod"/>
            </a:pPr>
            <a:r>
              <a:rPr lang="en-DK" b="1" dirty="0">
                <a:solidFill>
                  <a:schemeClr val="bg1"/>
                </a:solidFill>
              </a:rPr>
              <a:t>Evidence</a:t>
            </a:r>
            <a:r>
              <a:rPr lang="en-DK" dirty="0">
                <a:solidFill>
                  <a:schemeClr val="bg1"/>
                </a:solidFill>
              </a:rPr>
              <a:t> – </a:t>
            </a:r>
            <a:r>
              <a:rPr lang="en-DK" i="1" dirty="0">
                <a:solidFill>
                  <a:schemeClr val="bg1"/>
                </a:solidFill>
              </a:rPr>
              <a:t>outcomes / scorecards / runs</a:t>
            </a:r>
          </a:p>
        </p:txBody>
      </p:sp>
    </p:spTree>
    <p:extLst>
      <p:ext uri="{BB962C8B-B14F-4D97-AF65-F5344CB8AC3E}">
        <p14:creationId xmlns:p14="http://schemas.microsoft.com/office/powerpoint/2010/main" val="5412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F64CC-F5BA-DB24-2ECE-7CEDF34D0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53F7BB-5D18-BC19-8B1A-E8C891EA3F09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Sort the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BC24B-A320-867F-C6E1-1BAF7BE287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DK" dirty="0">
                <a:solidFill>
                  <a:schemeClr val="bg1"/>
                </a:solidFill>
              </a:rPr>
              <a:t>System of record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DK" dirty="0">
                <a:solidFill>
                  <a:schemeClr val="bg1"/>
                </a:solidFill>
              </a:rPr>
              <a:t>Intended state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DK" dirty="0">
                <a:solidFill>
                  <a:schemeClr val="bg1"/>
                </a:solidFill>
              </a:rPr>
              <a:t>Observed state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35F25A-BE18-4B78-0FE0-B47196E18451}"/>
              </a:ext>
            </a:extLst>
          </p:cNvPr>
          <p:cNvSpPr txBox="1">
            <a:spLocks/>
          </p:cNvSpPr>
          <p:nvPr/>
        </p:nvSpPr>
        <p:spPr>
          <a:xfrm>
            <a:off x="1524000" y="2196935"/>
            <a:ext cx="9144000" cy="334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K" sz="3200" dirty="0">
                <a:solidFill>
                  <a:schemeClr val="bg1"/>
                </a:solidFill>
              </a:rPr>
              <a:t>Call it what it is</a:t>
            </a:r>
          </a:p>
        </p:txBody>
      </p:sp>
    </p:spTree>
    <p:extLst>
      <p:ext uri="{BB962C8B-B14F-4D97-AF65-F5344CB8AC3E}">
        <p14:creationId xmlns:p14="http://schemas.microsoft.com/office/powerpoint/2010/main" val="410995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AB6F4-FC6C-1C98-B270-20813717E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D00C5C-6B16-F4DD-AE5B-5B0B9D562288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A639CB-1D6A-743A-8482-D4E191D77D45}"/>
              </a:ext>
            </a:extLst>
          </p:cNvPr>
          <p:cNvSpPr txBox="1">
            <a:spLocks/>
          </p:cNvSpPr>
          <p:nvPr/>
        </p:nvSpPr>
        <p:spPr>
          <a:xfrm>
            <a:off x="1524000" y="2123941"/>
            <a:ext cx="9144000" cy="399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Intended State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Orchestrator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Executor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Collector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Observability</a:t>
            </a:r>
            <a:endParaRPr lang="en-DK" dirty="0">
              <a:solidFill>
                <a:schemeClr val="bg1"/>
              </a:solidFill>
            </a:endParaRPr>
          </a:p>
        </p:txBody>
      </p:sp>
      <p:pic>
        <p:nvPicPr>
          <p:cNvPr id="3" name="Picture 2" descr="A white triangle with a black background&#10;&#10;AI-generated content may be incorrect.">
            <a:extLst>
              <a:ext uri="{FF2B5EF4-FFF2-40B4-BE49-F238E27FC236}">
                <a16:creationId xmlns:a16="http://schemas.microsoft.com/office/drawing/2014/main" id="{965204EB-7923-3FC0-5BEE-B80D49A72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80" y="1352384"/>
            <a:ext cx="4724400" cy="622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3C8197-D81F-021A-8AF1-92F8BBD5B94F}"/>
              </a:ext>
            </a:extLst>
          </p:cNvPr>
          <p:cNvSpPr txBox="1"/>
          <p:nvPr/>
        </p:nvSpPr>
        <p:spPr>
          <a:xfrm>
            <a:off x="6268720" y="1952995"/>
            <a:ext cx="337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</a:t>
            </a:r>
            <a:r>
              <a:rPr lang="en-DK" dirty="0">
                <a:solidFill>
                  <a:schemeClr val="bg1"/>
                </a:solidFill>
              </a:rPr>
              <a:t>etworkautomation.forum</a:t>
            </a:r>
          </a:p>
        </p:txBody>
      </p:sp>
      <p:pic>
        <p:nvPicPr>
          <p:cNvPr id="10" name="Picture 9" descr="A qr code with a yellow square&#10;&#10;AI-generated content may be incorrect.">
            <a:extLst>
              <a:ext uri="{FF2B5EF4-FFF2-40B4-BE49-F238E27FC236}">
                <a16:creationId xmlns:a16="http://schemas.microsoft.com/office/drawing/2014/main" id="{24765AAA-D37F-EBAB-76F3-C7DB97EE4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720" y="2323007"/>
            <a:ext cx="3373120" cy="33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44EA2-7457-DFF5-0182-91C90D425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776722-FFD0-EEE1-C21D-0E20F0BB0129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The ladder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45726E-8312-1ECA-E591-8904F36673C3}"/>
              </a:ext>
            </a:extLst>
          </p:cNvPr>
          <p:cNvSpPr txBox="1">
            <a:spLocks/>
          </p:cNvSpPr>
          <p:nvPr/>
        </p:nvSpPr>
        <p:spPr>
          <a:xfrm>
            <a:off x="1524000" y="2196935"/>
            <a:ext cx="9144000" cy="334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DK" dirty="0">
              <a:solidFill>
                <a:schemeClr val="bg1"/>
              </a:solidFill>
            </a:endParaRPr>
          </a:p>
        </p:txBody>
      </p:sp>
      <p:pic>
        <p:nvPicPr>
          <p:cNvPr id="13" name="Picture 12" descr="A wooden ladder with writing on it&#10;&#10;AI-generated content may be incorrect.">
            <a:extLst>
              <a:ext uri="{FF2B5EF4-FFF2-40B4-BE49-F238E27FC236}">
                <a16:creationId xmlns:a16="http://schemas.microsoft.com/office/drawing/2014/main" id="{232C1CB4-89D8-FD69-024E-B9450892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840" y="-81280"/>
            <a:ext cx="5354320" cy="80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4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71ADD-E7F0-B822-FA69-056F68EBD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CB2984-69D6-DB7A-421E-609EEA4F6B61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One Paved Road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FC30BD-9C87-48B5-D71E-8AFF2BD2C4C4}"/>
              </a:ext>
            </a:extLst>
          </p:cNvPr>
          <p:cNvSpPr txBox="1">
            <a:spLocks/>
          </p:cNvSpPr>
          <p:nvPr/>
        </p:nvSpPr>
        <p:spPr>
          <a:xfrm>
            <a:off x="1524000" y="2196935"/>
            <a:ext cx="9144000" cy="334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DK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5905F-11B5-282C-F4FD-EC7C562AC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203251"/>
            <a:ext cx="9143999" cy="47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9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65941-6B77-BBA7-BCBD-BDAD190C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4A116F-A6A4-413D-6E09-360D3E69A5DE}"/>
              </a:ext>
            </a:extLst>
          </p:cNvPr>
          <p:cNvSpPr txBox="1"/>
          <p:nvPr/>
        </p:nvSpPr>
        <p:spPr>
          <a:xfrm>
            <a:off x="157654" y="5044966"/>
            <a:ext cx="333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chemeClr val="bg1"/>
                </a:solidFill>
              </a:rPr>
              <a:t>Brian Jeggesen</a:t>
            </a:r>
          </a:p>
          <a:p>
            <a:r>
              <a:rPr lang="en-DK" dirty="0">
                <a:solidFill>
                  <a:schemeClr val="bg1"/>
                </a:solidFill>
                <a:hlinkClick r:id="rId3"/>
              </a:rPr>
              <a:t>brian@netcue.io</a:t>
            </a:r>
            <a:endParaRPr lang="en-DK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009EF9-E8EF-7F4F-E488-38FC38738FF3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>
                <a:solidFill>
                  <a:schemeClr val="bg1"/>
                </a:solidFill>
              </a:rPr>
              <a:t>Automate what makes sense</a:t>
            </a:r>
            <a:endParaRPr lang="en-DK" dirty="0">
              <a:solidFill>
                <a:schemeClr val="bg1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ED3482F-229D-A162-2970-A798572D3CF5}"/>
              </a:ext>
            </a:extLst>
          </p:cNvPr>
          <p:cNvSpPr txBox="1">
            <a:spLocks/>
          </p:cNvSpPr>
          <p:nvPr/>
        </p:nvSpPr>
        <p:spPr>
          <a:xfrm>
            <a:off x="1524000" y="3207822"/>
            <a:ext cx="9144000" cy="93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K" sz="4000" dirty="0">
                <a:solidFill>
                  <a:schemeClr val="bg1"/>
                </a:solidFill>
              </a:rPr>
              <a:t>What </a:t>
            </a:r>
            <a:r>
              <a:rPr lang="en-DK" sz="4000" i="1" dirty="0">
                <a:solidFill>
                  <a:schemeClr val="bg1"/>
                </a:solidFill>
              </a:rPr>
              <a:t>really</a:t>
            </a:r>
            <a:r>
              <a:rPr lang="en-DK" sz="4000" dirty="0">
                <a:solidFill>
                  <a:schemeClr val="bg1"/>
                </a:solidFill>
              </a:rPr>
              <a:t> makes sense</a:t>
            </a:r>
          </a:p>
        </p:txBody>
      </p:sp>
    </p:spTree>
    <p:extLst>
      <p:ext uri="{BB962C8B-B14F-4D97-AF65-F5344CB8AC3E}">
        <p14:creationId xmlns:p14="http://schemas.microsoft.com/office/powerpoint/2010/main" val="331432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7D66D-09F0-8700-6988-242E06A1B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3FA18B4-3605-790B-B202-86A34855B075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A broken scorecard</a:t>
            </a:r>
          </a:p>
        </p:txBody>
      </p:sp>
      <p:pic>
        <p:nvPicPr>
          <p:cNvPr id="3" name="Picture 2" descr="A chart with numbers and a number of days&#10;&#10;AI-generated content may be incorrect.">
            <a:extLst>
              <a:ext uri="{FF2B5EF4-FFF2-40B4-BE49-F238E27FC236}">
                <a16:creationId xmlns:a16="http://schemas.microsoft.com/office/drawing/2014/main" id="{EFF1E0ED-90A8-6E1A-1581-9C057ED3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26" y="1606378"/>
            <a:ext cx="4935374" cy="400890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AE94BAE-2804-C685-9023-3F206FE711A5}"/>
              </a:ext>
            </a:extLst>
          </p:cNvPr>
          <p:cNvSpPr txBox="1">
            <a:spLocks/>
          </p:cNvSpPr>
          <p:nvPr/>
        </p:nvSpPr>
        <p:spPr>
          <a:xfrm>
            <a:off x="1160626" y="5647921"/>
            <a:ext cx="2749617" cy="255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DK" sz="2800" i="1" dirty="0">
                <a:solidFill>
                  <a:schemeClr val="bg1"/>
                </a:solidFill>
              </a:rPr>
              <a:t>Image credits xkcd.org</a:t>
            </a:r>
          </a:p>
        </p:txBody>
      </p:sp>
    </p:spTree>
    <p:extLst>
      <p:ext uri="{BB962C8B-B14F-4D97-AF65-F5344CB8AC3E}">
        <p14:creationId xmlns:p14="http://schemas.microsoft.com/office/powerpoint/2010/main" val="148401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A9C12-4737-1A39-F63D-995D12DB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302E47-2936-2C70-F77D-FC1A37458518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A broken scorecard</a:t>
            </a:r>
          </a:p>
        </p:txBody>
      </p:sp>
      <p:pic>
        <p:nvPicPr>
          <p:cNvPr id="3" name="Picture 2" descr="A chart with numbers and a number of days&#10;&#10;AI-generated content may be incorrect.">
            <a:extLst>
              <a:ext uri="{FF2B5EF4-FFF2-40B4-BE49-F238E27FC236}">
                <a16:creationId xmlns:a16="http://schemas.microsoft.com/office/drawing/2014/main" id="{94B1C02F-11BC-5365-9AE5-3EACB2D43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26" y="1606378"/>
            <a:ext cx="4935374" cy="4008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344216-D5D4-44F4-4852-C20A806C1BBD}"/>
              </a:ext>
            </a:extLst>
          </p:cNvPr>
          <p:cNvSpPr txBox="1"/>
          <p:nvPr/>
        </p:nvSpPr>
        <p:spPr>
          <a:xfrm>
            <a:off x="6816437" y="1606379"/>
            <a:ext cx="42149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“Don't forget the time you spend finding the chart to look up what you save.</a:t>
            </a:r>
          </a:p>
          <a:p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dirty="0">
                <a:solidFill>
                  <a:schemeClr val="bg1"/>
                </a:solidFill>
              </a:rPr>
              <a:t>And the time spent reading this reminder about the time spent.</a:t>
            </a:r>
          </a:p>
          <a:p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dirty="0">
                <a:solidFill>
                  <a:schemeClr val="bg1"/>
                </a:solidFill>
              </a:rPr>
              <a:t>And the time trying to figure out if either of those actually make sense.”</a:t>
            </a:r>
            <a:endParaRPr lang="en-DK" sz="2200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2F376DE-DC06-9200-0925-169BD29C3DE1}"/>
              </a:ext>
            </a:extLst>
          </p:cNvPr>
          <p:cNvSpPr txBox="1">
            <a:spLocks/>
          </p:cNvSpPr>
          <p:nvPr/>
        </p:nvSpPr>
        <p:spPr>
          <a:xfrm>
            <a:off x="1160626" y="5647921"/>
            <a:ext cx="2749617" cy="255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DK" sz="2800" i="1" dirty="0">
                <a:solidFill>
                  <a:schemeClr val="bg1"/>
                </a:solidFill>
              </a:rPr>
              <a:t>Image credits xkcd.org</a:t>
            </a:r>
          </a:p>
        </p:txBody>
      </p:sp>
    </p:spTree>
    <p:extLst>
      <p:ext uri="{BB962C8B-B14F-4D97-AF65-F5344CB8AC3E}">
        <p14:creationId xmlns:p14="http://schemas.microsoft.com/office/powerpoint/2010/main" val="38258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F8CA5-C3AC-69DB-2524-436FE0FFB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D171C5-2EB0-6371-77F2-0CC107F24923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The language gap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EA8C001-453D-7D8C-1246-66B22A8A83F8}"/>
              </a:ext>
            </a:extLst>
          </p:cNvPr>
          <p:cNvSpPr txBox="1">
            <a:spLocks/>
          </p:cNvSpPr>
          <p:nvPr/>
        </p:nvSpPr>
        <p:spPr>
          <a:xfrm>
            <a:off x="1524000" y="3207821"/>
            <a:ext cx="9144000" cy="166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DK" sz="2800" dirty="0">
                <a:solidFill>
                  <a:schemeClr val="bg1"/>
                </a:solidFill>
              </a:rPr>
              <a:t>To change the scorecard, we identify the differences</a:t>
            </a:r>
          </a:p>
        </p:txBody>
      </p:sp>
    </p:spTree>
    <p:extLst>
      <p:ext uri="{BB962C8B-B14F-4D97-AF65-F5344CB8AC3E}">
        <p14:creationId xmlns:p14="http://schemas.microsoft.com/office/powerpoint/2010/main" val="222155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132C2-4567-3F34-4FD2-875A74EA1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two people talking&#10;&#10;AI-generated content may be incorrect.">
            <a:extLst>
              <a:ext uri="{FF2B5EF4-FFF2-40B4-BE49-F238E27FC236}">
                <a16:creationId xmlns:a16="http://schemas.microsoft.com/office/drawing/2014/main" id="{81AC1E7D-6A85-D743-FE54-3E25EB0CE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1" y="1261244"/>
            <a:ext cx="10539177" cy="47875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30DA00-27BE-650E-C6DC-03C199DD4283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The language gap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122A1-C467-2276-6E7F-DD9D6580CD54}"/>
              </a:ext>
            </a:extLst>
          </p:cNvPr>
          <p:cNvSpPr txBox="1"/>
          <p:nvPr/>
        </p:nvSpPr>
        <p:spPr>
          <a:xfrm>
            <a:off x="1911926" y="1875456"/>
            <a:ext cx="2802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</a:t>
            </a:r>
            <a:r>
              <a:rPr lang="en-DK" sz="1200" b="1" dirty="0"/>
              <a:t>onf t</a:t>
            </a:r>
          </a:p>
          <a:p>
            <a:r>
              <a:rPr lang="en-GB" sz="1200" b="1" dirty="0"/>
              <a:t>I</a:t>
            </a:r>
            <a:r>
              <a:rPr lang="en-DK" sz="1200" b="1" dirty="0"/>
              <a:t>nterface gi0/1</a:t>
            </a:r>
          </a:p>
          <a:p>
            <a:r>
              <a:rPr lang="en-DK" sz="1200" b="1" dirty="0"/>
              <a:t> encap dot1q 100</a:t>
            </a:r>
          </a:p>
          <a:p>
            <a:r>
              <a:rPr lang="en-GB" sz="1200" b="1" dirty="0"/>
              <a:t> </a:t>
            </a:r>
            <a:r>
              <a:rPr lang="en-GB" sz="1200" b="1" dirty="0" err="1"/>
              <a:t>i</a:t>
            </a:r>
            <a:r>
              <a:rPr lang="en-DK" sz="1200" b="1" dirty="0"/>
              <a:t>p add 192.0.2.1 255.255.255.0</a:t>
            </a:r>
          </a:p>
          <a:p>
            <a:r>
              <a:rPr lang="en-GB" sz="1200" b="1" dirty="0"/>
              <a:t> n</a:t>
            </a:r>
            <a:r>
              <a:rPr lang="en-DK" sz="1200" b="1" dirty="0"/>
              <a:t>o shut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EECA9-EECF-776B-9785-7277C8F97C7A}"/>
              </a:ext>
            </a:extLst>
          </p:cNvPr>
          <p:cNvSpPr txBox="1"/>
          <p:nvPr/>
        </p:nvSpPr>
        <p:spPr>
          <a:xfrm>
            <a:off x="7477496" y="1875455"/>
            <a:ext cx="280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a-DK" sz="1200" b="1" dirty="0" err="1"/>
              <a:t>name</a:t>
            </a:r>
            <a:r>
              <a:rPr lang="da-DK" sz="1200" b="1" dirty="0"/>
              <a:t>: interface</a:t>
            </a:r>
          </a:p>
          <a:p>
            <a:r>
              <a:rPr lang="da-DK" sz="1200" b="1" dirty="0"/>
              <a:t>      Interface: GigabitEthernet0/1</a:t>
            </a:r>
          </a:p>
          <a:p>
            <a:r>
              <a:rPr lang="en-GB" sz="1200" b="1" dirty="0"/>
              <a:t>      d</a:t>
            </a:r>
            <a:r>
              <a:rPr lang="en-DK" sz="1200" b="1" dirty="0"/>
              <a:t>ot1q: 100</a:t>
            </a:r>
          </a:p>
          <a:p>
            <a:r>
              <a:rPr lang="en-DK" sz="1200" b="1" dirty="0"/>
              <a:t>      ipv4: 192.0.2.1/24</a:t>
            </a:r>
          </a:p>
          <a:p>
            <a:r>
              <a:rPr lang="en-DK" sz="1200" b="1" dirty="0"/>
              <a:t>      enabled: true</a:t>
            </a:r>
          </a:p>
          <a:p>
            <a:pPr marL="171450" indent="-171450">
              <a:buFontTx/>
              <a:buChar char="-"/>
            </a:pPr>
            <a:endParaRPr lang="en-DK" sz="1200" b="1" dirty="0"/>
          </a:p>
        </p:txBody>
      </p:sp>
    </p:spTree>
    <p:extLst>
      <p:ext uri="{BB962C8B-B14F-4D97-AF65-F5344CB8AC3E}">
        <p14:creationId xmlns:p14="http://schemas.microsoft.com/office/powerpoint/2010/main" val="120325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CE879-2CDA-F2B3-E847-588B8C2FB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two people talking&#10;&#10;AI-generated content may be incorrect.">
            <a:extLst>
              <a:ext uri="{FF2B5EF4-FFF2-40B4-BE49-F238E27FC236}">
                <a16:creationId xmlns:a16="http://schemas.microsoft.com/office/drawing/2014/main" id="{091F3C49-CAE1-A448-C4A4-DD9042AF3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1" y="1261244"/>
            <a:ext cx="10539177" cy="47875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B3FD997-260F-6234-BA8A-53E32A9197C8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The language gap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377E2-E7DA-5376-EA15-AAF6FC95F0CF}"/>
              </a:ext>
            </a:extLst>
          </p:cNvPr>
          <p:cNvSpPr txBox="1"/>
          <p:nvPr/>
        </p:nvSpPr>
        <p:spPr>
          <a:xfrm>
            <a:off x="1911926" y="1875456"/>
            <a:ext cx="2802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err="1"/>
              <a:t>Config</a:t>
            </a:r>
            <a:r>
              <a:rPr lang="da-DK" sz="1200" b="1" dirty="0"/>
              <a:t> steps</a:t>
            </a:r>
          </a:p>
          <a:p>
            <a:r>
              <a:rPr lang="da-DK" sz="1200" b="1" dirty="0" err="1"/>
              <a:t>Stateful</a:t>
            </a:r>
            <a:endParaRPr lang="da-DK" sz="1200" b="1" dirty="0"/>
          </a:p>
          <a:p>
            <a:r>
              <a:rPr lang="da-DK" sz="1200" b="1" dirty="0" err="1"/>
              <a:t>Tribal</a:t>
            </a:r>
            <a:r>
              <a:rPr lang="da-DK" sz="1200" b="1" dirty="0"/>
              <a:t> </a:t>
            </a:r>
            <a:r>
              <a:rPr lang="da-DK" sz="1200" b="1" dirty="0" err="1"/>
              <a:t>knowledge</a:t>
            </a:r>
            <a:endParaRPr lang="da-DK" sz="1200" b="1" dirty="0"/>
          </a:p>
          <a:p>
            <a:r>
              <a:rPr lang="da-DK" sz="1200" b="1" dirty="0"/>
              <a:t>Design docs</a:t>
            </a:r>
          </a:p>
          <a:p>
            <a:r>
              <a:rPr lang="da-DK" sz="1200" b="1" dirty="0"/>
              <a:t>Diagrams</a:t>
            </a:r>
          </a:p>
          <a:p>
            <a:r>
              <a:rPr lang="da-DK" sz="1200" b="1" dirty="0" err="1"/>
              <a:t>Breakfix</a:t>
            </a:r>
            <a:endParaRPr lang="da-DK" sz="1200" b="1" dirty="0"/>
          </a:p>
          <a:p>
            <a:endParaRPr lang="en-DK" sz="1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E34E-3929-B2A9-643D-C55D21E836B3}"/>
              </a:ext>
            </a:extLst>
          </p:cNvPr>
          <p:cNvSpPr txBox="1"/>
          <p:nvPr/>
        </p:nvSpPr>
        <p:spPr>
          <a:xfrm>
            <a:off x="7693627" y="1883768"/>
            <a:ext cx="280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200" b="1" dirty="0"/>
              <a:t>Declarative</a:t>
            </a:r>
          </a:p>
          <a:p>
            <a:r>
              <a:rPr lang="en-DK" sz="1200" b="1" dirty="0"/>
              <a:t>Deterministic</a:t>
            </a:r>
          </a:p>
          <a:p>
            <a:r>
              <a:rPr lang="en-DK" sz="1200" b="1" dirty="0"/>
              <a:t>Idempotent</a:t>
            </a:r>
          </a:p>
          <a:p>
            <a:r>
              <a:rPr lang="en-DK" sz="1200" b="1" dirty="0"/>
              <a:t>CI/CD</a:t>
            </a:r>
          </a:p>
          <a:p>
            <a:r>
              <a:rPr lang="en-DK" sz="1200" b="1" dirty="0"/>
              <a:t>Git</a:t>
            </a:r>
          </a:p>
          <a:p>
            <a:endParaRPr lang="en-DK" sz="1200" b="1" dirty="0"/>
          </a:p>
        </p:txBody>
      </p:sp>
    </p:spTree>
    <p:extLst>
      <p:ext uri="{BB962C8B-B14F-4D97-AF65-F5344CB8AC3E}">
        <p14:creationId xmlns:p14="http://schemas.microsoft.com/office/powerpoint/2010/main" val="120413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F6FAE-8C03-332D-6DE8-6B2332511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773AAF-F1F6-3201-97C8-CAD60D4328C7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Trust failure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1CAE669-7670-E41D-91C5-E2C39374DB1A}"/>
              </a:ext>
            </a:extLst>
          </p:cNvPr>
          <p:cNvSpPr txBox="1">
            <a:spLocks/>
          </p:cNvSpPr>
          <p:nvPr/>
        </p:nvSpPr>
        <p:spPr>
          <a:xfrm>
            <a:off x="1524000" y="3207821"/>
            <a:ext cx="9144000" cy="166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DK" sz="2800" dirty="0">
                <a:solidFill>
                  <a:schemeClr val="bg1"/>
                </a:solidFill>
              </a:rPr>
              <a:t>Every workaround is invisible debt</a:t>
            </a:r>
          </a:p>
        </p:txBody>
      </p:sp>
    </p:spTree>
    <p:extLst>
      <p:ext uri="{BB962C8B-B14F-4D97-AF65-F5344CB8AC3E}">
        <p14:creationId xmlns:p14="http://schemas.microsoft.com/office/powerpoint/2010/main" val="219058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B8AAF-9411-CAD9-FE07-D48A0BBF4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7487A6-AAE4-380F-F2BA-E3680AB85291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Trust failure</a:t>
            </a:r>
          </a:p>
        </p:txBody>
      </p:sp>
      <p:pic>
        <p:nvPicPr>
          <p:cNvPr id="3" name="Picture 2" descr="A white box with a red button&#10;&#10;AI-generated content may be incorrect.">
            <a:extLst>
              <a:ext uri="{FF2B5EF4-FFF2-40B4-BE49-F238E27FC236}">
                <a16:creationId xmlns:a16="http://schemas.microsoft.com/office/drawing/2014/main" id="{BE3A52C0-F47B-5750-A06F-0D9CF52EC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382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A9DA6-8AE2-11F5-2DAE-39057C6B1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0BCB69-BB6A-E57F-F456-060DF712EF70}"/>
              </a:ext>
            </a:extLst>
          </p:cNvPr>
          <p:cNvSpPr txBox="1">
            <a:spLocks/>
          </p:cNvSpPr>
          <p:nvPr/>
        </p:nvSpPr>
        <p:spPr>
          <a:xfrm>
            <a:off x="1524000" y="34460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dirty="0">
                <a:solidFill>
                  <a:schemeClr val="bg1"/>
                </a:solidFill>
              </a:rPr>
              <a:t>There is no shortcut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23A2D45-5334-F0D4-9F4F-60C74ADC9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6935"/>
            <a:ext cx="9144000" cy="3348842"/>
          </a:xfrm>
        </p:spPr>
        <p:txBody>
          <a:bodyPr/>
          <a:lstStyle/>
          <a:p>
            <a:pPr algn="l"/>
            <a:r>
              <a:rPr lang="en-DK" b="1" strike="sngStrike" dirty="0">
                <a:solidFill>
                  <a:schemeClr val="bg1"/>
                </a:solidFill>
              </a:rPr>
              <a:t>Teach network engineers to code</a:t>
            </a:r>
          </a:p>
          <a:p>
            <a:pPr algn="l"/>
            <a:r>
              <a:rPr lang="en-DK" b="1" dirty="0">
                <a:solidFill>
                  <a:schemeClr val="bg1"/>
                </a:solidFill>
              </a:rPr>
              <a:t>&amp;</a:t>
            </a:r>
          </a:p>
          <a:p>
            <a:pPr algn="l"/>
            <a:r>
              <a:rPr lang="en-DK" b="1" strike="sngStrike" dirty="0">
                <a:solidFill>
                  <a:schemeClr val="bg1"/>
                </a:solidFill>
              </a:rPr>
              <a:t>Teach developers how to network</a:t>
            </a:r>
          </a:p>
        </p:txBody>
      </p:sp>
    </p:spTree>
    <p:extLst>
      <p:ext uri="{BB962C8B-B14F-4D97-AF65-F5344CB8AC3E}">
        <p14:creationId xmlns:p14="http://schemas.microsoft.com/office/powerpoint/2010/main" val="28902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ph-auto-template" id="{1330A2BB-9128-1B46-8CEE-E334B5E776EF}" vid="{BB5FC40C-7DCF-744A-ACA1-116ACDF7CF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</TotalTime>
  <Words>326</Words>
  <Application>Microsoft Macintosh PowerPoint</Application>
  <PresentationFormat>Widescreen</PresentationFormat>
  <Paragraphs>91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C. Jeggesen (External)</dc:creator>
  <cp:lastModifiedBy>Brian C. Jeggesen (External)</cp:lastModifiedBy>
  <cp:revision>49</cp:revision>
  <dcterms:created xsi:type="dcterms:W3CDTF">2026-03-02T09:09:40Z</dcterms:created>
  <dcterms:modified xsi:type="dcterms:W3CDTF">2026-03-06T14:43:58Z</dcterms:modified>
</cp:coreProperties>
</file>