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37"/>
  </p:notesMasterIdLst>
  <p:sldIdLst>
    <p:sldId id="256" r:id="rId2"/>
    <p:sldId id="856" r:id="rId3"/>
    <p:sldId id="258" r:id="rId4"/>
    <p:sldId id="259" r:id="rId5"/>
    <p:sldId id="260" r:id="rId6"/>
    <p:sldId id="261" r:id="rId7"/>
    <p:sldId id="860" r:id="rId8"/>
    <p:sldId id="861" r:id="rId9"/>
    <p:sldId id="857" r:id="rId10"/>
    <p:sldId id="863" r:id="rId11"/>
    <p:sldId id="864" r:id="rId12"/>
    <p:sldId id="276" r:id="rId13"/>
    <p:sldId id="274" r:id="rId14"/>
    <p:sldId id="275" r:id="rId15"/>
    <p:sldId id="277" r:id="rId16"/>
    <p:sldId id="273" r:id="rId17"/>
    <p:sldId id="862" r:id="rId18"/>
    <p:sldId id="264" r:id="rId19"/>
    <p:sldId id="865" r:id="rId20"/>
    <p:sldId id="265" r:id="rId21"/>
    <p:sldId id="855" r:id="rId22"/>
    <p:sldId id="867" r:id="rId23"/>
    <p:sldId id="869" r:id="rId24"/>
    <p:sldId id="868" r:id="rId25"/>
    <p:sldId id="866" r:id="rId26"/>
    <p:sldId id="267" r:id="rId27"/>
    <p:sldId id="268" r:id="rId28"/>
    <p:sldId id="270" r:id="rId29"/>
    <p:sldId id="271" r:id="rId30"/>
    <p:sldId id="278" r:id="rId31"/>
    <p:sldId id="805" r:id="rId32"/>
    <p:sldId id="858" r:id="rId33"/>
    <p:sldId id="853" r:id="rId34"/>
    <p:sldId id="272" r:id="rId35"/>
    <p:sldId id="854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501"/>
    <a:srgbClr val="945200"/>
    <a:srgbClr val="E8CA1A"/>
    <a:srgbClr val="6C9AFD"/>
    <a:srgbClr val="FFC001"/>
    <a:srgbClr val="CA222E"/>
    <a:srgbClr val="E8C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94716"/>
  </p:normalViewPr>
  <p:slideViewPr>
    <p:cSldViewPr snapToGrid="0" snapToObjects="1">
      <p:cViewPr varScale="1">
        <p:scale>
          <a:sx n="117" d="100"/>
          <a:sy n="117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28B1F-FEBD-B24C-9175-576608D75CB0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53827710-12A0-384C-B960-0A160545D971}">
      <dgm:prSet/>
      <dgm:spPr/>
      <dgm:t>
        <a:bodyPr/>
        <a:lstStyle/>
        <a:p>
          <a:r>
            <a:rPr lang="en-US" dirty="0"/>
            <a:t> </a:t>
          </a:r>
        </a:p>
      </dgm:t>
    </dgm:pt>
    <dgm:pt modelId="{B7D9B896-A20C-D64E-8911-B8D2376DBF94}" type="parTrans" cxnId="{679FF241-FFBE-484D-B49C-A21788015534}">
      <dgm:prSet/>
      <dgm:spPr/>
      <dgm:t>
        <a:bodyPr/>
        <a:lstStyle/>
        <a:p>
          <a:endParaRPr lang="en-US"/>
        </a:p>
      </dgm:t>
    </dgm:pt>
    <dgm:pt modelId="{4D08B0CE-D3E2-3D4A-BD6C-59C552335DA8}" type="sibTrans" cxnId="{679FF241-FFBE-484D-B49C-A21788015534}">
      <dgm:prSet/>
      <dgm:spPr/>
      <dgm:t>
        <a:bodyPr/>
        <a:lstStyle/>
        <a:p>
          <a:endParaRPr lang="en-US"/>
        </a:p>
      </dgm:t>
    </dgm:pt>
    <dgm:pt modelId="{99A0881E-2FDB-6D4A-AB80-3C86767D889C}" type="pres">
      <dgm:prSet presAssocID="{F3F28B1F-FEBD-B24C-9175-576608D75CB0}" presName="arrowDiagram" presStyleCnt="0">
        <dgm:presLayoutVars>
          <dgm:chMax val="5"/>
          <dgm:dir/>
          <dgm:resizeHandles val="exact"/>
        </dgm:presLayoutVars>
      </dgm:prSet>
      <dgm:spPr/>
    </dgm:pt>
    <dgm:pt modelId="{7021B3ED-539D-7A4A-AA9A-32EA14825108}" type="pres">
      <dgm:prSet presAssocID="{F3F28B1F-FEBD-B24C-9175-576608D75CB0}" presName="arrow" presStyleLbl="bgShp" presStyleIdx="0" presStyleCnt="1" custLinFactNeighborX="17485" custLinFactNeighborY="23175"/>
      <dgm:spPr>
        <a:solidFill>
          <a:srgbClr val="FFC000">
            <a:alpha val="29804"/>
          </a:srgbClr>
        </a:solidFill>
      </dgm:spPr>
    </dgm:pt>
    <dgm:pt modelId="{86DB0272-84A1-A847-9557-986B95331218}" type="pres">
      <dgm:prSet presAssocID="{F3F28B1F-FEBD-B24C-9175-576608D75CB0}" presName="arrowDiagram1" presStyleCnt="0">
        <dgm:presLayoutVars>
          <dgm:bulletEnabled val="1"/>
        </dgm:presLayoutVars>
      </dgm:prSet>
      <dgm:spPr/>
    </dgm:pt>
    <dgm:pt modelId="{0A4B2737-EDF1-7C45-9C50-24067A66A2B9}" type="pres">
      <dgm:prSet presAssocID="{53827710-12A0-384C-B960-0A160545D971}" presName="bullet1" presStyleLbl="node1" presStyleIdx="0" presStyleCnt="1"/>
      <dgm:spPr>
        <a:solidFill>
          <a:srgbClr val="000000">
            <a:alpha val="0"/>
          </a:srgbClr>
        </a:solidFill>
      </dgm:spPr>
    </dgm:pt>
    <dgm:pt modelId="{CF65F581-CC5B-5446-AFBD-9624EE861964}" type="pres">
      <dgm:prSet presAssocID="{53827710-12A0-384C-B960-0A160545D971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679FF241-FFBE-484D-B49C-A21788015534}" srcId="{F3F28B1F-FEBD-B24C-9175-576608D75CB0}" destId="{53827710-12A0-384C-B960-0A160545D971}" srcOrd="0" destOrd="0" parTransId="{B7D9B896-A20C-D64E-8911-B8D2376DBF94}" sibTransId="{4D08B0CE-D3E2-3D4A-BD6C-59C552335DA8}"/>
    <dgm:cxn modelId="{6F00EEAD-0D0C-274C-8820-1F02BA662BEE}" type="presOf" srcId="{F3F28B1F-FEBD-B24C-9175-576608D75CB0}" destId="{99A0881E-2FDB-6D4A-AB80-3C86767D889C}" srcOrd="0" destOrd="0" presId="urn:microsoft.com/office/officeart/2005/8/layout/arrow2"/>
    <dgm:cxn modelId="{D46876B2-41B4-E544-B1CA-56687C5261A4}" type="presOf" srcId="{53827710-12A0-384C-B960-0A160545D971}" destId="{CF65F581-CC5B-5446-AFBD-9624EE861964}" srcOrd="0" destOrd="0" presId="urn:microsoft.com/office/officeart/2005/8/layout/arrow2"/>
    <dgm:cxn modelId="{6407009D-71FC-8E4C-BBEA-1AE5F589F965}" type="presParOf" srcId="{99A0881E-2FDB-6D4A-AB80-3C86767D889C}" destId="{7021B3ED-539D-7A4A-AA9A-32EA14825108}" srcOrd="0" destOrd="0" presId="urn:microsoft.com/office/officeart/2005/8/layout/arrow2"/>
    <dgm:cxn modelId="{4D96A750-AEBF-BB43-839E-0D3BECF923B6}" type="presParOf" srcId="{99A0881E-2FDB-6D4A-AB80-3C86767D889C}" destId="{86DB0272-84A1-A847-9557-986B95331218}" srcOrd="1" destOrd="0" presId="urn:microsoft.com/office/officeart/2005/8/layout/arrow2"/>
    <dgm:cxn modelId="{8E91535D-A38A-8343-970F-F40267645EAB}" type="presParOf" srcId="{86DB0272-84A1-A847-9557-986B95331218}" destId="{0A4B2737-EDF1-7C45-9C50-24067A66A2B9}" srcOrd="0" destOrd="0" presId="urn:microsoft.com/office/officeart/2005/8/layout/arrow2"/>
    <dgm:cxn modelId="{EFA3D5AB-7572-4144-90C4-AAD246A66B38}" type="presParOf" srcId="{86DB0272-84A1-A847-9557-986B95331218}" destId="{CF65F581-CC5B-5446-AFBD-9624EE86196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1B3ED-539D-7A4A-AA9A-32EA14825108}">
      <dsp:nvSpPr>
        <dsp:cNvPr id="0" name=""/>
        <dsp:cNvSpPr/>
      </dsp:nvSpPr>
      <dsp:spPr>
        <a:xfrm>
          <a:off x="107734" y="0"/>
          <a:ext cx="9247857" cy="5779910"/>
        </a:xfrm>
        <a:prstGeom prst="swooshArrow">
          <a:avLst>
            <a:gd name="adj1" fmla="val 25000"/>
            <a:gd name="adj2" fmla="val 25000"/>
          </a:avLst>
        </a:prstGeom>
        <a:solidFill>
          <a:srgbClr val="FFC000">
            <a:alpha val="2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4B2737-EDF1-7C45-9C50-24067A66A2B9}">
      <dsp:nvSpPr>
        <dsp:cNvPr id="0" name=""/>
        <dsp:cNvSpPr/>
      </dsp:nvSpPr>
      <dsp:spPr>
        <a:xfrm>
          <a:off x="7109982" y="1172165"/>
          <a:ext cx="684341" cy="684341"/>
        </a:xfrm>
        <a:prstGeom prst="ellipse">
          <a:avLst/>
        </a:prstGeom>
        <a:solidFill>
          <a:srgbClr val="000000">
            <a:alpha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65F581-CC5B-5446-AFBD-9624EE861964}">
      <dsp:nvSpPr>
        <dsp:cNvPr id="0" name=""/>
        <dsp:cNvSpPr/>
      </dsp:nvSpPr>
      <dsp:spPr>
        <a:xfrm>
          <a:off x="3753010" y="1514336"/>
          <a:ext cx="3699143" cy="426557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2618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933587" y="1694913"/>
        <a:ext cx="3337989" cy="390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67" y="1596249"/>
            <a:ext cx="6925447" cy="2092203"/>
          </a:xfrm>
        </p:spPr>
        <p:txBody>
          <a:bodyPr anchor="b"/>
          <a:lstStyle>
            <a:lvl1pPr algn="l">
              <a:defRPr sz="398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67" y="3945466"/>
            <a:ext cx="6925447" cy="608825"/>
          </a:xfrm>
        </p:spPr>
        <p:txBody>
          <a:bodyPr/>
          <a:lstStyle>
            <a:lvl1pPr marL="0" indent="0" algn="l">
              <a:buNone/>
              <a:defRPr sz="2276">
                <a:solidFill>
                  <a:schemeClr val="bg1"/>
                </a:solidFill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184" y="8689593"/>
            <a:ext cx="2370357" cy="44483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367" y="4595882"/>
            <a:ext cx="6925447" cy="710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8767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30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3670"/>
            <a:ext cx="13004799" cy="9798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67" y="1596249"/>
            <a:ext cx="6925447" cy="2092203"/>
          </a:xfrm>
        </p:spPr>
        <p:txBody>
          <a:bodyPr anchor="b"/>
          <a:lstStyle>
            <a:lvl1pPr algn="l">
              <a:defRPr sz="398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67" y="3945466"/>
            <a:ext cx="6925447" cy="608825"/>
          </a:xfrm>
        </p:spPr>
        <p:txBody>
          <a:bodyPr/>
          <a:lstStyle>
            <a:lvl1pPr marL="0" indent="0" algn="l">
              <a:buNone/>
              <a:defRPr sz="2276">
                <a:solidFill>
                  <a:schemeClr val="bg1"/>
                </a:solidFill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184" y="8689593"/>
            <a:ext cx="2370357" cy="44483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367" y="4595882"/>
            <a:ext cx="6925447" cy="710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8767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69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"/>
            <a:ext cx="13004800" cy="975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67" y="1596249"/>
            <a:ext cx="6925447" cy="2092203"/>
          </a:xfrm>
        </p:spPr>
        <p:txBody>
          <a:bodyPr anchor="b"/>
          <a:lstStyle>
            <a:lvl1pPr algn="l">
              <a:defRPr sz="398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67" y="3945466"/>
            <a:ext cx="6925447" cy="608825"/>
          </a:xfrm>
        </p:spPr>
        <p:txBody>
          <a:bodyPr/>
          <a:lstStyle>
            <a:lvl1pPr marL="0" indent="0" algn="l">
              <a:buNone/>
              <a:defRPr sz="2276">
                <a:solidFill>
                  <a:schemeClr val="bg1"/>
                </a:solidFill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184" y="8689593"/>
            <a:ext cx="2370357" cy="44483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367" y="4595882"/>
            <a:ext cx="6925447" cy="710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8767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7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67" y="1596249"/>
            <a:ext cx="6925447" cy="2092203"/>
          </a:xfrm>
        </p:spPr>
        <p:txBody>
          <a:bodyPr anchor="b"/>
          <a:lstStyle>
            <a:lvl1pPr algn="l">
              <a:defRPr sz="398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67" y="3945466"/>
            <a:ext cx="6925447" cy="608825"/>
          </a:xfrm>
        </p:spPr>
        <p:txBody>
          <a:bodyPr/>
          <a:lstStyle>
            <a:lvl1pPr marL="0" indent="0" algn="l">
              <a:buNone/>
              <a:defRPr sz="2276">
                <a:solidFill>
                  <a:schemeClr val="bg1"/>
                </a:solidFill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184" y="8689593"/>
            <a:ext cx="2370357" cy="44483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367" y="4595882"/>
            <a:ext cx="6925447" cy="710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8767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54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/>
        </p:nvSpPr>
        <p:spPr>
          <a:xfrm>
            <a:off x="0" y="0"/>
            <a:ext cx="13004800" cy="251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514BC-00CF-4C5D-BE11-8FF1CECC9075}"/>
              </a:ext>
            </a:extLst>
          </p:cNvPr>
          <p:cNvSpPr/>
          <p:nvPr/>
        </p:nvSpPr>
        <p:spPr>
          <a:xfrm>
            <a:off x="2615168" y="2075563"/>
            <a:ext cx="7827888" cy="5535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4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672" y="2208157"/>
            <a:ext cx="7290880" cy="5270187"/>
          </a:xfrm>
        </p:spPr>
        <p:txBody>
          <a:bodyPr anchor="ctr" anchorCtr="0"/>
          <a:lstStyle>
            <a:lvl1pPr>
              <a:defRPr sz="512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39184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31AAFE-6CED-4109-BDA9-3E737369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2485"/>
            <a:ext cx="13004800" cy="461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31D98-C29F-43EF-BC92-28DA2491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413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9E77BA-ABA5-40D4-BE74-8EADFC373992}"/>
              </a:ext>
            </a:extLst>
          </p:cNvPr>
          <p:cNvSpPr txBox="1"/>
          <p:nvPr/>
        </p:nvSpPr>
        <p:spPr>
          <a:xfrm>
            <a:off x="527966" y="9387957"/>
            <a:ext cx="3150052" cy="13792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96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2019 Juniper Networks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8B608E-4607-4999-AE4B-0C9118D8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930" y="9382053"/>
            <a:ext cx="747140" cy="2762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7B4F09-734D-4621-987E-BA1863287EF7}"/>
              </a:ext>
            </a:extLst>
          </p:cNvPr>
          <p:cNvCxnSpPr/>
          <p:nvPr/>
        </p:nvCxnSpPr>
        <p:spPr>
          <a:xfrm>
            <a:off x="12047957" y="9382054"/>
            <a:ext cx="0" cy="26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1260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/>
        </p:nvCxnSpPr>
        <p:spPr>
          <a:xfrm>
            <a:off x="544846" y="2026667"/>
            <a:ext cx="11915108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/>
        </p:nvSpPr>
        <p:spPr>
          <a:xfrm>
            <a:off x="527966" y="9387957"/>
            <a:ext cx="3150052" cy="13792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96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2019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/>
        </p:nvSpPr>
        <p:spPr>
          <a:xfrm>
            <a:off x="0" y="1"/>
            <a:ext cx="13004800" cy="126436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27" tIns="65014" rIns="130027" bIns="65014" rtlCol="0" anchor="ctr"/>
          <a:lstStyle/>
          <a:p>
            <a:pPr algn="ctr"/>
            <a:endParaRPr lang="en-US" sz="1991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/>
        </p:nvCxnSpPr>
        <p:spPr>
          <a:xfrm>
            <a:off x="544846" y="9296568"/>
            <a:ext cx="11915108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66" y="560206"/>
            <a:ext cx="12001525" cy="1218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46" y="2282680"/>
            <a:ext cx="11984644" cy="388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4362" y="9467350"/>
            <a:ext cx="1938655" cy="1532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99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16576" y="9432335"/>
            <a:ext cx="349234" cy="1532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96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/>
        </p:nvCxnSpPr>
        <p:spPr>
          <a:xfrm>
            <a:off x="12047957" y="9382054"/>
            <a:ext cx="0" cy="26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/>
        </p:nvGrpSpPr>
        <p:grpSpPr>
          <a:xfrm>
            <a:off x="11081905" y="9376566"/>
            <a:ext cx="745163" cy="272940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4"/>
            </a:p>
          </p:txBody>
        </p:sp>
      </p:grpSp>
    </p:spTree>
    <p:extLst>
      <p:ext uri="{BB962C8B-B14F-4D97-AF65-F5344CB8AC3E}">
        <p14:creationId xmlns:p14="http://schemas.microsoft.com/office/powerpoint/2010/main" val="16857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5" r:id="rId3"/>
    <p:sldLayoutId id="2147483678" r:id="rId4"/>
    <p:sldLayoutId id="2147483688" r:id="rId5"/>
    <p:sldLayoutId id="2147483689" r:id="rId6"/>
    <p:sldLayoutId id="2147483696" r:id="rId7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3129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975345" rtl="0" eaLnBrk="1" latinLnBrk="0" hangingPunct="1">
        <a:lnSpc>
          <a:spcPct val="95000"/>
        </a:lnSpc>
        <a:spcBef>
          <a:spcPts val="1707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9931" indent="-243836" algn="l" defTabSz="975345" rtl="0" eaLnBrk="1" latinLnBrk="0" hangingPunct="1">
        <a:lnSpc>
          <a:spcPct val="95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indent="-243836" algn="l" defTabSz="975345" rtl="0" eaLnBrk="1" latinLnBrk="0" hangingPunct="1">
        <a:lnSpc>
          <a:spcPct val="95000"/>
        </a:lnSpc>
        <a:spcBef>
          <a:spcPts val="533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79481" indent="-243836" algn="l" defTabSz="975345" rtl="0" eaLnBrk="1" latinLnBrk="0" hangingPunct="1">
        <a:lnSpc>
          <a:spcPct val="95000"/>
        </a:lnSpc>
        <a:spcBef>
          <a:spcPts val="533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4pPr>
      <a:lvl5pPr marL="1871669" indent="-243836" algn="l" defTabSz="975345" rtl="0" eaLnBrk="1" latinLnBrk="0" hangingPunct="1">
        <a:lnSpc>
          <a:spcPct val="95000"/>
        </a:lnSpc>
        <a:spcBef>
          <a:spcPts val="533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ost-ML Skillset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4800" dirty="0"/>
              <a:t>Skillsets in A Software-Defined, Disaggregated</a:t>
            </a:r>
            <a:br>
              <a:rPr lang="en-US" sz="4800" dirty="0"/>
            </a:br>
            <a:r>
              <a:rPr lang="en-US" sz="4800" dirty="0"/>
              <a:t>Machine Learning</a:t>
            </a:r>
            <a:endParaRPr sz="4800" dirty="0"/>
          </a:p>
        </p:txBody>
      </p:sp>
      <p:sp>
        <p:nvSpPr>
          <p:cNvPr id="127" name="Kireeti Kompella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sz="3200" dirty="0"/>
              <a:t>Kireeti Kompella</a:t>
            </a:r>
          </a:p>
          <a:p>
            <a:pPr>
              <a:spcBef>
                <a:spcPts val="600"/>
              </a:spcBef>
            </a:pPr>
            <a:r>
              <a:rPr sz="2800" dirty="0"/>
              <a:t>CTO, Engineering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sz="2800" dirty="0"/>
              <a:t>Juniper Networks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1117F8-DC38-9B4D-9AC9-72E99EED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366" y="5596007"/>
            <a:ext cx="6925447" cy="710495"/>
          </a:xfrm>
        </p:spPr>
        <p:txBody>
          <a:bodyPr/>
          <a:lstStyle/>
          <a:p>
            <a:pPr>
              <a:defRPr sz="3200"/>
            </a:pPr>
            <a:r>
              <a:rPr lang="en-US" sz="2800" dirty="0"/>
              <a:t>March 2019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655550" y="9432925"/>
            <a:ext cx="349250" cy="152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7DCC-4059-074B-AC02-9FEAF027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Software: It Makes the Hardware Go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EC17DC5-1806-334B-A83E-1A4904500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381157" y="3766158"/>
            <a:ext cx="6295141" cy="6295141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B2A0EEF-FCE6-604E-8C0D-16422FC1E0FA}"/>
              </a:ext>
            </a:extLst>
          </p:cNvPr>
          <p:cNvSpPr/>
          <p:nvPr/>
        </p:nvSpPr>
        <p:spPr>
          <a:xfrm>
            <a:off x="5373667" y="4196218"/>
            <a:ext cx="2830882" cy="219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27AB44ED-C794-2448-AEA5-48A33BAFE7BB}"/>
              </a:ext>
            </a:extLst>
          </p:cNvPr>
          <p:cNvSpPr/>
          <p:nvPr/>
        </p:nvSpPr>
        <p:spPr>
          <a:xfrm>
            <a:off x="914400" y="6087647"/>
            <a:ext cx="3269294" cy="1152395"/>
          </a:xfrm>
          <a:prstGeom prst="wedgeEllipseCallout">
            <a:avLst>
              <a:gd name="adj1" fmla="val 49030"/>
              <a:gd name="adj2" fmla="val 87035"/>
            </a:avLst>
          </a:prstGeom>
          <a:solidFill>
            <a:srgbClr val="CA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8CA1A"/>
                </a:solidFill>
              </a:rPr>
              <a:t>Hardware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80F198FD-918B-EE46-81CE-66E3D31272BB}"/>
              </a:ext>
            </a:extLst>
          </p:cNvPr>
          <p:cNvSpPr/>
          <p:nvPr/>
        </p:nvSpPr>
        <p:spPr>
          <a:xfrm>
            <a:off x="9260197" y="3534913"/>
            <a:ext cx="3269294" cy="1152395"/>
          </a:xfrm>
          <a:prstGeom prst="wedgeEllipseCallout">
            <a:avLst>
              <a:gd name="adj1" fmla="val -90050"/>
              <a:gd name="adj2" fmla="val 84861"/>
            </a:avLst>
          </a:prstGeom>
          <a:solidFill>
            <a:srgbClr val="E8C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0129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BBF5-55F5-6740-A84A-3083A32E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Systems: Black Box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C1A83B-980D-B24E-AE05-935363FB63DA}"/>
              </a:ext>
            </a:extLst>
          </p:cNvPr>
          <p:cNvSpPr/>
          <p:nvPr/>
        </p:nvSpPr>
        <p:spPr>
          <a:xfrm>
            <a:off x="3415538" y="3569801"/>
            <a:ext cx="5017509" cy="40709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14523-D029-3540-8DC6-F606CB8BA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6" y="3786253"/>
            <a:ext cx="1114208" cy="111420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C5BFE25-BACD-C34D-8EC8-A3615CE9D505}"/>
              </a:ext>
            </a:extLst>
          </p:cNvPr>
          <p:cNvGrpSpPr/>
          <p:nvPr/>
        </p:nvGrpSpPr>
        <p:grpSpPr>
          <a:xfrm>
            <a:off x="6920936" y="4941390"/>
            <a:ext cx="1377860" cy="1252603"/>
            <a:chOff x="9945666" y="4321479"/>
            <a:chExt cx="1377860" cy="12526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90F10-D039-2445-AD53-38E4BDEF83F8}"/>
                </a:ext>
              </a:extLst>
            </p:cNvPr>
            <p:cNvSpPr/>
            <p:nvPr/>
          </p:nvSpPr>
          <p:spPr>
            <a:xfrm>
              <a:off x="10064966" y="4321479"/>
              <a:ext cx="1114208" cy="1240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F28365-F415-9849-942C-372F3C0D6D5A}"/>
                </a:ext>
              </a:extLst>
            </p:cNvPr>
            <p:cNvCxnSpPr/>
            <p:nvPr/>
          </p:nvCxnSpPr>
          <p:spPr>
            <a:xfrm>
              <a:off x="10246290" y="5073041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AF3AA5-72F2-0345-AFB5-51927C99CDB8}"/>
                </a:ext>
              </a:extLst>
            </p:cNvPr>
            <p:cNvGrpSpPr/>
            <p:nvPr/>
          </p:nvGrpSpPr>
          <p:grpSpPr>
            <a:xfrm>
              <a:off x="9945666" y="4409163"/>
              <a:ext cx="1377860" cy="1164919"/>
              <a:chOff x="10258816" y="6288067"/>
              <a:chExt cx="1377860" cy="1252602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76BF2D56-770B-E747-A02C-ACEFEABAD1CE}"/>
                  </a:ext>
                </a:extLst>
              </p:cNvPr>
              <p:cNvSpPr/>
              <p:nvPr/>
            </p:nvSpPr>
            <p:spPr>
              <a:xfrm flipH="1">
                <a:off x="10561525" y="6288067"/>
                <a:ext cx="1075151" cy="1252602"/>
              </a:xfrm>
              <a:prstGeom prst="arc">
                <a:avLst>
                  <a:gd name="adj1" fmla="val 17043542"/>
                  <a:gd name="adj2" fmla="val 50344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5873B3CD-3016-1247-8B37-3DF280964ECC}"/>
                  </a:ext>
                </a:extLst>
              </p:cNvPr>
              <p:cNvSpPr/>
              <p:nvPr/>
            </p:nvSpPr>
            <p:spPr>
              <a:xfrm>
                <a:off x="10258816" y="6288067"/>
                <a:ext cx="1075151" cy="1252602"/>
              </a:xfrm>
              <a:prstGeom prst="arc">
                <a:avLst>
                  <a:gd name="adj1" fmla="val 17043542"/>
                  <a:gd name="adj2" fmla="val 50344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D3AACA-1F68-A147-ACEC-5281D5F2F85F}"/>
                </a:ext>
              </a:extLst>
            </p:cNvPr>
            <p:cNvCxnSpPr/>
            <p:nvPr/>
          </p:nvCxnSpPr>
          <p:spPr>
            <a:xfrm>
              <a:off x="11020817" y="5073041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425C4F-3F01-7048-A006-57C3A0C8007E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10645179" y="4429488"/>
              <a:ext cx="0" cy="11445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102AA-42D9-4544-9B4C-1D4FAA08E16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288" y="5057666"/>
              <a:ext cx="762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4754342-C632-4848-BFFC-3307F7D2758B}"/>
              </a:ext>
            </a:extLst>
          </p:cNvPr>
          <p:cNvGrpSpPr/>
          <p:nvPr/>
        </p:nvGrpSpPr>
        <p:grpSpPr>
          <a:xfrm>
            <a:off x="6918993" y="6209367"/>
            <a:ext cx="1377860" cy="1252603"/>
            <a:chOff x="9340547" y="4343357"/>
            <a:chExt cx="1377860" cy="125260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450C80-D37C-E04E-A43C-48D06C37E138}"/>
                </a:ext>
              </a:extLst>
            </p:cNvPr>
            <p:cNvSpPr/>
            <p:nvPr/>
          </p:nvSpPr>
          <p:spPr>
            <a:xfrm>
              <a:off x="9459847" y="4343357"/>
              <a:ext cx="1114208" cy="1240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59C096-6021-F345-89E6-8840AD514A79}"/>
                </a:ext>
              </a:extLst>
            </p:cNvPr>
            <p:cNvCxnSpPr/>
            <p:nvPr/>
          </p:nvCxnSpPr>
          <p:spPr>
            <a:xfrm>
              <a:off x="9641171" y="5082393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2E52042A-D837-1647-8674-EA0500AD52A6}"/>
                </a:ext>
              </a:extLst>
            </p:cNvPr>
            <p:cNvSpPr/>
            <p:nvPr/>
          </p:nvSpPr>
          <p:spPr>
            <a:xfrm flipH="1">
              <a:off x="9643256" y="4431041"/>
              <a:ext cx="1075151" cy="1164919"/>
            </a:xfrm>
            <a:prstGeom prst="arc">
              <a:avLst>
                <a:gd name="adj1" fmla="val 17043542"/>
                <a:gd name="adj2" fmla="val 50344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01FCD0BB-CA7B-3E49-BE2F-90F7B9DCF0BA}"/>
                </a:ext>
              </a:extLst>
            </p:cNvPr>
            <p:cNvSpPr/>
            <p:nvPr/>
          </p:nvSpPr>
          <p:spPr>
            <a:xfrm>
              <a:off x="9340547" y="4431041"/>
              <a:ext cx="1075151" cy="1164919"/>
            </a:xfrm>
            <a:prstGeom prst="arc">
              <a:avLst>
                <a:gd name="adj1" fmla="val 17043542"/>
                <a:gd name="adj2" fmla="val 50344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DEB15C-A769-A343-8D66-AE7F6ABC0004}"/>
                </a:ext>
              </a:extLst>
            </p:cNvPr>
            <p:cNvCxnSpPr/>
            <p:nvPr/>
          </p:nvCxnSpPr>
          <p:spPr>
            <a:xfrm>
              <a:off x="10415698" y="5082393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B2225E7-E8F7-D840-86A7-1CD5BC1E14A9}"/>
                </a:ext>
              </a:extLst>
            </p:cNvPr>
            <p:cNvSpPr/>
            <p:nvPr/>
          </p:nvSpPr>
          <p:spPr>
            <a:xfrm>
              <a:off x="9760472" y="4911773"/>
              <a:ext cx="250521" cy="2346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422221B-CF3D-9D48-8372-024DEE8E8419}"/>
                </a:ext>
              </a:extLst>
            </p:cNvPr>
            <p:cNvSpPr/>
            <p:nvPr/>
          </p:nvSpPr>
          <p:spPr>
            <a:xfrm>
              <a:off x="9760471" y="5250320"/>
              <a:ext cx="250521" cy="2346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3CDDCB1-C708-A14B-82FC-CEC6819855CC}"/>
                </a:ext>
              </a:extLst>
            </p:cNvPr>
            <p:cNvSpPr/>
            <p:nvPr/>
          </p:nvSpPr>
          <p:spPr>
            <a:xfrm>
              <a:off x="10087630" y="4912596"/>
              <a:ext cx="250521" cy="23460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7E9DED5-1F90-DF41-9C41-85B1BC5B18B4}"/>
                </a:ext>
              </a:extLst>
            </p:cNvPr>
            <p:cNvSpPr/>
            <p:nvPr/>
          </p:nvSpPr>
          <p:spPr>
            <a:xfrm>
              <a:off x="10088085" y="5259673"/>
              <a:ext cx="250521" cy="2346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39793E4-AED3-204B-BF8E-0C6889BA14D7}"/>
                </a:ext>
              </a:extLst>
            </p:cNvPr>
            <p:cNvSpPr/>
            <p:nvPr/>
          </p:nvSpPr>
          <p:spPr>
            <a:xfrm>
              <a:off x="9898257" y="4608408"/>
              <a:ext cx="250521" cy="2346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2C0D95-EA98-D94D-A997-0AD273D597B9}"/>
              </a:ext>
            </a:extLst>
          </p:cNvPr>
          <p:cNvGrpSpPr/>
          <p:nvPr/>
        </p:nvGrpSpPr>
        <p:grpSpPr>
          <a:xfrm>
            <a:off x="6687461" y="1955574"/>
            <a:ext cx="3578372" cy="1783148"/>
            <a:chOff x="6687461" y="1955574"/>
            <a:chExt cx="3578372" cy="178314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EF00478-6A2B-1143-A78A-2199CDC31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38" y="1955574"/>
              <a:ext cx="2676395" cy="1783148"/>
            </a:xfrm>
            <a:prstGeom prst="rect">
              <a:avLst/>
            </a:prstGeom>
          </p:spPr>
        </p:pic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3678C23-2D48-8A40-AEB1-4EC0083539C2}"/>
                </a:ext>
              </a:extLst>
            </p:cNvPr>
            <p:cNvSpPr/>
            <p:nvPr/>
          </p:nvSpPr>
          <p:spPr>
            <a:xfrm>
              <a:off x="6687461" y="2906038"/>
              <a:ext cx="1178884" cy="676406"/>
            </a:xfrm>
            <a:custGeom>
              <a:avLst/>
              <a:gdLst>
                <a:gd name="connsiteX0" fmla="*/ 13964 w 1178884"/>
                <a:gd name="connsiteY0" fmla="*/ 676406 h 676406"/>
                <a:gd name="connsiteX1" fmla="*/ 164276 w 1178884"/>
                <a:gd name="connsiteY1" fmla="*/ 250521 h 676406"/>
                <a:gd name="connsiteX2" fmla="*/ 1178884 w 1178884"/>
                <a:gd name="connsiteY2" fmla="*/ 0 h 6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884" h="676406">
                  <a:moveTo>
                    <a:pt x="13964" y="676406"/>
                  </a:moveTo>
                  <a:cubicBezTo>
                    <a:pt x="-7957" y="519830"/>
                    <a:pt x="-29877" y="363255"/>
                    <a:pt x="164276" y="250521"/>
                  </a:cubicBezTo>
                  <a:cubicBezTo>
                    <a:pt x="358429" y="137787"/>
                    <a:pt x="768656" y="68893"/>
                    <a:pt x="117888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EBD0FB7-EE27-0D4A-8CFA-867A830030AB}"/>
              </a:ext>
            </a:extLst>
          </p:cNvPr>
          <p:cNvSpPr txBox="1"/>
          <p:nvPr/>
        </p:nvSpPr>
        <p:spPr>
          <a:xfrm>
            <a:off x="9973457" y="2508594"/>
            <a:ext cx="8963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4C2DF2-2ECA-A345-949F-D9832A8B0639}"/>
              </a:ext>
            </a:extLst>
          </p:cNvPr>
          <p:cNvSpPr txBox="1"/>
          <p:nvPr/>
        </p:nvSpPr>
        <p:spPr>
          <a:xfrm>
            <a:off x="433631" y="4698366"/>
            <a:ext cx="29819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Wonderful;</a:t>
            </a:r>
          </a:p>
          <a:p>
            <a:r>
              <a:rPr lang="en-US" dirty="0">
                <a:solidFill>
                  <a:schemeClr val="tx1"/>
                </a:solidFill>
              </a:rPr>
              <a:t>very secure;</a:t>
            </a:r>
          </a:p>
          <a:p>
            <a:r>
              <a:rPr lang="en-US" dirty="0">
                <a:solidFill>
                  <a:schemeClr val="tx1"/>
                </a:solidFill>
              </a:rPr>
              <a:t>rather boring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12EFF7-B094-6D41-A3FA-F508703664D5}"/>
              </a:ext>
            </a:extLst>
          </p:cNvPr>
          <p:cNvSpPr txBox="1"/>
          <p:nvPr/>
        </p:nvSpPr>
        <p:spPr>
          <a:xfrm>
            <a:off x="10464894" y="3185702"/>
            <a:ext cx="17604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(better)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41D932-423C-6E42-ABCE-4D46D3BBB627}"/>
              </a:ext>
            </a:extLst>
          </p:cNvPr>
          <p:cNvSpPr txBox="1"/>
          <p:nvPr/>
        </p:nvSpPr>
        <p:spPr>
          <a:xfrm>
            <a:off x="8599562" y="4698365"/>
            <a:ext cx="33369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Ah, entryways: what have we here?</a:t>
            </a:r>
          </a:p>
        </p:txBody>
      </p:sp>
    </p:spTree>
    <p:extLst>
      <p:ext uri="{BB962C8B-B14F-4D97-AF65-F5344CB8AC3E}">
        <p14:creationId xmlns:p14="http://schemas.microsoft.com/office/powerpoint/2010/main" val="25544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oft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Programmable Network Software</a:t>
            </a:r>
            <a:endParaRPr sz="4000" dirty="0"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4D5F6-19C2-5E49-916A-4A2F49C99064}"/>
              </a:ext>
            </a:extLst>
          </p:cNvPr>
          <p:cNvGrpSpPr/>
          <p:nvPr/>
        </p:nvGrpSpPr>
        <p:grpSpPr>
          <a:xfrm>
            <a:off x="3415539" y="3569801"/>
            <a:ext cx="6233660" cy="4070939"/>
            <a:chOff x="3369044" y="3569801"/>
            <a:chExt cx="6233660" cy="407093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EFDCAB-6E1B-6042-9592-353968AEF1A8}"/>
                </a:ext>
              </a:extLst>
            </p:cNvPr>
            <p:cNvSpPr/>
            <p:nvPr/>
          </p:nvSpPr>
          <p:spPr>
            <a:xfrm>
              <a:off x="4570163" y="3569801"/>
              <a:ext cx="3816391" cy="407093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55BDB37-3ADF-224F-9B8A-307888C28160}"/>
                </a:ext>
              </a:extLst>
            </p:cNvPr>
            <p:cNvSpPr/>
            <p:nvPr/>
          </p:nvSpPr>
          <p:spPr>
            <a:xfrm>
              <a:off x="3369044" y="3569801"/>
              <a:ext cx="3816391" cy="40709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Mgmt</a:t>
              </a:r>
              <a:r>
                <a:rPr lang="en-US" dirty="0"/>
                <a:t> Plane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Control Plane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Data Plane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80E48E-4CC0-7B4D-9E34-6D2436CBEAEC}"/>
                </a:ext>
              </a:extLst>
            </p:cNvPr>
            <p:cNvSpPr/>
            <p:nvPr/>
          </p:nvSpPr>
          <p:spPr>
            <a:xfrm>
              <a:off x="6735984" y="3569801"/>
              <a:ext cx="449451" cy="4070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0BECA8-36DC-9344-9570-F4EE6BF8AE06}"/>
                </a:ext>
              </a:extLst>
            </p:cNvPr>
            <p:cNvCxnSpPr>
              <a:cxnSpLocks/>
            </p:cNvCxnSpPr>
            <p:nvPr/>
          </p:nvCxnSpPr>
          <p:spPr>
            <a:xfrm>
              <a:off x="3369044" y="5073135"/>
              <a:ext cx="50175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ED5AF3-893B-0340-8835-ED0CD635C385}"/>
                </a:ext>
              </a:extLst>
            </p:cNvPr>
            <p:cNvCxnSpPr>
              <a:cxnSpLocks/>
            </p:cNvCxnSpPr>
            <p:nvPr/>
          </p:nvCxnSpPr>
          <p:spPr>
            <a:xfrm>
              <a:off x="3369044" y="6232924"/>
              <a:ext cx="50175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-Right Arrow 13">
              <a:extLst>
                <a:ext uri="{FF2B5EF4-FFF2-40B4-BE49-F238E27FC236}">
                  <a16:creationId xmlns:a16="http://schemas.microsoft.com/office/drawing/2014/main" id="{B0B4621F-7218-DE47-9367-ED109F611277}"/>
                </a:ext>
              </a:extLst>
            </p:cNvPr>
            <p:cNvSpPr/>
            <p:nvPr/>
          </p:nvSpPr>
          <p:spPr>
            <a:xfrm>
              <a:off x="8386552" y="4141544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-Right Arrow 20">
              <a:extLst>
                <a:ext uri="{FF2B5EF4-FFF2-40B4-BE49-F238E27FC236}">
                  <a16:creationId xmlns:a16="http://schemas.microsoft.com/office/drawing/2014/main" id="{82E64437-DF1A-864E-95EE-5814638636F9}"/>
                </a:ext>
              </a:extLst>
            </p:cNvPr>
            <p:cNvSpPr/>
            <p:nvPr/>
          </p:nvSpPr>
          <p:spPr>
            <a:xfrm>
              <a:off x="8386552" y="6592045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-Right Arrow 21">
              <a:extLst>
                <a:ext uri="{FF2B5EF4-FFF2-40B4-BE49-F238E27FC236}">
                  <a16:creationId xmlns:a16="http://schemas.microsoft.com/office/drawing/2014/main" id="{115A2BF1-EAB2-2B48-9507-1E8FF50B90D7}"/>
                </a:ext>
              </a:extLst>
            </p:cNvPr>
            <p:cNvSpPr/>
            <p:nvPr/>
          </p:nvSpPr>
          <p:spPr>
            <a:xfrm>
              <a:off x="8386552" y="5362954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FC430F2-6C0D-BB41-8E88-DE3310F7F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18" y="3848883"/>
            <a:ext cx="1114208" cy="111420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D9D48-3F5B-A345-969F-17DE8BC8CDFC}"/>
              </a:ext>
            </a:extLst>
          </p:cNvPr>
          <p:cNvGrpSpPr/>
          <p:nvPr/>
        </p:nvGrpSpPr>
        <p:grpSpPr>
          <a:xfrm>
            <a:off x="7008618" y="5004020"/>
            <a:ext cx="1377860" cy="1252603"/>
            <a:chOff x="9945666" y="4321479"/>
            <a:chExt cx="1377860" cy="12526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A9E999-F811-8A48-AB9F-699E478CE09A}"/>
                </a:ext>
              </a:extLst>
            </p:cNvPr>
            <p:cNvSpPr/>
            <p:nvPr/>
          </p:nvSpPr>
          <p:spPr>
            <a:xfrm>
              <a:off x="10064966" y="4321479"/>
              <a:ext cx="1114208" cy="1240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D42046-3621-9C4B-8874-04E57FDC6E02}"/>
                </a:ext>
              </a:extLst>
            </p:cNvPr>
            <p:cNvCxnSpPr/>
            <p:nvPr/>
          </p:nvCxnSpPr>
          <p:spPr>
            <a:xfrm>
              <a:off x="10246290" y="5073041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4BC022A-3D8D-E242-BDE9-E1BF371EC29D}"/>
                </a:ext>
              </a:extLst>
            </p:cNvPr>
            <p:cNvGrpSpPr/>
            <p:nvPr/>
          </p:nvGrpSpPr>
          <p:grpSpPr>
            <a:xfrm>
              <a:off x="9945666" y="4409163"/>
              <a:ext cx="1377860" cy="1164919"/>
              <a:chOff x="10258816" y="6288067"/>
              <a:chExt cx="1377860" cy="1252602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D6538C45-D39D-574C-8115-AF0AFBCA61BB}"/>
                  </a:ext>
                </a:extLst>
              </p:cNvPr>
              <p:cNvSpPr/>
              <p:nvPr/>
            </p:nvSpPr>
            <p:spPr>
              <a:xfrm flipH="1">
                <a:off x="10561525" y="6288067"/>
                <a:ext cx="1075151" cy="1252602"/>
              </a:xfrm>
              <a:prstGeom prst="arc">
                <a:avLst>
                  <a:gd name="adj1" fmla="val 17043542"/>
                  <a:gd name="adj2" fmla="val 50344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FBE673E7-8AFB-2B4A-B665-564D4D5FBC71}"/>
                  </a:ext>
                </a:extLst>
              </p:cNvPr>
              <p:cNvSpPr/>
              <p:nvPr/>
            </p:nvSpPr>
            <p:spPr>
              <a:xfrm>
                <a:off x="10258816" y="6288067"/>
                <a:ext cx="1075151" cy="1252602"/>
              </a:xfrm>
              <a:prstGeom prst="arc">
                <a:avLst>
                  <a:gd name="adj1" fmla="val 17043542"/>
                  <a:gd name="adj2" fmla="val 50344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098A93-0324-B246-AACF-6697C3EC92AC}"/>
                </a:ext>
              </a:extLst>
            </p:cNvPr>
            <p:cNvCxnSpPr/>
            <p:nvPr/>
          </p:nvCxnSpPr>
          <p:spPr>
            <a:xfrm>
              <a:off x="11020817" y="5073041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9F6714-486F-324D-BB4C-CEC2EC86466B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>
              <a:off x="10645179" y="4429488"/>
              <a:ext cx="0" cy="11445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95C2B-4FFC-7A43-B58B-073A4C08D831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288" y="5057666"/>
              <a:ext cx="762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CC105B-8419-2D45-AB68-7C68411862AD}"/>
              </a:ext>
            </a:extLst>
          </p:cNvPr>
          <p:cNvGrpSpPr/>
          <p:nvPr/>
        </p:nvGrpSpPr>
        <p:grpSpPr>
          <a:xfrm>
            <a:off x="7006675" y="6271997"/>
            <a:ext cx="1377860" cy="1252603"/>
            <a:chOff x="9340547" y="4343357"/>
            <a:chExt cx="1377860" cy="12526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D5A92C-870B-A04F-9790-3D6D31CC28EA}"/>
                </a:ext>
              </a:extLst>
            </p:cNvPr>
            <p:cNvSpPr/>
            <p:nvPr/>
          </p:nvSpPr>
          <p:spPr>
            <a:xfrm>
              <a:off x="9459847" y="4343357"/>
              <a:ext cx="1114208" cy="1240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0DBB71-E8AE-AD41-B02A-70AEE56CA7E3}"/>
                </a:ext>
              </a:extLst>
            </p:cNvPr>
            <p:cNvCxnSpPr/>
            <p:nvPr/>
          </p:nvCxnSpPr>
          <p:spPr>
            <a:xfrm>
              <a:off x="9641171" y="5082393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328FB9F5-86C4-2445-AD95-CBBD969EB506}"/>
                </a:ext>
              </a:extLst>
            </p:cNvPr>
            <p:cNvSpPr/>
            <p:nvPr/>
          </p:nvSpPr>
          <p:spPr>
            <a:xfrm flipH="1">
              <a:off x="9643256" y="4431041"/>
              <a:ext cx="1075151" cy="1164919"/>
            </a:xfrm>
            <a:prstGeom prst="arc">
              <a:avLst>
                <a:gd name="adj1" fmla="val 17043542"/>
                <a:gd name="adj2" fmla="val 50344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2304A217-9A87-894A-B2C7-F822105677F9}"/>
                </a:ext>
              </a:extLst>
            </p:cNvPr>
            <p:cNvSpPr/>
            <p:nvPr/>
          </p:nvSpPr>
          <p:spPr>
            <a:xfrm>
              <a:off x="9340547" y="4431041"/>
              <a:ext cx="1075151" cy="1164919"/>
            </a:xfrm>
            <a:prstGeom prst="arc">
              <a:avLst>
                <a:gd name="adj1" fmla="val 17043542"/>
                <a:gd name="adj2" fmla="val 50344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0614C5-230F-944C-B563-F2C7BE3F845E}"/>
                </a:ext>
              </a:extLst>
            </p:cNvPr>
            <p:cNvCxnSpPr/>
            <p:nvPr/>
          </p:nvCxnSpPr>
          <p:spPr>
            <a:xfrm>
              <a:off x="10415698" y="5082393"/>
              <a:ext cx="0" cy="501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954542A-5113-CC4F-AA31-4ED7CA13A10B}"/>
                </a:ext>
              </a:extLst>
            </p:cNvPr>
            <p:cNvSpPr/>
            <p:nvPr/>
          </p:nvSpPr>
          <p:spPr>
            <a:xfrm>
              <a:off x="9760472" y="4911773"/>
              <a:ext cx="250521" cy="2346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962B45C-E9E6-F040-9F50-CB5CC568F2D8}"/>
                </a:ext>
              </a:extLst>
            </p:cNvPr>
            <p:cNvSpPr/>
            <p:nvPr/>
          </p:nvSpPr>
          <p:spPr>
            <a:xfrm>
              <a:off x="9760471" y="5250320"/>
              <a:ext cx="250521" cy="2346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23D7A7B-4F14-3A42-9712-B4CC702BB479}"/>
                </a:ext>
              </a:extLst>
            </p:cNvPr>
            <p:cNvSpPr/>
            <p:nvPr/>
          </p:nvSpPr>
          <p:spPr>
            <a:xfrm>
              <a:off x="10087630" y="4912596"/>
              <a:ext cx="250521" cy="23460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82EA5F21-F8E1-1A44-8A7B-BB1EB80B1501}"/>
                </a:ext>
              </a:extLst>
            </p:cNvPr>
            <p:cNvSpPr/>
            <p:nvPr/>
          </p:nvSpPr>
          <p:spPr>
            <a:xfrm>
              <a:off x="10088085" y="5259673"/>
              <a:ext cx="250521" cy="2346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DE2D754-B2D0-6940-A40A-23273A6FE185}"/>
                </a:ext>
              </a:extLst>
            </p:cNvPr>
            <p:cNvSpPr/>
            <p:nvPr/>
          </p:nvSpPr>
          <p:spPr>
            <a:xfrm>
              <a:off x="9898257" y="4608408"/>
              <a:ext cx="250521" cy="2346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891FFC-AB86-004F-A88D-7CDBAF846DCD}"/>
              </a:ext>
            </a:extLst>
          </p:cNvPr>
          <p:cNvSpPr txBox="1"/>
          <p:nvPr/>
        </p:nvSpPr>
        <p:spPr>
          <a:xfrm>
            <a:off x="7204875" y="2867730"/>
            <a:ext cx="9444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1"/>
                </a:solidFill>
              </a:rPr>
              <a:t>API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A530AB-5485-0344-9588-47E81C1654D0}"/>
              </a:ext>
            </a:extLst>
          </p:cNvPr>
          <p:cNvSpPr txBox="1"/>
          <p:nvPr/>
        </p:nvSpPr>
        <p:spPr>
          <a:xfrm>
            <a:off x="1306991" y="7871194"/>
            <a:ext cx="10435723" cy="12618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APIs offer a good compromise between            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DIY open source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black-box closed source</a:t>
            </a:r>
          </a:p>
        </p:txBody>
      </p:sp>
    </p:spTree>
    <p:extLst>
      <p:ext uri="{BB962C8B-B14F-4D97-AF65-F5344CB8AC3E}">
        <p14:creationId xmlns:p14="http://schemas.microsoft.com/office/powerpoint/2010/main" val="41575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oft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Programmable Management</a:t>
            </a:r>
            <a:endParaRPr sz="4000" dirty="0"/>
          </a:p>
        </p:txBody>
      </p:sp>
      <p:sp>
        <p:nvSpPr>
          <p:cNvPr id="186" name="Important to understand what is involved, what can be done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6101903"/>
          </a:xfrm>
          <a:prstGeom prst="rect">
            <a:avLst/>
          </a:prstGeom>
        </p:spPr>
        <p:txBody>
          <a:bodyPr/>
          <a:lstStyle/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u="sng" dirty="0"/>
              <a:t>Configuration</a:t>
            </a:r>
            <a:r>
              <a:rPr lang="en-US" sz="3200" dirty="0"/>
              <a:t> is no longer CLI-centric – it’s API-centric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netconf</a:t>
            </a:r>
            <a:r>
              <a:rPr lang="en-US" sz="3200" dirty="0"/>
              <a:t>, </a:t>
            </a:r>
            <a:r>
              <a:rPr lang="en-US" sz="3200" dirty="0" err="1"/>
              <a:t>RESTconf</a:t>
            </a:r>
            <a:r>
              <a:rPr lang="en-US" sz="3200" dirty="0"/>
              <a:t>, </a:t>
            </a:r>
            <a:r>
              <a:rPr lang="en-US" sz="3200" dirty="0" err="1"/>
              <a:t>OpenConfig</a:t>
            </a:r>
            <a:endParaRPr lang="en-US" sz="3200" dirty="0"/>
          </a:p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u="sng" dirty="0"/>
              <a:t>Telemetry</a:t>
            </a:r>
            <a:r>
              <a:rPr lang="en-US" sz="3200" dirty="0"/>
              <a:t> is no longer SNMP-based – it’s real-time, streaming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OpenNTI</a:t>
            </a:r>
            <a:r>
              <a:rPr lang="en-US" sz="3200" dirty="0"/>
              <a:t>, </a:t>
            </a:r>
            <a:r>
              <a:rPr lang="en-US" sz="3200" dirty="0" err="1"/>
              <a:t>OpenConfig</a:t>
            </a:r>
            <a:r>
              <a:rPr lang="en-US" sz="3200" dirty="0"/>
              <a:t>, streaming </a:t>
            </a:r>
            <a:r>
              <a:rPr lang="en-US" sz="3200" dirty="0" err="1"/>
              <a:t>syslogs</a:t>
            </a:r>
            <a:r>
              <a:rPr lang="en-US" sz="3200" dirty="0"/>
              <a:t>: visualize things!</a:t>
            </a:r>
          </a:p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u="sng" dirty="0"/>
              <a:t>Automation</a:t>
            </a:r>
            <a:r>
              <a:rPr lang="en-US" sz="3200" dirty="0"/>
              <a:t> frameworks have come to network management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Chef, Puppet, Ansible, </a:t>
            </a:r>
            <a:r>
              <a:rPr lang="en-US" sz="3200" dirty="0" err="1"/>
              <a:t>PyEZ</a:t>
            </a:r>
            <a:r>
              <a:rPr lang="en-US" sz="3200" dirty="0"/>
              <a:t>, </a:t>
            </a:r>
            <a:r>
              <a:rPr lang="en-US" sz="3200" dirty="0" err="1"/>
              <a:t>RubyEZ</a:t>
            </a:r>
            <a:endParaRPr lang="en-US" sz="3200" dirty="0"/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IFTT programming for simple rule-based EDI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Network bots with customizable playbooks (more later)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74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oft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Programmable Control Plane</a:t>
            </a:r>
            <a:endParaRPr sz="4000" dirty="0"/>
          </a:p>
        </p:txBody>
      </p:sp>
      <p:sp>
        <p:nvSpPr>
          <p:cNvPr id="186" name="Important to understand what is involved, what can be done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6101903"/>
          </a:xfrm>
          <a:prstGeom prst="rect">
            <a:avLst/>
          </a:prstGeom>
        </p:spPr>
        <p:txBody>
          <a:bodyPr/>
          <a:lstStyle/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Many network OSs have APIs</a:t>
            </a:r>
          </a:p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The </a:t>
            </a:r>
            <a:r>
              <a:rPr lang="en-US" sz="3200" dirty="0" err="1"/>
              <a:t>Junos</a:t>
            </a:r>
            <a:r>
              <a:rPr lang="en-US" sz="3200" dirty="0"/>
              <a:t> Extension Toolkit (JET) has been around for a long time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Very powerful SDK for writing new control plane “apps”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Was used to write a PCE client on the router (before Juniper shipped their own)</a:t>
            </a:r>
          </a:p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“Programmable” </a:t>
            </a:r>
            <a:r>
              <a:rPr lang="en-US" sz="3200" dirty="0" err="1"/>
              <a:t>rpd</a:t>
            </a:r>
            <a:r>
              <a:rPr lang="en-US" sz="3200" dirty="0"/>
              <a:t> (routing protocol daemon) allows you to (for example) change BGP path selection algorithms/metrics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Potential for other behavior changes (e.g., the IGP)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40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oft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Programmable Data Plane</a:t>
            </a:r>
            <a:endParaRPr sz="4000" dirty="0"/>
          </a:p>
        </p:txBody>
      </p:sp>
      <p:sp>
        <p:nvSpPr>
          <p:cNvPr id="186" name="Important to understand what is involved, what can be done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6101903"/>
          </a:xfrm>
          <a:prstGeom prst="rect">
            <a:avLst/>
          </a:prstGeom>
        </p:spPr>
        <p:txBody>
          <a:bodyPr/>
          <a:lstStyle/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OpenFlow was big not so long ago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“OpenFlow = SDN”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“The Future of Networking; the Past of Protocols”</a:t>
            </a:r>
          </a:p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P4 is the Next Big Thing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Much more powerful, more pragmatic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Other infrastructures for programming the data plane exist</a:t>
            </a:r>
          </a:p>
          <a:p>
            <a:pPr marL="9144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Juniper has our own – “Advanced Forwarding Toolkit”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AFT will be the interface between CP and DP in new systems</a:t>
            </a:r>
          </a:p>
          <a:p>
            <a:pPr marL="54864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Potential for offering an API to change forwarding behavior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88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oft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Writing </a:t>
            </a:r>
            <a:r>
              <a:rPr sz="4000" dirty="0"/>
              <a:t>Software</a:t>
            </a:r>
          </a:p>
        </p:txBody>
      </p:sp>
      <p:sp>
        <p:nvSpPr>
          <p:cNvPr id="186" name="Important to understand what is involved, what can be done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2405543"/>
          </a:xfrm>
          <a:prstGeom prst="rect">
            <a:avLst/>
          </a:prstGeom>
        </p:spPr>
        <p:txBody>
          <a:bodyPr/>
          <a:lstStyle/>
          <a:p>
            <a:pPr marL="457200" lvl="1" indent="-457200">
              <a:spcBef>
                <a:spcPts val="0"/>
              </a:spcBef>
              <a:spcAft>
                <a:spcPts val="1200"/>
              </a:spcAft>
            </a:pPr>
            <a:r>
              <a:rPr sz="3200" dirty="0"/>
              <a:t>Writing and changing control plane programs/apps is not for everyone</a:t>
            </a:r>
            <a:r>
              <a:rPr lang="en-US" sz="3200" dirty="0"/>
              <a:t>: “with great power comes great responsibility”</a:t>
            </a:r>
          </a:p>
          <a:p>
            <a:pPr marL="942614" lvl="2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Again, there’s the challenge of maintaining and supporting it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</a:pPr>
            <a:r>
              <a:rPr sz="3200" dirty="0"/>
              <a:t>Writing/changing data plane behavior </a:t>
            </a:r>
            <a:r>
              <a:rPr lang="en-US" sz="3200" dirty="0"/>
              <a:t>perhaps more so</a:t>
            </a:r>
            <a:endParaRPr sz="3200" dirty="0"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FD8D07-CAC7-5940-8BC3-755241BDBE80}"/>
              </a:ext>
            </a:extLst>
          </p:cNvPr>
          <p:cNvGrpSpPr/>
          <p:nvPr/>
        </p:nvGrpSpPr>
        <p:grpSpPr>
          <a:xfrm>
            <a:off x="3411898" y="4829485"/>
            <a:ext cx="6233660" cy="4070939"/>
            <a:chOff x="3369044" y="3569801"/>
            <a:chExt cx="6233660" cy="407093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3F505BD-1B84-EB42-8455-B1344F5C1C31}"/>
                </a:ext>
              </a:extLst>
            </p:cNvPr>
            <p:cNvSpPr/>
            <p:nvPr/>
          </p:nvSpPr>
          <p:spPr>
            <a:xfrm>
              <a:off x="4570163" y="3569801"/>
              <a:ext cx="3816391" cy="407093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911B1E8-1902-9142-BB11-47645E68D295}"/>
                </a:ext>
              </a:extLst>
            </p:cNvPr>
            <p:cNvSpPr/>
            <p:nvPr/>
          </p:nvSpPr>
          <p:spPr>
            <a:xfrm>
              <a:off x="3369044" y="3569801"/>
              <a:ext cx="3816391" cy="40709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Mgmt</a:t>
              </a:r>
              <a:r>
                <a:rPr lang="en-US" dirty="0"/>
                <a:t> Plane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Control Plane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Data Plane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E83B9D-7A8A-7A45-A028-D67A7756A839}"/>
                </a:ext>
              </a:extLst>
            </p:cNvPr>
            <p:cNvSpPr/>
            <p:nvPr/>
          </p:nvSpPr>
          <p:spPr>
            <a:xfrm>
              <a:off x="6735984" y="3569801"/>
              <a:ext cx="557939" cy="4070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88B9A7-5AE2-3D46-9989-6783C05E339E}"/>
                </a:ext>
              </a:extLst>
            </p:cNvPr>
            <p:cNvCxnSpPr>
              <a:cxnSpLocks/>
            </p:cNvCxnSpPr>
            <p:nvPr/>
          </p:nvCxnSpPr>
          <p:spPr>
            <a:xfrm>
              <a:off x="3369044" y="5073135"/>
              <a:ext cx="50175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62D705-0C88-3848-819C-94DAB6D28349}"/>
                </a:ext>
              </a:extLst>
            </p:cNvPr>
            <p:cNvCxnSpPr>
              <a:cxnSpLocks/>
            </p:cNvCxnSpPr>
            <p:nvPr/>
          </p:nvCxnSpPr>
          <p:spPr>
            <a:xfrm>
              <a:off x="3369044" y="6232924"/>
              <a:ext cx="50175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77A8A1-76E4-3947-95A1-6441D74FF6DB}"/>
                </a:ext>
              </a:extLst>
            </p:cNvPr>
            <p:cNvSpPr txBox="1"/>
            <p:nvPr/>
          </p:nvSpPr>
          <p:spPr>
            <a:xfrm rot="16200000">
              <a:off x="7367993" y="4045306"/>
              <a:ext cx="94448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FA4299-2FFA-CE42-80CD-6EB79F030AC1}"/>
                </a:ext>
              </a:extLst>
            </p:cNvPr>
            <p:cNvSpPr txBox="1"/>
            <p:nvPr/>
          </p:nvSpPr>
          <p:spPr>
            <a:xfrm rot="16200000">
              <a:off x="7367993" y="5306670"/>
              <a:ext cx="94448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BFDE6F-3B95-1847-A25F-7DA4FAC2379A}"/>
                </a:ext>
              </a:extLst>
            </p:cNvPr>
            <p:cNvSpPr txBox="1"/>
            <p:nvPr/>
          </p:nvSpPr>
          <p:spPr>
            <a:xfrm rot="16200000">
              <a:off x="7367994" y="6520454"/>
              <a:ext cx="94448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API</a:t>
              </a:r>
            </a:p>
          </p:txBody>
        </p:sp>
        <p:sp>
          <p:nvSpPr>
            <p:cNvPr id="14" name="Left-Right Arrow 13">
              <a:extLst>
                <a:ext uri="{FF2B5EF4-FFF2-40B4-BE49-F238E27FC236}">
                  <a16:creationId xmlns:a16="http://schemas.microsoft.com/office/drawing/2014/main" id="{DAEB01C8-2D93-D446-AE47-0A07F6320B33}"/>
                </a:ext>
              </a:extLst>
            </p:cNvPr>
            <p:cNvSpPr/>
            <p:nvPr/>
          </p:nvSpPr>
          <p:spPr>
            <a:xfrm>
              <a:off x="8386552" y="4141544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-Right Arrow 14">
              <a:extLst>
                <a:ext uri="{FF2B5EF4-FFF2-40B4-BE49-F238E27FC236}">
                  <a16:creationId xmlns:a16="http://schemas.microsoft.com/office/drawing/2014/main" id="{340C40BC-58D4-0249-9CF6-D19501AEB94A}"/>
                </a:ext>
              </a:extLst>
            </p:cNvPr>
            <p:cNvSpPr/>
            <p:nvPr/>
          </p:nvSpPr>
          <p:spPr>
            <a:xfrm>
              <a:off x="8386552" y="6592045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>
              <a:extLst>
                <a:ext uri="{FF2B5EF4-FFF2-40B4-BE49-F238E27FC236}">
                  <a16:creationId xmlns:a16="http://schemas.microsoft.com/office/drawing/2014/main" id="{F3418E05-330F-E24C-AA64-343E7A8E54D7}"/>
                </a:ext>
              </a:extLst>
            </p:cNvPr>
            <p:cNvSpPr/>
            <p:nvPr/>
          </p:nvSpPr>
          <p:spPr>
            <a:xfrm>
              <a:off x="8386552" y="5362954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AFB3D-E662-9246-AE0B-7AB05B9D1A59}"/>
              </a:ext>
            </a:extLst>
          </p:cNvPr>
          <p:cNvGrpSpPr/>
          <p:nvPr/>
        </p:nvGrpSpPr>
        <p:grpSpPr>
          <a:xfrm rot="16200000">
            <a:off x="656885" y="6530240"/>
            <a:ext cx="1965869" cy="677109"/>
            <a:chOff x="961352" y="5449914"/>
            <a:chExt cx="1965869" cy="6771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7B7FF8-A174-004E-B055-FFD338E665F9}"/>
                </a:ext>
              </a:extLst>
            </p:cNvPr>
            <p:cNvSpPr txBox="1"/>
            <p:nvPr/>
          </p:nvSpPr>
          <p:spPr>
            <a:xfrm>
              <a:off x="1171432" y="5449914"/>
              <a:ext cx="14734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Easier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036D7BA-B3D6-F643-AAE3-94031098FC3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944287" y="5144088"/>
              <a:ext cx="0" cy="19658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6D1A9A-BD94-BB4F-95E6-CAD7A3000700}"/>
              </a:ext>
            </a:extLst>
          </p:cNvPr>
          <p:cNvGrpSpPr/>
          <p:nvPr/>
        </p:nvGrpSpPr>
        <p:grpSpPr>
          <a:xfrm rot="5400000">
            <a:off x="1712200" y="6530229"/>
            <a:ext cx="1965869" cy="677129"/>
            <a:chOff x="889120" y="5449907"/>
            <a:chExt cx="1965869" cy="6771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C7A445-880F-EA4D-B90C-547AB98F2591}"/>
                </a:ext>
              </a:extLst>
            </p:cNvPr>
            <p:cNvSpPr txBox="1"/>
            <p:nvPr/>
          </p:nvSpPr>
          <p:spPr>
            <a:xfrm>
              <a:off x="1099299" y="5449907"/>
              <a:ext cx="1617752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Riskier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76EB05-D18C-9449-BED8-4E3E228DD9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72055" y="5144101"/>
              <a:ext cx="0" cy="196586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09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968-C3A6-BE46-AAFD-C4F778F4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Programming Languages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D292C-67B6-334E-870C-60AB1A70B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48" y="6377707"/>
            <a:ext cx="24384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3E91A-59FA-B94D-84EB-50ED9E0BC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7" y="5597798"/>
            <a:ext cx="3035300" cy="2679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A51D5-8A38-4243-B128-BFDB2CE19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24" y="4206587"/>
            <a:ext cx="2512049" cy="2824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F5594-74C9-2441-BC2A-2DF14693E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8" y="2259875"/>
            <a:ext cx="2329585" cy="2477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AA7326-55AA-B94C-B87B-230502160B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68" y="2456977"/>
            <a:ext cx="3683000" cy="1041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77B78E-ADC6-D147-B0E1-F107333447E4}"/>
              </a:ext>
            </a:extLst>
          </p:cNvPr>
          <p:cNvSpPr txBox="1"/>
          <p:nvPr/>
        </p:nvSpPr>
        <p:spPr>
          <a:xfrm>
            <a:off x="4266642" y="7738889"/>
            <a:ext cx="4524170" cy="1077218"/>
          </a:xfrm>
          <a:prstGeom prst="rect">
            <a:avLst/>
          </a:prstGeom>
          <a:noFill/>
          <a:ln w="28575">
            <a:solidFill>
              <a:srgbClr val="CA222E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What about a “Domain-Specific Language”?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3B3282-700E-E540-B663-32B31A7D67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73" y="2530278"/>
            <a:ext cx="1174497" cy="11744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D9C79C-048A-3F4A-9122-EE287DA6B037}"/>
              </a:ext>
            </a:extLst>
          </p:cNvPr>
          <p:cNvSpPr txBox="1"/>
          <p:nvPr/>
        </p:nvSpPr>
        <p:spPr>
          <a:xfrm>
            <a:off x="10753303" y="3513928"/>
            <a:ext cx="1305165" cy="67710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PyEZ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3C0BF-82AD-9245-A80A-D0613FD6DEED}"/>
              </a:ext>
            </a:extLst>
          </p:cNvPr>
          <p:cNvSpPr txBox="1"/>
          <p:nvPr/>
        </p:nvSpPr>
        <p:spPr>
          <a:xfrm>
            <a:off x="4084077" y="3726966"/>
            <a:ext cx="1859805" cy="677108"/>
          </a:xfrm>
          <a:prstGeom prst="rect">
            <a:avLst/>
          </a:prstGeom>
          <a:solidFill>
            <a:srgbClr val="A4150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RubyEZ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8F856A5-B140-7949-9CFB-C14AAD201F0E}"/>
              </a:ext>
            </a:extLst>
          </p:cNvPr>
          <p:cNvSpPr/>
          <p:nvPr/>
        </p:nvSpPr>
        <p:spPr>
          <a:xfrm>
            <a:off x="3306871" y="2254685"/>
            <a:ext cx="9081370" cy="3006247"/>
          </a:xfrm>
          <a:custGeom>
            <a:avLst/>
            <a:gdLst>
              <a:gd name="connsiteX0" fmla="*/ 0 w 9081370"/>
              <a:gd name="connsiteY0" fmla="*/ 87682 h 3006247"/>
              <a:gd name="connsiteX1" fmla="*/ 112734 w 9081370"/>
              <a:gd name="connsiteY1" fmla="*/ 2292263 h 3006247"/>
              <a:gd name="connsiteX2" fmla="*/ 1290181 w 9081370"/>
              <a:gd name="connsiteY2" fmla="*/ 3006247 h 3006247"/>
              <a:gd name="connsiteX3" fmla="*/ 3482236 w 9081370"/>
              <a:gd name="connsiteY3" fmla="*/ 1816274 h 3006247"/>
              <a:gd name="connsiteX4" fmla="*/ 5774499 w 9081370"/>
              <a:gd name="connsiteY4" fmla="*/ 1903956 h 3006247"/>
              <a:gd name="connsiteX5" fmla="*/ 7427934 w 9081370"/>
              <a:gd name="connsiteY5" fmla="*/ 2530257 h 3006247"/>
              <a:gd name="connsiteX6" fmla="*/ 9031266 w 9081370"/>
              <a:gd name="connsiteY6" fmla="*/ 1929008 h 3006247"/>
              <a:gd name="connsiteX7" fmla="*/ 9081370 w 9081370"/>
              <a:gd name="connsiteY7" fmla="*/ 0 h 3006247"/>
              <a:gd name="connsiteX8" fmla="*/ 0 w 9081370"/>
              <a:gd name="connsiteY8" fmla="*/ 87682 h 300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1370" h="3006247">
                <a:moveTo>
                  <a:pt x="0" y="87682"/>
                </a:moveTo>
                <a:lnTo>
                  <a:pt x="112734" y="2292263"/>
                </a:lnTo>
                <a:lnTo>
                  <a:pt x="1290181" y="3006247"/>
                </a:lnTo>
                <a:lnTo>
                  <a:pt x="3482236" y="1816274"/>
                </a:lnTo>
                <a:lnTo>
                  <a:pt x="5774499" y="1903956"/>
                </a:lnTo>
                <a:lnTo>
                  <a:pt x="7427934" y="2530257"/>
                </a:lnTo>
                <a:lnTo>
                  <a:pt x="9031266" y="1929008"/>
                </a:lnTo>
                <a:lnTo>
                  <a:pt x="9081370" y="0"/>
                </a:lnTo>
                <a:lnTo>
                  <a:pt x="0" y="8768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17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crip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Scripting</a:t>
            </a:r>
          </a:p>
        </p:txBody>
      </p:sp>
      <p:sp>
        <p:nvSpPr>
          <p:cNvPr id="190" name="Shorter, easier to understand programs…"/>
          <p:cNvSpPr txBox="1">
            <a:spLocks noGrp="1"/>
          </p:cNvSpPr>
          <p:nvPr>
            <p:ph idx="1"/>
          </p:nvPr>
        </p:nvSpPr>
        <p:spPr>
          <a:xfrm>
            <a:off x="544846" y="2282679"/>
            <a:ext cx="11984644" cy="6349877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Short, eas</a:t>
            </a:r>
            <a:r>
              <a:rPr lang="en-US" sz="3200" dirty="0"/>
              <a:t>y-</a:t>
            </a:r>
            <a:r>
              <a:rPr sz="3200" dirty="0"/>
              <a:t>to</a:t>
            </a:r>
            <a:r>
              <a:rPr lang="en-US" sz="3200" dirty="0"/>
              <a:t>-</a:t>
            </a:r>
            <a:r>
              <a:rPr sz="3200" dirty="0"/>
              <a:t>understand programs</a:t>
            </a:r>
          </a:p>
          <a:p>
            <a:r>
              <a:rPr sz="3200" dirty="0"/>
              <a:t>Generally simpler tasks</a:t>
            </a:r>
            <a:r>
              <a:rPr lang="en-US" sz="3200" dirty="0"/>
              <a:t> in a more contained environment</a:t>
            </a:r>
            <a:endParaRPr sz="3200" dirty="0"/>
          </a:p>
          <a:p>
            <a:pPr lvl="1"/>
            <a:r>
              <a:rPr sz="3200" dirty="0"/>
              <a:t>Management plane operations can often be scripted</a:t>
            </a:r>
          </a:p>
          <a:p>
            <a:pPr lvl="1"/>
            <a:r>
              <a:rPr lang="en-US" sz="3200" dirty="0"/>
              <a:t>If written modularly, can form “</a:t>
            </a:r>
            <a:r>
              <a:rPr lang="en-US" sz="3200" dirty="0" err="1"/>
              <a:t>lego</a:t>
            </a:r>
            <a:r>
              <a:rPr lang="en-US" sz="3200" dirty="0"/>
              <a:t>” blocks</a:t>
            </a:r>
            <a:endParaRPr sz="3200" dirty="0"/>
          </a:p>
          <a:p>
            <a:r>
              <a:rPr sz="3200" dirty="0"/>
              <a:t>Very important tool in tool chest</a:t>
            </a:r>
          </a:p>
          <a:p>
            <a:pPr lvl="1"/>
            <a:r>
              <a:rPr sz="3200" dirty="0" err="1"/>
              <a:t>PyEZ</a:t>
            </a:r>
            <a:r>
              <a:rPr lang="en-US" sz="3200" dirty="0"/>
              <a:t> and </a:t>
            </a:r>
            <a:r>
              <a:rPr sz="3200" dirty="0" err="1"/>
              <a:t>RubyEZ</a:t>
            </a:r>
            <a:r>
              <a:rPr lang="en-US" sz="3200" dirty="0"/>
              <a:t> are libraries for easier management</a:t>
            </a:r>
          </a:p>
          <a:p>
            <a:pPr lvl="1"/>
            <a:r>
              <a:rPr lang="en-US" sz="3200" dirty="0"/>
              <a:t>F</a:t>
            </a:r>
            <a:r>
              <a:rPr sz="3200" dirty="0"/>
              <a:t>rameworks like Chef, Puppet, Ansible, </a:t>
            </a:r>
            <a:r>
              <a:rPr sz="3200" dirty="0" err="1"/>
              <a:t>SaltStack</a:t>
            </a:r>
            <a:r>
              <a:rPr lang="en-US" sz="3200" dirty="0"/>
              <a:t> also allow scripting for configuration management and automation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crip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DSL</a:t>
            </a:r>
            <a:r>
              <a:rPr lang="en-US" sz="4000" cap="none" dirty="0"/>
              <a:t>s</a:t>
            </a:r>
            <a:endParaRPr sz="4000" dirty="0"/>
          </a:p>
        </p:txBody>
      </p:sp>
      <p:sp>
        <p:nvSpPr>
          <p:cNvPr id="190" name="Shorter, easier to understand programs…"/>
          <p:cNvSpPr txBox="1">
            <a:spLocks noGrp="1"/>
          </p:cNvSpPr>
          <p:nvPr>
            <p:ph idx="1"/>
          </p:nvPr>
        </p:nvSpPr>
        <p:spPr>
          <a:xfrm>
            <a:off x="544846" y="2282679"/>
            <a:ext cx="11984644" cy="6349877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Domain-specific languages are tailor-made for a specific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Constrains the field of play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get straight to the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Two 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SLAX</a:t>
            </a:r>
            <a:r>
              <a:rPr lang="en-US" sz="3200" dirty="0"/>
              <a:t> for commit scripts, event scripts, op 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Playbooks</a:t>
            </a:r>
            <a:r>
              <a:rPr lang="en-US" sz="3200" dirty="0"/>
              <a:t> for network bots (</a:t>
            </a:r>
            <a:r>
              <a:rPr lang="en-US" sz="3200" dirty="0" err="1"/>
              <a:t>HealthBot</a:t>
            </a:r>
            <a:r>
              <a:rPr lang="en-US" sz="3200" dirty="0"/>
              <a:t>, </a:t>
            </a:r>
            <a:r>
              <a:rPr lang="en-US" sz="3200" dirty="0" err="1"/>
              <a:t>PeerBot</a:t>
            </a:r>
            <a:r>
              <a:rPr lang="en-US" sz="3200" dirty="0"/>
              <a:t>, …)</a:t>
            </a:r>
            <a:endParaRPr sz="3200" dirty="0"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95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53D4D-B1F9-924C-A3CE-0E29837E8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Introduction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1CD51ED-8999-2649-8E61-1F4BF7B8E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F7876E-C195-8B46-82CA-42991A693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uto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/>
              <a:t>Automation</a:t>
            </a:r>
          </a:p>
        </p:txBody>
      </p:sp>
      <p:sp>
        <p:nvSpPr>
          <p:cNvPr id="194" name="Usual target of scripting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200" dirty="0"/>
              <a:t>Usual target of scripting</a:t>
            </a:r>
          </a:p>
          <a:p>
            <a:pPr lvl="1"/>
            <a:r>
              <a:rPr sz="3200" dirty="0"/>
              <a:t>Mundane, repetitive tasks </a:t>
            </a:r>
            <a:r>
              <a:rPr lang="en-US" sz="3200" dirty="0">
                <a:sym typeface="Wingdings" pitchFamily="2" charset="2"/>
              </a:rPr>
              <a:t></a:t>
            </a:r>
            <a:r>
              <a:rPr sz="3200" dirty="0"/>
              <a:t> scripts</a:t>
            </a:r>
          </a:p>
          <a:p>
            <a:r>
              <a:rPr sz="3200" dirty="0"/>
              <a:t>Dangers</a:t>
            </a:r>
          </a:p>
          <a:p>
            <a:pPr lvl="1"/>
            <a:r>
              <a:rPr sz="3200" dirty="0"/>
              <a:t>Bounds — guard rails</a:t>
            </a:r>
          </a:p>
          <a:p>
            <a:r>
              <a:rPr sz="3200" dirty="0"/>
              <a:t>Human-driven</a:t>
            </a:r>
          </a:p>
          <a:p>
            <a:r>
              <a:rPr sz="3200" dirty="0"/>
              <a:t>Event-driven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96" name="Good place to be!"/>
          <p:cNvSpPr/>
          <p:nvPr/>
        </p:nvSpPr>
        <p:spPr>
          <a:xfrm>
            <a:off x="7630045" y="4032884"/>
            <a:ext cx="3450541" cy="340233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B0F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r>
              <a:t>Good place to be!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379CC6-5067-F14C-B679-26B4E026C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Disaggregation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2F88839-F68D-8244-8D7E-64D56AFDB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9F647F-2937-E94D-BA02-B44F7BC75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4091D-37B3-514E-9C6E-DC3D99CF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monolithic system </a:t>
            </a:r>
            <a:r>
              <a:rPr lang="en-US" sz="4000" dirty="0">
                <a:sym typeface="Wingdings" pitchFamily="2" charset="2"/>
              </a:rPr>
              <a:t> Composable UNITS</a:t>
            </a:r>
            <a:endParaRPr lang="en-US" sz="4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178824-9E2D-F04C-A6FF-C9079C495172}"/>
              </a:ext>
            </a:extLst>
          </p:cNvPr>
          <p:cNvGrpSpPr/>
          <p:nvPr/>
        </p:nvGrpSpPr>
        <p:grpSpPr>
          <a:xfrm>
            <a:off x="3389777" y="3313915"/>
            <a:ext cx="5024882" cy="4070938"/>
            <a:chOff x="3389777" y="3313915"/>
            <a:chExt cx="5024882" cy="40709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BDC6BAB-3345-4549-9DB0-C42DFB86CD92}"/>
                </a:ext>
              </a:extLst>
            </p:cNvPr>
            <p:cNvSpPr/>
            <p:nvPr/>
          </p:nvSpPr>
          <p:spPr>
            <a:xfrm>
              <a:off x="3397152" y="3313915"/>
              <a:ext cx="5017507" cy="27919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Mgmt</a:t>
              </a:r>
              <a:r>
                <a:rPr lang="en-US" dirty="0"/>
                <a:t> Plane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127CE0F-CA72-464D-96F0-6E5825F5EA03}"/>
                </a:ext>
              </a:extLst>
            </p:cNvPr>
            <p:cNvSpPr/>
            <p:nvPr/>
          </p:nvSpPr>
          <p:spPr>
            <a:xfrm>
              <a:off x="3389777" y="5441853"/>
              <a:ext cx="5017507" cy="1943000"/>
            </a:xfrm>
            <a:prstGeom prst="roundRect">
              <a:avLst/>
            </a:prstGeom>
            <a:solidFill>
              <a:srgbClr val="945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Data Plane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063A6-2BA4-4F44-9236-4AE2CDB9F3CA}"/>
                </a:ext>
              </a:extLst>
            </p:cNvPr>
            <p:cNvSpPr/>
            <p:nvPr/>
          </p:nvSpPr>
          <p:spPr>
            <a:xfrm>
              <a:off x="3397152" y="4701701"/>
              <a:ext cx="5017507" cy="140413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 Plane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407AF5-5D48-1848-9727-329F7A5BDAE3}"/>
              </a:ext>
            </a:extLst>
          </p:cNvPr>
          <p:cNvGrpSpPr/>
          <p:nvPr/>
        </p:nvGrpSpPr>
        <p:grpSpPr>
          <a:xfrm>
            <a:off x="8595360" y="4079631"/>
            <a:ext cx="3724705" cy="2557976"/>
            <a:chOff x="8595360" y="4079631"/>
            <a:chExt cx="3724705" cy="255797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630321-A4BE-4D49-8A0F-AD65D5177B8E}"/>
                </a:ext>
              </a:extLst>
            </p:cNvPr>
            <p:cNvCxnSpPr/>
            <p:nvPr/>
          </p:nvCxnSpPr>
          <p:spPr>
            <a:xfrm flipH="1">
              <a:off x="8595360" y="4079631"/>
              <a:ext cx="137863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C76296-66FF-6540-B8E0-53EC605F960E}"/>
                </a:ext>
              </a:extLst>
            </p:cNvPr>
            <p:cNvCxnSpPr/>
            <p:nvPr/>
          </p:nvCxnSpPr>
          <p:spPr>
            <a:xfrm flipH="1">
              <a:off x="8595360" y="5441853"/>
              <a:ext cx="137863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845732-3806-D845-B11E-C1E320D87C99}"/>
                </a:ext>
              </a:extLst>
            </p:cNvPr>
            <p:cNvCxnSpPr/>
            <p:nvPr/>
          </p:nvCxnSpPr>
          <p:spPr>
            <a:xfrm flipH="1">
              <a:off x="8595360" y="6637607"/>
              <a:ext cx="1378634" cy="0"/>
            </a:xfrm>
            <a:prstGeom prst="straightConnector1">
              <a:avLst/>
            </a:prstGeom>
            <a:ln w="57150">
              <a:solidFill>
                <a:srgbClr val="945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E9F95F-367B-F645-BFB1-0D245890442B}"/>
                </a:ext>
              </a:extLst>
            </p:cNvPr>
            <p:cNvCxnSpPr/>
            <p:nvPr/>
          </p:nvCxnSpPr>
          <p:spPr>
            <a:xfrm>
              <a:off x="9973994" y="4079631"/>
              <a:ext cx="0" cy="255797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4726DC-4188-144F-AF4A-1E54C682D657}"/>
                </a:ext>
              </a:extLst>
            </p:cNvPr>
            <p:cNvSpPr txBox="1"/>
            <p:nvPr/>
          </p:nvSpPr>
          <p:spPr>
            <a:xfrm>
              <a:off x="9966619" y="4435289"/>
              <a:ext cx="235344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From Different Vendors!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E7F7E4-9FB9-6449-940F-047B2BFE2175}"/>
              </a:ext>
            </a:extLst>
          </p:cNvPr>
          <p:cNvGrpSpPr/>
          <p:nvPr/>
        </p:nvGrpSpPr>
        <p:grpSpPr>
          <a:xfrm>
            <a:off x="3995892" y="3305308"/>
            <a:ext cx="3823488" cy="4079545"/>
            <a:chOff x="3995892" y="3305308"/>
            <a:chExt cx="3823488" cy="407954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F9443A-5D59-CB42-891E-B3044372C9C9}"/>
                </a:ext>
              </a:extLst>
            </p:cNvPr>
            <p:cNvCxnSpPr/>
            <p:nvPr/>
          </p:nvCxnSpPr>
          <p:spPr>
            <a:xfrm>
              <a:off x="5106572" y="4715769"/>
              <a:ext cx="0" cy="140413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493B13-DEB3-2847-B6FE-246D118C196C}"/>
                </a:ext>
              </a:extLst>
            </p:cNvPr>
            <p:cNvCxnSpPr/>
            <p:nvPr/>
          </p:nvCxnSpPr>
          <p:spPr>
            <a:xfrm>
              <a:off x="6806418" y="4712824"/>
              <a:ext cx="0" cy="140413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C58EFB-4BF2-3E4F-BC5A-D43EB8E11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0348" y="6102887"/>
              <a:ext cx="1040120" cy="1281966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07DFB8-B30E-6543-96A6-A7EC6CE444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5207" y="6102887"/>
              <a:ext cx="1040120" cy="1281966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80B504-5749-C942-9EC6-C0615012AD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5892" y="3331539"/>
              <a:ext cx="787123" cy="135315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2DFEA4-7556-8445-B81D-2D2CE25E2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257" y="3305308"/>
              <a:ext cx="787123" cy="135315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47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4091D-37B3-514E-9C6E-DC3D99CF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Skillsets for Disaggregation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178824-9E2D-F04C-A6FF-C9079C495172}"/>
              </a:ext>
            </a:extLst>
          </p:cNvPr>
          <p:cNvGrpSpPr/>
          <p:nvPr/>
        </p:nvGrpSpPr>
        <p:grpSpPr>
          <a:xfrm>
            <a:off x="3389777" y="3313915"/>
            <a:ext cx="5024882" cy="4070938"/>
            <a:chOff x="3389777" y="3313915"/>
            <a:chExt cx="5024882" cy="40709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BDC6BAB-3345-4549-9DB0-C42DFB86CD92}"/>
                </a:ext>
              </a:extLst>
            </p:cNvPr>
            <p:cNvSpPr/>
            <p:nvPr/>
          </p:nvSpPr>
          <p:spPr>
            <a:xfrm>
              <a:off x="3397152" y="3313915"/>
              <a:ext cx="5017507" cy="27919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Mgmt</a:t>
              </a:r>
              <a:r>
                <a:rPr lang="en-US" dirty="0"/>
                <a:t> Plane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127CE0F-CA72-464D-96F0-6E5825F5EA03}"/>
                </a:ext>
              </a:extLst>
            </p:cNvPr>
            <p:cNvSpPr/>
            <p:nvPr/>
          </p:nvSpPr>
          <p:spPr>
            <a:xfrm>
              <a:off x="3389777" y="5441853"/>
              <a:ext cx="5017507" cy="1943000"/>
            </a:xfrm>
            <a:prstGeom prst="roundRect">
              <a:avLst/>
            </a:prstGeom>
            <a:solidFill>
              <a:srgbClr val="945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Data Plane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063A6-2BA4-4F44-9236-4AE2CDB9F3CA}"/>
                </a:ext>
              </a:extLst>
            </p:cNvPr>
            <p:cNvSpPr/>
            <p:nvPr/>
          </p:nvSpPr>
          <p:spPr>
            <a:xfrm>
              <a:off x="3397152" y="4701701"/>
              <a:ext cx="5017507" cy="140413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 Plane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407AF5-5D48-1848-9727-329F7A5BDAE3}"/>
              </a:ext>
            </a:extLst>
          </p:cNvPr>
          <p:cNvGrpSpPr/>
          <p:nvPr/>
        </p:nvGrpSpPr>
        <p:grpSpPr>
          <a:xfrm>
            <a:off x="8595360" y="4079631"/>
            <a:ext cx="3724705" cy="2557976"/>
            <a:chOff x="8595360" y="4079631"/>
            <a:chExt cx="3724705" cy="255797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630321-A4BE-4D49-8A0F-AD65D5177B8E}"/>
                </a:ext>
              </a:extLst>
            </p:cNvPr>
            <p:cNvCxnSpPr/>
            <p:nvPr/>
          </p:nvCxnSpPr>
          <p:spPr>
            <a:xfrm flipH="1">
              <a:off x="8595360" y="4079631"/>
              <a:ext cx="137863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C76296-66FF-6540-B8E0-53EC605F960E}"/>
                </a:ext>
              </a:extLst>
            </p:cNvPr>
            <p:cNvCxnSpPr/>
            <p:nvPr/>
          </p:nvCxnSpPr>
          <p:spPr>
            <a:xfrm flipH="1">
              <a:off x="8595360" y="5441853"/>
              <a:ext cx="137863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845732-3806-D845-B11E-C1E320D87C99}"/>
                </a:ext>
              </a:extLst>
            </p:cNvPr>
            <p:cNvCxnSpPr/>
            <p:nvPr/>
          </p:nvCxnSpPr>
          <p:spPr>
            <a:xfrm flipH="1">
              <a:off x="8595360" y="6637607"/>
              <a:ext cx="1378634" cy="0"/>
            </a:xfrm>
            <a:prstGeom prst="straightConnector1">
              <a:avLst/>
            </a:prstGeom>
            <a:ln w="57150">
              <a:solidFill>
                <a:srgbClr val="945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E9F95F-367B-F645-BFB1-0D245890442B}"/>
                </a:ext>
              </a:extLst>
            </p:cNvPr>
            <p:cNvCxnSpPr/>
            <p:nvPr/>
          </p:nvCxnSpPr>
          <p:spPr>
            <a:xfrm>
              <a:off x="9973994" y="4079631"/>
              <a:ext cx="0" cy="255797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4726DC-4188-144F-AF4A-1E54C682D657}"/>
                </a:ext>
              </a:extLst>
            </p:cNvPr>
            <p:cNvSpPr txBox="1"/>
            <p:nvPr/>
          </p:nvSpPr>
          <p:spPr>
            <a:xfrm>
              <a:off x="9966619" y="4435289"/>
              <a:ext cx="235344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From Different Vendors!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E7F7E4-9FB9-6449-940F-047B2BFE2175}"/>
              </a:ext>
            </a:extLst>
          </p:cNvPr>
          <p:cNvGrpSpPr/>
          <p:nvPr/>
        </p:nvGrpSpPr>
        <p:grpSpPr>
          <a:xfrm>
            <a:off x="3995892" y="3305308"/>
            <a:ext cx="3823488" cy="4079545"/>
            <a:chOff x="3995892" y="3305308"/>
            <a:chExt cx="3823488" cy="407954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F9443A-5D59-CB42-891E-B3044372C9C9}"/>
                </a:ext>
              </a:extLst>
            </p:cNvPr>
            <p:cNvCxnSpPr/>
            <p:nvPr/>
          </p:nvCxnSpPr>
          <p:spPr>
            <a:xfrm>
              <a:off x="5106572" y="4701701"/>
              <a:ext cx="0" cy="140413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493B13-DEB3-2847-B6FE-246D118C196C}"/>
                </a:ext>
              </a:extLst>
            </p:cNvPr>
            <p:cNvCxnSpPr/>
            <p:nvPr/>
          </p:nvCxnSpPr>
          <p:spPr>
            <a:xfrm>
              <a:off x="6806418" y="4698756"/>
              <a:ext cx="0" cy="140413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C58EFB-4BF2-3E4F-BC5A-D43EB8E11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0348" y="6102887"/>
              <a:ext cx="1040120" cy="1281966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07DFB8-B30E-6543-96A6-A7EC6CE444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5207" y="6102887"/>
              <a:ext cx="1040120" cy="1281966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80B504-5749-C942-9EC6-C0615012AD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5892" y="3331539"/>
              <a:ext cx="787123" cy="135315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2DFEA4-7556-8445-B81D-2D2CE25E2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257" y="3305308"/>
              <a:ext cx="787123" cy="135315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21627A-8E3C-594E-923E-1E6CD5156017}"/>
              </a:ext>
            </a:extLst>
          </p:cNvPr>
          <p:cNvCxnSpPr/>
          <p:nvPr/>
        </p:nvCxnSpPr>
        <p:spPr>
          <a:xfrm flipV="1">
            <a:off x="4066232" y="3756074"/>
            <a:ext cx="464456" cy="211015"/>
          </a:xfrm>
          <a:prstGeom prst="straightConnector1">
            <a:avLst/>
          </a:prstGeom>
          <a:ln w="28575">
            <a:solidFill>
              <a:srgbClr val="A4150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0AADA8-9D7D-9A47-A3D2-69D08A0320BB}"/>
              </a:ext>
            </a:extLst>
          </p:cNvPr>
          <p:cNvCxnSpPr>
            <a:cxnSpLocks/>
          </p:cNvCxnSpPr>
          <p:nvPr/>
        </p:nvCxnSpPr>
        <p:spPr>
          <a:xfrm flipV="1">
            <a:off x="3995892" y="5844617"/>
            <a:ext cx="0" cy="516540"/>
          </a:xfrm>
          <a:prstGeom prst="straightConnector1">
            <a:avLst/>
          </a:prstGeom>
          <a:ln w="28575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6CE30A88-6FA2-AF4A-BFEF-1703BC2195F4}"/>
              </a:ext>
            </a:extLst>
          </p:cNvPr>
          <p:cNvSpPr/>
          <p:nvPr/>
        </p:nvSpPr>
        <p:spPr>
          <a:xfrm>
            <a:off x="2082018" y="3284372"/>
            <a:ext cx="2110154" cy="1779997"/>
          </a:xfrm>
          <a:custGeom>
            <a:avLst/>
            <a:gdLst>
              <a:gd name="connsiteX0" fmla="*/ 2110154 w 2110154"/>
              <a:gd name="connsiteY0" fmla="*/ 542040 h 1779997"/>
              <a:gd name="connsiteX1" fmla="*/ 1041009 w 2110154"/>
              <a:gd name="connsiteY1" fmla="*/ 7467 h 1779997"/>
              <a:gd name="connsiteX2" fmla="*/ 225083 w 2110154"/>
              <a:gd name="connsiteY2" fmla="*/ 893732 h 1779997"/>
              <a:gd name="connsiteX3" fmla="*/ 0 w 2110154"/>
              <a:gd name="connsiteY3" fmla="*/ 1779997 h 177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154" h="1779997">
                <a:moveTo>
                  <a:pt x="2110154" y="542040"/>
                </a:moveTo>
                <a:cubicBezTo>
                  <a:pt x="1732670" y="245446"/>
                  <a:pt x="1355187" y="-51148"/>
                  <a:pt x="1041009" y="7467"/>
                </a:cubicBezTo>
                <a:cubicBezTo>
                  <a:pt x="726830" y="66082"/>
                  <a:pt x="398584" y="598310"/>
                  <a:pt x="225083" y="893732"/>
                </a:cubicBezTo>
                <a:cubicBezTo>
                  <a:pt x="51582" y="1189154"/>
                  <a:pt x="25791" y="1484575"/>
                  <a:pt x="0" y="1779997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D71D1-E035-5146-A7E1-179BBB6C234C}"/>
              </a:ext>
            </a:extLst>
          </p:cNvPr>
          <p:cNvSpPr txBox="1"/>
          <p:nvPr/>
        </p:nvSpPr>
        <p:spPr>
          <a:xfrm>
            <a:off x="731520" y="5020064"/>
            <a:ext cx="25394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Integration</a:t>
            </a:r>
          </a:p>
          <a:p>
            <a:r>
              <a:rPr lang="en-US" dirty="0">
                <a:solidFill>
                  <a:schemeClr val="tx1"/>
                </a:solidFill>
              </a:rPr>
              <a:t>&amp; Testing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D5F3AA8-45AC-BF4E-BD92-0B4E2ACFA286}"/>
              </a:ext>
            </a:extLst>
          </p:cNvPr>
          <p:cNvSpPr/>
          <p:nvPr/>
        </p:nvSpPr>
        <p:spPr>
          <a:xfrm>
            <a:off x="1659987" y="6203852"/>
            <a:ext cx="2278967" cy="907816"/>
          </a:xfrm>
          <a:custGeom>
            <a:avLst/>
            <a:gdLst>
              <a:gd name="connsiteX0" fmla="*/ 2278967 w 2278967"/>
              <a:gd name="connsiteY0" fmla="*/ 0 h 907816"/>
              <a:gd name="connsiteX1" fmla="*/ 1589650 w 2278967"/>
              <a:gd name="connsiteY1" fmla="*/ 281354 h 907816"/>
              <a:gd name="connsiteX2" fmla="*/ 942536 w 2278967"/>
              <a:gd name="connsiteY2" fmla="*/ 886265 h 907816"/>
              <a:gd name="connsiteX3" fmla="*/ 309490 w 2278967"/>
              <a:gd name="connsiteY3" fmla="*/ 703385 h 907816"/>
              <a:gd name="connsiteX4" fmla="*/ 0 w 2278967"/>
              <a:gd name="connsiteY4" fmla="*/ 42203 h 90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967" h="907816">
                <a:moveTo>
                  <a:pt x="2278967" y="0"/>
                </a:moveTo>
                <a:cubicBezTo>
                  <a:pt x="2045677" y="66821"/>
                  <a:pt x="1812388" y="133643"/>
                  <a:pt x="1589650" y="281354"/>
                </a:cubicBezTo>
                <a:cubicBezTo>
                  <a:pt x="1366912" y="429065"/>
                  <a:pt x="1155896" y="815927"/>
                  <a:pt x="942536" y="886265"/>
                </a:cubicBezTo>
                <a:cubicBezTo>
                  <a:pt x="729176" y="956603"/>
                  <a:pt x="466579" y="844062"/>
                  <a:pt x="309490" y="703385"/>
                </a:cubicBezTo>
                <a:cubicBezTo>
                  <a:pt x="152401" y="562708"/>
                  <a:pt x="76200" y="302455"/>
                  <a:pt x="0" y="42203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518A-15CF-A44D-B4DE-C8BA86F5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Not Just a CAPEX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A3A2-6E5F-6848-9680-E6B594C7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Much of the rationalization for disaggregation seems to be around </a:t>
            </a:r>
            <a:r>
              <a:rPr lang="en-US" sz="2800" dirty="0" err="1"/>
              <a:t>CapEx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it may not win from a TCO point-of-view</a:t>
            </a:r>
          </a:p>
          <a:p>
            <a:r>
              <a:rPr lang="en-US" sz="2800" dirty="0"/>
              <a:t>However, it offers a degree of freedom, flexibility and customization that is hard to get from a single vendor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Think NFV-style, but with either physical or virtual network functions</a:t>
            </a:r>
          </a:p>
          <a:p>
            <a:r>
              <a:rPr lang="en-US" sz="2800" dirty="0"/>
              <a:t>But hiring the right folks, developing their skillsets, and putting in the work is necessary to reap the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Outsourcing the integration and testing may not give full benefits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54A757-148A-6045-9127-BF210D90F31F}"/>
              </a:ext>
            </a:extLst>
          </p:cNvPr>
          <p:cNvGrpSpPr/>
          <p:nvPr/>
        </p:nvGrpSpPr>
        <p:grpSpPr>
          <a:xfrm>
            <a:off x="1597342" y="534625"/>
            <a:ext cx="1300603" cy="1322309"/>
            <a:chOff x="1597342" y="534625"/>
            <a:chExt cx="1300603" cy="132230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F492E9-DBA6-854E-A9E2-E9055410F9A4}"/>
                </a:ext>
              </a:extLst>
            </p:cNvPr>
            <p:cNvCxnSpPr/>
            <p:nvPr/>
          </p:nvCxnSpPr>
          <p:spPr>
            <a:xfrm flipV="1">
              <a:off x="1772530" y="1125414"/>
              <a:ext cx="1125415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CB7660-ADA4-E544-9521-55336BF71ADA}"/>
                </a:ext>
              </a:extLst>
            </p:cNvPr>
            <p:cNvSpPr txBox="1"/>
            <p:nvPr/>
          </p:nvSpPr>
          <p:spPr>
            <a:xfrm rot="20421824">
              <a:off x="1597342" y="534625"/>
              <a:ext cx="12250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even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20C2C3D-FC7C-DC41-AF9F-2FF63562D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45" y="7087186"/>
            <a:ext cx="3093478" cy="18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379CC6-5067-F14C-B679-26B4E026C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MACHINE LEARNING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2F88839-F68D-8244-8D7E-64D56AFDB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9F647F-2937-E94D-BA02-B44F7BC75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achine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/>
              <a:t>Machine Learning</a:t>
            </a:r>
          </a:p>
        </p:txBody>
      </p:sp>
      <p:sp>
        <p:nvSpPr>
          <p:cNvPr id="240" name="Machine Learning is a major change in paradigm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43660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3200" dirty="0"/>
              <a:t>Machine Learning is a major change in paradigm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3200" dirty="0"/>
              <a:t>Instead of painstakingly </a:t>
            </a:r>
            <a:r>
              <a:rPr lang="en-US" sz="3200" dirty="0"/>
              <a:t>giving</a:t>
            </a:r>
            <a:r>
              <a:rPr sz="3200" dirty="0"/>
              <a:t> a literal-minded computer </a:t>
            </a:r>
            <a:r>
              <a:rPr lang="en-US" sz="3200" dirty="0"/>
              <a:t>explicit instructions …</a:t>
            </a:r>
            <a:endParaRPr sz="3200" dirty="0"/>
          </a:p>
          <a:p>
            <a:pPr lvl="1"/>
            <a:r>
              <a:rPr sz="3200" dirty="0"/>
              <a:t>… you give it </a:t>
            </a:r>
            <a:r>
              <a:rPr lang="en-US" sz="3200" dirty="0"/>
              <a:t>(hundreds of)</a:t>
            </a:r>
            <a:r>
              <a:rPr sz="3200" dirty="0"/>
              <a:t> millions of </a:t>
            </a:r>
            <a:r>
              <a:rPr lang="en-US" sz="3200" dirty="0"/>
              <a:t>s</a:t>
            </a:r>
            <a:r>
              <a:rPr sz="3200" dirty="0"/>
              <a:t>amples</a:t>
            </a:r>
            <a:r>
              <a:rPr lang="en-US" sz="3200" dirty="0"/>
              <a:t> of training data</a:t>
            </a:r>
            <a:endParaRPr sz="3200" dirty="0"/>
          </a:p>
          <a:p>
            <a:pPr lvl="1"/>
            <a:r>
              <a:rPr sz="3200" dirty="0"/>
              <a:t>… and it teaches itself what to do</a:t>
            </a:r>
          </a:p>
          <a:p>
            <a:r>
              <a:rPr sz="3200" dirty="0"/>
              <a:t>A</a:t>
            </a:r>
            <a:r>
              <a:rPr lang="en-US" sz="3200" dirty="0"/>
              <a:t> s</a:t>
            </a:r>
            <a:r>
              <a:rPr sz="3200" dirty="0"/>
              <a:t>ample is a &lt;situation, answer&gt;</a:t>
            </a:r>
          </a:p>
          <a:p>
            <a:pPr lvl="1"/>
            <a:r>
              <a:rPr sz="3200" dirty="0"/>
              <a:t>e.g., &lt;image, whether or not this is a cat&gt;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EEF6B4-285A-F24C-AB12-CF068187EFC4}"/>
              </a:ext>
            </a:extLst>
          </p:cNvPr>
          <p:cNvCxnSpPr/>
          <p:nvPr/>
        </p:nvCxnSpPr>
        <p:spPr>
          <a:xfrm flipH="1">
            <a:off x="6336632" y="4411579"/>
            <a:ext cx="1957136" cy="83418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A14965-B83F-6A42-B032-8CF4C3029330}"/>
              </a:ext>
            </a:extLst>
          </p:cNvPr>
          <p:cNvSpPr txBox="1"/>
          <p:nvPr/>
        </p:nvSpPr>
        <p:spPr>
          <a:xfrm>
            <a:off x="3029637" y="6648773"/>
            <a:ext cx="701506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is Supervised Learning</a:t>
            </a:r>
          </a:p>
          <a:p>
            <a:r>
              <a:rPr lang="en-US" dirty="0">
                <a:solidFill>
                  <a:srgbClr val="7030A0"/>
                </a:solidFill>
              </a:rPr>
              <a:t>There is also unsupervised</a:t>
            </a:r>
          </a:p>
          <a:p>
            <a:r>
              <a:rPr lang="en-US" dirty="0">
                <a:solidFill>
                  <a:srgbClr val="7030A0"/>
                </a:solidFill>
              </a:rPr>
              <a:t>and “semi-supervised” learning</a:t>
            </a:r>
          </a:p>
          <a:p>
            <a:r>
              <a:rPr lang="en-US" dirty="0">
                <a:solidFill>
                  <a:srgbClr val="7030A0"/>
                </a:solidFill>
              </a:rPr>
              <a:t>And many other types of AI/ML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ving &amp; Working with M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7679"/>
            </a:lvl1pPr>
          </a:lstStyle>
          <a:p>
            <a:r>
              <a:rPr sz="4000" dirty="0"/>
              <a:t>Living &amp; Working with </a:t>
            </a:r>
            <a:r>
              <a:rPr lang="en-US" sz="4000" dirty="0"/>
              <a:t>AI/</a:t>
            </a:r>
            <a:r>
              <a:rPr sz="4000" dirty="0"/>
              <a:t>ML </a:t>
            </a:r>
          </a:p>
        </p:txBody>
      </p:sp>
      <p:sp>
        <p:nvSpPr>
          <p:cNvPr id="244" name="ML brings with it many viewpoints, many reactions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483104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3200" dirty="0"/>
              <a:t>ML brings with it many viewpoints, many reactions</a:t>
            </a:r>
          </a:p>
          <a:p>
            <a:r>
              <a:rPr sz="3200" dirty="0"/>
              <a:t>What is its impact on jobs?  On society?  On the human race?</a:t>
            </a:r>
          </a:p>
          <a:p>
            <a:r>
              <a:rPr sz="3200" dirty="0"/>
              <a:t>Will AI/ML allow humans to reach their full potential?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Or take away their meaning in life?</a:t>
            </a:r>
          </a:p>
          <a:p>
            <a:r>
              <a:rPr lang="en-US" sz="3200" dirty="0"/>
              <a:t>What kind of AI/ML should we be researching?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 we need the “Three Laws of AI” (</a:t>
            </a:r>
            <a:r>
              <a:rPr lang="en-US" sz="3200" dirty="0" err="1"/>
              <a:t>à</a:t>
            </a:r>
            <a:r>
              <a:rPr lang="en-US" sz="3200" dirty="0"/>
              <a:t> la Asimov)?</a:t>
            </a:r>
          </a:p>
          <a:p>
            <a:r>
              <a:rPr sz="3200" u="sng" dirty="0"/>
              <a:t>Is the genie out of the bottle</a:t>
            </a:r>
            <a:r>
              <a:rPr sz="3200" dirty="0"/>
              <a:t>?  How should we proceed?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Know Your Enemy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6640"/>
            </a:pPr>
            <a:r>
              <a:rPr sz="4000" dirty="0"/>
              <a:t>Know Your Enemy</a:t>
            </a:r>
            <a:r>
              <a:rPr lang="en-US" sz="4000" dirty="0"/>
              <a:t> </a:t>
            </a:r>
            <a:r>
              <a:rPr sz="4000" dirty="0"/>
              <a:t>(friend/slave/tool/…)</a:t>
            </a:r>
          </a:p>
        </p:txBody>
      </p:sp>
      <p:sp>
        <p:nvSpPr>
          <p:cNvPr id="252" name="Amazingly powerful…"/>
          <p:cNvSpPr txBox="1">
            <a:spLocks noGrp="1"/>
          </p:cNvSpPr>
          <p:nvPr>
            <p:ph idx="1"/>
          </p:nvPr>
        </p:nvSpPr>
        <p:spPr>
          <a:xfrm>
            <a:off x="544847" y="2076203"/>
            <a:ext cx="11984644" cy="630338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800"/>
              </a:spcBef>
            </a:pPr>
            <a:r>
              <a:rPr sz="3200" dirty="0"/>
              <a:t>Amazingly powerful</a:t>
            </a:r>
          </a:p>
          <a:p>
            <a:pPr>
              <a:spcBef>
                <a:spcPts val="2800"/>
              </a:spcBef>
            </a:pPr>
            <a:r>
              <a:rPr sz="3200" dirty="0"/>
              <a:t>Limitations</a:t>
            </a:r>
          </a:p>
          <a:p>
            <a:pPr lvl="1">
              <a:spcBef>
                <a:spcPts val="1600"/>
              </a:spcBef>
            </a:pPr>
            <a:r>
              <a:rPr sz="3200" dirty="0"/>
              <a:t>Opaque &amp; un-understandable — Explainable AI</a:t>
            </a:r>
            <a:r>
              <a:rPr lang="en-US" sz="3200" dirty="0"/>
              <a:t>?</a:t>
            </a:r>
            <a:endParaRPr sz="3200" dirty="0"/>
          </a:p>
          <a:p>
            <a:pPr lvl="1">
              <a:spcBef>
                <a:spcPts val="2800"/>
              </a:spcBef>
            </a:pPr>
            <a:r>
              <a:rPr sz="3200" dirty="0"/>
              <a:t>Blind, goal-seeking — Ethical AI</a:t>
            </a:r>
            <a:r>
              <a:rPr lang="en-US" sz="3200" dirty="0"/>
              <a:t>?</a:t>
            </a:r>
            <a:endParaRPr sz="3200" dirty="0"/>
          </a:p>
          <a:p>
            <a:pPr lvl="1">
              <a:spcBef>
                <a:spcPts val="2800"/>
              </a:spcBef>
            </a:pPr>
            <a:r>
              <a:rPr sz="3200" dirty="0"/>
              <a:t>No “common sense” — but </a:t>
            </a:r>
            <a:r>
              <a:rPr lang="en-US" sz="3200" dirty="0"/>
              <a:t>will </a:t>
            </a:r>
            <a:r>
              <a:rPr sz="3200" dirty="0"/>
              <a:t>that change</a:t>
            </a:r>
            <a:r>
              <a:rPr lang="en-US" sz="3200" dirty="0"/>
              <a:t>?</a:t>
            </a:r>
            <a:endParaRPr sz="3200" dirty="0"/>
          </a:p>
          <a:p>
            <a:pPr lvl="1">
              <a:spcBef>
                <a:spcPts val="2800"/>
              </a:spcBef>
            </a:pPr>
            <a:r>
              <a:rPr sz="3200" dirty="0"/>
              <a:t>Easy to fool — adversarial techniques</a:t>
            </a:r>
            <a:endParaRPr lang="en-US" sz="3200" dirty="0"/>
          </a:p>
          <a:p>
            <a:pPr lvl="1">
              <a:spcBef>
                <a:spcPts val="2800"/>
              </a:spcBef>
            </a:pPr>
            <a:r>
              <a:rPr lang="en-US" sz="3200" dirty="0"/>
              <a:t>Three-year-</a:t>
            </a:r>
            <a:r>
              <a:rPr lang="en-US" sz="3200" dirty="0" err="1"/>
              <a:t>olds</a:t>
            </a:r>
            <a:r>
              <a:rPr lang="en-US" sz="3200" dirty="0"/>
              <a:t> can do much better in most things</a:t>
            </a:r>
            <a:endParaRPr sz="3200" dirty="0"/>
          </a:p>
          <a:p>
            <a:pPr>
              <a:spcBef>
                <a:spcPts val="2800"/>
              </a:spcBef>
            </a:pPr>
            <a:r>
              <a:rPr sz="3200" dirty="0"/>
              <a:t>Many </a:t>
            </a:r>
            <a:r>
              <a:rPr lang="en-US" sz="3200" dirty="0"/>
              <a:t>styles of ML; many, </a:t>
            </a:r>
            <a:r>
              <a:rPr sz="3200" dirty="0"/>
              <a:t>many </a:t>
            </a:r>
            <a:r>
              <a:rPr lang="en-US" sz="3200" dirty="0"/>
              <a:t>ML algorithms</a:t>
            </a:r>
            <a:r>
              <a:rPr sz="3200" dirty="0"/>
              <a:t>; </a:t>
            </a:r>
            <a:r>
              <a:rPr lang="en-US" sz="3200" dirty="0"/>
              <a:t>many, many toolkits; </a:t>
            </a:r>
            <a:r>
              <a:rPr sz="3200" dirty="0"/>
              <a:t>many, many parameters</a:t>
            </a:r>
            <a:r>
              <a:rPr lang="en-US" sz="3200" dirty="0"/>
              <a:t>/hyperparameters</a:t>
            </a:r>
          </a:p>
          <a:p>
            <a:pPr lvl="1">
              <a:spcBef>
                <a:spcPts val="1600"/>
              </a:spcBef>
            </a:pPr>
            <a:r>
              <a:rPr lang="en-US" sz="3200" dirty="0"/>
              <a:t>L</a:t>
            </a:r>
            <a:r>
              <a:rPr sz="3200" dirty="0"/>
              <a:t>ots of Black Magic!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63DD7-AF60-BA41-A1C8-9E93C4E0F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4" y="3362077"/>
            <a:ext cx="3256116" cy="35155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Usable M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/>
              <a:t>Usable ML</a:t>
            </a:r>
          </a:p>
        </p:txBody>
      </p:sp>
      <p:sp>
        <p:nvSpPr>
          <p:cNvPr id="256" name="If you write ML applications, make it usable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61723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sz="3200" dirty="0"/>
              <a:t>If you write ML applications, make </a:t>
            </a:r>
            <a:r>
              <a:rPr lang="en-US" sz="3200" dirty="0"/>
              <a:t>them</a:t>
            </a:r>
            <a:r>
              <a:rPr sz="3200" dirty="0"/>
              <a:t> usable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sz="2800" dirty="0"/>
              <a:t>Allow non-specialists to modify </a:t>
            </a:r>
            <a:r>
              <a:rPr lang="en-US" sz="2800" dirty="0"/>
              <a:t>their</a:t>
            </a:r>
            <a:r>
              <a:rPr sz="2800" dirty="0"/>
              <a:t> behavior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sz="2800" dirty="0"/>
              <a:t>Give users feedback on what’s going on</a:t>
            </a:r>
            <a:endParaRPr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sz="3200" dirty="0"/>
              <a:t>If you are a (power) user of ML, insist on: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sz="2800" dirty="0"/>
              <a:t>Transparency, debuggability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sz="2800" dirty="0" err="1"/>
              <a:t>Tweakability</a:t>
            </a:r>
            <a:endParaRPr lang="en-US" sz="2800" dirty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You don’t want to start from scratch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at the same time, you don’t want to be stuck with what you’re given</a:t>
            </a:r>
            <a:endParaRPr sz="2800" dirty="0"/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istributed/Centraliz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Distributed/Centralized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12116576" y="9432335"/>
            <a:ext cx="349234" cy="153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9" name="Networking is inherently distributed"/>
          <p:cNvSpPr txBox="1"/>
          <p:nvPr/>
        </p:nvSpPr>
        <p:spPr>
          <a:xfrm>
            <a:off x="1989713" y="2532300"/>
            <a:ext cx="89746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>
                <a:solidFill>
                  <a:schemeClr val="tx1"/>
                </a:solidFill>
              </a:rPr>
              <a:t>Networking is inherently distributed</a:t>
            </a:r>
          </a:p>
        </p:txBody>
      </p:sp>
      <p:sp>
        <p:nvSpPr>
          <p:cNvPr id="140" name="How did you react when SDN was…"/>
          <p:cNvSpPr txBox="1"/>
          <p:nvPr/>
        </p:nvSpPr>
        <p:spPr>
          <a:xfrm>
            <a:off x="1233776" y="3764110"/>
            <a:ext cx="6646050" cy="462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3000"/>
            </a:pPr>
            <a:r>
              <a:rPr dirty="0">
                <a:solidFill>
                  <a:schemeClr val="tx1"/>
                </a:solidFill>
              </a:rPr>
              <a:t>How did you react when SDN was</a:t>
            </a:r>
          </a:p>
          <a:p>
            <a:pPr>
              <a:lnSpc>
                <a:spcPct val="110000"/>
              </a:lnSpc>
              <a:defRPr sz="3000"/>
            </a:pPr>
            <a:r>
              <a:rPr dirty="0">
                <a:solidFill>
                  <a:schemeClr val="tx1"/>
                </a:solidFill>
              </a:rPr>
              <a:t>“unveiled” with the pronouncement:</a:t>
            </a:r>
          </a:p>
          <a:p>
            <a:pPr>
              <a:lnSpc>
                <a:spcPct val="110000"/>
              </a:lnSpc>
              <a:defRPr sz="3000" u="sng"/>
            </a:pPr>
            <a:r>
              <a:rPr dirty="0">
                <a:solidFill>
                  <a:schemeClr val="tx1"/>
                </a:solidFill>
              </a:rPr>
              <a:t>Now, networking is centralized!</a:t>
            </a:r>
          </a:p>
          <a:p>
            <a:pPr>
              <a:lnSpc>
                <a:spcPct val="110000"/>
              </a:lnSpc>
              <a:defRPr sz="3000" u="sng"/>
            </a:pPr>
            <a:endParaRPr dirty="0">
              <a:solidFill>
                <a:schemeClr val="tx1"/>
              </a:solidFill>
            </a:endParaRPr>
          </a:p>
          <a:p>
            <a:pPr marL="228599" indent="-228599" algn="l">
              <a:lnSpc>
                <a:spcPct val="110000"/>
              </a:lnSpc>
              <a:buSzPct val="100000"/>
              <a:buAutoNum type="alphaLcParenR"/>
              <a:defRPr sz="3000"/>
            </a:pPr>
            <a:r>
              <a:rPr dirty="0">
                <a:solidFill>
                  <a:schemeClr val="tx1"/>
                </a:solidFill>
              </a:rPr>
              <a:t> Surprise: “Has the world gone mad?”</a:t>
            </a:r>
          </a:p>
          <a:p>
            <a:pPr marL="228599" indent="-228599" algn="l">
              <a:lnSpc>
                <a:spcPct val="110000"/>
              </a:lnSpc>
              <a:buSzPct val="100000"/>
              <a:buAutoNum type="alphaLcParenR"/>
              <a:defRPr sz="3000"/>
            </a:pPr>
            <a:r>
              <a:rPr dirty="0">
                <a:solidFill>
                  <a:schemeClr val="tx1"/>
                </a:solidFill>
              </a:rPr>
              <a:t> Resistance: “This is just stupid”</a:t>
            </a:r>
          </a:p>
          <a:p>
            <a:pPr marL="228599" indent="-228599" algn="l">
              <a:lnSpc>
                <a:spcPct val="110000"/>
              </a:lnSpc>
              <a:buSzPct val="100000"/>
              <a:buAutoNum type="alphaLcParenR"/>
              <a:defRPr sz="3000"/>
            </a:pPr>
            <a:r>
              <a:rPr dirty="0">
                <a:solidFill>
                  <a:schemeClr val="tx1"/>
                </a:solidFill>
              </a:rPr>
              <a:t> Indifference: “Whatever”</a:t>
            </a:r>
          </a:p>
          <a:p>
            <a:pPr marL="228599" indent="-228599" algn="l">
              <a:lnSpc>
                <a:spcPct val="110000"/>
              </a:lnSpc>
              <a:buSzPct val="100000"/>
              <a:buAutoNum type="alphaLcParenR"/>
              <a:defRPr sz="3000"/>
            </a:pPr>
            <a:r>
              <a:rPr dirty="0">
                <a:solidFill>
                  <a:schemeClr val="tx1"/>
                </a:solidFill>
              </a:rPr>
              <a:t> Joy: “At last!”</a:t>
            </a:r>
          </a:p>
          <a:p>
            <a:pPr marL="228599" indent="-228599" algn="l">
              <a:lnSpc>
                <a:spcPct val="110000"/>
              </a:lnSpc>
              <a:buSzPct val="100000"/>
              <a:buAutoNum type="alphaLcParenR"/>
              <a:defRPr sz="3000"/>
            </a:pPr>
            <a:r>
              <a:rPr dirty="0">
                <a:solidFill>
                  <a:schemeClr val="tx1"/>
                </a:solidFill>
              </a:rPr>
              <a:t> Zen calm: “Breathe …”</a:t>
            </a:r>
          </a:p>
        </p:txBody>
      </p:sp>
      <p:sp>
        <p:nvSpPr>
          <p:cNvPr id="141" name="My initial reaction: Rebellion — “this goes against everything I’ve learned”"/>
          <p:cNvSpPr txBox="1"/>
          <p:nvPr/>
        </p:nvSpPr>
        <p:spPr>
          <a:xfrm>
            <a:off x="7870994" y="6629321"/>
            <a:ext cx="437838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000"/>
            </a:pPr>
            <a:r>
              <a:rPr dirty="0">
                <a:solidFill>
                  <a:schemeClr val="tx1"/>
                </a:solidFill>
              </a:rPr>
              <a:t>My initial reaction: </a:t>
            </a:r>
            <a:r>
              <a:rPr dirty="0">
                <a:solidFill>
                  <a:srgbClr val="C00000"/>
                </a:solidFill>
              </a:rPr>
              <a:t>Rebellion</a:t>
            </a:r>
            <a:r>
              <a:rPr dirty="0">
                <a:solidFill>
                  <a:schemeClr val="tx1"/>
                </a:solidFill>
              </a:rPr>
              <a:t> — “this goes against everything I’ve learned”</a:t>
            </a:r>
          </a:p>
        </p:txBody>
      </p:sp>
      <p:grpSp>
        <p:nvGrpSpPr>
          <p:cNvPr id="150" name="Group"/>
          <p:cNvGrpSpPr/>
          <p:nvPr/>
        </p:nvGrpSpPr>
        <p:grpSpPr>
          <a:xfrm>
            <a:off x="7914761" y="6339081"/>
            <a:ext cx="4201815" cy="2339160"/>
            <a:chOff x="0" y="0"/>
            <a:chExt cx="4201813" cy="2339159"/>
          </a:xfrm>
        </p:grpSpPr>
        <p:sp>
          <p:nvSpPr>
            <p:cNvPr id="142" name="Line"/>
            <p:cNvSpPr/>
            <p:nvPr/>
          </p:nvSpPr>
          <p:spPr>
            <a:xfrm flipH="1">
              <a:off x="834" y="0"/>
              <a:ext cx="667840" cy="6678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3" name="Line"/>
            <p:cNvSpPr/>
            <p:nvPr/>
          </p:nvSpPr>
          <p:spPr>
            <a:xfrm flipV="1">
              <a:off x="-1" y="633099"/>
              <a:ext cx="2" cy="105870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4" name="Line"/>
            <p:cNvSpPr/>
            <p:nvPr/>
          </p:nvSpPr>
          <p:spPr>
            <a:xfrm flipV="1">
              <a:off x="4201159" y="633099"/>
              <a:ext cx="1" cy="105870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5" name="Line"/>
            <p:cNvSpPr/>
            <p:nvPr/>
          </p:nvSpPr>
          <p:spPr>
            <a:xfrm flipH="1">
              <a:off x="3533974" y="1671319"/>
              <a:ext cx="667840" cy="66784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6" name="Line"/>
            <p:cNvSpPr/>
            <p:nvPr/>
          </p:nvSpPr>
          <p:spPr>
            <a:xfrm>
              <a:off x="834" y="1671319"/>
              <a:ext cx="667840" cy="66784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7" name="Line"/>
            <p:cNvSpPr/>
            <p:nvPr/>
          </p:nvSpPr>
          <p:spPr>
            <a:xfrm>
              <a:off x="3533974" y="0"/>
              <a:ext cx="667840" cy="6678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8" name="Line"/>
            <p:cNvSpPr/>
            <p:nvPr/>
          </p:nvSpPr>
          <p:spPr>
            <a:xfrm flipH="1" flipV="1">
              <a:off x="679421" y="12678"/>
              <a:ext cx="2842319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9" name="Line"/>
            <p:cNvSpPr/>
            <p:nvPr/>
          </p:nvSpPr>
          <p:spPr>
            <a:xfrm flipH="1" flipV="1">
              <a:off x="679421" y="2337626"/>
              <a:ext cx="2842319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0" grpId="2" animBg="1" advAuto="0"/>
      <p:bldP spid="141" grpId="3" animBg="1" advAuto="0"/>
      <p:bldP spid="150" grpId="4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Usable M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Control Loops</a:t>
            </a:r>
            <a:endParaRPr sz="4000" dirty="0"/>
          </a:p>
        </p:txBody>
      </p:sp>
      <p:sp>
        <p:nvSpPr>
          <p:cNvPr id="256" name="If you write ML applications, make it usable…"/>
          <p:cNvSpPr txBox="1">
            <a:spLocks noGrp="1"/>
          </p:cNvSpPr>
          <p:nvPr>
            <p:ph idx="1"/>
          </p:nvPr>
        </p:nvSpPr>
        <p:spPr>
          <a:xfrm>
            <a:off x="544846" y="2282680"/>
            <a:ext cx="11984644" cy="5156506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ML makes “self-driving”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means control loops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“Autonomous X” means a transfer of autonomy of controlling X from human to machine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Sometimes, a partial transfer of autonomy is dangerous</a:t>
            </a:r>
          </a:p>
          <a:p>
            <a:pPr marL="947131" lvl="1" indent="-457200"/>
            <a:r>
              <a:rPr lang="en-US" sz="2800" dirty="0"/>
              <a:t>Who’s in charge?  Can the change of control be done seamlessly?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networking, though, this is indeed possible</a:t>
            </a:r>
            <a:endParaRPr sz="3200" dirty="0"/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13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Self-Driving Network™</a:t>
            </a:r>
            <a:br>
              <a:rPr lang="en-US" sz="4000" dirty="0"/>
            </a:br>
            <a:r>
              <a:rPr lang="en-US" sz="3200" dirty="0"/>
              <a:t>Five steps towards the long term vision</a:t>
            </a:r>
            <a:endParaRPr lang="en-US" sz="4000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472843" y="7190720"/>
            <a:ext cx="1950720" cy="1373540"/>
            <a:chOff x="1500028" y="3719245"/>
            <a:chExt cx="1371600" cy="965770"/>
          </a:xfrm>
          <a:solidFill>
            <a:srgbClr val="000000">
              <a:alpha val="54902"/>
            </a:srgbClr>
          </a:solidFill>
        </p:grpSpPr>
        <p:sp>
          <p:nvSpPr>
            <p:cNvPr id="7" name="Rectangle 6"/>
            <p:cNvSpPr/>
            <p:nvPr/>
          </p:nvSpPr>
          <p:spPr>
            <a:xfrm>
              <a:off x="1500028" y="3719245"/>
              <a:ext cx="1371600" cy="9657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27" tIns="65014" rIns="130027" bIns="65014" rtlCol="0" anchor="ctr"/>
            <a:lstStyle/>
            <a:p>
              <a:pPr algn="ctr"/>
              <a:endParaRPr lang="en-US" sz="5404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7757" y="3760342"/>
              <a:ext cx="1076145" cy="3785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4914" tIns="32457" rIns="64914" bIns="32457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AUTOMATED</a:t>
              </a:r>
            </a:p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NETWORKS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7966" y="7921320"/>
            <a:ext cx="1950720" cy="642932"/>
            <a:chOff x="132536" y="4232953"/>
            <a:chExt cx="1371600" cy="452062"/>
          </a:xfrm>
          <a:solidFill>
            <a:srgbClr val="000000">
              <a:alpha val="54902"/>
            </a:srgbClr>
          </a:solidFill>
        </p:grpSpPr>
        <p:sp>
          <p:nvSpPr>
            <p:cNvPr id="8" name="Rectangle 7"/>
            <p:cNvSpPr/>
            <p:nvPr/>
          </p:nvSpPr>
          <p:spPr>
            <a:xfrm>
              <a:off x="132536" y="4232953"/>
              <a:ext cx="1371600" cy="4520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27" tIns="65014" rIns="130027" bIns="65014" rtlCol="0" anchor="ctr"/>
            <a:lstStyle/>
            <a:p>
              <a:pPr algn="ctr"/>
              <a:endParaRPr lang="en-US" sz="5404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584" y="4251129"/>
              <a:ext cx="990485" cy="378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4914" tIns="32457" rIns="64914" bIns="32457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tx1"/>
                  </a:solidFill>
                  <a:latin typeface="Arial"/>
                  <a:cs typeface="Arial"/>
                </a:rPr>
                <a:t>MANUAL</a:t>
              </a:r>
            </a:p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tx1"/>
                  </a:solidFill>
                  <a:latin typeface="Arial"/>
                  <a:cs typeface="Arial"/>
                </a:rPr>
                <a:t>NETWORKS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29898" y="6138646"/>
            <a:ext cx="2040273" cy="2425613"/>
            <a:chOff x="2865807" y="2979506"/>
            <a:chExt cx="1434567" cy="1705509"/>
          </a:xfrm>
          <a:solidFill>
            <a:srgbClr val="000000">
              <a:alpha val="54902"/>
            </a:srgbClr>
          </a:solidFill>
        </p:grpSpPr>
        <p:sp>
          <p:nvSpPr>
            <p:cNvPr id="6" name="Rectangle 5"/>
            <p:cNvSpPr/>
            <p:nvPr/>
          </p:nvSpPr>
          <p:spPr>
            <a:xfrm>
              <a:off x="2866488" y="2979506"/>
              <a:ext cx="1371600" cy="17055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27" tIns="65014" rIns="130027" bIns="65014" rtlCol="0" anchor="ctr"/>
            <a:lstStyle/>
            <a:p>
              <a:pPr algn="ctr"/>
              <a:endParaRPr lang="en-US" sz="5404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65807" y="3077110"/>
              <a:ext cx="1434567" cy="3785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4914" tIns="32457" rIns="64914" bIns="32457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bg1"/>
                  </a:solidFill>
                  <a:latin typeface="Arial"/>
                  <a:cs typeface="Arial"/>
                </a:rPr>
                <a:t>FINE GRAINED</a:t>
              </a:r>
            </a:p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bg1"/>
                  </a:solidFill>
                  <a:latin typeface="Arial"/>
                  <a:cs typeface="Arial"/>
                </a:rPr>
                <a:t>MONITORIZATION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74296" y="5122164"/>
            <a:ext cx="1950720" cy="3442095"/>
            <a:chOff x="4232963" y="2264792"/>
            <a:chExt cx="1371600" cy="2420223"/>
          </a:xfrm>
          <a:solidFill>
            <a:srgbClr val="000000">
              <a:alpha val="54902"/>
            </a:srgbClr>
          </a:solidFill>
        </p:grpSpPr>
        <p:sp>
          <p:nvSpPr>
            <p:cNvPr id="5" name="Rectangle 4"/>
            <p:cNvSpPr/>
            <p:nvPr/>
          </p:nvSpPr>
          <p:spPr>
            <a:xfrm>
              <a:off x="4232963" y="2264792"/>
              <a:ext cx="1371600" cy="2420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27" tIns="65014" rIns="130027" bIns="65014" rtlCol="0" anchor="ctr"/>
            <a:lstStyle/>
            <a:p>
              <a:pPr algn="ctr"/>
              <a:endParaRPr lang="en-US" sz="5404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31975" y="2373910"/>
              <a:ext cx="973578" cy="2123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4914" tIns="32457" rIns="64914" bIns="32457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bg1"/>
                  </a:solidFill>
                  <a:latin typeface="Arial"/>
                  <a:cs typeface="Arial"/>
                </a:rPr>
                <a:t>ANALYTICS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32328" y="3990662"/>
            <a:ext cx="1950720" cy="4573599"/>
            <a:chOff x="5609704" y="1469204"/>
            <a:chExt cx="1371600" cy="3215812"/>
          </a:xfrm>
          <a:solidFill>
            <a:srgbClr val="000000">
              <a:alpha val="54902"/>
            </a:srgbClr>
          </a:solidFill>
        </p:grpSpPr>
        <p:sp>
          <p:nvSpPr>
            <p:cNvPr id="4" name="Rectangle 3"/>
            <p:cNvSpPr/>
            <p:nvPr/>
          </p:nvSpPr>
          <p:spPr>
            <a:xfrm>
              <a:off x="5609704" y="1469204"/>
              <a:ext cx="1371600" cy="32158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27" tIns="65014" rIns="130027" bIns="65014" rtlCol="0" anchor="ctr"/>
            <a:lstStyle/>
            <a:p>
              <a:pPr algn="ctr"/>
              <a:endParaRPr lang="en-US" sz="5404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84736" y="1612082"/>
              <a:ext cx="1221543" cy="3785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4914" tIns="32457" rIns="64914" bIns="32457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bg1"/>
                  </a:solidFill>
                  <a:latin typeface="Arial"/>
                  <a:cs typeface="Arial"/>
                </a:rPr>
                <a:t>AUTONOMOUS</a:t>
              </a:r>
            </a:p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bg1"/>
                  </a:solidFill>
                  <a:latin typeface="Arial"/>
                  <a:cs typeface="Arial"/>
                </a:rPr>
                <a:t>PROCESSES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275747" y="2987721"/>
            <a:ext cx="1950720" cy="5576539"/>
            <a:chOff x="6986445" y="764011"/>
            <a:chExt cx="1371600" cy="3921004"/>
          </a:xfrm>
          <a:solidFill>
            <a:srgbClr val="000000">
              <a:alpha val="54902"/>
            </a:srgbClr>
          </a:solidFill>
        </p:grpSpPr>
        <p:sp>
          <p:nvSpPr>
            <p:cNvPr id="13" name="Rectangle 12"/>
            <p:cNvSpPr/>
            <p:nvPr/>
          </p:nvSpPr>
          <p:spPr>
            <a:xfrm>
              <a:off x="6986445" y="764011"/>
              <a:ext cx="1371600" cy="39210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27" tIns="65014" rIns="130027" bIns="65014" rtlCol="0" anchor="ctr"/>
            <a:lstStyle/>
            <a:p>
              <a:pPr algn="ctr"/>
              <a:endParaRPr lang="en-US" sz="5404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6070" y="825837"/>
              <a:ext cx="1312349" cy="3785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914" tIns="32457" rIns="64914" bIns="32457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7" b="1" dirty="0">
                  <a:solidFill>
                    <a:schemeClr val="bg1"/>
                  </a:solidFill>
                  <a:latin typeface="Arial"/>
                  <a:cs typeface="Arial"/>
                </a:rPr>
                <a:t>SELF-DRIVING NETWORKS</a:t>
              </a:r>
              <a:r>
                <a:rPr lang="en-US" sz="1707" b="1" baseline="30000" dirty="0">
                  <a:solidFill>
                    <a:schemeClr val="bg1"/>
                  </a:solidFill>
                  <a:latin typeface="Arial"/>
                  <a:cs typeface="Arial"/>
                </a:rPr>
                <a:t>TM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79399" y="5843338"/>
            <a:ext cx="2030477" cy="1365519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NETCONF/YANG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Automation frameworks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JET API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OpenConfig</a:t>
            </a: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ZTP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3704" y="5002350"/>
            <a:ext cx="2067957" cy="1148858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Streaming telemetry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Telemetry collectors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prpd</a:t>
            </a:r>
            <a:endParaRPr lang="en-US" sz="1564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3049" y="3987832"/>
            <a:ext cx="2067957" cy="1365519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Health Monitoring Capacity planning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Resource monitoring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Security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endParaRPr lang="en-US" sz="1564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604403743"/>
              </p:ext>
            </p:extLst>
          </p:nvPr>
        </p:nvGraphicFramePr>
        <p:xfrm>
          <a:off x="-1827988" y="-2178007"/>
          <a:ext cx="9355592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66278" y="2841803"/>
            <a:ext cx="2067957" cy="1148858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EDI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Automatic service placement 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Self Healing 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Intelligent Peering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24765" y="2237139"/>
            <a:ext cx="2067957" cy="715534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All processes with closed loop automation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4849109" y="3627827"/>
            <a:ext cx="314491" cy="108521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27" tIns="65014" rIns="130027" bIns="65014" rtlCol="0" anchor="ctr"/>
          <a:lstStyle/>
          <a:p>
            <a:pPr algn="ctr"/>
            <a:r>
              <a:rPr lang="en-US" sz="5689" b="1" dirty="0">
                <a:solidFill>
                  <a:srgbClr val="A64AEE"/>
                </a:solidFill>
                <a:latin typeface="Arial"/>
                <a:cs typeface="Arial"/>
              </a:rPr>
              <a:t>?</a:t>
            </a:r>
            <a:endParaRPr lang="en-US" sz="5404" b="1" dirty="0">
              <a:solidFill>
                <a:srgbClr val="A64AEE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4633" y="2458643"/>
            <a:ext cx="1307143" cy="1228943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YOU ARE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542" y="7808526"/>
            <a:ext cx="496581" cy="774653"/>
          </a:xfrm>
          <a:prstGeom prst="rect">
            <a:avLst/>
          </a:prstGeom>
          <a:ln>
            <a:noFill/>
          </a:ln>
        </p:spPr>
        <p:txBody>
          <a:bodyPr wrap="none" lIns="64914" tIns="32457" rIns="64914" bIns="32457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5120" b="1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</a:t>
            </a:r>
            <a:endParaRPr lang="en-US" sz="5120" b="1" dirty="0">
              <a:solidFill>
                <a:schemeClr val="tx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2632" y="6906587"/>
            <a:ext cx="496581" cy="774653"/>
          </a:xfrm>
          <a:prstGeom prst="rect">
            <a:avLst/>
          </a:prstGeom>
          <a:ln>
            <a:noFill/>
          </a:ln>
        </p:spPr>
        <p:txBody>
          <a:bodyPr wrap="none" lIns="64914" tIns="32457" rIns="64914" bIns="32457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512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16042" y="5859082"/>
            <a:ext cx="496581" cy="774653"/>
          </a:xfrm>
          <a:prstGeom prst="rect">
            <a:avLst/>
          </a:prstGeom>
          <a:ln>
            <a:noFill/>
          </a:ln>
        </p:spPr>
        <p:txBody>
          <a:bodyPr wrap="none" lIns="64914" tIns="32457" rIns="64914" bIns="32457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512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82049" y="4958627"/>
            <a:ext cx="496581" cy="774653"/>
          </a:xfrm>
          <a:prstGeom prst="rect">
            <a:avLst/>
          </a:prstGeom>
          <a:ln>
            <a:noFill/>
          </a:ln>
        </p:spPr>
        <p:txBody>
          <a:bodyPr wrap="none" lIns="64914" tIns="32457" rIns="64914" bIns="32457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5120" b="1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4</a:t>
            </a:r>
            <a:endParaRPr lang="en-US" sz="5120" b="1" dirty="0">
              <a:solidFill>
                <a:schemeClr val="tx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20668" y="3886694"/>
            <a:ext cx="496581" cy="774653"/>
          </a:xfrm>
          <a:prstGeom prst="rect">
            <a:avLst/>
          </a:prstGeom>
          <a:ln>
            <a:noFill/>
          </a:ln>
        </p:spPr>
        <p:txBody>
          <a:bodyPr wrap="none" lIns="64914" tIns="32457" rIns="64914" bIns="32457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512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424866" y="6343643"/>
            <a:ext cx="1718184" cy="2232167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Minimal human intervention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Intent based declaration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Autonomous vs. automated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Fully Event driven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endParaRPr lang="en-US" sz="1564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6456" y="7626956"/>
            <a:ext cx="1718184" cy="932195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Deeper insight</a:t>
            </a:r>
          </a:p>
          <a:p>
            <a:pPr marL="243836" indent="-243836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Visualization</a:t>
            </a:r>
          </a:p>
          <a:p>
            <a:pPr marL="243836" indent="-243836">
              <a:lnSpc>
                <a:spcPct val="90000"/>
              </a:lnSpc>
              <a:buFont typeface="Wingdings" pitchFamily="2" charset="2"/>
              <a:buChar char="ü"/>
            </a:pPr>
            <a:endParaRPr lang="en-US" sz="1564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6860" y="7382799"/>
            <a:ext cx="1718184" cy="1148858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Network decisions powered by analytics</a:t>
            </a:r>
          </a:p>
          <a:p>
            <a:pPr marL="243836" indent="-243836">
              <a:lnSpc>
                <a:spcPct val="90000"/>
              </a:lnSpc>
              <a:buFont typeface="Wingdings" pitchFamily="2" charset="2"/>
              <a:buChar char="ü"/>
            </a:pPr>
            <a:endParaRPr lang="en-US" sz="1564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06581" y="7601322"/>
            <a:ext cx="1718184" cy="932195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564" b="1" dirty="0">
                <a:solidFill>
                  <a:schemeClr val="bg1"/>
                </a:solidFill>
                <a:latin typeface="Arial"/>
                <a:cs typeface="Arial"/>
              </a:rPr>
              <a:t>Automated response to most events</a:t>
            </a:r>
          </a:p>
          <a:p>
            <a:pPr marL="243836" indent="-243836">
              <a:lnSpc>
                <a:spcPct val="90000"/>
              </a:lnSpc>
              <a:buFont typeface="Wingdings" pitchFamily="2" charset="2"/>
              <a:buChar char="ü"/>
            </a:pPr>
            <a:endParaRPr lang="en-US" sz="1564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2759006" y="4564880"/>
            <a:ext cx="358670" cy="928324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27" tIns="65014" rIns="130027" bIns="65014" rtlCol="0" anchor="ctr"/>
          <a:lstStyle/>
          <a:p>
            <a:pPr algn="ctr"/>
            <a:r>
              <a:rPr lang="en-US" sz="5689" b="1" dirty="0">
                <a:solidFill>
                  <a:srgbClr val="A64AEE"/>
                </a:solidFill>
                <a:latin typeface="Arial"/>
                <a:cs typeface="Arial"/>
              </a:rPr>
              <a:t>?</a:t>
            </a:r>
            <a:endParaRPr lang="en-US" sz="5404" b="1" dirty="0">
              <a:solidFill>
                <a:srgbClr val="A64AEE"/>
              </a:solidFill>
              <a:latin typeface="Arial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49072E-E4C9-8D4D-B655-3658F8FC0C58}"/>
              </a:ext>
            </a:extLst>
          </p:cNvPr>
          <p:cNvSpPr txBox="1"/>
          <p:nvPr/>
        </p:nvSpPr>
        <p:spPr>
          <a:xfrm>
            <a:off x="2388914" y="3723671"/>
            <a:ext cx="1139821" cy="841145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OR HERE</a:t>
            </a:r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6E154C4A-B3CA-EC40-86C5-3688C98327A9}"/>
              </a:ext>
            </a:extLst>
          </p:cNvPr>
          <p:cNvSpPr/>
          <p:nvPr/>
        </p:nvSpPr>
        <p:spPr>
          <a:xfrm>
            <a:off x="8929034" y="2923033"/>
            <a:ext cx="358670" cy="928324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27" tIns="65014" rIns="130027" bIns="65014" rtlCol="0" anchor="ctr"/>
          <a:lstStyle/>
          <a:p>
            <a:pPr algn="ctr"/>
            <a:r>
              <a:rPr lang="en-US" sz="5689" b="1" dirty="0">
                <a:solidFill>
                  <a:srgbClr val="A64AEE"/>
                </a:solidFill>
                <a:latin typeface="Arial"/>
                <a:cs typeface="Arial"/>
              </a:rPr>
              <a:t>?</a:t>
            </a:r>
            <a:endParaRPr lang="en-US" sz="5404" b="1" dirty="0">
              <a:solidFill>
                <a:srgbClr val="A64AEE"/>
              </a:solidFill>
              <a:latin typeface="Arial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A5D9E7-56C6-A841-9F44-731E0F23B280}"/>
              </a:ext>
            </a:extLst>
          </p:cNvPr>
          <p:cNvSpPr txBox="1"/>
          <p:nvPr/>
        </p:nvSpPr>
        <p:spPr>
          <a:xfrm>
            <a:off x="7815721" y="2081888"/>
            <a:ext cx="2569171" cy="841145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YOU SHOULD BE 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090FC-4F70-444F-9423-60ECCB88F01D}"/>
              </a:ext>
            </a:extLst>
          </p:cNvPr>
          <p:cNvSpPr txBox="1"/>
          <p:nvPr/>
        </p:nvSpPr>
        <p:spPr>
          <a:xfrm>
            <a:off x="540161" y="7429363"/>
            <a:ext cx="2067957" cy="498872"/>
          </a:xfrm>
          <a:prstGeom prst="rect">
            <a:avLst/>
          </a:prstGeom>
          <a:ln>
            <a:noFill/>
          </a:ln>
        </p:spPr>
        <p:txBody>
          <a:bodyPr wrap="square" lIns="64914" tIns="32457" rIns="64914" bIns="32457" rtlCol="0">
            <a:spAutoFit/>
          </a:bodyPr>
          <a:lstStyle/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CLI</a:t>
            </a:r>
          </a:p>
          <a:p>
            <a:pPr marL="243836" indent="-243836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564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SNMP</a:t>
            </a:r>
          </a:p>
        </p:txBody>
      </p:sp>
    </p:spTree>
    <p:extLst>
      <p:ext uri="{BB962C8B-B14F-4D97-AF65-F5344CB8AC3E}">
        <p14:creationId xmlns:p14="http://schemas.microsoft.com/office/powerpoint/2010/main" val="37040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Graphic spid="36" grpId="0">
        <p:bldAsOne/>
      </p:bldGraphic>
      <p:bldP spid="20" grpId="0"/>
      <p:bldP spid="21" grpId="0"/>
      <p:bldP spid="22" grpId="0" animBg="1"/>
      <p:bldP spid="23" grpId="0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  <p:bldP spid="43" grpId="0" animBg="1"/>
      <p:bldP spid="42" grpId="0"/>
      <p:bldP spid="44" grpId="0" animBg="1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53D4D-B1F9-924C-A3CE-0E29837E8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So, Software-Defined,</a:t>
            </a:r>
            <a:br>
              <a:rPr lang="en-US" sz="4400" dirty="0"/>
            </a:br>
            <a:r>
              <a:rPr lang="en-US" sz="4400" dirty="0"/>
              <a:t>(Disaggregated) Machine Learning?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C1FEB6-7287-294E-9665-2B89F0237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Yes, it can be done – it’s </a:t>
            </a:r>
            <a:r>
              <a:rPr lang="en-US" sz="3200" i="1" dirty="0"/>
              <a:t>being</a:t>
            </a:r>
            <a:r>
              <a:rPr lang="en-US" sz="3200" dirty="0"/>
              <a:t> done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1C2DE9-0A80-774C-9CE0-C9E23B665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90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264618" y="2832548"/>
            <a:ext cx="6184273" cy="4843420"/>
          </a:xfrm>
          <a:prstGeom prst="roundRect">
            <a:avLst>
              <a:gd name="adj" fmla="val 309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416734" y="6659217"/>
            <a:ext cx="6032156" cy="880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Enabling </a:t>
            </a:r>
            <a:r>
              <a:rPr lang="en-US" sz="4000" dirty="0">
                <a:solidFill>
                  <a:srgbClr val="945200"/>
                </a:solidFill>
              </a:rPr>
              <a:t>customizable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closed autonomous loops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961" y="6821424"/>
            <a:ext cx="3996267" cy="6996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4" name="Oval 161"/>
          <p:cNvSpPr>
            <a:spLocks noChangeAspect="1"/>
          </p:cNvSpPr>
          <p:nvPr/>
        </p:nvSpPr>
        <p:spPr>
          <a:xfrm>
            <a:off x="4449466" y="7363907"/>
            <a:ext cx="2991104" cy="1262794"/>
          </a:xfrm>
          <a:custGeom>
            <a:avLst/>
            <a:gdLst/>
            <a:ahLst/>
            <a:cxnLst/>
            <a:rect l="l" t="t" r="r" b="b"/>
            <a:pathLst>
              <a:path w="2960175" h="1780521">
                <a:moveTo>
                  <a:pt x="1309222" y="429"/>
                </a:moveTo>
                <a:cubicBezTo>
                  <a:pt x="1509581" y="-6185"/>
                  <a:pt x="1705190" y="63530"/>
                  <a:pt x="1848557" y="211140"/>
                </a:cubicBezTo>
                <a:cubicBezTo>
                  <a:pt x="1905898" y="270180"/>
                  <a:pt x="1950540" y="337209"/>
                  <a:pt x="1979205" y="410741"/>
                </a:cubicBezTo>
                <a:cubicBezTo>
                  <a:pt x="2041288" y="389334"/>
                  <a:pt x="2108609" y="377802"/>
                  <a:pt x="2178893" y="377802"/>
                </a:cubicBezTo>
                <a:cubicBezTo>
                  <a:pt x="2487800" y="377802"/>
                  <a:pt x="2739473" y="600572"/>
                  <a:pt x="2748447" y="879099"/>
                </a:cubicBezTo>
                <a:cubicBezTo>
                  <a:pt x="2849560" y="949116"/>
                  <a:pt x="2922914" y="1056137"/>
                  <a:pt x="2948590" y="1180720"/>
                </a:cubicBezTo>
                <a:cubicBezTo>
                  <a:pt x="2948738" y="1181144"/>
                  <a:pt x="2948838" y="1181579"/>
                  <a:pt x="2948838" y="1182036"/>
                </a:cubicBezTo>
                <a:cubicBezTo>
                  <a:pt x="2956247" y="1213303"/>
                  <a:pt x="2959851" y="1245845"/>
                  <a:pt x="2959890" y="1279178"/>
                </a:cubicBezTo>
                <a:lnTo>
                  <a:pt x="2960174" y="1281670"/>
                </a:lnTo>
                <a:lnTo>
                  <a:pt x="2960091" y="1282403"/>
                </a:lnTo>
                <a:cubicBezTo>
                  <a:pt x="2960174" y="1282857"/>
                  <a:pt x="2960175" y="1283310"/>
                  <a:pt x="2960175" y="1283764"/>
                </a:cubicBezTo>
                <a:lnTo>
                  <a:pt x="2960174" y="1283764"/>
                </a:lnTo>
                <a:cubicBezTo>
                  <a:pt x="2960174" y="1556643"/>
                  <a:pt x="2738962" y="1777855"/>
                  <a:pt x="2466083" y="1777855"/>
                </a:cubicBezTo>
                <a:lnTo>
                  <a:pt x="2426990" y="1777855"/>
                </a:lnTo>
                <a:cubicBezTo>
                  <a:pt x="2417168" y="1780288"/>
                  <a:pt x="2407185" y="1780521"/>
                  <a:pt x="2397141" y="1780521"/>
                </a:cubicBezTo>
                <a:lnTo>
                  <a:pt x="2367292" y="1777855"/>
                </a:lnTo>
                <a:lnTo>
                  <a:pt x="539049" y="1777854"/>
                </a:lnTo>
                <a:cubicBezTo>
                  <a:pt x="355631" y="1777854"/>
                  <a:pt x="195556" y="1677911"/>
                  <a:pt x="112197" y="1528429"/>
                </a:cubicBezTo>
                <a:cubicBezTo>
                  <a:pt x="41265" y="1436313"/>
                  <a:pt x="0" y="1324063"/>
                  <a:pt x="0" y="1203051"/>
                </a:cubicBezTo>
                <a:cubicBezTo>
                  <a:pt x="0" y="924877"/>
                  <a:pt x="218053" y="693001"/>
                  <a:pt x="507314" y="641340"/>
                </a:cubicBezTo>
                <a:cubicBezTo>
                  <a:pt x="545476" y="498373"/>
                  <a:pt x="624337" y="361366"/>
                  <a:pt x="741379" y="247689"/>
                </a:cubicBezTo>
                <a:cubicBezTo>
                  <a:pt x="903751" y="89986"/>
                  <a:pt x="1108862" y="7043"/>
                  <a:pt x="1309222" y="429"/>
                </a:cubicBezTo>
                <a:close/>
              </a:path>
            </a:pathLst>
          </a:custGeom>
          <a:solidFill>
            <a:schemeClr val="bg2"/>
          </a:solidFill>
          <a:ln w="28575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44464" tIns="144464" rIns="144464" bIns="72233" rtlCol="0" anchor="ctr" anchorCtr="0"/>
          <a:lstStyle/>
          <a:p>
            <a:pPr algn="ctr">
              <a:lnSpc>
                <a:spcPct val="90000"/>
              </a:lnSpc>
            </a:pPr>
            <a:endParaRPr lang="en-US" sz="1707" dirty="0">
              <a:solidFill>
                <a:srgbClr val="0067AC"/>
              </a:solidFill>
              <a:latin typeface="Arial"/>
            </a:endParaRPr>
          </a:p>
        </p:txBody>
      </p:sp>
      <p:pic>
        <p:nvPicPr>
          <p:cNvPr id="5" name="Picture 4" descr="MX Series_96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207" y="7757326"/>
            <a:ext cx="392472" cy="556415"/>
          </a:xfrm>
          <a:prstGeom prst="rect">
            <a:avLst/>
          </a:prstGeom>
        </p:spPr>
      </p:pic>
      <p:pic>
        <p:nvPicPr>
          <p:cNvPr id="6" name="Picture 5" descr="MX Series_96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015" y="7363909"/>
            <a:ext cx="392472" cy="556415"/>
          </a:xfrm>
          <a:prstGeom prst="rect">
            <a:avLst/>
          </a:prstGeom>
        </p:spPr>
      </p:pic>
      <p:pic>
        <p:nvPicPr>
          <p:cNvPr id="7" name="Picture 6" descr="MX Series_96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562" y="7363908"/>
            <a:ext cx="392472" cy="556415"/>
          </a:xfrm>
          <a:prstGeom prst="rect">
            <a:avLst/>
          </a:prstGeom>
        </p:spPr>
      </p:pic>
      <p:pic>
        <p:nvPicPr>
          <p:cNvPr id="8" name="Picture 7" descr="MX Series_96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902" y="7748474"/>
            <a:ext cx="392472" cy="5564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37707" y="7065265"/>
            <a:ext cx="487680" cy="46058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JTI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60854" y="7078811"/>
            <a:ext cx="487680" cy="46058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OC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77228" y="7065265"/>
            <a:ext cx="487680" cy="46058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067" dirty="0">
                <a:latin typeface="Arial"/>
                <a:cs typeface="Arial"/>
              </a:rPr>
              <a:t>Net- </a:t>
            </a:r>
            <a:r>
              <a:rPr lang="en-US" sz="1067" dirty="0" err="1">
                <a:latin typeface="Arial"/>
                <a:cs typeface="Arial"/>
              </a:rPr>
              <a:t>conf</a:t>
            </a:r>
            <a:endParaRPr lang="en-US" sz="1067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93601" y="7065265"/>
            <a:ext cx="487680" cy="46058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067" dirty="0">
                <a:latin typeface="Arial"/>
                <a:cs typeface="Arial"/>
              </a:rPr>
              <a:t>CLI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89654" y="7078811"/>
            <a:ext cx="487680" cy="46058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067" dirty="0">
                <a:latin typeface="Arial"/>
                <a:cs typeface="Arial"/>
              </a:rPr>
              <a:t>Sys log</a:t>
            </a:r>
          </a:p>
        </p:txBody>
      </p:sp>
      <p:sp>
        <p:nvSpPr>
          <p:cNvPr id="14" name="Left-Right Arrow 13"/>
          <p:cNvSpPr/>
          <p:nvPr/>
        </p:nvSpPr>
        <p:spPr>
          <a:xfrm rot="20593109">
            <a:off x="7333249" y="7568253"/>
            <a:ext cx="1377132" cy="475450"/>
          </a:xfrm>
          <a:prstGeom prst="leftRightArrow">
            <a:avLst>
              <a:gd name="adj1" fmla="val 40867"/>
              <a:gd name="adj2" fmla="val 65295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15" name="Can 14"/>
          <p:cNvSpPr/>
          <p:nvPr/>
        </p:nvSpPr>
        <p:spPr>
          <a:xfrm>
            <a:off x="10248053" y="5277720"/>
            <a:ext cx="1510454" cy="866987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Time series DB</a:t>
            </a:r>
          </a:p>
        </p:txBody>
      </p:sp>
      <p:sp>
        <p:nvSpPr>
          <p:cNvPr id="16" name="Can 15"/>
          <p:cNvSpPr/>
          <p:nvPr/>
        </p:nvSpPr>
        <p:spPr>
          <a:xfrm>
            <a:off x="8363226" y="5277720"/>
            <a:ext cx="975360" cy="866987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Rules Engine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42744" y="3152132"/>
            <a:ext cx="2086187" cy="12671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21" y="3218548"/>
            <a:ext cx="1719834" cy="10892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69463" y="2873807"/>
            <a:ext cx="1087376" cy="255949"/>
          </a:xfrm>
          <a:prstGeom prst="rect">
            <a:avLst/>
          </a:prstGeom>
          <a:ln>
            <a:noFill/>
          </a:ln>
        </p:spPr>
        <p:txBody>
          <a:bodyPr wrap="none" lIns="48686" tIns="24343" rIns="48686" bIns="2434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93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GUI access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83118" y="4787788"/>
            <a:ext cx="2208107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>
                <a:latin typeface="Arial"/>
                <a:cs typeface="Arial"/>
              </a:rPr>
              <a:t>API Server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343411" y="4026103"/>
            <a:ext cx="778934" cy="37403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MGD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9583103" y="4389219"/>
            <a:ext cx="313280" cy="409505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>
            <a:stCxn id="20" idx="2"/>
            <a:endCxn id="15" idx="1"/>
          </p:cNvCxnSpPr>
          <p:nvPr/>
        </p:nvCxnSpPr>
        <p:spPr>
          <a:xfrm>
            <a:off x="9787172" y="5153548"/>
            <a:ext cx="1216110" cy="1241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miter lim="800000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16" idx="1"/>
          </p:cNvCxnSpPr>
          <p:nvPr/>
        </p:nvCxnSpPr>
        <p:spPr>
          <a:xfrm flipH="1">
            <a:off x="8850906" y="5153548"/>
            <a:ext cx="936265" cy="1241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miter lim="800000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4"/>
          </p:cNvCxnSpPr>
          <p:nvPr/>
        </p:nvCxnSpPr>
        <p:spPr>
          <a:xfrm flipH="1">
            <a:off x="9338586" y="5711214"/>
            <a:ext cx="909468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miter lim="800000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0" idx="2"/>
            <a:endCxn id="3" idx="0"/>
          </p:cNvCxnSpPr>
          <p:nvPr/>
        </p:nvCxnSpPr>
        <p:spPr>
          <a:xfrm flipH="1">
            <a:off x="9619095" y="5153548"/>
            <a:ext cx="168077" cy="166787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miter lim="800000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29491" y="6829161"/>
            <a:ext cx="1010432" cy="226454"/>
          </a:xfrm>
          <a:prstGeom prst="rect">
            <a:avLst/>
          </a:prstGeom>
          <a:ln>
            <a:noFill/>
          </a:ln>
        </p:spPr>
        <p:txBody>
          <a:bodyPr wrap="none" lIns="48686" tIns="24343" rIns="48686" bIns="2434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80" b="1">
                <a:solidFill>
                  <a:schemeClr val="bg1"/>
                </a:solidFill>
                <a:latin typeface="Arial"/>
                <a:cs typeface="Arial"/>
              </a:rPr>
              <a:t>Ingest layer</a:t>
            </a:r>
            <a:endParaRPr lang="en-US" sz="128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76747" y="3218546"/>
            <a:ext cx="1801707" cy="5446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Programmatic access</a:t>
            </a:r>
          </a:p>
        </p:txBody>
      </p:sp>
      <p:sp>
        <p:nvSpPr>
          <p:cNvPr id="41" name="Left-Right Arrow 40"/>
          <p:cNvSpPr/>
          <p:nvPr/>
        </p:nvSpPr>
        <p:spPr>
          <a:xfrm rot="3046925">
            <a:off x="8271178" y="3974335"/>
            <a:ext cx="1542181" cy="433493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42" name="Left-Right Arrow 41"/>
          <p:cNvSpPr/>
          <p:nvPr/>
        </p:nvSpPr>
        <p:spPr>
          <a:xfrm rot="19135888">
            <a:off x="9718159" y="4054504"/>
            <a:ext cx="1490379" cy="433493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94973" y="4122888"/>
            <a:ext cx="971960" cy="462736"/>
          </a:xfrm>
          <a:prstGeom prst="rect">
            <a:avLst/>
          </a:prstGeom>
          <a:ln>
            <a:noFill/>
          </a:ln>
        </p:spPr>
        <p:txBody>
          <a:bodyPr wrap="none" lIns="48686" tIns="24343" rIns="48686" bIns="24343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93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Netconf</a:t>
            </a:r>
            <a:endParaRPr lang="en-US" sz="1493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en-US" sz="1493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REST API</a:t>
            </a:r>
          </a:p>
        </p:txBody>
      </p:sp>
      <p:sp>
        <p:nvSpPr>
          <p:cNvPr id="44" name="Left-Right Arrow 43"/>
          <p:cNvSpPr/>
          <p:nvPr/>
        </p:nvSpPr>
        <p:spPr>
          <a:xfrm>
            <a:off x="1842347" y="6603906"/>
            <a:ext cx="5233680" cy="44704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Kafka pipeline</a:t>
            </a:r>
          </a:p>
        </p:txBody>
      </p:sp>
      <p:sp>
        <p:nvSpPr>
          <p:cNvPr id="46" name="Bent Arrow 45"/>
          <p:cNvSpPr/>
          <p:nvPr/>
        </p:nvSpPr>
        <p:spPr>
          <a:xfrm rot="16200000" flipH="1">
            <a:off x="7018071" y="5277450"/>
            <a:ext cx="780432" cy="1983105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89955" y="6051509"/>
            <a:ext cx="1246073" cy="255949"/>
          </a:xfrm>
          <a:prstGeom prst="rect">
            <a:avLst/>
          </a:prstGeom>
          <a:ln>
            <a:noFill/>
          </a:ln>
        </p:spPr>
        <p:txBody>
          <a:bodyPr wrap="none" lIns="48686" tIns="24343" rIns="48686" bIns="2434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93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Kafka publish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1587270" y="5560085"/>
            <a:ext cx="6791120" cy="317217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1440" y="5388347"/>
            <a:ext cx="3527147" cy="255949"/>
          </a:xfrm>
          <a:prstGeom prst="rect">
            <a:avLst/>
          </a:prstGeom>
          <a:ln>
            <a:noFill/>
          </a:ln>
        </p:spPr>
        <p:txBody>
          <a:bodyPr wrap="none" lIns="48686" tIns="24343" rIns="48686" bIns="2434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93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Notifications</a:t>
            </a:r>
            <a:r>
              <a:rPr lang="en-US" sz="1493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 slack, email, web hook,</a:t>
            </a:r>
            <a:r>
              <a:rPr lang="is-IS" sz="1493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…</a:t>
            </a:r>
            <a:endParaRPr lang="en-US" sz="1493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" name="Left Arrow 50"/>
          <p:cNvSpPr/>
          <p:nvPr/>
        </p:nvSpPr>
        <p:spPr>
          <a:xfrm rot="405636">
            <a:off x="4377025" y="5084535"/>
            <a:ext cx="4020021" cy="321813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 rot="425050">
            <a:off x="5003386" y="4940567"/>
            <a:ext cx="2994950" cy="255949"/>
          </a:xfrm>
          <a:prstGeom prst="rect">
            <a:avLst/>
          </a:prstGeom>
          <a:ln>
            <a:noFill/>
          </a:ln>
        </p:spPr>
        <p:txBody>
          <a:bodyPr wrap="none" lIns="48686" tIns="24343" rIns="48686" bIns="2434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93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User Defined Functions/Actions</a:t>
            </a:r>
          </a:p>
        </p:txBody>
      </p:sp>
      <p:sp>
        <p:nvSpPr>
          <p:cNvPr id="53" name="Folded Corner 52"/>
          <p:cNvSpPr/>
          <p:nvPr/>
        </p:nvSpPr>
        <p:spPr>
          <a:xfrm>
            <a:off x="3142827" y="4408784"/>
            <a:ext cx="1062800" cy="930532"/>
          </a:xfrm>
          <a:prstGeom prst="foldedCorner">
            <a:avLst>
              <a:gd name="adj" fmla="val 3122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latin typeface="Arial"/>
                <a:cs typeface="Arial"/>
              </a:rPr>
              <a:t>Python</a:t>
            </a:r>
          </a:p>
          <a:p>
            <a:pPr algn="ctr"/>
            <a:r>
              <a:rPr lang="is-IS" sz="1493" dirty="0">
                <a:latin typeface="Arial"/>
                <a:cs typeface="Arial"/>
              </a:rPr>
              <a:t>…</a:t>
            </a:r>
            <a:endParaRPr lang="en-US" sz="1493" dirty="0">
              <a:latin typeface="Arial"/>
              <a:cs typeface="Arial"/>
            </a:endParaRPr>
          </a:p>
        </p:txBody>
      </p:sp>
      <p:sp>
        <p:nvSpPr>
          <p:cNvPr id="55" name="Bent Arrow 54"/>
          <p:cNvSpPr/>
          <p:nvPr/>
        </p:nvSpPr>
        <p:spPr>
          <a:xfrm rot="10800000" flipH="1">
            <a:off x="3584699" y="5339316"/>
            <a:ext cx="759815" cy="2893067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9134" y="5203687"/>
            <a:ext cx="1310016" cy="787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sz="1493" baseline="30000" dirty="0">
                <a:solidFill>
                  <a:schemeClr val="tx1"/>
                </a:solidFill>
                <a:latin typeface="Arial"/>
                <a:cs typeface="Arial"/>
              </a:rPr>
              <a:t>rd</a:t>
            </a:r>
            <a:r>
              <a:rPr lang="en-US" sz="1493" dirty="0">
                <a:solidFill>
                  <a:schemeClr val="tx1"/>
                </a:solidFill>
                <a:latin typeface="Arial"/>
                <a:cs typeface="Arial"/>
              </a:rPr>
              <a:t> party provisioning</a:t>
            </a:r>
          </a:p>
        </p:txBody>
      </p:sp>
      <p:sp>
        <p:nvSpPr>
          <p:cNvPr id="57" name="Bent Arrow 56"/>
          <p:cNvSpPr/>
          <p:nvPr/>
        </p:nvSpPr>
        <p:spPr>
          <a:xfrm rot="10800000" flipH="1">
            <a:off x="803614" y="5991532"/>
            <a:ext cx="3607794" cy="2634773"/>
          </a:xfrm>
          <a:prstGeom prst="bentArrow">
            <a:avLst>
              <a:gd name="adj1" fmla="val 7246"/>
              <a:gd name="adj2" fmla="val 6529"/>
              <a:gd name="adj3" fmla="val 10326"/>
              <a:gd name="adj4" fmla="val 13228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95398" y="3950255"/>
            <a:ext cx="1638534" cy="787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493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sz="1493" baseline="30000" dirty="0">
                <a:solidFill>
                  <a:schemeClr val="tx1"/>
                </a:solidFill>
                <a:latin typeface="Arial"/>
                <a:cs typeface="Arial"/>
              </a:rPr>
              <a:t>rd</a:t>
            </a:r>
            <a:r>
              <a:rPr lang="en-US" sz="1493" dirty="0">
                <a:solidFill>
                  <a:schemeClr val="tx1"/>
                </a:solidFill>
                <a:latin typeface="Arial"/>
                <a:cs typeface="Arial"/>
              </a:rPr>
              <a:t> party analytics apps</a:t>
            </a:r>
          </a:p>
        </p:txBody>
      </p:sp>
      <p:sp>
        <p:nvSpPr>
          <p:cNvPr id="59" name="Up-Down Arrow 58"/>
          <p:cNvSpPr/>
          <p:nvPr/>
        </p:nvSpPr>
        <p:spPr>
          <a:xfrm>
            <a:off x="2043184" y="4693126"/>
            <a:ext cx="383960" cy="2038352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endParaRPr lang="en-US" sz="1493">
              <a:latin typeface="Arial"/>
              <a:cs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154241" y="2702399"/>
            <a:ext cx="968104" cy="915886"/>
            <a:chOff x="4289717" y="1508711"/>
            <a:chExt cx="907597" cy="858642"/>
          </a:xfrm>
        </p:grpSpPr>
        <p:sp>
          <p:nvSpPr>
            <p:cNvPr id="62" name="Folded Corner 61"/>
            <p:cNvSpPr/>
            <p:nvPr/>
          </p:nvSpPr>
          <p:spPr>
            <a:xfrm>
              <a:off x="4289717" y="1508711"/>
              <a:ext cx="639912" cy="579334"/>
            </a:xfrm>
            <a:prstGeom prst="foldedCorner">
              <a:avLst>
                <a:gd name="adj" fmla="val 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853">
                  <a:latin typeface="Arial"/>
                  <a:cs typeface="Arial"/>
                </a:rPr>
                <a:t>Playbook</a:t>
              </a:r>
            </a:p>
          </p:txBody>
        </p:sp>
        <p:sp>
          <p:nvSpPr>
            <p:cNvPr id="63" name="Folded Corner 62"/>
            <p:cNvSpPr/>
            <p:nvPr/>
          </p:nvSpPr>
          <p:spPr>
            <a:xfrm>
              <a:off x="4360927" y="1596279"/>
              <a:ext cx="639912" cy="579334"/>
            </a:xfrm>
            <a:prstGeom prst="foldedCorner">
              <a:avLst>
                <a:gd name="adj" fmla="val 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853">
                  <a:latin typeface="Arial"/>
                  <a:cs typeface="Arial"/>
                </a:rPr>
                <a:t>Playbook</a:t>
              </a:r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4428308" y="1683847"/>
              <a:ext cx="639912" cy="579334"/>
            </a:xfrm>
            <a:prstGeom prst="foldedCorner">
              <a:avLst>
                <a:gd name="adj" fmla="val 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853">
                  <a:latin typeface="Arial"/>
                  <a:cs typeface="Arial"/>
                </a:rPr>
                <a:t>Playbook</a:t>
              </a:r>
            </a:p>
          </p:txBody>
        </p:sp>
        <p:sp>
          <p:nvSpPr>
            <p:cNvPr id="61" name="Folded Corner 60"/>
            <p:cNvSpPr/>
            <p:nvPr/>
          </p:nvSpPr>
          <p:spPr>
            <a:xfrm>
              <a:off x="4506905" y="1788017"/>
              <a:ext cx="690409" cy="579336"/>
            </a:xfrm>
            <a:prstGeom prst="foldedCorner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endParaRPr lang="en-US" sz="853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544158" y="2496329"/>
            <a:ext cx="1756324" cy="479494"/>
            <a:chOff x="3959150" y="1098989"/>
            <a:chExt cx="1646553" cy="449525"/>
          </a:xfrm>
        </p:grpSpPr>
        <p:sp>
          <p:nvSpPr>
            <p:cNvPr id="67" name="Rounded Rectangle 66"/>
            <p:cNvSpPr/>
            <p:nvPr/>
          </p:nvSpPr>
          <p:spPr>
            <a:xfrm>
              <a:off x="3959150" y="1098989"/>
              <a:ext cx="1646553" cy="449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1493">
                  <a:solidFill>
                    <a:srgbClr val="7030A0"/>
                  </a:solidFill>
                  <a:latin typeface="Arial"/>
                  <a:cs typeface="Arial"/>
                </a:rPr>
                <a:t>Define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019098" y="1145563"/>
              <a:ext cx="396339" cy="3698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068480" y="7637393"/>
            <a:ext cx="1756324" cy="479494"/>
            <a:chOff x="3959150" y="1098989"/>
            <a:chExt cx="1646553" cy="449525"/>
          </a:xfrm>
        </p:grpSpPr>
        <p:sp>
          <p:nvSpPr>
            <p:cNvPr id="70" name="Rounded Rectangle 69"/>
            <p:cNvSpPr/>
            <p:nvPr/>
          </p:nvSpPr>
          <p:spPr>
            <a:xfrm>
              <a:off x="3959150" y="1098989"/>
              <a:ext cx="1646553" cy="449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1493" dirty="0">
                  <a:solidFill>
                    <a:srgbClr val="7030A0"/>
                  </a:solidFill>
                  <a:latin typeface="Arial"/>
                  <a:cs typeface="Arial"/>
                </a:rPr>
                <a:t>Collect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4019098" y="1145563"/>
              <a:ext cx="396339" cy="3698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202798" y="5131853"/>
            <a:ext cx="1756324" cy="479494"/>
            <a:chOff x="3959150" y="1098989"/>
            <a:chExt cx="1646553" cy="449525"/>
          </a:xfrm>
        </p:grpSpPr>
        <p:sp>
          <p:nvSpPr>
            <p:cNvPr id="73" name="Rounded Rectangle 72"/>
            <p:cNvSpPr/>
            <p:nvPr/>
          </p:nvSpPr>
          <p:spPr>
            <a:xfrm>
              <a:off x="3959150" y="1098989"/>
              <a:ext cx="1646553" cy="449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1493" dirty="0">
                  <a:solidFill>
                    <a:srgbClr val="7030A0"/>
                  </a:solidFill>
                  <a:latin typeface="Arial"/>
                  <a:cs typeface="Arial"/>
                </a:rPr>
                <a:t>Store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4019098" y="1145563"/>
              <a:ext cx="396339" cy="369887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617366" y="5987259"/>
            <a:ext cx="1756324" cy="479494"/>
            <a:chOff x="3959150" y="1098989"/>
            <a:chExt cx="1646553" cy="449525"/>
          </a:xfrm>
        </p:grpSpPr>
        <p:sp>
          <p:nvSpPr>
            <p:cNvPr id="76" name="Rounded Rectangle 75"/>
            <p:cNvSpPr/>
            <p:nvPr/>
          </p:nvSpPr>
          <p:spPr>
            <a:xfrm>
              <a:off x="3959150" y="1098989"/>
              <a:ext cx="1646553" cy="449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1493">
                  <a:solidFill>
                    <a:srgbClr val="7030A0"/>
                  </a:solidFill>
                  <a:latin typeface="Arial"/>
                  <a:cs typeface="Arial"/>
                </a:rPr>
                <a:t>Analyze</a:t>
              </a:r>
              <a:endParaRPr lang="en-US" sz="1493" dirty="0">
                <a:solidFill>
                  <a:srgbClr val="7030A0"/>
                </a:solidFill>
                <a:latin typeface="Arial"/>
                <a:cs typeface="Arial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019098" y="1145563"/>
              <a:ext cx="396339" cy="3698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36933" y="4049659"/>
            <a:ext cx="1756324" cy="479494"/>
            <a:chOff x="3959150" y="1098989"/>
            <a:chExt cx="1646553" cy="449525"/>
          </a:xfrm>
        </p:grpSpPr>
        <p:sp>
          <p:nvSpPr>
            <p:cNvPr id="79" name="Rounded Rectangle 78"/>
            <p:cNvSpPr/>
            <p:nvPr/>
          </p:nvSpPr>
          <p:spPr>
            <a:xfrm>
              <a:off x="3959150" y="1098989"/>
              <a:ext cx="1646553" cy="449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1493">
                  <a:solidFill>
                    <a:srgbClr val="7030A0"/>
                  </a:solidFill>
                  <a:latin typeface="Arial"/>
                  <a:cs typeface="Arial"/>
                </a:rPr>
                <a:t>Visualize</a:t>
              </a:r>
              <a:endParaRPr lang="en-US" sz="1493" dirty="0">
                <a:solidFill>
                  <a:srgbClr val="7030A0"/>
                </a:solidFill>
                <a:latin typeface="Arial"/>
                <a:cs typeface="Arial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019098" y="1145563"/>
              <a:ext cx="396339" cy="3698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05808" y="5824551"/>
            <a:ext cx="1756324" cy="479494"/>
            <a:chOff x="3959150" y="1098989"/>
            <a:chExt cx="1646553" cy="449525"/>
          </a:xfrm>
        </p:grpSpPr>
        <p:sp>
          <p:nvSpPr>
            <p:cNvPr id="82" name="Rounded Rectangle 81"/>
            <p:cNvSpPr/>
            <p:nvPr/>
          </p:nvSpPr>
          <p:spPr>
            <a:xfrm>
              <a:off x="3959150" y="1098989"/>
              <a:ext cx="1646553" cy="449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1493" dirty="0">
                  <a:solidFill>
                    <a:srgbClr val="7030A0"/>
                  </a:solidFill>
                  <a:latin typeface="Arial"/>
                  <a:cs typeface="Arial"/>
                </a:rPr>
                <a:t>Notify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4019098" y="1145563"/>
              <a:ext cx="396339" cy="3698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20957" y="4213632"/>
            <a:ext cx="1756324" cy="479494"/>
            <a:chOff x="3959150" y="1098989"/>
            <a:chExt cx="1646553" cy="449525"/>
          </a:xfrm>
        </p:grpSpPr>
        <p:sp>
          <p:nvSpPr>
            <p:cNvPr id="85" name="Rounded Rectangle 84"/>
            <p:cNvSpPr/>
            <p:nvPr/>
          </p:nvSpPr>
          <p:spPr>
            <a:xfrm>
              <a:off x="3959150" y="1098989"/>
              <a:ext cx="1646553" cy="4495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1493" dirty="0">
                  <a:solidFill>
                    <a:srgbClr val="7030A0"/>
                  </a:solidFill>
                  <a:latin typeface="Arial"/>
                  <a:cs typeface="Arial"/>
                </a:rPr>
                <a:t>Act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4019098" y="1145563"/>
              <a:ext cx="396339" cy="3698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7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0953441" y="7065265"/>
            <a:ext cx="487680" cy="46058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20" tIns="48761" rIns="97520" bIns="48761" rtlCol="0" anchor="ctr"/>
          <a:lstStyle/>
          <a:p>
            <a:pPr algn="ctr"/>
            <a:r>
              <a:rPr lang="en-US" sz="1067" dirty="0">
                <a:latin typeface="Arial"/>
                <a:cs typeface="Arial"/>
              </a:rPr>
              <a:t>SNMP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67958" y="7043722"/>
            <a:ext cx="995182" cy="403746"/>
          </a:xfrm>
          <a:prstGeom prst="rect">
            <a:avLst/>
          </a:prstGeom>
          <a:ln>
            <a:noFill/>
          </a:ln>
        </p:spPr>
        <p:txBody>
          <a:bodyPr wrap="square" lIns="48686" tIns="24343" rIns="48686" bIns="2434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80" b="1" dirty="0">
                <a:solidFill>
                  <a:schemeClr val="bg1"/>
                </a:solidFill>
                <a:latin typeface="Arial"/>
                <a:cs typeface="Arial"/>
              </a:rPr>
              <a:t>Telemetry Infra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760" y="6915026"/>
            <a:ext cx="451092" cy="41788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ECB6878-4636-7F46-8239-357DEB41204C}"/>
              </a:ext>
            </a:extLst>
          </p:cNvPr>
          <p:cNvSpPr/>
          <p:nvPr/>
        </p:nvSpPr>
        <p:spPr>
          <a:xfrm>
            <a:off x="108373" y="3730396"/>
            <a:ext cx="4574467" cy="3283551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27" tIns="65014" rIns="130027" bIns="65014" rtlCol="0" anchor="ctr"/>
          <a:lstStyle/>
          <a:p>
            <a:pPr algn="ctr"/>
            <a:endParaRPr lang="en-US" sz="1991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316986-BC86-F042-AD29-5EEE63B4CF70}"/>
              </a:ext>
            </a:extLst>
          </p:cNvPr>
          <p:cNvSpPr/>
          <p:nvPr/>
        </p:nvSpPr>
        <p:spPr>
          <a:xfrm>
            <a:off x="8338485" y="2276132"/>
            <a:ext cx="1198545" cy="3732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27" tIns="65014" rIns="130027" bIns="65014" rtlCol="0" anchor="ctr"/>
          <a:lstStyle/>
          <a:p>
            <a:pPr algn="ctr"/>
            <a:r>
              <a:rPr lang="en-US" sz="1422" b="1" dirty="0">
                <a:solidFill>
                  <a:schemeClr val="bg1"/>
                </a:solidFill>
                <a:latin typeface="Arial"/>
                <a:cs typeface="Arial"/>
              </a:rPr>
              <a:t>Playbooks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7FF37E-A5F1-DD40-9EE0-A84C7BCE54F2}"/>
              </a:ext>
            </a:extLst>
          </p:cNvPr>
          <p:cNvGrpSpPr/>
          <p:nvPr/>
        </p:nvGrpSpPr>
        <p:grpSpPr>
          <a:xfrm>
            <a:off x="4464105" y="2720968"/>
            <a:ext cx="1580683" cy="904779"/>
            <a:chOff x="3138824" y="620049"/>
            <a:chExt cx="1111418" cy="63617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8953BF3-FC2F-A041-BB13-337B2D03C605}"/>
                </a:ext>
              </a:extLst>
            </p:cNvPr>
            <p:cNvSpPr/>
            <p:nvPr/>
          </p:nvSpPr>
          <p:spPr>
            <a:xfrm>
              <a:off x="3138824" y="620049"/>
              <a:ext cx="297254" cy="27741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1CF4F7-8920-D54D-9CF3-3A6F8F6E73F5}"/>
                </a:ext>
              </a:extLst>
            </p:cNvPr>
            <p:cNvSpPr txBox="1"/>
            <p:nvPr/>
          </p:nvSpPr>
          <p:spPr>
            <a:xfrm>
              <a:off x="3436078" y="654452"/>
              <a:ext cx="700817" cy="239951"/>
            </a:xfrm>
            <a:prstGeom prst="rect">
              <a:avLst/>
            </a:prstGeom>
            <a:ln>
              <a:noFill/>
            </a:ln>
          </p:spPr>
          <p:txBody>
            <a:bodyPr wrap="none" lIns="64914" tIns="32457" rIns="64914" bIns="32457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991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Human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9EB3CD8-8EAB-694A-A8DF-09E207040C65}"/>
                </a:ext>
              </a:extLst>
            </p:cNvPr>
            <p:cNvSpPr/>
            <p:nvPr/>
          </p:nvSpPr>
          <p:spPr>
            <a:xfrm>
              <a:off x="3141714" y="978807"/>
              <a:ext cx="297254" cy="2774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20" tIns="48761" rIns="97520" bIns="48761" rtlCol="0" anchor="ctr"/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m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714A638-FF2F-4F46-8BC3-EE2BD5D3DA17}"/>
                </a:ext>
              </a:extLst>
            </p:cNvPr>
            <p:cNvSpPr txBox="1"/>
            <p:nvPr/>
          </p:nvSpPr>
          <p:spPr>
            <a:xfrm>
              <a:off x="3438968" y="1013210"/>
              <a:ext cx="811274" cy="239951"/>
            </a:xfrm>
            <a:prstGeom prst="rect">
              <a:avLst/>
            </a:prstGeom>
            <a:ln>
              <a:noFill/>
            </a:ln>
          </p:spPr>
          <p:txBody>
            <a:bodyPr wrap="none" lIns="64914" tIns="32457" rIns="64914" bIns="32457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991" b="1" dirty="0">
                  <a:solidFill>
                    <a:srgbClr val="7030A0"/>
                  </a:solidFill>
                  <a:latin typeface="Arial"/>
                  <a:cs typeface="Arial"/>
                </a:rPr>
                <a:t>Machine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D5B60DE0-6A22-5C46-84A4-D1272884ABF2}"/>
              </a:ext>
            </a:extLst>
          </p:cNvPr>
          <p:cNvSpPr/>
          <p:nvPr/>
        </p:nvSpPr>
        <p:spPr>
          <a:xfrm>
            <a:off x="8325387" y="2137146"/>
            <a:ext cx="1239521" cy="63275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27" tIns="65014" rIns="130027" bIns="65014" rtlCol="0" anchor="ctr"/>
          <a:lstStyle/>
          <a:p>
            <a:pPr algn="ctr"/>
            <a:endParaRPr lang="en-US" sz="199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2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/>
              <a:t>Conclusion</a:t>
            </a:r>
          </a:p>
        </p:txBody>
      </p:sp>
      <p:sp>
        <p:nvSpPr>
          <p:cNvPr id="260" name="Life is exciting again!…"/>
          <p:cNvSpPr txBox="1">
            <a:spLocks noGrp="1"/>
          </p:cNvSpPr>
          <p:nvPr>
            <p:ph idx="1"/>
          </p:nvPr>
        </p:nvSpPr>
        <p:spPr>
          <a:xfrm>
            <a:off x="544845" y="2282680"/>
            <a:ext cx="12128417" cy="634987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800"/>
              </a:spcBef>
            </a:pPr>
            <a:r>
              <a:rPr sz="3200" dirty="0"/>
              <a:t>Life is exciting again!</a:t>
            </a:r>
          </a:p>
          <a:p>
            <a:pPr>
              <a:spcBef>
                <a:spcPts val="2800"/>
              </a:spcBef>
            </a:pPr>
            <a:r>
              <a:rPr sz="3200" dirty="0"/>
              <a:t>So much to absorb, assimilate, integrate</a:t>
            </a:r>
            <a:endParaRPr lang="en-US" sz="3200" dirty="0"/>
          </a:p>
          <a:p>
            <a:pPr>
              <a:spcBef>
                <a:spcPts val="2800"/>
              </a:spcBef>
            </a:pPr>
            <a:r>
              <a:rPr lang="en-US" sz="3200" dirty="0"/>
              <a:t>New capabilities: programmatic network layers</a:t>
            </a:r>
            <a:endParaRPr sz="3200" dirty="0"/>
          </a:p>
          <a:p>
            <a:pPr>
              <a:spcBef>
                <a:spcPts val="2800"/>
              </a:spcBef>
            </a:pPr>
            <a:r>
              <a:rPr sz="3200" dirty="0"/>
              <a:t>New modes of operation (scripting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sz="3200" dirty="0"/>
              <a:t> automation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sz="3200" dirty="0"/>
              <a:t> EDI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sz="3200" dirty="0"/>
              <a:t> SDN2)</a:t>
            </a:r>
          </a:p>
          <a:p>
            <a:pPr>
              <a:spcBef>
                <a:spcPts val="2800"/>
              </a:spcBef>
            </a:pPr>
            <a:r>
              <a:rPr sz="3200" dirty="0"/>
              <a:t>ML brings new capabilities, new challenges and new techniques</a:t>
            </a:r>
          </a:p>
          <a:p>
            <a:pPr>
              <a:spcBef>
                <a:spcPts val="2800"/>
              </a:spcBef>
            </a:pPr>
            <a:r>
              <a:rPr sz="3200" dirty="0"/>
              <a:t>Learning is a must (and a privilege!)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31A96-8EDA-1946-A265-3145E50E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0675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 Learning Mo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A Learning Moment</a:t>
            </a:r>
          </a:p>
        </p:txBody>
      </p:sp>
      <p:sp>
        <p:nvSpPr>
          <p:cNvPr id="153" name="But then, (not soon, not calmly, but eventually) the thought: let’s examine this…"/>
          <p:cNvSpPr txBox="1">
            <a:spLocks noGrp="1"/>
          </p:cNvSpPr>
          <p:nvPr>
            <p:ph idx="1"/>
          </p:nvPr>
        </p:nvSpPr>
        <p:spPr>
          <a:xfrm>
            <a:off x="1375541" y="3254778"/>
            <a:ext cx="10306374" cy="31771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marL="0" indent="0" algn="ctr">
              <a:buSzTx/>
              <a:buNone/>
            </a:pPr>
            <a:r>
              <a:rPr sz="3200" dirty="0">
                <a:solidFill>
                  <a:schemeClr val="bg1"/>
                </a:solidFill>
              </a:rPr>
              <a:t>But then, (not soon, not calmly, but eventually) the thought</a:t>
            </a:r>
            <a:r>
              <a:rPr lang="en-US" sz="3200" dirty="0">
                <a:solidFill>
                  <a:schemeClr val="bg1"/>
                </a:solidFill>
              </a:rPr>
              <a:t> comes</a:t>
            </a:r>
            <a:r>
              <a:rPr sz="3200" dirty="0">
                <a:solidFill>
                  <a:schemeClr val="bg1"/>
                </a:solidFill>
              </a:rPr>
              <a:t>: let’s </a:t>
            </a:r>
            <a:r>
              <a:rPr lang="en-US" sz="3200" dirty="0">
                <a:solidFill>
                  <a:schemeClr val="bg1"/>
                </a:solidFill>
              </a:rPr>
              <a:t>look at</a:t>
            </a:r>
            <a:r>
              <a:rPr sz="3200" dirty="0">
                <a:solidFill>
                  <a:schemeClr val="bg1"/>
                </a:solidFill>
              </a:rPr>
              <a:t> this</a:t>
            </a:r>
            <a:r>
              <a:rPr lang="en-US" sz="3200" dirty="0">
                <a:solidFill>
                  <a:schemeClr val="bg1"/>
                </a:solidFill>
              </a:rPr>
              <a:t> objectively</a:t>
            </a:r>
            <a:endParaRPr sz="3200" dirty="0">
              <a:solidFill>
                <a:schemeClr val="bg1"/>
              </a:solidFill>
            </a:endParaRPr>
          </a:p>
          <a:p>
            <a:pPr algn="ctr"/>
            <a:r>
              <a:rPr sz="3200" dirty="0">
                <a:solidFill>
                  <a:schemeClr val="bg1"/>
                </a:solidFill>
              </a:rPr>
              <a:t>There are functions that could (</a:t>
            </a:r>
            <a:r>
              <a:rPr sz="3200" u="sng" dirty="0">
                <a:solidFill>
                  <a:schemeClr val="bg1"/>
                </a:solidFill>
              </a:rPr>
              <a:t>should</a:t>
            </a:r>
            <a:r>
              <a:rPr sz="3200" dirty="0">
                <a:solidFill>
                  <a:schemeClr val="bg1"/>
                </a:solidFill>
              </a:rPr>
              <a:t>) be centralized</a:t>
            </a:r>
          </a:p>
          <a:p>
            <a:pPr algn="ctr"/>
            <a:r>
              <a:rPr sz="3200" dirty="0">
                <a:solidFill>
                  <a:schemeClr val="bg1"/>
                </a:solidFill>
              </a:rPr>
              <a:t>There are functions that </a:t>
            </a:r>
            <a:r>
              <a:rPr sz="3200" u="sng" dirty="0">
                <a:solidFill>
                  <a:schemeClr val="bg1"/>
                </a:solidFill>
              </a:rPr>
              <a:t>may</a:t>
            </a:r>
            <a:r>
              <a:rPr sz="3200" dirty="0">
                <a:solidFill>
                  <a:schemeClr val="bg1"/>
                </a:solidFill>
              </a:rPr>
              <a:t> be centralized</a:t>
            </a:r>
          </a:p>
          <a:p>
            <a:pPr algn="ctr"/>
            <a:r>
              <a:rPr sz="3200" dirty="0">
                <a:solidFill>
                  <a:schemeClr val="bg1"/>
                </a:solidFill>
              </a:rPr>
              <a:t>Others that </a:t>
            </a:r>
            <a:r>
              <a:rPr sz="3200" u="sng" dirty="0">
                <a:solidFill>
                  <a:schemeClr val="bg1"/>
                </a:solidFill>
              </a:rPr>
              <a:t>must</a:t>
            </a:r>
            <a:r>
              <a:rPr sz="3200" dirty="0">
                <a:solidFill>
                  <a:schemeClr val="bg1"/>
                </a:solidFill>
              </a:rPr>
              <a:t> be distributed, even localized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642EE-8DC0-8C47-BFA3-83059EA35095}"/>
              </a:ext>
            </a:extLst>
          </p:cNvPr>
          <p:cNvSpPr txBox="1"/>
          <p:nvPr/>
        </p:nvSpPr>
        <p:spPr>
          <a:xfrm>
            <a:off x="1375540" y="7908500"/>
            <a:ext cx="103063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 see it today in the “battle” between </a:t>
            </a:r>
            <a:r>
              <a:rPr lang="en-US" sz="2800" dirty="0">
                <a:solidFill>
                  <a:srgbClr val="C00000"/>
                </a:solidFill>
              </a:rPr>
              <a:t>cloud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edge compute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oud     Edge Compu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rPr sz="4000" dirty="0">
                <a:solidFill>
                  <a:srgbClr val="C00000"/>
                </a:solidFill>
              </a:rPr>
              <a:t>Cloud</a:t>
            </a:r>
            <a:r>
              <a:rPr sz="4000" dirty="0"/>
              <a:t>   </a:t>
            </a:r>
            <a:r>
              <a:rPr lang="en-US" sz="4000" dirty="0"/>
              <a:t>      </a:t>
            </a:r>
            <a:r>
              <a:rPr sz="4000" dirty="0"/>
              <a:t>  Edge Compute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8" name="Cloud"/>
          <p:cNvSpPr/>
          <p:nvPr/>
        </p:nvSpPr>
        <p:spPr>
          <a:xfrm>
            <a:off x="1630894" y="3090849"/>
            <a:ext cx="4981185" cy="3001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9" name="PCE"/>
          <p:cNvSpPr/>
          <p:nvPr/>
        </p:nvSpPr>
        <p:spPr>
          <a:xfrm>
            <a:off x="3675240" y="3505200"/>
            <a:ext cx="892493" cy="689882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r>
              <a:t>PCE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2292270" y="5728255"/>
            <a:ext cx="508319" cy="1048466"/>
            <a:chOff x="0" y="0"/>
            <a:chExt cx="508317" cy="1048464"/>
          </a:xfrm>
        </p:grpSpPr>
        <p:sp>
          <p:nvSpPr>
            <p:cNvPr id="160" name="CP…"/>
            <p:cNvSpPr/>
            <p:nvPr/>
          </p:nvSpPr>
          <p:spPr>
            <a:xfrm>
              <a:off x="5409" y="0"/>
              <a:ext cx="497500" cy="1048465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r>
                <a:t>CP</a:t>
              </a:r>
            </a:p>
            <a:p>
              <a:pPr>
                <a:defRPr sz="18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  <a:p>
              <a:pPr>
                <a:defRPr sz="18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r>
                <a:t>DP</a:t>
              </a:r>
            </a:p>
          </p:txBody>
        </p:sp>
        <p:sp>
          <p:nvSpPr>
            <p:cNvPr id="161" name="Line"/>
            <p:cNvSpPr/>
            <p:nvPr/>
          </p:nvSpPr>
          <p:spPr>
            <a:xfrm>
              <a:off x="0" y="554881"/>
              <a:ext cx="50831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6" name="Cloud"/>
          <p:cNvSpPr/>
          <p:nvPr/>
        </p:nvSpPr>
        <p:spPr>
          <a:xfrm>
            <a:off x="7086814" y="5600620"/>
            <a:ext cx="5049861" cy="3043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7" name="Brain Front"/>
          <p:cNvSpPr/>
          <p:nvPr/>
        </p:nvSpPr>
        <p:spPr>
          <a:xfrm>
            <a:off x="8850496" y="6551007"/>
            <a:ext cx="1375836" cy="114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8302" y="9"/>
                </a:moveTo>
                <a:cubicBezTo>
                  <a:pt x="6982" y="101"/>
                  <a:pt x="5943" y="867"/>
                  <a:pt x="5256" y="1602"/>
                </a:cubicBezTo>
                <a:cubicBezTo>
                  <a:pt x="5021" y="1852"/>
                  <a:pt x="4829" y="2167"/>
                  <a:pt x="4726" y="2528"/>
                </a:cubicBezTo>
                <a:cubicBezTo>
                  <a:pt x="4627" y="2877"/>
                  <a:pt x="4605" y="3232"/>
                  <a:pt x="4671" y="3567"/>
                </a:cubicBezTo>
                <a:cubicBezTo>
                  <a:pt x="4747" y="3948"/>
                  <a:pt x="4927" y="4283"/>
                  <a:pt x="5162" y="4487"/>
                </a:cubicBezTo>
                <a:cubicBezTo>
                  <a:pt x="5228" y="4546"/>
                  <a:pt x="5327" y="4527"/>
                  <a:pt x="5370" y="4448"/>
                </a:cubicBezTo>
                <a:cubicBezTo>
                  <a:pt x="5730" y="3830"/>
                  <a:pt x="6309" y="3389"/>
                  <a:pt x="6844" y="3323"/>
                </a:cubicBezTo>
                <a:cubicBezTo>
                  <a:pt x="6925" y="3310"/>
                  <a:pt x="7003" y="3371"/>
                  <a:pt x="7024" y="3463"/>
                </a:cubicBezTo>
                <a:cubicBezTo>
                  <a:pt x="7052" y="3587"/>
                  <a:pt x="6985" y="3704"/>
                  <a:pt x="6881" y="3711"/>
                </a:cubicBezTo>
                <a:cubicBezTo>
                  <a:pt x="6434" y="3770"/>
                  <a:pt x="5949" y="4146"/>
                  <a:pt x="5638" y="4678"/>
                </a:cubicBezTo>
                <a:cubicBezTo>
                  <a:pt x="5431" y="5033"/>
                  <a:pt x="5343" y="5387"/>
                  <a:pt x="5392" y="5670"/>
                </a:cubicBezTo>
                <a:cubicBezTo>
                  <a:pt x="5409" y="5768"/>
                  <a:pt x="5375" y="5873"/>
                  <a:pt x="5293" y="5912"/>
                </a:cubicBezTo>
                <a:cubicBezTo>
                  <a:pt x="5272" y="5919"/>
                  <a:pt x="5256" y="5926"/>
                  <a:pt x="5234" y="5926"/>
                </a:cubicBezTo>
                <a:cubicBezTo>
                  <a:pt x="5157" y="5926"/>
                  <a:pt x="5091" y="5866"/>
                  <a:pt x="5075" y="5774"/>
                </a:cubicBezTo>
                <a:cubicBezTo>
                  <a:pt x="5037" y="5590"/>
                  <a:pt x="5043" y="5387"/>
                  <a:pt x="5087" y="5177"/>
                </a:cubicBezTo>
                <a:cubicBezTo>
                  <a:pt x="5114" y="5046"/>
                  <a:pt x="5071" y="4907"/>
                  <a:pt x="4978" y="4822"/>
                </a:cubicBezTo>
                <a:cubicBezTo>
                  <a:pt x="4672" y="4559"/>
                  <a:pt x="4443" y="4139"/>
                  <a:pt x="4350" y="3666"/>
                </a:cubicBezTo>
                <a:cubicBezTo>
                  <a:pt x="4323" y="3534"/>
                  <a:pt x="4306" y="3403"/>
                  <a:pt x="4306" y="3272"/>
                </a:cubicBezTo>
                <a:cubicBezTo>
                  <a:pt x="4301" y="3101"/>
                  <a:pt x="4175" y="2982"/>
                  <a:pt x="4038" y="3015"/>
                </a:cubicBezTo>
                <a:cubicBezTo>
                  <a:pt x="3503" y="3159"/>
                  <a:pt x="2363" y="3724"/>
                  <a:pt x="1332" y="5524"/>
                </a:cubicBezTo>
                <a:cubicBezTo>
                  <a:pt x="595" y="6917"/>
                  <a:pt x="279" y="8480"/>
                  <a:pt x="426" y="9302"/>
                </a:cubicBezTo>
                <a:cubicBezTo>
                  <a:pt x="443" y="9492"/>
                  <a:pt x="486" y="9670"/>
                  <a:pt x="541" y="9827"/>
                </a:cubicBezTo>
                <a:cubicBezTo>
                  <a:pt x="595" y="9978"/>
                  <a:pt x="748" y="10038"/>
                  <a:pt x="868" y="9953"/>
                </a:cubicBezTo>
                <a:cubicBezTo>
                  <a:pt x="1179" y="9729"/>
                  <a:pt x="1484" y="9624"/>
                  <a:pt x="1751" y="9585"/>
                </a:cubicBezTo>
                <a:cubicBezTo>
                  <a:pt x="2292" y="9500"/>
                  <a:pt x="2756" y="9664"/>
                  <a:pt x="3051" y="9815"/>
                </a:cubicBezTo>
                <a:cubicBezTo>
                  <a:pt x="3231" y="9907"/>
                  <a:pt x="3400" y="10019"/>
                  <a:pt x="3542" y="10144"/>
                </a:cubicBezTo>
                <a:cubicBezTo>
                  <a:pt x="3635" y="10222"/>
                  <a:pt x="3765" y="10190"/>
                  <a:pt x="3825" y="10072"/>
                </a:cubicBezTo>
                <a:cubicBezTo>
                  <a:pt x="3967" y="9789"/>
                  <a:pt x="4148" y="9553"/>
                  <a:pt x="4350" y="9382"/>
                </a:cubicBezTo>
                <a:cubicBezTo>
                  <a:pt x="4416" y="9329"/>
                  <a:pt x="4507" y="9328"/>
                  <a:pt x="4562" y="9400"/>
                </a:cubicBezTo>
                <a:cubicBezTo>
                  <a:pt x="4638" y="9492"/>
                  <a:pt x="4623" y="9638"/>
                  <a:pt x="4541" y="9704"/>
                </a:cubicBezTo>
                <a:cubicBezTo>
                  <a:pt x="4170" y="10006"/>
                  <a:pt x="3885" y="10617"/>
                  <a:pt x="3820" y="11260"/>
                </a:cubicBezTo>
                <a:cubicBezTo>
                  <a:pt x="3776" y="11687"/>
                  <a:pt x="3836" y="12056"/>
                  <a:pt x="3989" y="12273"/>
                </a:cubicBezTo>
                <a:cubicBezTo>
                  <a:pt x="4043" y="12351"/>
                  <a:pt x="4055" y="12463"/>
                  <a:pt x="4001" y="12542"/>
                </a:cubicBezTo>
                <a:cubicBezTo>
                  <a:pt x="3968" y="12588"/>
                  <a:pt x="3924" y="12607"/>
                  <a:pt x="3875" y="12607"/>
                </a:cubicBezTo>
                <a:cubicBezTo>
                  <a:pt x="3831" y="12607"/>
                  <a:pt x="3788" y="12588"/>
                  <a:pt x="3755" y="12542"/>
                </a:cubicBezTo>
                <a:cubicBezTo>
                  <a:pt x="3531" y="12239"/>
                  <a:pt x="3438" y="11765"/>
                  <a:pt x="3493" y="11207"/>
                </a:cubicBezTo>
                <a:cubicBezTo>
                  <a:pt x="3503" y="11102"/>
                  <a:pt x="3520" y="11004"/>
                  <a:pt x="3542" y="10899"/>
                </a:cubicBezTo>
                <a:cubicBezTo>
                  <a:pt x="3569" y="10774"/>
                  <a:pt x="3537" y="10635"/>
                  <a:pt x="3455" y="10550"/>
                </a:cubicBezTo>
                <a:cubicBezTo>
                  <a:pt x="3122" y="10202"/>
                  <a:pt x="2472" y="9868"/>
                  <a:pt x="1801" y="9973"/>
                </a:cubicBezTo>
                <a:cubicBezTo>
                  <a:pt x="1774" y="9980"/>
                  <a:pt x="1746" y="9979"/>
                  <a:pt x="1719" y="9985"/>
                </a:cubicBezTo>
                <a:cubicBezTo>
                  <a:pt x="1113" y="10110"/>
                  <a:pt x="606" y="10616"/>
                  <a:pt x="355" y="11299"/>
                </a:cubicBezTo>
                <a:cubicBezTo>
                  <a:pt x="126" y="11930"/>
                  <a:pt x="0" y="12621"/>
                  <a:pt x="0" y="13351"/>
                </a:cubicBezTo>
                <a:cubicBezTo>
                  <a:pt x="0" y="16287"/>
                  <a:pt x="2063" y="18664"/>
                  <a:pt x="4606" y="18664"/>
                </a:cubicBezTo>
                <a:cubicBezTo>
                  <a:pt x="5900" y="18664"/>
                  <a:pt x="7073" y="18046"/>
                  <a:pt x="7908" y="17054"/>
                </a:cubicBezTo>
                <a:cubicBezTo>
                  <a:pt x="7957" y="17002"/>
                  <a:pt x="7946" y="16897"/>
                  <a:pt x="7880" y="16851"/>
                </a:cubicBezTo>
                <a:cubicBezTo>
                  <a:pt x="7766" y="16772"/>
                  <a:pt x="7661" y="16687"/>
                  <a:pt x="7563" y="16595"/>
                </a:cubicBezTo>
                <a:cubicBezTo>
                  <a:pt x="7503" y="16535"/>
                  <a:pt x="7477" y="16425"/>
                  <a:pt x="7521" y="16340"/>
                </a:cubicBezTo>
                <a:cubicBezTo>
                  <a:pt x="7575" y="16228"/>
                  <a:pt x="7690" y="16208"/>
                  <a:pt x="7766" y="16280"/>
                </a:cubicBezTo>
                <a:cubicBezTo>
                  <a:pt x="7952" y="16471"/>
                  <a:pt x="8651" y="17023"/>
                  <a:pt x="9289" y="17030"/>
                </a:cubicBezTo>
                <a:cubicBezTo>
                  <a:pt x="10009" y="17036"/>
                  <a:pt x="10599" y="16305"/>
                  <a:pt x="10599" y="15412"/>
                </a:cubicBezTo>
                <a:cubicBezTo>
                  <a:pt x="10599" y="15228"/>
                  <a:pt x="10571" y="15051"/>
                  <a:pt x="10527" y="14886"/>
                </a:cubicBezTo>
                <a:cubicBezTo>
                  <a:pt x="10374" y="14453"/>
                  <a:pt x="10080" y="14139"/>
                  <a:pt x="9649" y="13942"/>
                </a:cubicBezTo>
                <a:cubicBezTo>
                  <a:pt x="8716" y="13515"/>
                  <a:pt x="7390" y="13783"/>
                  <a:pt x="6615" y="14256"/>
                </a:cubicBezTo>
                <a:cubicBezTo>
                  <a:pt x="5846" y="14722"/>
                  <a:pt x="5343" y="15578"/>
                  <a:pt x="5338" y="15584"/>
                </a:cubicBezTo>
                <a:lnTo>
                  <a:pt x="5310" y="15630"/>
                </a:lnTo>
                <a:cubicBezTo>
                  <a:pt x="5261" y="15715"/>
                  <a:pt x="5152" y="15722"/>
                  <a:pt x="5097" y="15630"/>
                </a:cubicBezTo>
                <a:lnTo>
                  <a:pt x="5070" y="15584"/>
                </a:lnTo>
                <a:cubicBezTo>
                  <a:pt x="4442" y="14527"/>
                  <a:pt x="2920" y="14106"/>
                  <a:pt x="2046" y="14736"/>
                </a:cubicBezTo>
                <a:cubicBezTo>
                  <a:pt x="1970" y="14789"/>
                  <a:pt x="1872" y="14768"/>
                  <a:pt x="1823" y="14683"/>
                </a:cubicBezTo>
                <a:cubicBezTo>
                  <a:pt x="1768" y="14591"/>
                  <a:pt x="1791" y="14461"/>
                  <a:pt x="1872" y="14402"/>
                </a:cubicBezTo>
                <a:cubicBezTo>
                  <a:pt x="2773" y="13738"/>
                  <a:pt x="4213" y="14026"/>
                  <a:pt x="5043" y="14946"/>
                </a:cubicBezTo>
                <a:cubicBezTo>
                  <a:pt x="5136" y="15044"/>
                  <a:pt x="5271" y="15039"/>
                  <a:pt x="5353" y="14934"/>
                </a:cubicBezTo>
                <a:cubicBezTo>
                  <a:pt x="5593" y="14618"/>
                  <a:pt x="5981" y="14190"/>
                  <a:pt x="6467" y="13895"/>
                </a:cubicBezTo>
                <a:cubicBezTo>
                  <a:pt x="7323" y="13376"/>
                  <a:pt x="8732" y="13093"/>
                  <a:pt x="9763" y="13560"/>
                </a:cubicBezTo>
                <a:cubicBezTo>
                  <a:pt x="10052" y="13691"/>
                  <a:pt x="10292" y="13876"/>
                  <a:pt x="10478" y="14106"/>
                </a:cubicBezTo>
                <a:cubicBezTo>
                  <a:pt x="10489" y="14067"/>
                  <a:pt x="10506" y="14020"/>
                  <a:pt x="10517" y="13981"/>
                </a:cubicBezTo>
                <a:cubicBezTo>
                  <a:pt x="10446" y="12161"/>
                  <a:pt x="9840" y="11095"/>
                  <a:pt x="8634" y="10649"/>
                </a:cubicBezTo>
                <a:cubicBezTo>
                  <a:pt x="8547" y="10616"/>
                  <a:pt x="8491" y="10511"/>
                  <a:pt x="8513" y="10412"/>
                </a:cubicBezTo>
                <a:cubicBezTo>
                  <a:pt x="8535" y="10301"/>
                  <a:pt x="8628" y="10236"/>
                  <a:pt x="8721" y="10269"/>
                </a:cubicBezTo>
                <a:cubicBezTo>
                  <a:pt x="9289" y="10472"/>
                  <a:pt x="9735" y="10806"/>
                  <a:pt x="10074" y="11273"/>
                </a:cubicBezTo>
                <a:cubicBezTo>
                  <a:pt x="10139" y="11358"/>
                  <a:pt x="10254" y="11359"/>
                  <a:pt x="10309" y="11260"/>
                </a:cubicBezTo>
                <a:cubicBezTo>
                  <a:pt x="10483" y="10971"/>
                  <a:pt x="10599" y="10564"/>
                  <a:pt x="10599" y="10117"/>
                </a:cubicBezTo>
                <a:cubicBezTo>
                  <a:pt x="10599" y="9795"/>
                  <a:pt x="10538" y="9500"/>
                  <a:pt x="10440" y="9244"/>
                </a:cubicBezTo>
                <a:cubicBezTo>
                  <a:pt x="10435" y="9231"/>
                  <a:pt x="10429" y="9216"/>
                  <a:pt x="10423" y="9203"/>
                </a:cubicBezTo>
                <a:cubicBezTo>
                  <a:pt x="10423" y="9203"/>
                  <a:pt x="10423" y="9204"/>
                  <a:pt x="10423" y="9197"/>
                </a:cubicBezTo>
                <a:cubicBezTo>
                  <a:pt x="10401" y="9151"/>
                  <a:pt x="10386" y="9105"/>
                  <a:pt x="10358" y="9059"/>
                </a:cubicBezTo>
                <a:cubicBezTo>
                  <a:pt x="10336" y="9013"/>
                  <a:pt x="10315" y="8968"/>
                  <a:pt x="10299" y="8916"/>
                </a:cubicBezTo>
                <a:cubicBezTo>
                  <a:pt x="10135" y="8627"/>
                  <a:pt x="9867" y="8383"/>
                  <a:pt x="9518" y="8199"/>
                </a:cubicBezTo>
                <a:cubicBezTo>
                  <a:pt x="8868" y="7864"/>
                  <a:pt x="8082" y="7825"/>
                  <a:pt x="7558" y="8101"/>
                </a:cubicBezTo>
                <a:cubicBezTo>
                  <a:pt x="6952" y="8423"/>
                  <a:pt x="6505" y="9079"/>
                  <a:pt x="6390" y="9815"/>
                </a:cubicBezTo>
                <a:cubicBezTo>
                  <a:pt x="6314" y="10295"/>
                  <a:pt x="6352" y="11018"/>
                  <a:pt x="6953" y="11747"/>
                </a:cubicBezTo>
                <a:cubicBezTo>
                  <a:pt x="7018" y="11826"/>
                  <a:pt x="7024" y="11964"/>
                  <a:pt x="6953" y="12043"/>
                </a:cubicBezTo>
                <a:cubicBezTo>
                  <a:pt x="6920" y="12076"/>
                  <a:pt x="6882" y="12088"/>
                  <a:pt x="6844" y="12088"/>
                </a:cubicBezTo>
                <a:cubicBezTo>
                  <a:pt x="6800" y="12088"/>
                  <a:pt x="6762" y="12068"/>
                  <a:pt x="6729" y="12028"/>
                </a:cubicBezTo>
                <a:cubicBezTo>
                  <a:pt x="6178" y="11365"/>
                  <a:pt x="5949" y="10558"/>
                  <a:pt x="6074" y="9743"/>
                </a:cubicBezTo>
                <a:cubicBezTo>
                  <a:pt x="6102" y="9572"/>
                  <a:pt x="6139" y="9408"/>
                  <a:pt x="6194" y="9250"/>
                </a:cubicBezTo>
                <a:cubicBezTo>
                  <a:pt x="6248" y="9093"/>
                  <a:pt x="6238" y="8908"/>
                  <a:pt x="6156" y="8764"/>
                </a:cubicBezTo>
                <a:cubicBezTo>
                  <a:pt x="6145" y="8744"/>
                  <a:pt x="6139" y="8738"/>
                  <a:pt x="6139" y="8731"/>
                </a:cubicBezTo>
                <a:cubicBezTo>
                  <a:pt x="5932" y="8324"/>
                  <a:pt x="4863" y="6766"/>
                  <a:pt x="2718" y="7056"/>
                </a:cubicBezTo>
                <a:cubicBezTo>
                  <a:pt x="2620" y="7069"/>
                  <a:pt x="2527" y="6971"/>
                  <a:pt x="2538" y="6846"/>
                </a:cubicBezTo>
                <a:cubicBezTo>
                  <a:pt x="2543" y="6748"/>
                  <a:pt x="2609" y="6674"/>
                  <a:pt x="2691" y="6668"/>
                </a:cubicBezTo>
                <a:cubicBezTo>
                  <a:pt x="4650" y="6411"/>
                  <a:pt x="5904" y="7628"/>
                  <a:pt x="6390" y="8429"/>
                </a:cubicBezTo>
                <a:cubicBezTo>
                  <a:pt x="6445" y="8521"/>
                  <a:pt x="6560" y="8527"/>
                  <a:pt x="6625" y="8441"/>
                </a:cubicBezTo>
                <a:cubicBezTo>
                  <a:pt x="6849" y="8146"/>
                  <a:pt x="7122" y="7904"/>
                  <a:pt x="7439" y="7739"/>
                </a:cubicBezTo>
                <a:cubicBezTo>
                  <a:pt x="8039" y="7424"/>
                  <a:pt x="8928" y="7463"/>
                  <a:pt x="9654" y="7838"/>
                </a:cubicBezTo>
                <a:cubicBezTo>
                  <a:pt x="9916" y="7969"/>
                  <a:pt x="10134" y="8140"/>
                  <a:pt x="10314" y="8337"/>
                </a:cubicBezTo>
                <a:cubicBezTo>
                  <a:pt x="10330" y="8297"/>
                  <a:pt x="10347" y="8251"/>
                  <a:pt x="10363" y="8211"/>
                </a:cubicBezTo>
                <a:cubicBezTo>
                  <a:pt x="10511" y="7929"/>
                  <a:pt x="10599" y="7561"/>
                  <a:pt x="10599" y="7160"/>
                </a:cubicBezTo>
                <a:cubicBezTo>
                  <a:pt x="10599" y="6714"/>
                  <a:pt x="10489" y="6312"/>
                  <a:pt x="10309" y="6017"/>
                </a:cubicBezTo>
                <a:cubicBezTo>
                  <a:pt x="10303" y="6010"/>
                  <a:pt x="10304" y="6005"/>
                  <a:pt x="10299" y="5998"/>
                </a:cubicBezTo>
                <a:cubicBezTo>
                  <a:pt x="10206" y="5841"/>
                  <a:pt x="10041" y="5760"/>
                  <a:pt x="9883" y="5820"/>
                </a:cubicBezTo>
                <a:cubicBezTo>
                  <a:pt x="9675" y="5898"/>
                  <a:pt x="9462" y="5932"/>
                  <a:pt x="9255" y="5932"/>
                </a:cubicBezTo>
                <a:cubicBezTo>
                  <a:pt x="8949" y="5932"/>
                  <a:pt x="8660" y="5861"/>
                  <a:pt x="8436" y="5762"/>
                </a:cubicBezTo>
                <a:cubicBezTo>
                  <a:pt x="8360" y="5729"/>
                  <a:pt x="8311" y="5637"/>
                  <a:pt x="8327" y="5538"/>
                </a:cubicBezTo>
                <a:cubicBezTo>
                  <a:pt x="8344" y="5413"/>
                  <a:pt x="8453" y="5347"/>
                  <a:pt x="8546" y="5386"/>
                </a:cubicBezTo>
                <a:cubicBezTo>
                  <a:pt x="8960" y="5577"/>
                  <a:pt x="9589" y="5624"/>
                  <a:pt x="10053" y="5302"/>
                </a:cubicBezTo>
                <a:cubicBezTo>
                  <a:pt x="10086" y="5276"/>
                  <a:pt x="10118" y="5248"/>
                  <a:pt x="10150" y="5222"/>
                </a:cubicBezTo>
                <a:cubicBezTo>
                  <a:pt x="10259" y="5124"/>
                  <a:pt x="10347" y="4999"/>
                  <a:pt x="10413" y="4855"/>
                </a:cubicBezTo>
                <a:cubicBezTo>
                  <a:pt x="10522" y="4592"/>
                  <a:pt x="10592" y="4270"/>
                  <a:pt x="10592" y="3929"/>
                </a:cubicBezTo>
                <a:lnTo>
                  <a:pt x="10592" y="3922"/>
                </a:lnTo>
                <a:cubicBezTo>
                  <a:pt x="10592" y="3647"/>
                  <a:pt x="10511" y="3369"/>
                  <a:pt x="10363" y="3159"/>
                </a:cubicBezTo>
                <a:cubicBezTo>
                  <a:pt x="9840" y="2397"/>
                  <a:pt x="9190" y="2095"/>
                  <a:pt x="8426" y="2259"/>
                </a:cubicBezTo>
                <a:cubicBezTo>
                  <a:pt x="8344" y="2279"/>
                  <a:pt x="8262" y="2232"/>
                  <a:pt x="8235" y="2140"/>
                </a:cubicBezTo>
                <a:cubicBezTo>
                  <a:pt x="8197" y="2022"/>
                  <a:pt x="8258" y="1898"/>
                  <a:pt x="8361" y="1871"/>
                </a:cubicBezTo>
                <a:cubicBezTo>
                  <a:pt x="9087" y="1714"/>
                  <a:pt x="9736" y="1924"/>
                  <a:pt x="10282" y="2489"/>
                </a:cubicBezTo>
                <a:cubicBezTo>
                  <a:pt x="10353" y="2568"/>
                  <a:pt x="10468" y="2523"/>
                  <a:pt x="10490" y="2411"/>
                </a:cubicBezTo>
                <a:cubicBezTo>
                  <a:pt x="10506" y="2306"/>
                  <a:pt x="10522" y="2160"/>
                  <a:pt x="10517" y="1970"/>
                </a:cubicBezTo>
                <a:cubicBezTo>
                  <a:pt x="10495" y="886"/>
                  <a:pt x="10195" y="118"/>
                  <a:pt x="8885" y="13"/>
                </a:cubicBezTo>
                <a:cubicBezTo>
                  <a:pt x="8685" y="-3"/>
                  <a:pt x="8490" y="-4"/>
                  <a:pt x="8302" y="9"/>
                </a:cubicBezTo>
                <a:close/>
                <a:moveTo>
                  <a:pt x="13298" y="9"/>
                </a:moveTo>
                <a:cubicBezTo>
                  <a:pt x="13110" y="-4"/>
                  <a:pt x="12915" y="-3"/>
                  <a:pt x="12715" y="13"/>
                </a:cubicBezTo>
                <a:cubicBezTo>
                  <a:pt x="11405" y="118"/>
                  <a:pt x="11105" y="886"/>
                  <a:pt x="11083" y="1970"/>
                </a:cubicBezTo>
                <a:cubicBezTo>
                  <a:pt x="11078" y="2160"/>
                  <a:pt x="11094" y="2306"/>
                  <a:pt x="11110" y="2411"/>
                </a:cubicBezTo>
                <a:cubicBezTo>
                  <a:pt x="11132" y="2523"/>
                  <a:pt x="11247" y="2568"/>
                  <a:pt x="11318" y="2489"/>
                </a:cubicBezTo>
                <a:cubicBezTo>
                  <a:pt x="11864" y="1924"/>
                  <a:pt x="12513" y="1714"/>
                  <a:pt x="13239" y="1871"/>
                </a:cubicBezTo>
                <a:cubicBezTo>
                  <a:pt x="13342" y="1898"/>
                  <a:pt x="13403" y="2022"/>
                  <a:pt x="13365" y="2140"/>
                </a:cubicBezTo>
                <a:cubicBezTo>
                  <a:pt x="13338" y="2232"/>
                  <a:pt x="13256" y="2279"/>
                  <a:pt x="13174" y="2259"/>
                </a:cubicBezTo>
                <a:cubicBezTo>
                  <a:pt x="12410" y="2095"/>
                  <a:pt x="11760" y="2397"/>
                  <a:pt x="11237" y="3159"/>
                </a:cubicBezTo>
                <a:cubicBezTo>
                  <a:pt x="11089" y="3369"/>
                  <a:pt x="11008" y="3647"/>
                  <a:pt x="11008" y="3922"/>
                </a:cubicBezTo>
                <a:lnTo>
                  <a:pt x="11008" y="3929"/>
                </a:lnTo>
                <a:cubicBezTo>
                  <a:pt x="11008" y="4270"/>
                  <a:pt x="11078" y="4592"/>
                  <a:pt x="11187" y="4855"/>
                </a:cubicBezTo>
                <a:cubicBezTo>
                  <a:pt x="11253" y="4999"/>
                  <a:pt x="11341" y="5124"/>
                  <a:pt x="11450" y="5222"/>
                </a:cubicBezTo>
                <a:cubicBezTo>
                  <a:pt x="11482" y="5248"/>
                  <a:pt x="11514" y="5276"/>
                  <a:pt x="11547" y="5302"/>
                </a:cubicBezTo>
                <a:cubicBezTo>
                  <a:pt x="12011" y="5624"/>
                  <a:pt x="12640" y="5577"/>
                  <a:pt x="13054" y="5386"/>
                </a:cubicBezTo>
                <a:cubicBezTo>
                  <a:pt x="13147" y="5347"/>
                  <a:pt x="13256" y="5413"/>
                  <a:pt x="13273" y="5538"/>
                </a:cubicBezTo>
                <a:cubicBezTo>
                  <a:pt x="13289" y="5637"/>
                  <a:pt x="13240" y="5729"/>
                  <a:pt x="13164" y="5762"/>
                </a:cubicBezTo>
                <a:cubicBezTo>
                  <a:pt x="12940" y="5861"/>
                  <a:pt x="12651" y="5932"/>
                  <a:pt x="12345" y="5932"/>
                </a:cubicBezTo>
                <a:cubicBezTo>
                  <a:pt x="12138" y="5932"/>
                  <a:pt x="11925" y="5898"/>
                  <a:pt x="11717" y="5820"/>
                </a:cubicBezTo>
                <a:cubicBezTo>
                  <a:pt x="11559" y="5760"/>
                  <a:pt x="11394" y="5841"/>
                  <a:pt x="11301" y="5998"/>
                </a:cubicBezTo>
                <a:cubicBezTo>
                  <a:pt x="11296" y="6005"/>
                  <a:pt x="11297" y="6010"/>
                  <a:pt x="11291" y="6017"/>
                </a:cubicBezTo>
                <a:cubicBezTo>
                  <a:pt x="11111" y="6312"/>
                  <a:pt x="11001" y="6714"/>
                  <a:pt x="11001" y="7160"/>
                </a:cubicBezTo>
                <a:cubicBezTo>
                  <a:pt x="11001" y="7561"/>
                  <a:pt x="11089" y="7929"/>
                  <a:pt x="11237" y="8211"/>
                </a:cubicBezTo>
                <a:cubicBezTo>
                  <a:pt x="11253" y="8251"/>
                  <a:pt x="11270" y="8297"/>
                  <a:pt x="11286" y="8337"/>
                </a:cubicBezTo>
                <a:cubicBezTo>
                  <a:pt x="11466" y="8140"/>
                  <a:pt x="11684" y="7969"/>
                  <a:pt x="11946" y="7838"/>
                </a:cubicBezTo>
                <a:cubicBezTo>
                  <a:pt x="12672" y="7463"/>
                  <a:pt x="13561" y="7424"/>
                  <a:pt x="14161" y="7739"/>
                </a:cubicBezTo>
                <a:cubicBezTo>
                  <a:pt x="14478" y="7904"/>
                  <a:pt x="14751" y="8146"/>
                  <a:pt x="14975" y="8441"/>
                </a:cubicBezTo>
                <a:cubicBezTo>
                  <a:pt x="15040" y="8527"/>
                  <a:pt x="15155" y="8521"/>
                  <a:pt x="15210" y="8429"/>
                </a:cubicBezTo>
                <a:cubicBezTo>
                  <a:pt x="15696" y="7628"/>
                  <a:pt x="16950" y="6411"/>
                  <a:pt x="18909" y="6668"/>
                </a:cubicBezTo>
                <a:cubicBezTo>
                  <a:pt x="18991" y="6674"/>
                  <a:pt x="19057" y="6748"/>
                  <a:pt x="19062" y="6846"/>
                </a:cubicBezTo>
                <a:cubicBezTo>
                  <a:pt x="19073" y="6971"/>
                  <a:pt x="18980" y="7069"/>
                  <a:pt x="18882" y="7056"/>
                </a:cubicBezTo>
                <a:cubicBezTo>
                  <a:pt x="16737" y="6766"/>
                  <a:pt x="15668" y="8324"/>
                  <a:pt x="15461" y="8731"/>
                </a:cubicBezTo>
                <a:cubicBezTo>
                  <a:pt x="15461" y="8738"/>
                  <a:pt x="15455" y="8744"/>
                  <a:pt x="15444" y="8764"/>
                </a:cubicBezTo>
                <a:cubicBezTo>
                  <a:pt x="15362" y="8908"/>
                  <a:pt x="15352" y="9093"/>
                  <a:pt x="15406" y="9250"/>
                </a:cubicBezTo>
                <a:cubicBezTo>
                  <a:pt x="15461" y="9408"/>
                  <a:pt x="15498" y="9572"/>
                  <a:pt x="15526" y="9743"/>
                </a:cubicBezTo>
                <a:cubicBezTo>
                  <a:pt x="15651" y="10558"/>
                  <a:pt x="15422" y="11365"/>
                  <a:pt x="14871" y="12028"/>
                </a:cubicBezTo>
                <a:cubicBezTo>
                  <a:pt x="14838" y="12068"/>
                  <a:pt x="14800" y="12088"/>
                  <a:pt x="14756" y="12088"/>
                </a:cubicBezTo>
                <a:cubicBezTo>
                  <a:pt x="14718" y="12088"/>
                  <a:pt x="14680" y="12076"/>
                  <a:pt x="14647" y="12043"/>
                </a:cubicBezTo>
                <a:cubicBezTo>
                  <a:pt x="14576" y="11964"/>
                  <a:pt x="14582" y="11826"/>
                  <a:pt x="14647" y="11747"/>
                </a:cubicBezTo>
                <a:cubicBezTo>
                  <a:pt x="15248" y="11018"/>
                  <a:pt x="15286" y="10295"/>
                  <a:pt x="15210" y="9815"/>
                </a:cubicBezTo>
                <a:cubicBezTo>
                  <a:pt x="15095" y="9079"/>
                  <a:pt x="14648" y="8423"/>
                  <a:pt x="14042" y="8101"/>
                </a:cubicBezTo>
                <a:cubicBezTo>
                  <a:pt x="13518" y="7825"/>
                  <a:pt x="12732" y="7864"/>
                  <a:pt x="12082" y="8199"/>
                </a:cubicBezTo>
                <a:cubicBezTo>
                  <a:pt x="11733" y="8383"/>
                  <a:pt x="11465" y="8627"/>
                  <a:pt x="11301" y="8916"/>
                </a:cubicBezTo>
                <a:cubicBezTo>
                  <a:pt x="11285" y="8968"/>
                  <a:pt x="11264" y="9013"/>
                  <a:pt x="11242" y="9059"/>
                </a:cubicBezTo>
                <a:cubicBezTo>
                  <a:pt x="11214" y="9105"/>
                  <a:pt x="11199" y="9151"/>
                  <a:pt x="11177" y="9197"/>
                </a:cubicBezTo>
                <a:cubicBezTo>
                  <a:pt x="11177" y="9204"/>
                  <a:pt x="11177" y="9203"/>
                  <a:pt x="11177" y="9203"/>
                </a:cubicBezTo>
                <a:cubicBezTo>
                  <a:pt x="11171" y="9216"/>
                  <a:pt x="11165" y="9231"/>
                  <a:pt x="11160" y="9244"/>
                </a:cubicBezTo>
                <a:cubicBezTo>
                  <a:pt x="11062" y="9500"/>
                  <a:pt x="11001" y="9795"/>
                  <a:pt x="11001" y="10117"/>
                </a:cubicBezTo>
                <a:cubicBezTo>
                  <a:pt x="11001" y="10564"/>
                  <a:pt x="11117" y="10971"/>
                  <a:pt x="11291" y="11260"/>
                </a:cubicBezTo>
                <a:cubicBezTo>
                  <a:pt x="11346" y="11359"/>
                  <a:pt x="11461" y="11358"/>
                  <a:pt x="11526" y="11273"/>
                </a:cubicBezTo>
                <a:cubicBezTo>
                  <a:pt x="11865" y="10806"/>
                  <a:pt x="12311" y="10472"/>
                  <a:pt x="12879" y="10269"/>
                </a:cubicBezTo>
                <a:cubicBezTo>
                  <a:pt x="12972" y="10236"/>
                  <a:pt x="13065" y="10301"/>
                  <a:pt x="13087" y="10412"/>
                </a:cubicBezTo>
                <a:cubicBezTo>
                  <a:pt x="13109" y="10511"/>
                  <a:pt x="13053" y="10616"/>
                  <a:pt x="12966" y="10649"/>
                </a:cubicBezTo>
                <a:cubicBezTo>
                  <a:pt x="11760" y="11095"/>
                  <a:pt x="11154" y="12161"/>
                  <a:pt x="11083" y="13981"/>
                </a:cubicBezTo>
                <a:cubicBezTo>
                  <a:pt x="11094" y="14020"/>
                  <a:pt x="11111" y="14067"/>
                  <a:pt x="11122" y="14106"/>
                </a:cubicBezTo>
                <a:cubicBezTo>
                  <a:pt x="11308" y="13876"/>
                  <a:pt x="11548" y="13691"/>
                  <a:pt x="11837" y="13560"/>
                </a:cubicBezTo>
                <a:cubicBezTo>
                  <a:pt x="12868" y="13093"/>
                  <a:pt x="14277" y="13376"/>
                  <a:pt x="15133" y="13895"/>
                </a:cubicBezTo>
                <a:cubicBezTo>
                  <a:pt x="15619" y="14190"/>
                  <a:pt x="16007" y="14618"/>
                  <a:pt x="16247" y="14934"/>
                </a:cubicBezTo>
                <a:cubicBezTo>
                  <a:pt x="16329" y="15039"/>
                  <a:pt x="16465" y="15044"/>
                  <a:pt x="16557" y="14946"/>
                </a:cubicBezTo>
                <a:cubicBezTo>
                  <a:pt x="17387" y="14026"/>
                  <a:pt x="18827" y="13738"/>
                  <a:pt x="19728" y="14402"/>
                </a:cubicBezTo>
                <a:cubicBezTo>
                  <a:pt x="19809" y="14461"/>
                  <a:pt x="19832" y="14591"/>
                  <a:pt x="19777" y="14683"/>
                </a:cubicBezTo>
                <a:cubicBezTo>
                  <a:pt x="19728" y="14768"/>
                  <a:pt x="19630" y="14789"/>
                  <a:pt x="19554" y="14736"/>
                </a:cubicBezTo>
                <a:cubicBezTo>
                  <a:pt x="18680" y="14106"/>
                  <a:pt x="17158" y="14527"/>
                  <a:pt x="16530" y="15584"/>
                </a:cubicBezTo>
                <a:lnTo>
                  <a:pt x="16503" y="15630"/>
                </a:lnTo>
                <a:cubicBezTo>
                  <a:pt x="16448" y="15722"/>
                  <a:pt x="16339" y="15715"/>
                  <a:pt x="16290" y="15630"/>
                </a:cubicBezTo>
                <a:lnTo>
                  <a:pt x="16262" y="15584"/>
                </a:lnTo>
                <a:cubicBezTo>
                  <a:pt x="16257" y="15578"/>
                  <a:pt x="15754" y="14722"/>
                  <a:pt x="14985" y="14256"/>
                </a:cubicBezTo>
                <a:cubicBezTo>
                  <a:pt x="14210" y="13783"/>
                  <a:pt x="12884" y="13515"/>
                  <a:pt x="11951" y="13942"/>
                </a:cubicBezTo>
                <a:cubicBezTo>
                  <a:pt x="11520" y="14139"/>
                  <a:pt x="11226" y="14453"/>
                  <a:pt x="11073" y="14886"/>
                </a:cubicBezTo>
                <a:cubicBezTo>
                  <a:pt x="11029" y="15051"/>
                  <a:pt x="11001" y="15228"/>
                  <a:pt x="11001" y="15412"/>
                </a:cubicBezTo>
                <a:cubicBezTo>
                  <a:pt x="11001" y="16305"/>
                  <a:pt x="11591" y="17036"/>
                  <a:pt x="12311" y="17030"/>
                </a:cubicBezTo>
                <a:cubicBezTo>
                  <a:pt x="12949" y="17023"/>
                  <a:pt x="13648" y="16471"/>
                  <a:pt x="13834" y="16280"/>
                </a:cubicBezTo>
                <a:cubicBezTo>
                  <a:pt x="13910" y="16208"/>
                  <a:pt x="14025" y="16228"/>
                  <a:pt x="14079" y="16340"/>
                </a:cubicBezTo>
                <a:cubicBezTo>
                  <a:pt x="14123" y="16425"/>
                  <a:pt x="14097" y="16535"/>
                  <a:pt x="14037" y="16595"/>
                </a:cubicBezTo>
                <a:cubicBezTo>
                  <a:pt x="13939" y="16686"/>
                  <a:pt x="13834" y="16772"/>
                  <a:pt x="13720" y="16851"/>
                </a:cubicBezTo>
                <a:cubicBezTo>
                  <a:pt x="13654" y="16897"/>
                  <a:pt x="13643" y="17002"/>
                  <a:pt x="13692" y="17054"/>
                </a:cubicBezTo>
                <a:cubicBezTo>
                  <a:pt x="14527" y="18046"/>
                  <a:pt x="15701" y="18664"/>
                  <a:pt x="16994" y="18664"/>
                </a:cubicBezTo>
                <a:cubicBezTo>
                  <a:pt x="19537" y="18664"/>
                  <a:pt x="21600" y="16287"/>
                  <a:pt x="21600" y="13351"/>
                </a:cubicBezTo>
                <a:cubicBezTo>
                  <a:pt x="21600" y="12621"/>
                  <a:pt x="21474" y="11930"/>
                  <a:pt x="21245" y="11299"/>
                </a:cubicBezTo>
                <a:cubicBezTo>
                  <a:pt x="20994" y="10616"/>
                  <a:pt x="20487" y="10110"/>
                  <a:pt x="19881" y="9985"/>
                </a:cubicBezTo>
                <a:cubicBezTo>
                  <a:pt x="19854" y="9979"/>
                  <a:pt x="19826" y="9980"/>
                  <a:pt x="19799" y="9973"/>
                </a:cubicBezTo>
                <a:cubicBezTo>
                  <a:pt x="19128" y="9868"/>
                  <a:pt x="18478" y="10202"/>
                  <a:pt x="18145" y="10550"/>
                </a:cubicBezTo>
                <a:cubicBezTo>
                  <a:pt x="18063" y="10635"/>
                  <a:pt x="18031" y="10774"/>
                  <a:pt x="18058" y="10899"/>
                </a:cubicBezTo>
                <a:cubicBezTo>
                  <a:pt x="18080" y="11004"/>
                  <a:pt x="18097" y="11102"/>
                  <a:pt x="18107" y="11207"/>
                </a:cubicBezTo>
                <a:cubicBezTo>
                  <a:pt x="18162" y="11765"/>
                  <a:pt x="18069" y="12239"/>
                  <a:pt x="17845" y="12542"/>
                </a:cubicBezTo>
                <a:cubicBezTo>
                  <a:pt x="17812" y="12588"/>
                  <a:pt x="17769" y="12607"/>
                  <a:pt x="17725" y="12607"/>
                </a:cubicBezTo>
                <a:cubicBezTo>
                  <a:pt x="17676" y="12607"/>
                  <a:pt x="17632" y="12588"/>
                  <a:pt x="17599" y="12542"/>
                </a:cubicBezTo>
                <a:cubicBezTo>
                  <a:pt x="17545" y="12463"/>
                  <a:pt x="17557" y="12351"/>
                  <a:pt x="17611" y="12273"/>
                </a:cubicBezTo>
                <a:cubicBezTo>
                  <a:pt x="17764" y="12056"/>
                  <a:pt x="17824" y="11687"/>
                  <a:pt x="17780" y="11260"/>
                </a:cubicBezTo>
                <a:cubicBezTo>
                  <a:pt x="17715" y="10617"/>
                  <a:pt x="17430" y="10006"/>
                  <a:pt x="17059" y="9704"/>
                </a:cubicBezTo>
                <a:cubicBezTo>
                  <a:pt x="16977" y="9638"/>
                  <a:pt x="16962" y="9492"/>
                  <a:pt x="17038" y="9400"/>
                </a:cubicBezTo>
                <a:cubicBezTo>
                  <a:pt x="17093" y="9328"/>
                  <a:pt x="17184" y="9329"/>
                  <a:pt x="17250" y="9382"/>
                </a:cubicBezTo>
                <a:cubicBezTo>
                  <a:pt x="17452" y="9553"/>
                  <a:pt x="17633" y="9789"/>
                  <a:pt x="17775" y="10072"/>
                </a:cubicBezTo>
                <a:cubicBezTo>
                  <a:pt x="17835" y="10190"/>
                  <a:pt x="17965" y="10222"/>
                  <a:pt x="18058" y="10144"/>
                </a:cubicBezTo>
                <a:cubicBezTo>
                  <a:pt x="18200" y="10019"/>
                  <a:pt x="18369" y="9907"/>
                  <a:pt x="18549" y="9815"/>
                </a:cubicBezTo>
                <a:cubicBezTo>
                  <a:pt x="18844" y="9664"/>
                  <a:pt x="19308" y="9500"/>
                  <a:pt x="19849" y="9585"/>
                </a:cubicBezTo>
                <a:cubicBezTo>
                  <a:pt x="20116" y="9624"/>
                  <a:pt x="20421" y="9729"/>
                  <a:pt x="20732" y="9953"/>
                </a:cubicBezTo>
                <a:cubicBezTo>
                  <a:pt x="20852" y="10038"/>
                  <a:pt x="21005" y="9978"/>
                  <a:pt x="21059" y="9827"/>
                </a:cubicBezTo>
                <a:cubicBezTo>
                  <a:pt x="21114" y="9670"/>
                  <a:pt x="21157" y="9492"/>
                  <a:pt x="21174" y="9302"/>
                </a:cubicBezTo>
                <a:cubicBezTo>
                  <a:pt x="21321" y="8480"/>
                  <a:pt x="21005" y="6917"/>
                  <a:pt x="20268" y="5524"/>
                </a:cubicBezTo>
                <a:cubicBezTo>
                  <a:pt x="19237" y="3724"/>
                  <a:pt x="18097" y="3160"/>
                  <a:pt x="17562" y="3015"/>
                </a:cubicBezTo>
                <a:cubicBezTo>
                  <a:pt x="17425" y="2982"/>
                  <a:pt x="17299" y="3101"/>
                  <a:pt x="17294" y="3272"/>
                </a:cubicBezTo>
                <a:cubicBezTo>
                  <a:pt x="17294" y="3403"/>
                  <a:pt x="17277" y="3534"/>
                  <a:pt x="17250" y="3666"/>
                </a:cubicBezTo>
                <a:cubicBezTo>
                  <a:pt x="17157" y="4139"/>
                  <a:pt x="16928" y="4559"/>
                  <a:pt x="16622" y="4822"/>
                </a:cubicBezTo>
                <a:cubicBezTo>
                  <a:pt x="16529" y="4907"/>
                  <a:pt x="16486" y="5046"/>
                  <a:pt x="16513" y="5177"/>
                </a:cubicBezTo>
                <a:cubicBezTo>
                  <a:pt x="16557" y="5387"/>
                  <a:pt x="16563" y="5590"/>
                  <a:pt x="16525" y="5774"/>
                </a:cubicBezTo>
                <a:cubicBezTo>
                  <a:pt x="16509" y="5866"/>
                  <a:pt x="16443" y="5926"/>
                  <a:pt x="16366" y="5926"/>
                </a:cubicBezTo>
                <a:cubicBezTo>
                  <a:pt x="16344" y="5926"/>
                  <a:pt x="16328" y="5919"/>
                  <a:pt x="16307" y="5912"/>
                </a:cubicBezTo>
                <a:cubicBezTo>
                  <a:pt x="16225" y="5873"/>
                  <a:pt x="16191" y="5768"/>
                  <a:pt x="16208" y="5670"/>
                </a:cubicBezTo>
                <a:cubicBezTo>
                  <a:pt x="16257" y="5387"/>
                  <a:pt x="16169" y="5033"/>
                  <a:pt x="15962" y="4678"/>
                </a:cubicBezTo>
                <a:cubicBezTo>
                  <a:pt x="15651" y="4146"/>
                  <a:pt x="15166" y="3770"/>
                  <a:pt x="14719" y="3711"/>
                </a:cubicBezTo>
                <a:cubicBezTo>
                  <a:pt x="14615" y="3704"/>
                  <a:pt x="14548" y="3587"/>
                  <a:pt x="14576" y="3463"/>
                </a:cubicBezTo>
                <a:cubicBezTo>
                  <a:pt x="14597" y="3371"/>
                  <a:pt x="14675" y="3310"/>
                  <a:pt x="14756" y="3323"/>
                </a:cubicBezTo>
                <a:cubicBezTo>
                  <a:pt x="15291" y="3389"/>
                  <a:pt x="15870" y="3830"/>
                  <a:pt x="16230" y="4448"/>
                </a:cubicBezTo>
                <a:cubicBezTo>
                  <a:pt x="16274" y="4527"/>
                  <a:pt x="16372" y="4546"/>
                  <a:pt x="16438" y="4487"/>
                </a:cubicBezTo>
                <a:cubicBezTo>
                  <a:pt x="16673" y="4283"/>
                  <a:pt x="16853" y="3948"/>
                  <a:pt x="16929" y="3567"/>
                </a:cubicBezTo>
                <a:cubicBezTo>
                  <a:pt x="16995" y="3232"/>
                  <a:pt x="16973" y="2877"/>
                  <a:pt x="16874" y="2528"/>
                </a:cubicBezTo>
                <a:cubicBezTo>
                  <a:pt x="16771" y="2167"/>
                  <a:pt x="16579" y="1852"/>
                  <a:pt x="16344" y="1602"/>
                </a:cubicBezTo>
                <a:cubicBezTo>
                  <a:pt x="15657" y="867"/>
                  <a:pt x="14618" y="101"/>
                  <a:pt x="13298" y="9"/>
                </a:cubicBezTo>
                <a:close/>
                <a:moveTo>
                  <a:pt x="10805" y="16504"/>
                </a:moveTo>
                <a:cubicBezTo>
                  <a:pt x="10505" y="17122"/>
                  <a:pt x="9959" y="17535"/>
                  <a:pt x="9337" y="17535"/>
                </a:cubicBezTo>
                <a:cubicBezTo>
                  <a:pt x="9119" y="17535"/>
                  <a:pt x="8901" y="17481"/>
                  <a:pt x="8704" y="17383"/>
                </a:cubicBezTo>
                <a:cubicBezTo>
                  <a:pt x="8524" y="17298"/>
                  <a:pt x="8317" y="17338"/>
                  <a:pt x="8181" y="17496"/>
                </a:cubicBezTo>
                <a:cubicBezTo>
                  <a:pt x="7247" y="18560"/>
                  <a:pt x="5976" y="19177"/>
                  <a:pt x="4656" y="19177"/>
                </a:cubicBezTo>
                <a:cubicBezTo>
                  <a:pt x="4355" y="19177"/>
                  <a:pt x="4060" y="19144"/>
                  <a:pt x="3771" y="19085"/>
                </a:cubicBezTo>
                <a:cubicBezTo>
                  <a:pt x="4518" y="20590"/>
                  <a:pt x="5883" y="21596"/>
                  <a:pt x="7444" y="21596"/>
                </a:cubicBezTo>
                <a:cubicBezTo>
                  <a:pt x="8644" y="21596"/>
                  <a:pt x="9693" y="20997"/>
                  <a:pt x="10467" y="20031"/>
                </a:cubicBezTo>
                <a:cubicBezTo>
                  <a:pt x="10560" y="19913"/>
                  <a:pt x="10685" y="19855"/>
                  <a:pt x="10810" y="19855"/>
                </a:cubicBezTo>
                <a:cubicBezTo>
                  <a:pt x="10936" y="19855"/>
                  <a:pt x="11062" y="19913"/>
                  <a:pt x="11155" y="20031"/>
                </a:cubicBezTo>
                <a:cubicBezTo>
                  <a:pt x="11930" y="20997"/>
                  <a:pt x="12978" y="21596"/>
                  <a:pt x="14178" y="21596"/>
                </a:cubicBezTo>
                <a:cubicBezTo>
                  <a:pt x="15739" y="21596"/>
                  <a:pt x="17102" y="20590"/>
                  <a:pt x="17850" y="19085"/>
                </a:cubicBezTo>
                <a:cubicBezTo>
                  <a:pt x="17566" y="19144"/>
                  <a:pt x="17272" y="19177"/>
                  <a:pt x="16967" y="19177"/>
                </a:cubicBezTo>
                <a:cubicBezTo>
                  <a:pt x="15630" y="19177"/>
                  <a:pt x="14357" y="18560"/>
                  <a:pt x="13430" y="17496"/>
                </a:cubicBezTo>
                <a:cubicBezTo>
                  <a:pt x="13288" y="17332"/>
                  <a:pt x="13086" y="17291"/>
                  <a:pt x="12906" y="17383"/>
                </a:cubicBezTo>
                <a:cubicBezTo>
                  <a:pt x="12704" y="17481"/>
                  <a:pt x="12492" y="17535"/>
                  <a:pt x="12273" y="17535"/>
                </a:cubicBezTo>
                <a:cubicBezTo>
                  <a:pt x="11651" y="17535"/>
                  <a:pt x="11105" y="17122"/>
                  <a:pt x="10805" y="16504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7068528"/>
                  <a:satOff val="-63217"/>
                  <a:lumOff val="21330"/>
                </a:schemeClr>
              </a:gs>
              <a:gs pos="100000">
                <a:schemeClr val="accent6">
                  <a:hueOff val="10811956"/>
                  <a:satOff val="-58544"/>
                  <a:lumOff val="-9736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8" name="Eyeball Side"/>
          <p:cNvSpPr/>
          <p:nvPr/>
        </p:nvSpPr>
        <p:spPr>
          <a:xfrm flipH="1">
            <a:off x="7062466" y="8154125"/>
            <a:ext cx="723076" cy="667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37" y="0"/>
                </a:moveTo>
                <a:cubicBezTo>
                  <a:pt x="4537" y="6"/>
                  <a:pt x="0" y="4839"/>
                  <a:pt x="0" y="10802"/>
                </a:cubicBezTo>
                <a:cubicBezTo>
                  <a:pt x="0" y="16764"/>
                  <a:pt x="4537" y="21600"/>
                  <a:pt x="10137" y="21600"/>
                </a:cubicBezTo>
                <a:cubicBezTo>
                  <a:pt x="13949" y="21600"/>
                  <a:pt x="17270" y="19356"/>
                  <a:pt x="19003" y="16041"/>
                </a:cubicBezTo>
                <a:cubicBezTo>
                  <a:pt x="20288" y="15357"/>
                  <a:pt x="21600" y="13415"/>
                  <a:pt x="21600" y="10942"/>
                </a:cubicBezTo>
                <a:cubicBezTo>
                  <a:pt x="21600" y="8546"/>
                  <a:pt x="20402" y="6559"/>
                  <a:pt x="19128" y="5811"/>
                </a:cubicBezTo>
                <a:cubicBezTo>
                  <a:pt x="17438" y="2356"/>
                  <a:pt x="14046" y="0"/>
                  <a:pt x="10137" y="0"/>
                </a:cubicBezTo>
                <a:close/>
                <a:moveTo>
                  <a:pt x="10002" y="1292"/>
                </a:moveTo>
                <a:cubicBezTo>
                  <a:pt x="12410" y="1292"/>
                  <a:pt x="14586" y="2355"/>
                  <a:pt x="16158" y="4079"/>
                </a:cubicBezTo>
                <a:cubicBezTo>
                  <a:pt x="17708" y="5780"/>
                  <a:pt x="15088" y="6559"/>
                  <a:pt x="15088" y="10698"/>
                </a:cubicBezTo>
                <a:cubicBezTo>
                  <a:pt x="15088" y="14562"/>
                  <a:pt x="17734" y="15544"/>
                  <a:pt x="16227" y="17239"/>
                </a:cubicBezTo>
                <a:cubicBezTo>
                  <a:pt x="14650" y="19011"/>
                  <a:pt x="12448" y="20109"/>
                  <a:pt x="10002" y="20109"/>
                </a:cubicBezTo>
                <a:cubicBezTo>
                  <a:pt x="5217" y="20109"/>
                  <a:pt x="1340" y="15895"/>
                  <a:pt x="1340" y="10698"/>
                </a:cubicBezTo>
                <a:cubicBezTo>
                  <a:pt x="1340" y="5501"/>
                  <a:pt x="5217" y="1292"/>
                  <a:pt x="10002" y="1292"/>
                </a:cubicBezTo>
                <a:close/>
                <a:moveTo>
                  <a:pt x="18134" y="5625"/>
                </a:moveTo>
                <a:cubicBezTo>
                  <a:pt x="18201" y="5621"/>
                  <a:pt x="18272" y="5674"/>
                  <a:pt x="18291" y="5782"/>
                </a:cubicBezTo>
                <a:cubicBezTo>
                  <a:pt x="18469" y="6752"/>
                  <a:pt x="18717" y="8236"/>
                  <a:pt x="18733" y="9048"/>
                </a:cubicBezTo>
                <a:cubicBezTo>
                  <a:pt x="18760" y="10322"/>
                  <a:pt x="18021" y="9960"/>
                  <a:pt x="18021" y="9136"/>
                </a:cubicBezTo>
                <a:cubicBezTo>
                  <a:pt x="18021" y="8592"/>
                  <a:pt x="17934" y="7043"/>
                  <a:pt x="17999" y="5798"/>
                </a:cubicBezTo>
                <a:cubicBezTo>
                  <a:pt x="18004" y="5687"/>
                  <a:pt x="18067" y="5628"/>
                  <a:pt x="18134" y="5625"/>
                </a:cubicBezTo>
                <a:close/>
                <a:moveTo>
                  <a:pt x="16747" y="7430"/>
                </a:moveTo>
                <a:cubicBezTo>
                  <a:pt x="17249" y="7430"/>
                  <a:pt x="17653" y="8915"/>
                  <a:pt x="17653" y="10751"/>
                </a:cubicBezTo>
                <a:cubicBezTo>
                  <a:pt x="17653" y="12586"/>
                  <a:pt x="17249" y="14070"/>
                  <a:pt x="16747" y="14070"/>
                </a:cubicBezTo>
                <a:cubicBezTo>
                  <a:pt x="16245" y="14070"/>
                  <a:pt x="15768" y="12586"/>
                  <a:pt x="15768" y="10751"/>
                </a:cubicBezTo>
                <a:cubicBezTo>
                  <a:pt x="15768" y="8915"/>
                  <a:pt x="16245" y="7430"/>
                  <a:pt x="16747" y="7430"/>
                </a:cubicBezTo>
                <a:close/>
                <a:moveTo>
                  <a:pt x="18387" y="11936"/>
                </a:moveTo>
                <a:cubicBezTo>
                  <a:pt x="18569" y="11902"/>
                  <a:pt x="18746" y="12130"/>
                  <a:pt x="18733" y="12767"/>
                </a:cubicBezTo>
                <a:cubicBezTo>
                  <a:pt x="18717" y="13574"/>
                  <a:pt x="18469" y="15058"/>
                  <a:pt x="18291" y="16034"/>
                </a:cubicBezTo>
                <a:cubicBezTo>
                  <a:pt x="18253" y="16250"/>
                  <a:pt x="18010" y="16239"/>
                  <a:pt x="17999" y="16017"/>
                </a:cubicBezTo>
                <a:cubicBezTo>
                  <a:pt x="17934" y="14772"/>
                  <a:pt x="18021" y="13223"/>
                  <a:pt x="18021" y="12680"/>
                </a:cubicBezTo>
                <a:cubicBezTo>
                  <a:pt x="18021" y="12268"/>
                  <a:pt x="18205" y="11971"/>
                  <a:pt x="18387" y="11936"/>
                </a:cubicBezTo>
                <a:close/>
              </a:path>
            </a:pathLst>
          </a:custGeom>
          <a:ln w="25400">
            <a:solidFill>
              <a:schemeClr val="accent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0" name="Object/Face Recognition"/>
          <p:cNvSpPr/>
          <p:nvPr/>
        </p:nvSpPr>
        <p:spPr>
          <a:xfrm>
            <a:off x="5125667" y="7905285"/>
            <a:ext cx="2270920" cy="916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6" y="0"/>
                </a:moveTo>
                <a:cubicBezTo>
                  <a:pt x="267" y="0"/>
                  <a:pt x="0" y="662"/>
                  <a:pt x="0" y="1477"/>
                </a:cubicBezTo>
                <a:lnTo>
                  <a:pt x="0" y="16597"/>
                </a:lnTo>
                <a:cubicBezTo>
                  <a:pt x="0" y="17413"/>
                  <a:pt x="267" y="18075"/>
                  <a:pt x="596" y="18075"/>
                </a:cubicBezTo>
                <a:lnTo>
                  <a:pt x="9131" y="18075"/>
                </a:lnTo>
                <a:lnTo>
                  <a:pt x="21600" y="21600"/>
                </a:lnTo>
                <a:lnTo>
                  <a:pt x="15821" y="13774"/>
                </a:lnTo>
                <a:lnTo>
                  <a:pt x="15821" y="1477"/>
                </a:lnTo>
                <a:cubicBezTo>
                  <a:pt x="15821" y="662"/>
                  <a:pt x="15553" y="0"/>
                  <a:pt x="15224" y="0"/>
                </a:cubicBezTo>
                <a:lnTo>
                  <a:pt x="59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424242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r>
              <a:rPr dirty="0"/>
              <a:t>Object/Face Recognition</a:t>
            </a:r>
          </a:p>
        </p:txBody>
      </p:sp>
      <p:sp>
        <p:nvSpPr>
          <p:cNvPr id="171" name="Line"/>
          <p:cNvSpPr/>
          <p:nvPr/>
        </p:nvSpPr>
        <p:spPr>
          <a:xfrm flipV="1">
            <a:off x="2534919" y="4214730"/>
            <a:ext cx="1505351" cy="1505351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2" name="Line"/>
          <p:cNvSpPr/>
          <p:nvPr/>
        </p:nvSpPr>
        <p:spPr>
          <a:xfrm flipV="1">
            <a:off x="7706360" y="7484507"/>
            <a:ext cx="1170028" cy="745094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>
            <a:off x="2438887" y="1468357"/>
            <a:ext cx="1172215" cy="3982"/>
          </a:xfrm>
          <a:prstGeom prst="line">
            <a:avLst/>
          </a:prstGeom>
          <a:ln w="101600">
            <a:solidFill>
              <a:schemeClr val="accent2">
                <a:lumMod val="50000"/>
              </a:scheme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4" name="The pendulum swings back!"/>
          <p:cNvSpPr txBox="1"/>
          <p:nvPr/>
        </p:nvSpPr>
        <p:spPr>
          <a:xfrm>
            <a:off x="8811675" y="2333786"/>
            <a:ext cx="3890250" cy="1270001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</a:rPr>
              <a:t>The pendulum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keeps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swing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ing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9646A7CE-68A2-154C-B608-EE6C82085879}"/>
              </a:ext>
            </a:extLst>
          </p:cNvPr>
          <p:cNvSpPr/>
          <p:nvPr/>
        </p:nvSpPr>
        <p:spPr>
          <a:xfrm>
            <a:off x="5742261" y="3054075"/>
            <a:ext cx="2640409" cy="1032086"/>
          </a:xfrm>
          <a:prstGeom prst="wedgeRoundRectCallout">
            <a:avLst>
              <a:gd name="adj1" fmla="val -92693"/>
              <a:gd name="adj2" fmla="val 23607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Path</a:t>
            </a:r>
          </a:p>
          <a:p>
            <a:r>
              <a:rPr lang="en-US" sz="2800" dirty="0"/>
              <a:t>Computation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878F5A9-F8B0-A442-A739-5B539F44F9ED}"/>
              </a:ext>
            </a:extLst>
          </p:cNvPr>
          <p:cNvSpPr/>
          <p:nvPr/>
        </p:nvSpPr>
        <p:spPr>
          <a:xfrm>
            <a:off x="10898303" y="5118246"/>
            <a:ext cx="1803622" cy="1427889"/>
          </a:xfrm>
          <a:prstGeom prst="wedgeRoundRectCallout">
            <a:avLst>
              <a:gd name="adj1" fmla="val -100193"/>
              <a:gd name="adj2" fmla="val 6392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Image Modeling: Massive data crunching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48F13B9-4927-FC43-BB67-861A19838FE9}"/>
              </a:ext>
            </a:extLst>
          </p:cNvPr>
          <p:cNvSpPr/>
          <p:nvPr/>
        </p:nvSpPr>
        <p:spPr>
          <a:xfrm>
            <a:off x="483789" y="5924580"/>
            <a:ext cx="1282109" cy="358557"/>
          </a:xfrm>
          <a:prstGeom prst="wedgeRoundRectCallout">
            <a:avLst>
              <a:gd name="adj1" fmla="val 91095"/>
              <a:gd name="adj2" fmla="val -6858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rgbClr val="9452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RSVP-TE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40FA115F-0891-B54D-B42B-89E10605A4AB}"/>
              </a:ext>
            </a:extLst>
          </p:cNvPr>
          <p:cNvSpPr/>
          <p:nvPr/>
        </p:nvSpPr>
        <p:spPr>
          <a:xfrm>
            <a:off x="667643" y="6546135"/>
            <a:ext cx="914400" cy="340448"/>
          </a:xfrm>
          <a:prstGeom prst="wedgeRoundRectCallout">
            <a:avLst>
              <a:gd name="adj1" fmla="val 123234"/>
              <a:gd name="adj2" fmla="val -48289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rgbClr val="9452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FRR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A60DE64-5E7F-8642-B492-124A0537A748}"/>
              </a:ext>
            </a:extLst>
          </p:cNvPr>
          <p:cNvSpPr/>
          <p:nvPr/>
        </p:nvSpPr>
        <p:spPr>
          <a:xfrm>
            <a:off x="240802" y="2273668"/>
            <a:ext cx="2554379" cy="1148222"/>
          </a:xfrm>
          <a:prstGeom prst="wedgeEllipseCallout">
            <a:avLst>
              <a:gd name="adj1" fmla="val 90001"/>
              <a:gd name="adj2" fmla="val 865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Centralize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F0050125-4EC1-7B41-9811-C3C7BCA2353E}"/>
              </a:ext>
            </a:extLst>
          </p:cNvPr>
          <p:cNvSpPr/>
          <p:nvPr/>
        </p:nvSpPr>
        <p:spPr>
          <a:xfrm>
            <a:off x="7424004" y="4374318"/>
            <a:ext cx="2554379" cy="1148222"/>
          </a:xfrm>
          <a:prstGeom prst="wedgeEllipseCallout">
            <a:avLst>
              <a:gd name="adj1" fmla="val 27644"/>
              <a:gd name="adj2" fmla="val 13663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Centralize</a:t>
            </a: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34580C6D-9CE7-6444-A7CD-5D331C1C3183}"/>
              </a:ext>
            </a:extLst>
          </p:cNvPr>
          <p:cNvSpPr/>
          <p:nvPr/>
        </p:nvSpPr>
        <p:spPr>
          <a:xfrm>
            <a:off x="3740197" y="6548174"/>
            <a:ext cx="2554379" cy="1148222"/>
          </a:xfrm>
          <a:prstGeom prst="wedgeEllipseCallout">
            <a:avLst>
              <a:gd name="adj1" fmla="val 84227"/>
              <a:gd name="adj2" fmla="val 9296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Distribute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9A6850-9267-4740-B587-9E1FD21C0F38}"/>
              </a:ext>
            </a:extLst>
          </p:cNvPr>
          <p:cNvSpPr/>
          <p:nvPr/>
        </p:nvSpPr>
        <p:spPr>
          <a:xfrm>
            <a:off x="542220" y="6910792"/>
            <a:ext cx="2575267" cy="11474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Distributed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ED135D-D3F9-BA41-ABBC-E5FFB608C162}"/>
              </a:ext>
            </a:extLst>
          </p:cNvPr>
          <p:cNvSpPr/>
          <p:nvPr/>
        </p:nvSpPr>
        <p:spPr>
          <a:xfrm>
            <a:off x="542219" y="6908053"/>
            <a:ext cx="2575267" cy="1147430"/>
          </a:xfrm>
          <a:prstGeom prst="ellipse">
            <a:avLst/>
          </a:prstGeom>
          <a:gradFill>
            <a:gsLst>
              <a:gs pos="0">
                <a:srgbClr val="00B0F0"/>
              </a:gs>
              <a:gs pos="65000">
                <a:srgbClr val="7030A0">
                  <a:lumMod val="85000"/>
                </a:srgb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Partially</a:t>
            </a:r>
          </a:p>
          <a:p>
            <a:pPr algn="ctr"/>
            <a:r>
              <a:rPr lang="en-US" sz="2400" dirty="0"/>
              <a:t>Distributed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ntr" fill="hold" grpId="1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6" grpId="6" animBg="1" advAuto="0"/>
      <p:bldP spid="167" grpId="7" animBg="1" advAuto="0"/>
      <p:bldP spid="168" grpId="10" animBg="1" advAuto="0"/>
      <p:bldP spid="170" grpId="11" animBg="1" advAuto="0"/>
      <p:bldP spid="171" grpId="5" animBg="1" advAuto="0"/>
      <p:bldP spid="172" grpId="9" animBg="1" advAuto="0"/>
      <p:bldP spid="174" grpId="12" animBg="1" advAuto="0"/>
      <p:bldP spid="3" grpId="0" animBg="1"/>
      <p:bldP spid="4" grpId="0" animBg="1"/>
      <p:bldP spid="5" grpId="0" animBg="1"/>
      <p:bldP spid="25" grpId="0" animBg="1"/>
      <p:bldP spid="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eize the Opportun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Seize the Opportunity</a:t>
            </a:r>
          </a:p>
        </p:txBody>
      </p:sp>
      <p:sp>
        <p:nvSpPr>
          <p:cNvPr id="177" name="Don’t learn only when forced to…"/>
          <p:cNvSpPr txBox="1">
            <a:spLocks noGrp="1"/>
          </p:cNvSpPr>
          <p:nvPr>
            <p:ph idx="1"/>
          </p:nvPr>
        </p:nvSpPr>
        <p:spPr>
          <a:xfrm>
            <a:off x="6652215" y="6884169"/>
            <a:ext cx="5638978" cy="186676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sz="2400" dirty="0"/>
              <a:t>Machine Learning:</a:t>
            </a:r>
            <a:endParaRPr lang="en-US" sz="2400" dirty="0"/>
          </a:p>
          <a:p>
            <a:pPr marL="365760">
              <a:spcBef>
                <a:spcPts val="600"/>
              </a:spcBef>
            </a:pPr>
            <a:r>
              <a:rPr sz="2400" dirty="0"/>
              <a:t>coming to a network near you!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Human Learning must win!</a:t>
            </a:r>
            <a:endParaRPr sz="2400" dirty="0"/>
          </a:p>
          <a:p>
            <a:pPr marL="365760">
              <a:spcBef>
                <a:spcPts val="600"/>
              </a:spcBef>
            </a:pPr>
            <a:r>
              <a:rPr sz="2400" dirty="0"/>
              <a:t>You may not have a choice :) :)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7041BD8-16C0-B54D-B4F4-C8891A8D57DF}"/>
              </a:ext>
            </a:extLst>
          </p:cNvPr>
          <p:cNvSpPr/>
          <p:nvPr/>
        </p:nvSpPr>
        <p:spPr>
          <a:xfrm>
            <a:off x="650474" y="2301818"/>
            <a:ext cx="7081703" cy="2371241"/>
          </a:xfrm>
          <a:prstGeom prst="halfFrame">
            <a:avLst>
              <a:gd name="adj1" fmla="val 15686"/>
              <a:gd name="adj2" fmla="val 16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l">
              <a:spcBef>
                <a:spcPts val="60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457200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Don’t learn only when forced to</a:t>
            </a:r>
          </a:p>
          <a:p>
            <a:pPr marL="457200" lvl="1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Actively create opportunities to learn</a:t>
            </a:r>
          </a:p>
          <a:p>
            <a:pPr marL="457200" lvl="1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Learning should be a welcome challenge</a:t>
            </a:r>
          </a:p>
          <a:p>
            <a:pPr marL="457200" lvl="1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Learning keeps you engaged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4D68D177-35DA-B040-8072-E607818E8135}"/>
              </a:ext>
            </a:extLst>
          </p:cNvPr>
          <p:cNvSpPr/>
          <p:nvPr/>
        </p:nvSpPr>
        <p:spPr>
          <a:xfrm flipV="1">
            <a:off x="6183824" y="6665767"/>
            <a:ext cx="6183822" cy="2371240"/>
          </a:xfrm>
          <a:prstGeom prst="halfFrame">
            <a:avLst>
              <a:gd name="adj1" fmla="val 14831"/>
              <a:gd name="adj2" fmla="val 15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8FCA6D73-BAFF-4341-B102-F9DDFD747977}"/>
              </a:ext>
            </a:extLst>
          </p:cNvPr>
          <p:cNvSpPr/>
          <p:nvPr/>
        </p:nvSpPr>
        <p:spPr>
          <a:xfrm rot="20266388">
            <a:off x="860571" y="5612821"/>
            <a:ext cx="6416486" cy="2371241"/>
          </a:xfrm>
          <a:prstGeom prst="halfFrame">
            <a:avLst>
              <a:gd name="adj1" fmla="val 15686"/>
              <a:gd name="adj2" fmla="val 16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l">
              <a:spcBef>
                <a:spcPts val="60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457200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Software: </a:t>
            </a:r>
            <a:r>
              <a:rPr lang="en-US" sz="2400" b="1" u="sng" dirty="0">
                <a:solidFill>
                  <a:schemeClr val="tx1"/>
                </a:solidFill>
              </a:rPr>
              <a:t>in</a:t>
            </a:r>
            <a:r>
              <a:rPr lang="en-US" sz="2400" dirty="0">
                <a:solidFill>
                  <a:schemeClr val="tx1"/>
                </a:solidFill>
              </a:rPr>
              <a:t> a network near you</a:t>
            </a:r>
          </a:p>
          <a:p>
            <a:pPr marL="457200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More: you have to play with it!</a:t>
            </a:r>
          </a:p>
          <a:p>
            <a:pPr marL="457200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If you can, your life gets easier …</a:t>
            </a:r>
          </a:p>
          <a:p>
            <a:pPr marL="457200"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If you can’t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FA656-21A2-D244-A4C4-D5A7F0B5E483}"/>
              </a:ext>
            </a:extLst>
          </p:cNvPr>
          <p:cNvSpPr txBox="1"/>
          <p:nvPr/>
        </p:nvSpPr>
        <p:spPr>
          <a:xfrm>
            <a:off x="8081631" y="2986085"/>
            <a:ext cx="4398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Two lessons here: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New ideas to absorb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Changes to adapt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/>
      <p:bldP spid="2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C946-997F-7849-9F67-DE1F5AFE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Situation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A3EE6-E35E-FA46-A15D-88BCAAB5F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4324"/>
            <a:ext cx="5383161" cy="734927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42A56E-E385-454F-B811-7365F2A48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864" y="3200400"/>
            <a:ext cx="6718627" cy="58551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 robots replace all manufacturing jobs?  All physical jobs?  All cognitive jobs?</a:t>
            </a:r>
          </a:p>
          <a:p>
            <a:r>
              <a:rPr lang="en-US" dirty="0"/>
              <a:t>	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Rise of the Robots</a:t>
            </a:r>
            <a:r>
              <a:rPr lang="en-US" dirty="0"/>
              <a:t>,” </a:t>
            </a:r>
            <a:r>
              <a:rPr lang="en-US" dirty="0">
                <a:solidFill>
                  <a:srgbClr val="C00000"/>
                </a:solidFill>
              </a:rPr>
              <a:t>Martin Ford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humans still relevant to job scene?  If so, what skills do we need going forward?</a:t>
            </a:r>
          </a:p>
          <a:p>
            <a:r>
              <a:rPr lang="en-US" dirty="0"/>
              <a:t>	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21 Lessons for the 21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Century</a:t>
            </a:r>
            <a:r>
              <a:rPr lang="en-US" dirty="0"/>
              <a:t>”, </a:t>
            </a:r>
            <a:r>
              <a:rPr lang="en-US" dirty="0">
                <a:solidFill>
                  <a:srgbClr val="C00000"/>
                </a:solidFill>
              </a:rPr>
              <a:t>Yuval Harari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Specifically, what skills do network operators need?  How do we acquire these skills?  How do we train the next generation of </a:t>
            </a:r>
            <a:r>
              <a:rPr lang="en-US" dirty="0" err="1"/>
              <a:t>netops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F7F58-20E6-9C47-A4F4-399669ECD3E0}"/>
              </a:ext>
            </a:extLst>
          </p:cNvPr>
          <p:cNvSpPr txBox="1"/>
          <p:nvPr/>
        </p:nvSpPr>
        <p:spPr>
          <a:xfrm>
            <a:off x="-19577" y="2001652"/>
            <a:ext cx="539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“Tech Support,” the New Yorker, 2017</a:t>
            </a:r>
          </a:p>
        </p:txBody>
      </p:sp>
    </p:spTree>
    <p:extLst>
      <p:ext uri="{BB962C8B-B14F-4D97-AF65-F5344CB8AC3E}">
        <p14:creationId xmlns:p14="http://schemas.microsoft.com/office/powerpoint/2010/main" val="2677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as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Basics</a:t>
            </a:r>
            <a:r>
              <a:rPr lang="en-US" sz="4000" dirty="0"/>
              <a:t> – </a:t>
            </a:r>
            <a:r>
              <a:rPr lang="en-US" sz="4000" cap="none" dirty="0"/>
              <a:t>these don’t go away</a:t>
            </a:r>
            <a:r>
              <a:rPr lang="en-US" sz="4000" dirty="0"/>
              <a:t>!</a:t>
            </a:r>
            <a:endParaRPr sz="4000" dirty="0"/>
          </a:p>
        </p:txBody>
      </p:sp>
      <p:sp>
        <p:nvSpPr>
          <p:cNvPr id="181" name="Networking Theory…"/>
          <p:cNvSpPr txBox="1">
            <a:spLocks noGrp="1"/>
          </p:cNvSpPr>
          <p:nvPr>
            <p:ph idx="1"/>
          </p:nvPr>
        </p:nvSpPr>
        <p:spPr>
          <a:xfrm>
            <a:off x="544847" y="2208937"/>
            <a:ext cx="11984644" cy="6876069"/>
          </a:xfrm>
          <a:prstGeom prst="rect">
            <a:avLst/>
          </a:prstGeom>
        </p:spPr>
        <p:txBody>
          <a:bodyPr/>
          <a:lstStyle/>
          <a:p>
            <a:pPr marL="355600" indent="-355600">
              <a:spcBef>
                <a:spcPts val="2800"/>
              </a:spcBef>
              <a:defRPr sz="2800"/>
            </a:pPr>
            <a:r>
              <a:rPr sz="3200" dirty="0"/>
              <a:t>Networking Theory</a:t>
            </a:r>
            <a:r>
              <a:rPr lang="en-US" sz="3200" dirty="0"/>
              <a:t> &amp; Algorithms</a:t>
            </a:r>
            <a:endParaRPr sz="3200" dirty="0"/>
          </a:p>
          <a:p>
            <a:pPr marL="355600" indent="-355600">
              <a:spcBef>
                <a:spcPts val="2800"/>
              </a:spcBef>
              <a:defRPr sz="2800"/>
            </a:pPr>
            <a:r>
              <a:rPr sz="3200" dirty="0"/>
              <a:t>Protocols &amp; Parameters</a:t>
            </a:r>
            <a:endParaRPr sz="2800" dirty="0"/>
          </a:p>
          <a:p>
            <a:pPr marL="355600" indent="-355600">
              <a:spcBef>
                <a:spcPts val="2800"/>
              </a:spcBef>
              <a:defRPr sz="2800"/>
            </a:pPr>
            <a:r>
              <a:rPr lang="en-US" sz="3200" dirty="0"/>
              <a:t>Devices &amp; their quirks</a:t>
            </a:r>
          </a:p>
          <a:p>
            <a:pPr marL="355600" indent="-355600">
              <a:spcBef>
                <a:spcPts val="2800"/>
              </a:spcBef>
              <a:defRPr sz="2800"/>
            </a:pPr>
            <a:r>
              <a:rPr sz="3200" dirty="0"/>
              <a:t>Network O</a:t>
            </a:r>
            <a:r>
              <a:rPr lang="en-US" sz="3200" dirty="0"/>
              <a:t>S</a:t>
            </a:r>
            <a:r>
              <a:rPr sz="3200" dirty="0"/>
              <a:t>s</a:t>
            </a:r>
            <a:r>
              <a:rPr lang="en-US" sz="3200" dirty="0"/>
              <a:t> &amp; their quirks</a:t>
            </a:r>
          </a:p>
          <a:p>
            <a:pPr marL="355600" indent="-355600">
              <a:spcBef>
                <a:spcPts val="2800"/>
              </a:spcBef>
              <a:defRPr sz="2800"/>
            </a:pPr>
            <a:r>
              <a:rPr lang="en-US" sz="3200" dirty="0"/>
              <a:t>Network services</a:t>
            </a:r>
            <a:endParaRPr lang="en-US" sz="2800" dirty="0"/>
          </a:p>
          <a:p>
            <a:pPr marL="355600" indent="-355600">
              <a:spcBef>
                <a:spcPts val="2800"/>
              </a:spcBef>
              <a:defRPr sz="2800"/>
            </a:pPr>
            <a:r>
              <a:rPr lang="en-US" sz="3200" dirty="0"/>
              <a:t>This all we know (and       )!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533FAEC9-F235-EF49-B97E-9384E33C9083}"/>
              </a:ext>
            </a:extLst>
          </p:cNvPr>
          <p:cNvSpPr>
            <a:spLocks noChangeAspect="1"/>
          </p:cNvSpPr>
          <p:nvPr/>
        </p:nvSpPr>
        <p:spPr>
          <a:xfrm>
            <a:off x="4485195" y="6296719"/>
            <a:ext cx="560439" cy="56043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5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53D4D-B1F9-924C-A3CE-0E29837E8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SDN/Software/ Programmable Everything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C1FEB6-7287-294E-9665-2B89F0237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1C2DE9-0A80-774C-9CE0-C9E23B665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5812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_PPT_2018_Q4" id="{F523D0C1-F520-4D4E-9B9A-6ABFBE8A0BD0}" vid="{124001AB-1D69-4D4B-B0AF-7E6539E4851F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ES_PPT_2018_Q4</Template>
  <TotalTime>11157</TotalTime>
  <Words>1579</Words>
  <Application>Microsoft Macintosh PowerPoint</Application>
  <PresentationFormat>Custom</PresentationFormat>
  <Paragraphs>360</Paragraphs>
  <Slides>35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Comic Sans MS</vt:lpstr>
      <vt:lpstr>Helvetica Light</vt:lpstr>
      <vt:lpstr>Helvetica Neue</vt:lpstr>
      <vt:lpstr>Lato</vt:lpstr>
      <vt:lpstr>Lato Light</vt:lpstr>
      <vt:lpstr>Wingdings</vt:lpstr>
      <vt:lpstr>Juniper Gray - 2018</vt:lpstr>
      <vt:lpstr>Skillsets in A Software-Defined, Disaggregated Machine Learning</vt:lpstr>
      <vt:lpstr>Introduction</vt:lpstr>
      <vt:lpstr>Distributed/Centralized</vt:lpstr>
      <vt:lpstr>A Learning Moment</vt:lpstr>
      <vt:lpstr>Cloud           Edge Compute</vt:lpstr>
      <vt:lpstr>Seize the Opportunity</vt:lpstr>
      <vt:lpstr>Situation Analysis</vt:lpstr>
      <vt:lpstr>Basics – these don’t go away!</vt:lpstr>
      <vt:lpstr>SDN/Software/ Programmable Everything</vt:lpstr>
      <vt:lpstr>Software: It Makes the Hardware Go</vt:lpstr>
      <vt:lpstr>Systems: Black Box</vt:lpstr>
      <vt:lpstr>Programmable Network Software</vt:lpstr>
      <vt:lpstr>Programmable Management</vt:lpstr>
      <vt:lpstr>Programmable Control Plane</vt:lpstr>
      <vt:lpstr>Programmable Data Plane</vt:lpstr>
      <vt:lpstr>Writing Software</vt:lpstr>
      <vt:lpstr>Programming Languages</vt:lpstr>
      <vt:lpstr>Scripting</vt:lpstr>
      <vt:lpstr>DSLs</vt:lpstr>
      <vt:lpstr>Automation</vt:lpstr>
      <vt:lpstr>Disaggregation</vt:lpstr>
      <vt:lpstr>monolithic system  Composable UNITS</vt:lpstr>
      <vt:lpstr>Skillsets for Disaggregation</vt:lpstr>
      <vt:lpstr>Not Just a CAPEX Play</vt:lpstr>
      <vt:lpstr>MACHINE LEARNING</vt:lpstr>
      <vt:lpstr>Machine Learning</vt:lpstr>
      <vt:lpstr>Living &amp; Working with AI/ML </vt:lpstr>
      <vt:lpstr>Know Your Enemy (friend/slave/tool/…)</vt:lpstr>
      <vt:lpstr>Usable ML</vt:lpstr>
      <vt:lpstr>Control Loops</vt:lpstr>
      <vt:lpstr>Self-Driving Network™ Five steps towards the long term vision</vt:lpstr>
      <vt:lpstr>So, Software-Defined, (Disaggregated) Machine Learning?</vt:lpstr>
      <vt:lpstr>Enabling customizable closed autonomous loops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Post-ML Skillsets</dc:title>
  <cp:lastModifiedBy>Kireeti Kompella</cp:lastModifiedBy>
  <cp:revision>75</cp:revision>
  <dcterms:modified xsi:type="dcterms:W3CDTF">2019-03-07T20:33:39Z</dcterms:modified>
</cp:coreProperties>
</file>