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90" r:id="rId2"/>
  </p:sldMasterIdLst>
  <p:notesMasterIdLst>
    <p:notesMasterId r:id="rId48"/>
  </p:notesMasterIdLst>
  <p:sldIdLst>
    <p:sldId id="689" r:id="rId3"/>
    <p:sldId id="821" r:id="rId4"/>
    <p:sldId id="858" r:id="rId5"/>
    <p:sldId id="772" r:id="rId6"/>
    <p:sldId id="774" r:id="rId7"/>
    <p:sldId id="824" r:id="rId8"/>
    <p:sldId id="777" r:id="rId9"/>
    <p:sldId id="778" r:id="rId10"/>
    <p:sldId id="779" r:id="rId11"/>
    <p:sldId id="781" r:id="rId12"/>
    <p:sldId id="780" r:id="rId13"/>
    <p:sldId id="856" r:id="rId14"/>
    <p:sldId id="825" r:id="rId15"/>
    <p:sldId id="785" r:id="rId16"/>
    <p:sldId id="786" r:id="rId17"/>
    <p:sldId id="787" r:id="rId18"/>
    <p:sldId id="788" r:id="rId19"/>
    <p:sldId id="789" r:id="rId20"/>
    <p:sldId id="791" r:id="rId21"/>
    <p:sldId id="826" r:id="rId22"/>
    <p:sldId id="793" r:id="rId23"/>
    <p:sldId id="795" r:id="rId24"/>
    <p:sldId id="794" r:id="rId25"/>
    <p:sldId id="798" r:id="rId26"/>
    <p:sldId id="797" r:id="rId27"/>
    <p:sldId id="800" r:id="rId28"/>
    <p:sldId id="799" r:id="rId29"/>
    <p:sldId id="857" r:id="rId30"/>
    <p:sldId id="802" r:id="rId31"/>
    <p:sldId id="803" r:id="rId32"/>
    <p:sldId id="804" r:id="rId33"/>
    <p:sldId id="805" r:id="rId34"/>
    <p:sldId id="806" r:id="rId35"/>
    <p:sldId id="807" r:id="rId36"/>
    <p:sldId id="808" r:id="rId37"/>
    <p:sldId id="809" r:id="rId38"/>
    <p:sldId id="810" r:id="rId39"/>
    <p:sldId id="849" r:id="rId40"/>
    <p:sldId id="850" r:id="rId41"/>
    <p:sldId id="851" r:id="rId42"/>
    <p:sldId id="852" r:id="rId43"/>
    <p:sldId id="853" r:id="rId44"/>
    <p:sldId id="854" r:id="rId45"/>
    <p:sldId id="855" r:id="rId46"/>
    <p:sldId id="827" r:id="rId47"/>
  </p:sldIdLst>
  <p:sldSz cx="9144000" cy="5143500" type="screen16x9"/>
  <p:notesSz cx="6858000" cy="9144000"/>
  <p:defaultTextStyle>
    <a:lvl1pPr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1pPr>
    <a:lvl2pPr indent="128496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2pPr>
    <a:lvl3pPr indent="256992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3pPr>
    <a:lvl4pPr indent="385484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4pPr>
    <a:lvl5pPr indent="513962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5pPr>
    <a:lvl6pPr indent="642454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6pPr>
    <a:lvl7pPr indent="770948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7pPr>
    <a:lvl8pPr indent="899436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8pPr>
    <a:lvl9pPr indent="1027917" algn="ctr" defTabSz="309323">
      <a:defRPr sz="22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4B"/>
    <a:srgbClr val="2F90C7"/>
    <a:srgbClr val="000000"/>
    <a:srgbClr val="112346"/>
    <a:srgbClr val="FD661B"/>
    <a:srgbClr val="ACD13B"/>
    <a:srgbClr val="6A8236"/>
    <a:srgbClr val="ACC37B"/>
    <a:srgbClr val="B39E2E"/>
    <a:srgbClr val="E8D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1" autoAdjust="0"/>
    <p:restoredTop sz="88327" autoAdjust="0"/>
  </p:normalViewPr>
  <p:slideViewPr>
    <p:cSldViewPr snapToGrid="0" snapToObjects="1" showGuides="1">
      <p:cViewPr>
        <p:scale>
          <a:sx n="100" d="100"/>
          <a:sy n="100" d="100"/>
        </p:scale>
        <p:origin x="-656" y="-160"/>
      </p:cViewPr>
      <p:guideLst>
        <p:guide orient="horz" pos="119"/>
        <p:guide pos="2880"/>
      </p:guideLst>
    </p:cSldViewPr>
  </p:slideViewPr>
  <p:outlineViewPr>
    <p:cViewPr>
      <p:scale>
        <a:sx n="33" d="100"/>
        <a:sy n="33" d="100"/>
      </p:scale>
      <p:origin x="0" y="4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4" name="Shape 7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10045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09323">
      <a:defRPr sz="900">
        <a:latin typeface="Lucida Grande"/>
        <a:ea typeface="Lucida Grande"/>
        <a:cs typeface="Lucida Grande"/>
        <a:sym typeface="Lucida Grande"/>
      </a:defRPr>
    </a:lvl1pPr>
    <a:lvl2pPr indent="85663" defTabSz="309323">
      <a:defRPr sz="900">
        <a:latin typeface="Lucida Grande"/>
        <a:ea typeface="Lucida Grande"/>
        <a:cs typeface="Lucida Grande"/>
        <a:sym typeface="Lucida Grande"/>
      </a:defRPr>
    </a:lvl2pPr>
    <a:lvl3pPr indent="171329" defTabSz="309323">
      <a:defRPr sz="900">
        <a:latin typeface="Lucida Grande"/>
        <a:ea typeface="Lucida Grande"/>
        <a:cs typeface="Lucida Grande"/>
        <a:sym typeface="Lucida Grande"/>
      </a:defRPr>
    </a:lvl3pPr>
    <a:lvl4pPr indent="256992" defTabSz="309323">
      <a:defRPr sz="900">
        <a:latin typeface="Lucida Grande"/>
        <a:ea typeface="Lucida Grande"/>
        <a:cs typeface="Lucida Grande"/>
        <a:sym typeface="Lucida Grande"/>
      </a:defRPr>
    </a:lvl4pPr>
    <a:lvl5pPr indent="342633" defTabSz="309323">
      <a:defRPr sz="900">
        <a:latin typeface="Lucida Grande"/>
        <a:ea typeface="Lucida Grande"/>
        <a:cs typeface="Lucida Grande"/>
        <a:sym typeface="Lucida Grande"/>
      </a:defRPr>
    </a:lvl5pPr>
    <a:lvl6pPr indent="428296" defTabSz="309323">
      <a:defRPr sz="900">
        <a:latin typeface="Lucida Grande"/>
        <a:ea typeface="Lucida Grande"/>
        <a:cs typeface="Lucida Grande"/>
        <a:sym typeface="Lucida Grande"/>
      </a:defRPr>
    </a:lvl6pPr>
    <a:lvl7pPr indent="513962" defTabSz="309323">
      <a:defRPr sz="900">
        <a:latin typeface="Lucida Grande"/>
        <a:ea typeface="Lucida Grande"/>
        <a:cs typeface="Lucida Grande"/>
        <a:sym typeface="Lucida Grande"/>
      </a:defRPr>
    </a:lvl7pPr>
    <a:lvl8pPr indent="599622" defTabSz="309323">
      <a:defRPr sz="900">
        <a:latin typeface="Lucida Grande"/>
        <a:ea typeface="Lucida Grande"/>
        <a:cs typeface="Lucida Grande"/>
        <a:sym typeface="Lucida Grande"/>
      </a:defRPr>
    </a:lvl8pPr>
    <a:lvl9pPr indent="685285" defTabSz="309323">
      <a:defRPr sz="9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3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 smtClean="0"/>
              <a:t>To have counters for </a:t>
            </a:r>
            <a:r>
              <a:rPr lang="en-US" sz="1700" dirty="0" err="1" smtClean="0"/>
              <a:t>flowspec</a:t>
            </a:r>
            <a:r>
              <a:rPr lang="en-US" sz="1700" dirty="0" smtClean="0"/>
              <a:t> and not ACL (resources)</a:t>
            </a:r>
          </a:p>
          <a:p>
            <a:pPr marL="705136" lvl="2" indent="-228600">
              <a:buFont typeface="+mj-lt"/>
              <a:buAutoNum type="arabicPeriod"/>
            </a:pPr>
            <a:r>
              <a:rPr lang="en-US" dirty="0" smtClean="0">
                <a:latin typeface="Courier New"/>
                <a:cs typeface="Courier New"/>
              </a:rPr>
              <a:t>“hardware counter feature flow-spec in”</a:t>
            </a:r>
          </a:p>
          <a:p>
            <a:pPr marL="705136" lvl="2" indent="-228600">
              <a:buFont typeface="+mj-lt"/>
              <a:buAutoNum type="arabicPeriod"/>
            </a:pPr>
            <a:r>
              <a:rPr lang="en-US" dirty="0" smtClean="0">
                <a:latin typeface="Courier New"/>
                <a:cs typeface="Courier New"/>
              </a:rPr>
              <a:t>“no hardware counter feature </a:t>
            </a:r>
            <a:r>
              <a:rPr lang="en-US" dirty="0" err="1" smtClean="0">
                <a:latin typeface="Courier New"/>
                <a:cs typeface="Courier New"/>
              </a:rPr>
              <a:t>acl</a:t>
            </a:r>
            <a:r>
              <a:rPr lang="en-US" dirty="0" smtClean="0">
                <a:latin typeface="Courier New"/>
                <a:cs typeface="Courier New"/>
              </a:rPr>
              <a:t> in”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22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24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26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Trust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Do you really trust someone else to handle the mitigation by delegate the decision block your own (expensive) links ? 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Operators most often not even trust customers routing updates without serious </a:t>
            </a: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Adj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-RIB-In filtering?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Scale&amp;control</a:t>
            </a:r>
            <a:endParaRPr lang="en-US" sz="1600" b="1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If propagate through the network, you have to adapt to the weakest chain of TCAM support on active platforms in your network regards scale of </a:t>
            </a: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 rules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Tools like max-prefix for rules have to be enable for Routers in the core to avoid TCAM explosion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Alt advanced COMMUNITIES design that decide where to deploy rules (then what is the purpose accept </a:t>
            </a: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 from customer if no trust ?)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Detection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Where to detect ? Customer CE or Customer DC… ?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Alt Operator trigger detection based on Slow/Telemetry and inform customer, but again why then run </a:t>
            </a: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 interaction with the customer?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Capacity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The Nodes capacity regards TCAM and other hardware dependency easy controlled since </a:t>
            </a: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 sessions/rules only where it make sense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8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 installed only where needed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 specific to Peer/Node/Customer interfaces where traffic enters =&gt; </a:t>
            </a:r>
            <a:r>
              <a:rPr lang="en-US" sz="14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Flowspec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 installed only where its needed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Mix of actions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Drop, rate-limit, relay can be used based on demands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Example stages of them (start with relay, follow by rate-limit and perhaps in the end just drop in case shape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7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8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9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10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11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2pPr>
            <a:lvl3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3pPr>
            <a:lvl4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4pPr>
            <a:lvl5pPr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649C21CB-6DAC-E343-9067-2EBDDC96CDA1}" type="slidenum">
              <a:rPr lang="en-US" sz="1200" smtClean="0">
                <a:solidFill>
                  <a:srgbClr val="0C479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>
                <a:defRPr/>
              </a:pPr>
              <a:t>12</a:t>
            </a:fld>
            <a:endParaRPr lang="en-US" sz="1200" dirty="0" smtClean="0">
              <a:solidFill>
                <a:srgbClr val="0C479D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5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6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11"/>
            <a:ext cx="9144000" cy="485252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46816" y="4849810"/>
            <a:ext cx="2850368" cy="273845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2018.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/>
              <a:ea typeface="ヒラギノ角ゴ ProN W3" charset="0"/>
              <a:cs typeface="Helvetica Neue"/>
              <a:sym typeface="Gill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87" y="4889204"/>
            <a:ext cx="1207350" cy="18842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04741" y="4273804"/>
            <a:ext cx="7461624" cy="508611"/>
          </a:xfrm>
          <a:prstGeom prst="rect">
            <a:avLst/>
          </a:prstGeom>
          <a:solidFill>
            <a:srgbClr val="2F90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4741" y="4341901"/>
            <a:ext cx="7053865" cy="425054"/>
          </a:xfrm>
        </p:spPr>
        <p:txBody>
          <a:bodyPr anchor="b">
            <a:noAutofit/>
          </a:bodyPr>
          <a:lstStyle>
            <a:lvl1pPr algn="l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Session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7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8597" y="2822728"/>
            <a:ext cx="6154738" cy="720329"/>
          </a:xfrm>
        </p:spPr>
        <p:txBody>
          <a:bodyPr anchor="t"/>
          <a:lstStyle>
            <a:lvl1pPr algn="ctr">
              <a:defRPr sz="2925">
                <a:solidFill>
                  <a:srgbClr val="003468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758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548598" y="3569251"/>
            <a:ext cx="6175375" cy="600075"/>
          </a:xfrm>
        </p:spPr>
        <p:txBody>
          <a:bodyPr/>
          <a:lstStyle>
            <a:lvl1pPr marL="0" indent="0" algn="ctr">
              <a:buFont typeface="Wingdings" charset="2"/>
              <a:buNone/>
              <a:defRPr sz="1800" b="0">
                <a:solidFill>
                  <a:srgbClr val="003468"/>
                </a:solidFill>
              </a:defRPr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468"/>
                </a:solidFill>
              </a:defRPr>
            </a:lvl1pPr>
            <a:lvl2pPr>
              <a:defRPr>
                <a:solidFill>
                  <a:srgbClr val="003468"/>
                </a:solidFill>
              </a:defRPr>
            </a:lvl2pPr>
            <a:lvl3pPr>
              <a:defRPr>
                <a:solidFill>
                  <a:srgbClr val="003468"/>
                </a:solidFill>
              </a:defRPr>
            </a:lvl3pPr>
            <a:lvl4pPr>
              <a:defRPr>
                <a:solidFill>
                  <a:srgbClr val="003468"/>
                </a:solidFill>
              </a:defRPr>
            </a:lvl4pPr>
            <a:lvl5pPr>
              <a:defRPr>
                <a:solidFill>
                  <a:srgbClr val="003468"/>
                </a:solidFill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210866"/>
            <a:ext cx="4186238" cy="32932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>
                <a:latin typeface="Myriad Pro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4" y="1210866"/>
            <a:ext cx="4186237" cy="32932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>
                <a:latin typeface="Myriad Pro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>
                <a:latin typeface="Myriad Pro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>
                <a:latin typeface="Myriad Pro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>
                <a:solidFill>
                  <a:srgbClr val="003468"/>
                </a:solidFill>
                <a:latin typeface="Myriad Pro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898" y="1347575"/>
            <a:ext cx="2516410" cy="6492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07" y="1081144"/>
            <a:ext cx="1605954" cy="41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87" y="4889204"/>
            <a:ext cx="1207350" cy="188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260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9543" y="4054278"/>
            <a:ext cx="7525257" cy="667194"/>
          </a:xfrm>
          <a:prstGeom prst="rect">
            <a:avLst/>
          </a:prstGeom>
          <a:solidFill>
            <a:srgbClr val="2F90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543" y="4054278"/>
            <a:ext cx="7772400" cy="667194"/>
          </a:xfrm>
        </p:spPr>
        <p:txBody>
          <a:bodyPr anchor="t">
            <a:noAutofit/>
          </a:bodyPr>
          <a:lstStyle>
            <a:lvl1pPr algn="l">
              <a:defRPr sz="3400" b="0" i="0" cap="none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6" y="75010"/>
            <a:ext cx="2130425" cy="442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75010"/>
            <a:ext cx="6242050" cy="4429125"/>
          </a:xfrm>
        </p:spPr>
        <p:txBody>
          <a:bodyPr vert="eaVert"/>
          <a:lstStyle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8578967" y="4998743"/>
            <a:ext cx="147939" cy="397115"/>
          </a:xfrm>
          <a:prstGeom prst="rect">
            <a:avLst/>
          </a:prstGeom>
          <a:noFill/>
        </p:spPr>
        <p:txBody>
          <a:bodyPr wrap="none" lIns="73222" tIns="36617" rIns="73222" bIns="36617" rtlCol="0">
            <a:spAutoFit/>
          </a:bodyPr>
          <a:lstStyle/>
          <a:p>
            <a:pPr algn="l" defTabSz="257056" rtl="0" fontAlgn="base">
              <a:spcBef>
                <a:spcPct val="0"/>
              </a:spcBef>
              <a:spcAft>
                <a:spcPct val="0"/>
              </a:spcAft>
            </a:pPr>
            <a:endParaRPr lang="en-US" sz="2100" kern="1200">
              <a:solidFill>
                <a:srgbClr val="000000"/>
              </a:solidFill>
              <a:latin typeface="Helvetica Neue"/>
              <a:ea typeface="Symbol" charset="2"/>
              <a:cs typeface="Symbol" charset="2"/>
              <a:sym typeface="Gill Sans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41" y="4869656"/>
            <a:ext cx="462765" cy="273845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600">
                <a:solidFill>
                  <a:schemeClr val="bg1"/>
                </a:solidFill>
                <a:uFillTx/>
                <a:latin typeface="Helvetica Neue"/>
                <a:ea typeface="Symbol" charset="2"/>
                <a:cs typeface="Helvetica Neue"/>
              </a:defRPr>
            </a:lvl1pPr>
          </a:lstStyle>
          <a:p>
            <a:pPr defTabSz="257056" rtl="0" fontAlgn="base">
              <a:spcBef>
                <a:spcPct val="0"/>
              </a:spcBef>
              <a:spcAft>
                <a:spcPct val="0"/>
              </a:spcAft>
            </a:pPr>
            <a:fld id="{02F929B5-D249-5642-BF23-61C57D232E81}" type="slidenum">
              <a:rPr lang="en-US" kern="1200" smtClean="0">
                <a:solidFill>
                  <a:srgbClr val="FFFFFE"/>
                </a:solidFill>
                <a:sym typeface="Gill Sans" charset="0"/>
              </a:rPr>
              <a:pPr defTabSz="257056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FFFFFE"/>
              </a:solidFill>
              <a:sym typeface="Gill Sans" charset="0"/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vy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70" y="897564"/>
            <a:ext cx="3940175" cy="3543300"/>
          </a:xfrm>
        </p:spPr>
        <p:txBody>
          <a:bodyPr/>
          <a:lstStyle>
            <a:lvl1pPr>
              <a:defRPr sz="1350">
                <a:uFillTx/>
              </a:defRPr>
            </a:lvl1pPr>
            <a:lvl2pPr marL="600075" indent="-257175">
              <a:buFont typeface="Wingdings" pitchFamily="2" charset="2"/>
              <a:buChar char="§"/>
              <a:defRPr sz="1200">
                <a:uFillTx/>
              </a:defRPr>
            </a:lvl2pPr>
            <a:lvl3pPr marL="857250" indent="-171450">
              <a:buFont typeface="Wingdings" panose="05000000000000000000" pitchFamily="2" charset="2"/>
              <a:buChar char="§"/>
              <a:defRPr sz="1200">
                <a:uFillTx/>
              </a:defRPr>
            </a:lvl3pPr>
            <a:lvl4pPr marL="102870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defRPr sz="1200">
                <a:uFillTx/>
              </a:defRPr>
            </a:lvl4pPr>
            <a:lvl5pPr>
              <a:defRPr sz="1350">
                <a:uFillTx/>
              </a:defRPr>
            </a:lvl5pPr>
            <a:lvl6pPr>
              <a:defRPr sz="1350">
                <a:uFillTx/>
              </a:defRPr>
            </a:lvl6pPr>
            <a:lvl7pPr>
              <a:defRPr sz="1350">
                <a:uFillTx/>
              </a:defRPr>
            </a:lvl7pPr>
            <a:lvl8pPr>
              <a:defRPr sz="1350">
                <a:uFillTx/>
              </a:defRPr>
            </a:lvl8pPr>
            <a:lvl9pPr>
              <a:defRPr sz="1350">
                <a:uFillTx/>
              </a:defRPr>
            </a:lvl9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>
                <a:uFillTx/>
              </a:defRPr>
            </a:pPr>
            <a:endParaRPr lang="en-US" dirty="0" smtClean="0">
              <a:uFillTx/>
            </a:endParaRPr>
          </a:p>
          <a:p>
            <a:pPr lvl="3"/>
            <a:endParaRPr lang="en-US" dirty="0" smtClean="0">
              <a:uFillTx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88027" y="897564"/>
            <a:ext cx="3940175" cy="3543300"/>
          </a:xfrm>
        </p:spPr>
        <p:txBody>
          <a:bodyPr/>
          <a:lstStyle>
            <a:lvl1pPr>
              <a:defRPr sz="1350">
                <a:uFillTx/>
              </a:defRPr>
            </a:lvl1pPr>
            <a:lvl2pPr marL="557213" indent="-214313">
              <a:buFont typeface="Wingdings" pitchFamily="2" charset="2"/>
              <a:buChar char="§"/>
              <a:defRPr sz="1200">
                <a:uFillTx/>
              </a:defRPr>
            </a:lvl2pPr>
            <a:lvl3pPr marL="900113" indent="-214313">
              <a:buFont typeface="Wingdings" panose="05000000000000000000" pitchFamily="2" charset="2"/>
              <a:buChar char="§"/>
              <a:defRPr sz="1200">
                <a:uFillTx/>
              </a:defRPr>
            </a:lvl3pPr>
            <a:lvl4pPr marL="102870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defRPr sz="1200">
                <a:uFillTx/>
              </a:defRPr>
            </a:lvl4pPr>
            <a:lvl5pPr>
              <a:defRPr sz="1350">
                <a:uFillTx/>
              </a:defRPr>
            </a:lvl5pPr>
            <a:lvl6pPr>
              <a:defRPr sz="1350">
                <a:uFillTx/>
              </a:defRPr>
            </a:lvl6pPr>
            <a:lvl7pPr>
              <a:defRPr sz="1350">
                <a:uFillTx/>
              </a:defRPr>
            </a:lvl7pPr>
            <a:lvl8pPr>
              <a:defRPr sz="1350">
                <a:uFillTx/>
              </a:defRPr>
            </a:lvl8pPr>
            <a:lvl9pPr>
              <a:defRPr sz="1350">
                <a:uFillTx/>
              </a:defRPr>
            </a:lvl9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>
                <a:uFillTx/>
              </a:defRPr>
            </a:pPr>
            <a:endParaRPr lang="en-US" dirty="0" smtClean="0">
              <a:uFillTx/>
            </a:endParaRPr>
          </a:p>
          <a:p>
            <a:pPr lvl="3"/>
            <a:endParaRPr lang="en-US" dirty="0" smtClean="0">
              <a:uFillTx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50"/>
              </a:spcAft>
              <a:defRPr/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78892" y="4998742"/>
            <a:ext cx="197282" cy="529529"/>
          </a:xfrm>
          <a:prstGeom prst="rect">
            <a:avLst/>
          </a:prstGeom>
          <a:noFill/>
        </p:spPr>
        <p:txBody>
          <a:bodyPr wrap="none" lIns="97629" tIns="48822" rIns="97629" bIns="48822" rtlCol="0">
            <a:spAutoFit/>
          </a:bodyPr>
          <a:lstStyle/>
          <a:p>
            <a:pPr defTabSz="342741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2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78892" y="4998742"/>
            <a:ext cx="197282" cy="529529"/>
          </a:xfrm>
          <a:prstGeom prst="rect">
            <a:avLst/>
          </a:prstGeom>
          <a:noFill/>
        </p:spPr>
        <p:txBody>
          <a:bodyPr wrap="none" lIns="97629" tIns="48822" rIns="97629" bIns="48822" rtlCol="0">
            <a:spAutoFit/>
          </a:bodyPr>
          <a:lstStyle/>
          <a:p>
            <a:pPr defTabSz="342741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442803" y="381343"/>
            <a:ext cx="498764" cy="498764"/>
          </a:xfrm>
          <a:prstGeom prst="rect">
            <a:avLst/>
          </a:prstGeom>
          <a:solidFill>
            <a:srgbClr val="16325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smtClean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92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4304"/>
            <a:ext cx="4038600" cy="3394472"/>
          </a:xfrm>
        </p:spPr>
        <p:txBody>
          <a:bodyPr/>
          <a:lstStyle>
            <a:lvl1pPr>
              <a:spcAft>
                <a:spcPts val="450"/>
              </a:spcAft>
              <a:defRPr sz="1800" b="0" i="0" baseline="0"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500" b="0" i="0"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200" b="0" i="0">
                <a:latin typeface="Helvetica Neue Light"/>
                <a:cs typeface="Helvetica Neue Light"/>
              </a:defRPr>
            </a:lvl3pPr>
            <a:lvl4pPr>
              <a:spcAft>
                <a:spcPts val="450"/>
              </a:spcAft>
              <a:defRPr sz="900" b="0" i="0">
                <a:latin typeface="Helvetica Neue Light"/>
                <a:cs typeface="Helvetica Neue Light"/>
              </a:defRPr>
            </a:lvl4pPr>
            <a:lvl5pPr>
              <a:spcAft>
                <a:spcPts val="450"/>
              </a:spcAft>
              <a:defRPr sz="900" b="0" i="0">
                <a:latin typeface="Helvetica Neue Light"/>
                <a:cs typeface="Helvetica Neue Light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9534" y="4869655"/>
            <a:ext cx="788821" cy="273845"/>
          </a:xfrm>
          <a:prstGeom prst="rect">
            <a:avLst/>
          </a:prstGeom>
        </p:spPr>
        <p:txBody>
          <a:bodyPr/>
          <a:lstStyle/>
          <a:p>
            <a:fld id="{02F929B5-D249-5642-BF23-61C57D232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2" y="844304"/>
            <a:ext cx="4038600" cy="3394472"/>
          </a:xfrm>
        </p:spPr>
        <p:txBody>
          <a:bodyPr/>
          <a:lstStyle>
            <a:lvl1pPr>
              <a:spcAft>
                <a:spcPts val="450"/>
              </a:spcAft>
              <a:defRPr sz="1800" b="0" i="0" baseline="0"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500" b="0" i="0"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200" b="0" i="0">
                <a:latin typeface="Helvetica Neue Light"/>
                <a:cs typeface="Helvetica Neue Light"/>
              </a:defRPr>
            </a:lvl3pPr>
            <a:lvl4pPr>
              <a:spcAft>
                <a:spcPts val="450"/>
              </a:spcAft>
              <a:defRPr sz="900" b="0" i="0">
                <a:latin typeface="Helvetica Neue Light"/>
                <a:cs typeface="Helvetica Neue Light"/>
              </a:defRPr>
            </a:lvl4pPr>
            <a:lvl5pPr>
              <a:spcAft>
                <a:spcPts val="450"/>
              </a:spcAft>
              <a:defRPr sz="900" b="0" i="0">
                <a:latin typeface="Helvetica Neue Light"/>
                <a:cs typeface="Helvetica Neue Light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6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11" y="846538"/>
            <a:ext cx="4040189" cy="47982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  <a:lvl2pPr marL="488186" indent="0">
              <a:buNone/>
              <a:defRPr sz="2100" b="1"/>
            </a:lvl2pPr>
            <a:lvl3pPr marL="976373" indent="0">
              <a:buNone/>
              <a:defRPr sz="1900" b="1"/>
            </a:lvl3pPr>
            <a:lvl4pPr marL="1464557" indent="0">
              <a:buNone/>
              <a:defRPr sz="1700" b="1"/>
            </a:lvl4pPr>
            <a:lvl5pPr marL="1952732" indent="0">
              <a:buNone/>
              <a:defRPr sz="1700" b="1"/>
            </a:lvl5pPr>
            <a:lvl6pPr marL="2440918" indent="0">
              <a:buNone/>
              <a:defRPr sz="1700" b="1"/>
            </a:lvl6pPr>
            <a:lvl7pPr marL="2929106" indent="0">
              <a:buNone/>
              <a:defRPr sz="1700" b="1"/>
            </a:lvl7pPr>
            <a:lvl8pPr marL="3417286" indent="0">
              <a:buNone/>
              <a:defRPr sz="1700" b="1"/>
            </a:lvl8pPr>
            <a:lvl9pPr marL="3905471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11" y="1326356"/>
            <a:ext cx="4040189" cy="2963466"/>
          </a:xfrm>
        </p:spPr>
        <p:txBody>
          <a:bodyPr/>
          <a:lstStyle>
            <a:lvl1pPr>
              <a:spcAft>
                <a:spcPts val="450"/>
              </a:spcAft>
              <a:defRPr sz="1800" b="0" i="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500" b="0" i="0">
                <a:solidFill>
                  <a:schemeClr val="tx1"/>
                </a:solidFill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200" b="0" i="0">
                <a:solidFill>
                  <a:schemeClr val="tx1"/>
                </a:solidFill>
                <a:latin typeface="Helvetica Neue"/>
                <a:cs typeface="Helvetica Neue"/>
              </a:defRPr>
            </a:lvl3pPr>
            <a:lvl4pPr>
              <a:spcAft>
                <a:spcPts val="450"/>
              </a:spcAft>
              <a:defRPr sz="900" b="0" i="0">
                <a:solidFill>
                  <a:schemeClr val="tx1"/>
                </a:solidFill>
                <a:latin typeface="Helvetica Neue"/>
                <a:cs typeface="Helvetica Neue"/>
              </a:defRPr>
            </a:lvl4pPr>
            <a:lvl5pPr>
              <a:spcAft>
                <a:spcPts val="450"/>
              </a:spcAft>
              <a:defRPr sz="900" b="0" i="0">
                <a:solidFill>
                  <a:schemeClr val="tx1"/>
                </a:solidFill>
                <a:latin typeface="Helvetica Neue"/>
                <a:cs typeface="Helvetica Neue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9534" y="4869655"/>
            <a:ext cx="788821" cy="273845"/>
          </a:xfrm>
          <a:prstGeom prst="rect">
            <a:avLst/>
          </a:prstGeom>
        </p:spPr>
        <p:txBody>
          <a:bodyPr/>
          <a:lstStyle/>
          <a:p>
            <a:fld id="{02F929B5-D249-5642-BF23-61C57D232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46613" y="846538"/>
            <a:ext cx="4040189" cy="47982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  <a:lvl2pPr marL="488186" indent="0">
              <a:buNone/>
              <a:defRPr sz="2100" b="1"/>
            </a:lvl2pPr>
            <a:lvl3pPr marL="976373" indent="0">
              <a:buNone/>
              <a:defRPr sz="1900" b="1"/>
            </a:lvl3pPr>
            <a:lvl4pPr marL="1464557" indent="0">
              <a:buNone/>
              <a:defRPr sz="1700" b="1"/>
            </a:lvl4pPr>
            <a:lvl5pPr marL="1952732" indent="0">
              <a:buNone/>
              <a:defRPr sz="1700" b="1"/>
            </a:lvl5pPr>
            <a:lvl6pPr marL="2440918" indent="0">
              <a:buNone/>
              <a:defRPr sz="1700" b="1"/>
            </a:lvl6pPr>
            <a:lvl7pPr marL="2929106" indent="0">
              <a:buNone/>
              <a:defRPr sz="1700" b="1"/>
            </a:lvl7pPr>
            <a:lvl8pPr marL="3417286" indent="0">
              <a:buNone/>
              <a:defRPr sz="1700" b="1"/>
            </a:lvl8pPr>
            <a:lvl9pPr marL="3905471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6613" y="1326356"/>
            <a:ext cx="4040189" cy="2963466"/>
          </a:xfrm>
        </p:spPr>
        <p:txBody>
          <a:bodyPr/>
          <a:lstStyle>
            <a:lvl1pPr>
              <a:spcAft>
                <a:spcPts val="450"/>
              </a:spcAft>
              <a:defRPr sz="1800" b="0" i="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500" b="0" i="0">
                <a:solidFill>
                  <a:schemeClr val="tx1"/>
                </a:solidFill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200" b="0" i="0">
                <a:solidFill>
                  <a:schemeClr val="tx1"/>
                </a:solidFill>
                <a:latin typeface="Helvetica Neue"/>
                <a:cs typeface="Helvetica Neue"/>
              </a:defRPr>
            </a:lvl3pPr>
            <a:lvl4pPr>
              <a:spcAft>
                <a:spcPts val="450"/>
              </a:spcAft>
              <a:defRPr sz="900" b="0" i="0">
                <a:solidFill>
                  <a:schemeClr val="tx1"/>
                </a:solidFill>
                <a:latin typeface="Helvetica Neue"/>
                <a:cs typeface="Helvetica Neue"/>
              </a:defRPr>
            </a:lvl4pPr>
            <a:lvl5pPr>
              <a:spcAft>
                <a:spcPts val="450"/>
              </a:spcAft>
              <a:defRPr sz="900" b="0" i="0">
                <a:solidFill>
                  <a:schemeClr val="tx1"/>
                </a:solidFill>
                <a:latin typeface="Helvetica Neue"/>
                <a:cs typeface="Helvetica Neue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5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93"/>
            <a:ext cx="3008313" cy="871538"/>
          </a:xfrm>
        </p:spPr>
        <p:txBody>
          <a:bodyPr anchor="b"/>
          <a:lstStyle>
            <a:lvl1pPr algn="l">
              <a:defRPr sz="2100" b="0" i="0"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6"/>
          </a:xfrm>
        </p:spPr>
        <p:txBody>
          <a:bodyPr/>
          <a:lstStyle>
            <a:lvl1pPr>
              <a:spcAft>
                <a:spcPts val="450"/>
              </a:spcAft>
              <a:defRPr sz="1800" b="0" i="0">
                <a:latin typeface="Helvetica Neue"/>
                <a:cs typeface="Helvetica Neue"/>
              </a:defRPr>
            </a:lvl1pPr>
            <a:lvl2pPr>
              <a:spcAft>
                <a:spcPts val="450"/>
              </a:spcAft>
              <a:defRPr sz="1400" b="0" i="0">
                <a:latin typeface="Helvetica Neue"/>
                <a:cs typeface="Helvetica Neue"/>
              </a:defRPr>
            </a:lvl2pPr>
            <a:lvl3pPr>
              <a:spcAft>
                <a:spcPts val="450"/>
              </a:spcAft>
              <a:defRPr sz="1100" b="0" i="0">
                <a:latin typeface="Helvetica Neue"/>
                <a:cs typeface="Helvetica Neue"/>
              </a:defRPr>
            </a:lvl3pPr>
            <a:lvl4pPr>
              <a:spcAft>
                <a:spcPts val="450"/>
              </a:spcAft>
              <a:defRPr sz="1100" b="0" i="0">
                <a:latin typeface="Helvetica Neue"/>
                <a:cs typeface="Helvetica Neue"/>
              </a:defRPr>
            </a:lvl4pPr>
            <a:lvl5pPr>
              <a:spcAft>
                <a:spcPts val="450"/>
              </a:spcAft>
              <a:defRPr sz="1100" b="0" i="0">
                <a:latin typeface="Helvetica Neue"/>
                <a:cs typeface="Helvetica Neue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500" b="0" i="0">
                <a:latin typeface="Helvetica Neue Light"/>
                <a:cs typeface="Helvetica Neue Light"/>
              </a:defRPr>
            </a:lvl1pPr>
            <a:lvl2pPr marL="488186" indent="0">
              <a:buNone/>
              <a:defRPr sz="1300"/>
            </a:lvl2pPr>
            <a:lvl3pPr marL="976373" indent="0">
              <a:buNone/>
              <a:defRPr sz="1100"/>
            </a:lvl3pPr>
            <a:lvl4pPr marL="1464557" indent="0">
              <a:buNone/>
              <a:defRPr sz="1000"/>
            </a:lvl4pPr>
            <a:lvl5pPr marL="1952732" indent="0">
              <a:buNone/>
              <a:defRPr sz="1000"/>
            </a:lvl5pPr>
            <a:lvl6pPr marL="2440918" indent="0">
              <a:buNone/>
              <a:defRPr sz="1000"/>
            </a:lvl6pPr>
            <a:lvl7pPr marL="2929106" indent="0">
              <a:buNone/>
              <a:defRPr sz="1000"/>
            </a:lvl7pPr>
            <a:lvl8pPr marL="3417286" indent="0">
              <a:buNone/>
              <a:defRPr sz="1000"/>
            </a:lvl8pPr>
            <a:lvl9pPr marL="39054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9534" y="4869655"/>
            <a:ext cx="788821" cy="273845"/>
          </a:xfrm>
          <a:prstGeom prst="rect">
            <a:avLst/>
          </a:prstGeom>
        </p:spPr>
        <p:txBody>
          <a:bodyPr/>
          <a:lstStyle/>
          <a:p>
            <a:fld id="{02F929B5-D249-5642-BF23-61C57D232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7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34" y="4869655"/>
            <a:ext cx="788821" cy="273845"/>
          </a:xfrm>
          <a:prstGeom prst="rect">
            <a:avLst/>
          </a:prstGeom>
        </p:spPr>
        <p:txBody>
          <a:bodyPr/>
          <a:lstStyle/>
          <a:p>
            <a:fld id="{02F929B5-D249-5642-BF23-61C57D232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46816" y="4849810"/>
            <a:ext cx="2850368" cy="273845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2018.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/>
              <a:ea typeface="ヒラギノ角ゴ ProN W3" charset="0"/>
              <a:cs typeface="Helvetica Neue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87" y="4889204"/>
            <a:ext cx="1207350" cy="188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129"/>
            <a:ext cx="9144000" cy="51260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4417536"/>
            <a:ext cx="7772400" cy="660090"/>
          </a:xfrm>
          <a:prstGeom prst="rect">
            <a:avLst/>
          </a:prstGeom>
        </p:spPr>
        <p:txBody>
          <a:bodyPr vert="horz" lIns="97629" tIns="48822" rIns="97629" bIns="48822" rtlCol="0" anchor="t">
            <a:noAutofit/>
          </a:bodyPr>
          <a:lstStyle>
            <a:lvl1pPr algn="ctr" defTabSz="1301829" rtl="0" eaLnBrk="1" latinLnBrk="0" hangingPunct="1">
              <a:spcBef>
                <a:spcPct val="0"/>
              </a:spcBef>
              <a:buNone/>
              <a:defRPr sz="9100" b="0" i="0" kern="1200" cap="none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sz="4000" b="1" i="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www.arista.com</a:t>
            </a:r>
            <a:endParaRPr lang="en-US" sz="4000" b="1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45879" y="2048518"/>
            <a:ext cx="4120039" cy="988732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l"/>
            <a:r>
              <a:rPr lang="en-US" sz="6200" b="1" i="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Thank You</a:t>
            </a:r>
            <a:endParaRPr lang="en-US" sz="6200" b="1" i="0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8813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tiff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15" Type="http://schemas.openxmlformats.org/officeDocument/2006/relationships/image" Target="../media/image7.gif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36877"/>
            <a:ext cx="9144000" cy="3007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27613"/>
            <a:ext cx="8229600" cy="650015"/>
          </a:xfrm>
          <a:prstGeom prst="rect">
            <a:avLst/>
          </a:prstGeom>
        </p:spPr>
        <p:txBody>
          <a:bodyPr vert="horz" lIns="97629" tIns="48822" rIns="97629" bIns="48822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880107"/>
            <a:ext cx="8229600" cy="3714520"/>
          </a:xfrm>
          <a:prstGeom prst="rect">
            <a:avLst/>
          </a:prstGeom>
        </p:spPr>
        <p:txBody>
          <a:bodyPr vert="horz" lIns="97629" tIns="48822" rIns="97629" bIns="4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46816" y="4849810"/>
            <a:ext cx="2850368" cy="273845"/>
          </a:xfrm>
          <a:prstGeom prst="rect">
            <a:avLst/>
          </a:prstGeom>
        </p:spPr>
        <p:txBody>
          <a:bodyPr vert="horz" lIns="97629" tIns="48822" rIns="97629" bIns="48822" rtlCol="0" anchor="ctr"/>
          <a:lstStyle>
            <a:lvl1pPr algn="l">
              <a:defRPr sz="20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marL="0" marR="0" lvl="0" indent="0" algn="l" defTabSz="342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/>
                <a:ea typeface="ヒラギノ角ゴ ProN W3" charset="0"/>
                <a:cs typeface="Helvetica Neue"/>
                <a:sym typeface="Gill Sans" charset="0"/>
              </a:rPr>
              <a:t>Confidential. Copyright © Arista 2018.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/>
              <a:ea typeface="ヒラギノ角ゴ ProN W3" charset="0"/>
              <a:cs typeface="Helvetica Neue"/>
              <a:sym typeface="Gill Sans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461853" y="149053"/>
            <a:ext cx="1976254" cy="3646702"/>
            <a:chOff x="-6564942" y="397473"/>
            <a:chExt cx="5270011" cy="9724539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-6564942" y="8972980"/>
              <a:ext cx="3787254" cy="1149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63058"/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Alternate text color:</a:t>
              </a:r>
            </a:p>
            <a:p>
              <a:pPr marL="0" marR="0" lvl="0" indent="0" algn="l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63058"/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Hex color# 112346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6564942" y="397473"/>
              <a:ext cx="401672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63058"/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ARISTA color </a:t>
              </a:r>
              <a:r>
                <a: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163058"/>
                  </a:solidFill>
                  <a:effectLst/>
                  <a:uLnTx/>
                  <a:uFillTx/>
                  <a:latin typeface="Helvetica Neue"/>
                  <a:ea typeface="Gill Sans Light"/>
                  <a:cs typeface="Helvetica Neue"/>
                  <a:sym typeface="Gill Sans Light"/>
                </a:rPr>
                <a:t>Palette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63058"/>
                </a:solidFill>
                <a:effectLst/>
                <a:uLnTx/>
                <a:uFillTx/>
                <a:latin typeface="Helvetica Neue"/>
                <a:cs typeface="Helvetica Neue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6514142" y="1016913"/>
              <a:ext cx="1330038" cy="1330038"/>
            </a:xfrm>
            <a:prstGeom prst="rect">
              <a:avLst/>
            </a:prstGeom>
            <a:solidFill>
              <a:srgbClr val="16325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705425" y="1016913"/>
              <a:ext cx="1330038" cy="1330038"/>
            </a:xfrm>
            <a:prstGeom prst="rect">
              <a:avLst/>
            </a:prstGeom>
            <a:solidFill>
              <a:srgbClr val="58595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6514142" y="2825828"/>
              <a:ext cx="868977" cy="868977"/>
            </a:xfrm>
            <a:prstGeom prst="rect">
              <a:avLst/>
            </a:prstGeom>
            <a:solidFill>
              <a:srgbClr val="25678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415008" y="2825828"/>
              <a:ext cx="868977" cy="868977"/>
            </a:xfrm>
            <a:prstGeom prst="rect">
              <a:avLst/>
            </a:prstGeom>
            <a:solidFill>
              <a:srgbClr val="5588B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4340574" y="2825828"/>
              <a:ext cx="868977" cy="868977"/>
            </a:xfrm>
            <a:prstGeom prst="rect">
              <a:avLst/>
            </a:prstGeom>
            <a:solidFill>
              <a:srgbClr val="221F2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3241440" y="2825828"/>
              <a:ext cx="868977" cy="868977"/>
            </a:xfrm>
            <a:prstGeom prst="rect">
              <a:avLst/>
            </a:prstGeom>
            <a:solidFill>
              <a:srgbClr val="929598"/>
            </a:solidFill>
            <a:ln w="9525" cap="flat" cmpd="sng" algn="ctr">
              <a:solidFill>
                <a:srgbClr val="92959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2163908" y="2825828"/>
              <a:ext cx="868977" cy="868977"/>
            </a:xfrm>
            <a:prstGeom prst="rect">
              <a:avLst/>
            </a:prstGeom>
            <a:solidFill>
              <a:srgbClr val="BBBDB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6514141" y="5366003"/>
              <a:ext cx="781925" cy="781925"/>
            </a:xfrm>
            <a:prstGeom prst="rect">
              <a:avLst/>
            </a:prstGeom>
            <a:solidFill>
              <a:srgbClr val="E8D75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71661" y="5366003"/>
              <a:ext cx="781925" cy="781925"/>
            </a:xfrm>
            <a:prstGeom prst="rect">
              <a:avLst/>
            </a:prstGeom>
            <a:solidFill>
              <a:srgbClr val="B39E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4461394" y="5366003"/>
              <a:ext cx="781925" cy="781925"/>
            </a:xfrm>
            <a:prstGeom prst="rect">
              <a:avLst/>
            </a:prstGeom>
            <a:solidFill>
              <a:srgbClr val="ACC37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3428492" y="5366003"/>
              <a:ext cx="781925" cy="781925"/>
            </a:xfrm>
            <a:prstGeom prst="rect">
              <a:avLst/>
            </a:prstGeom>
            <a:solidFill>
              <a:srgbClr val="6A8236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6514141" y="6462898"/>
              <a:ext cx="781925" cy="781925"/>
            </a:xfrm>
            <a:prstGeom prst="rect">
              <a:avLst/>
            </a:prstGeom>
            <a:solidFill>
              <a:srgbClr val="ACD13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5471661" y="6462898"/>
              <a:ext cx="781925" cy="781925"/>
            </a:xfrm>
            <a:prstGeom prst="rect">
              <a:avLst/>
            </a:prstGeom>
            <a:solidFill>
              <a:srgbClr val="FD661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4461394" y="6462898"/>
              <a:ext cx="781925" cy="781925"/>
            </a:xfrm>
            <a:prstGeom prst="rect">
              <a:avLst/>
            </a:prstGeom>
            <a:solidFill>
              <a:srgbClr val="FAAF4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-6514142" y="8002403"/>
              <a:ext cx="868977" cy="868977"/>
            </a:xfrm>
            <a:prstGeom prst="rect">
              <a:avLst/>
            </a:prstGeom>
            <a:solidFill>
              <a:srgbClr val="16325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-6514142" y="4057429"/>
              <a:ext cx="868977" cy="868977"/>
            </a:xfrm>
            <a:prstGeom prst="rect">
              <a:avLst/>
            </a:prstGeom>
            <a:solidFill>
              <a:srgbClr val="E0872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87" y="4889204"/>
            <a:ext cx="1207350" cy="18842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785101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0" dirty="0" smtClean="0">
                <a:solidFill>
                  <a:schemeClr val="bg1"/>
                </a:solidFill>
                <a:latin typeface="Helvetica Neue"/>
                <a:cs typeface="Helvetica Neue"/>
              </a:rPr>
              <a:t>Cloud Builders</a:t>
            </a:r>
          </a:p>
        </p:txBody>
      </p:sp>
    </p:spTree>
    <p:extLst>
      <p:ext uri="{BB962C8B-B14F-4D97-AF65-F5344CB8AC3E}">
        <p14:creationId xmlns:p14="http://schemas.microsoft.com/office/powerpoint/2010/main" val="52856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22" r:id="rId3"/>
    <p:sldLayoutId id="2147483789" r:id="rId4"/>
    <p:sldLayoutId id="2147483723" r:id="rId5"/>
    <p:sldLayoutId id="2147483724" r:id="rId6"/>
    <p:sldLayoutId id="2147483727" r:id="rId7"/>
    <p:sldLayoutId id="2147483726" r:id="rId8"/>
    <p:sldLayoutId id="2147483788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8818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9743" indent="-229743" algn="l" defTabSz="488186" rtl="0" eaLnBrk="1" latinLnBrk="0" hangingPunct="1">
        <a:spcBef>
          <a:spcPts val="0"/>
        </a:spcBef>
        <a:spcAft>
          <a:spcPts val="450"/>
        </a:spcAft>
        <a:buClr>
          <a:schemeClr val="tx2">
            <a:lumMod val="50000"/>
            <a:lumOff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449199" indent="-236601" algn="l" defTabSz="488186" rtl="0" eaLnBrk="1" latinLnBrk="0" hangingPunct="1">
        <a:spcBef>
          <a:spcPts val="0"/>
        </a:spcBef>
        <a:spcAft>
          <a:spcPts val="450"/>
        </a:spcAft>
        <a:buClr>
          <a:schemeClr val="tx2">
            <a:lumMod val="50000"/>
            <a:lumOff val="50000"/>
          </a:schemeClr>
        </a:buClr>
        <a:buFont typeface="Lucida Grande"/>
        <a:buChar char="-"/>
        <a:defRPr sz="15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706374" indent="-244094" algn="l" defTabSz="488186" rtl="0" eaLnBrk="1" latinLnBrk="0" hangingPunct="1">
        <a:spcBef>
          <a:spcPts val="0"/>
        </a:spcBef>
        <a:spcAft>
          <a:spcPts val="450"/>
        </a:spcAft>
        <a:buClr>
          <a:schemeClr val="tx2">
            <a:lumMod val="50000"/>
            <a:lumOff val="50000"/>
          </a:schemeClr>
        </a:buClr>
        <a:buFont typeface="Lucida Grande"/>
        <a:buChar char="≫"/>
        <a:defRPr sz="1200" kern="1200" baseline="0">
          <a:solidFill>
            <a:schemeClr val="tx1"/>
          </a:solidFill>
          <a:latin typeface="Helvetica Neue"/>
          <a:ea typeface="+mn-ea"/>
          <a:cs typeface="+mn-cs"/>
        </a:defRPr>
      </a:lvl3pPr>
      <a:lvl4pPr marL="685800" indent="-174879" algn="l" defTabSz="488186" rtl="0" eaLnBrk="1" latinLnBrk="0" hangingPunct="1">
        <a:spcBef>
          <a:spcPts val="0"/>
        </a:spcBef>
        <a:spcAft>
          <a:spcPts val="450"/>
        </a:spcAft>
        <a:buClr>
          <a:schemeClr val="tx2">
            <a:lumMod val="50000"/>
            <a:lumOff val="50000"/>
          </a:schemeClr>
        </a:buClr>
        <a:buFont typeface="Arial"/>
        <a:buChar char="•"/>
        <a:defRPr sz="9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685800" indent="-174879" algn="l" defTabSz="488186" rtl="0" eaLnBrk="1" latinLnBrk="0" hangingPunct="1">
        <a:spcBef>
          <a:spcPts val="0"/>
        </a:spcBef>
        <a:spcAft>
          <a:spcPts val="450"/>
        </a:spcAft>
        <a:buClr>
          <a:schemeClr val="tx2">
            <a:lumMod val="50000"/>
            <a:lumOff val="50000"/>
          </a:schemeClr>
        </a:buClr>
        <a:buFont typeface="Lucida Grande"/>
        <a:buChar char="-"/>
        <a:defRPr sz="900" i="1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685012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3197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1377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557" indent="-244094" algn="l" defTabSz="48818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186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373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557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2732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0918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106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286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5471" algn="l" defTabSz="4881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302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136" userDrawn="1">
          <p15:clr>
            <a:srgbClr val="F26B43"/>
          </p15:clr>
        </p15:guide>
        <p15:guide id="6" pos="295" userDrawn="1">
          <p15:clr>
            <a:srgbClr val="F26B43"/>
          </p15:clr>
        </p15:guide>
        <p15:guide id="7" pos="46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30956"/>
            <a:ext cx="6705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/>
              <a:t>Slide</a:t>
            </a:r>
            <a:r>
              <a:rPr lang="de-DE" dirty="0"/>
              <a:t> title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6" y="791766"/>
            <a:ext cx="8524875" cy="37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680389" y="4969462"/>
            <a:ext cx="236599" cy="17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93" tIns="30796" rIns="61593" bIns="30796" anchor="b">
            <a:spAutoFit/>
          </a:bodyPr>
          <a:lstStyle/>
          <a:p>
            <a:pPr algn="r" defTabSz="610791" rtl="0" eaLnBrk="0" fontAlgn="base" hangingPunct="0">
              <a:spcBef>
                <a:spcPct val="0"/>
              </a:spcBef>
              <a:spcAft>
                <a:spcPct val="0"/>
              </a:spcAft>
            </a:pPr>
            <a:fld id="{54F31CFA-5939-6C45-ABFF-24CC62286433}" type="slidenum">
              <a:rPr lang="en-US" sz="750" kern="1200">
                <a:solidFill>
                  <a:srgbClr val="808080"/>
                </a:solidFill>
                <a:latin typeface="Myriad Pro" charset="0"/>
                <a:ea typeface="ＭＳ Ｐゴシック" charset="0"/>
                <a:cs typeface="ＭＳ Ｐゴシック" charset="0"/>
              </a:rPr>
              <a:pPr algn="r" defTabSz="610791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kern="1200">
              <a:solidFill>
                <a:srgbClr val="808080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Arista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66038" y="4994672"/>
            <a:ext cx="958850" cy="11310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4"/>
          <p:cNvCxnSpPr/>
          <p:nvPr userDrawn="1"/>
        </p:nvCxnSpPr>
        <p:spPr>
          <a:xfrm>
            <a:off x="457200" y="628650"/>
            <a:ext cx="8229600" cy="1191"/>
          </a:xfrm>
          <a:prstGeom prst="line">
            <a:avLst/>
          </a:prstGeom>
          <a:ln w="19050">
            <a:gradFill flip="none" rotWithShape="1">
              <a:gsLst>
                <a:gs pos="0">
                  <a:srgbClr val="003468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>
          <a:solidFill>
            <a:srgbClr val="234F77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Myriad Pro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3429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 b="1">
          <a:solidFill>
            <a:srgbClr val="FFFFFF"/>
          </a:solidFill>
          <a:latin typeface="Arial" charset="0"/>
        </a:defRPr>
      </a:lvl6pPr>
      <a:lvl7pPr marL="685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 b="1">
          <a:solidFill>
            <a:srgbClr val="FFFFFF"/>
          </a:solidFill>
          <a:latin typeface="Arial" charset="0"/>
        </a:defRPr>
      </a:lvl7pPr>
      <a:lvl8pPr marL="10287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 b="1">
          <a:solidFill>
            <a:srgbClr val="FFFFFF"/>
          </a:solidFill>
          <a:latin typeface="Arial" charset="0"/>
        </a:defRPr>
      </a:lvl8pPr>
      <a:lvl9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50" b="1">
          <a:solidFill>
            <a:srgbClr val="FFFFFF"/>
          </a:solidFill>
          <a:latin typeface="Arial" charset="0"/>
        </a:defRPr>
      </a:lvl9pPr>
    </p:titleStyle>
    <p:bodyStyle>
      <a:lvl1pPr marL="142875" indent="-142875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charset="0"/>
        <a:buChar char="§"/>
        <a:defRPr sz="1500" b="1">
          <a:solidFill>
            <a:srgbClr val="234F77"/>
          </a:solidFill>
          <a:latin typeface="Myriad Pro"/>
          <a:ea typeface="ＭＳ Ｐゴシック" charset="-128"/>
          <a:cs typeface="ＭＳ Ｐゴシック" charset="-128"/>
        </a:defRPr>
      </a:lvl1pPr>
      <a:lvl2pPr marL="285750" indent="-14168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rgbClr val="234F77"/>
          </a:solidFill>
          <a:latin typeface="Myriad Pro"/>
          <a:ea typeface="ＭＳ Ｐゴシック" charset="-128"/>
        </a:defRPr>
      </a:lvl2pPr>
      <a:lvl3pPr marL="421481" indent="-134541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200">
          <a:solidFill>
            <a:srgbClr val="234F77"/>
          </a:solidFill>
          <a:latin typeface="Myriad Pro"/>
          <a:ea typeface="ＭＳ Ｐゴシック" charset="-128"/>
        </a:defRPr>
      </a:lvl3pPr>
      <a:lvl4pPr marL="576263" indent="-153591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200">
          <a:solidFill>
            <a:srgbClr val="234F77"/>
          </a:solidFill>
          <a:latin typeface="Myriad Pro"/>
          <a:ea typeface="ＭＳ Ｐゴシック" charset="-128"/>
        </a:defRPr>
      </a:lvl4pPr>
      <a:lvl5pPr marL="788194" indent="-12620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131094" indent="-12620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1473994" indent="-12620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1816894" indent="-12620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159794" indent="-12620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simpson-idr-flowspec-redirect-02" TargetMode="External"/><Relationship Id="rId4" Type="http://schemas.openxmlformats.org/officeDocument/2006/relationships/hyperlink" Target="https://tools.ietf.org/html/draft-ietf-idr-flowspec-redirect-ip-0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tools.ietf.org/html/rfc557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543" y="4030134"/>
            <a:ext cx="7772400" cy="1612741"/>
          </a:xfrm>
        </p:spPr>
        <p:txBody>
          <a:bodyPr/>
          <a:lstStyle/>
          <a:p>
            <a:r>
              <a:rPr lang="en-US" sz="1800" dirty="0" err="1" smtClean="0"/>
              <a:t>Flowspec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Peter Lundqvist </a:t>
            </a:r>
            <a:r>
              <a:rPr lang="en-US" sz="1800" dirty="0" err="1" smtClean="0"/>
              <a:t>peter@arista.com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961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types theory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00150"/>
            <a:ext cx="3581400" cy="24384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endParaRPr lang="en-GB" sz="2000" dirty="0" smtClean="0">
              <a:cs typeface="Myriad Pro"/>
            </a:endParaRPr>
          </a:p>
          <a:p>
            <a:pPr>
              <a:defRPr/>
            </a:pPr>
            <a:endParaRPr lang="en-GB" sz="2000" dirty="0"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2395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pic>
        <p:nvPicPr>
          <p:cNvPr id="9" name="Picture 8" descr="flow_tlv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666750"/>
            <a:ext cx="5410200" cy="4057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352550"/>
            <a:ext cx="3200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900" b="1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Type 1-12 ====&gt;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163058"/>
                </a:solidFill>
                <a:latin typeface="Helvetica Neue"/>
                <a:cs typeface="Helvetica Neue"/>
              </a:rPr>
              <a:t>Excluded 13 “Flow label”</a:t>
            </a:r>
          </a:p>
          <a:p>
            <a:pPr marL="342900" indent="-342900" algn="l">
              <a:buFont typeface="Arial"/>
              <a:buChar char="•"/>
            </a:pPr>
            <a:endParaRPr lang="en-US" sz="1800" dirty="0" smtClean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342900" indent="-342900" algn="l">
              <a:buFont typeface="Arial"/>
              <a:buChar char="•"/>
            </a:pPr>
            <a:endParaRPr lang="en-US" sz="1800" b="0" i="0" dirty="0" smtClean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342900" indent="-342900" algn="l">
              <a:buFont typeface="Arial"/>
              <a:buChar char="•"/>
            </a:pPr>
            <a:endParaRPr lang="en-US" sz="1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850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rules</a:t>
            </a:r>
            <a:r>
              <a:rPr lang="mr-IN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…</a:t>
            </a: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 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38100" y="632884"/>
            <a:ext cx="3492500" cy="37338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>
                <a:cs typeface="Myriad Pro"/>
              </a:rPr>
              <a:t>However with Flowspec, “Rules” can be as wide as you want since flags can be used</a:t>
            </a:r>
          </a:p>
          <a:p>
            <a:pPr lvl="1">
              <a:defRPr/>
            </a:pPr>
            <a:r>
              <a:rPr lang="en-GB" sz="1400" dirty="0" smtClean="0">
                <a:cs typeface="Myriad Pro"/>
              </a:rPr>
              <a:t>Equal ( = )</a:t>
            </a:r>
          </a:p>
          <a:p>
            <a:pPr lvl="1">
              <a:defRPr/>
            </a:pPr>
            <a:r>
              <a:rPr lang="en-GB" sz="1400" dirty="0" smtClean="0">
                <a:cs typeface="Myriad Pro"/>
              </a:rPr>
              <a:t>Greater than ( &gt; )</a:t>
            </a:r>
          </a:p>
          <a:p>
            <a:pPr lvl="1">
              <a:defRPr/>
            </a:pPr>
            <a:r>
              <a:rPr lang="en-GB" sz="1400" dirty="0" smtClean="0">
                <a:cs typeface="Myriad Pro"/>
              </a:rPr>
              <a:t>Less than ( &lt; )</a:t>
            </a:r>
          </a:p>
          <a:p>
            <a:pPr lvl="1">
              <a:defRPr/>
            </a:pPr>
            <a:r>
              <a:rPr lang="en-GB" sz="1400" dirty="0" smtClean="0">
                <a:cs typeface="Myriad Pro"/>
              </a:rPr>
              <a:t>Or Regular-expression combination</a:t>
            </a:r>
          </a:p>
          <a:p>
            <a:pPr>
              <a:defRPr/>
            </a:pPr>
            <a:r>
              <a:rPr lang="en-GB" sz="1600" b="1" dirty="0" smtClean="0">
                <a:cs typeface="Myriad Pro"/>
              </a:rPr>
              <a:t>Example here matches ==&gt;</a:t>
            </a:r>
          </a:p>
          <a:p>
            <a:pPr lvl="1">
              <a:defRPr/>
            </a:pPr>
            <a:r>
              <a:rPr lang="de-DE" sz="1400" dirty="0" smtClean="0">
                <a:cs typeface="Helvetica Neue"/>
              </a:rPr>
              <a:t>Destination </a:t>
            </a:r>
            <a:r>
              <a:rPr lang="de-DE" sz="1400" dirty="0">
                <a:cs typeface="Helvetica Neue"/>
              </a:rPr>
              <a:t>prefix: 10.10.10.1/</a:t>
            </a:r>
            <a:r>
              <a:rPr lang="de-DE" sz="1400" dirty="0" smtClean="0">
                <a:cs typeface="Helvetica Neue"/>
              </a:rPr>
              <a:t>32</a:t>
            </a:r>
          </a:p>
          <a:p>
            <a:pPr lvl="1">
              <a:defRPr/>
            </a:pPr>
            <a:r>
              <a:rPr lang="mr-IN" sz="1400" dirty="0" smtClean="0">
                <a:cs typeface="Helvetica Neue"/>
              </a:rPr>
              <a:t>Source </a:t>
            </a:r>
            <a:r>
              <a:rPr lang="mr-IN" sz="1400" dirty="0">
                <a:cs typeface="Helvetica Neue"/>
              </a:rPr>
              <a:t>prefix: 11.11.11.1/</a:t>
            </a:r>
            <a:r>
              <a:rPr lang="mr-IN" sz="1400" dirty="0" smtClean="0">
                <a:cs typeface="Helvetica Neue"/>
              </a:rPr>
              <a:t>32</a:t>
            </a:r>
            <a:endParaRPr lang="sv-SE" sz="1400" dirty="0" smtClean="0">
              <a:cs typeface="Helvetica Neue"/>
            </a:endParaRPr>
          </a:p>
          <a:p>
            <a:pPr lvl="1">
              <a:defRPr/>
            </a:pPr>
            <a:r>
              <a:rPr lang="en-US" sz="1400" dirty="0" smtClean="0">
                <a:cs typeface="Helvetica Neue"/>
              </a:rPr>
              <a:t>Next </a:t>
            </a:r>
            <a:r>
              <a:rPr lang="en-US" sz="1400" dirty="0">
                <a:cs typeface="Helvetica Neue"/>
              </a:rPr>
              <a:t>protocol: </a:t>
            </a:r>
            <a:r>
              <a:rPr lang="en-US" sz="1400" dirty="0" smtClean="0">
                <a:cs typeface="Helvetica Neue"/>
              </a:rPr>
              <a:t>TCP (6)</a:t>
            </a:r>
            <a:endParaRPr lang="en-US" sz="1400" dirty="0">
              <a:cs typeface="Helvetica Neue"/>
            </a:endParaRPr>
          </a:p>
          <a:p>
            <a:pPr lvl="1">
              <a:defRPr/>
            </a:pPr>
            <a:r>
              <a:rPr lang="de-DE" sz="1400" dirty="0" smtClean="0">
                <a:cs typeface="Helvetica Neue"/>
              </a:rPr>
              <a:t>Destination </a:t>
            </a:r>
            <a:r>
              <a:rPr lang="de-DE" sz="1400" dirty="0">
                <a:cs typeface="Helvetica Neue"/>
              </a:rPr>
              <a:t>port: 80-</a:t>
            </a:r>
            <a:r>
              <a:rPr lang="de-DE" sz="1400" dirty="0" smtClean="0">
                <a:cs typeface="Helvetica Neue"/>
              </a:rPr>
              <a:t>65535</a:t>
            </a:r>
          </a:p>
          <a:p>
            <a:pPr lvl="1">
              <a:defRPr/>
            </a:pPr>
            <a:r>
              <a:rPr lang="en-US" sz="1400" dirty="0" smtClean="0">
                <a:cs typeface="Helvetica Neue"/>
              </a:rPr>
              <a:t>Source </a:t>
            </a:r>
            <a:r>
              <a:rPr lang="en-US" sz="1400" dirty="0">
                <a:cs typeface="Helvetica Neue"/>
              </a:rPr>
              <a:t>port: 1025-65535</a:t>
            </a:r>
            <a:endParaRPr lang="en-GB" sz="1400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Myriad Pro"/>
            </a:endParaRPr>
          </a:p>
          <a:p>
            <a:pPr>
              <a:defRPr/>
            </a:pPr>
            <a:endParaRPr lang="en-GB" sz="2000" dirty="0" smtClean="0">
              <a:cs typeface="Myriad Pro"/>
            </a:endParaRPr>
          </a:p>
          <a:p>
            <a:pPr>
              <a:defRPr/>
            </a:pPr>
            <a:endParaRPr lang="en-GB" sz="2000" dirty="0"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600" y="133350"/>
            <a:ext cx="5511800" cy="4832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700" dirty="0" smtClean="0">
                <a:latin typeface="Courier New"/>
                <a:cs typeface="Courier New"/>
              </a:rPr>
              <a:t>(</a:t>
            </a:r>
            <a:r>
              <a:rPr lang="mr-IN" sz="700" dirty="0" smtClean="0">
                <a:latin typeface="Courier New"/>
                <a:cs typeface="Courier New"/>
              </a:rPr>
              <a:t>…</a:t>
            </a:r>
            <a:r>
              <a:rPr lang="sv-SE" sz="700" dirty="0" smtClean="0">
                <a:latin typeface="Courier New"/>
                <a:cs typeface="Courier New"/>
              </a:rPr>
              <a:t>)</a:t>
            </a:r>
            <a:endParaRPr lang="en-US" sz="700" dirty="0" smtClean="0">
              <a:latin typeface="Courier New"/>
              <a:cs typeface="Courier New"/>
            </a:endParaRPr>
          </a:p>
          <a:p>
            <a:pPr algn="l"/>
            <a:r>
              <a:rPr lang="sv-SE" sz="700" b="1" dirty="0" smtClean="0">
                <a:latin typeface="Courier New"/>
                <a:cs typeface="Courier New"/>
              </a:rPr>
              <a:t>                 </a:t>
            </a:r>
            <a:r>
              <a:rPr lang="mr-IN" sz="700" b="1" dirty="0" smtClean="0">
                <a:latin typeface="Courier New"/>
                <a:cs typeface="Courier New"/>
              </a:rPr>
              <a:t>FLOW_SPEC_NLRI (23 bytes)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NRLI </a:t>
            </a:r>
            <a:r>
              <a:rPr lang="mr-IN" sz="700" dirty="0">
                <a:latin typeface="Courier New"/>
                <a:cs typeface="Courier New"/>
              </a:rPr>
              <a:t>length: 22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</a:t>
            </a:r>
            <a:r>
              <a:rPr lang="mr-IN" sz="700" dirty="0" smtClean="0">
                <a:latin typeface="Courier New"/>
                <a:cs typeface="Courier New"/>
              </a:rPr>
              <a:t>    </a:t>
            </a:r>
            <a:r>
              <a:rPr lang="mr-IN" sz="700" b="1" dirty="0" smtClean="0">
                <a:latin typeface="Courier New"/>
                <a:cs typeface="Courier New"/>
              </a:rPr>
              <a:t>      Filter</a:t>
            </a:r>
            <a:r>
              <a:rPr lang="mr-IN" sz="700" b="1" dirty="0">
                <a:latin typeface="Courier New"/>
                <a:cs typeface="Courier New"/>
              </a:rPr>
              <a:t>: Destination prefix filter (10.10.10.1/32)</a:t>
            </a:r>
          </a:p>
          <a:p>
            <a:pPr algn="l"/>
            <a:r>
              <a:rPr lang="mr-IN" sz="700" b="1" dirty="0">
                <a:latin typeface="Courier New"/>
                <a:cs typeface="Courier New"/>
              </a:rPr>
              <a:t>              </a:t>
            </a:r>
            <a:r>
              <a:rPr lang="mr-IN" sz="700" b="1" dirty="0" smtClean="0">
                <a:latin typeface="Courier New"/>
                <a:cs typeface="Courier New"/>
              </a:rPr>
              <a:t>          Filter </a:t>
            </a:r>
            <a:r>
              <a:rPr lang="mr-IN" sz="700" b="1" dirty="0">
                <a:latin typeface="Courier New"/>
                <a:cs typeface="Courier New"/>
              </a:rPr>
              <a:t>type: Destination prefix filter (1)</a:t>
            </a:r>
          </a:p>
          <a:p>
            <a:pPr algn="l"/>
            <a:r>
              <a:rPr lang="mr-IN" sz="700" b="1" dirty="0">
                <a:latin typeface="Courier New"/>
                <a:cs typeface="Courier New"/>
              </a:rPr>
              <a:t>                        10.10.10.1/32</a:t>
            </a:r>
          </a:p>
          <a:p>
            <a:pPr algn="l"/>
            <a:r>
              <a:rPr lang="sv-SE" sz="700" b="1" dirty="0" smtClean="0">
                <a:latin typeface="Courier New"/>
                <a:cs typeface="Courier New"/>
              </a:rPr>
              <a:t>                    </a:t>
            </a:r>
            <a:r>
              <a:rPr lang="mr-IN" sz="700" b="1" dirty="0" smtClean="0">
                <a:latin typeface="Courier New"/>
                <a:cs typeface="Courier New"/>
              </a:rPr>
              <a:t>Filter</a:t>
            </a:r>
            <a:r>
              <a:rPr lang="mr-IN" sz="700" b="1" dirty="0">
                <a:latin typeface="Courier New"/>
                <a:cs typeface="Courier New"/>
              </a:rPr>
              <a:t>: Source prefix filter (11.11.11.1/32)</a:t>
            </a:r>
          </a:p>
          <a:p>
            <a:pPr algn="l"/>
            <a:r>
              <a:rPr lang="mr-IN" sz="700" b="1" dirty="0">
                <a:latin typeface="Courier New"/>
                <a:cs typeface="Courier New"/>
              </a:rPr>
              <a:t>                        Filter type: Source prefix filter (2)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11.11.11.1/32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Source IP filter prefix length: 32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Source IP filter: 11.11.11.1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</a:t>
            </a:r>
            <a:r>
              <a:rPr lang="mr-IN" sz="700" b="1" dirty="0" smtClean="0">
                <a:latin typeface="Courier New"/>
                <a:cs typeface="Courier New"/>
              </a:rPr>
              <a:t>Filter: Protocol / Next Header filter (=6)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</a:t>
            </a:r>
            <a:r>
              <a:rPr lang="mr-IN" sz="700" b="1" dirty="0">
                <a:latin typeface="Courier New"/>
                <a:cs typeface="Courier New"/>
              </a:rPr>
              <a:t>Filter type: Protocol / Next Header filter (3)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Operator flags: 0x81, end-of-list, Value length: 1 byte: 1 &lt;&lt;</a:t>
            </a:r>
            <a:r>
              <a:rPr lang="mr-IN" sz="700" dirty="0" smtClean="0">
                <a:latin typeface="Courier New"/>
                <a:cs typeface="Courier New"/>
              </a:rPr>
              <a:t>,equal</a:t>
            </a:r>
            <a:endParaRPr lang="mr-IN" sz="700" dirty="0">
              <a:latin typeface="Courier New"/>
              <a:cs typeface="Courier New"/>
            </a:endParaRP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1... .... = end-of-list: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..00 .... = Value length: 1 byte: 1 &lt;&lt; (0)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en-US" sz="700" dirty="0" smtClean="0">
                <a:latin typeface="Courier New"/>
                <a:cs typeface="Courier New"/>
              </a:rPr>
              <a:t>                            .... ..0. = greater than: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...</a:t>
            </a:r>
            <a:r>
              <a:rPr lang="mr-IN" sz="700" b="1" dirty="0" smtClean="0">
                <a:latin typeface="Courier New"/>
                <a:cs typeface="Courier New"/>
              </a:rPr>
              <a:t>1 = equal: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Decimal value: 6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</a:t>
            </a:r>
            <a:r>
              <a:rPr lang="mr-IN" sz="700" b="1" dirty="0" smtClean="0">
                <a:latin typeface="Courier New"/>
                <a:cs typeface="Courier New"/>
              </a:rPr>
              <a:t>Filter: Destination port filter (&gt;79)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</a:t>
            </a:r>
            <a:r>
              <a:rPr lang="mr-IN" sz="700" b="1" dirty="0" smtClean="0">
                <a:latin typeface="Courier New"/>
                <a:cs typeface="Courier New"/>
              </a:rPr>
              <a:t>  </a:t>
            </a:r>
            <a:r>
              <a:rPr lang="mr-IN" sz="700" b="1" dirty="0">
                <a:latin typeface="Courier New"/>
                <a:cs typeface="Courier New"/>
              </a:rPr>
              <a:t>Filter type: Destination port filter (5</a:t>
            </a:r>
            <a:r>
              <a:rPr lang="mr-IN" sz="700" dirty="0">
                <a:latin typeface="Courier New"/>
                <a:cs typeface="Courier New"/>
              </a:rPr>
              <a:t>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            Operator flags: 0x82, end-of-list, Value length: 1 byte: 1 &lt;&lt;</a:t>
            </a:r>
            <a:r>
              <a:rPr lang="en-US" sz="700" dirty="0" smtClean="0">
                <a:latin typeface="Courier New"/>
                <a:cs typeface="Courier New"/>
              </a:rPr>
              <a:t>,greater </a:t>
            </a:r>
            <a:r>
              <a:rPr lang="en-US" sz="700" dirty="0">
                <a:latin typeface="Courier New"/>
                <a:cs typeface="Courier New"/>
              </a:rPr>
              <a:t>than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1... .... = end-of-list: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..00 .... = Value length: 1 byte: 1 &lt;&lt; (0)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..</a:t>
            </a:r>
            <a:r>
              <a:rPr lang="mr-IN" sz="700" b="1" dirty="0" smtClean="0">
                <a:latin typeface="Courier New"/>
                <a:cs typeface="Courier New"/>
              </a:rPr>
              <a:t>1. = greater than: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...0 = equal: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Decimal value: 79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</a:t>
            </a:r>
            <a:r>
              <a:rPr lang="mr-IN" sz="700" b="1" dirty="0" smtClean="0">
                <a:latin typeface="Courier New"/>
                <a:cs typeface="Courier New"/>
              </a:rPr>
              <a:t>Filter: Source port filter (&gt;1024)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</a:t>
            </a:r>
            <a:r>
              <a:rPr lang="mr-IN" sz="700" b="1" dirty="0">
                <a:latin typeface="Courier New"/>
                <a:cs typeface="Courier New"/>
              </a:rPr>
              <a:t>Filter type: Source port filter (6)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            Operator flags: 0x92, end-of-list, Value length: 2 bytes: 1 &lt;&lt;</a:t>
            </a:r>
            <a:r>
              <a:rPr lang="en-US" sz="700" dirty="0" smtClean="0">
                <a:latin typeface="Courier New"/>
                <a:cs typeface="Courier New"/>
              </a:rPr>
              <a:t>,</a:t>
            </a:r>
            <a:r>
              <a:rPr lang="en-US" sz="700" dirty="0" err="1" smtClean="0">
                <a:latin typeface="Courier New"/>
                <a:cs typeface="Courier New"/>
              </a:rPr>
              <a:t>greaterthan</a:t>
            </a:r>
            <a:endParaRPr lang="en-US" sz="700" dirty="0">
              <a:latin typeface="Courier New"/>
              <a:cs typeface="Courier New"/>
            </a:endParaRP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1... .... = end-of-list: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..01 .... = Value length: 2 bytes: 1 &lt;&lt; (1)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</a:t>
            </a:r>
            <a:r>
              <a:rPr lang="mr-IN" sz="700" b="1" dirty="0" smtClean="0">
                <a:latin typeface="Courier New"/>
                <a:cs typeface="Courier New"/>
              </a:rPr>
              <a:t>.1. = greater than: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    .... ...0 = equal: Not set</a:t>
            </a:r>
          </a:p>
          <a:p>
            <a:pPr algn="l"/>
            <a:r>
              <a:rPr lang="mr-IN" sz="700" dirty="0" smtClean="0">
                <a:latin typeface="Courier New"/>
                <a:cs typeface="Courier New"/>
              </a:rPr>
              <a:t>                        Decimal value: 1024</a:t>
            </a:r>
          </a:p>
        </p:txBody>
      </p:sp>
    </p:spTree>
    <p:extLst>
      <p:ext uri="{BB962C8B-B14F-4D97-AF65-F5344CB8AC3E}">
        <p14:creationId xmlns:p14="http://schemas.microsoft.com/office/powerpoint/2010/main" val="19427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rules</a:t>
            </a:r>
            <a:r>
              <a:rPr lang="mr-IN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…</a:t>
            </a: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 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819150"/>
            <a:ext cx="3213100" cy="37338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>
                <a:cs typeface="Myriad Pro"/>
              </a:rPr>
              <a:t>More verbose rule</a:t>
            </a:r>
          </a:p>
          <a:p>
            <a:pPr>
              <a:defRPr/>
            </a:pPr>
            <a:r>
              <a:rPr lang="en-GB" b="1" dirty="0" smtClean="0">
                <a:cs typeface="Myriad Pro"/>
              </a:rPr>
              <a:t>Here Type 5 (</a:t>
            </a:r>
            <a:r>
              <a:rPr lang="en-GB" b="1" dirty="0" err="1" smtClean="0">
                <a:cs typeface="Myriad Pro"/>
              </a:rPr>
              <a:t>Dst</a:t>
            </a:r>
            <a:r>
              <a:rPr lang="en-GB" b="1" dirty="0" smtClean="0">
                <a:cs typeface="Myriad Pro"/>
              </a:rPr>
              <a:t> Port) rule section</a:t>
            </a:r>
          </a:p>
          <a:p>
            <a:pPr>
              <a:defRPr/>
            </a:pPr>
            <a:r>
              <a:rPr lang="en-GB" sz="1600" b="1" dirty="0" smtClean="0">
                <a:cs typeface="Myriad Pro"/>
              </a:rPr>
              <a:t>Example here matches ==&gt;</a:t>
            </a:r>
          </a:p>
          <a:p>
            <a:pPr lvl="1">
              <a:defRPr/>
            </a:pPr>
            <a:r>
              <a:rPr lang="de-DE" sz="1400" dirty="0" smtClean="0">
                <a:cs typeface="Helvetica Neue"/>
              </a:rPr>
              <a:t>Destination </a:t>
            </a:r>
            <a:r>
              <a:rPr lang="de-DE" sz="1400" dirty="0">
                <a:cs typeface="Helvetica Neue"/>
              </a:rPr>
              <a:t>prefix: 10.10.10.1/</a:t>
            </a:r>
            <a:r>
              <a:rPr lang="de-DE" sz="1400" dirty="0" smtClean="0">
                <a:cs typeface="Helvetica Neue"/>
              </a:rPr>
              <a:t>32</a:t>
            </a:r>
          </a:p>
          <a:p>
            <a:pPr lvl="1">
              <a:defRPr/>
            </a:pPr>
            <a:r>
              <a:rPr lang="mr-IN" sz="1400" dirty="0" smtClean="0">
                <a:cs typeface="Helvetica Neue"/>
              </a:rPr>
              <a:t>Source </a:t>
            </a:r>
            <a:r>
              <a:rPr lang="mr-IN" sz="1400" dirty="0">
                <a:cs typeface="Helvetica Neue"/>
              </a:rPr>
              <a:t>prefix: 11.11.11.1/</a:t>
            </a:r>
            <a:r>
              <a:rPr lang="mr-IN" sz="1400" dirty="0" smtClean="0">
                <a:cs typeface="Helvetica Neue"/>
              </a:rPr>
              <a:t>32</a:t>
            </a:r>
            <a:endParaRPr lang="sv-SE" sz="1400" dirty="0" smtClean="0">
              <a:cs typeface="Helvetica Neue"/>
            </a:endParaRPr>
          </a:p>
          <a:p>
            <a:pPr lvl="1">
              <a:defRPr/>
            </a:pPr>
            <a:r>
              <a:rPr lang="en-US" sz="1400" dirty="0" smtClean="0">
                <a:cs typeface="Helvetica Neue"/>
              </a:rPr>
              <a:t>Next </a:t>
            </a:r>
            <a:r>
              <a:rPr lang="en-US" sz="1400" dirty="0">
                <a:cs typeface="Helvetica Neue"/>
              </a:rPr>
              <a:t>protocol: </a:t>
            </a:r>
            <a:r>
              <a:rPr lang="en-US" sz="1400" dirty="0" smtClean="0">
                <a:cs typeface="Helvetica Neue"/>
              </a:rPr>
              <a:t>TCP (6)</a:t>
            </a:r>
            <a:endParaRPr lang="en-US" sz="1400" dirty="0">
              <a:cs typeface="Helvetica Neue"/>
            </a:endParaRPr>
          </a:p>
          <a:p>
            <a:pPr lvl="1">
              <a:defRPr/>
            </a:pPr>
            <a:r>
              <a:rPr lang="de-DE" sz="1400" dirty="0" smtClean="0">
                <a:cs typeface="Helvetica Neue"/>
              </a:rPr>
              <a:t>Destination </a:t>
            </a:r>
            <a:r>
              <a:rPr lang="de-DE" sz="1400" dirty="0">
                <a:cs typeface="Helvetica Neue"/>
              </a:rPr>
              <a:t>port: </a:t>
            </a:r>
            <a:r>
              <a:rPr lang="de-DE" sz="1400" dirty="0" smtClean="0">
                <a:cs typeface="Helvetica Neue"/>
              </a:rPr>
              <a:t>80,8080-8088</a:t>
            </a:r>
          </a:p>
          <a:p>
            <a:pPr lvl="1">
              <a:defRPr/>
            </a:pPr>
            <a:r>
              <a:rPr lang="en-US" sz="1400" dirty="0" smtClean="0">
                <a:cs typeface="Helvetica Neue"/>
              </a:rPr>
              <a:t>Source </a:t>
            </a:r>
            <a:r>
              <a:rPr lang="en-US" sz="1400" dirty="0">
                <a:cs typeface="Helvetica Neue"/>
              </a:rPr>
              <a:t>port: </a:t>
            </a:r>
            <a:r>
              <a:rPr lang="en-US" sz="1400" dirty="0" smtClean="0">
                <a:cs typeface="Helvetica Neue"/>
              </a:rPr>
              <a:t>1024-</a:t>
            </a:r>
            <a:r>
              <a:rPr lang="en-US" sz="1400" dirty="0">
                <a:cs typeface="Helvetica Neue"/>
              </a:rPr>
              <a:t>65535</a:t>
            </a:r>
            <a:endParaRPr lang="en-GB" sz="1400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Myriad Pro"/>
            </a:endParaRPr>
          </a:p>
          <a:p>
            <a:pPr>
              <a:defRPr/>
            </a:pPr>
            <a:endParaRPr lang="en-GB" sz="2000" dirty="0" smtClean="0">
              <a:cs typeface="Myriad Pro"/>
            </a:endParaRPr>
          </a:p>
          <a:p>
            <a:pPr>
              <a:defRPr/>
            </a:pPr>
            <a:endParaRPr lang="en-GB" sz="2000" dirty="0"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00" y="133350"/>
            <a:ext cx="5753100" cy="46166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sv-SE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(</a:t>
            </a:r>
            <a:r>
              <a:rPr lang="mr-IN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…</a:t>
            </a:r>
            <a:r>
              <a:rPr lang="sv-SE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)</a:t>
            </a:r>
          </a:p>
          <a:p>
            <a:pPr algn="l"/>
            <a:r>
              <a:rPr lang="sv-SE" sz="700" b="1" dirty="0">
                <a:solidFill>
                  <a:srgbClr val="221F00"/>
                </a:solidFill>
                <a:latin typeface="Courier New"/>
                <a:cs typeface="Courier New"/>
              </a:rPr>
              <a:t> </a:t>
            </a:r>
            <a:r>
              <a:rPr lang="sv-SE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 </a:t>
            </a:r>
            <a:r>
              <a:rPr lang="mr-IN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Filter</a:t>
            </a:r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: Destination port filter (=80 || &gt;8080 &amp;&amp; &lt;8088)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</a:t>
            </a:r>
            <a:r>
              <a:rPr lang="mr-IN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Filter </a:t>
            </a:r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type: Destination port filter (5)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</a:t>
            </a:r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Operator flags: 0x01, Value length: 1 byte: 1 &lt;&lt;, equal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0... .... = end-of-list: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..00 .... = Value length: 1 byte: 1 &lt;&lt; (0)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..0. = greater than: Not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...1 = equal: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Decimal value: 80</a:t>
            </a:r>
          </a:p>
          <a:p>
            <a:pPr algn="l"/>
            <a:r>
              <a:rPr lang="en-US" sz="700" b="1" dirty="0">
                <a:solidFill>
                  <a:srgbClr val="221F00"/>
                </a:solidFill>
                <a:latin typeface="Courier New"/>
                <a:cs typeface="Courier New"/>
              </a:rPr>
              <a:t>       </a:t>
            </a:r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Operator flags: 0x12, Value length: 2 bytes: 1 &lt;&lt;, greater than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0... .... = end-of-list: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..01 .... = Value length: 2 bytes: 1 &lt;&lt; (1)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..1. = greater than: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</a:t>
            </a:r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.... ...0 = equal: Not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Decimal value: 8080</a:t>
            </a:r>
          </a:p>
          <a:p>
            <a:pPr algn="l"/>
            <a:r>
              <a:rPr lang="en-US" sz="700" b="1" dirty="0">
                <a:solidFill>
                  <a:srgbClr val="221F00"/>
                </a:solidFill>
                <a:latin typeface="Courier New"/>
                <a:cs typeface="Courier New"/>
              </a:rPr>
              <a:t>     </a:t>
            </a:r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Operator flags: 0xd4, end-of-</a:t>
            </a:r>
            <a:r>
              <a:rPr lang="en-US" sz="700" dirty="0" err="1">
                <a:solidFill>
                  <a:srgbClr val="221F00"/>
                </a:solidFill>
                <a:latin typeface="Courier New"/>
                <a:cs typeface="Courier New"/>
              </a:rPr>
              <a:t>list</a:t>
            </a:r>
            <a:r>
              <a:rPr lang="en-US" sz="700" dirty="0" err="1" smtClean="0">
                <a:solidFill>
                  <a:srgbClr val="221F00"/>
                </a:solidFill>
                <a:latin typeface="Courier New"/>
                <a:cs typeface="Courier New"/>
              </a:rPr>
              <a:t>,Value</a:t>
            </a:r>
            <a:r>
              <a:rPr lang="en-US" sz="700" dirty="0" smtClean="0">
                <a:solidFill>
                  <a:srgbClr val="221F00"/>
                </a:solidFill>
                <a:latin typeface="Courier New"/>
                <a:cs typeface="Courier New"/>
              </a:rPr>
              <a:t> length: 2bytes</a:t>
            </a:r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: </a:t>
            </a:r>
            <a:r>
              <a:rPr lang="en-US" sz="700" dirty="0" smtClean="0">
                <a:solidFill>
                  <a:srgbClr val="221F00"/>
                </a:solidFill>
                <a:latin typeface="Courier New"/>
                <a:cs typeface="Courier New"/>
              </a:rPr>
              <a:t>1 &lt;&lt;less </a:t>
            </a:r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than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1... .... = end-of-list: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.1.. .... = and: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</a:t>
            </a:r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..01 .... = Value length: 2 bytes: 1 &lt;&lt; (1)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.1.. = less than: Set</a:t>
            </a:r>
          </a:p>
          <a:p>
            <a:pPr algn="l"/>
            <a:r>
              <a:rPr lang="en-US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</a:t>
            </a:r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      .... ..0. = greater than: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...0 = equal: Not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Decimal value: 8088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</a:t>
            </a:r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Filter: Source port filter (&gt;=1024)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Filter type: Source port filter (6)</a:t>
            </a:r>
          </a:p>
          <a:p>
            <a:pPr algn="l"/>
            <a:r>
              <a:rPr lang="en-US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Operator flags: 0x93, end-of-list, Value length: </a:t>
            </a:r>
            <a:r>
              <a:rPr lang="en-US" sz="700" dirty="0" smtClean="0">
                <a:solidFill>
                  <a:srgbClr val="221F00"/>
                </a:solidFill>
                <a:latin typeface="Courier New"/>
                <a:cs typeface="Courier New"/>
              </a:rPr>
              <a:t>2bytes:1 &lt;&lt;greater </a:t>
            </a:r>
            <a:r>
              <a:rPr lang="en-US" sz="700" dirty="0" err="1">
                <a:solidFill>
                  <a:srgbClr val="221F00"/>
                </a:solidFill>
                <a:latin typeface="Courier New"/>
                <a:cs typeface="Courier New"/>
              </a:rPr>
              <a:t>than</a:t>
            </a:r>
            <a:r>
              <a:rPr lang="en-US" sz="700" dirty="0" err="1" smtClean="0">
                <a:solidFill>
                  <a:srgbClr val="221F00"/>
                </a:solidFill>
                <a:latin typeface="Courier New"/>
                <a:cs typeface="Courier New"/>
              </a:rPr>
              <a:t>,equal</a:t>
            </a:r>
            <a:endParaRPr lang="en-US" sz="700" dirty="0">
              <a:solidFill>
                <a:srgbClr val="221F00"/>
              </a:solidFill>
              <a:latin typeface="Courier New"/>
              <a:cs typeface="Courier New"/>
            </a:endParaRP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1... .... = end-of-list: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..01 .... = Value length: 2 bytes: 1 &lt;&lt; (1)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..1. = greater than: Set</a:t>
            </a:r>
          </a:p>
          <a:p>
            <a:pPr algn="l"/>
            <a:r>
              <a:rPr lang="mr-IN" sz="700" b="1" dirty="0">
                <a:solidFill>
                  <a:srgbClr val="221F00"/>
                </a:solidFill>
                <a:latin typeface="Courier New"/>
                <a:cs typeface="Courier New"/>
              </a:rPr>
              <a:t>                            .... ...1 = equal: </a:t>
            </a:r>
            <a:r>
              <a:rPr lang="mr-IN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Set</a:t>
            </a:r>
            <a:endParaRPr lang="sv-SE" sz="700" b="1" dirty="0" smtClean="0">
              <a:solidFill>
                <a:srgbClr val="221F00"/>
              </a:solidFill>
              <a:latin typeface="Courier New"/>
              <a:cs typeface="Courier New"/>
            </a:endParaRPr>
          </a:p>
          <a:p>
            <a:pPr algn="l"/>
            <a:r>
              <a:rPr lang="en-US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                         Decimal </a:t>
            </a:r>
            <a:r>
              <a:rPr lang="en-US" sz="700" b="1" dirty="0">
                <a:solidFill>
                  <a:srgbClr val="221F00"/>
                </a:solidFill>
                <a:latin typeface="Courier New"/>
                <a:cs typeface="Courier New"/>
              </a:rPr>
              <a:t>value: </a:t>
            </a:r>
            <a:r>
              <a:rPr lang="en-US" sz="700" b="1" dirty="0" smtClean="0">
                <a:solidFill>
                  <a:srgbClr val="221F00"/>
                </a:solidFill>
                <a:latin typeface="Courier New"/>
                <a:cs typeface="Courier New"/>
              </a:rPr>
              <a:t>1024</a:t>
            </a:r>
          </a:p>
        </p:txBody>
      </p:sp>
    </p:spTree>
    <p:extLst>
      <p:ext uri="{BB962C8B-B14F-4D97-AF65-F5344CB8AC3E}">
        <p14:creationId xmlns:p14="http://schemas.microsoft.com/office/powerpoint/2010/main" val="18639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Flowspec</a:t>
            </a:r>
            <a:r>
              <a:rPr lang="en-US" sz="3000" dirty="0" smtClean="0"/>
              <a:t> CLI example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5077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248"/>
            <a:ext cx="8229600" cy="65001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1F497D"/>
                </a:solidFill>
                <a:latin typeface="Myriad pro"/>
                <a:cs typeface="Myriad pro"/>
              </a:rPr>
              <a:t>Flowspec</a:t>
            </a:r>
            <a:r>
              <a:rPr lang="en-US" sz="2400" b="1" dirty="0" smtClean="0">
                <a:solidFill>
                  <a:srgbClr val="1F497D"/>
                </a:solidFill>
                <a:latin typeface="Myriad pro"/>
                <a:cs typeface="Myriad pro"/>
              </a:rPr>
              <a:t>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4343400" cy="2453643"/>
          </a:xfrm>
        </p:spPr>
        <p:txBody>
          <a:bodyPr>
            <a:noAutofit/>
          </a:bodyPr>
          <a:lstStyle/>
          <a:p>
            <a:r>
              <a:rPr lang="en-US" dirty="0" smtClean="0"/>
              <a:t>Flowspec rules installed only on interfaces with “</a:t>
            </a:r>
            <a:r>
              <a:rPr lang="en-US" dirty="0" smtClean="0">
                <a:latin typeface="Courier New"/>
                <a:cs typeface="Courier New"/>
              </a:rPr>
              <a:t>flow-spec” </a:t>
            </a:r>
            <a:r>
              <a:rPr lang="en-US" dirty="0" smtClean="0"/>
              <a:t>keyword enable</a:t>
            </a:r>
          </a:p>
          <a:p>
            <a:endParaRPr lang="en-US" dirty="0" smtClean="0"/>
          </a:p>
          <a:p>
            <a:r>
              <a:rPr lang="en-US" dirty="0" smtClean="0"/>
              <a:t>BGP session needs SAFI 133 enable “</a:t>
            </a:r>
            <a:r>
              <a:rPr lang="en-US" dirty="0">
                <a:latin typeface="Courier New"/>
                <a:cs typeface="Courier New"/>
              </a:rPr>
              <a:t>address-family flow-</a:t>
            </a:r>
            <a:r>
              <a:rPr lang="en-US" dirty="0" smtClean="0">
                <a:latin typeface="Courier New"/>
                <a:cs typeface="Courier New"/>
              </a:rPr>
              <a:t>spec”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3963"/>
            <a:ext cx="4191000" cy="44012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mr-IN" sz="1000" dirty="0">
                <a:latin typeface="Courier New"/>
                <a:cs typeface="Courier New"/>
              </a:rPr>
              <a:t>!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interface Ethernet7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description to attacker trident1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load-interval 5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no switchport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</a:t>
            </a:r>
            <a:r>
              <a:rPr lang="en-US" sz="1000" b="1" dirty="0">
                <a:latin typeface="Courier New"/>
                <a:cs typeface="Courier New"/>
              </a:rPr>
              <a:t>flow-spec ipv4 ipv6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ip address 6.6.6.2/24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!</a:t>
            </a:r>
            <a:endParaRPr lang="sv-SE" sz="1000" dirty="0" smtClean="0">
              <a:latin typeface="Courier New"/>
              <a:cs typeface="Courier New"/>
            </a:endParaRPr>
          </a:p>
          <a:p>
            <a:pPr algn="l"/>
            <a:r>
              <a:rPr lang="sv-SE" sz="1000" dirty="0" smtClean="0">
                <a:latin typeface="Courier New"/>
                <a:cs typeface="Courier New"/>
              </a:rPr>
              <a:t>(</a:t>
            </a:r>
            <a:r>
              <a:rPr lang="mr-IN" sz="1000" dirty="0" smtClean="0">
                <a:latin typeface="Courier New"/>
                <a:cs typeface="Courier New"/>
              </a:rPr>
              <a:t>…</a:t>
            </a:r>
            <a:r>
              <a:rPr lang="sv-SE" sz="1000" dirty="0" smtClean="0">
                <a:latin typeface="Courier New"/>
                <a:cs typeface="Courier New"/>
              </a:rPr>
              <a:t>)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router </a:t>
            </a:r>
            <a:r>
              <a:rPr lang="en-US" sz="1000" dirty="0">
                <a:latin typeface="Courier New"/>
                <a:cs typeface="Courier New"/>
              </a:rPr>
              <a:t>bgp 1111</a:t>
            </a:r>
          </a:p>
          <a:p>
            <a:pPr algn="l"/>
            <a:r>
              <a:rPr lang="cs-CZ" sz="1000" dirty="0">
                <a:latin typeface="Courier New"/>
                <a:cs typeface="Courier New"/>
              </a:rPr>
              <a:t>   router-id 111.111.111.111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(</a:t>
            </a:r>
            <a:r>
              <a:rPr lang="mr-IN" sz="1000" dirty="0" smtClean="0">
                <a:latin typeface="Courier New"/>
                <a:cs typeface="Courier New"/>
              </a:rPr>
              <a:t>…</a:t>
            </a:r>
            <a:r>
              <a:rPr lang="sv-SE" sz="1000" dirty="0" smtClean="0">
                <a:latin typeface="Courier New"/>
                <a:cs typeface="Courier New"/>
              </a:rPr>
              <a:t>)</a:t>
            </a:r>
            <a:endParaRPr lang="en-US" sz="1000" dirty="0" smtClean="0">
              <a:latin typeface="Courier New"/>
              <a:cs typeface="Courier New"/>
            </a:endParaRP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neighbor </a:t>
            </a:r>
            <a:r>
              <a:rPr lang="en-US" sz="1000" dirty="0">
                <a:latin typeface="Courier New"/>
                <a:cs typeface="Courier New"/>
              </a:rPr>
              <a:t>64515 peer-group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neighbor 64515 remote-as 64515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neighbor 64515 route-map med in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neighbor 64515 send-community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neighbor 64515 maximum-routes 0 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(</a:t>
            </a:r>
            <a:r>
              <a:rPr lang="mr-IN" sz="1000" dirty="0" smtClean="0">
                <a:latin typeface="Courier New"/>
                <a:cs typeface="Courier New"/>
              </a:rPr>
              <a:t>…</a:t>
            </a:r>
            <a:r>
              <a:rPr lang="sv-SE" sz="1000" dirty="0" smtClean="0">
                <a:latin typeface="Courier New"/>
                <a:cs typeface="Courier New"/>
              </a:rPr>
              <a:t>)</a:t>
            </a:r>
            <a:r>
              <a:rPr lang="en-US" sz="1000" dirty="0" smtClean="0">
                <a:latin typeface="Courier New"/>
                <a:cs typeface="Courier New"/>
              </a:rPr>
              <a:t>   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neighbor </a:t>
            </a:r>
            <a:r>
              <a:rPr lang="en-US" sz="1000" dirty="0">
                <a:latin typeface="Courier New"/>
                <a:cs typeface="Courier New"/>
              </a:rPr>
              <a:t>192.168.0.67 peer-group 64515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neighbor 192.168.0.68 peer-group 64515</a:t>
            </a:r>
          </a:p>
          <a:p>
            <a:pPr algn="l"/>
            <a:r>
              <a:rPr lang="sv-SE" sz="1000" dirty="0" smtClean="0">
                <a:latin typeface="Courier New"/>
                <a:cs typeface="Courier New"/>
              </a:rPr>
              <a:t>   </a:t>
            </a:r>
            <a:r>
              <a:rPr lang="mr-IN" sz="1000" dirty="0" smtClean="0">
                <a:latin typeface="Courier New"/>
                <a:cs typeface="Courier New"/>
              </a:rPr>
              <a:t>!</a:t>
            </a:r>
            <a:endParaRPr lang="mr-IN" sz="1000" dirty="0">
              <a:latin typeface="Courier New"/>
              <a:cs typeface="Courier New"/>
            </a:endParaRP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</a:t>
            </a:r>
            <a:r>
              <a:rPr lang="en-US" sz="1000" b="1" dirty="0">
                <a:latin typeface="Courier New"/>
                <a:cs typeface="Courier New"/>
              </a:rPr>
              <a:t>address-family flow-spec ipv4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neighbor 64515 activate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!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address-family ipv4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no neighbor flow activate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</a:t>
            </a:r>
            <a:r>
              <a:rPr lang="mr-IN" sz="1000" dirty="0" smtClean="0">
                <a:latin typeface="Courier New"/>
                <a:cs typeface="Courier New"/>
              </a:rPr>
              <a:t>!</a:t>
            </a:r>
            <a:endParaRPr lang="sv-SE" sz="1000" dirty="0" smtClean="0">
              <a:latin typeface="Courier New"/>
              <a:cs typeface="Courier New"/>
            </a:endParaRP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(</a:t>
            </a:r>
            <a:r>
              <a:rPr lang="mr-IN" sz="1000" dirty="0" smtClean="0">
                <a:latin typeface="Courier New"/>
                <a:cs typeface="Courier New"/>
              </a:rPr>
              <a:t>…</a:t>
            </a:r>
            <a:r>
              <a:rPr lang="sv-SE" sz="1000" dirty="0" smtClean="0">
                <a:latin typeface="Courier New"/>
                <a:cs typeface="Courier New"/>
              </a:rPr>
              <a:t>)</a:t>
            </a:r>
            <a:endParaRPr lang="en-US" sz="1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134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5001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1F497D"/>
                </a:solidFill>
                <a:latin typeface="Myriad pro"/>
                <a:cs typeface="Myriad pro"/>
              </a:rPr>
              <a:t>Flowspec</a:t>
            </a:r>
            <a:r>
              <a:rPr lang="en-US" sz="2400" b="1" dirty="0" smtClean="0">
                <a:solidFill>
                  <a:srgbClr val="1F497D"/>
                </a:solidFill>
                <a:latin typeface="Myriad pro"/>
                <a:cs typeface="Myriad pro"/>
              </a:rPr>
              <a:t> RIB/FIB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2590800" cy="2895600"/>
          </a:xfrm>
        </p:spPr>
        <p:txBody>
          <a:bodyPr>
            <a:noAutofit/>
          </a:bodyPr>
          <a:lstStyle/>
          <a:p>
            <a:r>
              <a:rPr lang="en-US" dirty="0" smtClean="0"/>
              <a:t>Follows the BGP semantics but demands “flow-spec” keyword</a:t>
            </a:r>
          </a:p>
          <a:p>
            <a:r>
              <a:rPr lang="en-US" dirty="0" smtClean="0"/>
              <a:t>Flowspec have the BGP components</a:t>
            </a:r>
          </a:p>
          <a:p>
            <a:pPr lvl="1"/>
            <a:r>
              <a:rPr lang="en-US" sz="1600" b="1" dirty="0" smtClean="0"/>
              <a:t>Adj-RIB-In</a:t>
            </a:r>
          </a:p>
          <a:p>
            <a:pPr lvl="1"/>
            <a:r>
              <a:rPr lang="en-US" sz="1600" dirty="0" smtClean="0"/>
              <a:t>Loc-RIB</a:t>
            </a:r>
          </a:p>
          <a:p>
            <a:pPr lvl="1"/>
            <a:r>
              <a:rPr lang="en-US" sz="1600" dirty="0" smtClean="0"/>
              <a:t>FIB</a:t>
            </a:r>
          </a:p>
          <a:p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2781300" y="720000"/>
            <a:ext cx="6210300" cy="25853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Courier New"/>
                <a:cs typeface="Courier New"/>
              </a:rPr>
              <a:t>qumran-flowspec#</a:t>
            </a:r>
            <a:r>
              <a:rPr lang="en-US" sz="900" b="1" dirty="0">
                <a:latin typeface="Courier New"/>
                <a:cs typeface="Courier New"/>
              </a:rPr>
              <a:t>sh bgp neighbors 192.168.0.68 flow-spec ipv4 received-routes detail 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endParaRPr lang="en-US" sz="900" dirty="0" smtClean="0">
              <a:latin typeface="Courier New"/>
              <a:cs typeface="Courier New"/>
            </a:endParaRP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Router </a:t>
            </a:r>
            <a:r>
              <a:rPr lang="en-US" sz="900" dirty="0">
                <a:latin typeface="Courier New"/>
                <a:cs typeface="Courier New"/>
              </a:rPr>
              <a:t>identifier 111.111.111.111, local AS number 1111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Matching Rule for 10.10.10.1/32;11.11.11.1/32;IP:=6;DP:&gt;=80;SP:&gt;=1024;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Rule identifier: 3890448648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Destination Prefix: 10.10.10.1/32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IP Protocol: =6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Destination Port: &gt;=80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Port: &gt;=1024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from 192.168.0.68 (192.168.0.68)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metric -, localpref -, weight 0, valid, external, best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Actions: Drop</a:t>
            </a:r>
            <a:endParaRPr lang="en-US" sz="900" dirty="0">
              <a:latin typeface="Courier New"/>
              <a:cs typeface="Courier New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0" y="3394025"/>
            <a:ext cx="1178719" cy="6429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Myriad-Pro"/>
                <a:cs typeface="Myriad-Pro"/>
              </a:rPr>
              <a:t>Loc-RIB</a:t>
            </a:r>
          </a:p>
        </p:txBody>
      </p:sp>
      <p:sp>
        <p:nvSpPr>
          <p:cNvPr id="6" name="Oval 5"/>
          <p:cNvSpPr/>
          <p:nvPr/>
        </p:nvSpPr>
        <p:spPr>
          <a:xfrm>
            <a:off x="4468415" y="3305324"/>
            <a:ext cx="910828" cy="3616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Myriad-Pro"/>
                <a:cs typeface="Myriad-Pro"/>
              </a:rPr>
              <a:t>Adj-RIB-In</a:t>
            </a:r>
          </a:p>
        </p:txBody>
      </p:sp>
      <p:sp>
        <p:nvSpPr>
          <p:cNvPr id="7" name="Oval 6"/>
          <p:cNvSpPr/>
          <p:nvPr/>
        </p:nvSpPr>
        <p:spPr>
          <a:xfrm>
            <a:off x="4521994" y="3707159"/>
            <a:ext cx="910828" cy="3616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Myriad-Pro"/>
                <a:cs typeface="Myriad-Pro"/>
              </a:rPr>
              <a:t>Adj-RIB-In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2819" y="3506241"/>
            <a:ext cx="750094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1301" y="3394025"/>
            <a:ext cx="1689175" cy="21184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latin typeface="Myriad-Pro"/>
                <a:cs typeface="Myriad-Pro"/>
              </a:rPr>
              <a:t>BGP 192.168.0.68 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Myriad-Pro"/>
                <a:cs typeface="Myriad-Pro"/>
              </a:rPr>
              <a:t>received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2819" y="3908077"/>
            <a:ext cx="750094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2087" y="3546425"/>
            <a:ext cx="519113" cy="76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57800" y="3775025"/>
            <a:ext cx="533400" cy="1524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43600" y="4079825"/>
            <a:ext cx="762000" cy="6429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Myriad-Pro"/>
                <a:cs typeface="Myriad-Pro"/>
              </a:rPr>
              <a:t>FIB</a:t>
            </a:r>
            <a:endParaRPr lang="en-US" sz="1300" dirty="0">
              <a:solidFill>
                <a:schemeClr val="tx1"/>
              </a:solidFill>
              <a:latin typeface="Myriad-Pro"/>
              <a:cs typeface="Myriad-Pro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324600" y="3927425"/>
            <a:ext cx="0" cy="381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3775025"/>
            <a:ext cx="1689175" cy="21184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latin typeface="Myriad-Pro"/>
                <a:cs typeface="Myriad-Pro"/>
              </a:rPr>
              <a:t>BGP 192.168.0.67 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Myriad-Pro"/>
                <a:cs typeface="Myriad-Pro"/>
              </a:rPr>
              <a:t>received</a:t>
            </a:r>
          </a:p>
        </p:txBody>
      </p:sp>
    </p:spTree>
    <p:extLst>
      <p:ext uri="{BB962C8B-B14F-4D97-AF65-F5344CB8AC3E}">
        <p14:creationId xmlns:p14="http://schemas.microsoft.com/office/powerpoint/2010/main" val="23816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1F497D"/>
                </a:solidFill>
                <a:latin typeface="Myriad pro"/>
                <a:cs typeface="Myriad pro"/>
              </a:rPr>
              <a:t>Flowspec</a:t>
            </a:r>
            <a:r>
              <a:rPr lang="en-US" sz="2400" b="1" dirty="0" smtClean="0">
                <a:solidFill>
                  <a:srgbClr val="1F497D"/>
                </a:solidFill>
                <a:latin typeface="Myriad pro"/>
                <a:cs typeface="Myriad pro"/>
              </a:rPr>
              <a:t> RIB/FIB</a:t>
            </a:r>
            <a:r>
              <a:rPr lang="mr-IN" sz="2400" b="1" dirty="0" smtClean="0">
                <a:solidFill>
                  <a:srgbClr val="1F497D"/>
                </a:solidFill>
                <a:latin typeface="Myriad pro"/>
                <a:cs typeface="Myriad pro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2438400" cy="2453643"/>
          </a:xfrm>
        </p:spPr>
        <p:txBody>
          <a:bodyPr>
            <a:noAutofit/>
          </a:bodyPr>
          <a:lstStyle/>
          <a:p>
            <a:r>
              <a:rPr lang="en-US" dirty="0" smtClean="0"/>
              <a:t>Flowspec have the BGP components</a:t>
            </a:r>
          </a:p>
          <a:p>
            <a:pPr lvl="1"/>
            <a:r>
              <a:rPr lang="en-US" sz="1600" dirty="0" smtClean="0"/>
              <a:t>Adj-RIB-In</a:t>
            </a:r>
          </a:p>
          <a:p>
            <a:pPr lvl="1"/>
            <a:r>
              <a:rPr lang="en-US" sz="1600" b="1" dirty="0" smtClean="0"/>
              <a:t>Loc-RIB</a:t>
            </a:r>
          </a:p>
          <a:p>
            <a:pPr lvl="1"/>
            <a:r>
              <a:rPr lang="en-US" sz="1600" dirty="0" smtClean="0"/>
              <a:t>FIB</a:t>
            </a:r>
          </a:p>
          <a:p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90550"/>
            <a:ext cx="6210300" cy="41088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Courier New"/>
                <a:cs typeface="Courier New"/>
              </a:rPr>
              <a:t>qumran-flowspec#</a:t>
            </a:r>
            <a:r>
              <a:rPr lang="en-US" sz="900" b="1" dirty="0">
                <a:latin typeface="Courier New"/>
                <a:cs typeface="Courier New"/>
              </a:rPr>
              <a:t>sh bgp flow-spec ipv4 detail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endParaRPr lang="en-US" sz="900" dirty="0" smtClean="0">
              <a:latin typeface="Courier New"/>
              <a:cs typeface="Courier New"/>
            </a:endParaRP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BGP </a:t>
            </a:r>
            <a:r>
              <a:rPr lang="en-US" sz="900" dirty="0">
                <a:latin typeface="Courier New"/>
                <a:cs typeface="Courier New"/>
              </a:rPr>
              <a:t>Flow Specification Matching Rule for 10.10.10.1/32;11.11.11.1/32;IP:=6;DP:&gt;=80;SP:&gt;=1024;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Rule identifier: 3890448648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Destination Prefix: 10.10.10.1/32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IP Protocol: =6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Destination Port: &gt;=80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Port: &gt;=1024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from 192.168.0.68 (192.168.0.68)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metric 111, localpref 100, weight 0, valid, external, best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Actions: </a:t>
            </a:r>
            <a:r>
              <a:rPr lang="mr-IN" sz="900" dirty="0" smtClean="0">
                <a:latin typeface="Courier New"/>
                <a:cs typeface="Courier New"/>
              </a:rPr>
              <a:t>Drop</a:t>
            </a:r>
            <a:endParaRPr lang="sv-SE" sz="900" dirty="0" smtClean="0">
              <a:latin typeface="Courier New"/>
              <a:cs typeface="Courier New"/>
            </a:endParaRPr>
          </a:p>
          <a:p>
            <a:pPr algn="l"/>
            <a:endParaRPr lang="mr-IN" sz="900" dirty="0">
              <a:latin typeface="Courier New"/>
              <a:cs typeface="Courier New"/>
            </a:endParaRP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Matching Rule for 120.120.120.1/32;121.121.121.1/32;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Rule identifier: 3890488512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Destination Prefix: 120.120.120.1/32</a:t>
            </a:r>
          </a:p>
          <a:p>
            <a:pPr algn="l"/>
            <a:r>
              <a:rPr lang="cs-CZ" sz="900" dirty="0">
                <a:latin typeface="Courier New"/>
                <a:cs typeface="Courier New"/>
              </a:rPr>
              <a:t>   Source Prefix: 121.121.121.1/32</a:t>
            </a:r>
          </a:p>
          <a:p>
            <a:pPr algn="l"/>
            <a:r>
              <a:rPr lang="cs-CZ" sz="9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from 192.168.0.67 (192.168.0.67)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metric 111, localpref 100, weight 0, valid, external, best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Actions: Drop</a:t>
            </a:r>
            <a:endParaRPr lang="en-US" sz="900" dirty="0">
              <a:latin typeface="Courier New"/>
              <a:cs typeface="Courier New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26066" y="2751087"/>
            <a:ext cx="1178719" cy="6429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Myriad-Pro"/>
                <a:cs typeface="Myriad-Pro"/>
              </a:rPr>
              <a:t>Loc-RIB</a:t>
            </a:r>
          </a:p>
        </p:txBody>
      </p:sp>
    </p:spTree>
    <p:extLst>
      <p:ext uri="{BB962C8B-B14F-4D97-AF65-F5344CB8AC3E}">
        <p14:creationId xmlns:p14="http://schemas.microsoft.com/office/powerpoint/2010/main" val="27068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EOS RIB/FIB</a:t>
            </a:r>
            <a:r>
              <a:rPr lang="mr-IN" sz="2400" b="1" dirty="0" smtClean="0">
                <a:solidFill>
                  <a:srgbClr val="1F497D"/>
                </a:solidFill>
                <a:latin typeface="Myriad pro"/>
                <a:cs typeface="Myriad pro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3048000" cy="2453643"/>
          </a:xfrm>
        </p:spPr>
        <p:txBody>
          <a:bodyPr>
            <a:noAutofit/>
          </a:bodyPr>
          <a:lstStyle/>
          <a:p>
            <a:r>
              <a:rPr lang="en-US" dirty="0" smtClean="0"/>
              <a:t>Flowspec have the BGP components</a:t>
            </a:r>
          </a:p>
          <a:p>
            <a:pPr lvl="1"/>
            <a:r>
              <a:rPr lang="en-US" sz="1600" dirty="0" smtClean="0"/>
              <a:t>Adj-RIB-In</a:t>
            </a:r>
          </a:p>
          <a:p>
            <a:pPr lvl="1"/>
            <a:r>
              <a:rPr lang="en-US" sz="1600" dirty="0" smtClean="0"/>
              <a:t>Loc-RIB</a:t>
            </a:r>
          </a:p>
          <a:p>
            <a:pPr lvl="1"/>
            <a:r>
              <a:rPr lang="en-US" sz="1600" b="1" dirty="0" smtClean="0"/>
              <a:t>FIB (TCAM</a:t>
            </a:r>
            <a:r>
              <a:rPr lang="en-US" sz="1600" b="1" dirty="0"/>
              <a:t> </a:t>
            </a:r>
            <a:r>
              <a:rPr lang="en-US" sz="1600" b="1" dirty="0" smtClean="0"/>
              <a:t>or FSIB)</a:t>
            </a:r>
          </a:p>
          <a:p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254500" y="192952"/>
            <a:ext cx="4800600" cy="44012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Courier New"/>
                <a:cs typeface="Courier New"/>
              </a:rPr>
              <a:t>qumran-flowspec#</a:t>
            </a:r>
            <a:r>
              <a:rPr lang="en-US" sz="1000" b="1" dirty="0">
                <a:latin typeface="Courier New"/>
                <a:cs typeface="Courier New"/>
              </a:rPr>
              <a:t>sh flow-spec ipv4 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</a:t>
            </a:r>
            <a:r>
              <a:rPr lang="mr-IN" sz="1000" dirty="0" smtClean="0">
                <a:latin typeface="Courier New"/>
                <a:cs typeface="Courier New"/>
              </a:rPr>
              <a:t>Flow</a:t>
            </a:r>
            <a:r>
              <a:rPr lang="mr-IN" sz="1000" dirty="0">
                <a:latin typeface="Courier New"/>
                <a:cs typeface="Courier New"/>
              </a:rPr>
              <a:t>-spec rule: 10.10.10.1/32;11.11.11.1/32;IP:=6;DP:&gt;=80;SP:&gt;=1024;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Rule identifier: 3890448648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  Destination prefix: 10.10.10.1/32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Next protocol: 6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  Destination port: 80-65535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Source port: 1024-65535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Counter: 0 packets</a:t>
            </a:r>
          </a:p>
          <a:p>
            <a:pPr algn="l"/>
            <a:r>
              <a:rPr lang="cs-CZ" sz="1000" dirty="0">
                <a:latin typeface="Courier New"/>
                <a:cs typeface="Courier New"/>
              </a:rPr>
              <a:t>  </a:t>
            </a:r>
            <a:endParaRPr lang="cs-CZ" sz="1000" dirty="0" smtClean="0">
              <a:latin typeface="Courier New"/>
              <a:cs typeface="Courier New"/>
            </a:endParaRPr>
          </a:p>
          <a:p>
            <a:pPr algn="l"/>
            <a:r>
              <a:rPr lang="cs-CZ" sz="1000" dirty="0">
                <a:latin typeface="Courier New"/>
                <a:cs typeface="Courier New"/>
              </a:rPr>
              <a:t> </a:t>
            </a:r>
            <a:r>
              <a:rPr lang="cs-CZ" sz="1000" dirty="0" smtClean="0">
                <a:latin typeface="Courier New"/>
                <a:cs typeface="Courier New"/>
              </a:rPr>
              <a:t> Flow</a:t>
            </a:r>
            <a:r>
              <a:rPr lang="cs-CZ" sz="1000" dirty="0">
                <a:latin typeface="Courier New"/>
                <a:cs typeface="Courier New"/>
              </a:rPr>
              <a:t>-spec rule: 120.120.120.1/32;121.121.121.1/32;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Rule identifier: 3890488512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  Destination prefix: 120.120.120.1/32</a:t>
            </a:r>
          </a:p>
          <a:p>
            <a:pPr algn="l"/>
            <a:r>
              <a:rPr lang="cs-CZ" sz="1000" dirty="0">
                <a:latin typeface="Courier New"/>
                <a:cs typeface="Courier New"/>
              </a:rPr>
              <a:t>      Source prefix: 121.121.121.1/32</a:t>
            </a:r>
          </a:p>
          <a:p>
            <a:pPr algn="l"/>
            <a:r>
              <a:rPr lang="cs-CZ" sz="1000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Counter: 0 packets</a:t>
            </a:r>
          </a:p>
        </p:txBody>
      </p:sp>
      <p:sp>
        <p:nvSpPr>
          <p:cNvPr id="6" name="Oval 5"/>
          <p:cNvSpPr/>
          <p:nvPr/>
        </p:nvSpPr>
        <p:spPr>
          <a:xfrm>
            <a:off x="1727200" y="3436887"/>
            <a:ext cx="762000" cy="6429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Myriad-Pro"/>
                <a:cs typeface="Myriad-Pro"/>
              </a:rPr>
              <a:t>FIB</a:t>
            </a:r>
            <a:endParaRPr lang="en-US" sz="1300" dirty="0">
              <a:solidFill>
                <a:schemeClr val="tx1"/>
              </a:solidFill>
              <a:latin typeface="Myriad-Pro"/>
              <a:cs typeface="Myriad-Pr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08200" y="3284487"/>
            <a:ext cx="0" cy="381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3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Hardware TCAM counters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458200" cy="3714520"/>
          </a:xfrm>
        </p:spPr>
        <p:txBody>
          <a:bodyPr>
            <a:normAutofit/>
          </a:bodyPr>
          <a:lstStyle/>
          <a:p>
            <a:r>
              <a:rPr lang="en-US" dirty="0" smtClean="0"/>
              <a:t>On interfaces where Flowspec rules will be installed, static ACL and Flowspec rules do work side by side in most vendors implementations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1136" y="1488170"/>
            <a:ext cx="5545666" cy="28931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Courier New"/>
                <a:cs typeface="Courier New"/>
              </a:rPr>
              <a:t>qumran-flowspec#sh flow-spec ipv4</a:t>
            </a:r>
          </a:p>
          <a:p>
            <a:pPr algn="l"/>
            <a:r>
              <a:rPr lang="en-US" sz="14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1400" dirty="0">
                <a:latin typeface="Courier New"/>
                <a:cs typeface="Courier New"/>
              </a:rPr>
              <a:t>  Flow-spec rule: 10.10.10.1/32;11.11.11.1/32;</a:t>
            </a:r>
          </a:p>
          <a:p>
            <a:pPr algn="l"/>
            <a:r>
              <a:rPr lang="de-DE" sz="1400" dirty="0">
                <a:latin typeface="Courier New"/>
                <a:cs typeface="Courier New"/>
              </a:rPr>
              <a:t>    Rule identifier: 3882113096</a:t>
            </a:r>
          </a:p>
          <a:p>
            <a:pPr algn="l"/>
            <a:r>
              <a:rPr lang="de-DE" sz="14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1400" dirty="0">
                <a:latin typeface="Courier New"/>
                <a:cs typeface="Courier New"/>
              </a:rPr>
              <a:t>      Destination prefix: 10.10.10.1/32</a:t>
            </a:r>
          </a:p>
          <a:p>
            <a:pPr algn="l"/>
            <a:r>
              <a:rPr lang="mr-IN" sz="1400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1400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mr-IN" sz="1400" dirty="0"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mr-IN" sz="14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14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b="1" dirty="0">
                <a:latin typeface="Courier New"/>
                <a:cs typeface="Courier New"/>
              </a:rPr>
              <a:t>Counter: 31 packets</a:t>
            </a:r>
            <a:endParaRPr lang="en-US" sz="1400" b="1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021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6397E"/>
                </a:solidFill>
              </a:rPr>
              <a:t>Hardware TCAM profile</a:t>
            </a:r>
            <a:r>
              <a:rPr lang="mr-IN" b="1" dirty="0" smtClean="0">
                <a:solidFill>
                  <a:srgbClr val="36397E"/>
                </a:solidFill>
              </a:rPr>
              <a:t>…</a:t>
            </a:r>
            <a:endParaRPr lang="en-US" b="1" dirty="0">
              <a:solidFill>
                <a:srgbClr val="36397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2" y="1025607"/>
            <a:ext cx="7492998" cy="36625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latin typeface="Courier New"/>
                <a:cs typeface="Courier New"/>
              </a:rPr>
              <a:t>hardware </a:t>
            </a:r>
            <a:r>
              <a:rPr lang="en-US" sz="800" b="1" dirty="0">
                <a:latin typeface="Courier New"/>
                <a:cs typeface="Courier New"/>
              </a:rPr>
              <a:t>tcam</a:t>
            </a:r>
          </a:p>
          <a:p>
            <a:pPr algn="l"/>
            <a:r>
              <a:rPr lang="en-US" sz="800" b="1" dirty="0" smtClean="0">
                <a:latin typeface="Courier New"/>
                <a:cs typeface="Courier New"/>
              </a:rPr>
              <a:t>    profile </a:t>
            </a:r>
            <a:r>
              <a:rPr lang="en-US" sz="800" b="1" dirty="0">
                <a:latin typeface="Courier New"/>
                <a:cs typeface="Courier New"/>
              </a:rPr>
              <a:t>flowspec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feature acl port ip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sequence 45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key size limit 160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key field dscp dst-ip </a:t>
            </a:r>
            <a:r>
              <a:rPr lang="en-US" sz="800" dirty="0" err="1">
                <a:latin typeface="Courier New"/>
                <a:cs typeface="Courier New"/>
              </a:rPr>
              <a:t>ip</a:t>
            </a:r>
            <a:r>
              <a:rPr lang="en-US" sz="800" dirty="0">
                <a:latin typeface="Courier New"/>
                <a:cs typeface="Courier New"/>
              </a:rPr>
              <a:t>-frag </a:t>
            </a:r>
            <a:r>
              <a:rPr lang="en-US" sz="800" dirty="0" err="1">
                <a:latin typeface="Courier New"/>
                <a:cs typeface="Courier New"/>
              </a:rPr>
              <a:t>ip</a:t>
            </a:r>
            <a:r>
              <a:rPr lang="en-US" sz="800" dirty="0">
                <a:latin typeface="Courier New"/>
                <a:cs typeface="Courier New"/>
              </a:rPr>
              <a:t>-protocol l4-dst-port l4-ops l4-src-port </a:t>
            </a:r>
            <a:r>
              <a:rPr lang="en-US" sz="800" dirty="0" err="1">
                <a:latin typeface="Courier New"/>
                <a:cs typeface="Courier New"/>
              </a:rPr>
              <a:t>src-ip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tcp</a:t>
            </a:r>
            <a:r>
              <a:rPr lang="en-US" sz="800" dirty="0">
                <a:latin typeface="Courier New"/>
                <a:cs typeface="Courier New"/>
              </a:rPr>
              <a:t>-control </a:t>
            </a:r>
            <a:r>
              <a:rPr lang="en-US" sz="800" dirty="0" err="1">
                <a:latin typeface="Courier New"/>
                <a:cs typeface="Courier New"/>
              </a:rPr>
              <a:t>ttl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action count drop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forwarding bridged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forwarding routed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forwarding routed multicast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</a:t>
            </a:r>
            <a:r>
              <a:rPr lang="en-US" sz="800" dirty="0" err="1">
                <a:latin typeface="Courier New"/>
                <a:cs typeface="Courier New"/>
              </a:rPr>
              <a:t>mpls</a:t>
            </a:r>
            <a:r>
              <a:rPr lang="en-US" sz="800" dirty="0">
                <a:latin typeface="Courier New"/>
                <a:cs typeface="Courier New"/>
              </a:rPr>
              <a:t> ipv4 forwarding </a:t>
            </a:r>
            <a:r>
              <a:rPr lang="en-US" sz="800" dirty="0" err="1">
                <a:latin typeface="Courier New"/>
                <a:cs typeface="Courier New"/>
              </a:rPr>
              <a:t>mpls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decap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</a:t>
            </a:r>
            <a:r>
              <a:rPr lang="en-US" sz="800" dirty="0" err="1">
                <a:latin typeface="Courier New"/>
                <a:cs typeface="Courier New"/>
              </a:rPr>
              <a:t>mpls</a:t>
            </a:r>
            <a:r>
              <a:rPr lang="en-US" sz="800" dirty="0">
                <a:latin typeface="Courier New"/>
                <a:cs typeface="Courier New"/>
              </a:rPr>
              <a:t> ipv6 forwarding </a:t>
            </a:r>
            <a:r>
              <a:rPr lang="en-US" sz="800" dirty="0" err="1">
                <a:latin typeface="Courier New"/>
                <a:cs typeface="Courier New"/>
              </a:rPr>
              <a:t>mpls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decap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non-</a:t>
            </a:r>
            <a:r>
              <a:rPr lang="en-US" sz="800" dirty="0" err="1">
                <a:latin typeface="Courier New"/>
                <a:cs typeface="Courier New"/>
              </a:rPr>
              <a:t>vxlan</a:t>
            </a:r>
            <a:r>
              <a:rPr lang="en-US" sz="800" dirty="0">
                <a:latin typeface="Courier New"/>
                <a:cs typeface="Courier New"/>
              </a:rPr>
              <a:t> forwarding routed </a:t>
            </a:r>
            <a:r>
              <a:rPr lang="en-US" sz="800" dirty="0" err="1">
                <a:latin typeface="Courier New"/>
                <a:cs typeface="Courier New"/>
              </a:rPr>
              <a:t>decap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</a:t>
            </a:r>
            <a:r>
              <a:rPr lang="en-US" sz="800" dirty="0" err="1">
                <a:latin typeface="Courier New"/>
                <a:cs typeface="Courier New"/>
              </a:rPr>
              <a:t>vxlan</a:t>
            </a:r>
            <a:r>
              <a:rPr lang="en-US" sz="800" dirty="0">
                <a:latin typeface="Courier New"/>
                <a:cs typeface="Courier New"/>
              </a:rPr>
              <a:t> eth ipv4 forwarding routed </a:t>
            </a:r>
            <a:r>
              <a:rPr lang="en-US" sz="800" dirty="0" err="1">
                <a:latin typeface="Courier New"/>
                <a:cs typeface="Courier New"/>
              </a:rPr>
              <a:t>decap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</a:t>
            </a:r>
            <a:r>
              <a:rPr lang="en-US" sz="800" dirty="0" err="1">
                <a:latin typeface="Courier New"/>
                <a:cs typeface="Courier New"/>
              </a:rPr>
              <a:t>vxlan</a:t>
            </a:r>
            <a:r>
              <a:rPr lang="en-US" sz="800" dirty="0">
                <a:latin typeface="Courier New"/>
                <a:cs typeface="Courier New"/>
              </a:rPr>
              <a:t> forwarding bridged </a:t>
            </a:r>
            <a:r>
              <a:rPr lang="en-US" sz="800" dirty="0" err="1">
                <a:latin typeface="Courier New"/>
                <a:cs typeface="Courier New"/>
              </a:rPr>
              <a:t>decap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!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feature flow-spec port ipv4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key size limit 160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key field </a:t>
            </a:r>
            <a:r>
              <a:rPr lang="en-US" sz="800" dirty="0" err="1">
                <a:latin typeface="Courier New"/>
                <a:cs typeface="Courier New"/>
              </a:rPr>
              <a:t>dscp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dst-ip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ip</a:t>
            </a:r>
            <a:r>
              <a:rPr lang="en-US" sz="800" dirty="0">
                <a:latin typeface="Courier New"/>
                <a:cs typeface="Courier New"/>
              </a:rPr>
              <a:t>-frag </a:t>
            </a:r>
            <a:r>
              <a:rPr lang="en-US" sz="800" dirty="0" err="1">
                <a:latin typeface="Courier New"/>
                <a:cs typeface="Courier New"/>
              </a:rPr>
              <a:t>ip</a:t>
            </a:r>
            <a:r>
              <a:rPr lang="en-US" sz="800" dirty="0">
                <a:latin typeface="Courier New"/>
                <a:cs typeface="Courier New"/>
              </a:rPr>
              <a:t>-protocol l4-dst-port l4-ops l4-src-port </a:t>
            </a:r>
            <a:r>
              <a:rPr lang="en-US" sz="800" dirty="0" err="1">
                <a:latin typeface="Courier New"/>
                <a:cs typeface="Courier New"/>
              </a:rPr>
              <a:t>src-ip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tcp</a:t>
            </a:r>
            <a:r>
              <a:rPr lang="en-US" sz="800" dirty="0">
                <a:latin typeface="Courier New"/>
                <a:cs typeface="Courier New"/>
              </a:rPr>
              <a:t>-control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action count redirect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ipv4 forwarding routed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!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feature flow-spec port ipv6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key field </a:t>
            </a:r>
            <a:r>
              <a:rPr lang="en-US" sz="800" dirty="0" smtClean="0">
                <a:latin typeface="Courier New"/>
                <a:cs typeface="Courier New"/>
              </a:rPr>
              <a:t>dst</a:t>
            </a:r>
            <a:r>
              <a:rPr lang="en-US" sz="800" dirty="0">
                <a:latin typeface="Courier New"/>
                <a:cs typeface="Courier New"/>
              </a:rPr>
              <a:t>-ipv6 ipv6-next-header ipv6-traffic-class l4-dst-port l4-ops-3b l4-src-port src-ipv6 </a:t>
            </a:r>
            <a:r>
              <a:rPr lang="en-US" sz="800" dirty="0" err="1">
                <a:latin typeface="Courier New"/>
                <a:cs typeface="Courier New"/>
              </a:rPr>
              <a:t>tcp</a:t>
            </a:r>
            <a:r>
              <a:rPr lang="en-US" sz="800" dirty="0">
                <a:latin typeface="Courier New"/>
                <a:cs typeface="Courier New"/>
              </a:rPr>
              <a:t>-control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action count redirect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packet ipv6 forwarding routed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!</a:t>
            </a:r>
          </a:p>
          <a:p>
            <a:pPr algn="l"/>
            <a:r>
              <a:rPr lang="en-US" sz="800" dirty="0" smtClean="0">
                <a:latin typeface="Courier New"/>
                <a:cs typeface="Courier New"/>
              </a:rPr>
              <a:t>    </a:t>
            </a:r>
            <a:r>
              <a:rPr lang="en-US" sz="800" b="1" dirty="0" smtClean="0">
                <a:latin typeface="Courier New"/>
                <a:cs typeface="Courier New"/>
              </a:rPr>
              <a:t>system </a:t>
            </a:r>
            <a:r>
              <a:rPr lang="en-US" sz="800" b="1" dirty="0">
                <a:latin typeface="Courier New"/>
                <a:cs typeface="Courier New"/>
              </a:rPr>
              <a:t>profile </a:t>
            </a:r>
            <a:r>
              <a:rPr lang="en-US" sz="800" b="1" dirty="0" err="1" smtClean="0">
                <a:latin typeface="Courier New"/>
                <a:cs typeface="Courier New"/>
              </a:rPr>
              <a:t>flowspec</a:t>
            </a:r>
            <a:endParaRPr lang="en-US" sz="800" b="1" dirty="0" smtClean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637928"/>
            <a:ext cx="8432798" cy="506860"/>
          </a:xfrm>
        </p:spPr>
        <p:txBody>
          <a:bodyPr/>
          <a:lstStyle/>
          <a:p>
            <a:r>
              <a:rPr lang="en-US" dirty="0" smtClean="0"/>
              <a:t>With example Jericho hardware</a:t>
            </a:r>
            <a:r>
              <a:rPr lang="mr-IN" dirty="0" smtClean="0"/>
              <a:t>…</a:t>
            </a:r>
            <a:r>
              <a:rPr lang="sv-SE" dirty="0" smtClean="0"/>
              <a:t> </a:t>
            </a:r>
            <a:r>
              <a:rPr lang="en-US" dirty="0" smtClean="0"/>
              <a:t>TCAM profile changes for </a:t>
            </a:r>
            <a:r>
              <a:rPr lang="en-US" dirty="0" err="1" smtClean="0"/>
              <a:t>Flowspec</a:t>
            </a:r>
            <a:r>
              <a:rPr lang="en-US" dirty="0" smtClean="0"/>
              <a:t>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Flowspec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9151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Flowspec</a:t>
            </a:r>
            <a:r>
              <a:rPr lang="en-US" sz="3000" dirty="0" smtClean="0"/>
              <a:t> actions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397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 actions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63127"/>
            <a:ext cx="54775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There are some main actions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Drop (rate-limit=0)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Redirect IP nexthop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Redirect VRF IP </a:t>
            </a:r>
            <a:r>
              <a:rPr lang="en-US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nexthop</a:t>
            </a: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(VRF-Lite)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Redirect IP nexthop GRE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Redirect VRF labeled nexthop (L3VPN)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Etc</a:t>
            </a:r>
            <a:r>
              <a:rPr lang="mr-IN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…</a:t>
            </a:r>
            <a:endParaRPr lang="en-US" sz="1800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lvl="1" algn="l"/>
            <a:endParaRPr lang="en-US" sz="1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RFC5575 define additional actions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(DSCP, Sampling etc</a:t>
            </a:r>
            <a:r>
              <a:rPr lang="mr-IN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…</a:t>
            </a:r>
            <a:r>
              <a:rPr lang="sv-SE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)</a:t>
            </a:r>
          </a:p>
          <a:p>
            <a:pPr algn="l"/>
            <a:r>
              <a:rPr lang="sv-SE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Little </a:t>
            </a:r>
            <a:r>
              <a:rPr lang="sv-SE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up</a:t>
            </a:r>
            <a:r>
              <a:rPr lang="sv-SE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sv-SE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to</a:t>
            </a:r>
            <a:r>
              <a:rPr lang="sv-SE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sv-SE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each</a:t>
            </a:r>
            <a:r>
              <a:rPr lang="sv-SE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implementation</a:t>
            </a:r>
            <a:r>
              <a:rPr lang="mr-IN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…</a:t>
            </a:r>
            <a:endParaRPr lang="en-US" sz="1800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572645" lvl="1" indent="-285750" algn="l">
              <a:buFont typeface="Arial"/>
              <a:buChar char="•"/>
            </a:pPr>
            <a:endParaRPr lang="en-US" sz="14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43800" y="1472182"/>
            <a:ext cx="939800" cy="1029718"/>
          </a:xfrm>
          <a:custGeom>
            <a:avLst/>
            <a:gdLst>
              <a:gd name="connsiteX0" fmla="*/ 939800 w 939800"/>
              <a:gd name="connsiteY0" fmla="*/ 1029718 h 1029718"/>
              <a:gd name="connsiteX1" fmla="*/ 342900 w 939800"/>
              <a:gd name="connsiteY1" fmla="*/ 102618 h 1029718"/>
              <a:gd name="connsiteX2" fmla="*/ 0 w 939800"/>
              <a:gd name="connsiteY2" fmla="*/ 64518 h 10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029718">
                <a:moveTo>
                  <a:pt x="939800" y="1029718"/>
                </a:moveTo>
                <a:cubicBezTo>
                  <a:pt x="719666" y="646601"/>
                  <a:pt x="499533" y="263485"/>
                  <a:pt x="342900" y="102618"/>
                </a:cubicBezTo>
                <a:cubicBezTo>
                  <a:pt x="186267" y="-58249"/>
                  <a:pt x="93133" y="3134"/>
                  <a:pt x="0" y="64518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drop rule 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66750"/>
            <a:ext cx="3200400" cy="37338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sz="1600" b="1" dirty="0">
                <a:cs typeface="Myriad Pro"/>
              </a:rPr>
              <a:t>Flowspec </a:t>
            </a:r>
            <a:r>
              <a:rPr lang="en-GB" sz="1600" b="1" dirty="0" smtClean="0">
                <a:cs typeface="Myriad Pro"/>
              </a:rPr>
              <a:t>action EXTENDED_COMMUNITIES</a:t>
            </a:r>
            <a:endParaRPr lang="en-GB" sz="1600" b="1" dirty="0">
              <a:cs typeface="Myriad Pro"/>
            </a:endParaRPr>
          </a:p>
          <a:p>
            <a:pPr>
              <a:defRPr/>
            </a:pPr>
            <a:r>
              <a:rPr lang="en-GB" sz="1600" b="1" dirty="0">
                <a:cs typeface="Myriad Pro"/>
              </a:rPr>
              <a:t>The Flowspec </a:t>
            </a:r>
            <a:r>
              <a:rPr lang="en-GB" sz="1600" b="1" dirty="0" smtClean="0">
                <a:cs typeface="Myriad Pro"/>
              </a:rPr>
              <a:t>Rules  </a:t>
            </a:r>
            <a:r>
              <a:rPr lang="en-GB" sz="1600" b="1" dirty="0">
                <a:cs typeface="Myriad Pro"/>
              </a:rPr>
              <a:t>FLOW_SPEC_NLRI </a:t>
            </a:r>
            <a:endParaRPr lang="en-GB" sz="1600" b="1" dirty="0" smtClean="0">
              <a:cs typeface="Myriad Pro"/>
            </a:endParaRPr>
          </a:p>
          <a:p>
            <a:pPr>
              <a:defRPr/>
            </a:pPr>
            <a:r>
              <a:rPr lang="en-US" sz="1600" dirty="0" smtClean="0">
                <a:cs typeface="Helvetica Neue"/>
              </a:rPr>
              <a:t>Drop </a:t>
            </a:r>
            <a:r>
              <a:rPr lang="en-US" sz="1600" dirty="0">
                <a:cs typeface="Helvetica Neue"/>
              </a:rPr>
              <a:t>(rate-limit=</a:t>
            </a:r>
            <a:r>
              <a:rPr lang="en-US" sz="1600" dirty="0" smtClean="0">
                <a:cs typeface="Helvetica Neue"/>
              </a:rPr>
              <a:t>0 </a:t>
            </a:r>
            <a:r>
              <a:rPr lang="en-US" sz="1600" dirty="0" err="1" smtClean="0">
                <a:cs typeface="Helvetica Neue"/>
              </a:rPr>
              <a:t>Flowspec</a:t>
            </a:r>
            <a:r>
              <a:rPr lang="en-US" sz="1600" dirty="0" smtClean="0">
                <a:cs typeface="Helvetica Neue"/>
              </a:rPr>
              <a:t> term) the </a:t>
            </a:r>
            <a:r>
              <a:rPr lang="en-US" sz="1600" dirty="0">
                <a:cs typeface="Helvetica Neue"/>
              </a:rPr>
              <a:t>most basic of all rules, in brief just drop </a:t>
            </a:r>
            <a:r>
              <a:rPr lang="en-US" sz="1600" dirty="0" smtClean="0">
                <a:cs typeface="Helvetica Neue"/>
              </a:rPr>
              <a:t>ANY matching traffic for the installed rule</a:t>
            </a:r>
          </a:p>
          <a:p>
            <a:pPr>
              <a:defRPr/>
            </a:pPr>
            <a:r>
              <a:rPr lang="en-GB" sz="1600" dirty="0" smtClean="0">
                <a:cs typeface="Myriad Pro"/>
              </a:rPr>
              <a:t>Example here matches </a:t>
            </a:r>
            <a:r>
              <a:rPr lang="en-GB" sz="1600" b="1" dirty="0" smtClean="0">
                <a:cs typeface="Myriad Pro"/>
              </a:rPr>
              <a:t>====&gt;</a:t>
            </a:r>
          </a:p>
          <a:p>
            <a:pPr lvl="1">
              <a:defRPr/>
            </a:pPr>
            <a:r>
              <a:rPr lang="de-DE" sz="1400" dirty="0" smtClean="0">
                <a:cs typeface="Helvetica Neue"/>
              </a:rPr>
              <a:t>Destination </a:t>
            </a:r>
            <a:r>
              <a:rPr lang="de-DE" sz="1400" dirty="0">
                <a:cs typeface="Helvetica Neue"/>
              </a:rPr>
              <a:t>prefix: 10.10.10.1/</a:t>
            </a:r>
            <a:r>
              <a:rPr lang="de-DE" sz="1400" dirty="0" smtClean="0">
                <a:cs typeface="Helvetica Neue"/>
              </a:rPr>
              <a:t>32</a:t>
            </a:r>
          </a:p>
          <a:p>
            <a:pPr lvl="1">
              <a:defRPr/>
            </a:pPr>
            <a:r>
              <a:rPr lang="mr-IN" sz="1400" dirty="0" smtClean="0">
                <a:cs typeface="Helvetica Neue"/>
              </a:rPr>
              <a:t>Source </a:t>
            </a:r>
            <a:r>
              <a:rPr lang="mr-IN" sz="1400" dirty="0">
                <a:cs typeface="Helvetica Neue"/>
              </a:rPr>
              <a:t>prefix: 11.11.11.1/</a:t>
            </a:r>
            <a:r>
              <a:rPr lang="mr-IN" sz="1400" dirty="0" smtClean="0">
                <a:cs typeface="Helvetica Neue"/>
              </a:rPr>
              <a:t>32</a:t>
            </a:r>
            <a:endParaRPr lang="sv-SE" sz="1400" dirty="0" smtClean="0">
              <a:cs typeface="Helvetica Neue"/>
            </a:endParaRPr>
          </a:p>
          <a:p>
            <a:pPr lvl="1">
              <a:defRPr/>
            </a:pPr>
            <a:r>
              <a:rPr lang="en-US" sz="1400" dirty="0" smtClean="0">
                <a:cs typeface="Helvetica Neue"/>
              </a:rPr>
              <a:t>Next </a:t>
            </a:r>
            <a:r>
              <a:rPr lang="en-US" sz="1400" dirty="0">
                <a:cs typeface="Helvetica Neue"/>
              </a:rPr>
              <a:t>protocol: </a:t>
            </a:r>
            <a:r>
              <a:rPr lang="en-US" sz="1400" dirty="0" smtClean="0">
                <a:cs typeface="Helvetica Neue"/>
              </a:rPr>
              <a:t>ICMP (1)</a:t>
            </a:r>
            <a:endParaRPr lang="en-GB" dirty="0" smtClean="0">
              <a:cs typeface="Myriad Pro"/>
            </a:endParaRPr>
          </a:p>
          <a:p>
            <a:pPr>
              <a:defRPr/>
            </a:pPr>
            <a:endParaRPr lang="en-GB" sz="2000" dirty="0" smtClean="0">
              <a:cs typeface="Myriad Pro"/>
            </a:endParaRPr>
          </a:p>
          <a:p>
            <a:pPr>
              <a:defRPr/>
            </a:pPr>
            <a:endParaRPr lang="en-GB" sz="2000" dirty="0"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133350"/>
            <a:ext cx="5181600" cy="4832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700" dirty="0" smtClean="0">
                <a:latin typeface="Courier New"/>
                <a:cs typeface="Courier New"/>
              </a:rPr>
              <a:t>(</a:t>
            </a:r>
            <a:r>
              <a:rPr lang="mr-IN" sz="700" dirty="0" smtClean="0">
                <a:latin typeface="Courier New"/>
                <a:cs typeface="Courier New"/>
              </a:rPr>
              <a:t>…</a:t>
            </a:r>
            <a:r>
              <a:rPr lang="sv-SE" sz="700" dirty="0" smtClean="0">
                <a:latin typeface="Courier New"/>
                <a:cs typeface="Courier New"/>
              </a:rPr>
              <a:t>)</a:t>
            </a:r>
          </a:p>
          <a:p>
            <a:pPr algn="l"/>
            <a:r>
              <a:rPr lang="en-US" sz="700" dirty="0" smtClean="0">
                <a:latin typeface="Courier New"/>
                <a:cs typeface="Courier New"/>
              </a:rPr>
              <a:t>           </a:t>
            </a:r>
            <a:r>
              <a:rPr lang="en-US" sz="700" b="1" dirty="0" smtClean="0">
                <a:latin typeface="Courier New"/>
                <a:cs typeface="Courier New"/>
              </a:rPr>
              <a:t>Path </a:t>
            </a:r>
            <a:r>
              <a:rPr lang="en-US" sz="700" b="1" dirty="0">
                <a:latin typeface="Courier New"/>
                <a:cs typeface="Courier New"/>
              </a:rPr>
              <a:t>Attribute - EXTENDED_COMMUNITIES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Flags: 0xc0, Optional, Transitive, Complete</a:t>
            </a:r>
          </a:p>
          <a:p>
            <a:pPr algn="l"/>
            <a:r>
              <a:rPr lang="en-US" sz="700" dirty="0" smtClean="0">
                <a:latin typeface="Courier New"/>
                <a:cs typeface="Courier New"/>
              </a:rPr>
              <a:t>            Type </a:t>
            </a:r>
            <a:r>
              <a:rPr lang="en-US" sz="700" dirty="0">
                <a:latin typeface="Courier New"/>
                <a:cs typeface="Courier New"/>
              </a:rPr>
              <a:t>Code: EXTENDED_COMMUNITIES (16)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Length: 8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Carried extended communities: (1 community)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</a:t>
            </a:r>
            <a:r>
              <a:rPr lang="en-US" sz="700" b="1" dirty="0">
                <a:latin typeface="Courier New"/>
                <a:cs typeface="Courier New"/>
              </a:rPr>
              <a:t>    Flow spec traffic-rate: ASN 0, 0.000 Mbps [Transitive Experimental]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Type: Transitive Experimental (0x80)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            1... .... = IANA Authority: </a:t>
            </a:r>
            <a:r>
              <a:rPr lang="en-US" sz="700" dirty="0" smtClean="0">
                <a:latin typeface="Courier New"/>
                <a:cs typeface="Courier New"/>
              </a:rPr>
              <a:t>Allocated</a:t>
            </a:r>
            <a:endParaRPr lang="en-US" sz="700" dirty="0">
              <a:latin typeface="Courier New"/>
              <a:cs typeface="Courier New"/>
            </a:endParaRP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.0.. .... = Transitive across AS: Transitive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      </a:t>
            </a:r>
            <a:r>
              <a:rPr lang="en-US" sz="700" b="1" dirty="0">
                <a:latin typeface="Courier New"/>
                <a:cs typeface="Courier New"/>
              </a:rPr>
              <a:t>  Subtype (Experimental): Flow spec traffic-rate (0x06)</a:t>
            </a:r>
          </a:p>
          <a:p>
            <a:pPr algn="l"/>
            <a:r>
              <a:rPr lang="mr-IN" sz="700" b="1" dirty="0">
                <a:latin typeface="Courier New"/>
                <a:cs typeface="Courier New"/>
              </a:rPr>
              <a:t>                    2-Octet AS: 0</a:t>
            </a:r>
          </a:p>
          <a:p>
            <a:pPr algn="l"/>
            <a:endParaRPr lang="en-US" sz="700" dirty="0" smtClean="0">
              <a:latin typeface="Courier New"/>
              <a:cs typeface="Courier New"/>
            </a:endParaRPr>
          </a:p>
          <a:p>
            <a:pPr algn="l"/>
            <a:r>
              <a:rPr lang="en-US" sz="700" dirty="0" smtClean="0">
                <a:latin typeface="Courier New"/>
                <a:cs typeface="Courier New"/>
              </a:rPr>
              <a:t>           </a:t>
            </a:r>
            <a:r>
              <a:rPr lang="en-US" sz="700" b="1" dirty="0">
                <a:latin typeface="Courier New"/>
                <a:cs typeface="Courier New"/>
              </a:rPr>
              <a:t>Path Attribute - MP_REACH_NLRI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Flags: 0x80, Optional, Non-transitive, Complete</a:t>
            </a:r>
          </a:p>
          <a:p>
            <a:pPr algn="l"/>
            <a:r>
              <a:rPr lang="sv-SE" sz="700" dirty="0" smtClean="0">
                <a:latin typeface="Courier New"/>
                <a:cs typeface="Courier New"/>
              </a:rPr>
              <a:t>            </a:t>
            </a:r>
            <a:r>
              <a:rPr lang="mr-IN" sz="700" dirty="0" smtClean="0">
                <a:latin typeface="Courier New"/>
                <a:cs typeface="Courier New"/>
              </a:rPr>
              <a:t>Type </a:t>
            </a:r>
            <a:r>
              <a:rPr lang="mr-IN" sz="700" dirty="0">
                <a:latin typeface="Courier New"/>
                <a:cs typeface="Courier New"/>
              </a:rPr>
              <a:t>Code: MP_REACH_NLRI (14)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Length: 21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Address family identifier (AFI): IPv4 (1)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Subsequent address family identifier (SAFI): Flow Spec Filter (133)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Next hop network address (0 bytes)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Number of Subnetwork points of attachment (SNPA): 0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Network layer reachability information (16 bytes)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</a:t>
            </a:r>
            <a:r>
              <a:rPr lang="mr-IN" sz="700" b="1" dirty="0">
                <a:latin typeface="Courier New"/>
                <a:cs typeface="Courier New"/>
              </a:rPr>
              <a:t>FLOW_SPEC_NLRI (16 bytes)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NRLI length: 15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</a:t>
            </a:r>
            <a:r>
              <a:rPr lang="mr-IN" sz="700" b="1" dirty="0">
                <a:latin typeface="Courier New"/>
                <a:cs typeface="Courier New"/>
              </a:rPr>
              <a:t>Filter: Destination prefix filter (10.10.10.1/32</a:t>
            </a:r>
            <a:r>
              <a:rPr lang="mr-IN" sz="700" dirty="0">
                <a:latin typeface="Courier New"/>
                <a:cs typeface="Courier New"/>
              </a:rPr>
              <a:t>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</a:t>
            </a:r>
            <a:r>
              <a:rPr lang="mr-IN" sz="700" b="1" dirty="0">
                <a:latin typeface="Courier New"/>
                <a:cs typeface="Courier New"/>
              </a:rPr>
              <a:t>Filter type: Destination prefix filter (1)</a:t>
            </a:r>
          </a:p>
          <a:p>
            <a:pPr algn="l"/>
            <a:r>
              <a:rPr lang="sv-SE" sz="700" dirty="0" smtClean="0">
                <a:latin typeface="Courier New"/>
                <a:cs typeface="Courier New"/>
              </a:rPr>
              <a:t>                            </a:t>
            </a:r>
            <a:r>
              <a:rPr lang="mr-IN" sz="700" dirty="0" smtClean="0">
                <a:latin typeface="Courier New"/>
                <a:cs typeface="Courier New"/>
              </a:rPr>
              <a:t>Destination </a:t>
            </a:r>
            <a:r>
              <a:rPr lang="mr-IN" sz="700" dirty="0">
                <a:latin typeface="Courier New"/>
                <a:cs typeface="Courier New"/>
              </a:rPr>
              <a:t>IP filter prefix length: 32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Destination IP filter: 10.10.10.1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</a:t>
            </a:r>
            <a:r>
              <a:rPr lang="mr-IN" sz="700" b="1" dirty="0">
                <a:latin typeface="Courier New"/>
                <a:cs typeface="Courier New"/>
              </a:rPr>
              <a:t>Filter: Source prefix filter (11.11.11.1/32)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</a:t>
            </a:r>
            <a:r>
              <a:rPr lang="mr-IN" sz="700" b="1" dirty="0">
                <a:latin typeface="Courier New"/>
                <a:cs typeface="Courier New"/>
              </a:rPr>
              <a:t> Filter type: Source prefix filter (2)</a:t>
            </a:r>
          </a:p>
          <a:p>
            <a:pPr algn="l"/>
            <a:r>
              <a:rPr lang="sv-SE" sz="700" dirty="0" smtClean="0">
                <a:latin typeface="Courier New"/>
                <a:cs typeface="Courier New"/>
              </a:rPr>
              <a:t>                            </a:t>
            </a:r>
            <a:r>
              <a:rPr lang="mr-IN" sz="700" dirty="0" smtClean="0">
                <a:latin typeface="Courier New"/>
                <a:cs typeface="Courier New"/>
              </a:rPr>
              <a:t>Source </a:t>
            </a:r>
            <a:r>
              <a:rPr lang="mr-IN" sz="700" dirty="0">
                <a:latin typeface="Courier New"/>
                <a:cs typeface="Courier New"/>
              </a:rPr>
              <a:t>IP filter prefix length: 32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Source IP filter: 11.11.11.1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</a:t>
            </a:r>
            <a:r>
              <a:rPr lang="mr-IN" sz="700" b="1" dirty="0">
                <a:latin typeface="Courier New"/>
                <a:cs typeface="Courier New"/>
              </a:rPr>
              <a:t>Filter: Protocol / Next Header filter (=1)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</a:t>
            </a:r>
            <a:r>
              <a:rPr lang="mr-IN" sz="700" b="1" dirty="0">
                <a:latin typeface="Courier New"/>
                <a:cs typeface="Courier New"/>
              </a:rPr>
              <a:t>Filter type: Protocol / Next Header filter (3)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Operator flags: 0x81, end-of-list, Value length: 1 byte: 1 &lt;&lt;, equal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1... .... = end-of-list: Set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.0.. .... = and: Not set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..00 .... = Value length: 1 byte: 1 &lt;&lt; (0)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.... 0... = Reserved: Not set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.... .0.. = less than: Not set</a:t>
            </a:r>
          </a:p>
          <a:p>
            <a:pPr algn="l"/>
            <a:r>
              <a:rPr lang="en-US" sz="700" dirty="0">
                <a:latin typeface="Courier New"/>
                <a:cs typeface="Courier New"/>
              </a:rPr>
              <a:t>                            .... ..0. = greater than: Not set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    </a:t>
            </a:r>
            <a:r>
              <a:rPr lang="mr-IN" sz="700" b="1" dirty="0">
                <a:latin typeface="Courier New"/>
                <a:cs typeface="Courier New"/>
              </a:rPr>
              <a:t>.... ...1 = equal: Set</a:t>
            </a:r>
          </a:p>
          <a:p>
            <a:pPr algn="l"/>
            <a:r>
              <a:rPr lang="mr-IN" sz="700" dirty="0">
                <a:latin typeface="Courier New"/>
                <a:cs typeface="Courier New"/>
              </a:rPr>
              <a:t>                        Decimal value: </a:t>
            </a:r>
            <a:r>
              <a:rPr lang="mr-IN" sz="700" dirty="0" smtClean="0">
                <a:latin typeface="Courier New"/>
                <a:cs typeface="Courier New"/>
              </a:rPr>
              <a:t>1</a:t>
            </a:r>
            <a:endParaRPr lang="sv-SE" sz="700" dirty="0" smtClean="0">
              <a:latin typeface="Courier New"/>
              <a:cs typeface="Courier New"/>
            </a:endParaRPr>
          </a:p>
          <a:p>
            <a:pPr algn="l"/>
            <a:r>
              <a:rPr lang="sv-SE" sz="700" dirty="0" smtClean="0">
                <a:latin typeface="Courier New"/>
                <a:cs typeface="Courier New"/>
              </a:rPr>
              <a:t>(</a:t>
            </a:r>
            <a:r>
              <a:rPr lang="mr-IN" sz="700" dirty="0" smtClean="0">
                <a:latin typeface="Courier New"/>
                <a:cs typeface="Courier New"/>
              </a:rPr>
              <a:t>…</a:t>
            </a:r>
            <a:r>
              <a:rPr lang="sv-SE" sz="700" dirty="0" smtClean="0">
                <a:latin typeface="Courier New"/>
                <a:cs typeface="Courier New"/>
              </a:rPr>
              <a:t>)</a:t>
            </a:r>
            <a:endParaRPr lang="mr-IN" sz="7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808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 action Drop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 </a:t>
            </a:r>
            <a:endParaRPr lang="en-US" sz="28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33" y="666750"/>
            <a:ext cx="5588000" cy="4108817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Courier New"/>
                <a:cs typeface="Courier New"/>
              </a:rPr>
              <a:t>qumran-flowspec(config)#sh bgp flow-spec ipv4 det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Matching Rule for 10.10.10.1/32;11.11.11.1/32;IP:=1;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Rule identifier: 3882112672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Destination Prefix: 10.10.10.1/32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IP Protocol: =1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from 192.168.0.67 (192.168.0.67)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metric -, localpref 100, weight 0, valid, external, best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</a:t>
            </a:r>
            <a:r>
              <a:rPr lang="en-US" sz="900" b="1" dirty="0">
                <a:latin typeface="Courier New"/>
                <a:cs typeface="Courier New"/>
              </a:rPr>
              <a:t>  Actions: Drop</a:t>
            </a:r>
          </a:p>
          <a:p>
            <a:pPr algn="l"/>
            <a:endParaRPr lang="en-US" sz="900" dirty="0" smtClean="0">
              <a:latin typeface="Courier New"/>
              <a:cs typeface="Courier New"/>
            </a:endParaRP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qumran</a:t>
            </a:r>
            <a:r>
              <a:rPr lang="en-US" sz="900" dirty="0">
                <a:latin typeface="Courier New"/>
                <a:cs typeface="Courier New"/>
              </a:rPr>
              <a:t>-flowspec(config)#sh flow-spec ipv4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Flow-spec rule: 10.10.10.1/32;11.11.11.1/32;IP:=1;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Rule identifier: 3882112672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  Destination prefix: 10.10.10.1/32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Next protocol: 1</a:t>
            </a:r>
          </a:p>
          <a:p>
            <a:pPr algn="l"/>
            <a:r>
              <a:rPr lang="en-US" sz="900" b="1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Counter: 32 packets</a:t>
            </a:r>
            <a:endParaRPr lang="en-US" sz="90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loud 45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51" name="Straight Arrow Connector 50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3" name="Can 52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6" name="&quot;No&quot; Symbol 55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58" name="Freeform 57"/>
          <p:cNvSpPr/>
          <p:nvPr/>
        </p:nvSpPr>
        <p:spPr>
          <a:xfrm>
            <a:off x="7543800" y="1472182"/>
            <a:ext cx="939800" cy="1029718"/>
          </a:xfrm>
          <a:custGeom>
            <a:avLst/>
            <a:gdLst>
              <a:gd name="connsiteX0" fmla="*/ 939800 w 939800"/>
              <a:gd name="connsiteY0" fmla="*/ 1029718 h 1029718"/>
              <a:gd name="connsiteX1" fmla="*/ 342900 w 939800"/>
              <a:gd name="connsiteY1" fmla="*/ 102618 h 1029718"/>
              <a:gd name="connsiteX2" fmla="*/ 0 w 939800"/>
              <a:gd name="connsiteY2" fmla="*/ 64518 h 10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029718">
                <a:moveTo>
                  <a:pt x="939800" y="1029718"/>
                </a:moveTo>
                <a:cubicBezTo>
                  <a:pt x="719666" y="646601"/>
                  <a:pt x="499533" y="263485"/>
                  <a:pt x="342900" y="102618"/>
                </a:cubicBezTo>
                <a:cubicBezTo>
                  <a:pt x="186267" y="-58249"/>
                  <a:pt x="93133" y="3134"/>
                  <a:pt x="0" y="64518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redirect to IP rule 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66750"/>
            <a:ext cx="3200400" cy="37338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sz="1600" b="1" dirty="0">
                <a:cs typeface="Myriad Pro"/>
              </a:rPr>
              <a:t>Flowspec </a:t>
            </a:r>
            <a:r>
              <a:rPr lang="en-GB" sz="1600" b="1" dirty="0" smtClean="0">
                <a:cs typeface="Myriad Pro"/>
              </a:rPr>
              <a:t>action EXTENDED_COMMUNITIES</a:t>
            </a:r>
            <a:endParaRPr lang="en-GB" sz="1600" b="1" dirty="0">
              <a:cs typeface="Myriad Pro"/>
            </a:endParaRPr>
          </a:p>
          <a:p>
            <a:pPr>
              <a:defRPr/>
            </a:pPr>
            <a:r>
              <a:rPr lang="en-US" sz="1600" dirty="0" smtClean="0">
                <a:cs typeface="Helvetica Neue"/>
              </a:rPr>
              <a:t>Redirect to IP nexthop</a:t>
            </a:r>
          </a:p>
          <a:p>
            <a:pPr marL="219412" lvl="1" indent="0">
              <a:buNone/>
              <a:defRPr/>
            </a:pPr>
            <a:r>
              <a:rPr lang="en-US" sz="1400" dirty="0" smtClean="0">
                <a:cs typeface="Helvetica Neue"/>
              </a:rPr>
              <a:t>Two </a:t>
            </a:r>
            <a:r>
              <a:rPr lang="en-US" sz="1400" dirty="0" smtClean="0">
                <a:cs typeface="Helvetica Neue"/>
              </a:rPr>
              <a:t>drafts exist, most vendors  support both</a:t>
            </a:r>
          </a:p>
          <a:p>
            <a:pPr marL="212555" lvl="1" indent="0">
              <a:buNone/>
              <a:defRPr/>
            </a:pPr>
            <a:r>
              <a:rPr lang="en-US" sz="1400" dirty="0" smtClean="0">
                <a:cs typeface="Helvetica Neue"/>
              </a:rPr>
              <a:t>Redirect to Nexthop (type 0x08)</a:t>
            </a:r>
          </a:p>
          <a:p>
            <a:pPr lvl="1">
              <a:defRPr/>
            </a:pPr>
            <a:r>
              <a:rPr lang="en-US" sz="1300" dirty="0" smtClean="0">
                <a:cs typeface="Helvetica Neue"/>
                <a:hlinkClick r:id="rId3"/>
              </a:rPr>
              <a:t>https</a:t>
            </a:r>
            <a:r>
              <a:rPr lang="en-US" sz="1300" dirty="0">
                <a:cs typeface="Helvetica Neue"/>
                <a:hlinkClick r:id="rId3"/>
              </a:rPr>
              <a:t>://tools.ietf.org/html/draft-simpson-idr-flowspec-redirect-</a:t>
            </a:r>
            <a:r>
              <a:rPr lang="en-US" sz="1300" dirty="0" smtClean="0">
                <a:cs typeface="Helvetica Neue"/>
                <a:hlinkClick r:id="rId3"/>
              </a:rPr>
              <a:t>02</a:t>
            </a:r>
            <a:endParaRPr lang="en-US" sz="1600" dirty="0">
              <a:cs typeface="Helvetica Neue"/>
              <a:hlinkClick r:id="rId4"/>
            </a:endParaRPr>
          </a:p>
          <a:p>
            <a:pPr marL="257124" lvl="2" indent="0">
              <a:buNone/>
              <a:defRPr/>
            </a:pPr>
            <a:r>
              <a:rPr lang="en-US" sz="1400" dirty="0">
                <a:cs typeface="Helvetica Neue"/>
              </a:rPr>
              <a:t>Redirect to </a:t>
            </a:r>
            <a:r>
              <a:rPr lang="en-US" sz="1400" dirty="0" smtClean="0">
                <a:cs typeface="Helvetica Neue"/>
              </a:rPr>
              <a:t>IP </a:t>
            </a:r>
            <a:r>
              <a:rPr lang="en-US" sz="1400" dirty="0">
                <a:cs typeface="Helvetica Neue"/>
              </a:rPr>
              <a:t>(type </a:t>
            </a:r>
            <a:r>
              <a:rPr lang="en-US" sz="1400" dirty="0" smtClean="0">
                <a:cs typeface="Helvetica Neue"/>
              </a:rPr>
              <a:t>0x8108)</a:t>
            </a:r>
            <a:endParaRPr lang="en-US" sz="1400" dirty="0" smtClean="0">
              <a:cs typeface="Helvetica Neue"/>
              <a:hlinkClick r:id="rId4"/>
            </a:endParaRPr>
          </a:p>
          <a:p>
            <a:pPr lvl="1">
              <a:defRPr/>
            </a:pPr>
            <a:r>
              <a:rPr lang="en-US" sz="1300" dirty="0" smtClean="0">
                <a:cs typeface="Helvetica Neue"/>
                <a:hlinkClick r:id="rId4"/>
              </a:rPr>
              <a:t>https</a:t>
            </a:r>
            <a:r>
              <a:rPr lang="en-US" sz="1300" dirty="0">
                <a:cs typeface="Helvetica Neue"/>
                <a:hlinkClick r:id="rId4"/>
              </a:rPr>
              <a:t>://tools.ietf.org/html/draft-ietf-idr-flowspec-redirect-ip-</a:t>
            </a:r>
            <a:r>
              <a:rPr lang="en-US" sz="1300" dirty="0" smtClean="0">
                <a:cs typeface="Helvetica Neue"/>
                <a:hlinkClick r:id="rId4"/>
              </a:rPr>
              <a:t>02</a:t>
            </a:r>
            <a:endParaRPr lang="en-US" sz="1600" dirty="0" smtClean="0">
              <a:cs typeface="Helvetica Neue"/>
            </a:endParaRPr>
          </a:p>
          <a:p>
            <a:pPr>
              <a:defRPr/>
            </a:pPr>
            <a:endParaRPr lang="en-GB" sz="2000" dirty="0" smtClean="0">
              <a:cs typeface="Myriad Pro"/>
            </a:endParaRPr>
          </a:p>
          <a:p>
            <a:pPr>
              <a:defRPr/>
            </a:pPr>
            <a:endParaRPr lang="en-GB" sz="2000" dirty="0"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1047750"/>
            <a:ext cx="52578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ourier New"/>
                <a:cs typeface="Courier New"/>
              </a:rPr>
              <a:t>(</a:t>
            </a:r>
            <a:r>
              <a:rPr lang="mr-IN" sz="800" dirty="0" smtClean="0">
                <a:latin typeface="Courier New"/>
                <a:cs typeface="Courier New"/>
              </a:rPr>
              <a:t>…</a:t>
            </a:r>
            <a:r>
              <a:rPr lang="sv-SE" sz="800" dirty="0" smtClean="0">
                <a:latin typeface="Courier New"/>
                <a:cs typeface="Courier New"/>
              </a:rPr>
              <a:t>)</a:t>
            </a:r>
            <a:endParaRPr lang="en-US" sz="800" dirty="0" smtClean="0">
              <a:latin typeface="Courier New"/>
              <a:cs typeface="Courier New"/>
            </a:endParaRPr>
          </a:p>
          <a:p>
            <a:pPr algn="l"/>
            <a:r>
              <a:rPr lang="en-US" sz="800" dirty="0" smtClean="0">
                <a:latin typeface="Courier New"/>
                <a:cs typeface="Courier New"/>
              </a:rPr>
              <a:t>Path </a:t>
            </a:r>
            <a:r>
              <a:rPr lang="en-US" sz="800" dirty="0">
                <a:latin typeface="Courier New"/>
                <a:cs typeface="Courier New"/>
              </a:rPr>
              <a:t>Attribute - EXTENDED_COMMUNITIES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Flags: 0xc0, Optional, Transitive, Complete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1... .... = Optional: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.1.. .... = Transitive: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..0. .... = Partial: Not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...0 .... = Extended-Length: Not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.... 0000 = Unused: 0x0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Type Code: EXTENDED_COMMUNITIES (16)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Length: 8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Carried extended communities: (1 community)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    Unknown type 0x08 subtype 0x00: 0x0000 0x0000 </a:t>
            </a:r>
            <a:r>
              <a:rPr lang="en-US" sz="800" dirty="0" smtClean="0">
                <a:latin typeface="Courier New"/>
                <a:cs typeface="Courier New"/>
              </a:rPr>
              <a:t>0x0000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       </a:t>
            </a:r>
            <a:r>
              <a:rPr lang="en-US" sz="800" b="1" dirty="0" smtClean="0">
                <a:latin typeface="Courier New"/>
                <a:cs typeface="Courier New"/>
              </a:rPr>
              <a:t>Type</a:t>
            </a:r>
            <a:r>
              <a:rPr lang="en-US" sz="800" b="1" dirty="0">
                <a:latin typeface="Courier New"/>
                <a:cs typeface="Courier New"/>
              </a:rPr>
              <a:t>: Transitive Flow spec redirect/mirror to IP next-hop (0x08)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            0... .... = IANA Authority: Allocated on Standard </a:t>
            </a:r>
            <a:r>
              <a:rPr lang="en-US" sz="800" dirty="0" smtClean="0">
                <a:latin typeface="Courier New"/>
                <a:cs typeface="Courier New"/>
              </a:rPr>
              <a:t>Action 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smtClean="0">
                <a:latin typeface="Courier New"/>
                <a:cs typeface="Courier New"/>
              </a:rPr>
              <a:t>                       </a:t>
            </a:r>
            <a:r>
              <a:rPr lang="mr-IN" sz="800" dirty="0" smtClean="0">
                <a:latin typeface="Courier New"/>
                <a:cs typeface="Courier New"/>
              </a:rPr>
              <a:t>.</a:t>
            </a:r>
            <a:r>
              <a:rPr lang="mr-IN" sz="800" dirty="0">
                <a:latin typeface="Courier New"/>
                <a:cs typeface="Courier New"/>
              </a:rPr>
              <a:t>0.. .... = Transitive across AS: Transitive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    Subtype: 0x00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    Raw Value: 0x0000 0x0000 0x0000</a:t>
            </a:r>
          </a:p>
          <a:p>
            <a:pPr algn="l"/>
            <a:r>
              <a:rPr lang="sv-SE" sz="800" dirty="0" smtClean="0">
                <a:latin typeface="Courier New"/>
                <a:cs typeface="Courier New"/>
              </a:rPr>
              <a:t>(</a:t>
            </a:r>
            <a:r>
              <a:rPr lang="mr-IN" sz="800" dirty="0" smtClean="0">
                <a:latin typeface="Courier New"/>
                <a:cs typeface="Courier New"/>
              </a:rPr>
              <a:t>…</a:t>
            </a:r>
            <a:r>
              <a:rPr lang="sv-SE" sz="800" dirty="0" smtClean="0">
                <a:latin typeface="Courier New"/>
                <a:cs typeface="Courier New"/>
              </a:rPr>
              <a:t>)</a:t>
            </a:r>
            <a:endParaRPr lang="mr-IN" sz="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953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58988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action Redirect to IP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qumran-flowspec#sh</a:t>
            </a:r>
            <a:r>
              <a:rPr lang="en-US" sz="2800" dirty="0"/>
              <a:t> </a:t>
            </a:r>
            <a:r>
              <a:rPr lang="en-US" sz="2800" dirty="0" err="1"/>
              <a:t>bgp</a:t>
            </a:r>
            <a:r>
              <a:rPr lang="en-US" sz="2800" dirty="0"/>
              <a:t> flow-spec ipv4 </a:t>
            </a:r>
            <a:r>
              <a:rPr lang="en-US" sz="2800" dirty="0" err="1"/>
              <a:t>deta</a:t>
            </a:r>
            <a:endParaRPr lang="en-US" sz="2800" dirty="0"/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</a:t>
            </a:r>
            <a:r>
              <a:rPr lang="de-DE" sz="2800" dirty="0" err="1"/>
              <a:t>Prefix</a:t>
            </a:r>
            <a:r>
              <a:rPr lang="de-DE" sz="2800" dirty="0"/>
              <a:t>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</a:t>
            </a:r>
            <a:r>
              <a:rPr lang="en-US" sz="2800" dirty="0" err="1"/>
              <a:t>localpref</a:t>
            </a:r>
            <a:r>
              <a:rPr lang="en-US" sz="2800" dirty="0"/>
              <a:t>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</a:t>
            </a:r>
            <a:r>
              <a:rPr lang="en-US" sz="2800" dirty="0" err="1"/>
              <a:t>localpref</a:t>
            </a:r>
            <a:r>
              <a:rPr lang="en-US" sz="2800" dirty="0"/>
              <a:t>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 </a:t>
            </a:r>
            <a:endParaRPr lang="en-US" sz="28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21558"/>
            <a:ext cx="5554133" cy="4108817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err="1">
                <a:latin typeface="Courier New"/>
                <a:cs typeface="Courier New"/>
              </a:rPr>
              <a:t>qumran-flowspec#sh</a:t>
            </a:r>
            <a:r>
              <a:rPr lang="en-US" sz="900" dirty="0">
                <a:latin typeface="Courier New"/>
                <a:cs typeface="Courier New"/>
              </a:rPr>
              <a:t> </a:t>
            </a:r>
            <a:r>
              <a:rPr lang="en-US" sz="900" dirty="0" err="1">
                <a:latin typeface="Courier New"/>
                <a:cs typeface="Courier New"/>
              </a:rPr>
              <a:t>ip</a:t>
            </a:r>
            <a:r>
              <a:rPr lang="en-US" sz="900" dirty="0">
                <a:latin typeface="Courier New"/>
                <a:cs typeface="Courier New"/>
              </a:rPr>
              <a:t> </a:t>
            </a:r>
            <a:r>
              <a:rPr lang="en-US" sz="900" dirty="0" err="1">
                <a:latin typeface="Courier New"/>
                <a:cs typeface="Courier New"/>
              </a:rPr>
              <a:t>ro</a:t>
            </a:r>
            <a:r>
              <a:rPr lang="en-US" sz="900" dirty="0">
                <a:latin typeface="Courier New"/>
                <a:cs typeface="Courier New"/>
              </a:rPr>
              <a:t> 112.112.112.112</a:t>
            </a: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(</a:t>
            </a:r>
            <a:r>
              <a:rPr lang="mr-IN" sz="900" dirty="0" smtClean="0">
                <a:latin typeface="Courier New"/>
                <a:cs typeface="Courier New"/>
              </a:rPr>
              <a:t>…</a:t>
            </a:r>
            <a:r>
              <a:rPr lang="sv-SE" sz="900" dirty="0" smtClean="0">
                <a:latin typeface="Courier New"/>
                <a:cs typeface="Courier New"/>
              </a:rPr>
              <a:t>)</a:t>
            </a:r>
            <a:endParaRPr lang="de-DE" sz="900" dirty="0">
              <a:latin typeface="Courier New"/>
              <a:cs typeface="Courier New"/>
            </a:endParaRPr>
          </a:p>
          <a:p>
            <a:pPr algn="l"/>
            <a:r>
              <a:rPr lang="de-DE" sz="900" dirty="0">
                <a:latin typeface="Courier New"/>
                <a:cs typeface="Courier New"/>
              </a:rPr>
              <a:t> S      112.112.112.112/32 [1/0] via 8.8.8.1, </a:t>
            </a:r>
            <a:r>
              <a:rPr lang="de-DE" sz="900" dirty="0" smtClean="0">
                <a:latin typeface="Courier New"/>
                <a:cs typeface="Courier New"/>
              </a:rPr>
              <a:t>Ethernet5</a:t>
            </a:r>
          </a:p>
          <a:p>
            <a:pPr algn="l"/>
            <a:endParaRPr lang="en-US" sz="900" dirty="0" smtClean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900" dirty="0" err="1">
                <a:latin typeface="Courier New"/>
                <a:cs typeface="Courier New"/>
              </a:rPr>
              <a:t>qumran-flowspec#sh</a:t>
            </a:r>
            <a:r>
              <a:rPr lang="en-US" sz="900" dirty="0">
                <a:latin typeface="Courier New"/>
                <a:cs typeface="Courier New"/>
              </a:rPr>
              <a:t> </a:t>
            </a:r>
            <a:r>
              <a:rPr lang="en-US" sz="900" dirty="0" err="1">
                <a:latin typeface="Courier New"/>
                <a:cs typeface="Courier New"/>
              </a:rPr>
              <a:t>bgp</a:t>
            </a:r>
            <a:r>
              <a:rPr lang="en-US" sz="900" dirty="0">
                <a:latin typeface="Courier New"/>
                <a:cs typeface="Courier New"/>
              </a:rPr>
              <a:t> flow-spec ipv4 </a:t>
            </a:r>
            <a:r>
              <a:rPr lang="en-US" sz="900" dirty="0" err="1">
                <a:latin typeface="Courier New"/>
                <a:cs typeface="Courier New"/>
              </a:rPr>
              <a:t>det</a:t>
            </a:r>
            <a:endParaRPr lang="en-US" sz="900" dirty="0">
              <a:latin typeface="Courier New"/>
              <a:cs typeface="Courier New"/>
            </a:endParaRP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(</a:t>
            </a:r>
            <a:r>
              <a:rPr lang="mr-IN" sz="900" dirty="0" smtClean="0">
                <a:latin typeface="Courier New"/>
                <a:cs typeface="Courier New"/>
              </a:rPr>
              <a:t>…</a:t>
            </a:r>
            <a:r>
              <a:rPr lang="sv-SE" sz="900" dirty="0" smtClean="0">
                <a:latin typeface="Courier New"/>
                <a:cs typeface="Courier New"/>
              </a:rPr>
              <a:t>)</a:t>
            </a: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Rule </a:t>
            </a:r>
            <a:r>
              <a:rPr lang="en-US" sz="900" dirty="0">
                <a:latin typeface="Courier New"/>
                <a:cs typeface="Courier New"/>
              </a:rPr>
              <a:t>identifier: 3882061304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Destination </a:t>
            </a:r>
            <a:r>
              <a:rPr lang="de-DE" sz="900" dirty="0" err="1">
                <a:latin typeface="Courier New"/>
                <a:cs typeface="Courier New"/>
              </a:rPr>
              <a:t>Prefix</a:t>
            </a:r>
            <a:r>
              <a:rPr lang="de-DE" sz="900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from 192.168.0.67 (192.168.0.67)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metric 111, </a:t>
            </a:r>
            <a:r>
              <a:rPr lang="en-US" sz="900" dirty="0" err="1">
                <a:latin typeface="Courier New"/>
                <a:cs typeface="Courier New"/>
              </a:rPr>
              <a:t>localpref</a:t>
            </a:r>
            <a:r>
              <a:rPr lang="en-US" sz="900" dirty="0">
                <a:latin typeface="Courier New"/>
                <a:cs typeface="Courier New"/>
              </a:rPr>
              <a:t> 100, weight 0, valid, external, best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</a:t>
            </a:r>
            <a:r>
              <a:rPr lang="de-DE" sz="900" b="1" dirty="0">
                <a:latin typeface="Courier New"/>
                <a:cs typeface="Courier New"/>
              </a:rPr>
              <a:t>  Actions: Redirect IP: </a:t>
            </a:r>
            <a:r>
              <a:rPr lang="de-DE" sz="900" b="1" dirty="0" smtClean="0">
                <a:latin typeface="Courier New"/>
                <a:cs typeface="Courier New"/>
              </a:rPr>
              <a:t>112.112.112.112</a:t>
            </a:r>
          </a:p>
          <a:p>
            <a:pPr algn="l"/>
            <a:endParaRPr lang="en-US" sz="900" dirty="0" smtClean="0">
              <a:latin typeface="Courier New"/>
              <a:cs typeface="Courier New"/>
            </a:endParaRPr>
          </a:p>
          <a:p>
            <a:pPr algn="l"/>
            <a:r>
              <a:rPr lang="en-US" sz="900" dirty="0" err="1" smtClean="0">
                <a:latin typeface="Courier New"/>
                <a:cs typeface="Courier New"/>
              </a:rPr>
              <a:t>qumran</a:t>
            </a:r>
            <a:r>
              <a:rPr lang="en-US" sz="900" dirty="0" err="1">
                <a:latin typeface="Courier New"/>
                <a:cs typeface="Courier New"/>
              </a:rPr>
              <a:t>-flowspec#sh</a:t>
            </a:r>
            <a:r>
              <a:rPr lang="en-US" sz="900" dirty="0">
                <a:latin typeface="Courier New"/>
                <a:cs typeface="Courier New"/>
              </a:rPr>
              <a:t> flow-spec ipv4</a:t>
            </a:r>
          </a:p>
          <a:p>
            <a:pPr algn="l"/>
            <a:r>
              <a:rPr lang="de-DE" sz="900" dirty="0" smtClean="0">
                <a:latin typeface="Courier New"/>
                <a:cs typeface="Courier New"/>
              </a:rPr>
              <a:t>(...)</a:t>
            </a:r>
          </a:p>
          <a:p>
            <a:pPr algn="l"/>
            <a:r>
              <a:rPr lang="de-DE" sz="900" dirty="0" err="1" smtClean="0">
                <a:latin typeface="Courier New"/>
                <a:cs typeface="Courier New"/>
              </a:rPr>
              <a:t>Rule</a:t>
            </a:r>
            <a:r>
              <a:rPr lang="de-DE" sz="900" dirty="0" smtClean="0">
                <a:latin typeface="Courier New"/>
                <a:cs typeface="Courier New"/>
              </a:rPr>
              <a:t> </a:t>
            </a:r>
            <a:r>
              <a:rPr lang="de-DE" sz="900" dirty="0" err="1">
                <a:latin typeface="Courier New"/>
                <a:cs typeface="Courier New"/>
              </a:rPr>
              <a:t>identifier</a:t>
            </a:r>
            <a:r>
              <a:rPr lang="de-DE" sz="900" dirty="0">
                <a:latin typeface="Courier New"/>
                <a:cs typeface="Courier New"/>
              </a:rPr>
              <a:t>: 3882061304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  Destination </a:t>
            </a:r>
            <a:r>
              <a:rPr lang="de-DE" sz="900" dirty="0" err="1">
                <a:latin typeface="Courier New"/>
                <a:cs typeface="Courier New"/>
              </a:rPr>
              <a:t>prefix</a:t>
            </a:r>
            <a:r>
              <a:rPr lang="de-DE" sz="900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900" b="1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ro-RO" sz="900" b="1" dirty="0">
                <a:latin typeface="Courier New"/>
                <a:cs typeface="Courier New"/>
              </a:rPr>
              <a:t>      Redirect: VRF default, 112.112.112.112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  Route via next hop 8.8.8.1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Counter: 100005 packets</a:t>
            </a:r>
            <a:endParaRPr lang="en-US" sz="90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 err="1">
                <a:solidFill>
                  <a:srgbClr val="374D81"/>
                </a:solidFill>
                <a:latin typeface="Myriad Pro"/>
                <a:cs typeface="Myriad Pro"/>
              </a:rPr>
              <a:t>Src</a:t>
            </a:r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 11.11.11.1/32</a:t>
            </a:r>
          </a:p>
          <a:p>
            <a:r>
              <a:rPr lang="en-US" sz="800" dirty="0" err="1">
                <a:solidFill>
                  <a:srgbClr val="374D81"/>
                </a:solidFill>
                <a:latin typeface="Myriad Pro"/>
                <a:cs typeface="Myriad Pro"/>
              </a:rPr>
              <a:t>Dst</a:t>
            </a:r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loud 45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51" name="Straight Arrow Connector 50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9621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3" name="Can 52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7" name="Can 26"/>
          <p:cNvSpPr/>
          <p:nvPr/>
        </p:nvSpPr>
        <p:spPr>
          <a:xfrm>
            <a:off x="8432800" y="1809750"/>
            <a:ext cx="247955" cy="304800"/>
          </a:xfrm>
          <a:prstGeom prst="ca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39100" y="2114550"/>
            <a:ext cx="1104900" cy="273400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700" dirty="0" smtClean="0">
                <a:solidFill>
                  <a:srgbClr val="374D81"/>
                </a:solidFill>
                <a:latin typeface="Helvetica Neue"/>
                <a:cs typeface="Helvetica Neue"/>
              </a:rPr>
              <a:t>Scrubber</a:t>
            </a:r>
          </a:p>
          <a:p>
            <a:r>
              <a:rPr lang="en-US" sz="700" dirty="0" smtClean="0">
                <a:solidFill>
                  <a:srgbClr val="374D81"/>
                </a:solidFill>
                <a:latin typeface="Helvetica Neue"/>
                <a:cs typeface="Helvetica Neue"/>
              </a:rPr>
              <a:t>112.112.112.112/32</a:t>
            </a:r>
          </a:p>
        </p:txBody>
      </p:sp>
      <p:sp>
        <p:nvSpPr>
          <p:cNvPr id="31" name="Freeform 30"/>
          <p:cNvSpPr/>
          <p:nvPr/>
        </p:nvSpPr>
        <p:spPr>
          <a:xfrm>
            <a:off x="7010400" y="1504950"/>
            <a:ext cx="1371600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3431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Freeform 1"/>
          <p:cNvSpPr/>
          <p:nvPr/>
        </p:nvSpPr>
        <p:spPr>
          <a:xfrm>
            <a:off x="7326708" y="1612900"/>
            <a:ext cx="293292" cy="425450"/>
          </a:xfrm>
          <a:custGeom>
            <a:avLst/>
            <a:gdLst>
              <a:gd name="connsiteX0" fmla="*/ 13892 w 255192"/>
              <a:gd name="connsiteY0" fmla="*/ 0 h 330200"/>
              <a:gd name="connsiteX1" fmla="*/ 26592 w 255192"/>
              <a:gd name="connsiteY1" fmla="*/ 254000 h 330200"/>
              <a:gd name="connsiteX2" fmla="*/ 255192 w 255192"/>
              <a:gd name="connsiteY2" fmla="*/ 330200 h 330200"/>
              <a:gd name="connsiteX3" fmla="*/ 255192 w 255192"/>
              <a:gd name="connsiteY3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92" h="330200">
                <a:moveTo>
                  <a:pt x="13892" y="0"/>
                </a:moveTo>
                <a:cubicBezTo>
                  <a:pt x="133" y="99483"/>
                  <a:pt x="-13625" y="198967"/>
                  <a:pt x="26592" y="254000"/>
                </a:cubicBezTo>
                <a:cubicBezTo>
                  <a:pt x="66809" y="309033"/>
                  <a:pt x="255192" y="330200"/>
                  <a:pt x="255192" y="330200"/>
                </a:cubicBezTo>
                <a:lnTo>
                  <a:pt x="255192" y="330200"/>
                </a:ln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153400" y="2038350"/>
            <a:ext cx="245940" cy="1204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err="1" smtClean="0">
                <a:solidFill>
                  <a:srgbClr val="1F497D"/>
                </a:solidFill>
                <a:latin typeface="Myriad pro"/>
                <a:cs typeface="Myriad pro"/>
              </a:rPr>
              <a:t>Flowspec</a:t>
            </a: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 redirect VRF rule 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169333" y="819150"/>
            <a:ext cx="3488267" cy="2431435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1700" b="1" dirty="0" smtClean="0">
                <a:cs typeface="Myriad Pro"/>
              </a:rPr>
              <a:t>Flowspec action EXTENDED_COMMUNITIES</a:t>
            </a:r>
          </a:p>
          <a:p>
            <a:pPr>
              <a:defRPr/>
            </a:pPr>
            <a:r>
              <a:rPr lang="en-US" sz="1700" dirty="0" smtClean="0">
                <a:cs typeface="Helvetica Neue"/>
              </a:rPr>
              <a:t>Redirect to VRF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819150"/>
            <a:ext cx="5257800" cy="2431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ourier New"/>
                <a:cs typeface="Courier New"/>
              </a:rPr>
              <a:t>(</a:t>
            </a:r>
            <a:r>
              <a:rPr lang="mr-IN" sz="800" dirty="0" smtClean="0">
                <a:latin typeface="Courier New"/>
                <a:cs typeface="Courier New"/>
              </a:rPr>
              <a:t>…</a:t>
            </a:r>
            <a:r>
              <a:rPr lang="sv-SE" sz="800" dirty="0" smtClean="0">
                <a:latin typeface="Courier New"/>
                <a:cs typeface="Courier New"/>
              </a:rPr>
              <a:t>)</a:t>
            </a:r>
            <a:endParaRPr lang="en-US" sz="800" dirty="0" smtClean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 Path Attribute - EXTENDED_COMMUNITIES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Flags: 0xc0, Optional, Transitive, Complete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1... .... = Optional: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.1.. .... = Transitive: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..0. .... = Partial: Not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...0 .... = Extended-Length: Not set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.... 0000 = Unused: 0x0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Type Code: EXTENDED_COMMUNITIES (16)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Length: 8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Carried extended communities: (1 community)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</a:t>
            </a:r>
            <a:r>
              <a:rPr lang="en-US" sz="800" b="1" dirty="0">
                <a:latin typeface="Courier New"/>
                <a:cs typeface="Courier New"/>
              </a:rPr>
              <a:t>    Flow spec redirect AS 2 bytes: RT 11:11 [Transitive Experimental]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    Type: Transitive Experimental (0x80)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            1... .... = IANA Authority: Allocated on First </a:t>
            </a:r>
            <a:r>
              <a:rPr lang="en-US" sz="800" dirty="0" smtClean="0">
                <a:latin typeface="Courier New"/>
                <a:cs typeface="Courier New"/>
              </a:rPr>
              <a:t>Come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        .0.. .... = Transitive across AS: Transitive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              Subtype (Experimental): Flow spec redirect AS 2 bytes (0x08)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    2-Octet AS: 11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              4-Octet AN: 11</a:t>
            </a:r>
            <a:endParaRPr lang="sv-SE" sz="800" dirty="0" smtClean="0">
              <a:latin typeface="Courier New"/>
              <a:cs typeface="Courier New"/>
            </a:endParaRPr>
          </a:p>
          <a:p>
            <a:pPr algn="l"/>
            <a:r>
              <a:rPr lang="sv-SE" sz="800" dirty="0" smtClean="0">
                <a:latin typeface="Courier New"/>
                <a:cs typeface="Courier New"/>
              </a:rPr>
              <a:t>(</a:t>
            </a:r>
            <a:r>
              <a:rPr lang="mr-IN" sz="800" dirty="0" smtClean="0">
                <a:latin typeface="Courier New"/>
                <a:cs typeface="Courier New"/>
              </a:rPr>
              <a:t>…</a:t>
            </a:r>
            <a:r>
              <a:rPr lang="sv-SE" sz="800" dirty="0" smtClean="0">
                <a:latin typeface="Courier New"/>
                <a:cs typeface="Courier New"/>
              </a:rPr>
              <a:t>)</a:t>
            </a:r>
            <a:endParaRPr lang="mr-IN" sz="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1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 action Redirect to VRF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qumran-flowspec#sh</a:t>
            </a:r>
            <a:r>
              <a:rPr lang="en-US" sz="2800" dirty="0"/>
              <a:t> </a:t>
            </a:r>
            <a:r>
              <a:rPr lang="en-US" sz="2800" dirty="0" err="1"/>
              <a:t>bgp</a:t>
            </a:r>
            <a:r>
              <a:rPr lang="en-US" sz="2800" dirty="0"/>
              <a:t> flow-spec ipv4 </a:t>
            </a:r>
            <a:r>
              <a:rPr lang="en-US" sz="2800" dirty="0" err="1"/>
              <a:t>deta</a:t>
            </a:r>
            <a:endParaRPr lang="en-US" sz="2800" dirty="0"/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</a:t>
            </a:r>
            <a:r>
              <a:rPr lang="de-DE" sz="2800" dirty="0" err="1"/>
              <a:t>Prefix</a:t>
            </a:r>
            <a:r>
              <a:rPr lang="de-DE" sz="2800" dirty="0"/>
              <a:t>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</a:t>
            </a:r>
            <a:r>
              <a:rPr lang="en-US" sz="2800" dirty="0" err="1"/>
              <a:t>localpref</a:t>
            </a:r>
            <a:r>
              <a:rPr lang="en-US" sz="2800" dirty="0"/>
              <a:t>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</a:t>
            </a:r>
            <a:r>
              <a:rPr lang="en-US" sz="2800" dirty="0" err="1"/>
              <a:t>localpref</a:t>
            </a:r>
            <a:r>
              <a:rPr lang="en-US" sz="2800" dirty="0"/>
              <a:t>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 </a:t>
            </a:r>
            <a:endParaRPr lang="en-US" sz="28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819150"/>
            <a:ext cx="5334000" cy="3539431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 err="1">
                <a:latin typeface="Courier New"/>
                <a:cs typeface="Courier New"/>
              </a:rPr>
              <a:t>qumran-flowspec</a:t>
            </a:r>
            <a:r>
              <a:rPr lang="en-US" sz="800" dirty="0">
                <a:latin typeface="Courier New"/>
                <a:cs typeface="Courier New"/>
              </a:rPr>
              <a:t>(</a:t>
            </a:r>
            <a:r>
              <a:rPr lang="en-US" sz="800" dirty="0" err="1">
                <a:latin typeface="Courier New"/>
                <a:cs typeface="Courier New"/>
              </a:rPr>
              <a:t>config</a:t>
            </a:r>
            <a:r>
              <a:rPr lang="en-US" sz="800" dirty="0">
                <a:latin typeface="Courier New"/>
                <a:cs typeface="Courier New"/>
              </a:rPr>
              <a:t>)#</a:t>
            </a:r>
            <a:r>
              <a:rPr lang="en-US" sz="800" dirty="0" err="1">
                <a:latin typeface="Courier New"/>
                <a:cs typeface="Courier New"/>
              </a:rPr>
              <a:t>sh</a:t>
            </a:r>
            <a:r>
              <a:rPr lang="en-US" sz="800" dirty="0">
                <a:latin typeface="Courier New"/>
                <a:cs typeface="Courier New"/>
              </a:rPr>
              <a:t> </a:t>
            </a:r>
            <a:r>
              <a:rPr lang="en-US" sz="800" dirty="0" err="1">
                <a:latin typeface="Courier New"/>
                <a:cs typeface="Courier New"/>
              </a:rPr>
              <a:t>bgp</a:t>
            </a:r>
            <a:r>
              <a:rPr lang="en-US" sz="800" dirty="0">
                <a:latin typeface="Courier New"/>
                <a:cs typeface="Courier New"/>
              </a:rPr>
              <a:t> flow-spec ipv4 </a:t>
            </a:r>
            <a:r>
              <a:rPr lang="en-US" sz="800" dirty="0" err="1">
                <a:latin typeface="Courier New"/>
                <a:cs typeface="Courier New"/>
              </a:rPr>
              <a:t>det</a:t>
            </a:r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BGP Flow Specification Matching Rule for 10.10.10.1/32;11.11.11.1/32;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Rule identifier: 3882114952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800" dirty="0">
                <a:latin typeface="Courier New"/>
                <a:cs typeface="Courier New"/>
              </a:rPr>
              <a:t>   Destination </a:t>
            </a:r>
            <a:r>
              <a:rPr lang="de-DE" sz="800" dirty="0" err="1">
                <a:latin typeface="Courier New"/>
                <a:cs typeface="Courier New"/>
              </a:rPr>
              <a:t>Prefix</a:t>
            </a:r>
            <a:r>
              <a:rPr lang="de-DE" sz="800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from 192.168.0.67 (192.168.0.67)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Origin IGP, metric -, </a:t>
            </a:r>
            <a:r>
              <a:rPr lang="en-US" sz="800" dirty="0" err="1">
                <a:latin typeface="Courier New"/>
                <a:cs typeface="Courier New"/>
              </a:rPr>
              <a:t>localpref</a:t>
            </a:r>
            <a:r>
              <a:rPr lang="en-US" sz="800" dirty="0">
                <a:latin typeface="Courier New"/>
                <a:cs typeface="Courier New"/>
              </a:rPr>
              <a:t> 100, weight 0, valid, external, best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Act</a:t>
            </a:r>
            <a:r>
              <a:rPr lang="en-US" sz="800" b="1" dirty="0">
                <a:latin typeface="Courier New"/>
                <a:cs typeface="Courier New"/>
              </a:rPr>
              <a:t>ions: Redirect VRF: 11:11 (flow1</a:t>
            </a:r>
            <a:r>
              <a:rPr lang="en-US" sz="800" b="1" dirty="0" smtClean="0">
                <a:latin typeface="Courier New"/>
                <a:cs typeface="Courier New"/>
              </a:rPr>
              <a:t>)</a:t>
            </a:r>
          </a:p>
          <a:p>
            <a:pPr algn="l"/>
            <a:endParaRPr lang="en-US" sz="800" dirty="0">
              <a:latin typeface="Courier New"/>
              <a:cs typeface="Courier New"/>
            </a:endParaRPr>
          </a:p>
          <a:p>
            <a:pPr algn="l"/>
            <a:r>
              <a:rPr lang="en-US" sz="800" dirty="0" err="1">
                <a:latin typeface="Courier New"/>
                <a:cs typeface="Courier New"/>
              </a:rPr>
              <a:t>qumran-flowspec</a:t>
            </a:r>
            <a:r>
              <a:rPr lang="en-US" sz="800" dirty="0">
                <a:latin typeface="Courier New"/>
                <a:cs typeface="Courier New"/>
              </a:rPr>
              <a:t>(</a:t>
            </a:r>
            <a:r>
              <a:rPr lang="en-US" sz="800" dirty="0" err="1">
                <a:latin typeface="Courier New"/>
                <a:cs typeface="Courier New"/>
              </a:rPr>
              <a:t>config</a:t>
            </a:r>
            <a:r>
              <a:rPr lang="en-US" sz="800" dirty="0">
                <a:latin typeface="Courier New"/>
                <a:cs typeface="Courier New"/>
              </a:rPr>
              <a:t>)#</a:t>
            </a:r>
            <a:r>
              <a:rPr lang="en-US" sz="800" dirty="0" err="1">
                <a:latin typeface="Courier New"/>
                <a:cs typeface="Courier New"/>
              </a:rPr>
              <a:t>sh</a:t>
            </a:r>
            <a:r>
              <a:rPr lang="en-US" sz="800" dirty="0">
                <a:latin typeface="Courier New"/>
                <a:cs typeface="Courier New"/>
              </a:rPr>
              <a:t> flow-spec ipv4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Flow-spec rule: 10.10.10.1/32;11.11.11.1/32;</a:t>
            </a:r>
          </a:p>
          <a:p>
            <a:pPr algn="l"/>
            <a:r>
              <a:rPr lang="de-DE" sz="800" dirty="0">
                <a:latin typeface="Courier New"/>
                <a:cs typeface="Courier New"/>
              </a:rPr>
              <a:t>    </a:t>
            </a:r>
            <a:r>
              <a:rPr lang="de-DE" sz="800" dirty="0" err="1">
                <a:latin typeface="Courier New"/>
                <a:cs typeface="Courier New"/>
              </a:rPr>
              <a:t>Rule</a:t>
            </a:r>
            <a:r>
              <a:rPr lang="de-DE" sz="800" dirty="0">
                <a:latin typeface="Courier New"/>
                <a:cs typeface="Courier New"/>
              </a:rPr>
              <a:t> </a:t>
            </a:r>
            <a:r>
              <a:rPr lang="de-DE" sz="800" dirty="0" err="1">
                <a:latin typeface="Courier New"/>
                <a:cs typeface="Courier New"/>
              </a:rPr>
              <a:t>identifier</a:t>
            </a:r>
            <a:r>
              <a:rPr lang="de-DE" sz="800" dirty="0">
                <a:latin typeface="Courier New"/>
                <a:cs typeface="Courier New"/>
              </a:rPr>
              <a:t>: 3882114952</a:t>
            </a:r>
          </a:p>
          <a:p>
            <a:pPr algn="l"/>
            <a:r>
              <a:rPr lang="de-DE" sz="8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800" dirty="0">
                <a:latin typeface="Courier New"/>
                <a:cs typeface="Courier New"/>
              </a:rPr>
              <a:t>      Destination </a:t>
            </a:r>
            <a:r>
              <a:rPr lang="de-DE" sz="800" dirty="0" err="1">
                <a:latin typeface="Courier New"/>
                <a:cs typeface="Courier New"/>
              </a:rPr>
              <a:t>prefix</a:t>
            </a:r>
            <a:r>
              <a:rPr lang="de-DE" sz="800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800" b="1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en-US" sz="800" b="1" dirty="0">
                <a:latin typeface="Courier New"/>
                <a:cs typeface="Courier New"/>
              </a:rPr>
              <a:t>      Redirect: VRF flow1</a:t>
            </a:r>
          </a:p>
          <a:p>
            <a:pPr algn="l"/>
            <a:r>
              <a:rPr lang="mr-IN" sz="800" b="1" dirty="0">
                <a:latin typeface="Courier New"/>
                <a:cs typeface="Courier New"/>
              </a:rPr>
              <a:t>                Route via next hop 172.16.1.1</a:t>
            </a:r>
          </a:p>
          <a:p>
            <a:pPr algn="l"/>
            <a:r>
              <a:rPr lang="mr-IN" sz="8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Counter: 83565 packets</a:t>
            </a:r>
            <a:endParaRPr lang="en-US" sz="80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 err="1">
                <a:solidFill>
                  <a:srgbClr val="374D81"/>
                </a:solidFill>
                <a:latin typeface="Myriad Pro"/>
                <a:cs typeface="Myriad Pro"/>
              </a:rPr>
              <a:t>Src</a:t>
            </a:r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 11.11.11.1/32</a:t>
            </a:r>
          </a:p>
          <a:p>
            <a:r>
              <a:rPr lang="en-US" sz="800" dirty="0" err="1">
                <a:solidFill>
                  <a:srgbClr val="374D81"/>
                </a:solidFill>
                <a:latin typeface="Myriad Pro"/>
                <a:cs typeface="Myriad Pro"/>
              </a:rPr>
              <a:t>Dst</a:t>
            </a:r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loud 45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51" name="Straight Arrow Connector 50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3" name="Can 52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7" name="Can 26"/>
          <p:cNvSpPr/>
          <p:nvPr/>
        </p:nvSpPr>
        <p:spPr>
          <a:xfrm>
            <a:off x="8001000" y="1428750"/>
            <a:ext cx="247955" cy="304800"/>
          </a:xfrm>
          <a:prstGeom prst="can">
            <a:avLst/>
          </a:prstGeom>
          <a:solidFill>
            <a:srgbClr val="FF8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255319" y="1397000"/>
            <a:ext cx="682181" cy="284723"/>
          </a:xfrm>
          <a:custGeom>
            <a:avLst/>
            <a:gdLst>
              <a:gd name="connsiteX0" fmla="*/ 59881 w 682181"/>
              <a:gd name="connsiteY0" fmla="*/ 0 h 284723"/>
              <a:gd name="connsiteX1" fmla="*/ 59881 w 682181"/>
              <a:gd name="connsiteY1" fmla="*/ 279400 h 284723"/>
              <a:gd name="connsiteX2" fmla="*/ 682181 w 682181"/>
              <a:gd name="connsiteY2" fmla="*/ 190500 h 28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181" h="284723">
                <a:moveTo>
                  <a:pt x="59881" y="0"/>
                </a:moveTo>
                <a:cubicBezTo>
                  <a:pt x="8022" y="123825"/>
                  <a:pt x="-43836" y="247650"/>
                  <a:pt x="59881" y="279400"/>
                </a:cubicBezTo>
                <a:cubicBezTo>
                  <a:pt x="163598" y="311150"/>
                  <a:pt x="682181" y="190500"/>
                  <a:pt x="682181" y="19050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010400" y="1504950"/>
            <a:ext cx="1371600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315200" y="1428750"/>
            <a:ext cx="381000" cy="304800"/>
          </a:xfrm>
          <a:prstGeom prst="ellipse">
            <a:avLst/>
          </a:prstGeom>
          <a:solidFill>
            <a:srgbClr val="FF8029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2800" y="1428750"/>
            <a:ext cx="685800" cy="304800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VRF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flow1</a:t>
            </a:r>
          </a:p>
        </p:txBody>
      </p:sp>
    </p:spTree>
    <p:extLst>
      <p:ext uri="{BB962C8B-B14F-4D97-AF65-F5344CB8AC3E}">
        <p14:creationId xmlns:p14="http://schemas.microsoft.com/office/powerpoint/2010/main" val="18161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Flowspec</a:t>
            </a:r>
            <a:r>
              <a:rPr lang="en-US" sz="3000" dirty="0" smtClean="0"/>
              <a:t> Operation Gotchas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5216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1) Overlapping Flowspec Rules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19150"/>
            <a:ext cx="8229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Rules can be overlapping like ACL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 Neue"/>
                <a:cs typeface="Helvetica Neue"/>
              </a:rPr>
              <a:t>H</a:t>
            </a: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owever the main difference between static ACL and Flowspec is that there are no sequence order for Flowspec rules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latin typeface="Helvetica Neue"/>
                <a:cs typeface="Helvetica Neue"/>
              </a:rPr>
              <a:t>Flowspec rules order/precedence instead based on its content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latin typeface="Helvetica Neue"/>
                <a:cs typeface="Helvetica Neue"/>
              </a:rPr>
              <a:t>From RFC5575 Section 5.1</a:t>
            </a:r>
          </a:p>
          <a:p>
            <a:pPr lvl="2" algn="l"/>
            <a:r>
              <a:rPr lang="en-US" sz="1100" i="1" dirty="0" smtClean="0">
                <a:latin typeface="Courier New"/>
                <a:cs typeface="Courier New"/>
              </a:rPr>
              <a:t>(</a:t>
            </a:r>
            <a:r>
              <a:rPr lang="mr-IN" sz="1100" i="1" dirty="0" smtClean="0">
                <a:latin typeface="Courier New"/>
                <a:cs typeface="Courier New"/>
              </a:rPr>
              <a:t>…</a:t>
            </a:r>
            <a:r>
              <a:rPr lang="sv-SE" sz="1100" i="1" dirty="0" smtClean="0">
                <a:latin typeface="Courier New"/>
                <a:cs typeface="Courier New"/>
              </a:rPr>
              <a:t>)</a:t>
            </a:r>
          </a:p>
          <a:p>
            <a:pPr lvl="2" algn="l"/>
            <a:r>
              <a:rPr lang="en-US" sz="1100" i="1" dirty="0" smtClean="0">
                <a:latin typeface="Courier New"/>
                <a:cs typeface="Courier New"/>
              </a:rPr>
              <a:t>With </a:t>
            </a:r>
            <a:r>
              <a:rPr lang="en-US" sz="1100" i="1" dirty="0">
                <a:latin typeface="Courier New"/>
                <a:cs typeface="Courier New"/>
              </a:rPr>
              <a:t>traffic filtering rules, more than one rule may match a particular traffic flow. Thus, it is necessary to define the order at which rules get matched and applied to a particular traffic flow. </a:t>
            </a:r>
            <a:r>
              <a:rPr lang="en-US" sz="1100" b="1" i="1" dirty="0">
                <a:latin typeface="Courier New"/>
                <a:cs typeface="Courier New"/>
              </a:rPr>
              <a:t>This ordering function must be such that it must not depend on the arrival order of the flow </a:t>
            </a:r>
            <a:r>
              <a:rPr lang="en-US" sz="1100" i="1" dirty="0">
                <a:latin typeface="Courier New"/>
                <a:cs typeface="Courier New"/>
              </a:rPr>
              <a:t>specification's rules and must be constant in the network. </a:t>
            </a:r>
            <a:r>
              <a:rPr lang="en-US" sz="1100" b="1" i="1" dirty="0">
                <a:latin typeface="Courier New"/>
                <a:cs typeface="Courier New"/>
              </a:rPr>
              <a:t>The relative order of two flow specification rules is determined by comparing their respective </a:t>
            </a:r>
            <a:r>
              <a:rPr lang="en-US" sz="1100" b="1" i="1" dirty="0" smtClean="0">
                <a:latin typeface="Courier New"/>
                <a:cs typeface="Courier New"/>
              </a:rPr>
              <a:t>components </a:t>
            </a:r>
          </a:p>
          <a:p>
            <a:pPr lvl="2" algn="l"/>
            <a:r>
              <a:rPr lang="en-US" sz="1100" i="1" dirty="0" smtClean="0">
                <a:latin typeface="Courier New"/>
                <a:cs typeface="Courier New"/>
              </a:rPr>
              <a:t>(</a:t>
            </a:r>
            <a:r>
              <a:rPr lang="mr-IN" sz="1100" i="1" dirty="0" smtClean="0">
                <a:latin typeface="Courier New"/>
                <a:cs typeface="Courier New"/>
              </a:rPr>
              <a:t>…</a:t>
            </a:r>
            <a:r>
              <a:rPr lang="sv-SE" sz="1100" i="1" dirty="0" smtClean="0">
                <a:latin typeface="Courier New"/>
                <a:cs typeface="Courier New"/>
              </a:rPr>
              <a:t>)</a:t>
            </a:r>
          </a:p>
          <a:p>
            <a:pPr lvl="2" algn="l"/>
            <a:r>
              <a:rPr lang="en-US" sz="1100" i="1" dirty="0" smtClean="0">
                <a:latin typeface="Courier New"/>
                <a:cs typeface="Courier New"/>
              </a:rPr>
              <a:t>For </a:t>
            </a:r>
            <a:r>
              <a:rPr lang="en-US" sz="1100" i="1" dirty="0">
                <a:latin typeface="Courier New"/>
                <a:cs typeface="Courier New"/>
              </a:rPr>
              <a:t>IP prefix values (IP destination and source prefix) precedence is given to the lowest IP value of the common prefix length; if the common prefix is equal, then the most specific prefix has precedence</a:t>
            </a:r>
            <a:r>
              <a:rPr lang="en-US" sz="1100" i="1" dirty="0" smtClean="0">
                <a:latin typeface="Courier New"/>
                <a:cs typeface="Courier New"/>
              </a:rPr>
              <a:t>.</a:t>
            </a:r>
          </a:p>
          <a:p>
            <a:pPr lvl="2" algn="l"/>
            <a:r>
              <a:rPr lang="en-US" sz="1100" i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mr-IN" sz="1100" i="1" dirty="0" smtClean="0">
                <a:solidFill>
                  <a:schemeClr val="tx1"/>
                </a:solidFill>
                <a:latin typeface="Courier New"/>
                <a:cs typeface="Courier New"/>
              </a:rPr>
              <a:t>…</a:t>
            </a:r>
            <a:r>
              <a:rPr lang="sv-SE" sz="1100" i="1" dirty="0" smtClean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65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742950"/>
            <a:ext cx="5257800" cy="381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Myriad Pro"/>
              </a:rPr>
              <a:t>Been around for </a:t>
            </a:r>
            <a:r>
              <a:rPr lang="en-US" dirty="0" smtClean="0">
                <a:cs typeface="Myriad Pro"/>
              </a:rPr>
              <a:t>some </a:t>
            </a:r>
            <a:r>
              <a:rPr lang="en-US" dirty="0" smtClean="0">
                <a:cs typeface="Myriad Pro"/>
              </a:rPr>
              <a:t>time</a:t>
            </a:r>
            <a:r>
              <a:rPr lang="en-US" dirty="0" smtClean="0">
                <a:cs typeface="Myriad Pro"/>
              </a:rPr>
              <a:t>… </a:t>
            </a:r>
          </a:p>
          <a:p>
            <a:pPr lvl="1">
              <a:defRPr/>
            </a:pPr>
            <a:r>
              <a:rPr lang="en-US" sz="1400" dirty="0" smtClean="0">
                <a:cs typeface="Myriad Pro"/>
              </a:rPr>
              <a:t>However limited attraction until </a:t>
            </a:r>
            <a:r>
              <a:rPr lang="en-US" sz="1400" dirty="0" smtClean="0">
                <a:cs typeface="Myriad Pro"/>
              </a:rPr>
              <a:t>recently</a:t>
            </a:r>
            <a:r>
              <a:rPr lang="en-US" sz="1400" dirty="0" smtClean="0">
                <a:cs typeface="Myriad Pro"/>
              </a:rPr>
              <a:t>…</a:t>
            </a:r>
          </a:p>
          <a:p>
            <a:pPr>
              <a:defRPr/>
            </a:pPr>
            <a:r>
              <a:rPr lang="en-US" dirty="0" smtClean="0">
                <a:cs typeface="Myriad Pro"/>
              </a:rPr>
              <a:t>Now the indication it’s a game changer DDoS/Mitigation industry </a:t>
            </a:r>
          </a:p>
          <a:p>
            <a:pPr lvl="1">
              <a:defRPr/>
            </a:pPr>
            <a:r>
              <a:rPr lang="en-US" sz="1400" dirty="0" smtClean="0">
                <a:cs typeface="Myriad Pro"/>
              </a:rPr>
              <a:t>Opens up alternatives both regards design and the selection of tools/vendors</a:t>
            </a:r>
          </a:p>
          <a:p>
            <a:pPr>
              <a:defRPr/>
            </a:pPr>
            <a:r>
              <a:rPr lang="en-US" dirty="0" smtClean="0">
                <a:cs typeface="Myriad Pro"/>
              </a:rPr>
              <a:t>Traffic can now be dropped directly at the BGP edge </a:t>
            </a:r>
            <a:r>
              <a:rPr lang="en-US" dirty="0" smtClean="0">
                <a:cs typeface="Myriad Pro"/>
              </a:rPr>
              <a:t>peering, </a:t>
            </a:r>
            <a:r>
              <a:rPr lang="en-US" dirty="0" smtClean="0">
                <a:cs typeface="Myriad Pro"/>
              </a:rPr>
              <a:t>based on information from mitigation </a:t>
            </a:r>
            <a:r>
              <a:rPr lang="en-US" dirty="0" smtClean="0">
                <a:cs typeface="Myriad Pro"/>
              </a:rPr>
              <a:t>device/controller </a:t>
            </a:r>
            <a:r>
              <a:rPr lang="en-US" dirty="0" smtClean="0">
                <a:cs typeface="Myriad Pro"/>
              </a:rPr>
              <a:t>basis of </a:t>
            </a:r>
            <a:r>
              <a:rPr lang="en-US" dirty="0" smtClean="0">
                <a:cs typeface="Myriad Pro"/>
              </a:rPr>
              <a:t>collected </a:t>
            </a:r>
            <a:r>
              <a:rPr lang="en-US" dirty="0" smtClean="0">
                <a:cs typeface="Myriad Pro"/>
              </a:rPr>
              <a:t>statistic</a:t>
            </a:r>
          </a:p>
          <a:p>
            <a:pPr lvl="1">
              <a:defRPr/>
            </a:pPr>
            <a:r>
              <a:rPr lang="en-US" sz="1400" dirty="0" smtClean="0">
                <a:cs typeface="Myriad Pro"/>
              </a:rPr>
              <a:t>But of course be just shaped alt relay the same way as with </a:t>
            </a:r>
            <a:r>
              <a:rPr lang="en-US" sz="1400" dirty="0" err="1" smtClean="0">
                <a:cs typeface="Myriad Pro"/>
              </a:rPr>
              <a:t>onramp&amp;offramp</a:t>
            </a:r>
            <a:endParaRPr lang="en-US" sz="1400" dirty="0" smtClean="0">
              <a:cs typeface="Myriad Pro"/>
            </a:endParaRPr>
          </a:p>
          <a:p>
            <a:pPr>
              <a:defRPr/>
            </a:pPr>
            <a:r>
              <a:rPr lang="en-US" sz="1700" dirty="0" smtClean="0">
                <a:cs typeface="Myriad Pro"/>
              </a:rPr>
              <a:t>However </a:t>
            </a:r>
            <a:r>
              <a:rPr lang="en-US" sz="1700" dirty="0" err="1" smtClean="0">
                <a:cs typeface="Myriad Pro"/>
              </a:rPr>
              <a:t>Flowspec</a:t>
            </a:r>
            <a:r>
              <a:rPr lang="en-US" sz="1700" dirty="0" smtClean="0">
                <a:cs typeface="Myriad Pro"/>
              </a:rPr>
              <a:t> can do more</a:t>
            </a:r>
            <a:r>
              <a:rPr lang="mr-IN" sz="1700" dirty="0" smtClean="0">
                <a:cs typeface="Myriad Pro"/>
              </a:rPr>
              <a:t>…</a:t>
            </a:r>
            <a:endParaRPr lang="en-US" sz="1700" dirty="0" smtClean="0">
              <a:cs typeface="Myriad Pro"/>
            </a:endParaRPr>
          </a:p>
          <a:p>
            <a:pPr marL="212555" lvl="1" indent="0">
              <a:buNone/>
              <a:defRPr/>
            </a:pPr>
            <a:endParaRPr lang="en-GB" sz="1300" dirty="0" smtClean="0">
              <a:cs typeface="Myriad Pro"/>
            </a:endParaRPr>
          </a:p>
          <a:p>
            <a:pPr lvl="1">
              <a:defRPr/>
            </a:pPr>
            <a:endParaRPr lang="en-GB" sz="1300" dirty="0" smtClean="0">
              <a:cs typeface="Myriad Pr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71" y="1428750"/>
            <a:ext cx="668460" cy="2285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6" name="Cloud 15"/>
          <p:cNvSpPr/>
          <p:nvPr/>
        </p:nvSpPr>
        <p:spPr>
          <a:xfrm>
            <a:off x="6182671" y="7429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67755" y="8191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71" y="3105150"/>
            <a:ext cx="668460" cy="2285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" name="Can 19"/>
          <p:cNvSpPr/>
          <p:nvPr/>
        </p:nvSpPr>
        <p:spPr>
          <a:xfrm>
            <a:off x="8172755" y="2495550"/>
            <a:ext cx="381000" cy="457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6182671" y="3714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94740" y="3790950"/>
            <a:ext cx="616183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/DC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35071" y="12001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24600" y="1657350"/>
            <a:ext cx="19355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20155" y="3333750"/>
            <a:ext cx="8840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72400" y="3257550"/>
            <a:ext cx="1141837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Sflow/Telemetry</a:t>
            </a:r>
          </a:p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Flowspec Controller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44155" y="1581150"/>
            <a:ext cx="742645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Flowspec</a:t>
            </a:r>
          </a:p>
          <a:p>
            <a:pPr algn="l"/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BGP update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91555" y="4171950"/>
            <a:ext cx="62931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1.0.0.0/24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24955" y="1200150"/>
            <a:ext cx="62931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1.0.0.1/32</a:t>
            </a:r>
          </a:p>
        </p:txBody>
      </p:sp>
      <p:sp>
        <p:nvSpPr>
          <p:cNvPr id="7" name="Freeform 6"/>
          <p:cNvSpPr/>
          <p:nvPr/>
        </p:nvSpPr>
        <p:spPr>
          <a:xfrm>
            <a:off x="6953555" y="1581150"/>
            <a:ext cx="1676400" cy="914400"/>
          </a:xfrm>
          <a:custGeom>
            <a:avLst/>
            <a:gdLst>
              <a:gd name="connsiteX0" fmla="*/ 1028700 w 1118003"/>
              <a:gd name="connsiteY0" fmla="*/ 1079500 h 1079500"/>
              <a:gd name="connsiteX1" fmla="*/ 1016000 w 1118003"/>
              <a:gd name="connsiteY1" fmla="*/ 685800 h 1079500"/>
              <a:gd name="connsiteX2" fmla="*/ 0 w 1118003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003" h="1079500">
                <a:moveTo>
                  <a:pt x="1028700" y="1079500"/>
                </a:moveTo>
                <a:cubicBezTo>
                  <a:pt x="1108075" y="972608"/>
                  <a:pt x="1187450" y="865717"/>
                  <a:pt x="1016000" y="685800"/>
                </a:cubicBezTo>
                <a:cubicBezTo>
                  <a:pt x="844550" y="505883"/>
                  <a:pt x="0" y="0"/>
                  <a:pt x="0" y="0"/>
                </a:cubicBezTo>
              </a:path>
            </a:pathLst>
          </a:custGeom>
          <a:ln>
            <a:solidFill>
              <a:srgbClr val="141313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648755" y="12001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&quot;No&quot; Symbol 1"/>
          <p:cNvSpPr/>
          <p:nvPr/>
        </p:nvSpPr>
        <p:spPr>
          <a:xfrm>
            <a:off x="6572555" y="1428750"/>
            <a:ext cx="3048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loud 33"/>
          <p:cNvSpPr/>
          <p:nvPr/>
        </p:nvSpPr>
        <p:spPr>
          <a:xfrm>
            <a:off x="5810555" y="2038350"/>
            <a:ext cx="914400" cy="685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71221" y="2266950"/>
            <a:ext cx="366077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55" y="2419350"/>
            <a:ext cx="668460" cy="2285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6426438" y="1701800"/>
            <a:ext cx="1991021" cy="1917700"/>
          </a:xfrm>
          <a:custGeom>
            <a:avLst/>
            <a:gdLst>
              <a:gd name="connsiteX0" fmla="*/ 171517 w 1991021"/>
              <a:gd name="connsiteY0" fmla="*/ 0 h 1917700"/>
              <a:gd name="connsiteX1" fmla="*/ 171517 w 1991021"/>
              <a:gd name="connsiteY1" fmla="*/ 584200 h 1917700"/>
              <a:gd name="connsiteX2" fmla="*/ 1644717 w 1991021"/>
              <a:gd name="connsiteY2" fmla="*/ 889000 h 1917700"/>
              <a:gd name="connsiteX3" fmla="*/ 1873317 w 1991021"/>
              <a:gd name="connsiteY3" fmla="*/ 939800 h 1917700"/>
              <a:gd name="connsiteX4" fmla="*/ 108017 w 1991021"/>
              <a:gd name="connsiteY4" fmla="*/ 876300 h 1917700"/>
              <a:gd name="connsiteX5" fmla="*/ 184217 w 1991021"/>
              <a:gd name="connsiteY5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21" h="1917700">
                <a:moveTo>
                  <a:pt x="171517" y="0"/>
                </a:moveTo>
                <a:cubicBezTo>
                  <a:pt x="48750" y="218016"/>
                  <a:pt x="-74016" y="436033"/>
                  <a:pt x="171517" y="584200"/>
                </a:cubicBezTo>
                <a:cubicBezTo>
                  <a:pt x="417050" y="732367"/>
                  <a:pt x="1361084" y="829733"/>
                  <a:pt x="1644717" y="889000"/>
                </a:cubicBezTo>
                <a:cubicBezTo>
                  <a:pt x="1928350" y="948267"/>
                  <a:pt x="2129434" y="941917"/>
                  <a:pt x="1873317" y="939800"/>
                </a:cubicBezTo>
                <a:cubicBezTo>
                  <a:pt x="1617200" y="937683"/>
                  <a:pt x="389534" y="713317"/>
                  <a:pt x="108017" y="876300"/>
                </a:cubicBezTo>
                <a:cubicBezTo>
                  <a:pt x="-173500" y="1039283"/>
                  <a:pt x="184217" y="1917700"/>
                  <a:pt x="184217" y="191770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04A6A"/>
                </a:solidFill>
                <a:latin typeface="Arial"/>
                <a:cs typeface="Arial"/>
              </a:rPr>
              <a:t>Overlapping Flowspec 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Rule example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Controller #1 (192.168.0.68) 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advertise rule to the Flowspec Router</a:t>
            </a: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In brief aggregated </a:t>
            </a: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rule that focus more on 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a ill-behaved /32 source</a:t>
            </a: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…</a:t>
            </a: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885950"/>
            <a:ext cx="5410200" cy="2585324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90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90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900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&gt; neighbor         | '192.168.0.111'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local-as         | '64515'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peer-as          | '1111'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hold-time        | '180'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&gt; family           | 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ipv4             | 'flow'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&lt; family           | 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router-id        | '192.168.0.68'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local-address    | '192.168.0.68'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&gt; flow             | 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&gt; route            | 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&gt; match            | </a:t>
            </a:r>
          </a:p>
          <a:p>
            <a:pPr algn="l"/>
            <a:r>
              <a:rPr lang="en-US" sz="900" b="1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source           | '11.11.11.1/32'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&lt; match            | 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&gt; then             | </a:t>
            </a:r>
          </a:p>
          <a:p>
            <a:pPr algn="l"/>
            <a:r>
              <a:rPr lang="en-US" sz="900" dirty="0">
                <a:solidFill>
                  <a:srgbClr val="163058"/>
                </a:solidFill>
                <a:latin typeface="Courier New"/>
                <a:cs typeface="Courier New"/>
              </a:rPr>
              <a:t>19:01:55 | 1366   | configuration | . discard          | </a:t>
            </a:r>
            <a:endParaRPr lang="en-US" sz="900" dirty="0" smtClean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9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9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9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9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43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04A6A"/>
                </a:solidFill>
                <a:latin typeface="Arial"/>
                <a:cs typeface="Arial"/>
              </a:rPr>
              <a:t>Overlapping Flowspec 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Rules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Rule 3882099776 Installed in the Loc-RIB and in the TCAM </a:t>
            </a:r>
            <a:endParaRPr lang="en-US" sz="18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352550"/>
            <a:ext cx="5410200" cy="3416321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qumran-flowspec#sh bgp flow-spec ipv4 det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BGP Flow Specification Matching Rule for *;11.11.11.1/32;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Rule identifier: 3882099776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  Destination Prefix: *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from 192.168.0.68 (192.168.0.68)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Origin IGP, metric 111, localpref 100, weight 0, valid, external, best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Actions: </a:t>
            </a:r>
            <a:r>
              <a:rPr lang="en-US" sz="800" dirty="0" smtClean="0">
                <a:solidFill>
                  <a:srgbClr val="163058"/>
                </a:solidFill>
                <a:latin typeface="Courier New"/>
                <a:cs typeface="Courier New"/>
              </a:rPr>
              <a:t>Drop</a:t>
            </a:r>
          </a:p>
          <a:p>
            <a:pPr algn="l"/>
            <a:endParaRPr lang="en-US" sz="800" dirty="0" smtClean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800" dirty="0" smtClean="0">
                <a:solidFill>
                  <a:srgbClr val="163058"/>
                </a:solidFill>
                <a:latin typeface="Courier New"/>
                <a:cs typeface="Courier New"/>
              </a:rPr>
              <a:t>qumran</a:t>
            </a:r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-flowspec#sh flow-spec ipv4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Flow-spec rule: *;11.11.11.1/32;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Rule identifier: 3882099776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</a:t>
            </a:r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Counter: 14 packets </a:t>
            </a:r>
            <a:r>
              <a:rPr lang="en-US" sz="800" b="1" dirty="0" smtClean="0">
                <a:solidFill>
                  <a:srgbClr val="163058"/>
                </a:solidFill>
                <a:latin typeface="Courier New"/>
                <a:cs typeface="Courier New"/>
              </a:rPr>
              <a:t>&lt;==</a:t>
            </a:r>
            <a:endParaRPr lang="en-US" sz="800" b="1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549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04A6A"/>
                </a:solidFill>
                <a:latin typeface="Arial"/>
                <a:cs typeface="Arial"/>
              </a:rPr>
              <a:t>Overlapping Flowspec 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Rules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33" y="742950"/>
            <a:ext cx="63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M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ore specific rule from Controller #2 </a:t>
            </a: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(192.168.0.68) </a:t>
            </a:r>
            <a:r>
              <a:rPr lang="en-US" sz="1600" dirty="0" err="1" smtClean="0">
                <a:solidFill>
                  <a:srgbClr val="163058"/>
                </a:solidFill>
                <a:latin typeface="Helvetica Neue"/>
                <a:cs typeface="Helvetica Neue"/>
              </a:rPr>
              <a:t>advertisment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In brief match both source and destination (for the same flow earlier) which means its more specific</a:t>
            </a: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67600" y="1504950"/>
            <a:ext cx="914400" cy="106680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qumran-flowspec#sh bgp flow-spec ipv4 deta</a:t>
            </a:r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Prefix: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localpref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localpref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33" y="1720783"/>
            <a:ext cx="5993983" cy="3016210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100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100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1000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&gt; neighbor         | '192.168.0.111'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local-as         | '64515'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peer-as          | '1111'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hold-time        | '180'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&gt; family           | 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ipv4             | 'flow'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&lt; family           | 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router-id        | '192.168.0.67'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local-address    | '192.168.0.67'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&gt; flow             | 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&gt; route            | 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&gt; match            | </a:t>
            </a:r>
          </a:p>
          <a:p>
            <a:pPr algn="l"/>
            <a:r>
              <a:rPr lang="hr-HR" sz="1000" b="1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source           | '11.11.11.1/32'</a:t>
            </a:r>
          </a:p>
          <a:p>
            <a:pPr algn="l"/>
            <a:r>
              <a:rPr lang="hr-HR" sz="1000" b="1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destination      | '10.10.10.1/32'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&lt; match            | 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&gt; then             | </a:t>
            </a:r>
          </a:p>
          <a:p>
            <a:pPr algn="l"/>
            <a:r>
              <a:rPr lang="hr-HR" sz="1000" dirty="0">
                <a:solidFill>
                  <a:srgbClr val="163058"/>
                </a:solidFill>
                <a:latin typeface="Courier New"/>
                <a:cs typeface="Courier New"/>
              </a:rPr>
              <a:t>19:03:55 | 1391   | configuration | . discard          | </a:t>
            </a:r>
            <a:endParaRPr lang="hr-HR" sz="1000" dirty="0" smtClean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10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10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10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10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42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04A6A"/>
                </a:solidFill>
                <a:latin typeface="Arial"/>
                <a:cs typeface="Arial"/>
              </a:rPr>
              <a:t>Overlapping Flowspec 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Rules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42950"/>
            <a:ext cx="6400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700" dirty="0" smtClean="0">
                <a:solidFill>
                  <a:srgbClr val="163058"/>
                </a:solidFill>
                <a:latin typeface="Helvetica Neue"/>
                <a:cs typeface="Helvetica Neue"/>
              </a:rPr>
              <a:t>Since its two different rules with the same source (however different destinations), there are no BGP path-selection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700" dirty="0" smtClean="0">
                <a:solidFill>
                  <a:srgbClr val="163058"/>
                </a:solidFill>
                <a:latin typeface="Helvetica Neue"/>
                <a:cs typeface="Helvetica Neue"/>
              </a:rPr>
              <a:t>Both installed in the Loc-RIB</a:t>
            </a:r>
            <a:endParaRPr lang="en-US" sz="17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qumran-flowspec#sh bgp flow-spec ipv4 deta</a:t>
            </a:r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Prefix: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localpref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localpref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657350"/>
            <a:ext cx="5791200" cy="3046989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qumran-flowspec#sh bgp flow-spec ipv4 det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BGP Flow Specification Matching Rule for 10.10.10.1/32;11.11.11.1/32;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Rule identifier: 3882103864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  Destination Prefix: 10.10.10.1/32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from 192.168.0.67 (192.168.0.67)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Origin IGP, metric 111, localpref 100, weight 0, valid, external, best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Actions: Drop</a:t>
            </a:r>
          </a:p>
          <a:p>
            <a:pPr algn="l"/>
            <a:endParaRPr lang="en-US" sz="800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BGP Flow Specification Matching Rule for *;11.11.11.1/32;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</a:t>
            </a:r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Rule identifier: 3882099776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  Destination Prefix: *</a:t>
            </a:r>
          </a:p>
          <a:p>
            <a:pPr algn="l"/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from 192.168.0.68 (192.168.0.68)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Origin IGP, metric 111, localpref 100, weight 0, valid, external, best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Actions: Drop</a:t>
            </a:r>
            <a:endParaRPr lang="en-US" sz="8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467600" y="1504950"/>
            <a:ext cx="914400" cy="106680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04A6A"/>
                </a:solidFill>
                <a:latin typeface="Arial"/>
                <a:cs typeface="Arial"/>
              </a:rPr>
              <a:t>Overlapping Flowspec 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Rules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60198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700" dirty="0" smtClean="0">
                <a:solidFill>
                  <a:srgbClr val="163058"/>
                </a:solidFill>
                <a:latin typeface="Helvetica Neue"/>
                <a:cs typeface="Helvetica Neue"/>
              </a:rPr>
              <a:t>Note the flow itself have not changed 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163058"/>
                </a:solidFill>
                <a:latin typeface="Helvetica Neue"/>
                <a:cs typeface="Helvetica Neue"/>
              </a:rPr>
              <a:t>(</a:t>
            </a:r>
            <a:r>
              <a:rPr lang="en-US" sz="1400" dirty="0">
                <a:solidFill>
                  <a:srgbClr val="163058"/>
                </a:solidFill>
                <a:latin typeface="Helvetica Neue"/>
                <a:cs typeface="Helvetica Neue"/>
              </a:rPr>
              <a:t>S</a:t>
            </a:r>
            <a:r>
              <a:rPr lang="en-US" sz="1400" dirty="0" smtClean="0">
                <a:solidFill>
                  <a:srgbClr val="163058"/>
                </a:solidFill>
                <a:latin typeface="Helvetica Neue"/>
                <a:cs typeface="Helvetica Neue"/>
              </a:rPr>
              <a:t>rc 11.11.11.1/32 and Dst 10.10.10.1/32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r>
              <a:rPr lang="en-US" sz="1700" dirty="0" smtClean="0">
                <a:solidFill>
                  <a:srgbClr val="163058"/>
                </a:solidFill>
                <a:latin typeface="Helvetica Neue"/>
                <a:cs typeface="Helvetica Neue"/>
              </a:rPr>
              <a:t>However the counter now only active and increase only for the more specific flow rule 3882103864</a:t>
            </a:r>
            <a:endParaRPr lang="en-US" sz="17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qumran-flowspec#sh bgp flow-spec ipv4 deta</a:t>
            </a:r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Prefix: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localpref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localpref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809750"/>
            <a:ext cx="5486400" cy="2923878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qumran-flowspec#sh flow-spec ipv4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Flow-spec rule: 10.10.10.1/32;11.11.11.1/32;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</a:t>
            </a:r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Rule identifier: 3882103864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Destination prefix: 10.10.10.1/32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</a:t>
            </a:r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Counter: 56 packets </a:t>
            </a:r>
            <a:r>
              <a:rPr lang="en-US" sz="800" b="1" dirty="0" smtClean="0">
                <a:solidFill>
                  <a:srgbClr val="163058"/>
                </a:solidFill>
                <a:latin typeface="Courier New"/>
                <a:cs typeface="Courier New"/>
              </a:rPr>
              <a:t>&lt;==</a:t>
            </a:r>
            <a:endParaRPr lang="en-US" sz="800" b="1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endParaRPr lang="en-US" sz="800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Flow-spec rule: *;11.11.11.1/32;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</a:t>
            </a:r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Rule identifier: 3882099776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800" dirty="0">
                <a:solidFill>
                  <a:srgbClr val="163058"/>
                </a:solidFill>
                <a:latin typeface="Courier New"/>
                <a:cs typeface="Courier New"/>
              </a:rPr>
              <a:t>      </a:t>
            </a:r>
            <a:r>
              <a:rPr lang="en-US" sz="800" b="1" dirty="0">
                <a:solidFill>
                  <a:srgbClr val="163058"/>
                </a:solidFill>
                <a:latin typeface="Courier New"/>
                <a:cs typeface="Courier New"/>
              </a:rPr>
              <a:t>Counter: 0 packets </a:t>
            </a:r>
            <a:r>
              <a:rPr lang="en-US" sz="800" b="1" dirty="0" smtClean="0">
                <a:solidFill>
                  <a:srgbClr val="163058"/>
                </a:solidFill>
                <a:latin typeface="Courier New"/>
                <a:cs typeface="Courier New"/>
              </a:rPr>
              <a:t>&lt;==</a:t>
            </a:r>
            <a:endParaRPr lang="en-US" sz="800" b="1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467600" y="1504950"/>
            <a:ext cx="914400" cy="106680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2) </a:t>
            </a:r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=BGP (thereby Path-selection)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1915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This is a realistic scenario</a:t>
            </a:r>
            <a:r>
              <a:rPr lang="en-US" sz="160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and needs attention !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Controllers can be synced and multiple just for redundancy.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Helvetica Neue"/>
                <a:cs typeface="Helvetica Neue"/>
              </a:rPr>
              <a:t>Or simple run individually (example have different detection data thereby different mitigation)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The Rule selection is secondary here, the selection based on the NLRI and BGP attributes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NOTE: Flowspec NLRI have no NEXT_HOP value to consider  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500" dirty="0">
                <a:solidFill>
                  <a:schemeClr val="tx1"/>
                </a:solidFill>
                <a:latin typeface="Helvetica Neue"/>
                <a:cs typeface="Helvetica Neue"/>
              </a:rPr>
              <a:t>T</a:t>
            </a:r>
            <a:r>
              <a:rPr lang="en-US" sz="1500" dirty="0" smtClean="0">
                <a:solidFill>
                  <a:schemeClr val="tx1"/>
                </a:solidFill>
                <a:latin typeface="Helvetica Neue"/>
                <a:cs typeface="Helvetica Neue"/>
              </a:rPr>
              <a:t>hereby controllers that handle Flowspec Rules relative unaware of Routing logic, unless they also participate in the routing and receive complete RIB (ADD-PATH Clients)</a:t>
            </a:r>
          </a:p>
          <a:p>
            <a:pPr marL="572645" lvl="1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8382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400" y="1047750"/>
            <a:ext cx="1249338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10.10.10.1/32</a:t>
            </a:r>
          </a:p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6479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" name="Cloud 40"/>
          <p:cNvSpPr/>
          <p:nvPr/>
        </p:nvSpPr>
        <p:spPr>
          <a:xfrm>
            <a:off x="5715000" y="12001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00084" y="12763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33484" y="1581150"/>
            <a:ext cx="228600" cy="152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94917" y="1733550"/>
            <a:ext cx="821881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10.10.10.1/32</a:t>
            </a:r>
          </a:p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(Good traffic)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67600" y="1504950"/>
            <a:ext cx="990600" cy="106680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29600" y="2952750"/>
            <a:ext cx="711742" cy="334955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Controller/Scrubber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711742" cy="334955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Controller/Scrubber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Flowspec=BGP =&gt; Path-selection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33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DDoS flow is 11.11.11.1/32&gt;10.10.10.1/32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 .68 sends Rule with action </a:t>
            </a:r>
            <a:r>
              <a:rPr lang="en-US" sz="14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Drop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Helvetica Neue"/>
                <a:cs typeface="Helvetica Neue"/>
              </a:rPr>
              <a:t>Controller .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67 </a:t>
            </a:r>
            <a:r>
              <a:rPr lang="en-US" sz="1400" dirty="0">
                <a:solidFill>
                  <a:schemeClr val="tx1"/>
                </a:solidFill>
                <a:latin typeface="Helvetica Neue"/>
                <a:cs typeface="Helvetica Neue"/>
              </a:rPr>
              <a:t>sends Rule 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with </a:t>
            </a:r>
            <a:r>
              <a:rPr lang="en-US" sz="1400" dirty="0">
                <a:solidFill>
                  <a:schemeClr val="tx1"/>
                </a:solidFill>
                <a:latin typeface="Helvetica Neue"/>
                <a:cs typeface="Helvetica Neue"/>
              </a:rPr>
              <a:t>action </a:t>
            </a:r>
            <a:r>
              <a:rPr lang="en-US" sz="1400" b="1" dirty="0">
                <a:solidFill>
                  <a:schemeClr val="tx1"/>
                </a:solidFill>
                <a:latin typeface="Helvetica Neue"/>
                <a:cs typeface="Helvetica Neue"/>
              </a:rPr>
              <a:t>R</a:t>
            </a:r>
            <a:r>
              <a:rPr lang="en-US" sz="14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edirect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Path-selection =&gt; redirect win due to ORIGINATOR/ ROUTER_ID tie-breaker</a:t>
            </a:r>
            <a:endParaRPr lang="en-US" sz="1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" name="Cloud 40"/>
          <p:cNvSpPr/>
          <p:nvPr/>
        </p:nvSpPr>
        <p:spPr>
          <a:xfrm>
            <a:off x="5715000" y="12001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00084" y="12763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33484" y="1581150"/>
            <a:ext cx="228600" cy="152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0" y="819150"/>
            <a:ext cx="1013097" cy="42728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Dst 10.10.10.1/32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traffic)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67600" y="1504950"/>
            <a:ext cx="914400" cy="106680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qumran-flowspec#sh bgp flow-spec ipv4 deta</a:t>
            </a:r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Prefix: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localpref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localpref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114550"/>
            <a:ext cx="5410200" cy="2585324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Courier New"/>
                <a:cs typeface="Courier New"/>
              </a:rPr>
              <a:t>qumran-flowspec#sh bgp flow-spec ipv4 detail 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BGP Flow Specification Matching Rule for 10.10.10.1/32;11.11.11.1/32;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Rule identifier: 3883141696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Destination Prefix: 10.10.10.1/32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Paths: 2 available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</a:t>
            </a:r>
            <a:r>
              <a:rPr lang="en-US" sz="900" b="1" dirty="0">
                <a:latin typeface="Courier New"/>
                <a:cs typeface="Courier New"/>
              </a:rPr>
              <a:t>from 192.168.0.67 </a:t>
            </a:r>
            <a:r>
              <a:rPr lang="en-US" sz="900" dirty="0">
                <a:latin typeface="Courier New"/>
                <a:cs typeface="Courier New"/>
              </a:rPr>
              <a:t>(192.168.0.67)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</a:t>
            </a:r>
            <a:r>
              <a:rPr lang="en-US" sz="900" dirty="0">
                <a:solidFill>
                  <a:srgbClr val="FF0000"/>
                </a:solidFill>
                <a:latin typeface="Courier New"/>
                <a:cs typeface="Courier New"/>
              </a:rPr>
              <a:t>metric 111, </a:t>
            </a:r>
            <a:r>
              <a:rPr lang="en-US" sz="900" dirty="0">
                <a:latin typeface="Courier New"/>
                <a:cs typeface="Courier New"/>
              </a:rPr>
              <a:t>localpref 100, weight 0, valid, external, best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  </a:t>
            </a:r>
            <a:r>
              <a:rPr lang="de-DE" sz="900" b="1" dirty="0">
                <a:latin typeface="Courier New"/>
                <a:cs typeface="Courier New"/>
              </a:rPr>
              <a:t>Actions: Redirect IP: 8.8.8.1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</a:t>
            </a:r>
            <a:r>
              <a:rPr lang="en-US" sz="900" b="1" dirty="0">
                <a:latin typeface="Courier New"/>
                <a:cs typeface="Courier New"/>
              </a:rPr>
              <a:t>from 192.168.0.68 </a:t>
            </a:r>
            <a:r>
              <a:rPr lang="en-US" sz="900" dirty="0">
                <a:latin typeface="Courier New"/>
                <a:cs typeface="Courier New"/>
              </a:rPr>
              <a:t>(192.168.0.68)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Origin IGP, </a:t>
            </a:r>
            <a:r>
              <a:rPr lang="en-US" sz="900" dirty="0">
                <a:solidFill>
                  <a:srgbClr val="FF0000"/>
                </a:solidFill>
                <a:latin typeface="Courier New"/>
                <a:cs typeface="Courier New"/>
              </a:rPr>
              <a:t>metric 111</a:t>
            </a:r>
            <a:r>
              <a:rPr lang="en-US" sz="900" dirty="0">
                <a:latin typeface="Courier New"/>
                <a:cs typeface="Courier New"/>
              </a:rPr>
              <a:t>, localpref 100, weight 0, valid, external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</a:t>
            </a:r>
            <a:r>
              <a:rPr lang="en-US" sz="900" b="1" dirty="0">
                <a:latin typeface="Courier New"/>
                <a:cs typeface="Courier New"/>
              </a:rPr>
              <a:t>Not best: Originator/Router ID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</a:t>
            </a:r>
            <a:r>
              <a:rPr lang="en-US" sz="900" b="1" dirty="0">
                <a:latin typeface="Courier New"/>
                <a:cs typeface="Courier New"/>
              </a:rPr>
              <a:t>Actions: Drop</a:t>
            </a:r>
            <a:endParaRPr lang="en-US" sz="900" b="1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394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 = BGP =&gt; Path-selection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42950"/>
            <a:ext cx="525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The actual Flowspec rule installed in the TCAM apply redirect action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cs typeface="Helvetica Neue"/>
              </a:rPr>
              <a:t>Obviously BGP path-selection needs attention regards controllers and their BGP attribute(s) since in real life probably the scenario is the opposite</a:t>
            </a:r>
          </a:p>
          <a:p>
            <a:pPr marL="629795" lvl="1" indent="-342900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Helvetica Neue"/>
                <a:cs typeface="Helvetica Neue"/>
              </a:rPr>
              <a:t>F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irst try to redirect</a:t>
            </a:r>
          </a:p>
          <a:p>
            <a:pPr marL="629795" lvl="1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Second (if volume to large to scrub) drop</a:t>
            </a: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82000" y="25717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" name="Cloud 40"/>
          <p:cNvSpPr/>
          <p:nvPr/>
        </p:nvSpPr>
        <p:spPr>
          <a:xfrm>
            <a:off x="5715000" y="12001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00084" y="12763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33484" y="1581150"/>
            <a:ext cx="228600" cy="152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0" y="819150"/>
            <a:ext cx="1013097" cy="42728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Dst 10.10.10.1/32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traffic)</a:t>
            </a:r>
          </a:p>
        </p:txBody>
      </p:sp>
      <p:sp>
        <p:nvSpPr>
          <p:cNvPr id="7" name="Freeform 6"/>
          <p:cNvSpPr/>
          <p:nvPr/>
        </p:nvSpPr>
        <p:spPr>
          <a:xfrm>
            <a:off x="7391400" y="1581150"/>
            <a:ext cx="990600" cy="99060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5800" y="2876550"/>
            <a:ext cx="711742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Helvetica Neue"/>
                <a:cs typeface="Helvetica Neue"/>
              </a:rPr>
              <a:t>192.168.0.67</a:t>
            </a: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738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qumran-flowspec#sh </a:t>
            </a:r>
            <a:r>
              <a:rPr lang="en-US" sz="2800" dirty="0" err="1"/>
              <a:t>bgp</a:t>
            </a:r>
            <a:r>
              <a:rPr lang="en-US" sz="2800" dirty="0"/>
              <a:t> flow-spec ipv4 </a:t>
            </a:r>
            <a:r>
              <a:rPr lang="en-US" sz="2800" dirty="0" err="1"/>
              <a:t>deta</a:t>
            </a:r>
            <a:endParaRPr lang="en-US" sz="2800" dirty="0"/>
          </a:p>
          <a:p>
            <a:r>
              <a:rPr lang="en-US" sz="2800" dirty="0"/>
              <a:t>BGP Flow Specification rules for VRF default</a:t>
            </a:r>
          </a:p>
          <a:p>
            <a:r>
              <a:rPr lang="en-US" sz="2800" dirty="0"/>
              <a:t>Router identifier 111.111.111.111, local AS number 1111</a:t>
            </a:r>
          </a:p>
          <a:p>
            <a:r>
              <a:rPr lang="en-US" sz="2800" dirty="0"/>
              <a:t>BGP Flow Specification Matching Rule for 10.10.10.1/32;11.11.11.1/32;</a:t>
            </a:r>
          </a:p>
          <a:p>
            <a:r>
              <a:rPr lang="en-US" sz="2800" dirty="0"/>
              <a:t> Rule identifier: 3890478600</a:t>
            </a:r>
          </a:p>
          <a:p>
            <a:r>
              <a:rPr lang="en-US" sz="2800" dirty="0"/>
              <a:t> Matching Rule:</a:t>
            </a:r>
          </a:p>
          <a:p>
            <a:r>
              <a:rPr lang="de-DE" sz="2800" dirty="0"/>
              <a:t>   Destination </a:t>
            </a:r>
            <a:r>
              <a:rPr lang="de-DE" sz="2800" dirty="0" err="1"/>
              <a:t>Prefix</a:t>
            </a:r>
            <a:r>
              <a:rPr lang="de-DE" sz="2800" dirty="0"/>
              <a:t>: 10.10.10.1/32</a:t>
            </a:r>
          </a:p>
          <a:p>
            <a:r>
              <a:rPr lang="en-US" sz="2800" dirty="0"/>
              <a:t>   Source Prefix: 11.11.11.1/32</a:t>
            </a:r>
          </a:p>
          <a:p>
            <a:r>
              <a:rPr lang="en-US" sz="2800" dirty="0"/>
              <a:t> Paths: 2 available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192.168.0.67 (192.168.0.67)</a:t>
            </a:r>
          </a:p>
          <a:p>
            <a:r>
              <a:rPr lang="en-US" sz="2800" dirty="0"/>
              <a:t>      Origin IGP, metric 111, </a:t>
            </a:r>
            <a:r>
              <a:rPr lang="en-US" sz="2800" dirty="0" err="1"/>
              <a:t>localpref</a:t>
            </a:r>
            <a:r>
              <a:rPr lang="en-US" sz="2800" dirty="0"/>
              <a:t> 100, weight 0, valid, external, best</a:t>
            </a:r>
          </a:p>
          <a:p>
            <a:r>
              <a:rPr lang="mr-IN" sz="2800" dirty="0"/>
              <a:t>          Actions: Redirect IP: 8.8.8.1</a:t>
            </a:r>
          </a:p>
          <a:p>
            <a:r>
              <a:rPr lang="mr-IN" sz="2800" dirty="0"/>
              <a:t>  64515</a:t>
            </a:r>
          </a:p>
          <a:p>
            <a:r>
              <a:rPr lang="en-US" sz="2800" dirty="0"/>
              <a:t>    from 192.168.0.68 (192.168.0.68)</a:t>
            </a:r>
          </a:p>
          <a:p>
            <a:r>
              <a:rPr lang="en-US" sz="2800" dirty="0"/>
              <a:t>      Origin IGP, metric 111, </a:t>
            </a:r>
            <a:r>
              <a:rPr lang="en-US" sz="2800" dirty="0" err="1"/>
              <a:t>localpref</a:t>
            </a:r>
            <a:r>
              <a:rPr lang="en-US" sz="2800" dirty="0"/>
              <a:t> 100, weight 0, valid, external</a:t>
            </a:r>
          </a:p>
          <a:p>
            <a:r>
              <a:rPr lang="mr-IN" sz="2800" dirty="0"/>
              <a:t>          Actions: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495550"/>
            <a:ext cx="5105400" cy="2246769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Courier New"/>
                <a:cs typeface="Courier New"/>
              </a:rPr>
              <a:t>qumran-flowspec#sh</a:t>
            </a:r>
            <a:r>
              <a:rPr lang="en-US" sz="1000" dirty="0">
                <a:latin typeface="Courier New"/>
                <a:cs typeface="Courier New"/>
              </a:rPr>
              <a:t> flow-spec ipv4 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Flow-spec rule: 10.10.10.1/32;11.11.11.1/32;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</a:t>
            </a:r>
            <a:r>
              <a:rPr lang="de-DE" sz="1000" dirty="0" err="1">
                <a:latin typeface="Courier New"/>
                <a:cs typeface="Courier New"/>
              </a:rPr>
              <a:t>Rule</a:t>
            </a:r>
            <a:r>
              <a:rPr lang="de-DE" sz="1000" dirty="0">
                <a:latin typeface="Courier New"/>
                <a:cs typeface="Courier New"/>
              </a:rPr>
              <a:t> </a:t>
            </a:r>
            <a:r>
              <a:rPr lang="de-DE" sz="1000" dirty="0" err="1">
                <a:latin typeface="Courier New"/>
                <a:cs typeface="Courier New"/>
              </a:rPr>
              <a:t>identifier</a:t>
            </a:r>
            <a:r>
              <a:rPr lang="de-DE" sz="1000" dirty="0">
                <a:latin typeface="Courier New"/>
                <a:cs typeface="Courier New"/>
              </a:rPr>
              <a:t>: 3883141696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  Destination </a:t>
            </a:r>
            <a:r>
              <a:rPr lang="de-DE" sz="1000" dirty="0" err="1">
                <a:latin typeface="Courier New"/>
                <a:cs typeface="Courier New"/>
              </a:rPr>
              <a:t>prefix</a:t>
            </a:r>
            <a:r>
              <a:rPr lang="de-DE" sz="1000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1000" b="1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ro-RO" sz="1000" b="1" dirty="0">
                <a:latin typeface="Courier New"/>
                <a:cs typeface="Courier New"/>
              </a:rPr>
              <a:t>      Redirect: VRF default, 8.8.8.1</a:t>
            </a:r>
          </a:p>
          <a:p>
            <a:pPr algn="l"/>
            <a:r>
              <a:rPr lang="mr-IN" sz="1000" b="1" dirty="0">
                <a:latin typeface="Courier New"/>
                <a:cs typeface="Courier New"/>
              </a:rPr>
              <a:t>                Route via next hop 8.8.8.1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Counter: 0 packets</a:t>
            </a:r>
            <a:endParaRPr lang="en-US" sz="10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  <p:sp>
        <p:nvSpPr>
          <p:cNvPr id="35" name="Can 34"/>
          <p:cNvSpPr/>
          <p:nvPr/>
        </p:nvSpPr>
        <p:spPr>
          <a:xfrm>
            <a:off x="8305800" y="895350"/>
            <a:ext cx="247955" cy="304800"/>
          </a:xfrm>
          <a:prstGeom prst="ca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01000" y="12001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Helvetica Neue"/>
                <a:cs typeface="Helvetica Neue"/>
              </a:rPr>
              <a:t>Scrubber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Helvetica Neue"/>
                <a:cs typeface="Helvetica Neue"/>
              </a:rPr>
              <a:t>8.8.8.1</a:t>
            </a:r>
          </a:p>
        </p:txBody>
      </p:sp>
      <p:sp>
        <p:nvSpPr>
          <p:cNvPr id="14" name="Freeform 13"/>
          <p:cNvSpPr/>
          <p:nvPr/>
        </p:nvSpPr>
        <p:spPr>
          <a:xfrm>
            <a:off x="7238999" y="1047750"/>
            <a:ext cx="1117633" cy="844550"/>
          </a:xfrm>
          <a:custGeom>
            <a:avLst/>
            <a:gdLst>
              <a:gd name="connsiteX0" fmla="*/ 41863 w 1159496"/>
              <a:gd name="connsiteY0" fmla="*/ 0 h 698500"/>
              <a:gd name="connsiteX1" fmla="*/ 41863 w 1159496"/>
              <a:gd name="connsiteY1" fmla="*/ 317500 h 698500"/>
              <a:gd name="connsiteX2" fmla="*/ 41863 w 1159496"/>
              <a:gd name="connsiteY2" fmla="*/ 317500 h 698500"/>
              <a:gd name="connsiteX3" fmla="*/ 1159463 w 1159496"/>
              <a:gd name="connsiteY3" fmla="*/ 38100 h 698500"/>
              <a:gd name="connsiteX4" fmla="*/ 79963 w 1159496"/>
              <a:gd name="connsiteY4" fmla="*/ 381000 h 698500"/>
              <a:gd name="connsiteX5" fmla="*/ 79963 w 1159496"/>
              <a:gd name="connsiteY5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96" h="698500">
                <a:moveTo>
                  <a:pt x="41863" y="0"/>
                </a:moveTo>
                <a:lnTo>
                  <a:pt x="41863" y="317500"/>
                </a:lnTo>
                <a:lnTo>
                  <a:pt x="41863" y="317500"/>
                </a:lnTo>
                <a:cubicBezTo>
                  <a:pt x="228129" y="270933"/>
                  <a:pt x="1153113" y="27517"/>
                  <a:pt x="1159463" y="38100"/>
                </a:cubicBezTo>
                <a:cubicBezTo>
                  <a:pt x="1165813" y="48683"/>
                  <a:pt x="259880" y="270933"/>
                  <a:pt x="79963" y="381000"/>
                </a:cubicBezTo>
                <a:cubicBezTo>
                  <a:pt x="-99954" y="491067"/>
                  <a:pt x="79963" y="698500"/>
                  <a:pt x="79963" y="69850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 error example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Controller ship rule to the Router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NOTE: The rule is by purpose a weirdo</a:t>
            </a:r>
            <a:r>
              <a:rPr lang="mr-IN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…</a:t>
            </a:r>
            <a:endParaRPr lang="en-US" sz="18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33" y="1428750"/>
            <a:ext cx="5993983" cy="3323987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 New"/>
                <a:cs typeface="Courier New"/>
              </a:rPr>
              <a:t>20</a:t>
            </a:r>
            <a:r>
              <a:rPr lang="en-US" sz="1000" dirty="0">
                <a:latin typeface="Courier New"/>
                <a:cs typeface="Courier New"/>
              </a:rPr>
              <a:t>:02:37 | 2354   | configuration | &gt; neighbor         | '192.168.0.111'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local-as         | '64515'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peer-as          | '1111'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hold-time        | '180'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family</a:t>
            </a:r>
            <a:r>
              <a:rPr lang="de-DE" sz="1000" dirty="0">
                <a:latin typeface="Courier New"/>
                <a:cs typeface="Courier New"/>
              </a:rPr>
              <a:t>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. ipv4             | '</a:t>
            </a:r>
            <a:r>
              <a:rPr lang="de-DE" sz="1000" dirty="0" err="1">
                <a:latin typeface="Courier New"/>
                <a:cs typeface="Courier New"/>
              </a:rPr>
              <a:t>flow</a:t>
            </a:r>
            <a:r>
              <a:rPr lang="de-DE" sz="1000" dirty="0">
                <a:latin typeface="Courier New"/>
                <a:cs typeface="Courier New"/>
              </a:rPr>
              <a:t>'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&lt; </a:t>
            </a:r>
            <a:r>
              <a:rPr lang="de-DE" sz="1000" dirty="0" err="1">
                <a:latin typeface="Courier New"/>
                <a:cs typeface="Courier New"/>
              </a:rPr>
              <a:t>family</a:t>
            </a:r>
            <a:r>
              <a:rPr lang="de-DE" sz="1000" dirty="0">
                <a:latin typeface="Courier New"/>
                <a:cs typeface="Courier New"/>
              </a:rPr>
              <a:t>           | 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router-id        | '192.168.0.68'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local-address    | '192.168.0.68'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flow</a:t>
            </a:r>
            <a:r>
              <a:rPr lang="de-DE" sz="1000" dirty="0">
                <a:latin typeface="Courier New"/>
                <a:cs typeface="Courier New"/>
              </a:rPr>
              <a:t>  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route 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match</a:t>
            </a:r>
            <a:r>
              <a:rPr lang="de-DE" sz="1000" dirty="0">
                <a:latin typeface="Courier New"/>
                <a:cs typeface="Courier New"/>
              </a:rPr>
              <a:t>            | 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source           | '11.11.11.1/32'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destination      | '10.10.10.1/32'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destination-port | </a:t>
            </a:r>
            <a:r>
              <a:rPr lang="hr-HR" sz="1000" b="1" dirty="0">
                <a:latin typeface="Courier New"/>
                <a:cs typeface="Courier New"/>
              </a:rPr>
              <a:t>'=80&amp;&gt;8080&amp;&lt;8088'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source-port      | '&gt;=1024'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protocol         | '=tcp'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&lt; </a:t>
            </a:r>
            <a:r>
              <a:rPr lang="de-DE" sz="1000" dirty="0" err="1">
                <a:latin typeface="Courier New"/>
                <a:cs typeface="Courier New"/>
              </a:rPr>
              <a:t>match</a:t>
            </a:r>
            <a:r>
              <a:rPr lang="de-DE" sz="1000" dirty="0">
                <a:latin typeface="Courier New"/>
                <a:cs typeface="Courier New"/>
              </a:rPr>
              <a:t> 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20:02:37 | 2354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then</a:t>
            </a:r>
            <a:r>
              <a:rPr lang="de-DE" sz="1000" dirty="0">
                <a:latin typeface="Courier New"/>
                <a:cs typeface="Courier New"/>
              </a:rPr>
              <a:t>             | 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20:02:37 | 2354   | configuration | . discard          | 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20</a:t>
            </a:r>
            <a:r>
              <a:rPr lang="en-US" sz="1000" dirty="0">
                <a:latin typeface="Courier New"/>
                <a:cs typeface="Courier New"/>
              </a:rPr>
              <a:t>:02:37 | 2354   | configuration | &lt; neighbor         | </a:t>
            </a:r>
            <a:endParaRPr lang="en-US" sz="10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534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Rules error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The BGP RIB accepts the rule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The reason for acceptance is based on the RFC where BGP part (RIB) only suppose to check BGP and the route Validation function</a:t>
            </a: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267" y="1885950"/>
            <a:ext cx="5977049" cy="2708434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 smtClean="0">
                <a:latin typeface="Courier New"/>
                <a:cs typeface="Courier New"/>
              </a:rPr>
              <a:t>qumran</a:t>
            </a:r>
            <a:r>
              <a:rPr lang="en-US" sz="1000" dirty="0" err="1">
                <a:latin typeface="Courier New"/>
                <a:cs typeface="Courier New"/>
              </a:rPr>
              <a:t>-flowspec#sh</a:t>
            </a:r>
            <a:r>
              <a:rPr lang="en-US" sz="1000" dirty="0">
                <a:latin typeface="Courier New"/>
                <a:cs typeface="Courier New"/>
              </a:rPr>
              <a:t> </a:t>
            </a:r>
            <a:r>
              <a:rPr lang="en-US" sz="1000" dirty="0" err="1">
                <a:latin typeface="Courier New"/>
                <a:cs typeface="Courier New"/>
              </a:rPr>
              <a:t>bgp</a:t>
            </a:r>
            <a:r>
              <a:rPr lang="en-US" sz="1000" dirty="0">
                <a:latin typeface="Courier New"/>
                <a:cs typeface="Courier New"/>
              </a:rPr>
              <a:t> flow-spec ipv4 </a:t>
            </a:r>
            <a:r>
              <a:rPr lang="en-US" sz="1000" dirty="0" err="1">
                <a:latin typeface="Courier New"/>
                <a:cs typeface="Courier New"/>
              </a:rPr>
              <a:t>det</a:t>
            </a:r>
            <a:endParaRPr lang="en-US" sz="1000" dirty="0">
              <a:latin typeface="Courier New"/>
              <a:cs typeface="Courier New"/>
            </a:endParaRPr>
          </a:p>
          <a:p>
            <a:pPr algn="l"/>
            <a:r>
              <a:rPr lang="en-US" sz="1000" dirty="0">
                <a:latin typeface="Courier New"/>
                <a:cs typeface="Courier New"/>
              </a:rPr>
              <a:t>BGP Flow Specification rules for VRF default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Router identifier 111.111.111.111, local AS number 1111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BGP Flow Specification Matching Rule for 10.10.10.1/32;11.11.11.1/32;IP:=6;DP:=80&amp;&gt;8080&amp;&lt;8088;SP:&gt;=1024;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Rule identifier: 3882110944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Matching Rule: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Destination </a:t>
            </a:r>
            <a:r>
              <a:rPr lang="de-DE" sz="1000" dirty="0" err="1">
                <a:latin typeface="Courier New"/>
                <a:cs typeface="Courier New"/>
              </a:rPr>
              <a:t>Prefix</a:t>
            </a:r>
            <a:r>
              <a:rPr lang="de-DE" sz="1000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Source Prefix: 11.11.11.1/32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IP Protocol: =6</a:t>
            </a:r>
          </a:p>
          <a:p>
            <a:pPr algn="l"/>
            <a:r>
              <a:rPr lang="en-US" sz="1000" b="1" dirty="0">
                <a:latin typeface="Courier New"/>
                <a:cs typeface="Courier New"/>
              </a:rPr>
              <a:t>   Destination Port: =80 &amp; &gt;8080 &amp; &lt;8088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Source Port: &gt;=1024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Paths: 1 available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64515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from 192.168.0.68 (192.168.0.68)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Origin IGP, metric 111, </a:t>
            </a:r>
            <a:r>
              <a:rPr lang="en-US" sz="1000" dirty="0" err="1">
                <a:latin typeface="Courier New"/>
                <a:cs typeface="Courier New"/>
              </a:rPr>
              <a:t>localpref</a:t>
            </a:r>
            <a:r>
              <a:rPr lang="en-US" sz="1000" dirty="0">
                <a:latin typeface="Courier New"/>
                <a:cs typeface="Courier New"/>
              </a:rPr>
              <a:t> 100, weight 0, valid, external, best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      Actions: Drop</a:t>
            </a:r>
            <a:endParaRPr lang="en-US" sz="1000" b="1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241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 signaled from customer to provider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19150"/>
            <a:ext cx="5715000" cy="344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This is unrealistic scenario !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This scenario comes up from time to time in Whitepapers written by vendors.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ever really been implemented in real solutions with scale and control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The problems (to begin with)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Trust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Scale&amp;control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Detection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Etc…</a:t>
            </a:r>
          </a:p>
          <a:p>
            <a:pPr marL="285750" indent="-285750" algn="l">
              <a:buFont typeface="Arial"/>
              <a:buChar char="•"/>
            </a:pPr>
            <a:endParaRPr lang="sv-SE" sz="2000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264400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9484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425684" y="3790950"/>
            <a:ext cx="762000" cy="457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5684" y="3867150"/>
            <a:ext cx="8108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16800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31200" y="3867150"/>
            <a:ext cx="742645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FF0000"/>
                </a:solidFill>
                <a:latin typeface="Myriad Pro"/>
                <a:cs typeface="Myriad Pro"/>
              </a:rPr>
              <a:t>Flowspec</a:t>
            </a:r>
          </a:p>
          <a:p>
            <a:pPr algn="l"/>
            <a:r>
              <a:rPr lang="en-US" sz="900" dirty="0" smtClean="0">
                <a:solidFill>
                  <a:srgbClr val="FF0000"/>
                </a:solidFill>
                <a:latin typeface="Myriad Pro"/>
                <a:cs typeface="Myriad Pro"/>
              </a:rPr>
              <a:t>BGP update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6400" y="4324350"/>
            <a:ext cx="62931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1.0.0.0/24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6684" y="1123950"/>
            <a:ext cx="62931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1.0.0.1/32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30484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6654800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69200" y="18859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84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84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7654284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0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" name="Can 20"/>
          <p:cNvSpPr/>
          <p:nvPr/>
        </p:nvSpPr>
        <p:spPr>
          <a:xfrm>
            <a:off x="7721600" y="4324350"/>
            <a:ext cx="247955" cy="228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084" y="35623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00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8" name="Freeform 27"/>
          <p:cNvSpPr/>
          <p:nvPr/>
        </p:nvSpPr>
        <p:spPr>
          <a:xfrm>
            <a:off x="7950200" y="3790950"/>
            <a:ext cx="394184" cy="501650"/>
          </a:xfrm>
          <a:custGeom>
            <a:avLst/>
            <a:gdLst>
              <a:gd name="connsiteX0" fmla="*/ 0 w 305284"/>
              <a:gd name="connsiteY0" fmla="*/ 571500 h 571500"/>
              <a:gd name="connsiteX1" fmla="*/ 304800 w 305284"/>
              <a:gd name="connsiteY1" fmla="*/ 431800 h 571500"/>
              <a:gd name="connsiteX2" fmla="*/ 76200 w 305284"/>
              <a:gd name="connsiteY2" fmla="*/ 0 h 571500"/>
              <a:gd name="connsiteX3" fmla="*/ 76200 w 305284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84" h="571500">
                <a:moveTo>
                  <a:pt x="0" y="571500"/>
                </a:moveTo>
                <a:cubicBezTo>
                  <a:pt x="146050" y="549275"/>
                  <a:pt x="292100" y="527050"/>
                  <a:pt x="304800" y="431800"/>
                </a:cubicBezTo>
                <a:cubicBezTo>
                  <a:pt x="317500" y="336550"/>
                  <a:pt x="76200" y="0"/>
                  <a:pt x="76200" y="0"/>
                </a:cubicBezTo>
                <a:lnTo>
                  <a:pt x="76200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797800" y="3257550"/>
            <a:ext cx="143944" cy="39304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6883400" y="2578100"/>
            <a:ext cx="838200" cy="469900"/>
          </a:xfrm>
          <a:custGeom>
            <a:avLst/>
            <a:gdLst>
              <a:gd name="connsiteX0" fmla="*/ 838200 w 838200"/>
              <a:gd name="connsiteY0" fmla="*/ 469900 h 469900"/>
              <a:gd name="connsiteX1" fmla="*/ 596900 w 838200"/>
              <a:gd name="connsiteY1" fmla="*/ 165100 h 469900"/>
              <a:gd name="connsiteX2" fmla="*/ 0 w 8382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69900">
                <a:moveTo>
                  <a:pt x="838200" y="469900"/>
                </a:moveTo>
                <a:cubicBezTo>
                  <a:pt x="787400" y="356658"/>
                  <a:pt x="736600" y="243417"/>
                  <a:pt x="596900" y="165100"/>
                </a:cubicBezTo>
                <a:cubicBezTo>
                  <a:pt x="457200" y="86783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7683500" y="2616200"/>
            <a:ext cx="342900" cy="419100"/>
          </a:xfrm>
          <a:custGeom>
            <a:avLst/>
            <a:gdLst>
              <a:gd name="connsiteX0" fmla="*/ 0 w 241300"/>
              <a:gd name="connsiteY0" fmla="*/ 419100 h 419100"/>
              <a:gd name="connsiteX1" fmla="*/ 63500 w 241300"/>
              <a:gd name="connsiteY1" fmla="*/ 88900 h 419100"/>
              <a:gd name="connsiteX2" fmla="*/ 241300 w 241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419100">
                <a:moveTo>
                  <a:pt x="0" y="419100"/>
                </a:moveTo>
                <a:cubicBezTo>
                  <a:pt x="11641" y="288925"/>
                  <a:pt x="23283" y="158750"/>
                  <a:pt x="63500" y="88900"/>
                </a:cubicBezTo>
                <a:cubicBezTo>
                  <a:pt x="103717" y="19050"/>
                  <a:pt x="241300" y="0"/>
                  <a:pt x="24130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7721600" y="2190750"/>
            <a:ext cx="533400" cy="762000"/>
          </a:xfrm>
          <a:custGeom>
            <a:avLst/>
            <a:gdLst>
              <a:gd name="connsiteX0" fmla="*/ 0 w 241300"/>
              <a:gd name="connsiteY0" fmla="*/ 419100 h 419100"/>
              <a:gd name="connsiteX1" fmla="*/ 63500 w 241300"/>
              <a:gd name="connsiteY1" fmla="*/ 88900 h 419100"/>
              <a:gd name="connsiteX2" fmla="*/ 241300 w 241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419100">
                <a:moveTo>
                  <a:pt x="0" y="419100"/>
                </a:moveTo>
                <a:cubicBezTo>
                  <a:pt x="11641" y="288925"/>
                  <a:pt x="23283" y="158750"/>
                  <a:pt x="63500" y="88900"/>
                </a:cubicBezTo>
                <a:cubicBezTo>
                  <a:pt x="103717" y="19050"/>
                  <a:pt x="241300" y="0"/>
                  <a:pt x="24130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7188200" y="1962150"/>
            <a:ext cx="508000" cy="1060450"/>
          </a:xfrm>
          <a:custGeom>
            <a:avLst/>
            <a:gdLst>
              <a:gd name="connsiteX0" fmla="*/ 645600 w 645600"/>
              <a:gd name="connsiteY0" fmla="*/ 1104900 h 1104900"/>
              <a:gd name="connsiteX1" fmla="*/ 48700 w 645600"/>
              <a:gd name="connsiteY1" fmla="*/ 546100 h 1104900"/>
              <a:gd name="connsiteX2" fmla="*/ 36000 w 6456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600" h="1104900">
                <a:moveTo>
                  <a:pt x="645600" y="1104900"/>
                </a:moveTo>
                <a:cubicBezTo>
                  <a:pt x="397950" y="917575"/>
                  <a:pt x="150300" y="730250"/>
                  <a:pt x="48700" y="546100"/>
                </a:cubicBezTo>
                <a:cubicBezTo>
                  <a:pt x="-52900" y="361950"/>
                  <a:pt x="36000" y="0"/>
                  <a:pt x="3600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7493000" y="1657350"/>
            <a:ext cx="355600" cy="1517650"/>
          </a:xfrm>
          <a:custGeom>
            <a:avLst/>
            <a:gdLst>
              <a:gd name="connsiteX0" fmla="*/ 645600 w 645600"/>
              <a:gd name="connsiteY0" fmla="*/ 1104900 h 1104900"/>
              <a:gd name="connsiteX1" fmla="*/ 48700 w 645600"/>
              <a:gd name="connsiteY1" fmla="*/ 546100 h 1104900"/>
              <a:gd name="connsiteX2" fmla="*/ 36000 w 6456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600" h="1104900">
                <a:moveTo>
                  <a:pt x="645600" y="1104900"/>
                </a:moveTo>
                <a:cubicBezTo>
                  <a:pt x="397950" y="917575"/>
                  <a:pt x="150300" y="730250"/>
                  <a:pt x="48700" y="546100"/>
                </a:cubicBezTo>
                <a:cubicBezTo>
                  <a:pt x="-52900" y="361950"/>
                  <a:pt x="36000" y="0"/>
                  <a:pt x="3600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50200" y="3028950"/>
            <a:ext cx="731618" cy="181067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PE (Provider)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1905" y="3562350"/>
            <a:ext cx="1039395" cy="181067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CE/CPE (Customer)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721600" y="31051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&quot;No&quot; Symbol 36"/>
          <p:cNvSpPr/>
          <p:nvPr/>
        </p:nvSpPr>
        <p:spPr>
          <a:xfrm>
            <a:off x="6654800" y="24955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8331200" y="20383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&quot;No&quot; Symbol 38"/>
          <p:cNvSpPr/>
          <p:nvPr/>
        </p:nvSpPr>
        <p:spPr>
          <a:xfrm>
            <a:off x="8026400" y="2571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7112000" y="17335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7569200" y="13525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Cloud 41"/>
          <p:cNvSpPr/>
          <p:nvPr/>
        </p:nvSpPr>
        <p:spPr>
          <a:xfrm>
            <a:off x="5943600" y="15811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28684" y="16573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629400" y="1733550"/>
            <a:ext cx="381000" cy="152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77000" y="1428750"/>
            <a:ext cx="696716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&gt;1.0.0.1/32</a:t>
            </a:r>
          </a:p>
        </p:txBody>
      </p:sp>
    </p:spTree>
    <p:extLst>
      <p:ext uri="{BB962C8B-B14F-4D97-AF65-F5344CB8AC3E}">
        <p14:creationId xmlns:p14="http://schemas.microsoft.com/office/powerpoint/2010/main" val="18720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Rules error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10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However the TCAM FIB do not accept the rule (since its false)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rgbClr val="163058"/>
                </a:solidFill>
                <a:latin typeface="Helvetica Neue"/>
                <a:cs typeface="Helvetica Neue"/>
              </a:rPr>
              <a:t>D</a:t>
            </a:r>
            <a:r>
              <a:rPr lang="en-US" sz="1600" dirty="0" err="1" smtClean="0">
                <a:solidFill>
                  <a:srgbClr val="163058"/>
                </a:solidFill>
                <a:latin typeface="Helvetica Neue"/>
                <a:cs typeface="Helvetica Neue"/>
              </a:rPr>
              <a:t>st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 port </a:t>
            </a:r>
            <a:r>
              <a:rPr lang="en-US" sz="1600" b="1" dirty="0" smtClean="0">
                <a:solidFill>
                  <a:srgbClr val="163058"/>
                </a:solidFill>
                <a:latin typeface="Helvetica Neue"/>
                <a:cs typeface="Helvetica Neue"/>
              </a:rPr>
              <a:t>equal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to 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80 and needs to be between </a:t>
            </a:r>
            <a:r>
              <a:rPr lang="en-US" sz="1600" dirty="0">
                <a:solidFill>
                  <a:srgbClr val="163058"/>
                </a:solidFill>
                <a:latin typeface="Helvetica Neue"/>
                <a:cs typeface="Helvetica Neue"/>
              </a:rPr>
              <a:t>8080-</a:t>
            </a: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8088 !!!</a:t>
            </a: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38350"/>
            <a:ext cx="5410200" cy="1785104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endParaRPr lang="en-US" sz="1000" dirty="0" smtClean="0">
              <a:latin typeface="Courier New"/>
              <a:cs typeface="Courier New"/>
            </a:endParaRPr>
          </a:p>
          <a:p>
            <a:pPr algn="l"/>
            <a:r>
              <a:rPr lang="en-US" sz="1000" dirty="0" err="1" smtClean="0">
                <a:latin typeface="Courier New"/>
                <a:cs typeface="Courier New"/>
              </a:rPr>
              <a:t>qumran</a:t>
            </a:r>
            <a:r>
              <a:rPr lang="en-US" sz="1000" dirty="0" err="1">
                <a:latin typeface="Courier New"/>
                <a:cs typeface="Courier New"/>
              </a:rPr>
              <a:t>-flowspec#sh</a:t>
            </a:r>
            <a:r>
              <a:rPr lang="en-US" sz="1000" dirty="0">
                <a:latin typeface="Courier New"/>
                <a:cs typeface="Courier New"/>
              </a:rPr>
              <a:t> flow-spec ipv4 infeasible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10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Flow-spec rule: 10.10.10.1/32;11.11.11.1/32;IP:=6;DP:=80&amp;&gt;8080&amp;&lt;8088;SP:&gt;=1024;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    </a:t>
            </a:r>
            <a:r>
              <a:rPr lang="de-DE" sz="1000" dirty="0" err="1">
                <a:latin typeface="Courier New"/>
                <a:cs typeface="Courier New"/>
              </a:rPr>
              <a:t>Rule</a:t>
            </a:r>
            <a:r>
              <a:rPr lang="de-DE" sz="1000" dirty="0">
                <a:latin typeface="Courier New"/>
                <a:cs typeface="Courier New"/>
              </a:rPr>
              <a:t> </a:t>
            </a:r>
            <a:r>
              <a:rPr lang="de-DE" sz="1000" dirty="0" err="1">
                <a:latin typeface="Courier New"/>
                <a:cs typeface="Courier New"/>
              </a:rPr>
              <a:t>identifier</a:t>
            </a:r>
            <a:r>
              <a:rPr lang="de-DE" sz="1000" dirty="0">
                <a:latin typeface="Courier New"/>
                <a:cs typeface="Courier New"/>
              </a:rPr>
              <a:t>: 3882110944</a:t>
            </a:r>
          </a:p>
          <a:p>
            <a:pPr algn="l"/>
            <a:r>
              <a:rPr lang="de-DE" sz="1000" b="1" dirty="0">
                <a:latin typeface="Courier New"/>
                <a:cs typeface="Courier New"/>
              </a:rPr>
              <a:t>    </a:t>
            </a:r>
            <a:r>
              <a:rPr lang="de-DE" sz="1000" b="1" dirty="0" err="1">
                <a:latin typeface="Courier New"/>
                <a:cs typeface="Courier New"/>
              </a:rPr>
              <a:t>Infeasible</a:t>
            </a:r>
            <a:r>
              <a:rPr lang="de-DE" sz="1000" b="1" dirty="0">
                <a:latin typeface="Courier New"/>
                <a:cs typeface="Courier New"/>
              </a:rPr>
              <a:t> due </a:t>
            </a:r>
            <a:r>
              <a:rPr lang="de-DE" sz="1000" b="1" dirty="0" err="1">
                <a:latin typeface="Courier New"/>
                <a:cs typeface="Courier New"/>
              </a:rPr>
              <a:t>to</a:t>
            </a:r>
            <a:r>
              <a:rPr lang="de-DE" sz="1000" b="1" dirty="0">
                <a:latin typeface="Courier New"/>
                <a:cs typeface="Courier New"/>
              </a:rPr>
              <a:t> Destination </a:t>
            </a:r>
            <a:r>
              <a:rPr lang="de-DE" sz="1000" b="1" dirty="0" err="1">
                <a:latin typeface="Courier New"/>
                <a:cs typeface="Courier New"/>
              </a:rPr>
              <a:t>port</a:t>
            </a:r>
            <a:endParaRPr lang="de-DE" sz="1000" b="1" dirty="0">
              <a:latin typeface="Courier New"/>
              <a:cs typeface="Courier New"/>
            </a:endParaRPr>
          </a:p>
          <a:p>
            <a:pPr algn="l"/>
            <a:r>
              <a:rPr lang="mr-IN" sz="10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1000" b="1" dirty="0">
                <a:latin typeface="Courier New"/>
                <a:cs typeface="Courier New"/>
              </a:rPr>
              <a:t>      Installed: no(infeasible rule</a:t>
            </a:r>
            <a:r>
              <a:rPr lang="en-US" sz="1000" b="1" dirty="0" smtClean="0">
                <a:latin typeface="Courier New"/>
                <a:cs typeface="Courier New"/>
              </a:rPr>
              <a:t>)</a:t>
            </a:r>
          </a:p>
          <a:p>
            <a:pPr algn="l"/>
            <a:endParaRPr lang="en-US" sz="10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252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3) </a:t>
            </a:r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 scale and TCAM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Controller ship rule to the Router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NOTE: The rule simple </a:t>
            </a:r>
            <a:r>
              <a:rPr lang="en-US" sz="1800" dirty="0" err="1" smtClean="0">
                <a:solidFill>
                  <a:srgbClr val="163058"/>
                </a:solidFill>
                <a:latin typeface="Helvetica Neue"/>
                <a:cs typeface="Helvetica Neue"/>
              </a:rPr>
              <a:t>Src</a:t>
            </a:r>
            <a:r>
              <a:rPr lang="en-US" sz="1800" dirty="0" smtClean="0">
                <a:solidFill>
                  <a:srgbClr val="163058"/>
                </a:solidFill>
                <a:latin typeface="Helvetica Neue"/>
                <a:cs typeface="Helvetica Neue"/>
              </a:rPr>
              <a:t> IP with action drop</a:t>
            </a:r>
            <a:endParaRPr lang="en-US" sz="18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33" y="1616452"/>
            <a:ext cx="5799667" cy="2862322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100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100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1000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1000" dirty="0">
                <a:latin typeface="Courier New"/>
                <a:cs typeface="Courier New"/>
              </a:rPr>
              <a:t>21:29:17 | 2521   | configuration | &gt; neighbor         | '192.168.0.111'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. local-as         | '64515'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. peer-as          | '1111'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. hold-time        | '180'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&gt; family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21:29:17 | 2521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. ipv4             | '</a:t>
            </a:r>
            <a:r>
              <a:rPr lang="de-DE" sz="1000" dirty="0" err="1">
                <a:latin typeface="Courier New"/>
                <a:cs typeface="Courier New"/>
              </a:rPr>
              <a:t>flow</a:t>
            </a:r>
            <a:r>
              <a:rPr lang="de-DE" sz="1000" dirty="0">
                <a:latin typeface="Courier New"/>
                <a:cs typeface="Courier New"/>
              </a:rPr>
              <a:t>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&lt; family           | 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. router-id        | '192.168.0.68'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. local-address    | '192.168.0.68'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21:29:17 | 2521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flow</a:t>
            </a:r>
            <a:r>
              <a:rPr lang="de-DE" sz="1000" dirty="0">
                <a:latin typeface="Courier New"/>
                <a:cs typeface="Courier New"/>
              </a:rPr>
              <a:t>             | 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&gt; route 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21:29:17 | 2521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match</a:t>
            </a:r>
            <a:r>
              <a:rPr lang="de-DE" sz="1000" dirty="0">
                <a:latin typeface="Courier New"/>
                <a:cs typeface="Courier New"/>
              </a:rPr>
              <a:t>            | </a:t>
            </a:r>
          </a:p>
          <a:p>
            <a:pPr algn="l"/>
            <a:r>
              <a:rPr lang="hr-HR" sz="1000" b="1" dirty="0">
                <a:latin typeface="Courier New"/>
                <a:cs typeface="Courier New"/>
              </a:rPr>
              <a:t>21:29:17 | 2521   | configuration | . source           | '11.11.11.1/32</a:t>
            </a:r>
            <a:r>
              <a:rPr lang="hr-HR" sz="1000" dirty="0">
                <a:latin typeface="Courier New"/>
                <a:cs typeface="Courier New"/>
              </a:rPr>
              <a:t>'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21:29:17 | 2521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&lt; </a:t>
            </a:r>
            <a:r>
              <a:rPr lang="de-DE" sz="1000" dirty="0" err="1">
                <a:latin typeface="Courier New"/>
                <a:cs typeface="Courier New"/>
              </a:rPr>
              <a:t>match</a:t>
            </a:r>
            <a:r>
              <a:rPr lang="de-DE" sz="1000" dirty="0">
                <a:latin typeface="Courier New"/>
                <a:cs typeface="Courier New"/>
              </a:rPr>
              <a:t>            | </a:t>
            </a:r>
          </a:p>
          <a:p>
            <a:pPr algn="l"/>
            <a:r>
              <a:rPr lang="de-DE" sz="1000" dirty="0">
                <a:latin typeface="Courier New"/>
                <a:cs typeface="Courier New"/>
              </a:rPr>
              <a:t>21:29:17 | 2521   | </a:t>
            </a:r>
            <a:r>
              <a:rPr lang="de-DE" sz="1000" dirty="0" err="1">
                <a:latin typeface="Courier New"/>
                <a:cs typeface="Courier New"/>
              </a:rPr>
              <a:t>configuration</a:t>
            </a:r>
            <a:r>
              <a:rPr lang="de-DE" sz="1000" dirty="0">
                <a:latin typeface="Courier New"/>
                <a:cs typeface="Courier New"/>
              </a:rPr>
              <a:t> | &gt; </a:t>
            </a:r>
            <a:r>
              <a:rPr lang="de-DE" sz="1000" dirty="0" err="1">
                <a:latin typeface="Courier New"/>
                <a:cs typeface="Courier New"/>
              </a:rPr>
              <a:t>then</a:t>
            </a:r>
            <a:r>
              <a:rPr lang="de-DE" sz="1000" dirty="0">
                <a:latin typeface="Courier New"/>
                <a:cs typeface="Courier New"/>
              </a:rPr>
              <a:t>             | </a:t>
            </a:r>
          </a:p>
          <a:p>
            <a:pPr algn="l"/>
            <a:r>
              <a:rPr lang="hr-HR" sz="1000" dirty="0">
                <a:latin typeface="Courier New"/>
                <a:cs typeface="Courier New"/>
              </a:rPr>
              <a:t>21:29:17 | 2521   | configuration | . discard          | </a:t>
            </a:r>
            <a:endParaRPr lang="hr-HR" sz="1000" dirty="0" smtClean="0">
              <a:latin typeface="Courier New"/>
              <a:cs typeface="Courier New"/>
            </a:endParaRPr>
          </a:p>
          <a:p>
            <a:pPr algn="l"/>
            <a:r>
              <a:rPr lang="en-US" sz="10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10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10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10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 scale and TCAM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TCAM FIB accept the rule and install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TCAM space consume 1 entry of 24576 </a:t>
            </a:r>
          </a:p>
          <a:p>
            <a:pPr marL="285750" indent="-285750" algn="l">
              <a:buFont typeface="Arial"/>
              <a:buChar char="•"/>
            </a:pP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200" y="1428750"/>
            <a:ext cx="5960116" cy="3046987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>
                <a:latin typeface="Courier New"/>
                <a:cs typeface="Courier New"/>
              </a:rPr>
              <a:t>qumran-flowspec#sh</a:t>
            </a:r>
            <a:r>
              <a:rPr lang="en-US" sz="1200" dirty="0">
                <a:latin typeface="Courier New"/>
                <a:cs typeface="Courier New"/>
              </a:rPr>
              <a:t> flow-spec ipv4</a:t>
            </a:r>
          </a:p>
          <a:p>
            <a:pPr algn="l"/>
            <a:r>
              <a:rPr lang="en-US" sz="12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12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1200" dirty="0">
                <a:latin typeface="Courier New"/>
                <a:cs typeface="Courier New"/>
              </a:rPr>
              <a:t>  Flow-spec rule: *;11.11.11.1/32;</a:t>
            </a:r>
          </a:p>
          <a:p>
            <a:pPr algn="l"/>
            <a:r>
              <a:rPr lang="de-DE" sz="1200" dirty="0">
                <a:latin typeface="Courier New"/>
                <a:cs typeface="Courier New"/>
              </a:rPr>
              <a:t>    </a:t>
            </a:r>
            <a:r>
              <a:rPr lang="de-DE" sz="1200" dirty="0" err="1">
                <a:latin typeface="Courier New"/>
                <a:cs typeface="Courier New"/>
              </a:rPr>
              <a:t>Rule</a:t>
            </a:r>
            <a:r>
              <a:rPr lang="de-DE" sz="1200" dirty="0">
                <a:latin typeface="Courier New"/>
                <a:cs typeface="Courier New"/>
              </a:rPr>
              <a:t> </a:t>
            </a:r>
            <a:r>
              <a:rPr lang="de-DE" sz="1200" dirty="0" err="1">
                <a:latin typeface="Courier New"/>
                <a:cs typeface="Courier New"/>
              </a:rPr>
              <a:t>identifier</a:t>
            </a:r>
            <a:r>
              <a:rPr lang="de-DE" sz="1200" dirty="0">
                <a:latin typeface="Courier New"/>
                <a:cs typeface="Courier New"/>
              </a:rPr>
              <a:t>: 3882112096</a:t>
            </a:r>
          </a:p>
          <a:p>
            <a:pPr algn="l"/>
            <a:r>
              <a:rPr lang="de-DE" sz="1200" b="1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mr-IN" sz="1200" b="1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1200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mr-IN" sz="1200" dirty="0"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mr-IN" sz="12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12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1200" dirty="0">
                <a:latin typeface="Courier New"/>
                <a:cs typeface="Courier New"/>
              </a:rPr>
              <a:t>      Counter: 0 </a:t>
            </a:r>
            <a:r>
              <a:rPr lang="en-US" sz="1200" dirty="0" smtClean="0">
                <a:latin typeface="Courier New"/>
                <a:cs typeface="Courier New"/>
              </a:rPr>
              <a:t>packets</a:t>
            </a:r>
          </a:p>
          <a:p>
            <a:pPr algn="l"/>
            <a:endParaRPr lang="en-US" sz="1200" dirty="0">
              <a:latin typeface="Courier New"/>
              <a:cs typeface="Courier New"/>
            </a:endParaRPr>
          </a:p>
          <a:p>
            <a:pPr algn="l"/>
            <a:r>
              <a:rPr lang="en-US" sz="1200" dirty="0" err="1">
                <a:latin typeface="Courier New"/>
                <a:cs typeface="Courier New"/>
              </a:rPr>
              <a:t>qumran-flowspec#sh</a:t>
            </a:r>
            <a:r>
              <a:rPr lang="en-US" sz="1200" dirty="0">
                <a:latin typeface="Courier New"/>
                <a:cs typeface="Courier New"/>
              </a:rPr>
              <a:t> hardware capacity | </a:t>
            </a:r>
            <a:r>
              <a:rPr lang="en-US" sz="1200" dirty="0" err="1">
                <a:latin typeface="Courier New"/>
                <a:cs typeface="Courier New"/>
              </a:rPr>
              <a:t>grep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Flowspec</a:t>
            </a:r>
            <a:endParaRPr lang="en-US" sz="1200" dirty="0">
              <a:latin typeface="Courier New"/>
              <a:cs typeface="Courier New"/>
            </a:endParaRPr>
          </a:p>
          <a:p>
            <a:pPr algn="l"/>
            <a:r>
              <a:rPr lang="mr-IN" sz="1200" b="1" dirty="0">
                <a:latin typeface="Courier New"/>
                <a:cs typeface="Courier New"/>
              </a:rPr>
              <a:t>TCAM            Flowspec           Jericho0             1       </a:t>
            </a:r>
            <a:r>
              <a:rPr lang="mr-IN" sz="1200" dirty="0">
                <a:latin typeface="Courier New"/>
                <a:cs typeface="Courier New"/>
              </a:rPr>
              <a:t>0%       24575          2048         24576            2 </a:t>
            </a:r>
            <a:endParaRPr lang="en-US" sz="12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780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 scale and TCAM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4295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Controller update the rule to the Router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NOTE: The rule “verbose” format</a:t>
            </a: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145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116" y="1428750"/>
            <a:ext cx="6045200" cy="3139322"/>
          </a:xfrm>
          <a:prstGeom prst="rect">
            <a:avLst/>
          </a:prstGeom>
          <a:noFill/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90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90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900" dirty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900" dirty="0">
                <a:latin typeface="Courier New"/>
                <a:cs typeface="Courier New"/>
              </a:rPr>
              <a:t>21:34:56 | 2536   | configuration | &gt; neighbor         | '192.168.0.111'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local-as         | '64515'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peer-as          | '1111'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hold-time        | '180'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&gt; family           | 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ipv4             | 'flow'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&lt; family           | 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router-id        | '192.168.0.68'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local-address    | '192.168.0.68'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&gt; flow             | 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&gt; route            | 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21:34:56 | 2536   | </a:t>
            </a:r>
            <a:r>
              <a:rPr lang="de-DE" sz="900" dirty="0" err="1">
                <a:latin typeface="Courier New"/>
                <a:cs typeface="Courier New"/>
              </a:rPr>
              <a:t>configuration</a:t>
            </a:r>
            <a:r>
              <a:rPr lang="de-DE" sz="900" dirty="0">
                <a:latin typeface="Courier New"/>
                <a:cs typeface="Courier New"/>
              </a:rPr>
              <a:t> | &gt; </a:t>
            </a:r>
            <a:r>
              <a:rPr lang="de-DE" sz="900" dirty="0" err="1">
                <a:latin typeface="Courier New"/>
                <a:cs typeface="Courier New"/>
              </a:rPr>
              <a:t>match</a:t>
            </a:r>
            <a:r>
              <a:rPr lang="de-DE" sz="900" dirty="0">
                <a:latin typeface="Courier New"/>
                <a:cs typeface="Courier New"/>
              </a:rPr>
              <a:t>            | </a:t>
            </a:r>
          </a:p>
          <a:p>
            <a:pPr algn="l"/>
            <a:r>
              <a:rPr lang="hr-HR" sz="900" b="1" dirty="0">
                <a:latin typeface="Courier New"/>
                <a:cs typeface="Courier New"/>
              </a:rPr>
              <a:t>21:34:56 | 2536   | configuration | . source           | '11.11.11.1/32'</a:t>
            </a:r>
          </a:p>
          <a:p>
            <a:pPr algn="l"/>
            <a:r>
              <a:rPr lang="hr-HR" sz="900" b="1" dirty="0">
                <a:latin typeface="Courier New"/>
                <a:cs typeface="Courier New"/>
              </a:rPr>
              <a:t>21:34:56 | 2536   | configuration | . destination      | '10.10.10.1/32'</a:t>
            </a:r>
          </a:p>
          <a:p>
            <a:pPr algn="l"/>
            <a:r>
              <a:rPr lang="hr-HR" sz="900" b="1" dirty="0">
                <a:latin typeface="Courier New"/>
                <a:cs typeface="Courier New"/>
              </a:rPr>
              <a:t>21:34:56 | 2536   | configuration | . destination-port | '[' '=80' '&gt;8080&amp;&lt;8088' ']'</a:t>
            </a:r>
          </a:p>
          <a:p>
            <a:pPr algn="l"/>
            <a:r>
              <a:rPr lang="hr-HR" sz="900" b="1" dirty="0">
                <a:latin typeface="Courier New"/>
                <a:cs typeface="Courier New"/>
              </a:rPr>
              <a:t>21:34:56 | 2536   | configuration | . source-port      | '&gt;=1024'</a:t>
            </a:r>
          </a:p>
          <a:p>
            <a:pPr algn="l"/>
            <a:r>
              <a:rPr lang="hr-HR" sz="900" b="1" dirty="0">
                <a:latin typeface="Courier New"/>
                <a:cs typeface="Courier New"/>
              </a:rPr>
              <a:t>21:34:56 | 2536   | configuration | . protocol         | '=tcp'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21:34:56 | 2536   | </a:t>
            </a:r>
            <a:r>
              <a:rPr lang="de-DE" sz="900" dirty="0" err="1">
                <a:latin typeface="Courier New"/>
                <a:cs typeface="Courier New"/>
              </a:rPr>
              <a:t>configuration</a:t>
            </a:r>
            <a:r>
              <a:rPr lang="de-DE" sz="900" dirty="0">
                <a:latin typeface="Courier New"/>
                <a:cs typeface="Courier New"/>
              </a:rPr>
              <a:t> | &lt; </a:t>
            </a:r>
            <a:r>
              <a:rPr lang="de-DE" sz="900" dirty="0" err="1">
                <a:latin typeface="Courier New"/>
                <a:cs typeface="Courier New"/>
              </a:rPr>
              <a:t>match</a:t>
            </a:r>
            <a:r>
              <a:rPr lang="de-DE" sz="900" dirty="0">
                <a:latin typeface="Courier New"/>
                <a:cs typeface="Courier New"/>
              </a:rPr>
              <a:t>            | 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21:34:56 | 2536   | </a:t>
            </a:r>
            <a:r>
              <a:rPr lang="de-DE" sz="900" dirty="0" err="1">
                <a:latin typeface="Courier New"/>
                <a:cs typeface="Courier New"/>
              </a:rPr>
              <a:t>configuration</a:t>
            </a:r>
            <a:r>
              <a:rPr lang="de-DE" sz="900" dirty="0">
                <a:latin typeface="Courier New"/>
                <a:cs typeface="Courier New"/>
              </a:rPr>
              <a:t> | &gt; </a:t>
            </a:r>
            <a:r>
              <a:rPr lang="de-DE" sz="900" dirty="0" err="1">
                <a:latin typeface="Courier New"/>
                <a:cs typeface="Courier New"/>
              </a:rPr>
              <a:t>then</a:t>
            </a:r>
            <a:r>
              <a:rPr lang="de-DE" sz="900" dirty="0">
                <a:latin typeface="Courier New"/>
                <a:cs typeface="Courier New"/>
              </a:rPr>
              <a:t>             | </a:t>
            </a:r>
          </a:p>
          <a:p>
            <a:pPr algn="l"/>
            <a:r>
              <a:rPr lang="hr-HR" sz="900" dirty="0">
                <a:latin typeface="Courier New"/>
                <a:cs typeface="Courier New"/>
              </a:rPr>
              <a:t>21:34:56 | 2536   | configuration | . discard          | </a:t>
            </a:r>
            <a:endParaRPr lang="en-US" sz="900" b="0" i="0" dirty="0" smtClean="0">
              <a:solidFill>
                <a:srgbClr val="163058"/>
              </a:solidFill>
              <a:latin typeface="Courier New"/>
              <a:cs typeface="Courier New"/>
            </a:endParaRPr>
          </a:p>
          <a:p>
            <a:pPr algn="l"/>
            <a:r>
              <a:rPr lang="en-US" sz="9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(</a:t>
            </a:r>
            <a:r>
              <a:rPr lang="mr-IN" sz="9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…</a:t>
            </a:r>
            <a:r>
              <a:rPr lang="sv-SE" sz="900" b="0" i="0" dirty="0" smtClean="0">
                <a:solidFill>
                  <a:srgbClr val="163058"/>
                </a:solidFill>
                <a:latin typeface="Courier New"/>
                <a:cs typeface="Courier New"/>
              </a:rPr>
              <a:t>)</a:t>
            </a:r>
            <a:endParaRPr lang="en-US" sz="900" b="0" i="0" dirty="0">
              <a:solidFill>
                <a:srgbClr val="1630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19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458200" cy="5625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 Rules and TCAM</a:t>
            </a:r>
            <a:r>
              <a:rPr lang="mr-IN" sz="2800" b="1" dirty="0" smtClean="0">
                <a:solidFill>
                  <a:srgbClr val="204A6A"/>
                </a:solidFill>
                <a:latin typeface="Arial"/>
                <a:cs typeface="Arial"/>
              </a:rPr>
              <a:t>…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51470"/>
            <a:ext cx="6145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TCAM FIB accept the rule and install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163058"/>
                </a:solidFill>
                <a:latin typeface="Helvetica Neue"/>
                <a:cs typeface="Helvetica Neue"/>
              </a:rPr>
              <a:t>The single rule consume 2 entries of 24576 TCAM space since more complex </a:t>
            </a:r>
          </a:p>
          <a:p>
            <a:pPr marL="285750" indent="-285750" algn="l">
              <a:buFont typeface="Arial"/>
              <a:buChar char="•"/>
            </a:pP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rgbClr val="163058"/>
              </a:solidFill>
              <a:latin typeface="Helvetica Neue"/>
              <a:cs typeface="Helvetica Neue"/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914400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10.10.10.0/24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9550"/>
            <a:ext cx="1129013" cy="427288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Src 11.11.11.1/32</a:t>
            </a:r>
          </a:p>
          <a:p>
            <a:r>
              <a:rPr lang="en-US" sz="800" dirty="0">
                <a:solidFill>
                  <a:srgbClr val="374D81"/>
                </a:solidFill>
                <a:latin typeface="Myriad Pro"/>
                <a:cs typeface="Myriad Pro"/>
              </a:rPr>
              <a:t>Dst 10.10.10.1/</a:t>
            </a:r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32</a:t>
            </a:r>
          </a:p>
          <a:p>
            <a:r>
              <a:rPr lang="en-US" sz="8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001000" y="28765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3181350"/>
            <a:ext cx="914400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Controller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Helvetica Neue"/>
                <a:cs typeface="Helvetica Neue"/>
              </a:rPr>
              <a:t>192.168.0.68</a:t>
            </a:r>
          </a:p>
        </p:txBody>
      </p:sp>
      <p:sp>
        <p:nvSpPr>
          <p:cNvPr id="2" name="Freeform 1"/>
          <p:cNvSpPr/>
          <p:nvPr/>
        </p:nvSpPr>
        <p:spPr>
          <a:xfrm>
            <a:off x="7071042" y="1600200"/>
            <a:ext cx="942658" cy="1219200"/>
          </a:xfrm>
          <a:custGeom>
            <a:avLst/>
            <a:gdLst>
              <a:gd name="connsiteX0" fmla="*/ 942658 w 942658"/>
              <a:gd name="connsiteY0" fmla="*/ 1219200 h 1219200"/>
              <a:gd name="connsiteX1" fmla="*/ 40958 w 942658"/>
              <a:gd name="connsiteY1" fmla="*/ 368300 h 1219200"/>
              <a:gd name="connsiteX2" fmla="*/ 142558 w 942658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58" h="1219200">
                <a:moveTo>
                  <a:pt x="942658" y="1219200"/>
                </a:moveTo>
                <a:cubicBezTo>
                  <a:pt x="558483" y="895350"/>
                  <a:pt x="174308" y="571500"/>
                  <a:pt x="40958" y="368300"/>
                </a:cubicBezTo>
                <a:cubicBezTo>
                  <a:pt x="-92392" y="165100"/>
                  <a:pt x="142558" y="0"/>
                  <a:pt x="142558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097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Actions</a:t>
            </a:r>
            <a:r>
              <a:rPr lang="mr-IN" sz="2800" dirty="0"/>
              <a:t>: Drop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3835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smtClean="0">
                <a:solidFill>
                  <a:srgbClr val="163058"/>
                </a:solidFill>
                <a:latin typeface="Helvetica Neue"/>
                <a:cs typeface="Helvetica Neue"/>
              </a:rPr>
              <a:t> </a:t>
            </a:r>
            <a:endParaRPr lang="en-US" sz="2800" b="0" i="0" dirty="0">
              <a:solidFill>
                <a:srgbClr val="163058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01" y="1428750"/>
            <a:ext cx="5833532" cy="3185488"/>
          </a:xfrm>
          <a:prstGeom prst="rect">
            <a:avLst/>
          </a:prstGeom>
          <a:solidFill>
            <a:schemeClr val="bg1"/>
          </a:solidFill>
          <a:ln>
            <a:solidFill>
              <a:srgbClr val="14131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err="1">
                <a:latin typeface="Courier New"/>
                <a:cs typeface="Courier New"/>
              </a:rPr>
              <a:t>qumran-flowspec#sh</a:t>
            </a:r>
            <a:r>
              <a:rPr lang="en-US" sz="900" dirty="0">
                <a:latin typeface="Courier New"/>
                <a:cs typeface="Courier New"/>
              </a:rPr>
              <a:t> flow-spec ipv4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Flow specification rules for VRF default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Applied on: Ethernet7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Flow-spec rule: 10.10.10.1/32;11.11.11.1/32;IP:=6;DP:=80|&gt;8080&amp;&lt;8088;SP:&gt;=1024;</a:t>
            </a:r>
          </a:p>
          <a:p>
            <a:pPr algn="l"/>
            <a:r>
              <a:rPr lang="de-DE" sz="900" dirty="0">
                <a:latin typeface="Courier New"/>
                <a:cs typeface="Courier New"/>
              </a:rPr>
              <a:t>    </a:t>
            </a:r>
            <a:r>
              <a:rPr lang="de-DE" sz="900" dirty="0" err="1">
                <a:latin typeface="Courier New"/>
                <a:cs typeface="Courier New"/>
              </a:rPr>
              <a:t>Rule</a:t>
            </a:r>
            <a:r>
              <a:rPr lang="de-DE" sz="900" dirty="0">
                <a:latin typeface="Courier New"/>
                <a:cs typeface="Courier New"/>
              </a:rPr>
              <a:t> </a:t>
            </a:r>
            <a:r>
              <a:rPr lang="de-DE" sz="900" dirty="0" err="1">
                <a:latin typeface="Courier New"/>
                <a:cs typeface="Courier New"/>
              </a:rPr>
              <a:t>identifier</a:t>
            </a:r>
            <a:r>
              <a:rPr lang="de-DE" sz="900" dirty="0">
                <a:latin typeface="Courier New"/>
                <a:cs typeface="Courier New"/>
              </a:rPr>
              <a:t>: 3882110920</a:t>
            </a:r>
          </a:p>
          <a:p>
            <a:pPr algn="l"/>
            <a:r>
              <a:rPr lang="de-DE" sz="900" b="1" dirty="0">
                <a:latin typeface="Courier New"/>
                <a:cs typeface="Courier New"/>
              </a:rPr>
              <a:t>    Matches:</a:t>
            </a:r>
          </a:p>
          <a:p>
            <a:pPr algn="l"/>
            <a:r>
              <a:rPr lang="de-DE" sz="900" b="1" dirty="0">
                <a:latin typeface="Courier New"/>
                <a:cs typeface="Courier New"/>
              </a:rPr>
              <a:t>      Destination </a:t>
            </a:r>
            <a:r>
              <a:rPr lang="de-DE" sz="900" b="1" dirty="0" err="1">
                <a:latin typeface="Courier New"/>
                <a:cs typeface="Courier New"/>
              </a:rPr>
              <a:t>prefix</a:t>
            </a:r>
            <a:r>
              <a:rPr lang="de-DE" sz="900" b="1" dirty="0">
                <a:latin typeface="Courier New"/>
                <a:cs typeface="Courier New"/>
              </a:rPr>
              <a:t>: 10.10.10.1/32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Source prefix: 11.11.11.1/32</a:t>
            </a:r>
          </a:p>
          <a:p>
            <a:pPr algn="l"/>
            <a:r>
              <a:rPr lang="en-US" sz="900" b="1" dirty="0">
                <a:latin typeface="Courier New"/>
                <a:cs typeface="Courier New"/>
              </a:rPr>
              <a:t>      Next protocol: 6</a:t>
            </a:r>
          </a:p>
          <a:p>
            <a:pPr algn="l"/>
            <a:r>
              <a:rPr lang="en-US" sz="900" b="1" dirty="0">
                <a:latin typeface="Courier New"/>
                <a:cs typeface="Courier New"/>
              </a:rPr>
              <a:t>      Destination port: 80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          8081-8087</a:t>
            </a:r>
          </a:p>
          <a:p>
            <a:pPr algn="l"/>
            <a:r>
              <a:rPr lang="en-US" sz="900" b="1" dirty="0">
                <a:latin typeface="Courier New"/>
                <a:cs typeface="Courier New"/>
              </a:rPr>
              <a:t>      Source port: 1024-65535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Actions: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Drop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Status: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Installed: yes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Counter: 0 </a:t>
            </a:r>
            <a:r>
              <a:rPr lang="en-US" sz="900" dirty="0" smtClean="0">
                <a:latin typeface="Courier New"/>
                <a:cs typeface="Courier New"/>
              </a:rPr>
              <a:t>packets</a:t>
            </a:r>
          </a:p>
          <a:p>
            <a:pPr algn="l"/>
            <a:endParaRPr lang="en-US" sz="1200" dirty="0" smtClean="0">
              <a:latin typeface="Courier New"/>
              <a:cs typeface="Courier New"/>
            </a:endParaRPr>
          </a:p>
          <a:p>
            <a:pPr algn="l"/>
            <a:r>
              <a:rPr lang="en-US" sz="1200" dirty="0" err="1">
                <a:latin typeface="Courier New"/>
                <a:cs typeface="Courier New"/>
              </a:rPr>
              <a:t>qumran-flowspec#sh</a:t>
            </a:r>
            <a:r>
              <a:rPr lang="en-US" sz="1200" dirty="0">
                <a:latin typeface="Courier New"/>
                <a:cs typeface="Courier New"/>
              </a:rPr>
              <a:t> hardware capacity | </a:t>
            </a:r>
            <a:r>
              <a:rPr lang="en-US" sz="1200" dirty="0" err="1">
                <a:latin typeface="Courier New"/>
                <a:cs typeface="Courier New"/>
              </a:rPr>
              <a:t>grep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Flowspec</a:t>
            </a:r>
            <a:endParaRPr lang="en-US" sz="1200" dirty="0">
              <a:latin typeface="Courier New"/>
              <a:cs typeface="Courier New"/>
            </a:endParaRPr>
          </a:p>
          <a:p>
            <a:pPr algn="l"/>
            <a:r>
              <a:rPr lang="mr-IN" sz="1200" b="1" dirty="0">
                <a:latin typeface="Courier New"/>
                <a:cs typeface="Courier New"/>
              </a:rPr>
              <a:t>TCAM            Flowspec           Jericho0             2       </a:t>
            </a:r>
            <a:r>
              <a:rPr lang="mr-IN" sz="1200" dirty="0">
                <a:latin typeface="Courier New"/>
                <a:cs typeface="Courier New"/>
              </a:rPr>
              <a:t>0%       24574          2048         24576            2</a:t>
            </a:r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787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25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Flowspec</a:t>
            </a:r>
            <a:r>
              <a:rPr lang="en-US" sz="2800" b="1" dirty="0">
                <a:solidFill>
                  <a:srgbClr val="204A6A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204A6A"/>
                </a:solidFill>
                <a:latin typeface="Arial"/>
                <a:cs typeface="Arial"/>
              </a:rPr>
              <a:t>manage by Operator and controller</a:t>
            </a:r>
            <a:endParaRPr lang="en-US" sz="2800" b="1" dirty="0">
              <a:solidFill>
                <a:srgbClr val="204A6A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19150"/>
            <a:ext cx="5334000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This is a realistic scenario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Flowspec advertisement NOT blindly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Rules advertised that possible knock out all traffic to a specific host within a specific port range on certain peer/Link, not whole FIB (or network).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Instead propagated where Statistics 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Sflow</a:t>
            </a: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/Telemetry) indicate there are </a:t>
            </a:r>
            <a:r>
              <a:rPr lang="en-US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DDoS</a:t>
            </a: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event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The Gain: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Capacity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Flowspec </a:t>
            </a:r>
            <a:r>
              <a:rPr lang="en-US" sz="1700" dirty="0">
                <a:solidFill>
                  <a:schemeClr val="tx1"/>
                </a:solidFill>
                <a:latin typeface="Helvetica Neue"/>
                <a:cs typeface="Helvetica Neue"/>
              </a:rPr>
              <a:t>installed where </a:t>
            </a: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needed</a:t>
            </a:r>
          </a:p>
          <a:p>
            <a:pPr marL="572645" lvl="1" indent="-285750" algn="l">
              <a:buFont typeface="Arial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Helvetica Neue"/>
                <a:cs typeface="Helvetica Neue"/>
              </a:rPr>
              <a:t>Mix of actions</a:t>
            </a:r>
          </a:p>
          <a:p>
            <a:pPr marL="572645" lvl="1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49116" y="6667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7429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082012" y="3561883"/>
            <a:ext cx="690388" cy="6862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14750"/>
            <a:ext cx="734623" cy="304178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Customer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Myriad Pro"/>
                <a:cs typeface="Myriad Pro"/>
              </a:rPr>
              <a:t>Network/DC</a:t>
            </a:r>
            <a:endParaRPr lang="en-US" sz="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1516" y="1123950"/>
            <a:ext cx="0" cy="228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4248150"/>
            <a:ext cx="711742" cy="196456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1.0.0.0/24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400" y="1123950"/>
            <a:ext cx="1249338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&gt;1.0.0.1/32</a:t>
            </a:r>
          </a:p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(Good and Bad traffic)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112395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239516" y="1657350"/>
            <a:ext cx="1828800" cy="1295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2114550"/>
            <a:ext cx="621988" cy="365733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Operator</a:t>
            </a:r>
          </a:p>
          <a:p>
            <a:r>
              <a:rPr lang="en-US" sz="1000" dirty="0" smtClean="0">
                <a:solidFill>
                  <a:srgbClr val="FFFFFE"/>
                </a:solidFill>
                <a:latin typeface="Myriad Pro"/>
                <a:cs typeface="Myriad Pro"/>
              </a:rPr>
              <a:t>Core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316" y="2495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428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0289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7239000" y="3257550"/>
            <a:ext cx="76200" cy="3048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316" y="21145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1" name="Can 30"/>
          <p:cNvSpPr/>
          <p:nvPr/>
        </p:nvSpPr>
        <p:spPr>
          <a:xfrm>
            <a:off x="8305800" y="2647950"/>
            <a:ext cx="247955" cy="304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16" y="2571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16" y="1809750"/>
            <a:ext cx="516060" cy="176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" name="Cloud 40"/>
          <p:cNvSpPr/>
          <p:nvPr/>
        </p:nvSpPr>
        <p:spPr>
          <a:xfrm>
            <a:off x="5715000" y="1200150"/>
            <a:ext cx="685800" cy="44202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00084" y="1276350"/>
            <a:ext cx="507304" cy="196456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Internet</a:t>
            </a:r>
            <a:endParaRPr lang="en-US" sz="900" dirty="0">
              <a:solidFill>
                <a:srgbClr val="374D81"/>
              </a:solidFill>
              <a:latin typeface="Myriad Pro"/>
              <a:cs typeface="Myriad Pro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33484" y="1581150"/>
            <a:ext cx="228600" cy="152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12218" y="1733550"/>
            <a:ext cx="787279" cy="334955"/>
          </a:xfrm>
          <a:prstGeom prst="rect">
            <a:avLst/>
          </a:prstGeom>
          <a:noFill/>
        </p:spPr>
        <p:txBody>
          <a:bodyPr wrap="non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&gt;1.0.0.1/32</a:t>
            </a:r>
          </a:p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(Good traffic)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7239000" y="1428750"/>
            <a:ext cx="228600" cy="2286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500" y="1638300"/>
            <a:ext cx="901700" cy="1009650"/>
          </a:xfrm>
          <a:custGeom>
            <a:avLst/>
            <a:gdLst>
              <a:gd name="connsiteX0" fmla="*/ 673100 w 673100"/>
              <a:gd name="connsiteY0" fmla="*/ 1155700 h 1155700"/>
              <a:gd name="connsiteX1" fmla="*/ 508000 w 673100"/>
              <a:gd name="connsiteY1" fmla="*/ 406400 h 1155700"/>
              <a:gd name="connsiteX2" fmla="*/ 0 w 673100"/>
              <a:gd name="connsiteY2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155700">
                <a:moveTo>
                  <a:pt x="673100" y="1155700"/>
                </a:moveTo>
                <a:cubicBezTo>
                  <a:pt x="646641" y="877358"/>
                  <a:pt x="620183" y="599017"/>
                  <a:pt x="508000" y="406400"/>
                </a:cubicBezTo>
                <a:cubicBezTo>
                  <a:pt x="395817" y="213783"/>
                  <a:pt x="197908" y="106891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77200" y="2952750"/>
            <a:ext cx="711742" cy="334955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r>
              <a:rPr lang="en-US" sz="900" dirty="0" smtClean="0">
                <a:solidFill>
                  <a:srgbClr val="374D81"/>
                </a:solidFill>
                <a:latin typeface="Myriad Pro"/>
                <a:cs typeface="Myriad Pro"/>
              </a:rPr>
              <a:t>Controller/Scrubber</a:t>
            </a:r>
          </a:p>
        </p:txBody>
      </p:sp>
    </p:spTree>
    <p:extLst>
      <p:ext uri="{BB962C8B-B14F-4D97-AF65-F5344CB8AC3E}">
        <p14:creationId xmlns:p14="http://schemas.microsoft.com/office/powerpoint/2010/main" val="19471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Flowspec</a:t>
            </a:r>
            <a:r>
              <a:rPr lang="en-US" sz="3000" dirty="0" smtClean="0"/>
              <a:t> Theory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5077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Theory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5350"/>
            <a:ext cx="8077200" cy="36576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sz="2000" b="1" dirty="0" smtClean="0">
                <a:cs typeface="Myriad Pro"/>
              </a:rPr>
              <a:t>The main go-to-source regards Flowspec is RFC5575</a:t>
            </a:r>
          </a:p>
          <a:p>
            <a:pPr lvl="1">
              <a:defRPr/>
            </a:pPr>
            <a:r>
              <a:rPr lang="en-GB" sz="1600" dirty="0" smtClean="0">
                <a:cs typeface="Myriad Pro"/>
              </a:rPr>
              <a:t>Then there are RFC and Drafts mostly related to actions</a:t>
            </a:r>
          </a:p>
          <a:p>
            <a:pPr>
              <a:defRPr/>
            </a:pPr>
            <a:r>
              <a:rPr lang="en-GB" dirty="0" smtClean="0"/>
              <a:t>BGP Flowspec </a:t>
            </a:r>
            <a:r>
              <a:rPr lang="en-GB" dirty="0"/>
              <a:t>draft was submitted to IETF on August 14th, 2007, and it was later published in 2009 as RFC </a:t>
            </a:r>
            <a:r>
              <a:rPr lang="en-GB" dirty="0" smtClean="0"/>
              <a:t>5575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://tools.ietf.org/html/rfc5575</a:t>
            </a:r>
            <a:r>
              <a:rPr lang="en-GB" dirty="0"/>
              <a:t>)</a:t>
            </a:r>
            <a:r>
              <a:rPr lang="en-GB" dirty="0" smtClean="0"/>
              <a:t>.</a:t>
            </a:r>
          </a:p>
          <a:p>
            <a:pPr>
              <a:defRPr/>
            </a:pPr>
            <a:r>
              <a:rPr lang="en-GB" dirty="0"/>
              <a:t>BGP Flowspec is a </a:t>
            </a:r>
            <a:r>
              <a:rPr lang="en-US" dirty="0" smtClean="0"/>
              <a:t>DDoS</a:t>
            </a:r>
            <a:r>
              <a:rPr lang="en-GB" dirty="0" smtClean="0"/>
              <a:t> </a:t>
            </a:r>
            <a:r>
              <a:rPr lang="en-GB" dirty="0"/>
              <a:t>mitigation solution, by installing Flow related ACLs based on N-tuple </a:t>
            </a:r>
            <a:r>
              <a:rPr lang="en-GB" dirty="0" smtClean="0"/>
              <a:t>information. </a:t>
            </a:r>
          </a:p>
          <a:p>
            <a:pPr>
              <a:defRPr/>
            </a:pPr>
            <a:r>
              <a:rPr lang="en-GB" dirty="0" smtClean="0"/>
              <a:t>The filter can be related to the attacker or the victim or both. The main idea is to walk away from punish whole prefix and thereby cause </a:t>
            </a:r>
            <a:r>
              <a:rPr lang="en-US" dirty="0" smtClean="0"/>
              <a:t>blackhole</a:t>
            </a:r>
            <a:r>
              <a:rPr lang="en-GB" dirty="0" smtClean="0"/>
              <a:t> for “innocent” sessions, instead punish either individual flows or aggregation of flows. </a:t>
            </a:r>
            <a:endParaRPr lang="en-GB" b="1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86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Flowspec, Multiprotocol extension to BGP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94955"/>
            <a:ext cx="4191000" cy="38100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cs typeface="Helvetica Neue"/>
              </a:rPr>
              <a:t>Flowspec</a:t>
            </a:r>
            <a:r>
              <a:rPr lang="en-GB" b="1" dirty="0" smtClean="0">
                <a:cs typeface="Helvetica Neue"/>
              </a:rPr>
              <a:t> yet another Multiprotocol extension </a:t>
            </a:r>
            <a:r>
              <a:rPr lang="en-GB" dirty="0" smtClean="0">
                <a:cs typeface="Helvetica Neue"/>
              </a:rPr>
              <a:t>to the BGP protocol (SAFI 133)</a:t>
            </a:r>
          </a:p>
          <a:p>
            <a:pPr>
              <a:defRPr/>
            </a:pPr>
            <a:r>
              <a:rPr lang="en-GB" dirty="0" smtClean="0">
                <a:cs typeface="Helvetica Neue"/>
              </a:rPr>
              <a:t>Like any other capability its negotiated under the BGP OPEN phase</a:t>
            </a:r>
          </a:p>
          <a:p>
            <a:pPr>
              <a:defRPr/>
            </a:pPr>
            <a:r>
              <a:rPr lang="en-GB" dirty="0" smtClean="0">
                <a:cs typeface="Helvetica Neue"/>
              </a:rPr>
              <a:t>Several capabilities more and less default enable when run Flowspec</a:t>
            </a:r>
          </a:p>
          <a:p>
            <a:pPr lvl="1">
              <a:defRPr/>
            </a:pPr>
            <a:r>
              <a:rPr lang="en-GB" dirty="0" smtClean="0">
                <a:cs typeface="Helvetica Neue"/>
              </a:rPr>
              <a:t>Multiprotocol extension</a:t>
            </a:r>
          </a:p>
          <a:p>
            <a:pPr lvl="1">
              <a:defRPr/>
            </a:pPr>
            <a:r>
              <a:rPr lang="en-GB" dirty="0" smtClean="0">
                <a:cs typeface="Helvetica Neue"/>
              </a:rPr>
              <a:t>Route-refresh</a:t>
            </a:r>
          </a:p>
          <a:p>
            <a:pPr lvl="1">
              <a:defRPr/>
            </a:pPr>
            <a:r>
              <a:rPr lang="en-GB" dirty="0">
                <a:cs typeface="Helvetica Neue"/>
              </a:rPr>
              <a:t>4</a:t>
            </a:r>
            <a:r>
              <a:rPr lang="en-GB" dirty="0" smtClean="0">
                <a:cs typeface="Helvetica Neue"/>
              </a:rPr>
              <a:t> Byte AS</a:t>
            </a:r>
          </a:p>
          <a:p>
            <a:pPr lvl="1">
              <a:defRPr/>
            </a:pPr>
            <a:r>
              <a:rPr lang="en-GB" dirty="0" smtClean="0">
                <a:cs typeface="Helvetica Neue"/>
              </a:rPr>
              <a:t>ADD-PATH</a:t>
            </a:r>
          </a:p>
          <a:p>
            <a:pPr lvl="1">
              <a:defRPr/>
            </a:pPr>
            <a:r>
              <a:rPr lang="en-GB" dirty="0" smtClean="0">
                <a:cs typeface="Helvetica Neue"/>
              </a:rPr>
              <a:t>Etc</a:t>
            </a:r>
            <a:r>
              <a:rPr lang="mr-IN" dirty="0" smtClean="0">
                <a:cs typeface="Helvetica Neue"/>
              </a:rPr>
              <a:t>…</a:t>
            </a: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 smtClean="0">
              <a:cs typeface="Helvetica Neue"/>
            </a:endParaRPr>
          </a:p>
          <a:p>
            <a:pPr>
              <a:defRPr/>
            </a:pPr>
            <a:endParaRPr lang="en-GB" dirty="0"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71672"/>
            <a:ext cx="4533900" cy="40934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 New"/>
                <a:cs typeface="Courier New"/>
              </a:rPr>
              <a:t>(</a:t>
            </a:r>
            <a:r>
              <a:rPr lang="mr-IN" sz="1000" dirty="0" smtClean="0">
                <a:latin typeface="Courier New"/>
                <a:cs typeface="Courier New"/>
              </a:rPr>
              <a:t>…</a:t>
            </a:r>
            <a:r>
              <a:rPr lang="sv-SE" sz="1000" dirty="0" smtClean="0">
                <a:latin typeface="Courier New"/>
                <a:cs typeface="Courier New"/>
              </a:rPr>
              <a:t>)</a:t>
            </a:r>
            <a:endParaRPr lang="en-US" sz="1000" dirty="0" smtClean="0">
              <a:latin typeface="Courier New"/>
              <a:cs typeface="Courier New"/>
            </a:endParaRP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Border Gateway Protocol - OPEN Message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Marker: ffffffffffffffffffffffffffffffff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Length: 49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Type: OPEN Message (1)</a:t>
            </a:r>
          </a:p>
          <a:p>
            <a:pPr algn="l"/>
            <a:r>
              <a:rPr lang="de-DE" sz="1000" dirty="0" smtClean="0">
                <a:latin typeface="Courier New"/>
                <a:cs typeface="Courier New"/>
              </a:rPr>
              <a:t>    Version: 4</a:t>
            </a:r>
          </a:p>
          <a:p>
            <a:pPr algn="l"/>
            <a:r>
              <a:rPr lang="de-DE" sz="1000" dirty="0" smtClean="0">
                <a:latin typeface="Courier New"/>
                <a:cs typeface="Courier New"/>
              </a:rPr>
              <a:t>    My AS: 64515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Hold Time: 180</a:t>
            </a:r>
          </a:p>
          <a:p>
            <a:pPr algn="l"/>
            <a:r>
              <a:rPr lang="de-DE" sz="1000" dirty="0" smtClean="0">
                <a:latin typeface="Courier New"/>
                <a:cs typeface="Courier New"/>
              </a:rPr>
              <a:t>    BGP Identifier: 192.168.0.68</a:t>
            </a:r>
          </a:p>
          <a:p>
            <a:pPr algn="l"/>
            <a:r>
              <a:rPr lang="de-DE" sz="1000" dirty="0" smtClean="0">
                <a:latin typeface="Courier New"/>
                <a:cs typeface="Courier New"/>
              </a:rPr>
              <a:t>    Optional Parameters Length: 20</a:t>
            </a:r>
          </a:p>
          <a:p>
            <a:pPr algn="l"/>
            <a:r>
              <a:rPr lang="de-DE" sz="1000" dirty="0" smtClean="0">
                <a:latin typeface="Courier New"/>
                <a:cs typeface="Courier New"/>
              </a:rPr>
              <a:t>    Optional Parameter: Capability</a:t>
            </a:r>
          </a:p>
          <a:p>
            <a:pPr algn="l"/>
            <a:r>
              <a:rPr lang="de-DE" sz="1000" dirty="0" smtClean="0">
                <a:latin typeface="Courier New"/>
                <a:cs typeface="Courier New"/>
              </a:rPr>
              <a:t>            Parameter Type: Capability (2)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Parameter Length: 6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        Type: Multiprotocol extensions capability (1)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    Length: 4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    </a:t>
            </a:r>
            <a:r>
              <a:rPr lang="mr-IN" sz="1000" b="1" dirty="0" smtClean="0">
                <a:latin typeface="Courier New"/>
                <a:cs typeface="Courier New"/>
              </a:rPr>
              <a:t>AFI: IPv4 (1)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    Reserved: 00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    </a:t>
            </a:r>
            <a:r>
              <a:rPr lang="mr-IN" sz="1000" b="1" dirty="0" smtClean="0">
                <a:latin typeface="Courier New"/>
                <a:cs typeface="Courier New"/>
              </a:rPr>
              <a:t>SAFI: Flow Spec Filter (133)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Optional Parameter: Capability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        Parameter Type: Capability (2)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Parameter Length: 2</a:t>
            </a:r>
          </a:p>
          <a:p>
            <a:pPr algn="l"/>
            <a:r>
              <a:rPr lang="en-US" sz="1000" dirty="0" smtClean="0">
                <a:latin typeface="Courier New"/>
                <a:cs typeface="Courier New"/>
              </a:rPr>
              <a:t>            Capability: BGP-Extended Message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Type: BGP-Extended Message (6)</a:t>
            </a:r>
          </a:p>
          <a:p>
            <a:pPr algn="l"/>
            <a:r>
              <a:rPr lang="mr-IN" sz="1000" dirty="0" smtClean="0">
                <a:latin typeface="Courier New"/>
                <a:cs typeface="Courier New"/>
              </a:rPr>
              <a:t>                Length: 0</a:t>
            </a:r>
          </a:p>
          <a:p>
            <a:pPr algn="l"/>
            <a:r>
              <a:rPr lang="sv-SE" sz="1000" dirty="0" smtClean="0">
                <a:latin typeface="Courier New"/>
                <a:cs typeface="Courier New"/>
              </a:rPr>
              <a:t>(</a:t>
            </a:r>
            <a:r>
              <a:rPr lang="mr-IN" sz="1000" dirty="0" smtClean="0">
                <a:latin typeface="Courier New"/>
                <a:cs typeface="Courier New"/>
              </a:rPr>
              <a:t>…</a:t>
            </a:r>
            <a:r>
              <a:rPr lang="sv-SE" sz="1000" dirty="0" smtClean="0">
                <a:latin typeface="Courier New"/>
                <a:cs typeface="Courier New"/>
              </a:rPr>
              <a:t>)</a:t>
            </a:r>
            <a:endParaRPr lang="en-US" sz="1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851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229600" cy="6500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Myriad pro"/>
                <a:cs typeface="Myriad pro"/>
              </a:rPr>
              <a:t>Flowspec rules</a:t>
            </a:r>
            <a:endParaRPr lang="en-US" sz="2800" b="1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670119"/>
            <a:ext cx="3581400" cy="373380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smtClean="0">
                <a:cs typeface="Myriad Pro"/>
              </a:rPr>
              <a:t>Flowspec message are MP_REACH_NLRI</a:t>
            </a:r>
          </a:p>
          <a:p>
            <a:pPr>
              <a:defRPr/>
            </a:pPr>
            <a:r>
              <a:rPr lang="en-GB" sz="1600" b="1" dirty="0" smtClean="0">
                <a:cs typeface="Myriad Pro"/>
              </a:rPr>
              <a:t>The </a:t>
            </a:r>
            <a:r>
              <a:rPr lang="en-GB" sz="1600" b="1" dirty="0" err="1" smtClean="0">
                <a:cs typeface="Myriad Pro"/>
              </a:rPr>
              <a:t>Flowspec</a:t>
            </a:r>
            <a:r>
              <a:rPr lang="en-GB" sz="1600" b="1" dirty="0" smtClean="0">
                <a:cs typeface="Myriad Pro"/>
              </a:rPr>
              <a:t> Rules &gt;  FLOW_SPEC_NLRI similar to a “normal IP” route</a:t>
            </a:r>
          </a:p>
          <a:p>
            <a:pPr>
              <a:defRPr/>
            </a:pPr>
            <a:r>
              <a:rPr lang="en-GB" sz="1600" dirty="0" smtClean="0">
                <a:cs typeface="Myriad Pro"/>
              </a:rPr>
              <a:t>But Rules are ACL to be installed in the TCAM</a:t>
            </a:r>
          </a:p>
          <a:p>
            <a:pPr>
              <a:defRPr/>
            </a:pPr>
            <a:r>
              <a:rPr lang="en-GB" sz="1600" dirty="0" smtClean="0">
                <a:cs typeface="Myriad Pro"/>
              </a:rPr>
              <a:t>Like any ACL, Rules can be simple or in a more detail design</a:t>
            </a:r>
          </a:p>
          <a:p>
            <a:pPr lvl="1">
              <a:defRPr/>
            </a:pPr>
            <a:r>
              <a:rPr lang="en-GB" sz="1400" dirty="0" smtClean="0">
                <a:cs typeface="Myriad Pro"/>
              </a:rPr>
              <a:t>Here a basic IP src/dst drop rule</a:t>
            </a:r>
          </a:p>
          <a:p>
            <a:pPr>
              <a:defRPr/>
            </a:pPr>
            <a:r>
              <a:rPr lang="en-GB" sz="1600" b="1" dirty="0" smtClean="0">
                <a:cs typeface="Myriad Pro"/>
              </a:rPr>
              <a:t>Actions are carried </a:t>
            </a:r>
            <a:r>
              <a:rPr lang="en-GB" sz="1600" b="1" dirty="0">
                <a:cs typeface="Myriad Pro"/>
              </a:rPr>
              <a:t>&gt;</a:t>
            </a:r>
            <a:r>
              <a:rPr lang="en-GB" sz="1600" b="1" dirty="0" smtClean="0">
                <a:cs typeface="Myriad Pro"/>
              </a:rPr>
              <a:t> EXT-COMMUNITIES</a:t>
            </a:r>
          </a:p>
          <a:p>
            <a:pPr lvl="1">
              <a:defRPr/>
            </a:pPr>
            <a:r>
              <a:rPr lang="en-GB" sz="1400" dirty="0" smtClean="0">
                <a:cs typeface="Myriad Pro"/>
              </a:rPr>
              <a:t>Here action: rate 0 =&gt; drop all in Flowspec terms</a:t>
            </a:r>
          </a:p>
          <a:p>
            <a:pPr>
              <a:defRPr/>
            </a:pPr>
            <a:endParaRPr lang="en-GB" dirty="0" smtClean="0">
              <a:cs typeface="Myriad Pro"/>
            </a:endParaRPr>
          </a:p>
          <a:p>
            <a:pPr>
              <a:defRPr/>
            </a:pPr>
            <a:endParaRPr lang="en-GB" dirty="0" smtClean="0">
              <a:cs typeface="Myriad Pro"/>
            </a:endParaRPr>
          </a:p>
          <a:p>
            <a:pPr>
              <a:defRPr/>
            </a:pPr>
            <a:endParaRPr lang="en-GB" sz="2000" dirty="0" smtClean="0">
              <a:cs typeface="Myriad Pro"/>
            </a:endParaRPr>
          </a:p>
          <a:p>
            <a:pPr>
              <a:defRPr/>
            </a:pPr>
            <a:endParaRPr lang="en-GB" sz="2000" dirty="0"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7300" y="452651"/>
            <a:ext cx="5156200" cy="3970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Courier New"/>
                <a:cs typeface="Courier New"/>
              </a:rPr>
              <a:t>(</a:t>
            </a:r>
            <a:r>
              <a:rPr lang="mr-IN" sz="900" dirty="0" smtClean="0">
                <a:latin typeface="Courier New"/>
                <a:cs typeface="Courier New"/>
              </a:rPr>
              <a:t>…</a:t>
            </a:r>
            <a:r>
              <a:rPr lang="sv-SE" sz="900" dirty="0" smtClean="0">
                <a:latin typeface="Courier New"/>
                <a:cs typeface="Courier New"/>
              </a:rPr>
              <a:t>)</a:t>
            </a:r>
            <a:endParaRPr lang="en-US" sz="900" dirty="0" smtClean="0">
              <a:latin typeface="Courier New"/>
              <a:cs typeface="Courier New"/>
            </a:endParaRP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       </a:t>
            </a:r>
            <a:r>
              <a:rPr lang="en-US" sz="900" b="1" dirty="0" smtClean="0">
                <a:latin typeface="Courier New"/>
                <a:cs typeface="Courier New"/>
              </a:rPr>
              <a:t>Path </a:t>
            </a:r>
            <a:r>
              <a:rPr lang="en-US" sz="900" b="1" dirty="0">
                <a:latin typeface="Courier New"/>
                <a:cs typeface="Courier New"/>
              </a:rPr>
              <a:t>Attribute - EXTENDED_COMMUNITIES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Flags: 0xc0, Optional, Transitive, Complete</a:t>
            </a: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            Carried extended communities: (1 community)</a:t>
            </a:r>
          </a:p>
          <a:p>
            <a:pPr algn="l"/>
            <a:r>
              <a:rPr lang="en-US" sz="900" dirty="0" smtClean="0">
                <a:latin typeface="Courier New"/>
                <a:cs typeface="Courier New"/>
              </a:rPr>
              <a:t>                </a:t>
            </a:r>
            <a:r>
              <a:rPr lang="en-US" sz="900" dirty="0">
                <a:latin typeface="Courier New"/>
                <a:cs typeface="Courier New"/>
              </a:rPr>
              <a:t>Flow spec traffic-rate: ASN 0, 0.000 Mbps [</a:t>
            </a:r>
            <a:r>
              <a:rPr lang="en-US" sz="900" dirty="0" smtClean="0">
                <a:latin typeface="Courier New"/>
                <a:cs typeface="Courier New"/>
              </a:rPr>
              <a:t>Transitive]</a:t>
            </a:r>
            <a:endParaRPr lang="en-US" sz="900" dirty="0">
              <a:latin typeface="Courier New"/>
              <a:cs typeface="Courier New"/>
            </a:endParaRP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          Type: Transitive Experimental (0x80)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            1... .... = IANA Authority: </a:t>
            </a:r>
            <a:r>
              <a:rPr lang="en-US" sz="900" dirty="0" smtClean="0">
                <a:latin typeface="Courier New"/>
                <a:cs typeface="Courier New"/>
              </a:rPr>
              <a:t>Allocated</a:t>
            </a:r>
            <a:endParaRPr lang="en-US" sz="900" dirty="0">
              <a:latin typeface="Courier New"/>
              <a:cs typeface="Courier New"/>
            </a:endParaRP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              .0.. .... = Transitive across AS: Transitive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        </a:t>
            </a:r>
            <a:r>
              <a:rPr lang="en-US" sz="900" b="1" dirty="0">
                <a:latin typeface="Courier New"/>
                <a:cs typeface="Courier New"/>
              </a:rPr>
              <a:t>Subtype (Experimental): </a:t>
            </a:r>
            <a:r>
              <a:rPr lang="en-US" sz="900" b="1" dirty="0" err="1" smtClean="0">
                <a:latin typeface="Courier New"/>
                <a:cs typeface="Courier New"/>
              </a:rPr>
              <a:t>Flowspec</a:t>
            </a:r>
            <a:r>
              <a:rPr lang="en-US" sz="900" b="1" dirty="0" smtClean="0">
                <a:latin typeface="Courier New"/>
                <a:cs typeface="Courier New"/>
              </a:rPr>
              <a:t> </a:t>
            </a:r>
            <a:r>
              <a:rPr lang="en-US" sz="900" b="1" dirty="0">
                <a:latin typeface="Courier New"/>
                <a:cs typeface="Courier New"/>
              </a:rPr>
              <a:t>traffic-</a:t>
            </a:r>
            <a:r>
              <a:rPr lang="en-US" sz="900" b="1" dirty="0" smtClean="0">
                <a:latin typeface="Courier New"/>
                <a:cs typeface="Courier New"/>
              </a:rPr>
              <a:t>rate (</a:t>
            </a:r>
            <a:r>
              <a:rPr lang="en-US" sz="900" b="1" dirty="0">
                <a:latin typeface="Courier New"/>
                <a:cs typeface="Courier New"/>
              </a:rPr>
              <a:t>0x06)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    </a:t>
            </a:r>
            <a:r>
              <a:rPr lang="mr-IN" sz="900" dirty="0">
                <a:latin typeface="Courier New"/>
                <a:cs typeface="Courier New"/>
              </a:rPr>
              <a:t>  2-Octet AS: 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      Rate shaper: </a:t>
            </a:r>
            <a:r>
              <a:rPr lang="mr-IN" sz="900" b="1" dirty="0" smtClean="0">
                <a:latin typeface="Courier New"/>
                <a:cs typeface="Courier New"/>
              </a:rPr>
              <a:t>0</a:t>
            </a:r>
            <a:endParaRPr lang="sv-SE" sz="900" b="1" dirty="0" smtClean="0">
              <a:latin typeface="Courier New"/>
              <a:cs typeface="Courier New"/>
            </a:endParaRPr>
          </a:p>
          <a:p>
            <a:pPr algn="l"/>
            <a:r>
              <a:rPr lang="sv-SE" sz="900" dirty="0" smtClean="0">
                <a:latin typeface="Courier New"/>
                <a:cs typeface="Courier New"/>
              </a:rPr>
              <a:t>(</a:t>
            </a:r>
            <a:r>
              <a:rPr lang="mr-IN" sz="900" dirty="0" smtClean="0">
                <a:latin typeface="Courier New"/>
                <a:cs typeface="Courier New"/>
              </a:rPr>
              <a:t>…</a:t>
            </a:r>
            <a:r>
              <a:rPr lang="sv-SE" sz="900" dirty="0" smtClean="0">
                <a:latin typeface="Courier New"/>
                <a:cs typeface="Courier New"/>
              </a:rPr>
              <a:t>)</a:t>
            </a:r>
            <a:endParaRPr lang="mr-IN" sz="900" dirty="0">
              <a:latin typeface="Courier New"/>
              <a:cs typeface="Courier New"/>
            </a:endParaRP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</a:t>
            </a:r>
            <a:r>
              <a:rPr lang="en-US" sz="900" b="1" dirty="0">
                <a:latin typeface="Courier New"/>
                <a:cs typeface="Courier New"/>
              </a:rPr>
              <a:t>Path Attribute - MP_REACH_NLRI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Flags: 0x80, Optional, Non-transitive, Complete</a:t>
            </a:r>
          </a:p>
          <a:p>
            <a:pPr algn="l"/>
            <a:r>
              <a:rPr lang="sv-SE" sz="900" dirty="0" smtClean="0">
                <a:latin typeface="Courier New"/>
                <a:cs typeface="Courier New"/>
              </a:rPr>
              <a:t>            </a:t>
            </a:r>
            <a:r>
              <a:rPr lang="mr-IN" sz="900" dirty="0" smtClean="0">
                <a:latin typeface="Courier New"/>
                <a:cs typeface="Courier New"/>
              </a:rPr>
              <a:t>Type </a:t>
            </a:r>
            <a:r>
              <a:rPr lang="mr-IN" sz="900" dirty="0">
                <a:latin typeface="Courier New"/>
                <a:cs typeface="Courier New"/>
              </a:rPr>
              <a:t>Code: MP_REACH_NLRI (14)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  Length: 18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Address family identifier (AFI): IPv4 (1)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Subsequent address family identifier (SAFI): </a:t>
            </a:r>
            <a:r>
              <a:rPr lang="en-US" sz="900" dirty="0" err="1" smtClean="0">
                <a:latin typeface="Courier New"/>
                <a:cs typeface="Courier New"/>
              </a:rPr>
              <a:t>FlowSpec</a:t>
            </a:r>
            <a:r>
              <a:rPr lang="en-US" sz="900" dirty="0">
                <a:latin typeface="Courier New"/>
                <a:cs typeface="Courier New"/>
              </a:rPr>
              <a:t> </a:t>
            </a:r>
            <a:r>
              <a:rPr lang="en-US" sz="900" dirty="0" smtClean="0">
                <a:latin typeface="Courier New"/>
                <a:cs typeface="Courier New"/>
              </a:rPr>
              <a:t>(</a:t>
            </a:r>
            <a:r>
              <a:rPr lang="en-US" sz="900" dirty="0">
                <a:latin typeface="Courier New"/>
                <a:cs typeface="Courier New"/>
              </a:rPr>
              <a:t>133)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Next hop network address (0 bytes)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Number of Subnetwork points of attachment (SNPA): 0</a:t>
            </a:r>
          </a:p>
          <a:p>
            <a:pPr algn="l"/>
            <a:r>
              <a:rPr lang="en-US" sz="900" dirty="0">
                <a:latin typeface="Courier New"/>
                <a:cs typeface="Courier New"/>
              </a:rPr>
              <a:t>            Network layer reachability information (13 bytes)</a:t>
            </a:r>
          </a:p>
          <a:p>
            <a:pPr algn="l"/>
            <a:r>
              <a:rPr lang="mr-IN" sz="900" dirty="0">
                <a:latin typeface="Courier New"/>
                <a:cs typeface="Courier New"/>
              </a:rPr>
              <a:t>           </a:t>
            </a:r>
            <a:r>
              <a:rPr lang="mr-IN" sz="900" b="1" dirty="0">
                <a:latin typeface="Courier New"/>
                <a:cs typeface="Courier New"/>
              </a:rPr>
              <a:t>     FLOW_SPEC_NLRI (13 bytes)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</a:t>
            </a:r>
            <a:r>
              <a:rPr lang="mr-IN" sz="900" dirty="0">
                <a:latin typeface="Courier New"/>
                <a:cs typeface="Courier New"/>
              </a:rPr>
              <a:t>      NRLI length: 12</a:t>
            </a:r>
          </a:p>
          <a:p>
            <a:pPr algn="l"/>
            <a:r>
              <a:rPr lang="sv-SE" sz="900" b="1" dirty="0" smtClean="0">
                <a:latin typeface="Courier New"/>
                <a:cs typeface="Courier New"/>
              </a:rPr>
              <a:t>                    </a:t>
            </a:r>
            <a:r>
              <a:rPr lang="mr-IN" sz="900" b="1" dirty="0" smtClean="0">
                <a:latin typeface="Courier New"/>
                <a:cs typeface="Courier New"/>
              </a:rPr>
              <a:t>Filter </a:t>
            </a:r>
            <a:r>
              <a:rPr lang="mr-IN" sz="900" b="1" dirty="0">
                <a:latin typeface="Courier New"/>
                <a:cs typeface="Courier New"/>
              </a:rPr>
              <a:t>type: Destination prefix filter (1)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      </a:t>
            </a:r>
            <a:r>
              <a:rPr lang="mr-IN" sz="900" b="1" dirty="0" smtClean="0">
                <a:latin typeface="Courier New"/>
                <a:cs typeface="Courier New"/>
              </a:rPr>
              <a:t>10.10.10.1</a:t>
            </a:r>
            <a:r>
              <a:rPr lang="mr-IN" sz="900" b="1" dirty="0">
                <a:latin typeface="Courier New"/>
                <a:cs typeface="Courier New"/>
              </a:rPr>
              <a:t>/</a:t>
            </a:r>
            <a:r>
              <a:rPr lang="mr-IN" sz="900" b="1" dirty="0" smtClean="0">
                <a:latin typeface="Courier New"/>
                <a:cs typeface="Courier New"/>
              </a:rPr>
              <a:t>32</a:t>
            </a:r>
            <a:endParaRPr lang="sv-SE" sz="900" b="1" dirty="0" smtClean="0">
              <a:latin typeface="Courier New"/>
              <a:cs typeface="Courier New"/>
            </a:endParaRPr>
          </a:p>
          <a:p>
            <a:pPr algn="l"/>
            <a:r>
              <a:rPr lang="sv-SE" sz="900" b="1" dirty="0">
                <a:latin typeface="Courier New"/>
                <a:cs typeface="Courier New"/>
              </a:rPr>
              <a:t> </a:t>
            </a:r>
            <a:r>
              <a:rPr lang="sv-SE" sz="900" b="1" dirty="0" smtClean="0">
                <a:latin typeface="Courier New"/>
                <a:cs typeface="Courier New"/>
              </a:rPr>
              <a:t>                   </a:t>
            </a:r>
            <a:r>
              <a:rPr lang="mr-IN" sz="900" b="1" dirty="0" smtClean="0">
                <a:latin typeface="Courier New"/>
                <a:cs typeface="Courier New"/>
              </a:rPr>
              <a:t>Filter </a:t>
            </a:r>
            <a:r>
              <a:rPr lang="mr-IN" sz="900" b="1" dirty="0">
                <a:latin typeface="Courier New"/>
                <a:cs typeface="Courier New"/>
              </a:rPr>
              <a:t>type: Source prefix filter (2)</a:t>
            </a:r>
          </a:p>
          <a:p>
            <a:pPr algn="l"/>
            <a:r>
              <a:rPr lang="mr-IN" sz="900" b="1" dirty="0">
                <a:latin typeface="Courier New"/>
                <a:cs typeface="Courier New"/>
              </a:rPr>
              <a:t>                    </a:t>
            </a:r>
            <a:r>
              <a:rPr lang="mr-IN" sz="900" b="1" dirty="0" smtClean="0">
                <a:latin typeface="Courier New"/>
                <a:cs typeface="Courier New"/>
              </a:rPr>
              <a:t>11.11.11.1</a:t>
            </a:r>
            <a:r>
              <a:rPr lang="mr-IN" sz="900" b="1" dirty="0">
                <a:latin typeface="Courier New"/>
                <a:cs typeface="Courier New"/>
              </a:rPr>
              <a:t>/</a:t>
            </a:r>
            <a:r>
              <a:rPr lang="mr-IN" sz="900" b="1" dirty="0" smtClean="0">
                <a:latin typeface="Courier New"/>
                <a:cs typeface="Courier New"/>
              </a:rPr>
              <a:t>32</a:t>
            </a:r>
            <a:r>
              <a:rPr lang="en-US" sz="900" b="1" dirty="0" smtClean="0">
                <a:latin typeface="Courier New"/>
                <a:cs typeface="Courier New"/>
              </a:rPr>
              <a:t> </a:t>
            </a:r>
          </a:p>
          <a:p>
            <a:pPr algn="l"/>
            <a:r>
              <a:rPr lang="sv-SE" sz="900" dirty="0" smtClean="0">
                <a:latin typeface="Courier New"/>
                <a:cs typeface="Courier New"/>
              </a:rPr>
              <a:t>(</a:t>
            </a:r>
            <a:r>
              <a:rPr lang="mr-IN" sz="900" dirty="0" smtClean="0">
                <a:latin typeface="Courier New"/>
                <a:cs typeface="Courier New"/>
              </a:rPr>
              <a:t>…</a:t>
            </a:r>
            <a:r>
              <a:rPr lang="sv-SE" sz="900" dirty="0" smtClean="0">
                <a:latin typeface="Courier New"/>
                <a:cs typeface="Courier New"/>
              </a:rPr>
              <a:t>)</a:t>
            </a:r>
            <a:endParaRPr lang="en-US" sz="9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204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ista Light Template 2014">
  <a:themeElements>
    <a:clrScheme name="Arista 2016">
      <a:dk1>
        <a:srgbClr val="221F00"/>
      </a:dk1>
      <a:lt1>
        <a:sysClr val="window" lastClr="FFFFFF"/>
      </a:lt1>
      <a:dk2>
        <a:srgbClr val="16327D"/>
      </a:dk2>
      <a:lt2>
        <a:srgbClr val="EEECE1"/>
      </a:lt2>
      <a:accent1>
        <a:srgbClr val="25678D"/>
      </a:accent1>
      <a:accent2>
        <a:srgbClr val="E0872D"/>
      </a:accent2>
      <a:accent3>
        <a:srgbClr val="9BBB59"/>
      </a:accent3>
      <a:accent4>
        <a:srgbClr val="E8D754"/>
      </a:accent4>
      <a:accent5>
        <a:srgbClr val="5588B7"/>
      </a:accent5>
      <a:accent6>
        <a:srgbClr val="6A825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5"/>
            </a:gs>
          </a:gsLst>
          <a:lin ang="5460000" scaled="0"/>
          <a:tileRect/>
        </a:gra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b="0" i="0" smtClean="0">
            <a:solidFill>
              <a:srgbClr val="221F00"/>
            </a:solidFill>
            <a:latin typeface="Helvetica Neue"/>
            <a:cs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B 2018" id="{D0BB2B42-0493-6F4F-98F3-BD471DB82F53}" vid="{FDB245E8-383C-9B46-913B-8D60F0C19428}"/>
    </a:ext>
  </a:extLst>
</a:theme>
</file>

<file path=ppt/theme/theme2.xml><?xml version="1.0" encoding="utf-8"?>
<a:theme xmlns:a="http://schemas.openxmlformats.org/drawingml/2006/main" name="PresentationLoa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ACB 2018</Template>
  <TotalTime>10570</TotalTime>
  <Words>9901</Words>
  <Application>Microsoft Macintosh PowerPoint</Application>
  <PresentationFormat>On-screen Show (16:9)</PresentationFormat>
  <Paragraphs>1383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Arista Light Template 2014</vt:lpstr>
      <vt:lpstr>PresentationLoad</vt:lpstr>
      <vt:lpstr>Flowspec Peter Lundqvist peter@arista.com</vt:lpstr>
      <vt:lpstr>Flowspec</vt:lpstr>
      <vt:lpstr>Flowspec</vt:lpstr>
      <vt:lpstr>Flowspec signaled from customer to provider</vt:lpstr>
      <vt:lpstr>Flowspec manage by Operator and controller</vt:lpstr>
      <vt:lpstr>Flowspec Theory</vt:lpstr>
      <vt:lpstr>Flowspec Theory</vt:lpstr>
      <vt:lpstr>Flowspec, Multiprotocol extension to BGP</vt:lpstr>
      <vt:lpstr>Flowspec rules</vt:lpstr>
      <vt:lpstr>Flowspec types theory</vt:lpstr>
      <vt:lpstr>Flowspec rules… </vt:lpstr>
      <vt:lpstr>Flowspec rules… </vt:lpstr>
      <vt:lpstr>Flowspec CLI example</vt:lpstr>
      <vt:lpstr>Flowspec Configuration</vt:lpstr>
      <vt:lpstr>Flowspec RIB/FIB</vt:lpstr>
      <vt:lpstr>Flowspec RIB/FIB…</vt:lpstr>
      <vt:lpstr>Flowspec EOS RIB/FIB…</vt:lpstr>
      <vt:lpstr>Hardware TCAM counters</vt:lpstr>
      <vt:lpstr>Hardware TCAM profile…</vt:lpstr>
      <vt:lpstr>Flowspec actions</vt:lpstr>
      <vt:lpstr>Flowspec actions</vt:lpstr>
      <vt:lpstr>Flowspec drop rule </vt:lpstr>
      <vt:lpstr>Flowspec action Drop</vt:lpstr>
      <vt:lpstr>Flowspec redirect to IP rule </vt:lpstr>
      <vt:lpstr>Flowspec action Redirect to IP</vt:lpstr>
      <vt:lpstr>Flowspec redirect VRF rule </vt:lpstr>
      <vt:lpstr>Flowspec action Redirect to VRF</vt:lpstr>
      <vt:lpstr>Flowspec Operation Gotchas</vt:lpstr>
      <vt:lpstr>1) Overlapping Flowspec Rules</vt:lpstr>
      <vt:lpstr>Overlapping Flowspec Rule example</vt:lpstr>
      <vt:lpstr>Overlapping Flowspec Rules…</vt:lpstr>
      <vt:lpstr>Overlapping Flowspec Rules…</vt:lpstr>
      <vt:lpstr>Overlapping Flowspec Rules…</vt:lpstr>
      <vt:lpstr>Overlapping Flowspec Rules…</vt:lpstr>
      <vt:lpstr>2) Flowspec=BGP (thereby Path-selection)</vt:lpstr>
      <vt:lpstr>Flowspec=BGP =&gt; Path-selection…</vt:lpstr>
      <vt:lpstr>Flowspec = BGP =&gt; Path-selection…</vt:lpstr>
      <vt:lpstr>Flowspec Rule error example</vt:lpstr>
      <vt:lpstr>Flowspec Rules error…</vt:lpstr>
      <vt:lpstr>Flowspec Rules error…</vt:lpstr>
      <vt:lpstr>3) Flowspec Rule scale and TCAM</vt:lpstr>
      <vt:lpstr>Flowspec Rule scale and TCAM…</vt:lpstr>
      <vt:lpstr>Flowspec Rule scale and TCAM…</vt:lpstr>
      <vt:lpstr>Flowspec Rules and TCAM…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Lundqvist</cp:lastModifiedBy>
  <cp:revision>188</cp:revision>
  <dcterms:created xsi:type="dcterms:W3CDTF">2018-09-25T15:22:12Z</dcterms:created>
  <dcterms:modified xsi:type="dcterms:W3CDTF">2019-03-12T07:30:34Z</dcterms:modified>
</cp:coreProperties>
</file>