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tif" ContentType="image/t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6" r:id="rId1"/>
  </p:sldMasterIdLst>
  <p:notesMasterIdLst>
    <p:notesMasterId r:id="rId34"/>
  </p:notesMasterIdLst>
  <p:sldIdLst>
    <p:sldId id="256" r:id="rId2"/>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04"/>
    <p:restoredTop sz="94673"/>
  </p:normalViewPr>
  <p:slideViewPr>
    <p:cSldViewPr snapToGrid="0" snapToObjects="1">
      <p:cViewPr varScale="1">
        <p:scale>
          <a:sx n="76" d="100"/>
          <a:sy n="76" d="100"/>
        </p:scale>
        <p:origin x="-744" y="-11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572C96-3226-5A4E-BD87-D83477428683}" type="datetimeFigureOut">
              <a:t>2/18/20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83B849-2E92-3448-9955-2ACBB610FC1A}" type="slidenum">
              <a:t>‹#›</a:t>
            </a:fld>
            <a:endParaRPr lang="en-US"/>
          </a:p>
        </p:txBody>
      </p:sp>
    </p:spTree>
    <p:extLst>
      <p:ext uri="{BB962C8B-B14F-4D97-AF65-F5344CB8AC3E}">
        <p14:creationId xmlns:p14="http://schemas.microsoft.com/office/powerpoint/2010/main" val="2155211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History</a:t>
            </a:r>
            <a:r>
              <a:rPr lang="en-US" baseline="0"/>
              <a:t> - </a:t>
            </a:r>
            <a:r>
              <a:rPr lang="en-US"/>
              <a:t>New Kea server was originally part of the BIND 10 project. was intended to be part of an</a:t>
            </a:r>
            <a:r>
              <a:rPr lang="en-US" baseline="0"/>
              <a:t> application suite, including DNS as well as DHCP.</a:t>
            </a:r>
          </a:p>
          <a:p>
            <a:r>
              <a:rPr lang="en-US" baseline="0"/>
              <a:t>This project was all about the open REST API. Also, db backends.</a:t>
            </a:r>
          </a:p>
          <a:p>
            <a:r>
              <a:rPr lang="en-US" baseline="0"/>
              <a:t>To answer why we have two servers now, look at the requirements.</a:t>
            </a:r>
          </a:p>
          <a:p>
            <a:endParaRPr lang="en-US"/>
          </a:p>
        </p:txBody>
      </p:sp>
    </p:spTree>
    <p:extLst>
      <p:ext uri="{BB962C8B-B14F-4D97-AF65-F5344CB8AC3E}">
        <p14:creationId xmlns:p14="http://schemas.microsoft.com/office/powerpoint/2010/main" val="1634708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noRot="1" noChangeAspect="1"/>
          </p:cNvSpPr>
          <p:nvPr>
            <p:ph type="sldImg"/>
          </p:nvPr>
        </p:nvSpPr>
        <p:spPr>
          <a:xfrm>
            <a:off x="381000" y="685800"/>
            <a:ext cx="6096000" cy="3429000"/>
          </a:xfrm>
          <a:prstGeom prst="rect">
            <a:avLst/>
          </a:prstGeom>
        </p:spPr>
        <p:txBody>
          <a:bodyPr/>
          <a:lstStyle/>
          <a:p>
            <a:endParaRPr/>
          </a:p>
        </p:txBody>
      </p:sp>
      <p:sp>
        <p:nvSpPr>
          <p:cNvPr id="247" name="Shape 247"/>
          <p:cNvSpPr>
            <a:spLocks noGrp="1"/>
          </p:cNvSpPr>
          <p:nvPr>
            <p:ph type="body" sz="quarter" idx="1"/>
          </p:nvPr>
        </p:nvSpPr>
        <p:spPr>
          <a:prstGeom prst="rect">
            <a:avLst/>
          </a:prstGeom>
        </p:spPr>
        <p:txBody>
          <a:bodyPr/>
          <a:lstStyle>
            <a:lvl1pPr defTabSz="914400">
              <a:defRPr sz="1200"/>
            </a:lvl1pPr>
          </a:lstStyle>
          <a:p>
            <a:endParaRPr lang="en-US" sz="2000"/>
          </a:p>
          <a:p>
            <a:pPr marL="0" marR="0" indent="0" defTabSz="914400" eaLnBrk="1" fontAlgn="auto" latinLnBrk="0" hangingPunct="1">
              <a:lnSpc>
                <a:spcPct val="117999"/>
              </a:lnSpc>
              <a:spcBef>
                <a:spcPts val="0"/>
              </a:spcBef>
              <a:spcAft>
                <a:spcPts val="0"/>
              </a:spcAft>
              <a:buClrTx/>
              <a:buSzTx/>
              <a:buFontTx/>
              <a:buNone/>
              <a:tabLst/>
              <a:defRPr/>
            </a:pPr>
            <a:r>
              <a:rPr lang="en-US" sz="2000"/>
              <a:t>Users can fiddle with the data directly if they want to (changes to host reservations, leases are picked up instantly, no need to restart or reload). If they DON’T want to, we provide easy to use APIs. </a:t>
            </a:r>
            <a:r>
              <a:rPr lang="en-US" sz="2000" baseline="0"/>
              <a:t> For leases, this is implemented in the Lease_CMDS hook, which is in the open source.</a:t>
            </a:r>
          </a:p>
          <a:p>
            <a:endParaRPr lang="en-US" sz="2000"/>
          </a:p>
          <a:p>
            <a:r>
              <a:rPr lang="en-US" sz="2000"/>
              <a:t>We support 3 backend options, in addition to the local CSV file option.</a:t>
            </a:r>
          </a:p>
          <a:p>
            <a:endParaRPr lang="en-US" sz="2000"/>
          </a:p>
          <a:p>
            <a:r>
              <a:rPr lang="en-US" sz="2000"/>
              <a:t>We</a:t>
            </a:r>
            <a:r>
              <a:rPr lang="en-US" sz="2000" baseline="0"/>
              <a:t> have the most options for the Lease backends.  This is where Kea records the active leases.</a:t>
            </a:r>
          </a:p>
          <a:p>
            <a:endParaRPr lang="en-US" sz="2000" baseline="0"/>
          </a:p>
          <a:p>
            <a:r>
              <a:rPr lang="en-US" sz="2000" baseline="0"/>
              <a:t>Host reservations are supported on MySQL and Postgresql.</a:t>
            </a:r>
          </a:p>
          <a:p>
            <a:endParaRPr lang="en-US" sz="2000" baseline="0"/>
          </a:p>
          <a:p>
            <a:r>
              <a:rPr lang="en-US" sz="2000" baseline="0"/>
              <a:t>The configuration backend is supported for MYSQL only. </a:t>
            </a:r>
            <a:endParaRPr sz="20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262"/>
          <p:cNvSpPr>
            <a:spLocks noGrp="1" noRot="1" noChangeAspect="1"/>
          </p:cNvSpPr>
          <p:nvPr>
            <p:ph type="sldImg"/>
          </p:nvPr>
        </p:nvSpPr>
        <p:spPr>
          <a:xfrm>
            <a:off x="381000" y="685800"/>
            <a:ext cx="6096000" cy="3429000"/>
          </a:xfrm>
          <a:prstGeom prst="rect">
            <a:avLst/>
          </a:prstGeom>
        </p:spPr>
        <p:txBody>
          <a:bodyPr/>
          <a:lstStyle/>
          <a:p>
            <a:endParaRPr/>
          </a:p>
        </p:txBody>
      </p:sp>
      <p:sp>
        <p:nvSpPr>
          <p:cNvPr id="263" name="Shape 263"/>
          <p:cNvSpPr>
            <a:spLocks noGrp="1"/>
          </p:cNvSpPr>
          <p:nvPr>
            <p:ph type="body" sz="quarter" idx="1"/>
          </p:nvPr>
        </p:nvSpPr>
        <p:spPr>
          <a:prstGeom prst="rect">
            <a:avLst/>
          </a:prstGeom>
        </p:spPr>
        <p:txBody>
          <a:bodyPr/>
          <a:lstStyle>
            <a:lvl1pPr defTabSz="914400">
              <a:defRPr sz="1200"/>
            </a:lvl1pPr>
          </a:lstStyle>
          <a:p>
            <a:r>
              <a:rPr sz="1800"/>
              <a:t>I wanted to say here that to use CB kea has to be pointed towards a MySQL database. That DB doesn’t have to be local. This gives various perks and tradeoffs. You can point multiple Keas to the same DB (more on that later), you can have dedicated Kea instance just to manage configuration with “worker” instances to handle the traffic (similar to hidden master in DNS). Also, you can tweak the configuration when the servers are not working. You just need running MySQL.</a:t>
            </a:r>
            <a:endParaRPr lang="en-US" sz="1800"/>
          </a:p>
          <a:p>
            <a:endParaRPr lang="en-US" sz="1800"/>
          </a:p>
          <a:p>
            <a:endParaRPr lang="en-US" sz="1800"/>
          </a:p>
          <a:p>
            <a:r>
              <a:rPr lang="en-US" sz="1800" u="none" baseline="0" smtClean="0">
                <a:latin typeface="+mj-lt"/>
                <a:ea typeface="+mj-ea"/>
                <a:cs typeface="+mj-cs"/>
                <a:sym typeface="Helvetica Neue"/>
              </a:rPr>
              <a:t>PULL with configurable refresh interval: config-fetch-wait-time</a:t>
            </a:r>
            <a:endParaRPr sz="18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After</a:t>
            </a:r>
            <a:r>
              <a:rPr lang="en-US" baseline="0"/>
              <a:t> you add configuration elements to the configuration database, you can tag them with server tags.</a:t>
            </a:r>
          </a:p>
          <a:p>
            <a:endParaRPr lang="en-US" baseline="0"/>
          </a:p>
          <a:p>
            <a:r>
              <a:rPr lang="en-US" baseline="0"/>
              <a:t>Server tags indicate which servers should receive these configuration elements.</a:t>
            </a:r>
          </a:p>
          <a:p>
            <a:endParaRPr lang="en-US" baseline="0"/>
          </a:p>
          <a:p>
            <a:r>
              <a:rPr lang="en-US" baseline="0"/>
              <a:t>For example, you may have global options that all servers share, but some pools or subnets that are only used by one or two servers. </a:t>
            </a:r>
            <a:endParaRPr lang="en-US"/>
          </a:p>
        </p:txBody>
      </p:sp>
    </p:spTree>
    <p:extLst>
      <p:ext uri="{BB962C8B-B14F-4D97-AF65-F5344CB8AC3E}">
        <p14:creationId xmlns:p14="http://schemas.microsoft.com/office/powerpoint/2010/main" val="4083252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Shape 344"/>
          <p:cNvSpPr>
            <a:spLocks noGrp="1" noRot="1" noChangeAspect="1"/>
          </p:cNvSpPr>
          <p:nvPr>
            <p:ph type="sldImg"/>
          </p:nvPr>
        </p:nvSpPr>
        <p:spPr>
          <a:xfrm>
            <a:off x="381000" y="685800"/>
            <a:ext cx="6096000" cy="3429000"/>
          </a:xfrm>
          <a:prstGeom prst="rect">
            <a:avLst/>
          </a:prstGeom>
        </p:spPr>
        <p:txBody>
          <a:bodyPr/>
          <a:lstStyle/>
          <a:p>
            <a:endParaRPr/>
          </a:p>
        </p:txBody>
      </p:sp>
      <p:sp>
        <p:nvSpPr>
          <p:cNvPr id="345" name="Shape 345"/>
          <p:cNvSpPr>
            <a:spLocks noGrp="1"/>
          </p:cNvSpPr>
          <p:nvPr>
            <p:ph type="body" sz="quarter" idx="1"/>
          </p:nvPr>
        </p:nvSpPr>
        <p:spPr>
          <a:prstGeom prst="rect">
            <a:avLst/>
          </a:prstGeom>
        </p:spPr>
        <p:txBody>
          <a:bodyPr/>
          <a:lstStyle>
            <a:lvl1pPr defTabSz="914400">
              <a:defRPr sz="1200"/>
            </a:lvl1pPr>
          </a:lstStyle>
          <a:p>
            <a:r>
              <a:rPr lang="en-US" sz="2400"/>
              <a:t>The configuration backend is a powerful feature.</a:t>
            </a:r>
          </a:p>
          <a:p>
            <a:endParaRPr lang="en-US" sz="2400"/>
          </a:p>
          <a:p>
            <a:pPr>
              <a:buSzPct val="100000"/>
              <a:buFont typeface="Arial"/>
              <a:buChar char="•"/>
              <a:defRPr sz="3600"/>
            </a:pPr>
            <a:r>
              <a:rPr lang="en-US" sz="2400"/>
              <a:t>Sharing configuration,</a:t>
            </a:r>
            <a:r>
              <a:rPr lang="en-US" sz="2400" baseline="0"/>
              <a:t> one common example of a case in which you want a pair of servers to share configuration is in using Kea’s High Availability Feature. For this you configure a pair of servers, one primary and one backup that need to have the same configuration. When you update the primary, the backup server is also automatically brought up to date. </a:t>
            </a:r>
          </a:p>
          <a:p>
            <a:pPr>
              <a:buSzPct val="100000"/>
              <a:buFont typeface="Arial"/>
              <a:buChar char="•"/>
              <a:defRPr sz="3600"/>
            </a:pPr>
            <a:endParaRPr lang="en-US" sz="2400"/>
          </a:p>
          <a:p>
            <a:pPr>
              <a:buSzPct val="100000"/>
              <a:buFont typeface="Arial"/>
              <a:buChar char="•"/>
              <a:defRPr sz="3600"/>
            </a:pPr>
            <a:r>
              <a:rPr lang="en-US" sz="2400"/>
              <a:t>Frequently changing configuration (options, pools, subnets, shared networks)</a:t>
            </a:r>
          </a:p>
          <a:p>
            <a:pPr>
              <a:buSzPct val="100000"/>
              <a:buFont typeface="Arial"/>
              <a:buChar char="•"/>
              <a:defRPr sz="3600"/>
            </a:pPr>
            <a:r>
              <a:rPr lang="en-US" sz="2400"/>
              <a:t>Automated deployment. To roll out a new Kea server you have to</a:t>
            </a:r>
            <a:r>
              <a:rPr lang="en-US" sz="2400" baseline="0"/>
              <a:t> do very minimal configuration of the network interfaces and the location of the configuration backend, and it will pull down most of its configuration.</a:t>
            </a:r>
            <a:endParaRPr lang="en-US" sz="2400"/>
          </a:p>
          <a:p>
            <a:pPr>
              <a:buSzPct val="100000"/>
              <a:buFont typeface="Arial"/>
              <a:buChar char="•"/>
              <a:defRPr sz="3600"/>
            </a:pPr>
            <a:r>
              <a:rPr lang="en-US" sz="2400"/>
              <a:t>Large configuration (100+ subnets)</a:t>
            </a:r>
          </a:p>
          <a:p>
            <a:pPr>
              <a:buSzPct val="100000"/>
              <a:buFont typeface="Arial"/>
              <a:buChar char="•"/>
              <a:defRPr sz="3600"/>
            </a:pPr>
            <a:r>
              <a:rPr lang="en-US" sz="2400"/>
              <a:t>Large scale deployments</a:t>
            </a:r>
          </a:p>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These are the basic</a:t>
            </a:r>
            <a:r>
              <a:rPr lang="en-US" baseline="0"/>
              <a:t> functions of a DHCP server. </a:t>
            </a:r>
          </a:p>
          <a:p>
            <a:r>
              <a:rPr lang="en-US" baseline="0"/>
              <a:t>Kea has open interfaces that enable you to hook in external systems at every step.</a:t>
            </a:r>
          </a:p>
          <a:p>
            <a:endParaRPr lang="en-US" baseline="0"/>
          </a:p>
          <a:p>
            <a:r>
              <a:rPr lang="en-US" baseline="0"/>
              <a:t>For example, during the initial message processing, you can consult an external database to determine if a user is ‘known’ or ‘unknown’ and, perhaps, assign the unknown users to a public wifi network.</a:t>
            </a:r>
          </a:p>
          <a:p>
            <a:r>
              <a:rPr lang="en-US" baseline="0"/>
              <a:t>During address selection, you can, if you want, consult an external Radius database and have that supply the address for the client. (We don’t recommend this in the usual case, but it is possible.)</a:t>
            </a:r>
          </a:p>
          <a:p>
            <a:r>
              <a:rPr lang="en-US" baseline="0"/>
              <a:t>Finally, you can write leases to an external database, where you can also add and delete leases with, for example, SQL inserts.</a:t>
            </a:r>
          </a:p>
          <a:p>
            <a:endParaRPr lang="en-US"/>
          </a:p>
        </p:txBody>
      </p:sp>
    </p:spTree>
    <p:extLst>
      <p:ext uri="{BB962C8B-B14F-4D97-AF65-F5344CB8AC3E}">
        <p14:creationId xmlns:p14="http://schemas.microsoft.com/office/powerpoint/2010/main" val="2889915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41959" indent="-441959" defTabSz="508254">
              <a:spcBef>
                <a:spcPts val="900"/>
              </a:spcBef>
              <a:defRPr sz="4176"/>
            </a:pPr>
            <a:r>
              <a:rPr lang="en-US"/>
              <a:t>ISC has some ‘standard’ hooks, but you can create a hook library to do almost anything, including writing the response packet</a:t>
            </a:r>
          </a:p>
          <a:p>
            <a:pPr marL="441959" indent="-441959" defTabSz="508254">
              <a:spcBef>
                <a:spcPts val="900"/>
              </a:spcBef>
              <a:defRPr sz="4176"/>
            </a:pPr>
            <a:r>
              <a:rPr lang="en-US"/>
              <a:t>Hook point example: discover packet received, &lt;hook&gt; &lt;return&gt;</a:t>
            </a:r>
          </a:p>
          <a:p>
            <a:pPr marL="441959" indent="-441959" defTabSz="508254">
              <a:spcBef>
                <a:spcPts val="900"/>
              </a:spcBef>
              <a:defRPr sz="4176"/>
            </a:pPr>
            <a:r>
              <a:rPr lang="en-US"/>
              <a:t>Open source: Lease Commands, High Availability, Flexible/computed options</a:t>
            </a:r>
          </a:p>
          <a:p>
            <a:pPr marL="441959" indent="-441959" defTabSz="508254">
              <a:spcBef>
                <a:spcPts val="900"/>
              </a:spcBef>
              <a:defRPr sz="4176"/>
            </a:pPr>
            <a:r>
              <a:rPr lang="en-US"/>
              <a:t>Premium: Subnet Mgmt, Host Commands, RADIUS, Configuration backend</a:t>
            </a:r>
          </a:p>
          <a:p>
            <a:endParaRPr lang="en-US"/>
          </a:p>
        </p:txBody>
      </p:sp>
    </p:spTree>
    <p:extLst>
      <p:ext uri="{BB962C8B-B14F-4D97-AF65-F5344CB8AC3E}">
        <p14:creationId xmlns:p14="http://schemas.microsoft.com/office/powerpoint/2010/main" val="1895796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noRot="1" noChangeAspect="1"/>
          </p:cNvSpPr>
          <p:nvPr>
            <p:ph type="sldImg"/>
          </p:nvPr>
        </p:nvSpPr>
        <p:spPr>
          <a:xfrm>
            <a:off x="381000" y="685800"/>
            <a:ext cx="6096000" cy="3429000"/>
          </a:xfrm>
          <a:prstGeom prst="rect">
            <a:avLst/>
          </a:prstGeom>
        </p:spPr>
        <p:txBody>
          <a:bodyPr/>
          <a:lstStyle/>
          <a:p>
            <a:endParaRPr/>
          </a:p>
        </p:txBody>
      </p:sp>
      <p:sp>
        <p:nvSpPr>
          <p:cNvPr id="187" name="Shape 187"/>
          <p:cNvSpPr>
            <a:spLocks noGrp="1"/>
          </p:cNvSpPr>
          <p:nvPr>
            <p:ph type="body" sz="quarter" idx="1"/>
          </p:nvPr>
        </p:nvSpPr>
        <p:spPr>
          <a:prstGeom prst="rect">
            <a:avLst/>
          </a:prstGeom>
        </p:spPr>
        <p:txBody>
          <a:bodyPr/>
          <a:lstStyle/>
          <a:p>
            <a:pPr defTabSz="914400">
              <a:defRPr sz="1200"/>
            </a:pPr>
            <a:r>
              <a:t>This slide basically should answer why we’re no longer developing ISC DHCP. A bit of a background (“started in 1995, no IPv6, no conpcet of mobility, large networks were 100 or so desktop computers and 16MB of ram was a lot”). The code is very convoluted and hard to extend. Tricks done to save couple bytes of memory. Refactoring the code would require almost rewriting from scratch. And that’s what we decided to do. </a:t>
            </a:r>
          </a:p>
          <a:p>
            <a:pPr defTabSz="914400">
              <a:defRPr sz="1200"/>
            </a:pPr>
            <a:endParaRPr/>
          </a:p>
          <a:p>
            <a:pPr defTabSz="914400">
              <a:defRPr sz="1200"/>
            </a:pPr>
            <a:r>
              <a:t>Emphasise that all the data and storage formats are easily exchangable (you can use existing tools, e.g. mysql, pgsql clients, JSON processors, etc.), HA much simpler than failover, works with v4 and v6, ability to have more than just a pair of 2 servers (backup servers).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in summary </a:t>
            </a:r>
            <a:r>
              <a:rPr lang="mr-IN"/>
              <a:t>–</a:t>
            </a:r>
            <a:r>
              <a:rPr lang="en-US"/>
              <a:t> why might you prefer Kea?</a:t>
            </a:r>
          </a:p>
          <a:p>
            <a:endParaRPr lang="en-US"/>
          </a:p>
          <a:p>
            <a:r>
              <a:rPr lang="en-US"/>
              <a:t>It is going to be supported a lot longer </a:t>
            </a:r>
            <a:r>
              <a:rPr lang="mr-IN"/>
              <a:t>–</a:t>
            </a:r>
            <a:r>
              <a:rPr lang="en-US"/>
              <a:t> ISC DHCP is in maintenance mode</a:t>
            </a:r>
          </a:p>
          <a:p>
            <a:r>
              <a:rPr lang="en-US"/>
              <a:t>If</a:t>
            </a:r>
            <a:r>
              <a:rPr lang="en-US" baseline="0"/>
              <a:t> you want access to your network data, you can get it from Kea</a:t>
            </a:r>
          </a:p>
          <a:p>
            <a:r>
              <a:rPr lang="en-US" baseline="0"/>
              <a:t>Kea is easier to configure, is designed for continuous re-configuration, </a:t>
            </a:r>
          </a:p>
          <a:p>
            <a:r>
              <a:rPr lang="en-US" baseline="0"/>
              <a:t>and it is possible to automate some of those configuration changes, using Kea hooks modules and api.</a:t>
            </a:r>
          </a:p>
          <a:p>
            <a:endParaRPr lang="en-US"/>
          </a:p>
        </p:txBody>
      </p:sp>
    </p:spTree>
    <p:extLst>
      <p:ext uri="{BB962C8B-B14F-4D97-AF65-F5344CB8AC3E}">
        <p14:creationId xmlns:p14="http://schemas.microsoft.com/office/powerpoint/2010/main" val="2647953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Just so you don’t think everything is going to be easy now,</a:t>
            </a:r>
            <a:r>
              <a:rPr lang="en-US" baseline="0"/>
              <a:t> there are some costs associated with a more modern architecture.</a:t>
            </a:r>
            <a:endParaRPr lang="en-US"/>
          </a:p>
          <a:p>
            <a:endParaRPr lang="en-US"/>
          </a:p>
          <a:p>
            <a:pPr>
              <a:buSzPct val="100000"/>
            </a:pPr>
            <a:r>
              <a:rPr lang="en-US"/>
              <a:t>Overhead of maintaining databases</a:t>
            </a:r>
          </a:p>
          <a:p>
            <a:pPr marL="487673" lvl="1" indent="0">
              <a:buSzPct val="100000"/>
              <a:buNone/>
            </a:pPr>
            <a:r>
              <a:rPr lang="en-US"/>
              <a:t>(and for development, of maintaining separate database interfaces)</a:t>
            </a:r>
          </a:p>
          <a:p>
            <a:pPr>
              <a:buSzPct val="100000"/>
            </a:pPr>
            <a:r>
              <a:rPr lang="en-US"/>
              <a:t>Direct SQL manipulation is tricky</a:t>
            </a:r>
          </a:p>
          <a:p>
            <a:pPr>
              <a:buSzPct val="100000"/>
            </a:pPr>
            <a:r>
              <a:rPr lang="en-US"/>
              <a:t>Splitting state across the network introduces contention</a:t>
            </a:r>
          </a:p>
          <a:p>
            <a:pPr>
              <a:buSzPct val="100000"/>
            </a:pPr>
            <a:r>
              <a:rPr lang="en-US"/>
              <a:t>Network and application access delays</a:t>
            </a:r>
          </a:p>
          <a:p>
            <a:endParaRPr lang="en-US"/>
          </a:p>
        </p:txBody>
      </p:sp>
    </p:spTree>
    <p:extLst>
      <p:ext uri="{BB962C8B-B14F-4D97-AF65-F5344CB8AC3E}">
        <p14:creationId xmlns:p14="http://schemas.microsoft.com/office/powerpoint/2010/main" val="3665293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I won’t kid you, migrating from</a:t>
            </a:r>
            <a:r>
              <a:rPr lang="en-US" baseline="0"/>
              <a:t> ISC DHCP to Kea won’t be easy if you have a large configuration file, particularly if a predecessor of yours created it and you aren’t really familiar with what it is doing.</a:t>
            </a:r>
          </a:p>
          <a:p>
            <a:endParaRPr lang="en-US" baseline="0"/>
          </a:p>
          <a:p>
            <a:r>
              <a:rPr lang="en-US" baseline="0"/>
              <a:t>We have recently released a migration assistant, which is a utility that will help you do a partial machine translation of your ISC DHCP configuration to a Kea configuration.</a:t>
            </a:r>
          </a:p>
          <a:p>
            <a:endParaRPr lang="en-US" baseline="0"/>
          </a:p>
          <a:p>
            <a:r>
              <a:rPr lang="en-US" baseline="0"/>
              <a:t>This tool translates configuration, but does not migrate leases. </a:t>
            </a:r>
            <a:endParaRPr lang="en-US"/>
          </a:p>
        </p:txBody>
      </p:sp>
    </p:spTree>
    <p:extLst>
      <p:ext uri="{BB962C8B-B14F-4D97-AF65-F5344CB8AC3E}">
        <p14:creationId xmlns:p14="http://schemas.microsoft.com/office/powerpoint/2010/main" val="2474009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ISC DHCP is about 30 years old.</a:t>
            </a:r>
            <a:r>
              <a:rPr lang="en-US" baseline="0"/>
              <a:t> First commit in 1995??</a:t>
            </a:r>
          </a:p>
          <a:p>
            <a:endParaRPr lang="en-US" baseline="0"/>
          </a:p>
          <a:p>
            <a:r>
              <a:rPr lang="en-US" baseline="0"/>
              <a:t>When ISC DHCP was Developed:</a:t>
            </a:r>
          </a:p>
          <a:p>
            <a:r>
              <a:rPr lang="en-US"/>
              <a:t>Networks were fairly static</a:t>
            </a:r>
          </a:p>
          <a:p>
            <a:r>
              <a:rPr lang="en-US"/>
              <a:t>Hundreds, maybe thousands of devices </a:t>
            </a:r>
            <a:r>
              <a:rPr lang="mr-IN"/>
              <a:t>–</a:t>
            </a:r>
            <a:r>
              <a:rPr lang="en-US"/>
              <a:t> but typically only one device per user</a:t>
            </a:r>
          </a:p>
          <a:p>
            <a:endParaRPr lang="en-US"/>
          </a:p>
          <a:p>
            <a:r>
              <a:rPr lang="en-US"/>
              <a:t>No shortage of addresses</a:t>
            </a:r>
          </a:p>
          <a:p>
            <a:r>
              <a:rPr lang="en-US"/>
              <a:t>relatively few servers,</a:t>
            </a:r>
            <a:r>
              <a:rPr lang="en-US" baseline="0"/>
              <a:t> very static</a:t>
            </a:r>
          </a:p>
          <a:p>
            <a:r>
              <a:rPr lang="en-US" baseline="0"/>
              <a:t>bringing up a new server was a big deal</a:t>
            </a:r>
          </a:p>
          <a:p>
            <a:endParaRPr lang="en-US"/>
          </a:p>
          <a:p>
            <a:r>
              <a:rPr lang="en-US"/>
              <a:t>DHCPv6 hadn’t been invented</a:t>
            </a:r>
          </a:p>
          <a:p>
            <a:r>
              <a:rPr lang="en-US"/>
              <a:t>Everything was plugged into 10b-T</a:t>
            </a:r>
          </a:p>
          <a:p>
            <a:r>
              <a:rPr lang="en-US"/>
              <a:t>Client devices were provisioned centrally, by scanning a bar code</a:t>
            </a:r>
          </a:p>
          <a:p>
            <a:pPr marL="0" marR="0" indent="0" defTabSz="457200" eaLnBrk="1" fontAlgn="auto" latinLnBrk="0" hangingPunct="1">
              <a:lnSpc>
                <a:spcPct val="117999"/>
              </a:lnSpc>
              <a:spcBef>
                <a:spcPts val="0"/>
              </a:spcBef>
              <a:spcAft>
                <a:spcPts val="0"/>
              </a:spcAft>
              <a:buClrTx/>
              <a:buSzTx/>
              <a:buFontTx/>
              <a:buNone/>
              <a:tabLst/>
              <a:defRPr/>
            </a:pPr>
            <a:r>
              <a:rPr lang="en-US" baseline="0"/>
              <a:t>dhcp server configuration was manual</a:t>
            </a:r>
          </a:p>
          <a:p>
            <a:r>
              <a:rPr lang="en-US"/>
              <a:t>It may have been a bother, but it was definitely feasible to manage</a:t>
            </a:r>
            <a:r>
              <a:rPr lang="en-US" baseline="0"/>
              <a:t> manually</a:t>
            </a:r>
          </a:p>
          <a:p>
            <a:endParaRPr lang="en-US"/>
          </a:p>
          <a:p>
            <a:r>
              <a:rPr lang="en-US"/>
              <a:t>Servers used bootp</a:t>
            </a:r>
          </a:p>
          <a:p>
            <a:endParaRPr lang="en-US"/>
          </a:p>
        </p:txBody>
      </p:sp>
    </p:spTree>
    <p:extLst>
      <p:ext uri="{BB962C8B-B14F-4D97-AF65-F5344CB8AC3E}">
        <p14:creationId xmlns:p14="http://schemas.microsoft.com/office/powerpoint/2010/main" val="1884665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SzPct val="100000"/>
              <a:buFont typeface="Arial"/>
              <a:buChar char="•"/>
            </a:pPr>
            <a:r>
              <a:rPr lang="en-US"/>
              <a:t>Service Provider networks</a:t>
            </a:r>
          </a:p>
          <a:p>
            <a:pPr>
              <a:buSzPct val="100000"/>
              <a:buFont typeface="Arial"/>
              <a:buChar char="•"/>
            </a:pPr>
            <a:r>
              <a:rPr lang="en-US"/>
              <a:t>Access providers (Cable, Fiber)</a:t>
            </a:r>
          </a:p>
          <a:p>
            <a:pPr>
              <a:buSzPct val="100000"/>
              <a:buFont typeface="Arial"/>
              <a:buChar char="•"/>
            </a:pPr>
            <a:r>
              <a:rPr lang="en-US"/>
              <a:t>Greenfield deployments</a:t>
            </a:r>
          </a:p>
          <a:p>
            <a:pPr>
              <a:buSzPct val="100000"/>
              <a:buFont typeface="Arial"/>
              <a:buChar char="•"/>
            </a:pPr>
            <a:r>
              <a:rPr lang="en-US"/>
              <a:t>IPv6 networks</a:t>
            </a:r>
          </a:p>
          <a:p>
            <a:endParaRPr lang="en-US"/>
          </a:p>
        </p:txBody>
      </p:sp>
    </p:spTree>
    <p:extLst>
      <p:ext uri="{BB962C8B-B14F-4D97-AF65-F5344CB8AC3E}">
        <p14:creationId xmlns:p14="http://schemas.microsoft.com/office/powerpoint/2010/main" val="518303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864305" lvl="1" indent="-419805">
              <a:defRPr sz="4400"/>
            </a:pPr>
            <a:r>
              <a:rPr lang="en-US"/>
              <a:t>2020 roadmap</a:t>
            </a:r>
          </a:p>
          <a:p>
            <a:pPr marL="864305" lvl="1" indent="-419805">
              <a:defRPr sz="4400"/>
            </a:pPr>
            <a:r>
              <a:rPr lang="en-US"/>
              <a:t>Performance improvements</a:t>
            </a:r>
          </a:p>
          <a:p>
            <a:pPr marL="864305" lvl="1" indent="-419805">
              <a:defRPr sz="4400"/>
            </a:pPr>
            <a:r>
              <a:rPr lang="en-US"/>
              <a:t>Multi-threading</a:t>
            </a:r>
          </a:p>
          <a:p>
            <a:pPr marL="864305" lvl="1" indent="-419805">
              <a:defRPr sz="4400"/>
            </a:pPr>
            <a:r>
              <a:rPr lang="en-US"/>
              <a:t>BOOTP</a:t>
            </a:r>
          </a:p>
          <a:p>
            <a:endParaRPr lang="en-US"/>
          </a:p>
        </p:txBody>
      </p:sp>
    </p:spTree>
    <p:extLst>
      <p:ext uri="{BB962C8B-B14F-4D97-AF65-F5344CB8AC3E}">
        <p14:creationId xmlns:p14="http://schemas.microsoft.com/office/powerpoint/2010/main" val="2396256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Shape 383"/>
          <p:cNvSpPr>
            <a:spLocks noGrp="1" noRot="1" noChangeAspect="1"/>
          </p:cNvSpPr>
          <p:nvPr>
            <p:ph type="sldImg"/>
          </p:nvPr>
        </p:nvSpPr>
        <p:spPr>
          <a:xfrm>
            <a:off x="381000" y="685800"/>
            <a:ext cx="6096000" cy="3429000"/>
          </a:xfrm>
          <a:prstGeom prst="rect">
            <a:avLst/>
          </a:prstGeom>
        </p:spPr>
        <p:txBody>
          <a:bodyPr/>
          <a:lstStyle/>
          <a:p>
            <a:endParaRPr/>
          </a:p>
        </p:txBody>
      </p:sp>
      <p:sp>
        <p:nvSpPr>
          <p:cNvPr id="384" name="Shape 384"/>
          <p:cNvSpPr>
            <a:spLocks noGrp="1"/>
          </p:cNvSpPr>
          <p:nvPr>
            <p:ph type="body" sz="quarter" idx="1"/>
          </p:nvPr>
        </p:nvSpPr>
        <p:spPr>
          <a:prstGeom prst="rect">
            <a:avLst/>
          </a:prstGeom>
        </p:spPr>
        <p:txBody>
          <a:bodyPr/>
          <a:lstStyle/>
          <a:p>
            <a:pPr defTabSz="914400">
              <a:defRPr sz="1200"/>
            </a:pPr>
            <a:r>
              <a:t>DUID - unique identifier, one of 4 types:</a:t>
            </a:r>
          </a:p>
          <a:p>
            <a:pPr defTabSz="914400">
              <a:defRPr sz="1200"/>
            </a:pPr>
            <a:r>
              <a:t>LLT (MAC + time)</a:t>
            </a:r>
          </a:p>
          <a:p>
            <a:pPr defTabSz="914400">
              <a:defRPr sz="1200"/>
            </a:pPr>
            <a:r>
              <a:t>EN (Enterprise-id)</a:t>
            </a:r>
          </a:p>
          <a:p>
            <a:pPr defTabSz="914400">
              <a:defRPr sz="1200"/>
            </a:pPr>
            <a:r>
              <a:t>LL (MAC)</a:t>
            </a:r>
          </a:p>
          <a:p>
            <a:pPr defTabSz="914400">
              <a:defRPr sz="1200"/>
            </a:pPr>
            <a:r>
              <a:t>UUID</a:t>
            </a:r>
          </a:p>
          <a:p>
            <a:pPr defTabSz="914400">
              <a:defRPr sz="1200"/>
            </a:pPr>
            <a:r>
              <a:t>Solved late 1990s problem - unreliable NICs</a:t>
            </a:r>
          </a:p>
          <a:p>
            <a:pPr defTabSz="914400">
              <a:defRPr sz="1200"/>
            </a:pPr>
            <a:r>
              <a:t>Brought a lot of new ones</a:t>
            </a:r>
          </a:p>
          <a:p>
            <a:pPr defTabSz="914400">
              <a:defRPr sz="1200"/>
            </a:pPr>
            <a:r>
              <a:t>Don’t know device’s DUID until its first boot</a:t>
            </a:r>
          </a:p>
          <a:p>
            <a:pPr defTabSz="914400">
              <a:defRPr sz="1200"/>
            </a:pPr>
            <a:r>
              <a:t>Not printed on the box</a:t>
            </a:r>
          </a:p>
          <a:p>
            <a:pPr defTabSz="914400">
              <a:defRPr sz="1200"/>
            </a:pPr>
            <a:r>
              <a:t>When you clone VM, you may get the same DUID</a:t>
            </a:r>
          </a:p>
          <a:p>
            <a:pPr defTabSz="914400">
              <a:defRPr sz="1200"/>
            </a:pPr>
            <a:r>
              <a:t>Dual boot device (win/linux or PXE) has different DUIDs</a:t>
            </a:r>
          </a:p>
          <a:p>
            <a:pPr defTabSz="914400">
              <a:defRPr sz="1200"/>
            </a:pPr>
            <a:r>
              <a:t>Kea has a solution to that problem:</a:t>
            </a:r>
          </a:p>
          <a:p>
            <a:pPr defTabSz="914400">
              <a:defRPr sz="1200"/>
            </a:pPr>
            <a:r>
              <a:t>RFC6939 (client-link-layer address option)</a:t>
            </a:r>
          </a:p>
          <a:p>
            <a:pPr defTabSz="914400">
              <a:defRPr sz="1200"/>
            </a:pPr>
            <a:r>
              <a:t>Extract MAC address from 5 different sources, configurable</a:t>
            </a:r>
          </a:p>
          <a:p>
            <a:pPr defTabSz="914400">
              <a:defRPr sz="1200"/>
            </a:pPr>
            <a:r>
              <a:t>See https://kea.readthedocs.io/en/v1_6_0/arm/dhcp6-srv.html#mac-hardware-addresses-in-dhcpv6 for details</a:t>
            </a:r>
            <a:endParaRPr lang="en-US"/>
          </a:p>
          <a:p>
            <a:pPr defTabSz="914400">
              <a:defRPr sz="1200"/>
            </a:pPr>
            <a:endParaRPr lang="en-US"/>
          </a:p>
          <a:p>
            <a:pPr defTabSz="914400">
              <a:defRPr sz="1200"/>
            </a:pPr>
            <a:r>
              <a:rPr lang="en-US"/>
              <a:t>Option 79 </a:t>
            </a:r>
            <a:r>
              <a:rPr lang="mr-IN"/>
              <a:t>–</a:t>
            </a:r>
            <a:r>
              <a:rPr lang="en-US"/>
              <a:t> the link layer or MAC address, can be added by the Relay. This is not enabled ‘out of the box’ but can be added. This is the main way to do RFC6939</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defTabSz="519937">
              <a:spcBef>
                <a:spcPts val="900"/>
              </a:spcBef>
              <a:buSzPct val="100000"/>
              <a:buFont typeface="Arial"/>
              <a:buNone/>
              <a:defRPr sz="4272"/>
            </a:pPr>
            <a:r>
              <a:rPr lang="en-US"/>
              <a:t>Prefix delegation is a powerful feature in IPv6, you should use it.</a:t>
            </a:r>
          </a:p>
          <a:p>
            <a:pPr marL="0" indent="0" defTabSz="519937">
              <a:spcBef>
                <a:spcPts val="900"/>
              </a:spcBef>
              <a:buSzPct val="100000"/>
              <a:buFont typeface="Arial"/>
              <a:buNone/>
              <a:defRPr sz="4272"/>
            </a:pPr>
            <a:r>
              <a:rPr lang="en-US"/>
              <a:t>You</a:t>
            </a:r>
            <a:r>
              <a:rPr lang="en-US" baseline="0"/>
              <a:t> can delegate various size prefixes </a:t>
            </a:r>
            <a:r>
              <a:rPr lang="mr-IN" baseline="0"/>
              <a:t>–</a:t>
            </a:r>
            <a:r>
              <a:rPr lang="en-US" baseline="0"/>
              <a:t> such as a /24, /48 or /60</a:t>
            </a:r>
            <a:endParaRPr lang="en-US"/>
          </a:p>
          <a:p>
            <a:pPr marL="0" indent="0" defTabSz="519937">
              <a:spcBef>
                <a:spcPts val="900"/>
              </a:spcBef>
              <a:buSzPct val="100000"/>
              <a:buFont typeface="Arial"/>
              <a:buNone/>
              <a:defRPr sz="4272"/>
            </a:pPr>
            <a:r>
              <a:rPr lang="en-US"/>
              <a:t>Ways to implement prefix delegation</a:t>
            </a:r>
          </a:p>
          <a:p>
            <a:pPr marL="847725" marR="0" indent="-847725" defTabSz="519937" eaLnBrk="1" fontAlgn="auto" latinLnBrk="0" hangingPunct="1">
              <a:lnSpc>
                <a:spcPct val="117999"/>
              </a:lnSpc>
              <a:spcBef>
                <a:spcPts val="900"/>
              </a:spcBef>
              <a:spcAft>
                <a:spcPts val="0"/>
              </a:spcAft>
              <a:buClrTx/>
              <a:buSzPct val="100000"/>
              <a:buFontTx/>
              <a:buAutoNum type="alphaUcPeriod"/>
              <a:tabLst/>
              <a:defRPr sz="4272"/>
            </a:pPr>
            <a:r>
              <a:rPr lang="en-US"/>
              <a:t>Dynamic</a:t>
            </a:r>
            <a:r>
              <a:rPr lang="en-US" baseline="0"/>
              <a:t> assignment- </a:t>
            </a:r>
            <a:r>
              <a:rPr lang="en-US"/>
              <a:t>Configure a pool in Kea, and it will dynamically compute and reserve enough addresses for each prefix required</a:t>
            </a:r>
          </a:p>
          <a:p>
            <a:pPr marL="847725" marR="0" indent="-847725" defTabSz="519937" eaLnBrk="1" fontAlgn="auto" latinLnBrk="0" hangingPunct="1">
              <a:lnSpc>
                <a:spcPct val="117999"/>
              </a:lnSpc>
              <a:spcBef>
                <a:spcPts val="900"/>
              </a:spcBef>
              <a:spcAft>
                <a:spcPts val="0"/>
              </a:spcAft>
              <a:buClrTx/>
              <a:buSzPct val="100000"/>
              <a:buFontTx/>
              <a:buAutoNum type="alphaUcPeriod"/>
              <a:tabLst/>
              <a:defRPr sz="4272"/>
            </a:pPr>
            <a:r>
              <a:rPr lang="en-US"/>
              <a:t>Create static host reservations for prefixes (in JSON)</a:t>
            </a:r>
          </a:p>
          <a:p>
            <a:pPr marL="847725" indent="-847725" defTabSz="519937">
              <a:spcBef>
                <a:spcPts val="900"/>
              </a:spcBef>
              <a:buSzPct val="100000"/>
              <a:buFontTx/>
              <a:buAutoNum type="alphaUcPeriod"/>
              <a:defRPr sz="4272"/>
            </a:pPr>
            <a:endParaRPr lang="en-US"/>
          </a:p>
          <a:p>
            <a:pPr marL="847725" indent="-847725" defTabSz="519937">
              <a:spcBef>
                <a:spcPts val="900"/>
              </a:spcBef>
              <a:buSzPct val="100000"/>
              <a:buFontTx/>
              <a:buAutoNum type="alphaUcPeriod"/>
              <a:defRPr sz="4272"/>
            </a:pPr>
            <a:r>
              <a:rPr lang="en-US"/>
              <a:t>Manage status host reservations in SQL db</a:t>
            </a:r>
          </a:p>
          <a:p>
            <a:pPr marL="847725" indent="-847725" defTabSz="519937">
              <a:spcBef>
                <a:spcPts val="900"/>
              </a:spcBef>
              <a:buSzPct val="100000"/>
              <a:buFontTx/>
              <a:buAutoNum type="alphaUcPeriod"/>
              <a:defRPr sz="4272"/>
            </a:pPr>
            <a:r>
              <a:rPr lang="en-US"/>
              <a:t>Assign prefixes via RADIUS</a:t>
            </a:r>
          </a:p>
          <a:p>
            <a:endParaRPr lang="en-US"/>
          </a:p>
        </p:txBody>
      </p:sp>
    </p:spTree>
    <p:extLst>
      <p:ext uri="{BB962C8B-B14F-4D97-AF65-F5344CB8AC3E}">
        <p14:creationId xmlns:p14="http://schemas.microsoft.com/office/powerpoint/2010/main" val="19167096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draft of</a:t>
            </a:r>
            <a:r>
              <a:rPr lang="en-US" baseline="0"/>
              <a:t> a new slide </a:t>
            </a:r>
            <a:r>
              <a:rPr lang="mr-IN" baseline="0"/>
              <a:t>–</a:t>
            </a:r>
            <a:r>
              <a:rPr lang="en-US" baseline="0"/>
              <a:t> attempting to explain that Kea has a set of fully supported hook points</a:t>
            </a:r>
            <a:endParaRPr lang="en-US"/>
          </a:p>
        </p:txBody>
      </p:sp>
      <p:sp>
        <p:nvSpPr>
          <p:cNvPr id="4" name="Slide Number Placeholder 3"/>
          <p:cNvSpPr>
            <a:spLocks noGrp="1"/>
          </p:cNvSpPr>
          <p:nvPr>
            <p:ph type="sldNum" sz="quarter" idx="10"/>
          </p:nvPr>
        </p:nvSpPr>
        <p:spPr/>
        <p:txBody>
          <a:bodyPr/>
          <a:lstStyle/>
          <a:p>
            <a:fld id="{9C83B849-2E92-3448-9955-2ACBB610FC1A}" type="slidenum">
              <a:rPr lang="uk-UA"/>
              <a:t>32</a:t>
            </a:fld>
            <a:endParaRPr lang="uk-UA"/>
          </a:p>
        </p:txBody>
      </p:sp>
    </p:spTree>
    <p:extLst>
      <p:ext uri="{BB962C8B-B14F-4D97-AF65-F5344CB8AC3E}">
        <p14:creationId xmlns:p14="http://schemas.microsoft.com/office/powerpoint/2010/main" val="200162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Networks have changed substantially</a:t>
            </a:r>
            <a:r>
              <a:rPr lang="en-US" baseline="0"/>
              <a:t> since then</a:t>
            </a:r>
          </a:p>
          <a:p>
            <a:endParaRPr lang="en-US" baseline="0"/>
          </a:p>
          <a:p>
            <a:r>
              <a:rPr lang="en-US"/>
              <a:t>Devices are more mobile - BYOD, roaming, WIFI</a:t>
            </a:r>
          </a:p>
          <a:p>
            <a:r>
              <a:rPr lang="en-US"/>
              <a:t>Many</a:t>
            </a:r>
            <a:r>
              <a:rPr lang="en-US" baseline="0"/>
              <a:t> devices per user</a:t>
            </a:r>
          </a:p>
          <a:p>
            <a:r>
              <a:rPr lang="en-US" baseline="0"/>
              <a:t>May interfaces per server, many addresses per server</a:t>
            </a:r>
          </a:p>
          <a:p>
            <a:endParaRPr lang="en-US"/>
          </a:p>
          <a:p>
            <a:r>
              <a:rPr lang="en-US"/>
              <a:t>Applications are deployed in clouds (servers are now cattle</a:t>
            </a:r>
            <a:r>
              <a:rPr lang="en-US" baseline="0"/>
              <a:t> not pets)</a:t>
            </a:r>
            <a:endParaRPr lang="en-US"/>
          </a:p>
          <a:p>
            <a:r>
              <a:rPr lang="en-US"/>
              <a:t>Network Function Virtualization (SDN, NFV, whatever the buzzword, it is not about a vendor product,</a:t>
            </a:r>
            <a:r>
              <a:rPr lang="en-US" baseline="0"/>
              <a:t> it is about building blocks of network functions)</a:t>
            </a:r>
            <a:endParaRPr lang="en-US"/>
          </a:p>
          <a:p>
            <a:r>
              <a:rPr lang="en-US"/>
              <a:t>Containers  (software is likely to be</a:t>
            </a:r>
            <a:r>
              <a:rPr lang="en-US" baseline="0"/>
              <a:t> deployed in containers)</a:t>
            </a:r>
            <a:endParaRPr lang="en-US"/>
          </a:p>
          <a:p>
            <a:r>
              <a:rPr lang="en-US"/>
              <a:t>Automation (everything</a:t>
            </a:r>
            <a:r>
              <a:rPr lang="en-US" baseline="0"/>
              <a:t> has to be automate-able, in order to scale up and down, be deployed rapidly)</a:t>
            </a:r>
            <a:endParaRPr lang="en-US"/>
          </a:p>
          <a:p>
            <a:r>
              <a:rPr lang="en-US"/>
              <a:t>You</a:t>
            </a:r>
            <a:r>
              <a:rPr lang="en-US" baseline="0"/>
              <a:t> are challenged to keep up with the rapid pace of change, and you need </a:t>
            </a:r>
            <a:r>
              <a:rPr lang="en-US"/>
              <a:t>tandardized provisioning methods, formats, and tools</a:t>
            </a:r>
          </a:p>
        </p:txBody>
      </p:sp>
    </p:spTree>
    <p:extLst>
      <p:ext uri="{BB962C8B-B14F-4D97-AF65-F5344CB8AC3E}">
        <p14:creationId xmlns:p14="http://schemas.microsoft.com/office/powerpoint/2010/main" val="3664098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Self-contained </a:t>
            </a:r>
            <a:r>
              <a:rPr lang="mr-IN"/>
              <a:t>–</a:t>
            </a:r>
            <a:r>
              <a:rPr lang="en-US"/>
              <a:t> local proprietary format configuration file</a:t>
            </a:r>
          </a:p>
          <a:p>
            <a:r>
              <a:rPr lang="en-US"/>
              <a:t>Local lease database</a:t>
            </a:r>
          </a:p>
          <a:p>
            <a:r>
              <a:rPr lang="en-US"/>
              <a:t>Many features added over time</a:t>
            </a:r>
          </a:p>
          <a:p>
            <a:r>
              <a:rPr lang="en-US"/>
              <a:t>Fixed option inheritance, flexible classification language</a:t>
            </a:r>
          </a:p>
          <a:p>
            <a:r>
              <a:rPr lang="en-US"/>
              <a:t>Designed to be started with the running config file. OMAPI was added on</a:t>
            </a:r>
          </a:p>
          <a:p>
            <a:endParaRPr lang="en-US"/>
          </a:p>
          <a:p>
            <a:r>
              <a:rPr lang="en-US"/>
              <a:t>DHCPv6 was added on. For example, when you boot up ISC DHCP it allocated memory for all of its addresses in advance - </a:t>
            </a:r>
          </a:p>
          <a:p>
            <a:endParaRPr lang="en-US"/>
          </a:p>
          <a:p>
            <a:r>
              <a:rPr lang="en-US"/>
              <a:t>Most changes required restarting the server.</a:t>
            </a:r>
          </a:p>
          <a:p>
            <a:r>
              <a:rPr lang="en-US"/>
              <a:t>OMAPI allowed you to add sub-classes without restarting, which</a:t>
            </a:r>
            <a:r>
              <a:rPr lang="en-US" baseline="0"/>
              <a:t> encouraged a lot of people to rely heaviliy on complex client classification schemes to permit on-line configuration changes.</a:t>
            </a:r>
            <a:endParaRPr lang="en-US"/>
          </a:p>
          <a:p>
            <a:r>
              <a:rPr lang="en-US"/>
              <a:t>It is</a:t>
            </a:r>
            <a:r>
              <a:rPr lang="en-US" baseline="0"/>
              <a:t> very difficult to reverse-engineer an ISC DHCP configuration file </a:t>
            </a:r>
            <a:r>
              <a:rPr lang="mr-IN" baseline="0"/>
              <a:t>–</a:t>
            </a:r>
            <a:r>
              <a:rPr lang="en-US" baseline="0"/>
              <a:t> to determine what the original administrator was trying to accomplish with classification. </a:t>
            </a:r>
          </a:p>
          <a:p>
            <a:r>
              <a:rPr lang="en-US" baseline="0"/>
              <a:t>In DHCP 4.3.0 we added a number of DHCPv6 features, but considering this hadn’t been invented when ISC DHCP was first written, there are some features we couldn’t and won’t be able to add.</a:t>
            </a:r>
          </a:p>
          <a:p>
            <a:endParaRPr lang="en-US"/>
          </a:p>
        </p:txBody>
      </p:sp>
    </p:spTree>
    <p:extLst>
      <p:ext uri="{BB962C8B-B14F-4D97-AF65-F5344CB8AC3E}">
        <p14:creationId xmlns:p14="http://schemas.microsoft.com/office/powerpoint/2010/main" val="207496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We tried to address the requirements of modern</a:t>
            </a:r>
            <a:r>
              <a:rPr lang="en-US" baseline="0"/>
              <a:t> networks </a:t>
            </a:r>
            <a:r>
              <a:rPr lang="en-US"/>
              <a:t>with Kea</a:t>
            </a:r>
          </a:p>
          <a:p>
            <a:endParaRPr lang="en-US"/>
          </a:p>
          <a:p>
            <a:r>
              <a:rPr lang="en-US"/>
              <a:t>Standardized formats for configuration</a:t>
            </a:r>
          </a:p>
          <a:p>
            <a:r>
              <a:rPr lang="en-US"/>
              <a:t>Kea</a:t>
            </a:r>
            <a:r>
              <a:rPr lang="en-US" baseline="0"/>
              <a:t> assumes you will be doing </a:t>
            </a:r>
            <a:r>
              <a:rPr lang="en-US"/>
              <a:t>continuous provisioning,</a:t>
            </a:r>
            <a:r>
              <a:rPr lang="en-US" baseline="0"/>
              <a:t> and provides several features to facilitate that</a:t>
            </a:r>
            <a:endParaRPr lang="en-US"/>
          </a:p>
          <a:p>
            <a:r>
              <a:rPr lang="en-US"/>
              <a:t>Where ISC DHCP had OMAPI, Kea has a REST ful api</a:t>
            </a:r>
          </a:p>
          <a:p>
            <a:endParaRPr lang="en-US"/>
          </a:p>
          <a:p>
            <a:r>
              <a:rPr lang="en-US"/>
              <a:t>Deploy capacity quickly with VMs</a:t>
            </a:r>
          </a:p>
          <a:p>
            <a:endParaRPr lang="en-US"/>
          </a:p>
          <a:p>
            <a:r>
              <a:rPr lang="en-US"/>
              <a:t>Extensible, programmable</a:t>
            </a:r>
          </a:p>
          <a:p>
            <a:endParaRPr lang="en-US"/>
          </a:p>
        </p:txBody>
      </p:sp>
    </p:spTree>
    <p:extLst>
      <p:ext uri="{BB962C8B-B14F-4D97-AF65-F5344CB8AC3E}">
        <p14:creationId xmlns:p14="http://schemas.microsoft.com/office/powerpoint/2010/main" val="3063654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Kea features that are better suited for modern networks include</a:t>
            </a:r>
          </a:p>
          <a:p>
            <a:endParaRPr lang="en-US"/>
          </a:p>
          <a:p>
            <a:r>
              <a:rPr lang="en-US"/>
              <a:t>Open, std configuration file format</a:t>
            </a:r>
          </a:p>
          <a:p>
            <a:r>
              <a:rPr lang="en-US"/>
              <a:t>Separate leases file, can be remote</a:t>
            </a:r>
          </a:p>
          <a:p>
            <a:r>
              <a:rPr lang="en-US"/>
              <a:t>Designed for v6 - HA for v6 as well as v4</a:t>
            </a:r>
          </a:p>
          <a:p>
            <a:r>
              <a:rPr lang="en-US"/>
              <a:t>Configuration DB for controlled automated provisioning, scalability</a:t>
            </a:r>
          </a:p>
          <a:p>
            <a:r>
              <a:rPr lang="en-US"/>
              <a:t>Extensible with hooks</a:t>
            </a:r>
          </a:p>
          <a:p>
            <a:endParaRPr lang="en-US"/>
          </a:p>
        </p:txBody>
      </p:sp>
    </p:spTree>
    <p:extLst>
      <p:ext uri="{BB962C8B-B14F-4D97-AF65-F5344CB8AC3E}">
        <p14:creationId xmlns:p14="http://schemas.microsoft.com/office/powerpoint/2010/main" val="2530787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noRot="1" noChangeAspect="1"/>
          </p:cNvSpPr>
          <p:nvPr>
            <p:ph type="sldImg"/>
          </p:nvPr>
        </p:nvSpPr>
        <p:spPr>
          <a:xfrm>
            <a:off x="381000" y="685800"/>
            <a:ext cx="6096000" cy="3429000"/>
          </a:xfrm>
          <a:prstGeom prst="rect">
            <a:avLst/>
          </a:prstGeom>
        </p:spPr>
        <p:txBody>
          <a:bodyPr/>
          <a:lstStyle/>
          <a:p>
            <a:endParaRPr/>
          </a:p>
        </p:txBody>
      </p:sp>
      <p:sp>
        <p:nvSpPr>
          <p:cNvPr id="221" name="Shape 221"/>
          <p:cNvSpPr>
            <a:spLocks noGrp="1"/>
          </p:cNvSpPr>
          <p:nvPr>
            <p:ph type="body" sz="quarter" idx="1"/>
          </p:nvPr>
        </p:nvSpPr>
        <p:spPr>
          <a:prstGeom prst="rect">
            <a:avLst/>
          </a:prstGeom>
        </p:spPr>
        <p:txBody>
          <a:bodyPr/>
          <a:lstStyle>
            <a:lvl1pPr defTabSz="914400">
              <a:defRPr sz="1200"/>
            </a:lvl1pPr>
          </a:lstStyle>
          <a:p>
            <a:r>
              <a:rPr lang="en-US" sz="2000"/>
              <a:t>In contrast to the OMAPI interface in</a:t>
            </a:r>
            <a:r>
              <a:rPr lang="en-US" sz="2000" baseline="0"/>
              <a:t> ISC DHCP </a:t>
            </a:r>
            <a:r>
              <a:rPr sz="2000"/>
              <a:t>Kea has a rich and powerful mgmt interface. </a:t>
            </a:r>
            <a:endParaRPr lang="en-US" sz="2000"/>
          </a:p>
          <a:p>
            <a:endParaRPr lang="en-US" sz="2000"/>
          </a:p>
          <a:p>
            <a:r>
              <a:rPr sz="2000"/>
              <a:t>You can use socat tool (available in all Linux distros) to talk to Kea over local unix socket if you want to keep the mgmt interface local and secure (you can ssh into the boxt first). You can set up a CA that will expose one or more Kea servers via easy to use remote REST API interface. The interface is super easy to use. The command box above shows how to send a command. </a:t>
            </a:r>
            <a:endParaRPr lang="en-US" sz="2000"/>
          </a:p>
          <a:p>
            <a:r>
              <a:rPr sz="2000"/>
              <a:t>You just specify what (list-commands) and who (“dhcp6”). The response will come from the right server. Commands can take tons of parameters, but this gives the overview.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Note that Kea has a standard format for configuration.</a:t>
            </a:r>
          </a:p>
          <a:p>
            <a:endParaRPr lang="en-US"/>
          </a:p>
          <a:p>
            <a:r>
              <a:rPr lang="en-US"/>
              <a:t>This is not the same thing as a standard</a:t>
            </a:r>
            <a:r>
              <a:rPr lang="en-US" baseline="0"/>
              <a:t> data model.</a:t>
            </a:r>
          </a:p>
          <a:p>
            <a:r>
              <a:rPr lang="en-US" baseline="0"/>
              <a:t>YANG models have become popular for routers, fixed networking equipment, but they are not ready yet for applications such as DHCP servers. </a:t>
            </a:r>
          </a:p>
          <a:p>
            <a:endParaRPr lang="en-US"/>
          </a:p>
          <a:p>
            <a:r>
              <a:rPr lang="en-US"/>
              <a:t>Kea has YANG/Netconf integration via Sysrepo, immature </a:t>
            </a:r>
          </a:p>
          <a:p>
            <a:endParaRPr lang="en-US"/>
          </a:p>
        </p:txBody>
      </p:sp>
    </p:spTree>
    <p:extLst>
      <p:ext uri="{BB962C8B-B14F-4D97-AF65-F5344CB8AC3E}">
        <p14:creationId xmlns:p14="http://schemas.microsoft.com/office/powerpoint/2010/main" val="250470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a:spLocks noGrp="1" noRot="1" noChangeAspect="1"/>
          </p:cNvSpPr>
          <p:nvPr>
            <p:ph type="sldImg"/>
          </p:nvPr>
        </p:nvSpPr>
        <p:spPr>
          <a:xfrm>
            <a:off x="381000" y="685800"/>
            <a:ext cx="6096000" cy="3429000"/>
          </a:xfrm>
          <a:prstGeom prst="rect">
            <a:avLst/>
          </a:prstGeom>
        </p:spPr>
        <p:txBody>
          <a:bodyPr/>
          <a:lstStyle/>
          <a:p>
            <a:endParaRPr/>
          </a:p>
        </p:txBody>
      </p:sp>
      <p:sp>
        <p:nvSpPr>
          <p:cNvPr id="238" name="Shape 238"/>
          <p:cNvSpPr>
            <a:spLocks noGrp="1"/>
          </p:cNvSpPr>
          <p:nvPr>
            <p:ph type="body" sz="quarter" idx="1"/>
          </p:nvPr>
        </p:nvSpPr>
        <p:spPr>
          <a:prstGeom prst="rect">
            <a:avLst/>
          </a:prstGeom>
        </p:spPr>
        <p:txBody>
          <a:bodyPr/>
          <a:lstStyle>
            <a:lvl1pPr defTabSz="914400">
              <a:defRPr sz="1200"/>
            </a:lvl1pPr>
          </a:lstStyle>
          <a:p>
            <a:r>
              <a:rPr lang="en-US" sz="2000"/>
              <a:t>The backend concept allows you to separate the data from the dhcp server</a:t>
            </a:r>
            <a:r>
              <a:rPr lang="en-US" sz="2000" baseline="0"/>
              <a:t> which is processing that data.</a:t>
            </a:r>
            <a:endParaRPr lang="en-US" sz="2000"/>
          </a:p>
          <a:p>
            <a:endParaRPr lang="en-US" sz="2000"/>
          </a:p>
          <a:p>
            <a:r>
              <a:rPr sz="2000"/>
              <a:t>leases change most frequently (1000s times/sec in large networks)</a:t>
            </a:r>
            <a:endParaRPr lang="en-US" sz="2000"/>
          </a:p>
          <a:p>
            <a:pPr marL="0" marR="0" indent="0" defTabSz="914400" eaLnBrk="1" fontAlgn="auto" latinLnBrk="0" hangingPunct="1">
              <a:lnSpc>
                <a:spcPct val="117999"/>
              </a:lnSpc>
              <a:spcBef>
                <a:spcPts val="0"/>
              </a:spcBef>
              <a:spcAft>
                <a:spcPts val="0"/>
              </a:spcAft>
              <a:buClrTx/>
              <a:buSzTx/>
              <a:buFontTx/>
              <a:buNone/>
              <a:tabLst/>
              <a:defRPr/>
            </a:pPr>
            <a:r>
              <a:rPr lang="en-US" sz="2000"/>
              <a:t>Why might you need to look at active</a:t>
            </a:r>
            <a:r>
              <a:rPr lang="en-US" sz="2000" baseline="0"/>
              <a:t> leases? forensics, mostly. you can also INSERT a lease</a:t>
            </a:r>
          </a:p>
          <a:p>
            <a:endParaRPr lang="en-US" sz="2000"/>
          </a:p>
          <a:p>
            <a:r>
              <a:rPr lang="en-US" sz="2000"/>
              <a:t>HOST </a:t>
            </a:r>
            <a:r>
              <a:rPr sz="2000"/>
              <a:t>reservations are changing less frequently (customers are added or removed)</a:t>
            </a:r>
            <a:r>
              <a:rPr lang="en-US" sz="2000"/>
              <a:t>.</a:t>
            </a:r>
          </a:p>
          <a:p>
            <a:r>
              <a:rPr lang="en-US" sz="2000"/>
              <a:t>Host reservations are not only for servers.  </a:t>
            </a:r>
          </a:p>
          <a:p>
            <a:r>
              <a:rPr lang="en-US" sz="2000"/>
              <a:t>If you need to specify individual subscribers, say because you are offering a premium service on a per-subscriber basis, you would want to use host reservations.</a:t>
            </a:r>
            <a:r>
              <a:rPr lang="en-US" sz="2000" baseline="0"/>
              <a:t> You might want to provision that database directly from some other system that manages subscriber levels, and Kea can read from that.</a:t>
            </a:r>
            <a:endParaRPr lang="en-US" sz="2000"/>
          </a:p>
          <a:p>
            <a:r>
              <a:rPr sz="2000"/>
              <a:t> </a:t>
            </a:r>
            <a:endParaRPr lang="en-US" sz="2000"/>
          </a:p>
          <a:p>
            <a:r>
              <a:rPr lang="en-US" sz="2000"/>
              <a:t>Network configuration </a:t>
            </a:r>
            <a:r>
              <a:rPr sz="2000"/>
              <a:t>changes </a:t>
            </a:r>
            <a:r>
              <a:rPr lang="en-US" sz="2000"/>
              <a:t>more </a:t>
            </a:r>
            <a:r>
              <a:rPr sz="2000"/>
              <a:t>slowly (new subnets are added infrequently)</a:t>
            </a:r>
            <a:r>
              <a:rPr lang="en-US" sz="2000"/>
              <a:t>. We’ll talk about the configuration backend a bit more.</a:t>
            </a:r>
          </a:p>
          <a:p>
            <a:endParaRPr lang="en-US" sz="2000"/>
          </a:p>
          <a:p>
            <a:r>
              <a:rPr lang="en-US" sz="2000"/>
              <a:t>We support 3 backend options, in addition to the local CSV file option.</a:t>
            </a:r>
          </a:p>
          <a:p>
            <a:endParaRPr lang="en-US" sz="2000"/>
          </a:p>
          <a:p>
            <a:r>
              <a:rPr lang="en-US" sz="2000"/>
              <a:t>We</a:t>
            </a:r>
            <a:r>
              <a:rPr lang="en-US" sz="2000" baseline="0"/>
              <a:t> have the most options for the Lease backends.  This is where Kea records the active leases.</a:t>
            </a:r>
          </a:p>
          <a:p>
            <a:endParaRPr lang="en-US" sz="2000" baseline="0"/>
          </a:p>
          <a:p>
            <a:r>
              <a:rPr lang="en-US" sz="2000" baseline="0"/>
              <a:t>Host reservations are supported on MySQL and Postgresql.</a:t>
            </a:r>
          </a:p>
          <a:p>
            <a:endParaRPr lang="en-US" sz="2000" baseline="0"/>
          </a:p>
          <a:p>
            <a:r>
              <a:rPr lang="en-US" sz="2000" baseline="0"/>
              <a:t>The configuration backend is supported for MYSQL only. </a:t>
            </a:r>
            <a:endParaRPr lang="en-US" sz="2000"/>
          </a:p>
          <a:p>
            <a:endParaRPr lang="en-US" sz="2000"/>
          </a:p>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800" b="1" i="0">
                <a:latin typeface="Montserrat SemiBold" pitchFamily="2" charset="77"/>
              </a:defRPr>
            </a:lvl1pPr>
          </a:lstStyle>
          <a:p>
            <a:r>
              <a:rPr lang="en-US" dirty="0"/>
              <a:t>Click to edit Master title style</a:t>
            </a:r>
          </a:p>
        </p:txBody>
      </p:sp>
      <p:sp>
        <p:nvSpPr>
          <p:cNvPr id="3" name="Subtitle 2"/>
          <p:cNvSpPr>
            <a:spLocks noGrp="1"/>
          </p:cNvSpPr>
          <p:nvPr>
            <p:ph type="subTitle" idx="1"/>
          </p:nvPr>
        </p:nvSpPr>
        <p:spPr>
          <a:xfrm>
            <a:off x="1524000" y="3602037"/>
            <a:ext cx="9144000" cy="2133599"/>
          </a:xfrm>
        </p:spPr>
        <p:txBody>
          <a:bodyPr>
            <a:normAutofit/>
          </a:bodyPr>
          <a:lstStyle>
            <a:lvl1pPr marL="0" indent="0" algn="ctr">
              <a:buNone/>
              <a:defRPr sz="4000" b="0" i="0">
                <a:latin typeface="Mad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b="0" i="0">
                <a:latin typeface="Mada Light" pitchFamily="2" charset="0"/>
              </a:defRPr>
            </a:lvl1pPr>
          </a:lstStyle>
          <a:p>
            <a:r>
              <a:rPr lang="en-US"/>
              <a:t>All content copyright Internet Systems Consortium, Inc.</a:t>
            </a:r>
          </a:p>
        </p:txBody>
      </p:sp>
      <p:sp>
        <p:nvSpPr>
          <p:cNvPr id="6" name="Slide Number Placeholder 5"/>
          <p:cNvSpPr>
            <a:spLocks noGrp="1"/>
          </p:cNvSpPr>
          <p:nvPr>
            <p:ph type="sldNum" sz="quarter" idx="12"/>
          </p:nvPr>
        </p:nvSpPr>
        <p:spPr/>
        <p:txBody>
          <a:bodyPr/>
          <a:lstStyle>
            <a:lvl1pPr>
              <a:defRPr b="0" i="0">
                <a:latin typeface="Mada Light" pitchFamily="2" charset="0"/>
              </a:defRPr>
            </a:lvl1pPr>
          </a:lstStyle>
          <a:p>
            <a:fld id="{9B77EBE3-B749-614C-98EB-C77FB2C81262}" type="slidenum">
              <a:rPr lang="en-US"/>
              <a:pPr/>
              <a:t>‹#›</a:t>
            </a:fld>
            <a:endParaRPr lang="en-US"/>
          </a:p>
        </p:txBody>
      </p:sp>
    </p:spTree>
    <p:extLst>
      <p:ext uri="{BB962C8B-B14F-4D97-AF65-F5344CB8AC3E}">
        <p14:creationId xmlns:p14="http://schemas.microsoft.com/office/powerpoint/2010/main" val="3867292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Montserrat SemiBold" pitchFamily="2" charset="77"/>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0" i="0">
                <a:latin typeface="Mada" pitchFamily="2" charset="0"/>
              </a:defRPr>
            </a:lvl1pPr>
            <a:lvl2pPr>
              <a:defRPr b="0" i="0">
                <a:latin typeface="Mada" pitchFamily="2" charset="0"/>
              </a:defRPr>
            </a:lvl2pPr>
            <a:lvl3pPr>
              <a:defRPr b="0" i="0">
                <a:latin typeface="Mada" pitchFamily="2" charset="0"/>
              </a:defRPr>
            </a:lvl3pPr>
            <a:lvl4pPr>
              <a:defRPr b="0" i="0">
                <a:latin typeface="Mada" pitchFamily="2" charset="0"/>
              </a:defRPr>
            </a:lvl4pPr>
            <a:lvl5pPr>
              <a:defRPr b="0" i="0">
                <a:latin typeface="Mad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b="0" i="0">
                <a:latin typeface="Mada Light" pitchFamily="2" charset="0"/>
              </a:defRPr>
            </a:lvl1pPr>
          </a:lstStyle>
          <a:p>
            <a:r>
              <a:rPr lang="en-US"/>
              <a:t>All content copyright Internet Systems Consortium, Inc.</a:t>
            </a:r>
          </a:p>
        </p:txBody>
      </p:sp>
      <p:sp>
        <p:nvSpPr>
          <p:cNvPr id="6" name="Slide Number Placeholder 5"/>
          <p:cNvSpPr>
            <a:spLocks noGrp="1"/>
          </p:cNvSpPr>
          <p:nvPr>
            <p:ph type="sldNum" sz="quarter" idx="12"/>
          </p:nvPr>
        </p:nvSpPr>
        <p:spPr/>
        <p:txBody>
          <a:bodyPr/>
          <a:lstStyle>
            <a:lvl1pPr>
              <a:defRPr b="0" i="0">
                <a:latin typeface="Mada Light" pitchFamily="2" charset="0"/>
              </a:defRPr>
            </a:lvl1pPr>
          </a:lstStyle>
          <a:p>
            <a:fld id="{9B77EBE3-B749-614C-98EB-C77FB2C81262}" type="slidenum">
              <a:rPr lang="en-US"/>
              <a:pPr/>
              <a:t>‹#›</a:t>
            </a:fld>
            <a:endParaRPr lang="en-US"/>
          </a:p>
        </p:txBody>
      </p:sp>
    </p:spTree>
    <p:extLst>
      <p:ext uri="{BB962C8B-B14F-4D97-AF65-F5344CB8AC3E}">
        <p14:creationId xmlns:p14="http://schemas.microsoft.com/office/powerpoint/2010/main" val="638885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1" i="0">
                <a:latin typeface="Montserrat SemiBold" pitchFamily="2" charset="77"/>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b="0" i="0">
                <a:latin typeface="Mada" pitchFamily="2" charset="0"/>
              </a:defRPr>
            </a:lvl1pPr>
            <a:lvl2pPr>
              <a:defRPr b="0" i="0">
                <a:latin typeface="Mada" pitchFamily="2" charset="0"/>
              </a:defRPr>
            </a:lvl2pPr>
            <a:lvl3pPr>
              <a:defRPr b="0" i="0">
                <a:latin typeface="Mada" pitchFamily="2" charset="0"/>
              </a:defRPr>
            </a:lvl3pPr>
            <a:lvl4pPr>
              <a:defRPr b="0" i="0">
                <a:latin typeface="Mada" pitchFamily="2" charset="0"/>
              </a:defRPr>
            </a:lvl4pPr>
            <a:lvl5pPr>
              <a:defRPr b="0" i="0">
                <a:latin typeface="Mad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b="0" i="0">
                <a:latin typeface="Mada Light" pitchFamily="2" charset="0"/>
              </a:defRPr>
            </a:lvl1pPr>
          </a:lstStyle>
          <a:p>
            <a:r>
              <a:rPr lang="en-US"/>
              <a:t>All content copyright Internet Systems Consortium, Inc.</a:t>
            </a:r>
          </a:p>
        </p:txBody>
      </p:sp>
      <p:sp>
        <p:nvSpPr>
          <p:cNvPr id="6" name="Slide Number Placeholder 5"/>
          <p:cNvSpPr>
            <a:spLocks noGrp="1"/>
          </p:cNvSpPr>
          <p:nvPr>
            <p:ph type="sldNum" sz="quarter" idx="12"/>
          </p:nvPr>
        </p:nvSpPr>
        <p:spPr/>
        <p:txBody>
          <a:bodyPr/>
          <a:lstStyle>
            <a:lvl1pPr>
              <a:defRPr b="0" i="0">
                <a:latin typeface="Mada Light" pitchFamily="2" charset="0"/>
              </a:defRPr>
            </a:lvl1pPr>
          </a:lstStyle>
          <a:p>
            <a:fld id="{9B77EBE3-B749-614C-98EB-C77FB2C81262}" type="slidenum">
              <a:rPr lang="en-US"/>
              <a:pPr/>
              <a:t>‹#›</a:t>
            </a:fld>
            <a:endParaRPr lang="en-US"/>
          </a:p>
        </p:txBody>
      </p:sp>
    </p:spTree>
    <p:extLst>
      <p:ext uri="{BB962C8B-B14F-4D97-AF65-F5344CB8AC3E}">
        <p14:creationId xmlns:p14="http://schemas.microsoft.com/office/powerpoint/2010/main" val="3230802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lvl1pPr>
              <a:defRPr sz="5100"/>
            </a:lvl1pPr>
          </a:lstStyle>
          <a:p>
            <a:r>
              <a:t>Title Text</a:t>
            </a:r>
          </a:p>
        </p:txBody>
      </p:sp>
      <p:sp>
        <p:nvSpPr>
          <p:cNvPr id="5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515599" cy="1325563"/>
          </a:xfrm>
        </p:spPr>
        <p:txBody>
          <a:bodyPr/>
          <a:lstStyle>
            <a:lvl1pPr>
              <a:defRPr b="1" i="0">
                <a:latin typeface="Montserrat SemiBold" pitchFamily="2" charset="77"/>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6"/>
              </a:buClr>
              <a:defRPr b="0" i="0">
                <a:latin typeface="Mada" pitchFamily="2" charset="0"/>
              </a:defRPr>
            </a:lvl1pPr>
            <a:lvl2pPr>
              <a:buClr>
                <a:schemeClr val="accent5"/>
              </a:buClr>
              <a:defRPr b="0" i="0">
                <a:latin typeface="Mada" pitchFamily="2" charset="0"/>
              </a:defRPr>
            </a:lvl2pPr>
            <a:lvl3pPr>
              <a:defRPr b="0" i="0">
                <a:latin typeface="Mada" pitchFamily="2" charset="0"/>
              </a:defRPr>
            </a:lvl3pPr>
            <a:lvl4pPr>
              <a:defRPr b="0" i="0">
                <a:latin typeface="Mada" pitchFamily="2" charset="0"/>
              </a:defRPr>
            </a:lvl4pPr>
            <a:lvl5pPr>
              <a:buClr>
                <a:schemeClr val="accent3"/>
              </a:buClr>
              <a:defRPr b="0" i="0">
                <a:latin typeface="Mad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b="0" i="0">
                <a:latin typeface="Mada Light" pitchFamily="2" charset="0"/>
              </a:defRPr>
            </a:lvl1pPr>
          </a:lstStyle>
          <a:p>
            <a:r>
              <a:rPr lang="en-US"/>
              <a:t>All content copyright Internet Systems Consortium, Inc.</a:t>
            </a:r>
          </a:p>
        </p:txBody>
      </p:sp>
      <p:sp>
        <p:nvSpPr>
          <p:cNvPr id="6" name="Slide Number Placeholder 5"/>
          <p:cNvSpPr>
            <a:spLocks noGrp="1"/>
          </p:cNvSpPr>
          <p:nvPr>
            <p:ph type="sldNum" sz="quarter" idx="12"/>
          </p:nvPr>
        </p:nvSpPr>
        <p:spPr/>
        <p:txBody>
          <a:bodyPr/>
          <a:lstStyle/>
          <a:p>
            <a:fld id="{9B77EBE3-B749-614C-98EB-C77FB2C81262}" type="slidenum">
              <a:t>‹#›</a:t>
            </a:fld>
            <a:endParaRPr lang="en-US"/>
          </a:p>
        </p:txBody>
      </p:sp>
    </p:spTree>
    <p:extLst>
      <p:ext uri="{BB962C8B-B14F-4D97-AF65-F5344CB8AC3E}">
        <p14:creationId xmlns:p14="http://schemas.microsoft.com/office/powerpoint/2010/main" val="1745021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4800" b="1" i="0">
                <a:latin typeface="Montserrat SemiBold" pitchFamily="2" charset="77"/>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4000" b="0" i="0">
                <a:solidFill>
                  <a:schemeClr val="accent1"/>
                </a:solidFill>
                <a:latin typeface="Mada"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lvl1pPr>
              <a:defRPr b="0" i="0">
                <a:latin typeface="Mada Light" pitchFamily="2" charset="0"/>
              </a:defRPr>
            </a:lvl1pPr>
          </a:lstStyle>
          <a:p>
            <a:r>
              <a:rPr lang="en-US"/>
              <a:t>All content copyright Internet Systems Consortium, Inc.</a:t>
            </a:r>
          </a:p>
        </p:txBody>
      </p:sp>
      <p:sp>
        <p:nvSpPr>
          <p:cNvPr id="6" name="Slide Number Placeholder 5"/>
          <p:cNvSpPr>
            <a:spLocks noGrp="1"/>
          </p:cNvSpPr>
          <p:nvPr>
            <p:ph type="sldNum" sz="quarter" idx="12"/>
          </p:nvPr>
        </p:nvSpPr>
        <p:spPr/>
        <p:txBody>
          <a:bodyPr/>
          <a:lstStyle>
            <a:lvl1pPr>
              <a:defRPr b="0" i="0">
                <a:latin typeface="Mada Light" pitchFamily="2" charset="0"/>
              </a:defRPr>
            </a:lvl1pPr>
          </a:lstStyle>
          <a:p>
            <a:fld id="{9B77EBE3-B749-614C-98EB-C77FB2C81262}" type="slidenum">
              <a:rPr lang="en-US"/>
              <a:pPr/>
              <a:t>‹#›</a:t>
            </a:fld>
            <a:endParaRPr lang="en-US"/>
          </a:p>
        </p:txBody>
      </p:sp>
    </p:spTree>
    <p:extLst>
      <p:ext uri="{BB962C8B-B14F-4D97-AF65-F5344CB8AC3E}">
        <p14:creationId xmlns:p14="http://schemas.microsoft.com/office/powerpoint/2010/main" val="3138639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Montserrat SemiBold" pitchFamily="2" charset="77"/>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251084"/>
          </a:xfrm>
        </p:spPr>
        <p:txBody>
          <a:bodyPr/>
          <a:lstStyle>
            <a:lvl1pPr>
              <a:defRPr b="0" i="0">
                <a:latin typeface="Mada" pitchFamily="2" charset="0"/>
              </a:defRPr>
            </a:lvl1pPr>
            <a:lvl2pPr>
              <a:defRPr b="0" i="0">
                <a:latin typeface="Mada" pitchFamily="2" charset="0"/>
              </a:defRPr>
            </a:lvl2pPr>
            <a:lvl3pPr>
              <a:defRPr b="0" i="0">
                <a:latin typeface="Mada" pitchFamily="2" charset="0"/>
              </a:defRPr>
            </a:lvl3pPr>
            <a:lvl4pPr>
              <a:defRPr b="0" i="0">
                <a:latin typeface="Mada" pitchFamily="2" charset="0"/>
              </a:defRPr>
            </a:lvl4pPr>
            <a:lvl5pPr>
              <a:defRPr b="0" i="0">
                <a:latin typeface="Mad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251084"/>
          </a:xfrm>
        </p:spPr>
        <p:txBody>
          <a:bodyPr/>
          <a:lstStyle>
            <a:lvl1pPr>
              <a:defRPr b="0" i="0">
                <a:latin typeface="Mada" pitchFamily="2" charset="0"/>
              </a:defRPr>
            </a:lvl1pPr>
            <a:lvl2pPr>
              <a:defRPr b="0" i="0">
                <a:latin typeface="Mada" pitchFamily="2" charset="0"/>
              </a:defRPr>
            </a:lvl2pPr>
            <a:lvl3pPr>
              <a:defRPr b="0" i="0">
                <a:latin typeface="Mada" pitchFamily="2" charset="0"/>
              </a:defRPr>
            </a:lvl3pPr>
            <a:lvl4pPr>
              <a:defRPr b="0" i="0">
                <a:latin typeface="Mada" pitchFamily="2" charset="0"/>
              </a:defRPr>
            </a:lvl4pPr>
            <a:lvl5pPr>
              <a:defRPr b="0" i="0">
                <a:latin typeface="Mad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lvl1pPr>
              <a:defRPr b="0" i="0">
                <a:latin typeface="Mada Light" pitchFamily="2" charset="0"/>
              </a:defRPr>
            </a:lvl1pPr>
          </a:lstStyle>
          <a:p>
            <a:r>
              <a:rPr lang="en-US"/>
              <a:t>All content copyright Internet Systems Consortium, Inc.</a:t>
            </a:r>
          </a:p>
        </p:txBody>
      </p:sp>
      <p:sp>
        <p:nvSpPr>
          <p:cNvPr id="7" name="Slide Number Placeholder 6"/>
          <p:cNvSpPr>
            <a:spLocks noGrp="1"/>
          </p:cNvSpPr>
          <p:nvPr>
            <p:ph type="sldNum" sz="quarter" idx="12"/>
          </p:nvPr>
        </p:nvSpPr>
        <p:spPr/>
        <p:txBody>
          <a:bodyPr/>
          <a:lstStyle>
            <a:lvl1pPr>
              <a:defRPr b="0" i="0">
                <a:latin typeface="Mada Light" pitchFamily="2" charset="0"/>
              </a:defRPr>
            </a:lvl1pPr>
          </a:lstStyle>
          <a:p>
            <a:fld id="{9B77EBE3-B749-614C-98EB-C77FB2C81262}" type="slidenum">
              <a:rPr lang="en-US"/>
              <a:pPr/>
              <a:t>‹#›</a:t>
            </a:fld>
            <a:endParaRPr lang="en-US"/>
          </a:p>
        </p:txBody>
      </p:sp>
    </p:spTree>
    <p:extLst>
      <p:ext uri="{BB962C8B-B14F-4D97-AF65-F5344CB8AC3E}">
        <p14:creationId xmlns:p14="http://schemas.microsoft.com/office/powerpoint/2010/main" val="1842291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i="0">
                <a:latin typeface="Montserrat SemiBold" pitchFamily="2" charset="77"/>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i="0">
                <a:latin typeface="Mada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560059"/>
          </a:xfrm>
        </p:spPr>
        <p:txBody>
          <a:bodyPr/>
          <a:lstStyle>
            <a:lvl1pPr>
              <a:defRPr b="0" i="0">
                <a:latin typeface="Mada" pitchFamily="2" charset="0"/>
              </a:defRPr>
            </a:lvl1pPr>
            <a:lvl2pPr>
              <a:defRPr b="0" i="0">
                <a:latin typeface="Mada" pitchFamily="2" charset="0"/>
              </a:defRPr>
            </a:lvl2pPr>
            <a:lvl3pPr>
              <a:defRPr b="0" i="0">
                <a:latin typeface="Mada" pitchFamily="2" charset="0"/>
              </a:defRPr>
            </a:lvl3pPr>
            <a:lvl4pPr>
              <a:defRPr b="0" i="0">
                <a:latin typeface="Mada" pitchFamily="2" charset="0"/>
              </a:defRPr>
            </a:lvl4pPr>
            <a:lvl5pPr>
              <a:defRPr b="0" i="0">
                <a:latin typeface="Mad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i="0">
                <a:latin typeface="Mada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560059"/>
          </a:xfrm>
        </p:spPr>
        <p:txBody>
          <a:bodyPr/>
          <a:lstStyle>
            <a:lvl1pPr>
              <a:defRPr b="0" i="0">
                <a:latin typeface="Mada" pitchFamily="2" charset="0"/>
              </a:defRPr>
            </a:lvl1pPr>
            <a:lvl2pPr>
              <a:defRPr b="0" i="0">
                <a:latin typeface="Mada" pitchFamily="2" charset="0"/>
              </a:defRPr>
            </a:lvl2pPr>
            <a:lvl3pPr>
              <a:defRPr b="0" i="0">
                <a:latin typeface="Mada" pitchFamily="2" charset="0"/>
              </a:defRPr>
            </a:lvl3pPr>
            <a:lvl4pPr>
              <a:defRPr b="0" i="0">
                <a:latin typeface="Mada" pitchFamily="2" charset="0"/>
              </a:defRPr>
            </a:lvl4pPr>
            <a:lvl5pPr>
              <a:defRPr b="0" i="0">
                <a:latin typeface="Mad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lvl1pPr>
              <a:defRPr b="0" i="0">
                <a:latin typeface="Mada Light" pitchFamily="2" charset="0"/>
              </a:defRPr>
            </a:lvl1pPr>
          </a:lstStyle>
          <a:p>
            <a:r>
              <a:rPr lang="en-US"/>
              <a:t>All content copyright Internet Systems Consortium, Inc.</a:t>
            </a:r>
          </a:p>
        </p:txBody>
      </p:sp>
      <p:sp>
        <p:nvSpPr>
          <p:cNvPr id="9" name="Slide Number Placeholder 8"/>
          <p:cNvSpPr>
            <a:spLocks noGrp="1"/>
          </p:cNvSpPr>
          <p:nvPr>
            <p:ph type="sldNum" sz="quarter" idx="12"/>
          </p:nvPr>
        </p:nvSpPr>
        <p:spPr/>
        <p:txBody>
          <a:bodyPr/>
          <a:lstStyle>
            <a:lvl1pPr>
              <a:defRPr b="0" i="0">
                <a:latin typeface="Mada Light" pitchFamily="2" charset="0"/>
              </a:defRPr>
            </a:lvl1pPr>
          </a:lstStyle>
          <a:p>
            <a:fld id="{9B77EBE3-B749-614C-98EB-C77FB2C81262}" type="slidenum">
              <a:rPr lang="en-US"/>
              <a:pPr/>
              <a:t>‹#›</a:t>
            </a:fld>
            <a:endParaRPr lang="en-US"/>
          </a:p>
        </p:txBody>
      </p:sp>
    </p:spTree>
    <p:extLst>
      <p:ext uri="{BB962C8B-B14F-4D97-AF65-F5344CB8AC3E}">
        <p14:creationId xmlns:p14="http://schemas.microsoft.com/office/powerpoint/2010/main" val="2401719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Montserrat SemiBold" pitchFamily="2" charset="77"/>
              </a:defRPr>
            </a:lvl1pPr>
          </a:lstStyle>
          <a:p>
            <a:r>
              <a:rPr lang="en-US" dirty="0"/>
              <a:t>Click to edit Master title style</a:t>
            </a:r>
          </a:p>
        </p:txBody>
      </p:sp>
      <p:sp>
        <p:nvSpPr>
          <p:cNvPr id="4" name="Footer Placeholder 3"/>
          <p:cNvSpPr>
            <a:spLocks noGrp="1"/>
          </p:cNvSpPr>
          <p:nvPr>
            <p:ph type="ftr" sz="quarter" idx="11"/>
          </p:nvPr>
        </p:nvSpPr>
        <p:spPr/>
        <p:txBody>
          <a:bodyPr/>
          <a:lstStyle>
            <a:lvl1pPr>
              <a:defRPr b="0" i="0">
                <a:latin typeface="Mada Light" pitchFamily="2" charset="0"/>
              </a:defRPr>
            </a:lvl1pPr>
          </a:lstStyle>
          <a:p>
            <a:r>
              <a:rPr lang="en-US"/>
              <a:t>All content copyright Internet Systems Consortium, Inc.</a:t>
            </a:r>
          </a:p>
        </p:txBody>
      </p:sp>
      <p:sp>
        <p:nvSpPr>
          <p:cNvPr id="5" name="Slide Number Placeholder 4"/>
          <p:cNvSpPr>
            <a:spLocks noGrp="1"/>
          </p:cNvSpPr>
          <p:nvPr>
            <p:ph type="sldNum" sz="quarter" idx="12"/>
          </p:nvPr>
        </p:nvSpPr>
        <p:spPr/>
        <p:txBody>
          <a:bodyPr/>
          <a:lstStyle/>
          <a:p>
            <a:fld id="{9B77EBE3-B749-614C-98EB-C77FB2C81262}" type="slidenum">
              <a:t>‹#›</a:t>
            </a:fld>
            <a:endParaRPr lang="en-US"/>
          </a:p>
        </p:txBody>
      </p:sp>
    </p:spTree>
    <p:extLst>
      <p:ext uri="{BB962C8B-B14F-4D97-AF65-F5344CB8AC3E}">
        <p14:creationId xmlns:p14="http://schemas.microsoft.com/office/powerpoint/2010/main" val="1689408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b="0" i="0">
                <a:latin typeface="Mada Light" pitchFamily="2" charset="0"/>
              </a:defRPr>
            </a:lvl1pPr>
          </a:lstStyle>
          <a:p>
            <a:r>
              <a:rPr lang="en-US"/>
              <a:t>All content copyright Internet Systems Consortium, Inc.</a:t>
            </a:r>
          </a:p>
        </p:txBody>
      </p:sp>
      <p:sp>
        <p:nvSpPr>
          <p:cNvPr id="4" name="Slide Number Placeholder 3"/>
          <p:cNvSpPr>
            <a:spLocks noGrp="1"/>
          </p:cNvSpPr>
          <p:nvPr>
            <p:ph type="sldNum" sz="quarter" idx="12"/>
          </p:nvPr>
        </p:nvSpPr>
        <p:spPr/>
        <p:txBody>
          <a:bodyPr/>
          <a:lstStyle>
            <a:lvl1pPr>
              <a:defRPr b="0" i="0">
                <a:latin typeface="Mada Light" pitchFamily="2" charset="0"/>
              </a:defRPr>
            </a:lvl1pPr>
          </a:lstStyle>
          <a:p>
            <a:fld id="{9B77EBE3-B749-614C-98EB-C77FB2C81262}" type="slidenum">
              <a:rPr lang="en-US"/>
              <a:pPr/>
              <a:t>‹#›</a:t>
            </a:fld>
            <a:endParaRPr lang="en-US"/>
          </a:p>
        </p:txBody>
      </p:sp>
    </p:spTree>
    <p:extLst>
      <p:ext uri="{BB962C8B-B14F-4D97-AF65-F5344CB8AC3E}">
        <p14:creationId xmlns:p14="http://schemas.microsoft.com/office/powerpoint/2010/main" val="2038084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3600" b="1" i="0">
                <a:latin typeface="Montserrat SemiBold" pitchFamily="2" charset="77"/>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normAutofit/>
          </a:bodyPr>
          <a:lstStyle>
            <a:lvl1pPr>
              <a:defRPr sz="3600" b="0" i="0">
                <a:latin typeface="Mada" pitchFamily="2" charset="0"/>
              </a:defRPr>
            </a:lvl1pPr>
            <a:lvl2pPr>
              <a:defRPr sz="3200" b="0" i="0">
                <a:latin typeface="Mada" pitchFamily="2" charset="0"/>
              </a:defRPr>
            </a:lvl2pPr>
            <a:lvl3pPr>
              <a:defRPr sz="2800" b="0" i="0">
                <a:latin typeface="Mada" pitchFamily="2" charset="0"/>
              </a:defRPr>
            </a:lvl3pPr>
            <a:lvl4pPr>
              <a:defRPr sz="2400" b="0" i="0">
                <a:latin typeface="Mada" pitchFamily="2" charset="0"/>
              </a:defRPr>
            </a:lvl4pPr>
            <a:lvl5pPr>
              <a:defRPr sz="2400" b="0" i="0">
                <a:latin typeface="Mada" pitchFamily="2"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800" b="0" i="0">
                <a:latin typeface="Mada"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lvl1pPr>
              <a:defRPr b="0" i="0">
                <a:latin typeface="Mada Light" pitchFamily="2" charset="0"/>
              </a:defRPr>
            </a:lvl1pPr>
          </a:lstStyle>
          <a:p>
            <a:r>
              <a:rPr lang="en-US"/>
              <a:t>All content copyright Internet Systems Consortium, Inc.</a:t>
            </a:r>
          </a:p>
        </p:txBody>
      </p:sp>
      <p:sp>
        <p:nvSpPr>
          <p:cNvPr id="7" name="Slide Number Placeholder 6"/>
          <p:cNvSpPr>
            <a:spLocks noGrp="1"/>
          </p:cNvSpPr>
          <p:nvPr>
            <p:ph type="sldNum" sz="quarter" idx="12"/>
          </p:nvPr>
        </p:nvSpPr>
        <p:spPr/>
        <p:txBody>
          <a:bodyPr/>
          <a:lstStyle/>
          <a:p>
            <a:fld id="{9B77EBE3-B749-614C-98EB-C77FB2C81262}" type="slidenum">
              <a:t>‹#›</a:t>
            </a:fld>
            <a:endParaRPr lang="en-US"/>
          </a:p>
        </p:txBody>
      </p:sp>
    </p:spTree>
    <p:extLst>
      <p:ext uri="{BB962C8B-B14F-4D97-AF65-F5344CB8AC3E}">
        <p14:creationId xmlns:p14="http://schemas.microsoft.com/office/powerpoint/2010/main" val="308549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3600" b="1" i="0">
                <a:latin typeface="Montserrat SemiBold" pitchFamily="2" charset="77"/>
              </a:defRPr>
            </a:lvl1pPr>
          </a:lstStyle>
          <a:p>
            <a:r>
              <a:rPr lang="en-US" dirty="0"/>
              <a:t>Click to edit Master title style</a:t>
            </a:r>
          </a:p>
        </p:txBody>
      </p:sp>
      <p:sp>
        <p:nvSpPr>
          <p:cNvPr id="3" name="Picture Placeholder 2"/>
          <p:cNvSpPr>
            <a:spLocks noGrp="1" noChangeAspect="1"/>
          </p:cNvSpPr>
          <p:nvPr>
            <p:ph type="pic" idx="1"/>
          </p:nvPr>
        </p:nvSpPr>
        <p:spPr>
          <a:xfrm>
            <a:off x="5183188" y="995423"/>
            <a:ext cx="6172200" cy="4865626"/>
          </a:xfrm>
        </p:spPr>
        <p:txBody>
          <a:bodyPr anchor="t">
            <a:normAutofit/>
          </a:bodyPr>
          <a:lstStyle>
            <a:lvl1pPr marL="0" indent="0">
              <a:buNone/>
              <a:defRPr sz="3600" b="0" i="0">
                <a:latin typeface="Mada"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800" b="0" i="0">
                <a:latin typeface="Mada"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lvl1pPr>
              <a:defRPr b="0" i="0">
                <a:latin typeface="Mada Light" pitchFamily="2" charset="0"/>
              </a:defRPr>
            </a:lvl1pPr>
          </a:lstStyle>
          <a:p>
            <a:r>
              <a:rPr lang="en-US"/>
              <a:t>All content copyright Internet Systems Consortium, Inc.</a:t>
            </a:r>
          </a:p>
        </p:txBody>
      </p:sp>
      <p:sp>
        <p:nvSpPr>
          <p:cNvPr id="7" name="Slide Number Placeholder 6"/>
          <p:cNvSpPr>
            <a:spLocks noGrp="1"/>
          </p:cNvSpPr>
          <p:nvPr>
            <p:ph type="sldNum" sz="quarter" idx="12"/>
          </p:nvPr>
        </p:nvSpPr>
        <p:spPr/>
        <p:txBody>
          <a:bodyPr/>
          <a:lstStyle/>
          <a:p>
            <a:fld id="{9B77EBE3-B749-614C-98EB-C77FB2C81262}" type="slidenum">
              <a:t>‹#›</a:t>
            </a:fld>
            <a:endParaRPr lang="en-US"/>
          </a:p>
        </p:txBody>
      </p:sp>
    </p:spTree>
    <p:extLst>
      <p:ext uri="{BB962C8B-B14F-4D97-AF65-F5344CB8AC3E}">
        <p14:creationId xmlns:p14="http://schemas.microsoft.com/office/powerpoint/2010/main" val="11082361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2395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Mada Light" pitchFamily="2" charset="0"/>
              </a:defRPr>
            </a:lvl1pPr>
          </a:lstStyle>
          <a:p>
            <a:r>
              <a:rPr lang="en-US"/>
              <a:t>All content copyright Internet Systems Consortium, Inc.</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Mada Light" pitchFamily="2" charset="0"/>
              </a:defRPr>
            </a:lvl1pPr>
          </a:lstStyle>
          <a:p>
            <a:fld id="{9B77EBE3-B749-614C-98EB-C77FB2C81262}" type="slidenum">
              <a:rPr lang="en-US"/>
              <a:pPr/>
              <a:t>‹#›</a:t>
            </a:fld>
            <a:endParaRPr lang="en-US"/>
          </a:p>
        </p:txBody>
      </p:sp>
      <p:pic>
        <p:nvPicPr>
          <p:cNvPr id="8" name="Content Placeholder 5" descr="ISC logo">
            <a:extLst>
              <a:ext uri="{FF2B5EF4-FFF2-40B4-BE49-F238E27FC236}">
                <a16:creationId xmlns:a16="http://schemas.microsoft.com/office/drawing/2014/main" xmlns="" id="{661227EC-4EA8-1141-B701-F6006FA11E7E}"/>
              </a:ext>
              <a:ext uri="{C183D7F6-B498-43B3-948B-1728B52AA6E4}">
                <adec:decorative xmlns:adec="http://schemas.microsoft.com/office/drawing/2017/decorative" xmlns="" val="0"/>
              </a:ext>
            </a:extLst>
          </p:cNvPr>
          <p:cNvPicPr>
            <a:picLocks noChangeAspect="1"/>
          </p:cNvPicPr>
          <p:nvPr/>
        </p:nvPicPr>
        <p:blipFill>
          <a:blip r:embed="rId14"/>
          <a:stretch>
            <a:fillRect/>
          </a:stretch>
        </p:blipFill>
        <p:spPr>
          <a:xfrm>
            <a:off x="838200" y="6149975"/>
            <a:ext cx="914400" cy="571500"/>
          </a:xfrm>
          <a:prstGeom prst="rect">
            <a:avLst/>
          </a:prstGeom>
        </p:spPr>
      </p:pic>
      <p:cxnSp>
        <p:nvCxnSpPr>
          <p:cNvPr id="10" name="Straight Connector 9">
            <a:extLst>
              <a:ext uri="{FF2B5EF4-FFF2-40B4-BE49-F238E27FC236}">
                <a16:creationId xmlns:a16="http://schemas.microsoft.com/office/drawing/2014/main" xmlns="" id="{B52A2F24-A784-3541-A904-4AF9A2DE1B61}"/>
              </a:ext>
            </a:extLst>
          </p:cNvPr>
          <p:cNvCxnSpPr>
            <a:cxnSpLocks/>
          </p:cNvCxnSpPr>
          <p:nvPr/>
        </p:nvCxnSpPr>
        <p:spPr>
          <a:xfrm>
            <a:off x="-11151" y="73909"/>
            <a:ext cx="121920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534987"/>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dt="0"/>
  <p:txStyles>
    <p:titleStyle>
      <a:lvl1pPr algn="l" defTabSz="914400" rtl="0" eaLnBrk="1" latinLnBrk="0" hangingPunct="1">
        <a:lnSpc>
          <a:spcPct val="90000"/>
        </a:lnSpc>
        <a:spcBef>
          <a:spcPct val="0"/>
        </a:spcBef>
        <a:buNone/>
        <a:defRPr sz="4800" b="1" i="0" kern="1200">
          <a:solidFill>
            <a:schemeClr val="bg2"/>
          </a:solidFill>
          <a:latin typeface="Montserrat SemiBold" pitchFamily="2" charset="77"/>
          <a:ea typeface="+mj-ea"/>
          <a:cs typeface="+mj-cs"/>
        </a:defRPr>
      </a:lvl1pPr>
    </p:titleStyle>
    <p:body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4000" b="0" i="0" kern="1200">
          <a:solidFill>
            <a:schemeClr val="bg2"/>
          </a:solidFill>
          <a:latin typeface="Mada" pitchFamily="2" charset="0"/>
          <a:ea typeface="+mn-ea"/>
          <a:cs typeface="+mn-cs"/>
        </a:defRPr>
      </a:lvl1pPr>
      <a:lvl2pPr marL="685800" indent="-228600" algn="l" defTabSz="914400" rtl="0" eaLnBrk="1" latinLnBrk="0" hangingPunct="1">
        <a:lnSpc>
          <a:spcPct val="90000"/>
        </a:lnSpc>
        <a:spcBef>
          <a:spcPts val="500"/>
        </a:spcBef>
        <a:buClr>
          <a:schemeClr val="accent5"/>
        </a:buClr>
        <a:buFont typeface="Arial" panose="020B0604020202020204" pitchFamily="34" charset="0"/>
        <a:buChar char="•"/>
        <a:defRPr sz="3600" b="0" i="0" kern="1200">
          <a:solidFill>
            <a:schemeClr val="bg2"/>
          </a:solidFill>
          <a:latin typeface="Mada" pitchFamily="2"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3200" b="0" i="0" kern="1200">
          <a:solidFill>
            <a:schemeClr val="bg2"/>
          </a:solidFill>
          <a:latin typeface="Mada" pitchFamily="2" charset="0"/>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2800" b="0" i="0" kern="1200">
          <a:solidFill>
            <a:schemeClr val="bg2"/>
          </a:solidFill>
          <a:latin typeface="Mada" pitchFamily="2" charset="0"/>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2800" b="0" i="0" kern="1200">
          <a:solidFill>
            <a:schemeClr val="bg2"/>
          </a:solidFill>
          <a:latin typeface="Mad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isc.org/" TargetMode="Externa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3.pn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hyperlink" Target="https://unsplash.com/@kellysikkema?utm_source=unsplash&amp;utm_medium=referral&amp;utm_content=creditCopyText" TargetMode="External"/><Relationship Id="rId5" Type="http://schemas.openxmlformats.org/officeDocument/2006/relationships/hyperlink" Target="https://unsplash.com/s/photos/blocks?utm_source=unsplash&amp;utm_medium=referral&amp;utm_content=creditCopyText" TargetMode="External"/><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s://unsplash.com/@amirabbas?utm_source=unsplash&amp;utm_medium=referral&amp;utm_content=creditCopyText" TargetMode="External"/><Relationship Id="rId5" Type="http://schemas.openxmlformats.org/officeDocument/2006/relationships/hyperlink" Target="https://unsplash.com/s/photos/twins?utm_source=unsplash&amp;utm_medium=referral&amp;utm_content=creditCopyText" TargetMode="External"/><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hyperlink" Target="https://www.isc.org/presentations/" TargetMode="External"/><Relationship Id="rId6" Type="http://schemas.openxmlformats.org/officeDocument/2006/relationships/hyperlink" Target="https://pc.nanog.org/static/published/meetings/NANOG76/daily/day_2.html%23talk_1998"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hyperlink" Target="https://gitlab.isc.org/isc-projects/kea/" TargetMode="External"/><Relationship Id="rId1" Type="http://schemas.openxmlformats.org/officeDocument/2006/relationships/slideLayout" Target="../slideLayouts/slideLayout12.xml"/><Relationship Id="rId2" Type="http://schemas.openxmlformats.org/officeDocument/2006/relationships/hyperlink" Target="http://gitlab.isc.or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isc.org/kea/" TargetMode="External"/><Relationship Id="rId4" Type="http://schemas.openxmlformats.org/officeDocument/2006/relationships/hyperlink" Target="http://gitlab.isc.org/isc-projects/kea" TargetMode="External"/><Relationship Id="rId5" Type="http://schemas.openxmlformats.org/officeDocument/2006/relationships/hyperlink" Target="https://kea.readthedocs.io" TargetMode="External"/><Relationship Id="rId6" Type="http://schemas.openxmlformats.org/officeDocument/2006/relationships/hyperlink" Target="https://tinyurl.com/apnic-kea" TargetMode="External"/><Relationship Id="rId7" Type="http://schemas.openxmlformats.org/officeDocument/2006/relationships/hyperlink" Target="mailto:vicky@isc.org" TargetMode="External"/><Relationship Id="rId1" Type="http://schemas.openxmlformats.org/officeDocument/2006/relationships/slideLayout" Target="../slideLayouts/slideLayout12.xml"/><Relationship Id="rId2" Type="http://schemas.openxmlformats.org/officeDocument/2006/relationships/image" Target="../media/image29.t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13.png"/><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slideLayout" Target="../slideLayouts/slideLayout6.xml"/><Relationship Id="rId2"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hyperlink" Target="https://kea.readthedocs.io/en/v1_6_0/arm/dhcp6-srv.html%23mac-hardware-addresses-in-dhcpv6"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hyperlink" Target="https://unsplash.com/@ari_spada?utm_source=unsplash&amp;utm_medium=referral&amp;utm_content=creditCopyText" TargetMode="External"/><Relationship Id="rId5" Type="http://schemas.openxmlformats.org/officeDocument/2006/relationships/hyperlink" Target="https://unsplash.com/s/photos/rubik's-cube?utm_source=unsplash&amp;utm_medium=referral&amp;utm_content=creditCopyText" TargetMode="External"/><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44BF89-A0D8-2C47-B5DE-8A7B62CE1EC7}"/>
              </a:ext>
            </a:extLst>
          </p:cNvPr>
          <p:cNvSpPr>
            <a:spLocks noGrp="1"/>
          </p:cNvSpPr>
          <p:nvPr>
            <p:ph type="ctrTitle"/>
          </p:nvPr>
        </p:nvSpPr>
        <p:spPr/>
        <p:txBody>
          <a:bodyPr/>
          <a:lstStyle/>
          <a:p>
            <a:r>
              <a:rPr lang="en-US"/>
              <a:t>Kea - Modern DHCP</a:t>
            </a:r>
            <a:endParaRPr lang="en-US"/>
          </a:p>
        </p:txBody>
      </p:sp>
      <p:sp>
        <p:nvSpPr>
          <p:cNvPr id="3" name="Subtitle 2">
            <a:extLst>
              <a:ext uri="{FF2B5EF4-FFF2-40B4-BE49-F238E27FC236}">
                <a16:creationId xmlns:a16="http://schemas.microsoft.com/office/drawing/2014/main" xmlns="" id="{3D27A4F9-F1EE-B04F-BD5F-91529E27CDCB}"/>
              </a:ext>
            </a:extLst>
          </p:cNvPr>
          <p:cNvSpPr>
            <a:spLocks noGrp="1"/>
          </p:cNvSpPr>
          <p:nvPr>
            <p:ph type="subTitle" idx="1"/>
          </p:nvPr>
        </p:nvSpPr>
        <p:spPr/>
        <p:txBody>
          <a:bodyPr/>
          <a:lstStyle/>
          <a:p>
            <a:r>
              <a:rPr lang="en-US"/>
              <a:t>Peter Davies</a:t>
            </a:r>
          </a:p>
          <a:p>
            <a:r>
              <a:rPr lang="en-US"/>
              <a:t>DKNOG</a:t>
            </a:r>
          </a:p>
          <a:p>
            <a:r>
              <a:rPr lang="en-US">
                <a:hlinkClick r:id="rId2"/>
              </a:rPr>
              <a:t>https://www.isc.org</a:t>
            </a:r>
            <a:endParaRPr lang="en-US"/>
          </a:p>
        </p:txBody>
      </p:sp>
      <p:pic>
        <p:nvPicPr>
          <p:cNvPr id="4"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3395663"/>
            <a:ext cx="9144001" cy="66676"/>
          </a:xfrm>
          <a:prstGeom prst="rect">
            <a:avLst/>
          </a:prstGeom>
          <a:ln w="12700">
            <a:miter lim="400000"/>
          </a:ln>
        </p:spPr>
      </p:pic>
    </p:spTree>
    <p:extLst>
      <p:ext uri="{BB962C8B-B14F-4D97-AF65-F5344CB8AC3E}">
        <p14:creationId xmlns:p14="http://schemas.microsoft.com/office/powerpoint/2010/main" val="1628538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Coins"/>
          <p:cNvSpPr/>
          <p:nvPr/>
        </p:nvSpPr>
        <p:spPr>
          <a:xfrm>
            <a:off x="7433488" y="2667705"/>
            <a:ext cx="1043632" cy="785075"/>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7949" y="0"/>
                  <a:pt x="5266" y="392"/>
                  <a:pt x="3255" y="1111"/>
                </a:cubicBezTo>
                <a:cubicBezTo>
                  <a:pt x="1360" y="1787"/>
                  <a:pt x="273" y="2685"/>
                  <a:pt x="273" y="3572"/>
                </a:cubicBezTo>
                <a:cubicBezTo>
                  <a:pt x="273" y="4460"/>
                  <a:pt x="1360" y="5360"/>
                  <a:pt x="3255" y="6035"/>
                </a:cubicBezTo>
                <a:cubicBezTo>
                  <a:pt x="5266" y="6749"/>
                  <a:pt x="7949" y="7147"/>
                  <a:pt x="10801" y="7147"/>
                </a:cubicBezTo>
                <a:cubicBezTo>
                  <a:pt x="13652" y="7147"/>
                  <a:pt x="16334" y="6754"/>
                  <a:pt x="18345" y="6035"/>
                </a:cubicBezTo>
                <a:cubicBezTo>
                  <a:pt x="20240" y="5360"/>
                  <a:pt x="21327" y="4460"/>
                  <a:pt x="21327" y="3572"/>
                </a:cubicBezTo>
                <a:cubicBezTo>
                  <a:pt x="21327" y="2685"/>
                  <a:pt x="20240" y="1787"/>
                  <a:pt x="18345" y="1111"/>
                </a:cubicBezTo>
                <a:cubicBezTo>
                  <a:pt x="16334" y="398"/>
                  <a:pt x="13652" y="0"/>
                  <a:pt x="10801" y="0"/>
                </a:cubicBezTo>
                <a:close/>
                <a:moveTo>
                  <a:pt x="12" y="4505"/>
                </a:moveTo>
                <a:lnTo>
                  <a:pt x="12" y="5914"/>
                </a:lnTo>
                <a:cubicBezTo>
                  <a:pt x="12" y="8033"/>
                  <a:pt x="4846" y="9754"/>
                  <a:pt x="10811" y="9754"/>
                </a:cubicBezTo>
                <a:cubicBezTo>
                  <a:pt x="16776" y="9754"/>
                  <a:pt x="21600" y="8039"/>
                  <a:pt x="21600" y="5914"/>
                </a:cubicBezTo>
                <a:lnTo>
                  <a:pt x="21600" y="4505"/>
                </a:lnTo>
                <a:cubicBezTo>
                  <a:pt x="21136" y="5284"/>
                  <a:pt x="20088" y="5991"/>
                  <a:pt x="18531" y="6541"/>
                </a:cubicBezTo>
                <a:cubicBezTo>
                  <a:pt x="16460" y="7276"/>
                  <a:pt x="13718" y="7679"/>
                  <a:pt x="10806" y="7679"/>
                </a:cubicBezTo>
                <a:cubicBezTo>
                  <a:pt x="7894" y="7679"/>
                  <a:pt x="5146" y="7276"/>
                  <a:pt x="3081" y="6541"/>
                </a:cubicBezTo>
                <a:cubicBezTo>
                  <a:pt x="1524" y="5985"/>
                  <a:pt x="476" y="5284"/>
                  <a:pt x="12" y="4505"/>
                </a:cubicBezTo>
                <a:close/>
                <a:moveTo>
                  <a:pt x="0" y="7320"/>
                </a:moveTo>
                <a:lnTo>
                  <a:pt x="0" y="8284"/>
                </a:lnTo>
                <a:cubicBezTo>
                  <a:pt x="0" y="10402"/>
                  <a:pt x="4836" y="12123"/>
                  <a:pt x="10801" y="12123"/>
                </a:cubicBezTo>
                <a:cubicBezTo>
                  <a:pt x="16766" y="12123"/>
                  <a:pt x="21600" y="10408"/>
                  <a:pt x="21600" y="8284"/>
                </a:cubicBezTo>
                <a:lnTo>
                  <a:pt x="21600" y="7320"/>
                </a:lnTo>
                <a:cubicBezTo>
                  <a:pt x="21458" y="7495"/>
                  <a:pt x="21295" y="7664"/>
                  <a:pt x="21098" y="7827"/>
                </a:cubicBezTo>
                <a:cubicBezTo>
                  <a:pt x="20508" y="8329"/>
                  <a:pt x="19672" y="8769"/>
                  <a:pt x="18618" y="9145"/>
                </a:cubicBezTo>
                <a:cubicBezTo>
                  <a:pt x="16520" y="9891"/>
                  <a:pt x="13745" y="10299"/>
                  <a:pt x="10801" y="10299"/>
                </a:cubicBezTo>
                <a:cubicBezTo>
                  <a:pt x="7856" y="10299"/>
                  <a:pt x="5080" y="9891"/>
                  <a:pt x="2982" y="9145"/>
                </a:cubicBezTo>
                <a:cubicBezTo>
                  <a:pt x="1928" y="8769"/>
                  <a:pt x="1099" y="8329"/>
                  <a:pt x="504" y="7827"/>
                </a:cubicBezTo>
                <a:cubicBezTo>
                  <a:pt x="307" y="7664"/>
                  <a:pt x="142" y="7495"/>
                  <a:pt x="0" y="7320"/>
                </a:cubicBezTo>
                <a:close/>
                <a:moveTo>
                  <a:pt x="0" y="9689"/>
                </a:moveTo>
                <a:lnTo>
                  <a:pt x="0" y="10653"/>
                </a:lnTo>
                <a:cubicBezTo>
                  <a:pt x="0" y="12771"/>
                  <a:pt x="4836" y="14492"/>
                  <a:pt x="10801" y="14492"/>
                </a:cubicBezTo>
                <a:cubicBezTo>
                  <a:pt x="16766" y="14492"/>
                  <a:pt x="21600" y="12777"/>
                  <a:pt x="21600" y="10653"/>
                </a:cubicBezTo>
                <a:lnTo>
                  <a:pt x="21600" y="9689"/>
                </a:lnTo>
                <a:cubicBezTo>
                  <a:pt x="21458" y="9864"/>
                  <a:pt x="21295" y="10033"/>
                  <a:pt x="21098" y="10197"/>
                </a:cubicBezTo>
                <a:cubicBezTo>
                  <a:pt x="20508" y="10698"/>
                  <a:pt x="19672" y="11138"/>
                  <a:pt x="18618" y="11514"/>
                </a:cubicBezTo>
                <a:cubicBezTo>
                  <a:pt x="16520" y="12260"/>
                  <a:pt x="13745" y="12668"/>
                  <a:pt x="10801" y="12668"/>
                </a:cubicBezTo>
                <a:cubicBezTo>
                  <a:pt x="7856" y="12668"/>
                  <a:pt x="5080" y="12260"/>
                  <a:pt x="2982" y="11514"/>
                </a:cubicBezTo>
                <a:cubicBezTo>
                  <a:pt x="1928" y="11138"/>
                  <a:pt x="1099" y="10698"/>
                  <a:pt x="504" y="10197"/>
                </a:cubicBezTo>
                <a:cubicBezTo>
                  <a:pt x="307" y="10033"/>
                  <a:pt x="142" y="9864"/>
                  <a:pt x="0" y="9689"/>
                </a:cubicBezTo>
                <a:close/>
                <a:moveTo>
                  <a:pt x="0" y="12059"/>
                </a:moveTo>
                <a:lnTo>
                  <a:pt x="0" y="13022"/>
                </a:lnTo>
                <a:cubicBezTo>
                  <a:pt x="0" y="15141"/>
                  <a:pt x="4836" y="16862"/>
                  <a:pt x="10801" y="16862"/>
                </a:cubicBezTo>
                <a:cubicBezTo>
                  <a:pt x="16766" y="16862"/>
                  <a:pt x="21600" y="15146"/>
                  <a:pt x="21600" y="13022"/>
                </a:cubicBezTo>
                <a:lnTo>
                  <a:pt x="21600" y="12059"/>
                </a:lnTo>
                <a:cubicBezTo>
                  <a:pt x="21458" y="12233"/>
                  <a:pt x="21295" y="12402"/>
                  <a:pt x="21098" y="12566"/>
                </a:cubicBezTo>
                <a:cubicBezTo>
                  <a:pt x="20508" y="13067"/>
                  <a:pt x="19672" y="13507"/>
                  <a:pt x="18618" y="13883"/>
                </a:cubicBezTo>
                <a:cubicBezTo>
                  <a:pt x="16520" y="14629"/>
                  <a:pt x="13745" y="15037"/>
                  <a:pt x="10801" y="15037"/>
                </a:cubicBezTo>
                <a:cubicBezTo>
                  <a:pt x="7856" y="15037"/>
                  <a:pt x="5080" y="14629"/>
                  <a:pt x="2982" y="13883"/>
                </a:cubicBezTo>
                <a:cubicBezTo>
                  <a:pt x="1928" y="13507"/>
                  <a:pt x="1099" y="13067"/>
                  <a:pt x="504" y="12566"/>
                </a:cubicBezTo>
                <a:cubicBezTo>
                  <a:pt x="307" y="12402"/>
                  <a:pt x="142" y="12233"/>
                  <a:pt x="0" y="12059"/>
                </a:cubicBezTo>
                <a:close/>
                <a:moveTo>
                  <a:pt x="0" y="14428"/>
                </a:moveTo>
                <a:lnTo>
                  <a:pt x="0" y="15391"/>
                </a:lnTo>
                <a:cubicBezTo>
                  <a:pt x="0" y="17510"/>
                  <a:pt x="4836" y="19231"/>
                  <a:pt x="10801" y="19231"/>
                </a:cubicBezTo>
                <a:cubicBezTo>
                  <a:pt x="16766" y="19231"/>
                  <a:pt x="21600" y="17515"/>
                  <a:pt x="21600" y="15391"/>
                </a:cubicBezTo>
                <a:lnTo>
                  <a:pt x="21600" y="14428"/>
                </a:lnTo>
                <a:cubicBezTo>
                  <a:pt x="21458" y="14602"/>
                  <a:pt x="21295" y="14772"/>
                  <a:pt x="21098" y="14935"/>
                </a:cubicBezTo>
                <a:cubicBezTo>
                  <a:pt x="20508" y="15436"/>
                  <a:pt x="19672" y="15877"/>
                  <a:pt x="18618" y="16252"/>
                </a:cubicBezTo>
                <a:cubicBezTo>
                  <a:pt x="16520" y="16998"/>
                  <a:pt x="13745" y="17406"/>
                  <a:pt x="10801" y="17406"/>
                </a:cubicBezTo>
                <a:cubicBezTo>
                  <a:pt x="7856" y="17406"/>
                  <a:pt x="5080" y="16998"/>
                  <a:pt x="2982" y="16252"/>
                </a:cubicBezTo>
                <a:cubicBezTo>
                  <a:pt x="1928" y="15877"/>
                  <a:pt x="1099" y="15436"/>
                  <a:pt x="504" y="14935"/>
                </a:cubicBezTo>
                <a:cubicBezTo>
                  <a:pt x="307" y="14772"/>
                  <a:pt x="142" y="14602"/>
                  <a:pt x="0" y="14428"/>
                </a:cubicBezTo>
                <a:close/>
                <a:moveTo>
                  <a:pt x="0" y="16797"/>
                </a:moveTo>
                <a:lnTo>
                  <a:pt x="0" y="17760"/>
                </a:lnTo>
                <a:cubicBezTo>
                  <a:pt x="0" y="19879"/>
                  <a:pt x="4836" y="21600"/>
                  <a:pt x="10801" y="21600"/>
                </a:cubicBezTo>
                <a:cubicBezTo>
                  <a:pt x="16766" y="21600"/>
                  <a:pt x="21600" y="19879"/>
                  <a:pt x="21600" y="17760"/>
                </a:cubicBezTo>
                <a:lnTo>
                  <a:pt x="21600" y="16797"/>
                </a:lnTo>
                <a:cubicBezTo>
                  <a:pt x="21458" y="16971"/>
                  <a:pt x="21295" y="17141"/>
                  <a:pt x="21098" y="17304"/>
                </a:cubicBezTo>
                <a:cubicBezTo>
                  <a:pt x="20508" y="17805"/>
                  <a:pt x="19672" y="18246"/>
                  <a:pt x="18618" y="18622"/>
                </a:cubicBezTo>
                <a:cubicBezTo>
                  <a:pt x="16520" y="19368"/>
                  <a:pt x="13745" y="19775"/>
                  <a:pt x="10801" y="19775"/>
                </a:cubicBezTo>
                <a:cubicBezTo>
                  <a:pt x="7856" y="19775"/>
                  <a:pt x="5080" y="19368"/>
                  <a:pt x="2982" y="18622"/>
                </a:cubicBezTo>
                <a:cubicBezTo>
                  <a:pt x="1928" y="18246"/>
                  <a:pt x="1099" y="17805"/>
                  <a:pt x="504" y="17304"/>
                </a:cubicBezTo>
                <a:cubicBezTo>
                  <a:pt x="307" y="17141"/>
                  <a:pt x="142" y="16971"/>
                  <a:pt x="0" y="16797"/>
                </a:cubicBezTo>
                <a:close/>
              </a:path>
            </a:pathLst>
          </a:custGeom>
          <a:solidFill>
            <a:srgbClr val="008000">
              <a:alpha val="93997"/>
            </a:srgbClr>
          </a:solidFill>
          <a:ln w="12700">
            <a:miter lim="400000"/>
          </a:ln>
          <a:effectLst>
            <a:outerShdw dist="63500" dir="3600000" rotWithShape="0">
              <a:srgbClr val="000000">
                <a:alpha val="70000"/>
              </a:srgbClr>
            </a:outerShdw>
          </a:effectLst>
        </p:spPr>
        <p:txBody>
          <a:bodyPr lIns="42515" tIns="42515" rIns="42515" bIns="42515" anchor="ctr"/>
          <a:lstStyle/>
          <a:p>
            <a:pPr>
              <a:defRPr sz="2200" b="0">
                <a:solidFill>
                  <a:srgbClr val="FFFFFF"/>
                </a:solidFill>
                <a:latin typeface="+mn-lt"/>
                <a:ea typeface="+mn-ea"/>
                <a:cs typeface="+mn-cs"/>
                <a:sym typeface="Helvetica Neue Medium"/>
              </a:defRPr>
            </a:pPr>
            <a:endParaRPr/>
          </a:p>
        </p:txBody>
      </p:sp>
      <p:sp>
        <p:nvSpPr>
          <p:cNvPr id="224" name="The backend concept"/>
          <p:cNvSpPr txBox="1">
            <a:spLocks noGrp="1"/>
          </p:cNvSpPr>
          <p:nvPr>
            <p:ph type="title"/>
          </p:nvPr>
        </p:nvSpPr>
        <p:spPr>
          <a:prstGeom prst="rect">
            <a:avLst/>
          </a:prstGeom>
        </p:spPr>
        <p:txBody>
          <a:bodyPr/>
          <a:lstStyle/>
          <a:p>
            <a:r>
              <a:t>The backend concept</a:t>
            </a:r>
          </a:p>
        </p:txBody>
      </p:sp>
      <p:sp>
        <p:nvSpPr>
          <p:cNvPr id="225" name="Leases (addresses, prefixes)…"/>
          <p:cNvSpPr txBox="1"/>
          <p:nvPr/>
        </p:nvSpPr>
        <p:spPr>
          <a:xfrm>
            <a:off x="2361883" y="3812510"/>
            <a:ext cx="4605999" cy="2310325"/>
          </a:xfrm>
          <a:prstGeom prst="rect">
            <a:avLst/>
          </a:prstGeom>
          <a:ln w="12700">
            <a:miter lim="400000"/>
          </a:ln>
          <a:extLst>
            <a:ext uri="{C572A759-6A51-4108-AA02-DFA0A04FC94B}">
              <ma14:wrappingTextBoxFlag xmlns:ma14="http://schemas.microsoft.com/office/mac/drawingml/2011/main" val="1"/>
            </a:ext>
          </a:extLst>
        </p:spPr>
        <p:txBody>
          <a:bodyPr lIns="42515" tIns="42515" rIns="42515" bIns="42515" anchor="ctr">
            <a:noAutofit/>
          </a:bodyPr>
          <a:lstStyle/>
          <a:p>
            <a:pPr marL="223205" indent="-223205" defTabSz="195568">
              <a:buSzPct val="50000"/>
              <a:buBlip>
                <a:blip r:embed="rId3"/>
              </a:buBlip>
              <a:defRPr sz="1920" b="0"/>
            </a:pPr>
            <a:r>
              <a:rPr sz="1600" b="1">
                <a:solidFill>
                  <a:srgbClr val="3B3B3B"/>
                </a:solidFill>
              </a:rPr>
              <a:t>Leases (addresses, prefixes)</a:t>
            </a:r>
          </a:p>
          <a:p>
            <a:pPr marL="223205" indent="-223205" defTabSz="195568">
              <a:buSzPct val="50000"/>
              <a:buBlip>
                <a:blip r:embed="rId3"/>
              </a:buBlip>
              <a:defRPr sz="1920" b="0"/>
            </a:pPr>
            <a:endParaRPr sz="1600" b="1">
              <a:solidFill>
                <a:srgbClr val="3B3B3B"/>
              </a:solidFill>
            </a:endParaRPr>
          </a:p>
          <a:p>
            <a:pPr marL="223205" indent="-223205" defTabSz="195568">
              <a:buSzPct val="50000"/>
              <a:buBlip>
                <a:blip r:embed="rId3"/>
              </a:buBlip>
              <a:defRPr sz="1920" b="0"/>
            </a:pPr>
            <a:r>
              <a:rPr sz="1600" b="1">
                <a:solidFill>
                  <a:srgbClr val="3B3B3B"/>
                </a:solidFill>
              </a:rPr>
              <a:t>Host reservations (per host details)</a:t>
            </a:r>
          </a:p>
          <a:p>
            <a:pPr marL="223205" indent="-223205" defTabSz="195568">
              <a:buSzPct val="50000"/>
              <a:buBlip>
                <a:blip r:embed="rId3"/>
              </a:buBlip>
              <a:defRPr sz="1920" b="0"/>
            </a:pPr>
            <a:endParaRPr sz="1600" b="1">
              <a:solidFill>
                <a:srgbClr val="3B3B3B"/>
              </a:solidFill>
            </a:endParaRPr>
          </a:p>
          <a:p>
            <a:pPr marL="223205" indent="-223205" defTabSz="195568">
              <a:buSzPct val="50000"/>
              <a:buBlip>
                <a:blip r:embed="rId3"/>
              </a:buBlip>
              <a:defRPr sz="1920" b="0"/>
            </a:pPr>
            <a:r>
              <a:rPr sz="1600" b="1">
                <a:solidFill>
                  <a:srgbClr val="3B3B3B"/>
                </a:solidFill>
              </a:rPr>
              <a:t>Options </a:t>
            </a:r>
          </a:p>
          <a:p>
            <a:pPr marL="223205" indent="-223205" defTabSz="195568">
              <a:buSzPct val="50000"/>
              <a:buBlip>
                <a:blip r:embed="rId3"/>
              </a:buBlip>
              <a:defRPr sz="1920" b="0"/>
            </a:pPr>
            <a:r>
              <a:rPr sz="1600" b="1">
                <a:solidFill>
                  <a:srgbClr val="3B3B3B"/>
                </a:solidFill>
              </a:rPr>
              <a:t>Pools</a:t>
            </a:r>
          </a:p>
          <a:p>
            <a:pPr marL="223205" indent="-223205" defTabSz="195568">
              <a:buSzPct val="50000"/>
              <a:buBlip>
                <a:blip r:embed="rId3"/>
              </a:buBlip>
              <a:defRPr sz="1920" b="0"/>
            </a:pPr>
            <a:r>
              <a:rPr sz="1600" b="1">
                <a:solidFill>
                  <a:srgbClr val="3B3B3B"/>
                </a:solidFill>
              </a:rPr>
              <a:t>Subnets</a:t>
            </a:r>
          </a:p>
          <a:p>
            <a:pPr marL="223205" indent="-223205" defTabSz="195568">
              <a:buSzPct val="50000"/>
              <a:buBlip>
                <a:blip r:embed="rId3"/>
              </a:buBlip>
              <a:defRPr sz="1920" b="0"/>
            </a:pPr>
            <a:r>
              <a:rPr sz="1600" b="1">
                <a:solidFill>
                  <a:srgbClr val="3B3B3B"/>
                </a:solidFill>
              </a:rPr>
              <a:t>Shared networks</a:t>
            </a:r>
          </a:p>
          <a:p>
            <a:pPr marL="223205" indent="-223205" defTabSz="195568">
              <a:buSzPct val="50000"/>
              <a:buBlip>
                <a:blip r:embed="rId3"/>
              </a:buBlip>
              <a:defRPr sz="1920" b="0"/>
            </a:pPr>
            <a:r>
              <a:rPr sz="1600" b="1">
                <a:solidFill>
                  <a:srgbClr val="3B3B3B"/>
                </a:solidFill>
              </a:rPr>
              <a:t>Option definitions</a:t>
            </a:r>
          </a:p>
          <a:p>
            <a:pPr marL="223205" indent="-223205" defTabSz="195568">
              <a:buSzPct val="50000"/>
              <a:buBlip>
                <a:blip r:embed="rId3"/>
              </a:buBlip>
              <a:defRPr sz="1920" b="0"/>
            </a:pPr>
            <a:r>
              <a:rPr sz="1600" b="1">
                <a:solidFill>
                  <a:srgbClr val="3B3B3B"/>
                </a:solidFill>
              </a:rPr>
              <a:t>Global parameters</a:t>
            </a:r>
          </a:p>
        </p:txBody>
      </p:sp>
      <p:sp>
        <p:nvSpPr>
          <p:cNvPr id="226" name="MySQL"/>
          <p:cNvSpPr txBox="1"/>
          <p:nvPr/>
        </p:nvSpPr>
        <p:spPr>
          <a:xfrm>
            <a:off x="10238319" y="5028381"/>
            <a:ext cx="752710" cy="362859"/>
          </a:xfrm>
          <a:prstGeom prst="rect">
            <a:avLst/>
          </a:prstGeom>
          <a:ln w="12700">
            <a:miter lim="400000"/>
          </a:ln>
          <a:extLst>
            <a:ext uri="{C572A759-6A51-4108-AA02-DFA0A04FC94B}">
              <ma14:wrappingTextBoxFlag xmlns:ma14="http://schemas.microsoft.com/office/mac/drawingml/2011/main" val="1"/>
            </a:ext>
          </a:extLst>
        </p:spPr>
        <p:txBody>
          <a:bodyPr wrap="none" lIns="42515" tIns="42515" rIns="42515" bIns="42515" anchor="ctr">
            <a:spAutoFit/>
          </a:bodyPr>
          <a:lstStyle/>
          <a:p>
            <a:r>
              <a:rPr>
                <a:solidFill>
                  <a:srgbClr val="3B3B3B"/>
                </a:solidFill>
              </a:rPr>
              <a:t>MySQL</a:t>
            </a:r>
          </a:p>
        </p:txBody>
      </p:sp>
      <p:grpSp>
        <p:nvGrpSpPr>
          <p:cNvPr id="229" name="Group"/>
          <p:cNvGrpSpPr/>
          <p:nvPr/>
        </p:nvGrpSpPr>
        <p:grpSpPr>
          <a:xfrm>
            <a:off x="3035758" y="1747966"/>
            <a:ext cx="1629126" cy="2017485"/>
            <a:chOff x="0" y="0"/>
            <a:chExt cx="1737732" cy="2869310"/>
          </a:xfrm>
        </p:grpSpPr>
        <p:pic>
          <p:nvPicPr>
            <p:cNvPr id="227" name="server.png" descr="server.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0" y="0"/>
              <a:ext cx="1737732" cy="2869310"/>
            </a:xfrm>
            <a:prstGeom prst="rect">
              <a:avLst/>
            </a:prstGeom>
            <a:ln w="12700" cap="flat">
              <a:noFill/>
              <a:miter lim="400000"/>
            </a:ln>
            <a:effectLst/>
          </p:spPr>
        </p:pic>
        <p:pic>
          <p:nvPicPr>
            <p:cNvPr id="228" name="kea-logo-100x70.png" descr="kea-logo-100x70.png"/>
            <p:cNvPicPr>
              <a:picLocks noChangeAspect="1"/>
            </p:cNvPicPr>
            <p:nvPr/>
          </p:nvPicPr>
          <p:blipFill>
            <a:blip r:embed="rId5">
              <a:extLst/>
            </a:blip>
            <a:stretch>
              <a:fillRect/>
            </a:stretch>
          </p:blipFill>
          <p:spPr>
            <a:xfrm>
              <a:off x="500643" y="1866509"/>
              <a:ext cx="628082" cy="607830"/>
            </a:xfrm>
            <a:prstGeom prst="rect">
              <a:avLst/>
            </a:prstGeom>
            <a:ln w="12700" cap="flat">
              <a:noFill/>
              <a:miter lim="400000"/>
            </a:ln>
            <a:effectLst/>
          </p:spPr>
        </p:pic>
      </p:grpSp>
      <p:sp>
        <p:nvSpPr>
          <p:cNvPr id="230" name="Lease backend"/>
          <p:cNvSpPr/>
          <p:nvPr/>
        </p:nvSpPr>
        <p:spPr>
          <a:xfrm>
            <a:off x="6433728" y="3678813"/>
            <a:ext cx="3526344" cy="320579"/>
          </a:xfrm>
          <a:prstGeom prst="roundRect">
            <a:avLst>
              <a:gd name="adj" fmla="val 31337"/>
            </a:avLst>
          </a:prstGeom>
          <a:solidFill>
            <a:schemeClr val="accent1"/>
          </a:solidFill>
          <a:ln w="12700">
            <a:miter lim="400000"/>
          </a:ln>
          <a:extLst>
            <a:ext uri="{C572A759-6A51-4108-AA02-DFA0A04FC94B}">
              <ma14:wrappingTextBoxFlag xmlns:ma14="http://schemas.microsoft.com/office/mac/drawingml/2011/main" val="1"/>
            </a:ext>
          </a:extLst>
        </p:spPr>
        <p:txBody>
          <a:bodyPr lIns="42515" tIns="42515" rIns="42515" bIns="42515" anchor="ctr"/>
          <a:lstStyle>
            <a:lvl1pPr>
              <a:defRPr sz="2200" b="0">
                <a:solidFill>
                  <a:srgbClr val="FFFFFF"/>
                </a:solidFill>
                <a:latin typeface="+mn-lt"/>
                <a:ea typeface="+mn-ea"/>
                <a:cs typeface="+mn-cs"/>
                <a:sym typeface="Helvetica Neue Medium"/>
              </a:defRPr>
            </a:lvl1pPr>
          </a:lstStyle>
          <a:p>
            <a:r>
              <a:t>Lease backend</a:t>
            </a:r>
          </a:p>
        </p:txBody>
      </p:sp>
      <p:sp>
        <p:nvSpPr>
          <p:cNvPr id="231" name="Hosts backend"/>
          <p:cNvSpPr/>
          <p:nvPr/>
        </p:nvSpPr>
        <p:spPr>
          <a:xfrm>
            <a:off x="6433728" y="4160701"/>
            <a:ext cx="3526344" cy="320579"/>
          </a:xfrm>
          <a:prstGeom prst="roundRect">
            <a:avLst>
              <a:gd name="adj" fmla="val 31337"/>
            </a:avLst>
          </a:prstGeom>
          <a:solidFill>
            <a:schemeClr val="accent1"/>
          </a:solidFill>
          <a:ln w="12700">
            <a:miter lim="400000"/>
          </a:ln>
          <a:extLst>
            <a:ext uri="{C572A759-6A51-4108-AA02-DFA0A04FC94B}">
              <ma14:wrappingTextBoxFlag xmlns:ma14="http://schemas.microsoft.com/office/mac/drawingml/2011/main" val="1"/>
            </a:ext>
          </a:extLst>
        </p:spPr>
        <p:txBody>
          <a:bodyPr lIns="42515" tIns="42515" rIns="42515" bIns="42515" anchor="ctr"/>
          <a:lstStyle>
            <a:lvl1pPr>
              <a:defRPr sz="2200" b="0">
                <a:solidFill>
                  <a:srgbClr val="FFFFFF"/>
                </a:solidFill>
                <a:latin typeface="+mn-lt"/>
                <a:ea typeface="+mn-ea"/>
                <a:cs typeface="+mn-cs"/>
                <a:sym typeface="Helvetica Neue Medium"/>
              </a:defRPr>
            </a:lvl1pPr>
          </a:lstStyle>
          <a:p>
            <a:r>
              <a:t>Hosts backend</a:t>
            </a:r>
          </a:p>
        </p:txBody>
      </p:sp>
      <p:sp>
        <p:nvSpPr>
          <p:cNvPr id="232" name="Configuration backend"/>
          <p:cNvSpPr/>
          <p:nvPr/>
        </p:nvSpPr>
        <p:spPr>
          <a:xfrm>
            <a:off x="6433728" y="4708654"/>
            <a:ext cx="3526344" cy="1280487"/>
          </a:xfrm>
          <a:prstGeom prst="roundRect">
            <a:avLst>
              <a:gd name="adj" fmla="val 7845"/>
            </a:avLst>
          </a:prstGeom>
          <a:solidFill>
            <a:schemeClr val="accent1"/>
          </a:solidFill>
          <a:ln w="12700">
            <a:miter lim="400000"/>
          </a:ln>
          <a:extLst>
            <a:ext uri="{C572A759-6A51-4108-AA02-DFA0A04FC94B}">
              <ma14:wrappingTextBoxFlag xmlns:ma14="http://schemas.microsoft.com/office/mac/drawingml/2011/main" val="1"/>
            </a:ext>
          </a:extLst>
        </p:spPr>
        <p:txBody>
          <a:bodyPr lIns="42515" tIns="42515" rIns="42515" bIns="42515" anchor="ctr"/>
          <a:lstStyle>
            <a:lvl1pPr>
              <a:defRPr sz="2200" b="0">
                <a:solidFill>
                  <a:srgbClr val="FFFFFF"/>
                </a:solidFill>
                <a:latin typeface="+mn-lt"/>
                <a:ea typeface="+mn-ea"/>
                <a:cs typeface="+mn-cs"/>
                <a:sym typeface="Helvetica Neue Medium"/>
              </a:defRPr>
            </a:lvl1pPr>
          </a:lstStyle>
          <a:p>
            <a:r>
              <a:t>Configuration backend</a:t>
            </a:r>
          </a:p>
        </p:txBody>
      </p:sp>
      <p:sp>
        <p:nvSpPr>
          <p:cNvPr id="233" name="DHCPv4, DHCPv6 server"/>
          <p:cNvSpPr txBox="1"/>
          <p:nvPr/>
        </p:nvSpPr>
        <p:spPr>
          <a:xfrm>
            <a:off x="1184351" y="2148710"/>
            <a:ext cx="1694474" cy="639858"/>
          </a:xfrm>
          <a:prstGeom prst="rect">
            <a:avLst/>
          </a:prstGeom>
          <a:ln w="12700">
            <a:miter lim="400000"/>
          </a:ln>
          <a:extLst>
            <a:ext uri="{C572A759-6A51-4108-AA02-DFA0A04FC94B}">
              <ma14:wrappingTextBoxFlag xmlns:ma14="http://schemas.microsoft.com/office/mac/drawingml/2011/main" val="1"/>
            </a:ext>
          </a:extLst>
        </p:spPr>
        <p:txBody>
          <a:bodyPr wrap="none" lIns="42515" tIns="42515" rIns="42515" bIns="42515" anchor="ctr">
            <a:spAutoFit/>
          </a:bodyPr>
          <a:lstStyle/>
          <a:p>
            <a:r>
              <a:t>DHCPv4, DHCPv6</a:t>
            </a:r>
            <a:br/>
            <a:r>
              <a:t>server</a:t>
            </a:r>
          </a:p>
        </p:txBody>
      </p:sp>
      <p:pic>
        <p:nvPicPr>
          <p:cNvPr id="234" name="Group" descr="Group"/>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8253535" y="1736782"/>
            <a:ext cx="766316" cy="2049065"/>
          </a:xfrm>
          <a:prstGeom prst="rect">
            <a:avLst/>
          </a:prstGeom>
          <a:ln w="12700">
            <a:miter lim="400000"/>
          </a:ln>
        </p:spPr>
      </p:pic>
      <p:sp>
        <p:nvSpPr>
          <p:cNvPr id="235" name="Line"/>
          <p:cNvSpPr/>
          <p:nvPr/>
        </p:nvSpPr>
        <p:spPr>
          <a:xfrm>
            <a:off x="4694324" y="3543156"/>
            <a:ext cx="3526344" cy="1"/>
          </a:xfrm>
          <a:prstGeom prst="line">
            <a:avLst/>
          </a:prstGeom>
          <a:ln w="50800">
            <a:solidFill>
              <a:srgbClr val="000000"/>
            </a:solidFill>
            <a:custDash>
              <a:ds d="200000" sp="200000"/>
            </a:custDash>
            <a:miter lim="400000"/>
          </a:ln>
        </p:spPr>
        <p:txBody>
          <a:bodyPr lIns="42515" tIns="42515" rIns="42515" bIns="42515" anchor="ctr"/>
          <a:lstStyle/>
          <a:p>
            <a:pPr>
              <a:defRPr sz="2200" b="0">
                <a:solidFill>
                  <a:srgbClr val="FFFFFF"/>
                </a:solidFill>
                <a:latin typeface="+mn-lt"/>
                <a:ea typeface="+mn-ea"/>
                <a:cs typeface="+mn-cs"/>
                <a:sym typeface="Helvetica Neue Medium"/>
              </a:defRPr>
            </a:pPr>
            <a:endParaRPr/>
          </a:p>
        </p:txBody>
      </p:sp>
      <p:sp>
        <p:nvSpPr>
          <p:cNvPr id="236" name="Line"/>
          <p:cNvSpPr/>
          <p:nvPr/>
        </p:nvSpPr>
        <p:spPr>
          <a:xfrm>
            <a:off x="4696036" y="1829252"/>
            <a:ext cx="3526344" cy="1"/>
          </a:xfrm>
          <a:prstGeom prst="line">
            <a:avLst/>
          </a:prstGeom>
          <a:ln w="50800">
            <a:solidFill>
              <a:srgbClr val="000000"/>
            </a:solidFill>
            <a:custDash>
              <a:ds d="200000" sp="200000"/>
            </a:custDash>
            <a:miter lim="400000"/>
          </a:ln>
        </p:spPr>
        <p:txBody>
          <a:bodyPr lIns="42515" tIns="42515" rIns="42515" bIns="42515" anchor="ctr"/>
          <a:lstStyle/>
          <a:p>
            <a:pPr>
              <a:defRPr sz="2200" b="0">
                <a:solidFill>
                  <a:srgbClr val="FFFFFF"/>
                </a:solidFill>
                <a:latin typeface="+mn-lt"/>
                <a:ea typeface="+mn-ea"/>
                <a:cs typeface="+mn-cs"/>
                <a:sym typeface="Helvetica Neue Medium"/>
              </a:defRPr>
            </a:pPr>
            <a:endParaRPr/>
          </a:p>
        </p:txBody>
      </p:sp>
      <p:sp>
        <p:nvSpPr>
          <p:cNvPr id="16" name="MySQL"/>
          <p:cNvSpPr txBox="1"/>
          <p:nvPr/>
        </p:nvSpPr>
        <p:spPr>
          <a:xfrm>
            <a:off x="10102947" y="4157872"/>
            <a:ext cx="1663724" cy="362859"/>
          </a:xfrm>
          <a:prstGeom prst="rect">
            <a:avLst/>
          </a:prstGeom>
          <a:ln w="12700">
            <a:miter lim="400000"/>
          </a:ln>
          <a:extLst>
            <a:ext uri="{C572A759-6A51-4108-AA02-DFA0A04FC94B}">
              <ma14:wrappingTextBoxFlag xmlns:ma14="http://schemas.microsoft.com/office/mac/drawingml/2011/main" val="1"/>
            </a:ext>
          </a:extLst>
        </p:spPr>
        <p:txBody>
          <a:bodyPr wrap="square" lIns="42515" tIns="42515" rIns="42515" bIns="42515" anchor="ctr">
            <a:spAutoFit/>
          </a:bodyPr>
          <a:lstStyle/>
          <a:p>
            <a:r>
              <a:rPr>
                <a:solidFill>
                  <a:srgbClr val="3B3B3B"/>
                </a:solidFill>
              </a:rPr>
              <a:t>MySQL</a:t>
            </a:r>
            <a:r>
              <a:rPr lang="en-US">
                <a:solidFill>
                  <a:srgbClr val="3B3B3B"/>
                </a:solidFill>
              </a:rPr>
              <a:t>, PGSL</a:t>
            </a:r>
            <a:endParaRPr>
              <a:solidFill>
                <a:srgbClr val="3B3B3B"/>
              </a:solidFill>
            </a:endParaRPr>
          </a:p>
        </p:txBody>
      </p:sp>
      <p:sp>
        <p:nvSpPr>
          <p:cNvPr id="17" name="MySQL"/>
          <p:cNvSpPr txBox="1"/>
          <p:nvPr/>
        </p:nvSpPr>
        <p:spPr>
          <a:xfrm>
            <a:off x="10102947" y="3253866"/>
            <a:ext cx="1663724" cy="639858"/>
          </a:xfrm>
          <a:prstGeom prst="rect">
            <a:avLst/>
          </a:prstGeom>
          <a:ln w="12700">
            <a:miter lim="400000"/>
          </a:ln>
          <a:extLst>
            <a:ext uri="{C572A759-6A51-4108-AA02-DFA0A04FC94B}">
              <ma14:wrappingTextBoxFlag xmlns:ma14="http://schemas.microsoft.com/office/mac/drawingml/2011/main" val="1"/>
            </a:ext>
          </a:extLst>
        </p:spPr>
        <p:txBody>
          <a:bodyPr wrap="square" lIns="42515" tIns="42515" rIns="42515" bIns="42515" anchor="ctr">
            <a:spAutoFit/>
          </a:bodyPr>
          <a:lstStyle/>
          <a:p>
            <a:pPr algn="l"/>
            <a:r>
              <a:rPr lang="en-US">
                <a:solidFill>
                  <a:srgbClr val="3B3B3B"/>
                </a:solidFill>
              </a:rPr>
              <a:t>CSV, </a:t>
            </a:r>
            <a:r>
              <a:rPr>
                <a:solidFill>
                  <a:srgbClr val="3B3B3B"/>
                </a:solidFill>
              </a:rPr>
              <a:t>MySQL</a:t>
            </a:r>
            <a:r>
              <a:rPr lang="en-US">
                <a:solidFill>
                  <a:srgbClr val="3B3B3B"/>
                </a:solidFill>
              </a:rPr>
              <a:t>, PGSL, Cassandra</a:t>
            </a:r>
            <a:endParaRPr>
              <a:solidFill>
                <a:srgbClr val="3B3B3B"/>
              </a:solid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Database backends"/>
          <p:cNvSpPr txBox="1">
            <a:spLocks noGrp="1"/>
          </p:cNvSpPr>
          <p:nvPr>
            <p:ph type="title"/>
          </p:nvPr>
        </p:nvSpPr>
        <p:spPr>
          <a:prstGeom prst="rect">
            <a:avLst/>
          </a:prstGeom>
        </p:spPr>
        <p:txBody>
          <a:bodyPr/>
          <a:lstStyle/>
          <a:p>
            <a:r>
              <a:rPr lang="en-US"/>
              <a:t>Backend options</a:t>
            </a:r>
            <a:endParaRPr/>
          </a:p>
        </p:txBody>
      </p:sp>
      <p:sp>
        <p:nvSpPr>
          <p:cNvPr id="241" name="SQL data can be modified any time…"/>
          <p:cNvSpPr txBox="1">
            <a:spLocks noGrp="1"/>
          </p:cNvSpPr>
          <p:nvPr>
            <p:ph type="body" idx="1"/>
          </p:nvPr>
        </p:nvSpPr>
        <p:spPr>
          <a:xfrm>
            <a:off x="892969" y="1821656"/>
            <a:ext cx="9439331" cy="4420195"/>
          </a:xfrm>
          <a:prstGeom prst="rect">
            <a:avLst/>
          </a:prstGeom>
        </p:spPr>
        <p:txBody>
          <a:bodyPr>
            <a:normAutofit/>
          </a:bodyPr>
          <a:lstStyle/>
          <a:p>
            <a:pPr defTabSz="484035">
              <a:spcBef>
                <a:spcPts val="837"/>
              </a:spcBef>
              <a:buSzPct val="100000"/>
              <a:buFont typeface="Arial"/>
              <a:buChar char="•"/>
              <a:defRPr sz="4752"/>
            </a:pPr>
            <a:r>
              <a:rPr sz="3700"/>
              <a:t>SQL data can be modified </a:t>
            </a:r>
            <a:r>
              <a:rPr sz="3700" b="1"/>
              <a:t>any time</a:t>
            </a:r>
          </a:p>
          <a:p>
            <a:pPr defTabSz="484035">
              <a:spcBef>
                <a:spcPts val="837"/>
              </a:spcBef>
              <a:buSzPct val="100000"/>
              <a:buFont typeface="Arial"/>
              <a:buChar char="•"/>
              <a:defRPr sz="4752" b="1"/>
            </a:pPr>
            <a:r>
              <a:rPr sz="3700"/>
              <a:t>No restart</a:t>
            </a:r>
          </a:p>
          <a:p>
            <a:pPr defTabSz="484035">
              <a:spcBef>
                <a:spcPts val="837"/>
              </a:spcBef>
              <a:buSzPct val="100000"/>
              <a:buFont typeface="Arial"/>
              <a:buChar char="•"/>
              <a:defRPr sz="4752"/>
            </a:pPr>
            <a:r>
              <a:rPr sz="3700"/>
              <a:t>Adapt your provisioning systems to </a:t>
            </a:r>
            <a:r>
              <a:rPr sz="3700" b="1"/>
              <a:t>write directly to the database</a:t>
            </a:r>
            <a:r>
              <a:rPr sz="3700"/>
              <a:t>      ………or</a:t>
            </a:r>
          </a:p>
          <a:p>
            <a:pPr defTabSz="484035">
              <a:spcBef>
                <a:spcPts val="837"/>
              </a:spcBef>
              <a:buSzPct val="100000"/>
              <a:buFont typeface="Arial"/>
              <a:buChar char="•"/>
              <a:defRPr sz="4752"/>
            </a:pPr>
            <a:r>
              <a:rPr sz="3700" b="1"/>
              <a:t>Use the API </a:t>
            </a:r>
            <a:r>
              <a:rPr sz="3700"/>
              <a:t>(some of these require premium hooks libraries)</a:t>
            </a:r>
          </a:p>
        </p:txBody>
      </p:sp>
      <p:pic>
        <p:nvPicPr>
          <p:cNvPr id="242" name="Picture 1" descr="Picture 1"/>
          <p:cNvPicPr>
            <a:picLocks noChangeAspect="1"/>
          </p:cNvPicPr>
          <p:nvPr/>
        </p:nvPicPr>
        <p:blipFill>
          <a:blip r:embed="rId3">
            <a:extLst/>
          </a:blip>
          <a:stretch>
            <a:fillRect/>
          </a:stretch>
        </p:blipFill>
        <p:spPr>
          <a:xfrm>
            <a:off x="8022997" y="5358975"/>
            <a:ext cx="1741291" cy="1305968"/>
          </a:xfrm>
          <a:prstGeom prst="rect">
            <a:avLst/>
          </a:prstGeom>
          <a:ln w="12700">
            <a:miter lim="400000"/>
          </a:ln>
        </p:spPr>
      </p:pic>
      <p:pic>
        <p:nvPicPr>
          <p:cNvPr id="243" name="Picture 2" descr="Picture 2"/>
          <p:cNvPicPr>
            <a:picLocks noChangeAspect="1"/>
          </p:cNvPicPr>
          <p:nvPr/>
        </p:nvPicPr>
        <p:blipFill>
          <a:blip r:embed="rId4">
            <a:extLst/>
          </a:blip>
          <a:stretch>
            <a:fillRect/>
          </a:stretch>
        </p:blipFill>
        <p:spPr>
          <a:xfrm>
            <a:off x="9764288" y="1577736"/>
            <a:ext cx="2736392" cy="2052293"/>
          </a:xfrm>
          <a:prstGeom prst="rect">
            <a:avLst/>
          </a:prstGeom>
          <a:ln w="12700">
            <a:miter lim="400000"/>
          </a:ln>
        </p:spPr>
      </p:pic>
      <p:pic>
        <p:nvPicPr>
          <p:cNvPr id="244" name="Picture 3" descr="Picture 3"/>
          <p:cNvPicPr>
            <a:picLocks noChangeAspect="1"/>
          </p:cNvPicPr>
          <p:nvPr/>
        </p:nvPicPr>
        <p:blipFill>
          <a:blip r:embed="rId5">
            <a:extLst/>
          </a:blip>
          <a:stretch>
            <a:fillRect/>
          </a:stretch>
        </p:blipFill>
        <p:spPr>
          <a:xfrm>
            <a:off x="10170502" y="4711317"/>
            <a:ext cx="1923965" cy="965200"/>
          </a:xfrm>
          <a:prstGeom prst="rect">
            <a:avLst/>
          </a:prstGeom>
          <a:ln w="12700">
            <a:miter lim="400000"/>
          </a:ln>
        </p:spPr>
      </p:pic>
      <p:pic>
        <p:nvPicPr>
          <p:cNvPr id="245" name="Picture 4" descr="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43898" y="3254460"/>
            <a:ext cx="1577172" cy="1182879"/>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Config Backend"/>
          <p:cNvSpPr txBox="1">
            <a:spLocks noGrp="1"/>
          </p:cNvSpPr>
          <p:nvPr>
            <p:ph type="title"/>
          </p:nvPr>
        </p:nvSpPr>
        <p:spPr>
          <a:prstGeom prst="rect">
            <a:avLst/>
          </a:prstGeom>
        </p:spPr>
        <p:txBody>
          <a:bodyPr/>
          <a:lstStyle/>
          <a:p>
            <a:r>
              <a:t>Config</a:t>
            </a:r>
            <a:r>
              <a:rPr lang="en-US"/>
              <a:t>uration</a:t>
            </a:r>
            <a:r>
              <a:t> Backend</a:t>
            </a:r>
          </a:p>
        </p:txBody>
      </p:sp>
      <p:sp>
        <p:nvSpPr>
          <p:cNvPr id="3" name="Content Placeholder 2"/>
          <p:cNvSpPr>
            <a:spLocks noGrp="1"/>
          </p:cNvSpPr>
          <p:nvPr>
            <p:ph idx="1"/>
          </p:nvPr>
        </p:nvSpPr>
        <p:spPr>
          <a:xfrm>
            <a:off x="1874219" y="3830230"/>
            <a:ext cx="9923008" cy="4239509"/>
          </a:xfrm>
        </p:spPr>
        <p:txBody>
          <a:bodyPr/>
          <a:lstStyle/>
          <a:p>
            <a:pPr defTabSz="317800">
              <a:spcBef>
                <a:spcPts val="585"/>
              </a:spcBef>
              <a:buSzPct val="100000"/>
              <a:buFont typeface="Arial"/>
              <a:buChar char="•"/>
              <a:defRPr sz="3120" b="0"/>
            </a:pPr>
            <a:r>
              <a:rPr lang="en-US" sz="3300"/>
              <a:t>Manage configuration in DB. Both Pull and Push supported (configurable refresh interval)</a:t>
            </a:r>
          </a:p>
          <a:p>
            <a:pPr defTabSz="317800">
              <a:spcBef>
                <a:spcPts val="585"/>
              </a:spcBef>
              <a:buSzPct val="100000"/>
              <a:buFont typeface="Arial"/>
              <a:buChar char="•"/>
              <a:defRPr sz="3120" b="0"/>
            </a:pPr>
            <a:r>
              <a:rPr lang="en-US" sz="3300"/>
              <a:t>Co-locate or remote </a:t>
            </a:r>
          </a:p>
          <a:p>
            <a:pPr defTabSz="317800">
              <a:spcBef>
                <a:spcPts val="585"/>
              </a:spcBef>
              <a:buSzPct val="100000"/>
              <a:buFont typeface="Arial"/>
              <a:buChar char="•"/>
              <a:defRPr sz="3120" b="0"/>
            </a:pPr>
            <a:r>
              <a:rPr lang="en-US" sz="3300"/>
              <a:t>Multiple Kea servers can share one MySQL DB </a:t>
            </a:r>
          </a:p>
          <a:p>
            <a:pPr defTabSz="317800">
              <a:spcBef>
                <a:spcPts val="585"/>
              </a:spcBef>
              <a:buSzPct val="100000"/>
              <a:buFont typeface="Arial"/>
              <a:buChar char="•"/>
              <a:defRPr sz="3120" b="0"/>
            </a:pPr>
            <a:r>
              <a:rPr lang="en-US" sz="3300"/>
              <a:t>Works when DHCP servers are on-line or off-line</a:t>
            </a:r>
          </a:p>
          <a:p>
            <a:endParaRPr lang="en-US"/>
          </a:p>
        </p:txBody>
      </p:sp>
      <p:sp>
        <p:nvSpPr>
          <p:cNvPr id="251" name="MySQL"/>
          <p:cNvSpPr txBox="1"/>
          <p:nvPr/>
        </p:nvSpPr>
        <p:spPr>
          <a:xfrm>
            <a:off x="9658668" y="2500139"/>
            <a:ext cx="970718" cy="455192"/>
          </a:xfrm>
          <a:prstGeom prst="rect">
            <a:avLst/>
          </a:prstGeom>
          <a:ln w="12700">
            <a:miter lim="400000"/>
          </a:ln>
          <a:extLst>
            <a:ext uri="{C572A759-6A51-4108-AA02-DFA0A04FC94B}">
              <ma14:wrappingTextBoxFlag xmlns:ma14="http://schemas.microsoft.com/office/mac/drawingml/2011/main" val="1"/>
            </a:ext>
          </a:extLst>
        </p:spPr>
        <p:txBody>
          <a:bodyPr wrap="none" lIns="42515" tIns="42515" rIns="42515" bIns="42515" anchor="ctr">
            <a:spAutoFit/>
          </a:bodyPr>
          <a:lstStyle/>
          <a:p>
            <a:r>
              <a:rPr sz="2400">
                <a:solidFill>
                  <a:srgbClr val="3B3B3B"/>
                </a:solidFill>
              </a:rPr>
              <a:t>MySQL</a:t>
            </a:r>
          </a:p>
        </p:txBody>
      </p:sp>
      <p:sp>
        <p:nvSpPr>
          <p:cNvPr id="252" name="DHCPv4, DHCPv6 server"/>
          <p:cNvSpPr txBox="1"/>
          <p:nvPr/>
        </p:nvSpPr>
        <p:spPr>
          <a:xfrm>
            <a:off x="562003" y="2376297"/>
            <a:ext cx="2366827" cy="824524"/>
          </a:xfrm>
          <a:prstGeom prst="rect">
            <a:avLst/>
          </a:prstGeom>
          <a:ln w="12700">
            <a:miter lim="400000"/>
          </a:ln>
          <a:extLst>
            <a:ext uri="{C572A759-6A51-4108-AA02-DFA0A04FC94B}">
              <ma14:wrappingTextBoxFlag xmlns:ma14="http://schemas.microsoft.com/office/mac/drawingml/2011/main" val="1"/>
            </a:ext>
          </a:extLst>
        </p:spPr>
        <p:txBody>
          <a:bodyPr lIns="42515" tIns="42515" rIns="42515" bIns="42515" anchor="ctr">
            <a:spAutoFit/>
          </a:bodyPr>
          <a:lstStyle/>
          <a:p>
            <a:r>
              <a:rPr sz="2400">
                <a:solidFill>
                  <a:srgbClr val="3B3B3B"/>
                </a:solidFill>
              </a:rPr>
              <a:t>DHCPv4, DHCPv6 server</a:t>
            </a:r>
          </a:p>
        </p:txBody>
      </p:sp>
      <p:sp>
        <p:nvSpPr>
          <p:cNvPr id="253" name="Co-locate or remote…"/>
          <p:cNvSpPr txBox="1"/>
          <p:nvPr/>
        </p:nvSpPr>
        <p:spPr>
          <a:xfrm>
            <a:off x="1607043" y="4390784"/>
            <a:ext cx="9260831" cy="1518048"/>
          </a:xfrm>
          <a:prstGeom prst="rect">
            <a:avLst/>
          </a:prstGeom>
          <a:ln w="12700">
            <a:miter lim="400000"/>
          </a:ln>
          <a:extLst>
            <a:ext uri="{C572A759-6A51-4108-AA02-DFA0A04FC94B}">
              <ma14:wrappingTextBoxFlag xmlns:ma14="http://schemas.microsoft.com/office/mac/drawingml/2011/main" val="1"/>
            </a:ext>
          </a:extLst>
        </p:spPr>
        <p:txBody>
          <a:bodyPr lIns="42515" tIns="42515" rIns="42515" bIns="42515" anchor="ctr">
            <a:normAutofit/>
          </a:bodyPr>
          <a:lstStyle/>
          <a:p>
            <a:pPr marL="356559" indent="-356559" defTabSz="317800">
              <a:spcBef>
                <a:spcPts val="585"/>
              </a:spcBef>
              <a:buSzPct val="50000"/>
              <a:buBlip>
                <a:blip r:embed="rId3"/>
              </a:buBlip>
              <a:defRPr sz="3120" b="0"/>
            </a:pPr>
            <a:endParaRPr/>
          </a:p>
        </p:txBody>
      </p:sp>
      <p:sp>
        <p:nvSpPr>
          <p:cNvPr id="254" name="Arrow"/>
          <p:cNvSpPr/>
          <p:nvPr/>
        </p:nvSpPr>
        <p:spPr>
          <a:xfrm flipH="1">
            <a:off x="4861273" y="2957556"/>
            <a:ext cx="2016412" cy="427509"/>
          </a:xfrm>
          <a:prstGeom prst="rightArrow">
            <a:avLst>
              <a:gd name="adj1" fmla="val 32000"/>
              <a:gd name="adj2" fmla="val 100261"/>
            </a:avLst>
          </a:prstGeom>
          <a:solidFill>
            <a:srgbClr val="008F00"/>
          </a:solidFill>
          <a:ln w="12700">
            <a:miter lim="400000"/>
          </a:ln>
        </p:spPr>
        <p:txBody>
          <a:bodyPr lIns="42515" tIns="42515" rIns="42515" bIns="42515" anchor="ctr"/>
          <a:lstStyle/>
          <a:p>
            <a:pPr>
              <a:defRPr sz="2200" b="0">
                <a:solidFill>
                  <a:srgbClr val="FFFFFF"/>
                </a:solidFill>
                <a:latin typeface="+mn-lt"/>
                <a:ea typeface="+mn-ea"/>
                <a:cs typeface="+mn-cs"/>
                <a:sym typeface="Helvetica Neue Medium"/>
              </a:defRPr>
            </a:pPr>
            <a:endParaRPr/>
          </a:p>
        </p:txBody>
      </p:sp>
      <p:grpSp>
        <p:nvGrpSpPr>
          <p:cNvPr id="257" name="Group"/>
          <p:cNvGrpSpPr/>
          <p:nvPr/>
        </p:nvGrpSpPr>
        <p:grpSpPr>
          <a:xfrm>
            <a:off x="2500799" y="1745363"/>
            <a:ext cx="1629126" cy="2017485"/>
            <a:chOff x="0" y="0"/>
            <a:chExt cx="1737732" cy="2869310"/>
          </a:xfrm>
        </p:grpSpPr>
        <p:pic>
          <p:nvPicPr>
            <p:cNvPr id="255" name="server.png" descr="server.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0" y="0"/>
              <a:ext cx="1737732" cy="2869310"/>
            </a:xfrm>
            <a:prstGeom prst="rect">
              <a:avLst/>
            </a:prstGeom>
            <a:ln w="12700" cap="flat">
              <a:noFill/>
              <a:miter lim="400000"/>
            </a:ln>
            <a:effectLst/>
          </p:spPr>
        </p:pic>
        <p:pic>
          <p:nvPicPr>
            <p:cNvPr id="256" name="kea-logo-100x70.png" descr="kea-logo-100x70.png"/>
            <p:cNvPicPr>
              <a:picLocks noChangeAspect="1"/>
            </p:cNvPicPr>
            <p:nvPr/>
          </p:nvPicPr>
          <p:blipFill>
            <a:blip r:embed="rId5">
              <a:extLst/>
            </a:blip>
            <a:stretch>
              <a:fillRect/>
            </a:stretch>
          </p:blipFill>
          <p:spPr>
            <a:xfrm>
              <a:off x="500643" y="1866509"/>
              <a:ext cx="646162" cy="607830"/>
            </a:xfrm>
            <a:prstGeom prst="rect">
              <a:avLst/>
            </a:prstGeom>
            <a:ln w="12700" cap="flat">
              <a:noFill/>
              <a:miter lim="400000"/>
            </a:ln>
            <a:effectLst/>
          </p:spPr>
        </p:pic>
      </p:grpSp>
      <p:sp>
        <p:nvSpPr>
          <p:cNvPr id="258" name="Line"/>
          <p:cNvSpPr/>
          <p:nvPr/>
        </p:nvSpPr>
        <p:spPr>
          <a:xfrm>
            <a:off x="4138514" y="1827950"/>
            <a:ext cx="4375975" cy="1"/>
          </a:xfrm>
          <a:prstGeom prst="line">
            <a:avLst/>
          </a:prstGeom>
          <a:ln w="50800">
            <a:solidFill>
              <a:srgbClr val="000000"/>
            </a:solidFill>
            <a:custDash>
              <a:ds d="200000" sp="200000"/>
            </a:custDash>
            <a:miter lim="400000"/>
          </a:ln>
        </p:spPr>
        <p:txBody>
          <a:bodyPr lIns="42515" tIns="42515" rIns="42515" bIns="42515" anchor="ctr"/>
          <a:lstStyle/>
          <a:p>
            <a:pPr>
              <a:defRPr sz="2200" b="0">
                <a:solidFill>
                  <a:srgbClr val="FFFFFF"/>
                </a:solidFill>
                <a:latin typeface="+mn-lt"/>
                <a:ea typeface="+mn-ea"/>
                <a:cs typeface="+mn-cs"/>
                <a:sym typeface="Helvetica Neue Medium"/>
              </a:defRPr>
            </a:pPr>
            <a:endParaRPr/>
          </a:p>
        </p:txBody>
      </p:sp>
      <p:sp>
        <p:nvSpPr>
          <p:cNvPr id="259" name="Line"/>
          <p:cNvSpPr/>
          <p:nvPr/>
        </p:nvSpPr>
        <p:spPr>
          <a:xfrm>
            <a:off x="4138514" y="3491106"/>
            <a:ext cx="4375975" cy="1"/>
          </a:xfrm>
          <a:prstGeom prst="line">
            <a:avLst/>
          </a:prstGeom>
          <a:ln w="50800">
            <a:solidFill>
              <a:srgbClr val="000000"/>
            </a:solidFill>
            <a:custDash>
              <a:ds d="200000" sp="200000"/>
            </a:custDash>
            <a:miter lim="400000"/>
          </a:ln>
        </p:spPr>
        <p:txBody>
          <a:bodyPr lIns="42515" tIns="42515" rIns="42515" bIns="42515" anchor="ctr"/>
          <a:lstStyle/>
          <a:p>
            <a:pPr>
              <a:defRPr sz="2200" b="0">
                <a:solidFill>
                  <a:srgbClr val="FFFFFF"/>
                </a:solidFill>
                <a:latin typeface="+mn-lt"/>
                <a:ea typeface="+mn-ea"/>
                <a:cs typeface="+mn-cs"/>
                <a:sym typeface="Helvetica Neue Medium"/>
              </a:defRPr>
            </a:pPr>
            <a:endParaRPr/>
          </a:p>
        </p:txBody>
      </p:sp>
      <p:sp>
        <p:nvSpPr>
          <p:cNvPr id="260" name="Coins"/>
          <p:cNvSpPr/>
          <p:nvPr/>
        </p:nvSpPr>
        <p:spPr>
          <a:xfrm>
            <a:off x="7609034" y="2560064"/>
            <a:ext cx="1182913" cy="889851"/>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7949" y="0"/>
                  <a:pt x="5266" y="392"/>
                  <a:pt x="3255" y="1111"/>
                </a:cubicBezTo>
                <a:cubicBezTo>
                  <a:pt x="1360" y="1787"/>
                  <a:pt x="273" y="2685"/>
                  <a:pt x="273" y="3572"/>
                </a:cubicBezTo>
                <a:cubicBezTo>
                  <a:pt x="273" y="4460"/>
                  <a:pt x="1360" y="5360"/>
                  <a:pt x="3255" y="6035"/>
                </a:cubicBezTo>
                <a:cubicBezTo>
                  <a:pt x="5266" y="6749"/>
                  <a:pt x="7949" y="7147"/>
                  <a:pt x="10801" y="7147"/>
                </a:cubicBezTo>
                <a:cubicBezTo>
                  <a:pt x="13652" y="7147"/>
                  <a:pt x="16334" y="6754"/>
                  <a:pt x="18345" y="6035"/>
                </a:cubicBezTo>
                <a:cubicBezTo>
                  <a:pt x="20240" y="5360"/>
                  <a:pt x="21327" y="4460"/>
                  <a:pt x="21327" y="3572"/>
                </a:cubicBezTo>
                <a:cubicBezTo>
                  <a:pt x="21327" y="2685"/>
                  <a:pt x="20240" y="1787"/>
                  <a:pt x="18345" y="1111"/>
                </a:cubicBezTo>
                <a:cubicBezTo>
                  <a:pt x="16334" y="398"/>
                  <a:pt x="13652" y="0"/>
                  <a:pt x="10801" y="0"/>
                </a:cubicBezTo>
                <a:close/>
                <a:moveTo>
                  <a:pt x="12" y="4505"/>
                </a:moveTo>
                <a:lnTo>
                  <a:pt x="12" y="5914"/>
                </a:lnTo>
                <a:cubicBezTo>
                  <a:pt x="12" y="8033"/>
                  <a:pt x="4846" y="9754"/>
                  <a:pt x="10811" y="9754"/>
                </a:cubicBezTo>
                <a:cubicBezTo>
                  <a:pt x="16776" y="9754"/>
                  <a:pt x="21600" y="8039"/>
                  <a:pt x="21600" y="5914"/>
                </a:cubicBezTo>
                <a:lnTo>
                  <a:pt x="21600" y="4505"/>
                </a:lnTo>
                <a:cubicBezTo>
                  <a:pt x="21136" y="5284"/>
                  <a:pt x="20088" y="5991"/>
                  <a:pt x="18531" y="6541"/>
                </a:cubicBezTo>
                <a:cubicBezTo>
                  <a:pt x="16460" y="7276"/>
                  <a:pt x="13718" y="7679"/>
                  <a:pt x="10806" y="7679"/>
                </a:cubicBezTo>
                <a:cubicBezTo>
                  <a:pt x="7894" y="7679"/>
                  <a:pt x="5146" y="7276"/>
                  <a:pt x="3081" y="6541"/>
                </a:cubicBezTo>
                <a:cubicBezTo>
                  <a:pt x="1524" y="5985"/>
                  <a:pt x="476" y="5284"/>
                  <a:pt x="12" y="4505"/>
                </a:cubicBezTo>
                <a:close/>
                <a:moveTo>
                  <a:pt x="0" y="7320"/>
                </a:moveTo>
                <a:lnTo>
                  <a:pt x="0" y="8284"/>
                </a:lnTo>
                <a:cubicBezTo>
                  <a:pt x="0" y="10402"/>
                  <a:pt x="4836" y="12123"/>
                  <a:pt x="10801" y="12123"/>
                </a:cubicBezTo>
                <a:cubicBezTo>
                  <a:pt x="16766" y="12123"/>
                  <a:pt x="21600" y="10408"/>
                  <a:pt x="21600" y="8284"/>
                </a:cubicBezTo>
                <a:lnTo>
                  <a:pt x="21600" y="7320"/>
                </a:lnTo>
                <a:cubicBezTo>
                  <a:pt x="21458" y="7495"/>
                  <a:pt x="21295" y="7664"/>
                  <a:pt x="21098" y="7827"/>
                </a:cubicBezTo>
                <a:cubicBezTo>
                  <a:pt x="20508" y="8329"/>
                  <a:pt x="19672" y="8769"/>
                  <a:pt x="18618" y="9145"/>
                </a:cubicBezTo>
                <a:cubicBezTo>
                  <a:pt x="16520" y="9891"/>
                  <a:pt x="13745" y="10299"/>
                  <a:pt x="10801" y="10299"/>
                </a:cubicBezTo>
                <a:cubicBezTo>
                  <a:pt x="7856" y="10299"/>
                  <a:pt x="5080" y="9891"/>
                  <a:pt x="2982" y="9145"/>
                </a:cubicBezTo>
                <a:cubicBezTo>
                  <a:pt x="1928" y="8769"/>
                  <a:pt x="1099" y="8329"/>
                  <a:pt x="504" y="7827"/>
                </a:cubicBezTo>
                <a:cubicBezTo>
                  <a:pt x="307" y="7664"/>
                  <a:pt x="142" y="7495"/>
                  <a:pt x="0" y="7320"/>
                </a:cubicBezTo>
                <a:close/>
                <a:moveTo>
                  <a:pt x="0" y="9689"/>
                </a:moveTo>
                <a:lnTo>
                  <a:pt x="0" y="10653"/>
                </a:lnTo>
                <a:cubicBezTo>
                  <a:pt x="0" y="12771"/>
                  <a:pt x="4836" y="14492"/>
                  <a:pt x="10801" y="14492"/>
                </a:cubicBezTo>
                <a:cubicBezTo>
                  <a:pt x="16766" y="14492"/>
                  <a:pt x="21600" y="12777"/>
                  <a:pt x="21600" y="10653"/>
                </a:cubicBezTo>
                <a:lnTo>
                  <a:pt x="21600" y="9689"/>
                </a:lnTo>
                <a:cubicBezTo>
                  <a:pt x="21458" y="9864"/>
                  <a:pt x="21295" y="10033"/>
                  <a:pt x="21098" y="10197"/>
                </a:cubicBezTo>
                <a:cubicBezTo>
                  <a:pt x="20508" y="10698"/>
                  <a:pt x="19672" y="11138"/>
                  <a:pt x="18618" y="11514"/>
                </a:cubicBezTo>
                <a:cubicBezTo>
                  <a:pt x="16520" y="12260"/>
                  <a:pt x="13745" y="12668"/>
                  <a:pt x="10801" y="12668"/>
                </a:cubicBezTo>
                <a:cubicBezTo>
                  <a:pt x="7856" y="12668"/>
                  <a:pt x="5080" y="12260"/>
                  <a:pt x="2982" y="11514"/>
                </a:cubicBezTo>
                <a:cubicBezTo>
                  <a:pt x="1928" y="11138"/>
                  <a:pt x="1099" y="10698"/>
                  <a:pt x="504" y="10197"/>
                </a:cubicBezTo>
                <a:cubicBezTo>
                  <a:pt x="307" y="10033"/>
                  <a:pt x="142" y="9864"/>
                  <a:pt x="0" y="9689"/>
                </a:cubicBezTo>
                <a:close/>
                <a:moveTo>
                  <a:pt x="0" y="12059"/>
                </a:moveTo>
                <a:lnTo>
                  <a:pt x="0" y="13022"/>
                </a:lnTo>
                <a:cubicBezTo>
                  <a:pt x="0" y="15141"/>
                  <a:pt x="4836" y="16862"/>
                  <a:pt x="10801" y="16862"/>
                </a:cubicBezTo>
                <a:cubicBezTo>
                  <a:pt x="16766" y="16862"/>
                  <a:pt x="21600" y="15146"/>
                  <a:pt x="21600" y="13022"/>
                </a:cubicBezTo>
                <a:lnTo>
                  <a:pt x="21600" y="12059"/>
                </a:lnTo>
                <a:cubicBezTo>
                  <a:pt x="21458" y="12233"/>
                  <a:pt x="21295" y="12402"/>
                  <a:pt x="21098" y="12566"/>
                </a:cubicBezTo>
                <a:cubicBezTo>
                  <a:pt x="20508" y="13067"/>
                  <a:pt x="19672" y="13507"/>
                  <a:pt x="18618" y="13883"/>
                </a:cubicBezTo>
                <a:cubicBezTo>
                  <a:pt x="16520" y="14629"/>
                  <a:pt x="13745" y="15037"/>
                  <a:pt x="10801" y="15037"/>
                </a:cubicBezTo>
                <a:cubicBezTo>
                  <a:pt x="7856" y="15037"/>
                  <a:pt x="5080" y="14629"/>
                  <a:pt x="2982" y="13883"/>
                </a:cubicBezTo>
                <a:cubicBezTo>
                  <a:pt x="1928" y="13507"/>
                  <a:pt x="1099" y="13067"/>
                  <a:pt x="504" y="12566"/>
                </a:cubicBezTo>
                <a:cubicBezTo>
                  <a:pt x="307" y="12402"/>
                  <a:pt x="142" y="12233"/>
                  <a:pt x="0" y="12059"/>
                </a:cubicBezTo>
                <a:close/>
                <a:moveTo>
                  <a:pt x="0" y="14428"/>
                </a:moveTo>
                <a:lnTo>
                  <a:pt x="0" y="15391"/>
                </a:lnTo>
                <a:cubicBezTo>
                  <a:pt x="0" y="17510"/>
                  <a:pt x="4836" y="19231"/>
                  <a:pt x="10801" y="19231"/>
                </a:cubicBezTo>
                <a:cubicBezTo>
                  <a:pt x="16766" y="19231"/>
                  <a:pt x="21600" y="17515"/>
                  <a:pt x="21600" y="15391"/>
                </a:cubicBezTo>
                <a:lnTo>
                  <a:pt x="21600" y="14428"/>
                </a:lnTo>
                <a:cubicBezTo>
                  <a:pt x="21458" y="14602"/>
                  <a:pt x="21295" y="14772"/>
                  <a:pt x="21098" y="14935"/>
                </a:cubicBezTo>
                <a:cubicBezTo>
                  <a:pt x="20508" y="15436"/>
                  <a:pt x="19672" y="15877"/>
                  <a:pt x="18618" y="16252"/>
                </a:cubicBezTo>
                <a:cubicBezTo>
                  <a:pt x="16520" y="16998"/>
                  <a:pt x="13745" y="17406"/>
                  <a:pt x="10801" y="17406"/>
                </a:cubicBezTo>
                <a:cubicBezTo>
                  <a:pt x="7856" y="17406"/>
                  <a:pt x="5080" y="16998"/>
                  <a:pt x="2982" y="16252"/>
                </a:cubicBezTo>
                <a:cubicBezTo>
                  <a:pt x="1928" y="15877"/>
                  <a:pt x="1099" y="15436"/>
                  <a:pt x="504" y="14935"/>
                </a:cubicBezTo>
                <a:cubicBezTo>
                  <a:pt x="307" y="14772"/>
                  <a:pt x="142" y="14602"/>
                  <a:pt x="0" y="14428"/>
                </a:cubicBezTo>
                <a:close/>
                <a:moveTo>
                  <a:pt x="0" y="16797"/>
                </a:moveTo>
                <a:lnTo>
                  <a:pt x="0" y="17760"/>
                </a:lnTo>
                <a:cubicBezTo>
                  <a:pt x="0" y="19879"/>
                  <a:pt x="4836" y="21600"/>
                  <a:pt x="10801" y="21600"/>
                </a:cubicBezTo>
                <a:cubicBezTo>
                  <a:pt x="16766" y="21600"/>
                  <a:pt x="21600" y="19879"/>
                  <a:pt x="21600" y="17760"/>
                </a:cubicBezTo>
                <a:lnTo>
                  <a:pt x="21600" y="16797"/>
                </a:lnTo>
                <a:cubicBezTo>
                  <a:pt x="21458" y="16971"/>
                  <a:pt x="21295" y="17141"/>
                  <a:pt x="21098" y="17304"/>
                </a:cubicBezTo>
                <a:cubicBezTo>
                  <a:pt x="20508" y="17805"/>
                  <a:pt x="19672" y="18246"/>
                  <a:pt x="18618" y="18622"/>
                </a:cubicBezTo>
                <a:cubicBezTo>
                  <a:pt x="16520" y="19368"/>
                  <a:pt x="13745" y="19775"/>
                  <a:pt x="10801" y="19775"/>
                </a:cubicBezTo>
                <a:cubicBezTo>
                  <a:pt x="7856" y="19775"/>
                  <a:pt x="5080" y="19368"/>
                  <a:pt x="2982" y="18622"/>
                </a:cubicBezTo>
                <a:cubicBezTo>
                  <a:pt x="1928" y="18246"/>
                  <a:pt x="1099" y="17805"/>
                  <a:pt x="504" y="17304"/>
                </a:cubicBezTo>
                <a:cubicBezTo>
                  <a:pt x="307" y="17141"/>
                  <a:pt x="142" y="16971"/>
                  <a:pt x="0" y="16797"/>
                </a:cubicBezTo>
                <a:close/>
              </a:path>
            </a:pathLst>
          </a:custGeom>
          <a:solidFill>
            <a:srgbClr val="008000">
              <a:alpha val="93997"/>
            </a:srgbClr>
          </a:solidFill>
          <a:ln w="12700">
            <a:miter lim="400000"/>
          </a:ln>
          <a:effectLst>
            <a:outerShdw dist="63500" dir="3600000" rotWithShape="0">
              <a:srgbClr val="000000">
                <a:alpha val="70000"/>
              </a:srgbClr>
            </a:outerShdw>
          </a:effectLst>
        </p:spPr>
        <p:txBody>
          <a:bodyPr lIns="42515" tIns="42515" rIns="42515" bIns="42515" anchor="ctr"/>
          <a:lstStyle/>
          <a:p>
            <a:pPr>
              <a:defRPr sz="2200" b="0">
                <a:solidFill>
                  <a:srgbClr val="FFFFFF"/>
                </a:solidFill>
                <a:latin typeface="+mn-lt"/>
                <a:ea typeface="+mn-ea"/>
                <a:cs typeface="+mn-cs"/>
                <a:sym typeface="Helvetica Neue Medium"/>
              </a:defRPr>
            </a:pPr>
            <a:endParaRPr/>
          </a:p>
        </p:txBody>
      </p:sp>
      <p:pic>
        <p:nvPicPr>
          <p:cNvPr id="261" name="Group" descr="Group"/>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8533319" y="1729573"/>
            <a:ext cx="766316" cy="204906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500"/>
              <a:t>Server Tags</a:t>
            </a:r>
          </a:p>
        </p:txBody>
      </p:sp>
      <p:pic>
        <p:nvPicPr>
          <p:cNvPr id="4" name="Picture 3"/>
          <p:cNvPicPr>
            <a:picLocks noChangeAspect="1"/>
          </p:cNvPicPr>
          <p:nvPr/>
        </p:nvPicPr>
        <p:blipFill>
          <a:blip r:embed="rId3"/>
          <a:stretch>
            <a:fillRect/>
          </a:stretch>
        </p:blipFill>
        <p:spPr>
          <a:xfrm>
            <a:off x="119064" y="2084721"/>
            <a:ext cx="12072937" cy="4205883"/>
          </a:xfrm>
          <a:prstGeom prst="rect">
            <a:avLst/>
          </a:prstGeom>
        </p:spPr>
      </p:pic>
    </p:spTree>
    <p:extLst>
      <p:ext uri="{BB962C8B-B14F-4D97-AF65-F5344CB8AC3E}">
        <p14:creationId xmlns:p14="http://schemas.microsoft.com/office/powerpoint/2010/main" val="193244928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3459" y="1214085"/>
            <a:ext cx="5432103" cy="5894251"/>
          </a:xfrm>
          <a:prstGeom prst="rect">
            <a:avLst/>
          </a:prstGeom>
          <a:solidFill>
            <a:schemeClr val="bg1"/>
          </a:solidFill>
        </p:spPr>
        <p:txBody>
          <a:bodyPr wrap="square" lIns="76527" tIns="38263" rIns="76527" bIns="38263">
            <a:spAutoFit/>
          </a:bodyPr>
          <a:lstStyle/>
          <a:p>
            <a:pPr algn="l"/>
            <a:r>
              <a:rPr lang="mr-IN">
                <a:solidFill>
                  <a:srgbClr val="80FF07"/>
                </a:solidFill>
              </a:rPr>
              <a:t>“Dhcp6": {</a:t>
            </a:r>
          </a:p>
          <a:p>
            <a:pPr algn="l"/>
            <a:r>
              <a:rPr lang="mr-IN">
                <a:solidFill>
                  <a:srgbClr val="80FF07"/>
                </a:solidFill>
              </a:rPr>
              <a:t>    "config-control": {</a:t>
            </a:r>
          </a:p>
          <a:p>
            <a:pPr algn="l"/>
            <a:r>
              <a:rPr lang="mr-IN">
                <a:solidFill>
                  <a:srgbClr val="80FF07"/>
                </a:solidFill>
              </a:rPr>
              <a:t>        "config-databases": [{</a:t>
            </a:r>
          </a:p>
          <a:p>
            <a:pPr algn="l"/>
            <a:r>
              <a:rPr lang="mr-IN">
                <a:solidFill>
                  <a:srgbClr val="80FF07"/>
                </a:solidFill>
              </a:rPr>
              <a:t>            "type": "mysql",</a:t>
            </a:r>
          </a:p>
          <a:p>
            <a:pPr algn="l"/>
            <a:r>
              <a:rPr lang="mr-IN">
                <a:solidFill>
                  <a:srgbClr val="80FF07"/>
                </a:solidFill>
              </a:rPr>
              <a:t>            "name": "kea",</a:t>
            </a:r>
          </a:p>
          <a:p>
            <a:pPr algn="l"/>
            <a:r>
              <a:rPr lang="mr-IN">
                <a:solidFill>
                  <a:srgbClr val="80FF07"/>
                </a:solidFill>
              </a:rPr>
              <a:t>            "user": “kea",</a:t>
            </a:r>
          </a:p>
          <a:p>
            <a:pPr algn="l"/>
            <a:r>
              <a:rPr lang="mr-IN">
                <a:solidFill>
                  <a:srgbClr val="80FF07"/>
                </a:solidFill>
              </a:rPr>
              <a:t>            "password": "secret1",</a:t>
            </a:r>
          </a:p>
          <a:p>
            <a:pPr algn="l"/>
            <a:r>
              <a:rPr lang="mr-IN">
                <a:solidFill>
                  <a:srgbClr val="80FF07"/>
                </a:solidFill>
              </a:rPr>
              <a:t>            "host": "192.0.2.1",</a:t>
            </a:r>
          </a:p>
          <a:p>
            <a:pPr algn="l"/>
            <a:r>
              <a:rPr lang="mr-IN">
                <a:solidFill>
                  <a:srgbClr val="80FF07"/>
                </a:solidFill>
              </a:rPr>
              <a:t>            "port": 3302</a:t>
            </a:r>
          </a:p>
          <a:p>
            <a:pPr algn="l"/>
            <a:r>
              <a:rPr lang="mr-IN">
                <a:solidFill>
                  <a:srgbClr val="80FF07"/>
                </a:solidFill>
              </a:rPr>
              <a:t>        }],</a:t>
            </a:r>
          </a:p>
          <a:p>
            <a:pPr algn="l"/>
            <a:r>
              <a:rPr lang="mr-IN">
                <a:solidFill>
                  <a:srgbClr val="80FF07"/>
                </a:solidFill>
              </a:rPr>
              <a:t>        "config-fetch-wait-time": 20</a:t>
            </a:r>
          </a:p>
          <a:p>
            <a:pPr algn="l"/>
            <a:r>
              <a:rPr lang="mr-IN">
                <a:solidFill>
                  <a:srgbClr val="80FF07"/>
                </a:solidFill>
              </a:rPr>
              <a:t>    },</a:t>
            </a:r>
          </a:p>
          <a:p>
            <a:pPr algn="l"/>
            <a:r>
              <a:rPr lang="mr-IN">
                <a:solidFill>
                  <a:srgbClr val="80FF07"/>
                </a:solidFill>
              </a:rPr>
              <a:t>    "hooks-libraries": [{</a:t>
            </a:r>
          </a:p>
          <a:p>
            <a:pPr algn="l"/>
            <a:r>
              <a:rPr lang="mr-IN">
                <a:solidFill>
                  <a:srgbClr val="80FF07"/>
                </a:solidFill>
              </a:rPr>
              <a:t>        "library": "/opt/kea/hooks/libdhcp_mysql_cb.so"</a:t>
            </a:r>
          </a:p>
          <a:p>
            <a:pPr algn="l"/>
            <a:r>
              <a:rPr lang="mr-IN">
                <a:solidFill>
                  <a:srgbClr val="80FF07"/>
                </a:solidFill>
              </a:rPr>
              <a:t>    }, {</a:t>
            </a:r>
          </a:p>
          <a:p>
            <a:pPr algn="l"/>
            <a:r>
              <a:rPr lang="mr-IN">
                <a:solidFill>
                  <a:srgbClr val="80FF07"/>
                </a:solidFill>
              </a:rPr>
              <a:t>        "library": “/opt/kea/hooks/libdhcp_cb_cmds.so"</a:t>
            </a:r>
          </a:p>
          <a:p>
            <a:pPr algn="l"/>
            <a:r>
              <a:rPr lang="mr-IN">
                <a:solidFill>
                  <a:srgbClr val="80FF07"/>
                </a:solidFill>
              </a:rPr>
              <a:t>    }],</a:t>
            </a:r>
          </a:p>
          <a:p>
            <a:pPr algn="l"/>
            <a:r>
              <a:rPr lang="mr-IN">
                <a:solidFill>
                  <a:srgbClr val="80FF07"/>
                </a:solidFill>
              </a:rPr>
              <a:t>    ...</a:t>
            </a:r>
          </a:p>
          <a:p>
            <a:pPr algn="l"/>
            <a:r>
              <a:rPr lang="mr-IN">
                <a:solidFill>
                  <a:srgbClr val="80FF07"/>
                </a:solidFill>
              </a:rPr>
              <a:t>}</a:t>
            </a:r>
            <a:endParaRPr lang="en-US">
              <a:solidFill>
                <a:srgbClr val="80FF07"/>
              </a:solidFill>
            </a:endParaRPr>
          </a:p>
        </p:txBody>
      </p:sp>
      <p:pic>
        <p:nvPicPr>
          <p:cNvPr id="5" name="Picture 4"/>
          <p:cNvPicPr>
            <a:picLocks noChangeAspect="1"/>
          </p:cNvPicPr>
          <p:nvPr/>
        </p:nvPicPr>
        <p:blipFill>
          <a:blip r:embed="rId2"/>
          <a:stretch>
            <a:fillRect/>
          </a:stretch>
        </p:blipFill>
        <p:spPr>
          <a:xfrm>
            <a:off x="336751" y="1817706"/>
            <a:ext cx="4469182" cy="1893093"/>
          </a:xfrm>
          <a:prstGeom prst="rect">
            <a:avLst/>
          </a:prstGeom>
        </p:spPr>
      </p:pic>
      <p:sp>
        <p:nvSpPr>
          <p:cNvPr id="6" name="Rectangle 5"/>
          <p:cNvSpPr/>
          <p:nvPr/>
        </p:nvSpPr>
        <p:spPr>
          <a:xfrm>
            <a:off x="6127394" y="2011639"/>
            <a:ext cx="3181023" cy="590236"/>
          </a:xfrm>
          <a:prstGeom prst="rect">
            <a:avLst/>
          </a:prstGeom>
        </p:spPr>
        <p:txBody>
          <a:bodyPr wrap="none" lIns="76527" tIns="38263" rIns="76527" bIns="38263">
            <a:spAutoFit/>
          </a:bodyPr>
          <a:lstStyle/>
          <a:p>
            <a:pPr marL="478296" indent="-478296">
              <a:buFont typeface="Arial"/>
              <a:buChar char="•"/>
            </a:pPr>
            <a:r>
              <a:rPr lang="en-US" sz="3300">
                <a:solidFill>
                  <a:srgbClr val="3B3B3B"/>
                </a:solidFill>
              </a:rPr>
              <a:t>DB credentials</a:t>
            </a:r>
          </a:p>
        </p:txBody>
      </p:sp>
      <p:sp>
        <p:nvSpPr>
          <p:cNvPr id="7" name="Rectangle 6"/>
          <p:cNvSpPr/>
          <p:nvPr/>
        </p:nvSpPr>
        <p:spPr>
          <a:xfrm>
            <a:off x="6127394" y="3627078"/>
            <a:ext cx="3352009" cy="590236"/>
          </a:xfrm>
          <a:prstGeom prst="rect">
            <a:avLst/>
          </a:prstGeom>
          <a:ln>
            <a:noFill/>
          </a:ln>
        </p:spPr>
        <p:txBody>
          <a:bodyPr wrap="none" lIns="76527" tIns="38263" rIns="76527" bIns="38263">
            <a:spAutoFit/>
          </a:bodyPr>
          <a:lstStyle/>
          <a:p>
            <a:pPr marL="478296" indent="-478296">
              <a:buFont typeface="Arial"/>
              <a:buChar char="•"/>
            </a:pPr>
            <a:r>
              <a:rPr lang="en-US" sz="3300">
                <a:solidFill>
                  <a:srgbClr val="3B3B3B"/>
                </a:solidFill>
              </a:rPr>
              <a:t>refresh interval</a:t>
            </a:r>
          </a:p>
        </p:txBody>
      </p:sp>
      <p:pic>
        <p:nvPicPr>
          <p:cNvPr id="8" name="Picture 7"/>
          <p:cNvPicPr>
            <a:picLocks noChangeAspect="1"/>
          </p:cNvPicPr>
          <p:nvPr/>
        </p:nvPicPr>
        <p:blipFill>
          <a:blip r:embed="rId2"/>
          <a:stretch>
            <a:fillRect/>
          </a:stretch>
        </p:blipFill>
        <p:spPr>
          <a:xfrm>
            <a:off x="357371" y="3963819"/>
            <a:ext cx="4321417" cy="506040"/>
          </a:xfrm>
          <a:prstGeom prst="rect">
            <a:avLst/>
          </a:prstGeom>
        </p:spPr>
      </p:pic>
      <p:pic>
        <p:nvPicPr>
          <p:cNvPr id="9" name="Picture 8"/>
          <p:cNvPicPr>
            <a:picLocks noChangeAspect="1"/>
          </p:cNvPicPr>
          <p:nvPr/>
        </p:nvPicPr>
        <p:blipFill>
          <a:blip r:embed="rId2"/>
          <a:stretch>
            <a:fillRect/>
          </a:stretch>
        </p:blipFill>
        <p:spPr>
          <a:xfrm>
            <a:off x="303329" y="4604558"/>
            <a:ext cx="4325328" cy="864665"/>
          </a:xfrm>
          <a:prstGeom prst="rect">
            <a:avLst/>
          </a:prstGeom>
        </p:spPr>
      </p:pic>
      <p:pic>
        <p:nvPicPr>
          <p:cNvPr id="11" name="Picture 10"/>
          <p:cNvPicPr>
            <a:picLocks noChangeAspect="1"/>
          </p:cNvPicPr>
          <p:nvPr/>
        </p:nvPicPr>
        <p:blipFill>
          <a:blip r:embed="rId2"/>
          <a:stretch>
            <a:fillRect/>
          </a:stretch>
        </p:blipFill>
        <p:spPr>
          <a:xfrm>
            <a:off x="307243" y="5693409"/>
            <a:ext cx="4321416" cy="548645"/>
          </a:xfrm>
          <a:prstGeom prst="rect">
            <a:avLst/>
          </a:prstGeom>
        </p:spPr>
      </p:pic>
      <p:sp>
        <p:nvSpPr>
          <p:cNvPr id="13" name="Rectangle 12"/>
          <p:cNvSpPr/>
          <p:nvPr/>
        </p:nvSpPr>
        <p:spPr>
          <a:xfrm>
            <a:off x="6127394" y="4366026"/>
            <a:ext cx="6064607" cy="1103197"/>
          </a:xfrm>
          <a:prstGeom prst="rect">
            <a:avLst/>
          </a:prstGeom>
        </p:spPr>
        <p:txBody>
          <a:bodyPr wrap="square" lIns="76527" tIns="38263" rIns="76527" bIns="38263">
            <a:spAutoFit/>
          </a:bodyPr>
          <a:lstStyle/>
          <a:p>
            <a:pPr marL="478296" indent="-478296">
              <a:buFont typeface="Arial"/>
              <a:buChar char="•"/>
            </a:pPr>
            <a:r>
              <a:rPr lang="en-US" sz="3300">
                <a:solidFill>
                  <a:srgbClr val="3B3B3B"/>
                </a:solidFill>
              </a:rPr>
              <a:t>CB hook, tells Kea to look at the DB for configuration</a:t>
            </a:r>
          </a:p>
        </p:txBody>
      </p:sp>
      <p:sp>
        <p:nvSpPr>
          <p:cNvPr id="14" name="Rectangle 13"/>
          <p:cNvSpPr/>
          <p:nvPr/>
        </p:nvSpPr>
        <p:spPr>
          <a:xfrm>
            <a:off x="6127394" y="5375854"/>
            <a:ext cx="6064607" cy="1103197"/>
          </a:xfrm>
          <a:prstGeom prst="rect">
            <a:avLst/>
          </a:prstGeom>
        </p:spPr>
        <p:txBody>
          <a:bodyPr wrap="square" lIns="76527" tIns="38263" rIns="76527" bIns="38263">
            <a:spAutoFit/>
          </a:bodyPr>
          <a:lstStyle/>
          <a:p>
            <a:pPr marL="478296" indent="-478296">
              <a:buFont typeface="Arial"/>
              <a:buChar char="•"/>
            </a:pPr>
            <a:r>
              <a:rPr lang="en-US" sz="3300">
                <a:solidFill>
                  <a:srgbClr val="3B3B3B"/>
                </a:solidFill>
              </a:rPr>
              <a:t>CB commands hook, tells Kea to expose REST api</a:t>
            </a:r>
          </a:p>
        </p:txBody>
      </p:sp>
      <p:sp>
        <p:nvSpPr>
          <p:cNvPr id="15" name="Title 14"/>
          <p:cNvSpPr>
            <a:spLocks noGrp="1"/>
          </p:cNvSpPr>
          <p:nvPr>
            <p:ph type="title"/>
          </p:nvPr>
        </p:nvSpPr>
        <p:spPr>
          <a:xfrm>
            <a:off x="186034" y="113964"/>
            <a:ext cx="11838541" cy="1325563"/>
          </a:xfrm>
        </p:spPr>
        <p:txBody>
          <a:bodyPr>
            <a:normAutofit/>
          </a:bodyPr>
          <a:lstStyle/>
          <a:p>
            <a:r>
              <a:rPr lang="en-US" sz="3300"/>
              <a:t>sample /etc/kea/kea-dhcp6.conf configuration file</a:t>
            </a:r>
          </a:p>
        </p:txBody>
      </p:sp>
    </p:spTree>
    <p:extLst>
      <p:ext uri="{BB962C8B-B14F-4D97-AF65-F5344CB8AC3E}">
        <p14:creationId xmlns:p14="http://schemas.microsoft.com/office/powerpoint/2010/main" val="33338987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55041" y="1494253"/>
            <a:ext cx="1949105" cy="1501432"/>
          </a:xfrm>
          <a:prstGeom prst="rect">
            <a:avLst/>
          </a:prstGeom>
          <a:solidFill>
            <a:srgbClr val="E6E6E6"/>
          </a:solidFill>
          <a:ln w="38100" cmpd="sng"/>
        </p:spPr>
        <p:style>
          <a:lnRef idx="1">
            <a:schemeClr val="accent1"/>
          </a:lnRef>
          <a:fillRef idx="3">
            <a:schemeClr val="accent1"/>
          </a:fillRef>
          <a:effectRef idx="2">
            <a:schemeClr val="accent1"/>
          </a:effectRef>
          <a:fontRef idx="minor">
            <a:schemeClr val="lt1"/>
          </a:fontRef>
        </p:style>
        <p:txBody>
          <a:bodyPr lIns="76527" tIns="38263" rIns="76527" bIns="38263" rtlCol="0" anchor="ctr"/>
          <a:lstStyle/>
          <a:p>
            <a:pPr algn="ctr"/>
            <a:endParaRPr lang="en-US"/>
          </a:p>
        </p:txBody>
      </p:sp>
      <p:grpSp>
        <p:nvGrpSpPr>
          <p:cNvPr id="292" name="Group"/>
          <p:cNvGrpSpPr/>
          <p:nvPr/>
        </p:nvGrpSpPr>
        <p:grpSpPr>
          <a:xfrm>
            <a:off x="8355919" y="4936173"/>
            <a:ext cx="2907472" cy="1686596"/>
            <a:chOff x="0" y="0"/>
            <a:chExt cx="3101302" cy="2398713"/>
          </a:xfrm>
          <a:effectLst>
            <a:glow rad="139700">
              <a:schemeClr val="accent6">
                <a:satMod val="175000"/>
                <a:alpha val="40000"/>
              </a:schemeClr>
            </a:glow>
          </a:effectLst>
        </p:grpSpPr>
        <p:grpSp>
          <p:nvGrpSpPr>
            <p:cNvPr id="273" name="Group"/>
            <p:cNvGrpSpPr/>
            <p:nvPr/>
          </p:nvGrpSpPr>
          <p:grpSpPr>
            <a:xfrm>
              <a:off x="0" y="-1"/>
              <a:ext cx="1587187" cy="1805530"/>
              <a:chOff x="0" y="0"/>
              <a:chExt cx="1587186" cy="1805528"/>
            </a:xfrm>
          </p:grpSpPr>
          <p:pic>
            <p:nvPicPr>
              <p:cNvPr id="265" name="server.png" descr="server.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587187" cy="1805529"/>
              </a:xfrm>
              <a:prstGeom prst="rect">
                <a:avLst/>
              </a:prstGeom>
              <a:ln w="12700" cap="flat">
                <a:noFill/>
                <a:miter lim="400000"/>
              </a:ln>
              <a:effectLst/>
            </p:spPr>
          </p:pic>
          <p:pic>
            <p:nvPicPr>
              <p:cNvPr id="266" name="kea-logo-100x70.png" descr="kea-logo-100x70.png"/>
              <p:cNvPicPr>
                <a:picLocks noChangeAspect="1"/>
              </p:cNvPicPr>
              <p:nvPr/>
            </p:nvPicPr>
            <p:blipFill>
              <a:blip r:embed="rId4">
                <a:extLst/>
              </a:blip>
              <a:stretch>
                <a:fillRect/>
              </a:stretch>
            </p:blipFill>
            <p:spPr>
              <a:xfrm>
                <a:off x="233739" y="1121302"/>
                <a:ext cx="694275" cy="485993"/>
              </a:xfrm>
              <a:prstGeom prst="rect">
                <a:avLst/>
              </a:prstGeom>
              <a:ln w="12700" cap="flat">
                <a:noFill/>
                <a:miter lim="400000"/>
              </a:ln>
              <a:effectLst/>
            </p:spPr>
          </p:pic>
          <p:pic>
            <p:nvPicPr>
              <p:cNvPr id="267" name="server.png" descr="server.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587187" cy="1805529"/>
              </a:xfrm>
              <a:prstGeom prst="rect">
                <a:avLst/>
              </a:prstGeom>
              <a:ln w="12700" cap="flat">
                <a:noFill/>
                <a:miter lim="400000"/>
              </a:ln>
              <a:effectLst/>
            </p:spPr>
          </p:pic>
          <p:pic>
            <p:nvPicPr>
              <p:cNvPr id="268" name="kea-logo-100x70.png" descr="kea-logo-100x70.png"/>
              <p:cNvPicPr>
                <a:picLocks noChangeAspect="1"/>
              </p:cNvPicPr>
              <p:nvPr/>
            </p:nvPicPr>
            <p:blipFill>
              <a:blip r:embed="rId4">
                <a:extLst/>
              </a:blip>
              <a:stretch>
                <a:fillRect/>
              </a:stretch>
            </p:blipFill>
            <p:spPr>
              <a:xfrm>
                <a:off x="233739" y="1121302"/>
                <a:ext cx="694275" cy="485993"/>
              </a:xfrm>
              <a:prstGeom prst="rect">
                <a:avLst/>
              </a:prstGeom>
              <a:ln w="12700" cap="flat">
                <a:noFill/>
                <a:miter lim="400000"/>
              </a:ln>
              <a:effectLst/>
            </p:spPr>
          </p:pic>
          <p:pic>
            <p:nvPicPr>
              <p:cNvPr id="269" name="server.png" descr="server.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587187" cy="1805529"/>
              </a:xfrm>
              <a:prstGeom prst="rect">
                <a:avLst/>
              </a:prstGeom>
              <a:ln w="12700" cap="flat">
                <a:noFill/>
                <a:miter lim="400000"/>
              </a:ln>
              <a:effectLst/>
            </p:spPr>
          </p:pic>
          <p:pic>
            <p:nvPicPr>
              <p:cNvPr id="270" name="kea-logo-100x70.png" descr="kea-logo-100x70.png"/>
              <p:cNvPicPr>
                <a:picLocks noChangeAspect="1"/>
              </p:cNvPicPr>
              <p:nvPr/>
            </p:nvPicPr>
            <p:blipFill>
              <a:blip r:embed="rId4">
                <a:extLst/>
              </a:blip>
              <a:stretch>
                <a:fillRect/>
              </a:stretch>
            </p:blipFill>
            <p:spPr>
              <a:xfrm>
                <a:off x="233739" y="1121302"/>
                <a:ext cx="694275" cy="485993"/>
              </a:xfrm>
              <a:prstGeom prst="rect">
                <a:avLst/>
              </a:prstGeom>
              <a:ln w="12700" cap="flat">
                <a:noFill/>
                <a:miter lim="400000"/>
              </a:ln>
              <a:effectLst/>
            </p:spPr>
          </p:pic>
          <p:pic>
            <p:nvPicPr>
              <p:cNvPr id="271" name="server.png" descr="server.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587187" cy="1805529"/>
              </a:xfrm>
              <a:prstGeom prst="rect">
                <a:avLst/>
              </a:prstGeom>
              <a:ln w="12700" cap="flat">
                <a:noFill/>
                <a:miter lim="400000"/>
              </a:ln>
              <a:effectLst/>
            </p:spPr>
          </p:pic>
          <p:pic>
            <p:nvPicPr>
              <p:cNvPr id="272" name="kea-logo-100x70.png" descr="kea-logo-100x70.png"/>
              <p:cNvPicPr>
                <a:picLocks noChangeAspect="1"/>
              </p:cNvPicPr>
              <p:nvPr/>
            </p:nvPicPr>
            <p:blipFill>
              <a:blip r:embed="rId4">
                <a:extLst/>
              </a:blip>
              <a:stretch>
                <a:fillRect/>
              </a:stretch>
            </p:blipFill>
            <p:spPr>
              <a:xfrm>
                <a:off x="233739" y="1121302"/>
                <a:ext cx="694275" cy="485993"/>
              </a:xfrm>
              <a:prstGeom prst="rect">
                <a:avLst/>
              </a:prstGeom>
              <a:ln w="12700" cap="flat">
                <a:noFill/>
                <a:miter lim="400000"/>
              </a:ln>
              <a:effectLst/>
            </p:spPr>
          </p:pic>
        </p:grpSp>
        <p:grpSp>
          <p:nvGrpSpPr>
            <p:cNvPr id="282" name="Group"/>
            <p:cNvGrpSpPr/>
            <p:nvPr/>
          </p:nvGrpSpPr>
          <p:grpSpPr>
            <a:xfrm>
              <a:off x="722768" y="350476"/>
              <a:ext cx="1587187" cy="1805530"/>
              <a:chOff x="0" y="0"/>
              <a:chExt cx="1587186" cy="1805528"/>
            </a:xfrm>
          </p:grpSpPr>
          <p:pic>
            <p:nvPicPr>
              <p:cNvPr id="274" name="server.png" descr="server.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587187" cy="1805529"/>
              </a:xfrm>
              <a:prstGeom prst="rect">
                <a:avLst/>
              </a:prstGeom>
              <a:ln w="12700" cap="flat">
                <a:noFill/>
                <a:miter lim="400000"/>
              </a:ln>
              <a:effectLst/>
            </p:spPr>
          </p:pic>
          <p:pic>
            <p:nvPicPr>
              <p:cNvPr id="275" name="kea-logo-100x70.png" descr="kea-logo-100x70.png"/>
              <p:cNvPicPr>
                <a:picLocks noChangeAspect="1"/>
              </p:cNvPicPr>
              <p:nvPr/>
            </p:nvPicPr>
            <p:blipFill>
              <a:blip r:embed="rId4">
                <a:extLst/>
              </a:blip>
              <a:stretch>
                <a:fillRect/>
              </a:stretch>
            </p:blipFill>
            <p:spPr>
              <a:xfrm>
                <a:off x="233739" y="1121302"/>
                <a:ext cx="694275" cy="485993"/>
              </a:xfrm>
              <a:prstGeom prst="rect">
                <a:avLst/>
              </a:prstGeom>
              <a:ln w="12700" cap="flat">
                <a:noFill/>
                <a:miter lim="400000"/>
              </a:ln>
              <a:effectLst/>
            </p:spPr>
          </p:pic>
          <p:pic>
            <p:nvPicPr>
              <p:cNvPr id="276" name="server.png" descr="server.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587187" cy="1805529"/>
              </a:xfrm>
              <a:prstGeom prst="rect">
                <a:avLst/>
              </a:prstGeom>
              <a:ln w="12700" cap="flat">
                <a:noFill/>
                <a:miter lim="400000"/>
              </a:ln>
              <a:effectLst/>
            </p:spPr>
          </p:pic>
          <p:pic>
            <p:nvPicPr>
              <p:cNvPr id="277" name="kea-logo-100x70.png" descr="kea-logo-100x70.png"/>
              <p:cNvPicPr>
                <a:picLocks noChangeAspect="1"/>
              </p:cNvPicPr>
              <p:nvPr/>
            </p:nvPicPr>
            <p:blipFill>
              <a:blip r:embed="rId4">
                <a:extLst/>
              </a:blip>
              <a:stretch>
                <a:fillRect/>
              </a:stretch>
            </p:blipFill>
            <p:spPr>
              <a:xfrm>
                <a:off x="233739" y="1121302"/>
                <a:ext cx="694275" cy="485993"/>
              </a:xfrm>
              <a:prstGeom prst="rect">
                <a:avLst/>
              </a:prstGeom>
              <a:ln w="12700" cap="flat">
                <a:noFill/>
                <a:miter lim="400000"/>
              </a:ln>
              <a:effectLst/>
            </p:spPr>
          </p:pic>
          <p:pic>
            <p:nvPicPr>
              <p:cNvPr id="278" name="server.png" descr="server.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587187" cy="1805529"/>
              </a:xfrm>
              <a:prstGeom prst="rect">
                <a:avLst/>
              </a:prstGeom>
              <a:ln w="12700" cap="flat">
                <a:noFill/>
                <a:miter lim="400000"/>
              </a:ln>
              <a:effectLst/>
            </p:spPr>
          </p:pic>
          <p:pic>
            <p:nvPicPr>
              <p:cNvPr id="279" name="kea-logo-100x70.png" descr="kea-logo-100x70.png"/>
              <p:cNvPicPr>
                <a:picLocks noChangeAspect="1"/>
              </p:cNvPicPr>
              <p:nvPr/>
            </p:nvPicPr>
            <p:blipFill>
              <a:blip r:embed="rId4">
                <a:extLst/>
              </a:blip>
              <a:stretch>
                <a:fillRect/>
              </a:stretch>
            </p:blipFill>
            <p:spPr>
              <a:xfrm>
                <a:off x="233739" y="1121302"/>
                <a:ext cx="694275" cy="485993"/>
              </a:xfrm>
              <a:prstGeom prst="rect">
                <a:avLst/>
              </a:prstGeom>
              <a:ln w="12700" cap="flat">
                <a:noFill/>
                <a:miter lim="400000"/>
              </a:ln>
              <a:effectLst/>
            </p:spPr>
          </p:pic>
          <p:pic>
            <p:nvPicPr>
              <p:cNvPr id="280" name="server.png" descr="server.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587187" cy="1805529"/>
              </a:xfrm>
              <a:prstGeom prst="rect">
                <a:avLst/>
              </a:prstGeom>
              <a:ln w="12700" cap="flat">
                <a:noFill/>
                <a:miter lim="400000"/>
              </a:ln>
              <a:effectLst/>
            </p:spPr>
          </p:pic>
          <p:pic>
            <p:nvPicPr>
              <p:cNvPr id="281" name="kea-logo-100x70.png" descr="kea-logo-100x70.png"/>
              <p:cNvPicPr>
                <a:picLocks noChangeAspect="1"/>
              </p:cNvPicPr>
              <p:nvPr/>
            </p:nvPicPr>
            <p:blipFill>
              <a:blip r:embed="rId4">
                <a:extLst/>
              </a:blip>
              <a:stretch>
                <a:fillRect/>
              </a:stretch>
            </p:blipFill>
            <p:spPr>
              <a:xfrm>
                <a:off x="233739" y="1121302"/>
                <a:ext cx="694275" cy="485993"/>
              </a:xfrm>
              <a:prstGeom prst="rect">
                <a:avLst/>
              </a:prstGeom>
              <a:ln w="12700" cap="flat">
                <a:noFill/>
                <a:miter lim="400000"/>
              </a:ln>
              <a:effectLst/>
            </p:spPr>
          </p:pic>
        </p:grpSp>
        <p:grpSp>
          <p:nvGrpSpPr>
            <p:cNvPr id="291" name="Group"/>
            <p:cNvGrpSpPr/>
            <p:nvPr/>
          </p:nvGrpSpPr>
          <p:grpSpPr>
            <a:xfrm>
              <a:off x="1514115" y="593185"/>
              <a:ext cx="1587188" cy="1805529"/>
              <a:chOff x="0" y="0"/>
              <a:chExt cx="1587186" cy="1805528"/>
            </a:xfrm>
          </p:grpSpPr>
          <p:pic>
            <p:nvPicPr>
              <p:cNvPr id="283" name="server.png" descr="server.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587187" cy="1805529"/>
              </a:xfrm>
              <a:prstGeom prst="rect">
                <a:avLst/>
              </a:prstGeom>
              <a:ln w="12700" cap="flat">
                <a:noFill/>
                <a:miter lim="400000"/>
              </a:ln>
              <a:effectLst/>
            </p:spPr>
          </p:pic>
          <p:pic>
            <p:nvPicPr>
              <p:cNvPr id="284" name="kea-logo-100x70.png" descr="kea-logo-100x70.png"/>
              <p:cNvPicPr>
                <a:picLocks noChangeAspect="1"/>
              </p:cNvPicPr>
              <p:nvPr/>
            </p:nvPicPr>
            <p:blipFill>
              <a:blip r:embed="rId4">
                <a:extLst/>
              </a:blip>
              <a:stretch>
                <a:fillRect/>
              </a:stretch>
            </p:blipFill>
            <p:spPr>
              <a:xfrm>
                <a:off x="233739" y="1121302"/>
                <a:ext cx="694275" cy="485993"/>
              </a:xfrm>
              <a:prstGeom prst="rect">
                <a:avLst/>
              </a:prstGeom>
              <a:ln w="12700" cap="flat">
                <a:noFill/>
                <a:miter lim="400000"/>
              </a:ln>
              <a:effectLst/>
            </p:spPr>
          </p:pic>
          <p:pic>
            <p:nvPicPr>
              <p:cNvPr id="285" name="server.png" descr="server.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587187" cy="1805529"/>
              </a:xfrm>
              <a:prstGeom prst="rect">
                <a:avLst/>
              </a:prstGeom>
              <a:ln w="12700" cap="flat">
                <a:noFill/>
                <a:miter lim="400000"/>
              </a:ln>
              <a:effectLst/>
            </p:spPr>
          </p:pic>
          <p:pic>
            <p:nvPicPr>
              <p:cNvPr id="286" name="kea-logo-100x70.png" descr="kea-logo-100x70.png"/>
              <p:cNvPicPr>
                <a:picLocks noChangeAspect="1"/>
              </p:cNvPicPr>
              <p:nvPr/>
            </p:nvPicPr>
            <p:blipFill>
              <a:blip r:embed="rId4">
                <a:extLst/>
              </a:blip>
              <a:stretch>
                <a:fillRect/>
              </a:stretch>
            </p:blipFill>
            <p:spPr>
              <a:xfrm>
                <a:off x="233739" y="1121302"/>
                <a:ext cx="694275" cy="485993"/>
              </a:xfrm>
              <a:prstGeom prst="rect">
                <a:avLst/>
              </a:prstGeom>
              <a:ln w="12700" cap="flat">
                <a:noFill/>
                <a:miter lim="400000"/>
              </a:ln>
              <a:effectLst/>
            </p:spPr>
          </p:pic>
          <p:pic>
            <p:nvPicPr>
              <p:cNvPr id="287" name="server.png" descr="server.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587187" cy="1805529"/>
              </a:xfrm>
              <a:prstGeom prst="rect">
                <a:avLst/>
              </a:prstGeom>
              <a:ln w="12700" cap="flat">
                <a:noFill/>
                <a:miter lim="400000"/>
              </a:ln>
              <a:effectLst/>
            </p:spPr>
          </p:pic>
          <p:pic>
            <p:nvPicPr>
              <p:cNvPr id="288" name="kea-logo-100x70.png" descr="kea-logo-100x70.png"/>
              <p:cNvPicPr>
                <a:picLocks noChangeAspect="1"/>
              </p:cNvPicPr>
              <p:nvPr/>
            </p:nvPicPr>
            <p:blipFill>
              <a:blip r:embed="rId4">
                <a:extLst/>
              </a:blip>
              <a:stretch>
                <a:fillRect/>
              </a:stretch>
            </p:blipFill>
            <p:spPr>
              <a:xfrm>
                <a:off x="233739" y="1121302"/>
                <a:ext cx="694275" cy="485993"/>
              </a:xfrm>
              <a:prstGeom prst="rect">
                <a:avLst/>
              </a:prstGeom>
              <a:ln w="12700" cap="flat">
                <a:noFill/>
                <a:miter lim="400000"/>
              </a:ln>
              <a:effectLst/>
            </p:spPr>
          </p:pic>
          <p:pic>
            <p:nvPicPr>
              <p:cNvPr id="289" name="server.png" descr="server.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587187" cy="1805529"/>
              </a:xfrm>
              <a:prstGeom prst="rect">
                <a:avLst/>
              </a:prstGeom>
              <a:ln w="12700" cap="flat">
                <a:noFill/>
                <a:miter lim="400000"/>
              </a:ln>
              <a:effectLst/>
            </p:spPr>
          </p:pic>
          <p:pic>
            <p:nvPicPr>
              <p:cNvPr id="290" name="kea-logo-100x70.png" descr="kea-logo-100x70.png"/>
              <p:cNvPicPr>
                <a:picLocks noChangeAspect="1"/>
              </p:cNvPicPr>
              <p:nvPr/>
            </p:nvPicPr>
            <p:blipFill>
              <a:blip r:embed="rId4">
                <a:extLst/>
              </a:blip>
              <a:stretch>
                <a:fillRect/>
              </a:stretch>
            </p:blipFill>
            <p:spPr>
              <a:xfrm>
                <a:off x="233739" y="1121302"/>
                <a:ext cx="694275" cy="485993"/>
              </a:xfrm>
              <a:prstGeom prst="rect">
                <a:avLst/>
              </a:prstGeom>
              <a:ln w="12700" cap="flat">
                <a:noFill/>
                <a:miter lim="400000"/>
              </a:ln>
              <a:effectLst/>
            </p:spPr>
          </p:pic>
        </p:grpSp>
      </p:grpSp>
      <p:grpSp>
        <p:nvGrpSpPr>
          <p:cNvPr id="320" name="Group"/>
          <p:cNvGrpSpPr/>
          <p:nvPr/>
        </p:nvGrpSpPr>
        <p:grpSpPr>
          <a:xfrm>
            <a:off x="6589456" y="5058742"/>
            <a:ext cx="2907472" cy="1686596"/>
            <a:chOff x="0" y="0"/>
            <a:chExt cx="3101302" cy="2398713"/>
          </a:xfrm>
        </p:grpSpPr>
        <p:grpSp>
          <p:nvGrpSpPr>
            <p:cNvPr id="301" name="Group"/>
            <p:cNvGrpSpPr/>
            <p:nvPr/>
          </p:nvGrpSpPr>
          <p:grpSpPr>
            <a:xfrm>
              <a:off x="0" y="-1"/>
              <a:ext cx="1587187" cy="1805530"/>
              <a:chOff x="0" y="0"/>
              <a:chExt cx="1587186" cy="1805528"/>
            </a:xfrm>
          </p:grpSpPr>
          <p:pic>
            <p:nvPicPr>
              <p:cNvPr id="293" name="server.png" descr="server.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587187" cy="1805529"/>
              </a:xfrm>
              <a:prstGeom prst="rect">
                <a:avLst/>
              </a:prstGeom>
              <a:ln w="12700" cap="flat">
                <a:noFill/>
                <a:miter lim="400000"/>
              </a:ln>
              <a:effectLst/>
            </p:spPr>
          </p:pic>
          <p:pic>
            <p:nvPicPr>
              <p:cNvPr id="294" name="kea-logo-100x70.png" descr="kea-logo-100x70.png"/>
              <p:cNvPicPr>
                <a:picLocks noChangeAspect="1"/>
              </p:cNvPicPr>
              <p:nvPr/>
            </p:nvPicPr>
            <p:blipFill>
              <a:blip r:embed="rId4">
                <a:extLst/>
              </a:blip>
              <a:stretch>
                <a:fillRect/>
              </a:stretch>
            </p:blipFill>
            <p:spPr>
              <a:xfrm>
                <a:off x="233739" y="1121302"/>
                <a:ext cx="694275" cy="485993"/>
              </a:xfrm>
              <a:prstGeom prst="rect">
                <a:avLst/>
              </a:prstGeom>
              <a:ln w="12700" cap="flat">
                <a:noFill/>
                <a:miter lim="400000"/>
              </a:ln>
              <a:effectLst/>
            </p:spPr>
          </p:pic>
          <p:pic>
            <p:nvPicPr>
              <p:cNvPr id="295" name="server.png" descr="server.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587187" cy="1805529"/>
              </a:xfrm>
              <a:prstGeom prst="rect">
                <a:avLst/>
              </a:prstGeom>
              <a:ln w="12700" cap="flat">
                <a:noFill/>
                <a:miter lim="400000"/>
              </a:ln>
              <a:effectLst/>
            </p:spPr>
          </p:pic>
          <p:pic>
            <p:nvPicPr>
              <p:cNvPr id="296" name="kea-logo-100x70.png" descr="kea-logo-100x70.png"/>
              <p:cNvPicPr>
                <a:picLocks noChangeAspect="1"/>
              </p:cNvPicPr>
              <p:nvPr/>
            </p:nvPicPr>
            <p:blipFill>
              <a:blip r:embed="rId4">
                <a:extLst/>
              </a:blip>
              <a:stretch>
                <a:fillRect/>
              </a:stretch>
            </p:blipFill>
            <p:spPr>
              <a:xfrm>
                <a:off x="233739" y="1121302"/>
                <a:ext cx="694275" cy="485993"/>
              </a:xfrm>
              <a:prstGeom prst="rect">
                <a:avLst/>
              </a:prstGeom>
              <a:ln w="12700" cap="flat">
                <a:noFill/>
                <a:miter lim="400000"/>
              </a:ln>
              <a:effectLst/>
            </p:spPr>
          </p:pic>
          <p:pic>
            <p:nvPicPr>
              <p:cNvPr id="297" name="server.png" descr="server.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587187" cy="1805529"/>
              </a:xfrm>
              <a:prstGeom prst="rect">
                <a:avLst/>
              </a:prstGeom>
              <a:ln w="12700" cap="flat">
                <a:noFill/>
                <a:miter lim="400000"/>
              </a:ln>
              <a:effectLst/>
            </p:spPr>
          </p:pic>
          <p:pic>
            <p:nvPicPr>
              <p:cNvPr id="298" name="kea-logo-100x70.png" descr="kea-logo-100x70.png"/>
              <p:cNvPicPr>
                <a:picLocks noChangeAspect="1"/>
              </p:cNvPicPr>
              <p:nvPr/>
            </p:nvPicPr>
            <p:blipFill>
              <a:blip r:embed="rId4">
                <a:extLst/>
              </a:blip>
              <a:stretch>
                <a:fillRect/>
              </a:stretch>
            </p:blipFill>
            <p:spPr>
              <a:xfrm>
                <a:off x="233739" y="1121302"/>
                <a:ext cx="694275" cy="485993"/>
              </a:xfrm>
              <a:prstGeom prst="rect">
                <a:avLst/>
              </a:prstGeom>
              <a:ln w="12700" cap="flat">
                <a:noFill/>
                <a:miter lim="400000"/>
              </a:ln>
              <a:effectLst/>
            </p:spPr>
          </p:pic>
          <p:pic>
            <p:nvPicPr>
              <p:cNvPr id="299" name="server.png" descr="server.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587187" cy="1805529"/>
              </a:xfrm>
              <a:prstGeom prst="rect">
                <a:avLst/>
              </a:prstGeom>
              <a:ln w="12700" cap="flat">
                <a:noFill/>
                <a:miter lim="400000"/>
              </a:ln>
              <a:effectLst/>
            </p:spPr>
          </p:pic>
          <p:pic>
            <p:nvPicPr>
              <p:cNvPr id="300" name="kea-logo-100x70.png" descr="kea-logo-100x70.png"/>
              <p:cNvPicPr>
                <a:picLocks noChangeAspect="1"/>
              </p:cNvPicPr>
              <p:nvPr/>
            </p:nvPicPr>
            <p:blipFill>
              <a:blip r:embed="rId4">
                <a:extLst/>
              </a:blip>
              <a:stretch>
                <a:fillRect/>
              </a:stretch>
            </p:blipFill>
            <p:spPr>
              <a:xfrm>
                <a:off x="233739" y="1121302"/>
                <a:ext cx="694275" cy="485993"/>
              </a:xfrm>
              <a:prstGeom prst="rect">
                <a:avLst/>
              </a:prstGeom>
              <a:ln w="12700" cap="flat">
                <a:noFill/>
                <a:miter lim="400000"/>
              </a:ln>
              <a:effectLst/>
            </p:spPr>
          </p:pic>
        </p:grpSp>
        <p:grpSp>
          <p:nvGrpSpPr>
            <p:cNvPr id="310" name="Group"/>
            <p:cNvGrpSpPr/>
            <p:nvPr/>
          </p:nvGrpSpPr>
          <p:grpSpPr>
            <a:xfrm>
              <a:off x="722768" y="350476"/>
              <a:ext cx="1587187" cy="1805530"/>
              <a:chOff x="0" y="0"/>
              <a:chExt cx="1587186" cy="1805528"/>
            </a:xfrm>
          </p:grpSpPr>
          <p:pic>
            <p:nvPicPr>
              <p:cNvPr id="302" name="server.png" descr="server.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587187" cy="1805529"/>
              </a:xfrm>
              <a:prstGeom prst="rect">
                <a:avLst/>
              </a:prstGeom>
              <a:ln w="12700" cap="flat">
                <a:noFill/>
                <a:miter lim="400000"/>
              </a:ln>
              <a:effectLst/>
            </p:spPr>
          </p:pic>
          <p:pic>
            <p:nvPicPr>
              <p:cNvPr id="303" name="kea-logo-100x70.png" descr="kea-logo-100x70.png"/>
              <p:cNvPicPr>
                <a:picLocks noChangeAspect="1"/>
              </p:cNvPicPr>
              <p:nvPr/>
            </p:nvPicPr>
            <p:blipFill>
              <a:blip r:embed="rId4">
                <a:extLst/>
              </a:blip>
              <a:stretch>
                <a:fillRect/>
              </a:stretch>
            </p:blipFill>
            <p:spPr>
              <a:xfrm>
                <a:off x="233739" y="1121302"/>
                <a:ext cx="694275" cy="485993"/>
              </a:xfrm>
              <a:prstGeom prst="rect">
                <a:avLst/>
              </a:prstGeom>
              <a:ln w="12700" cap="flat">
                <a:noFill/>
                <a:miter lim="400000"/>
              </a:ln>
              <a:effectLst/>
            </p:spPr>
          </p:pic>
          <p:pic>
            <p:nvPicPr>
              <p:cNvPr id="304" name="server.png" descr="server.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587187" cy="1805529"/>
              </a:xfrm>
              <a:prstGeom prst="rect">
                <a:avLst/>
              </a:prstGeom>
              <a:ln w="12700" cap="flat">
                <a:noFill/>
                <a:miter lim="400000"/>
              </a:ln>
              <a:effectLst/>
            </p:spPr>
          </p:pic>
          <p:pic>
            <p:nvPicPr>
              <p:cNvPr id="305" name="kea-logo-100x70.png" descr="kea-logo-100x70.png"/>
              <p:cNvPicPr>
                <a:picLocks noChangeAspect="1"/>
              </p:cNvPicPr>
              <p:nvPr/>
            </p:nvPicPr>
            <p:blipFill>
              <a:blip r:embed="rId4">
                <a:extLst/>
              </a:blip>
              <a:stretch>
                <a:fillRect/>
              </a:stretch>
            </p:blipFill>
            <p:spPr>
              <a:xfrm>
                <a:off x="233739" y="1121302"/>
                <a:ext cx="694275" cy="485993"/>
              </a:xfrm>
              <a:prstGeom prst="rect">
                <a:avLst/>
              </a:prstGeom>
              <a:ln w="12700" cap="flat">
                <a:noFill/>
                <a:miter lim="400000"/>
              </a:ln>
              <a:effectLst/>
            </p:spPr>
          </p:pic>
          <p:pic>
            <p:nvPicPr>
              <p:cNvPr id="306" name="server.png" descr="server.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587187" cy="1805529"/>
              </a:xfrm>
              <a:prstGeom prst="rect">
                <a:avLst/>
              </a:prstGeom>
              <a:ln w="12700" cap="flat">
                <a:noFill/>
                <a:miter lim="400000"/>
              </a:ln>
              <a:effectLst/>
            </p:spPr>
          </p:pic>
          <p:pic>
            <p:nvPicPr>
              <p:cNvPr id="307" name="kea-logo-100x70.png" descr="kea-logo-100x70.png"/>
              <p:cNvPicPr>
                <a:picLocks noChangeAspect="1"/>
              </p:cNvPicPr>
              <p:nvPr/>
            </p:nvPicPr>
            <p:blipFill>
              <a:blip r:embed="rId4">
                <a:extLst/>
              </a:blip>
              <a:stretch>
                <a:fillRect/>
              </a:stretch>
            </p:blipFill>
            <p:spPr>
              <a:xfrm>
                <a:off x="233739" y="1121302"/>
                <a:ext cx="694275" cy="485993"/>
              </a:xfrm>
              <a:prstGeom prst="rect">
                <a:avLst/>
              </a:prstGeom>
              <a:ln w="12700" cap="flat">
                <a:noFill/>
                <a:miter lim="400000"/>
              </a:ln>
              <a:effectLst/>
            </p:spPr>
          </p:pic>
          <p:pic>
            <p:nvPicPr>
              <p:cNvPr id="308" name="server.png" descr="server.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587187" cy="1805529"/>
              </a:xfrm>
              <a:prstGeom prst="rect">
                <a:avLst/>
              </a:prstGeom>
              <a:ln w="12700" cap="flat">
                <a:noFill/>
                <a:miter lim="400000"/>
              </a:ln>
              <a:effectLst/>
            </p:spPr>
          </p:pic>
          <p:pic>
            <p:nvPicPr>
              <p:cNvPr id="309" name="kea-logo-100x70.png" descr="kea-logo-100x70.png"/>
              <p:cNvPicPr>
                <a:picLocks noChangeAspect="1"/>
              </p:cNvPicPr>
              <p:nvPr/>
            </p:nvPicPr>
            <p:blipFill>
              <a:blip r:embed="rId4">
                <a:extLst/>
              </a:blip>
              <a:stretch>
                <a:fillRect/>
              </a:stretch>
            </p:blipFill>
            <p:spPr>
              <a:xfrm>
                <a:off x="233739" y="1121302"/>
                <a:ext cx="694275" cy="485993"/>
              </a:xfrm>
              <a:prstGeom prst="rect">
                <a:avLst/>
              </a:prstGeom>
              <a:ln w="12700" cap="flat">
                <a:noFill/>
                <a:miter lim="400000"/>
              </a:ln>
              <a:effectLst/>
            </p:spPr>
          </p:pic>
        </p:grpSp>
        <p:grpSp>
          <p:nvGrpSpPr>
            <p:cNvPr id="319" name="Group"/>
            <p:cNvGrpSpPr/>
            <p:nvPr/>
          </p:nvGrpSpPr>
          <p:grpSpPr>
            <a:xfrm>
              <a:off x="1514115" y="593185"/>
              <a:ext cx="1587188" cy="1805529"/>
              <a:chOff x="0" y="0"/>
              <a:chExt cx="1587186" cy="1805528"/>
            </a:xfrm>
          </p:grpSpPr>
          <p:pic>
            <p:nvPicPr>
              <p:cNvPr id="311" name="server.png" descr="server.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587187" cy="1805529"/>
              </a:xfrm>
              <a:prstGeom prst="rect">
                <a:avLst/>
              </a:prstGeom>
              <a:ln w="12700" cap="flat">
                <a:noFill/>
                <a:miter lim="400000"/>
              </a:ln>
              <a:effectLst/>
            </p:spPr>
          </p:pic>
          <p:pic>
            <p:nvPicPr>
              <p:cNvPr id="312" name="kea-logo-100x70.png" descr="kea-logo-100x70.png"/>
              <p:cNvPicPr>
                <a:picLocks noChangeAspect="1"/>
              </p:cNvPicPr>
              <p:nvPr/>
            </p:nvPicPr>
            <p:blipFill>
              <a:blip r:embed="rId4">
                <a:extLst/>
              </a:blip>
              <a:stretch>
                <a:fillRect/>
              </a:stretch>
            </p:blipFill>
            <p:spPr>
              <a:xfrm>
                <a:off x="233739" y="1121302"/>
                <a:ext cx="694275" cy="485993"/>
              </a:xfrm>
              <a:prstGeom prst="rect">
                <a:avLst/>
              </a:prstGeom>
              <a:ln w="12700" cap="flat">
                <a:noFill/>
                <a:miter lim="400000"/>
              </a:ln>
              <a:effectLst/>
            </p:spPr>
          </p:pic>
          <p:pic>
            <p:nvPicPr>
              <p:cNvPr id="313" name="server.png" descr="server.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587187" cy="1805529"/>
              </a:xfrm>
              <a:prstGeom prst="rect">
                <a:avLst/>
              </a:prstGeom>
              <a:ln w="12700" cap="flat">
                <a:noFill/>
                <a:miter lim="400000"/>
              </a:ln>
              <a:effectLst/>
            </p:spPr>
          </p:pic>
          <p:pic>
            <p:nvPicPr>
              <p:cNvPr id="314" name="kea-logo-100x70.png" descr="kea-logo-100x70.png"/>
              <p:cNvPicPr>
                <a:picLocks noChangeAspect="1"/>
              </p:cNvPicPr>
              <p:nvPr/>
            </p:nvPicPr>
            <p:blipFill>
              <a:blip r:embed="rId4">
                <a:extLst/>
              </a:blip>
              <a:stretch>
                <a:fillRect/>
              </a:stretch>
            </p:blipFill>
            <p:spPr>
              <a:xfrm>
                <a:off x="233739" y="1121302"/>
                <a:ext cx="694275" cy="485993"/>
              </a:xfrm>
              <a:prstGeom prst="rect">
                <a:avLst/>
              </a:prstGeom>
              <a:ln w="12700" cap="flat">
                <a:noFill/>
                <a:miter lim="400000"/>
              </a:ln>
              <a:effectLst/>
            </p:spPr>
          </p:pic>
          <p:pic>
            <p:nvPicPr>
              <p:cNvPr id="315" name="server.png" descr="server.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587187" cy="1805529"/>
              </a:xfrm>
              <a:prstGeom prst="rect">
                <a:avLst/>
              </a:prstGeom>
              <a:ln w="12700" cap="flat">
                <a:noFill/>
                <a:miter lim="400000"/>
              </a:ln>
              <a:effectLst/>
            </p:spPr>
          </p:pic>
          <p:pic>
            <p:nvPicPr>
              <p:cNvPr id="316" name="kea-logo-100x70.png" descr="kea-logo-100x70.png"/>
              <p:cNvPicPr>
                <a:picLocks noChangeAspect="1"/>
              </p:cNvPicPr>
              <p:nvPr/>
            </p:nvPicPr>
            <p:blipFill>
              <a:blip r:embed="rId4">
                <a:extLst/>
              </a:blip>
              <a:stretch>
                <a:fillRect/>
              </a:stretch>
            </p:blipFill>
            <p:spPr>
              <a:xfrm>
                <a:off x="233739" y="1121302"/>
                <a:ext cx="694275" cy="485993"/>
              </a:xfrm>
              <a:prstGeom prst="rect">
                <a:avLst/>
              </a:prstGeom>
              <a:ln w="12700" cap="flat">
                <a:noFill/>
                <a:miter lim="400000"/>
              </a:ln>
              <a:effectLst/>
            </p:spPr>
          </p:pic>
          <p:pic>
            <p:nvPicPr>
              <p:cNvPr id="317" name="server.png" descr="server.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587187" cy="1805529"/>
              </a:xfrm>
              <a:prstGeom prst="rect">
                <a:avLst/>
              </a:prstGeom>
              <a:ln w="12700" cap="flat">
                <a:noFill/>
                <a:miter lim="400000"/>
              </a:ln>
              <a:effectLst/>
            </p:spPr>
          </p:pic>
          <p:pic>
            <p:nvPicPr>
              <p:cNvPr id="318" name="kea-logo-100x70.png" descr="kea-logo-100x70.png"/>
              <p:cNvPicPr>
                <a:picLocks noChangeAspect="1"/>
              </p:cNvPicPr>
              <p:nvPr/>
            </p:nvPicPr>
            <p:blipFill>
              <a:blip r:embed="rId4">
                <a:extLst/>
              </a:blip>
              <a:stretch>
                <a:fillRect/>
              </a:stretch>
            </p:blipFill>
            <p:spPr>
              <a:xfrm>
                <a:off x="233739" y="1121302"/>
                <a:ext cx="694275" cy="485993"/>
              </a:xfrm>
              <a:prstGeom prst="rect">
                <a:avLst/>
              </a:prstGeom>
              <a:ln w="12700" cap="flat">
                <a:noFill/>
                <a:miter lim="400000"/>
              </a:ln>
              <a:effectLst/>
            </p:spPr>
          </p:pic>
        </p:grpSp>
      </p:grpSp>
      <p:sp>
        <p:nvSpPr>
          <p:cNvPr id="321" name="Configuration DB…"/>
          <p:cNvSpPr txBox="1">
            <a:spLocks noGrp="1"/>
          </p:cNvSpPr>
          <p:nvPr>
            <p:ph type="title"/>
          </p:nvPr>
        </p:nvSpPr>
        <p:spPr>
          <a:xfrm>
            <a:off x="174306" y="365127"/>
            <a:ext cx="11873571" cy="1325563"/>
          </a:xfrm>
          <a:prstGeom prst="rect">
            <a:avLst/>
          </a:prstGeom>
        </p:spPr>
        <p:txBody>
          <a:bodyPr>
            <a:noAutofit/>
          </a:bodyPr>
          <a:lstStyle/>
          <a:p>
            <a:pPr defTabSz="415586">
              <a:defRPr sz="6630"/>
            </a:pPr>
            <a:r>
              <a:rPr lang="en-US" sz="7200"/>
              <a:t>Uses for Configuration DB</a:t>
            </a:r>
            <a:endParaRPr sz="7200"/>
          </a:p>
        </p:txBody>
      </p:sp>
      <p:sp>
        <p:nvSpPr>
          <p:cNvPr id="322" name="Sharing configuration…"/>
          <p:cNvSpPr txBox="1">
            <a:spLocks noGrp="1"/>
          </p:cNvSpPr>
          <p:nvPr>
            <p:ph idx="1"/>
          </p:nvPr>
        </p:nvSpPr>
        <p:spPr>
          <a:xfrm>
            <a:off x="838200" y="2268519"/>
            <a:ext cx="9683304" cy="4239509"/>
          </a:xfrm>
          <a:prstGeom prst="rect">
            <a:avLst/>
          </a:prstGeom>
        </p:spPr>
        <p:txBody>
          <a:bodyPr>
            <a:normAutofit/>
          </a:bodyPr>
          <a:lstStyle/>
          <a:p>
            <a:pPr>
              <a:buSzPct val="100000"/>
              <a:buFont typeface="Arial"/>
              <a:buChar char="•"/>
              <a:defRPr sz="3600"/>
            </a:pPr>
            <a:r>
              <a:rPr sz="3300"/>
              <a:t>Sharing configuration </a:t>
            </a:r>
          </a:p>
          <a:p>
            <a:pPr>
              <a:buSzPct val="100000"/>
              <a:buFont typeface="Arial"/>
              <a:buChar char="•"/>
              <a:defRPr sz="3600"/>
            </a:pPr>
            <a:r>
              <a:rPr sz="3300"/>
              <a:t>Frequently changing configuration (options, pools, subnets, shared networks)</a:t>
            </a:r>
          </a:p>
          <a:p>
            <a:pPr>
              <a:buSzPct val="100000"/>
              <a:buFont typeface="Arial"/>
              <a:buChar char="•"/>
              <a:defRPr sz="3600"/>
            </a:pPr>
            <a:r>
              <a:rPr sz="3300"/>
              <a:t>Automated deployment</a:t>
            </a:r>
          </a:p>
          <a:p>
            <a:pPr>
              <a:buSzPct val="100000"/>
              <a:buFont typeface="Arial"/>
              <a:buChar char="•"/>
              <a:defRPr sz="3600"/>
            </a:pPr>
            <a:r>
              <a:rPr sz="3300"/>
              <a:t>Large configuration (100+ subnets)</a:t>
            </a:r>
          </a:p>
          <a:p>
            <a:pPr>
              <a:buSzPct val="100000"/>
              <a:buFont typeface="Arial"/>
              <a:buChar char="•"/>
              <a:defRPr sz="3600"/>
            </a:pPr>
            <a:r>
              <a:rPr sz="3300"/>
              <a:t>Large scale deployments</a:t>
            </a:r>
          </a:p>
        </p:txBody>
      </p:sp>
      <p:grpSp>
        <p:nvGrpSpPr>
          <p:cNvPr id="331" name="Group"/>
          <p:cNvGrpSpPr/>
          <p:nvPr/>
        </p:nvGrpSpPr>
        <p:grpSpPr>
          <a:xfrm>
            <a:off x="8665799" y="1683657"/>
            <a:ext cx="1275371" cy="1088113"/>
            <a:chOff x="0" y="0"/>
            <a:chExt cx="1360394" cy="1547537"/>
          </a:xfrm>
        </p:grpSpPr>
        <p:pic>
          <p:nvPicPr>
            <p:cNvPr id="323" name="server.png" descr="server.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0"/>
              <a:ext cx="1360394" cy="1547538"/>
            </a:xfrm>
            <a:prstGeom prst="rect">
              <a:avLst/>
            </a:prstGeom>
            <a:ln w="12700" cap="flat">
              <a:noFill/>
              <a:miter lim="400000"/>
            </a:ln>
            <a:effectLst/>
          </p:spPr>
        </p:pic>
        <p:pic>
          <p:nvPicPr>
            <p:cNvPr id="324" name="kea-logo-100x70.png" descr="kea-logo-100x70.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0340" y="961080"/>
              <a:ext cx="595070" cy="416550"/>
            </a:xfrm>
            <a:prstGeom prst="rect">
              <a:avLst/>
            </a:prstGeom>
            <a:ln w="12700" cap="flat">
              <a:noFill/>
              <a:miter lim="400000"/>
            </a:ln>
            <a:effectLst/>
          </p:spPr>
        </p:pic>
        <p:pic>
          <p:nvPicPr>
            <p:cNvPr id="325" name="server.png" descr="server.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0"/>
              <a:ext cx="1360395" cy="1547538"/>
            </a:xfrm>
            <a:prstGeom prst="rect">
              <a:avLst/>
            </a:prstGeom>
            <a:ln w="12700" cap="flat">
              <a:noFill/>
              <a:miter lim="400000"/>
            </a:ln>
            <a:effectLst/>
          </p:spPr>
        </p:pic>
        <p:pic>
          <p:nvPicPr>
            <p:cNvPr id="326" name="kea-logo-100x70.png" descr="kea-logo-100x70.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0340" y="961080"/>
              <a:ext cx="595070" cy="416550"/>
            </a:xfrm>
            <a:prstGeom prst="rect">
              <a:avLst/>
            </a:prstGeom>
            <a:ln w="12700" cap="flat">
              <a:noFill/>
              <a:miter lim="400000"/>
            </a:ln>
            <a:effectLst/>
          </p:spPr>
        </p:pic>
        <p:pic>
          <p:nvPicPr>
            <p:cNvPr id="327" name="server.png" descr="server.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0"/>
              <a:ext cx="1360395" cy="1547538"/>
            </a:xfrm>
            <a:prstGeom prst="rect">
              <a:avLst/>
            </a:prstGeom>
            <a:ln w="12700" cap="flat">
              <a:noFill/>
              <a:miter lim="400000"/>
            </a:ln>
            <a:effectLst/>
          </p:spPr>
        </p:pic>
        <p:pic>
          <p:nvPicPr>
            <p:cNvPr id="328" name="kea-logo-100x70.png" descr="kea-logo-100x70.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0340" y="961080"/>
              <a:ext cx="595070" cy="416550"/>
            </a:xfrm>
            <a:prstGeom prst="rect">
              <a:avLst/>
            </a:prstGeom>
            <a:ln w="12700" cap="flat">
              <a:noFill/>
              <a:miter lim="400000"/>
            </a:ln>
            <a:effectLst/>
          </p:spPr>
        </p:pic>
        <p:pic>
          <p:nvPicPr>
            <p:cNvPr id="329" name="server.png" descr="server.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0"/>
              <a:ext cx="1360395" cy="1547538"/>
            </a:xfrm>
            <a:prstGeom prst="rect">
              <a:avLst/>
            </a:prstGeom>
            <a:ln w="12700" cap="flat">
              <a:noFill/>
              <a:miter lim="400000"/>
            </a:ln>
            <a:effectLst/>
          </p:spPr>
        </p:pic>
        <p:pic>
          <p:nvPicPr>
            <p:cNvPr id="330" name="kea-logo-100x70.png" descr="kea-logo-100x70.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0340" y="961080"/>
              <a:ext cx="595070" cy="416550"/>
            </a:xfrm>
            <a:prstGeom prst="rect">
              <a:avLst/>
            </a:prstGeom>
            <a:ln w="12700" cap="flat">
              <a:noFill/>
              <a:miter lim="400000"/>
            </a:ln>
            <a:effectLst/>
          </p:spPr>
        </p:pic>
      </p:grpSp>
      <p:grpSp>
        <p:nvGrpSpPr>
          <p:cNvPr id="340" name="Group"/>
          <p:cNvGrpSpPr/>
          <p:nvPr/>
        </p:nvGrpSpPr>
        <p:grpSpPr>
          <a:xfrm>
            <a:off x="9393029" y="1843445"/>
            <a:ext cx="1275371" cy="1088113"/>
            <a:chOff x="0" y="0"/>
            <a:chExt cx="1360394" cy="1547537"/>
          </a:xfrm>
        </p:grpSpPr>
        <p:pic>
          <p:nvPicPr>
            <p:cNvPr id="332" name="server.png" descr="server.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0"/>
              <a:ext cx="1360394" cy="1547538"/>
            </a:xfrm>
            <a:prstGeom prst="rect">
              <a:avLst/>
            </a:prstGeom>
            <a:ln w="12700" cap="flat">
              <a:noFill/>
              <a:miter lim="400000"/>
            </a:ln>
            <a:effectLst/>
          </p:spPr>
        </p:pic>
        <p:pic>
          <p:nvPicPr>
            <p:cNvPr id="333" name="kea-logo-100x70.png" descr="kea-logo-100x70.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0340" y="961080"/>
              <a:ext cx="595070" cy="416550"/>
            </a:xfrm>
            <a:prstGeom prst="rect">
              <a:avLst/>
            </a:prstGeom>
            <a:ln w="12700" cap="flat">
              <a:noFill/>
              <a:miter lim="400000"/>
            </a:ln>
            <a:effectLst/>
          </p:spPr>
        </p:pic>
        <p:pic>
          <p:nvPicPr>
            <p:cNvPr id="334" name="server.png" descr="server.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0"/>
              <a:ext cx="1360395" cy="1547538"/>
            </a:xfrm>
            <a:prstGeom prst="rect">
              <a:avLst/>
            </a:prstGeom>
            <a:ln w="12700" cap="flat">
              <a:noFill/>
              <a:miter lim="400000"/>
            </a:ln>
            <a:effectLst/>
          </p:spPr>
        </p:pic>
        <p:pic>
          <p:nvPicPr>
            <p:cNvPr id="335" name="kea-logo-100x70.png" descr="kea-logo-100x70.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0340" y="961080"/>
              <a:ext cx="595070" cy="416550"/>
            </a:xfrm>
            <a:prstGeom prst="rect">
              <a:avLst/>
            </a:prstGeom>
            <a:ln w="12700" cap="flat">
              <a:noFill/>
              <a:miter lim="400000"/>
            </a:ln>
            <a:effectLst/>
          </p:spPr>
        </p:pic>
        <p:pic>
          <p:nvPicPr>
            <p:cNvPr id="336" name="server.png" descr="server.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0"/>
              <a:ext cx="1360395" cy="1547538"/>
            </a:xfrm>
            <a:prstGeom prst="rect">
              <a:avLst/>
            </a:prstGeom>
            <a:ln w="12700" cap="flat">
              <a:noFill/>
              <a:miter lim="400000"/>
            </a:ln>
            <a:effectLst/>
          </p:spPr>
        </p:pic>
        <p:pic>
          <p:nvPicPr>
            <p:cNvPr id="337" name="kea-logo-100x70.png" descr="kea-logo-100x70.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0340" y="961080"/>
              <a:ext cx="595070" cy="416550"/>
            </a:xfrm>
            <a:prstGeom prst="rect">
              <a:avLst/>
            </a:prstGeom>
            <a:ln w="12700" cap="flat">
              <a:noFill/>
              <a:miter lim="400000"/>
            </a:ln>
            <a:effectLst/>
          </p:spPr>
        </p:pic>
        <p:pic>
          <p:nvPicPr>
            <p:cNvPr id="338" name="server.png" descr="server.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0"/>
              <a:ext cx="1360395" cy="1547538"/>
            </a:xfrm>
            <a:prstGeom prst="rect">
              <a:avLst/>
            </a:prstGeom>
            <a:ln w="12700" cap="flat">
              <a:noFill/>
              <a:miter lim="400000"/>
            </a:ln>
            <a:effectLst/>
          </p:spPr>
        </p:pic>
        <p:pic>
          <p:nvPicPr>
            <p:cNvPr id="339" name="kea-logo-100x70.png" descr="kea-logo-100x70.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0340" y="961080"/>
              <a:ext cx="595070" cy="416550"/>
            </a:xfrm>
            <a:prstGeom prst="rect">
              <a:avLst/>
            </a:prstGeom>
            <a:ln w="12700" cap="flat">
              <a:noFill/>
              <a:miter lim="400000"/>
            </a:ln>
            <a:effectLst/>
          </p:spPr>
        </p:pic>
      </p:grpSp>
      <p:grpSp>
        <p:nvGrpSpPr>
          <p:cNvPr id="343" name="Group"/>
          <p:cNvGrpSpPr/>
          <p:nvPr/>
        </p:nvGrpSpPr>
        <p:grpSpPr>
          <a:xfrm>
            <a:off x="8755041" y="3234721"/>
            <a:ext cx="1275371" cy="1088113"/>
            <a:chOff x="0" y="0"/>
            <a:chExt cx="1360393" cy="1547537"/>
          </a:xfrm>
          <a:effectLst>
            <a:glow rad="139700">
              <a:schemeClr val="accent6">
                <a:satMod val="175000"/>
                <a:alpha val="40000"/>
              </a:schemeClr>
            </a:glow>
          </a:effectLst>
        </p:grpSpPr>
        <p:pic>
          <p:nvPicPr>
            <p:cNvPr id="341" name="server.png" descr="server.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0"/>
              <a:ext cx="1360394" cy="1547538"/>
            </a:xfrm>
            <a:prstGeom prst="rect">
              <a:avLst/>
            </a:prstGeom>
            <a:ln w="12700" cap="flat">
              <a:noFill/>
              <a:miter lim="400000"/>
            </a:ln>
            <a:effectLst/>
          </p:spPr>
        </p:pic>
        <p:pic>
          <p:nvPicPr>
            <p:cNvPr id="342" name="kea-logo-100x70.png" descr="kea-logo-100x70.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6479" y="933106"/>
              <a:ext cx="595070" cy="416550"/>
            </a:xfrm>
            <a:prstGeom prst="rect">
              <a:avLst/>
            </a:prstGeom>
            <a:ln w="12700" cap="flat">
              <a:noFill/>
              <a:miter lim="400000"/>
            </a:ln>
            <a:effectLst/>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2">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ntr" fill="hold" grpId="0" nodeType="clickEffect">
                                  <p:stCondLst>
                                    <p:cond delay="0"/>
                                  </p:stCondLst>
                                  <p:iterate>
                                    <p:tmAbs val="0"/>
                                  </p:iterate>
                                  <p:childTnLst>
                                    <p:set>
                                      <p:cBhvr>
                                        <p:cTn id="30" fill="hold"/>
                                        <p:tgtEl>
                                          <p:spTgt spid="343"/>
                                        </p:tgtEl>
                                        <p:attrNameLst>
                                          <p:attrName>style.visibility</p:attrName>
                                        </p:attrNameLst>
                                      </p:cBhvr>
                                      <p:to>
                                        <p:strVal val="visible"/>
                                      </p:to>
                                    </p:set>
                                    <p:animEffect transition="in" filter="dissolve">
                                      <p:cBhvr>
                                        <p:cTn id="31" dur="500"/>
                                        <p:tgtEl>
                                          <p:spTgt spid="34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22">
                                            <p:txEl>
                                              <p:pRg st="3" end="3"/>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22">
                                            <p:txEl>
                                              <p:pRg st="4" end="4"/>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iterate>
                                    <p:tmAbs val="0"/>
                                  </p:iterate>
                                  <p:childTnLst>
                                    <p:set>
                                      <p:cBhvr>
                                        <p:cTn id="43" fill="hold"/>
                                        <p:tgtEl>
                                          <p:spTgt spid="29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iterate>
                                    <p:tmAbs val="0"/>
                                  </p:iterate>
                                  <p:childTnLst>
                                    <p:set>
                                      <p:cBhvr>
                                        <p:cTn id="47" fill="hold"/>
                                        <p:tgtEl>
                                          <p:spTgt spid="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2" grpId="0" animBg="1" advAuto="0"/>
      <p:bldP spid="320" grpId="0" animBg="1" advAuto="0"/>
      <p:bldP spid="340" grpId="0" animBg="1" advAuto="0"/>
      <p:bldP spid="343"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De-constructing the DHCP server"/>
          <p:cNvSpPr txBox="1">
            <a:spLocks noGrp="1"/>
          </p:cNvSpPr>
          <p:nvPr>
            <p:ph type="title"/>
          </p:nvPr>
        </p:nvSpPr>
        <p:spPr>
          <a:prstGeom prst="rect">
            <a:avLst/>
          </a:prstGeom>
        </p:spPr>
        <p:txBody>
          <a:bodyPr>
            <a:normAutofit/>
          </a:bodyPr>
          <a:lstStyle/>
          <a:p>
            <a:r>
              <a:rPr lang="en-US" sz="6700"/>
              <a:t>Kea Hooks</a:t>
            </a:r>
            <a:endParaRPr sz="6700"/>
          </a:p>
        </p:txBody>
      </p:sp>
      <p:sp>
        <p:nvSpPr>
          <p:cNvPr id="163" name="DHCP message processing"/>
          <p:cNvSpPr/>
          <p:nvPr/>
        </p:nvSpPr>
        <p:spPr>
          <a:xfrm>
            <a:off x="2527287" y="2980297"/>
            <a:ext cx="2357805" cy="794865"/>
          </a:xfrm>
          <a:prstGeom prst="roundRect">
            <a:avLst>
              <a:gd name="adj" fmla="val 21711"/>
            </a:avLst>
          </a:prstGeom>
          <a:solidFill>
            <a:srgbClr val="008000"/>
          </a:solidFill>
          <a:ln w="12700">
            <a:miter lim="400000"/>
          </a:ln>
          <a:extLst>
            <a:ext uri="{C572A759-6A51-4108-AA02-DFA0A04FC94B}">
              <ma14:wrappingTextBoxFlag xmlns:ma14="http://schemas.microsoft.com/office/mac/drawingml/2011/main" val="1"/>
            </a:ext>
          </a:extLst>
        </p:spPr>
        <p:txBody>
          <a:bodyPr lIns="42515" tIns="42515" rIns="42515" bIns="42515" anchor="ctr"/>
          <a:lstStyle>
            <a:lvl1pPr>
              <a:defRPr b="0">
                <a:solidFill>
                  <a:srgbClr val="FFFFFF"/>
                </a:solidFill>
                <a:latin typeface="+mn-lt"/>
                <a:ea typeface="+mn-ea"/>
                <a:cs typeface="+mn-cs"/>
                <a:sym typeface="Helvetica Neue Medium"/>
              </a:defRPr>
            </a:lvl1pPr>
          </a:lstStyle>
          <a:p>
            <a:r>
              <a:t>DHCP message processing</a:t>
            </a:r>
          </a:p>
        </p:txBody>
      </p:sp>
      <p:sp>
        <p:nvSpPr>
          <p:cNvPr id="164" name="Hooks"/>
          <p:cNvSpPr/>
          <p:nvPr/>
        </p:nvSpPr>
        <p:spPr>
          <a:xfrm>
            <a:off x="5392481" y="3001961"/>
            <a:ext cx="1723591" cy="751537"/>
          </a:xfrm>
          <a:prstGeom prst="leftRightArrow">
            <a:avLst>
              <a:gd name="adj1" fmla="val 32000"/>
              <a:gd name="adj2" fmla="val 39210"/>
            </a:avLst>
          </a:prstGeom>
          <a:solidFill>
            <a:schemeClr val="accent1"/>
          </a:solidFill>
          <a:ln w="12700">
            <a:miter lim="400000"/>
          </a:ln>
          <a:extLst>
            <a:ext uri="{C572A759-6A51-4108-AA02-DFA0A04FC94B}">
              <ma14:wrappingTextBoxFlag xmlns:ma14="http://schemas.microsoft.com/office/mac/drawingml/2011/main" val="1"/>
            </a:ext>
          </a:extLst>
        </p:spPr>
        <p:txBody>
          <a:bodyPr lIns="42515" tIns="42515" rIns="42515" bIns="42515" anchor="ctr"/>
          <a:lstStyle>
            <a:lvl1pPr>
              <a:defRPr sz="2200" b="0">
                <a:solidFill>
                  <a:srgbClr val="FFFFFF"/>
                </a:solidFill>
                <a:latin typeface="+mn-lt"/>
                <a:ea typeface="+mn-ea"/>
                <a:cs typeface="+mn-cs"/>
                <a:sym typeface="Helvetica Neue Medium"/>
              </a:defRPr>
            </a:lvl1pPr>
          </a:lstStyle>
          <a:p>
            <a:r>
              <a:rPr lang="en-US" sz="2400"/>
              <a:t>lookup</a:t>
            </a:r>
            <a:endParaRPr sz="2400"/>
          </a:p>
        </p:txBody>
      </p:sp>
      <p:sp>
        <p:nvSpPr>
          <p:cNvPr id="165" name="Hooks"/>
          <p:cNvSpPr/>
          <p:nvPr/>
        </p:nvSpPr>
        <p:spPr>
          <a:xfrm>
            <a:off x="5392481" y="3849541"/>
            <a:ext cx="1723591" cy="751537"/>
          </a:xfrm>
          <a:prstGeom prst="leftRightArrow">
            <a:avLst>
              <a:gd name="adj1" fmla="val 32000"/>
              <a:gd name="adj2" fmla="val 39210"/>
            </a:avLst>
          </a:prstGeom>
          <a:solidFill>
            <a:schemeClr val="accent1"/>
          </a:solidFill>
          <a:ln w="12700">
            <a:miter lim="400000"/>
          </a:ln>
          <a:extLst>
            <a:ext uri="{C572A759-6A51-4108-AA02-DFA0A04FC94B}">
              <ma14:wrappingTextBoxFlag xmlns:ma14="http://schemas.microsoft.com/office/mac/drawingml/2011/main" val="1"/>
            </a:ext>
          </a:extLst>
        </p:spPr>
        <p:txBody>
          <a:bodyPr lIns="42515" tIns="42515" rIns="42515" bIns="42515" anchor="ctr"/>
          <a:lstStyle>
            <a:lvl1pPr>
              <a:defRPr sz="2200" b="0">
                <a:solidFill>
                  <a:srgbClr val="FFFFFF"/>
                </a:solidFill>
                <a:latin typeface="+mn-lt"/>
                <a:ea typeface="+mn-ea"/>
                <a:cs typeface="+mn-cs"/>
                <a:sym typeface="Helvetica Neue Medium"/>
              </a:defRPr>
            </a:lvl1pPr>
          </a:lstStyle>
          <a:p>
            <a:r>
              <a:rPr lang="en-US" sz="2400"/>
              <a:t>lookup</a:t>
            </a:r>
            <a:endParaRPr sz="2400"/>
          </a:p>
        </p:txBody>
      </p:sp>
      <p:sp>
        <p:nvSpPr>
          <p:cNvPr id="166" name="Hooks"/>
          <p:cNvSpPr/>
          <p:nvPr/>
        </p:nvSpPr>
        <p:spPr>
          <a:xfrm>
            <a:off x="5392481" y="4700189"/>
            <a:ext cx="1723591" cy="751539"/>
          </a:xfrm>
          <a:prstGeom prst="leftRightArrow">
            <a:avLst>
              <a:gd name="adj1" fmla="val 32000"/>
              <a:gd name="adj2" fmla="val 39210"/>
            </a:avLst>
          </a:prstGeom>
          <a:solidFill>
            <a:schemeClr val="accent1"/>
          </a:solidFill>
          <a:ln w="12700">
            <a:miter lim="400000"/>
          </a:ln>
          <a:extLst>
            <a:ext uri="{C572A759-6A51-4108-AA02-DFA0A04FC94B}">
              <ma14:wrappingTextBoxFlag xmlns:ma14="http://schemas.microsoft.com/office/mac/drawingml/2011/main" val="1"/>
            </a:ext>
          </a:extLst>
        </p:spPr>
        <p:txBody>
          <a:bodyPr lIns="42515" tIns="42515" rIns="42515" bIns="42515" anchor="ctr"/>
          <a:lstStyle>
            <a:lvl1pPr>
              <a:defRPr sz="2200" b="0">
                <a:solidFill>
                  <a:srgbClr val="FFFFFF"/>
                </a:solidFill>
                <a:latin typeface="+mn-lt"/>
                <a:ea typeface="+mn-ea"/>
                <a:cs typeface="+mn-cs"/>
                <a:sym typeface="Helvetica Neue Medium"/>
              </a:defRPr>
            </a:lvl1pPr>
          </a:lstStyle>
          <a:p>
            <a:r>
              <a:rPr lang="en-US" sz="2400"/>
              <a:t>lookup</a:t>
            </a:r>
            <a:endParaRPr sz="2400"/>
          </a:p>
        </p:txBody>
      </p:sp>
      <p:sp>
        <p:nvSpPr>
          <p:cNvPr id="167" name="User Check"/>
          <p:cNvSpPr/>
          <p:nvPr/>
        </p:nvSpPr>
        <p:spPr>
          <a:xfrm>
            <a:off x="7431015" y="3042866"/>
            <a:ext cx="1881843" cy="669727"/>
          </a:xfrm>
          <a:prstGeom prst="ellipse">
            <a:avLst/>
          </a:prstGeom>
          <a:gradFill>
            <a:gsLst>
              <a:gs pos="0">
                <a:schemeClr val="accent1">
                  <a:lumOff val="16847"/>
                </a:schemeClr>
              </a:gs>
              <a:gs pos="100000">
                <a:schemeClr val="accent1">
                  <a:lumOff val="-13575"/>
                </a:schemeClr>
              </a:gs>
            </a:gsLst>
            <a:path path="circle">
              <a:fillToRect l="37721" t="-19636" r="62278" b="119636"/>
            </a:path>
          </a:gradFill>
          <a:ln w="12700">
            <a:miter lim="400000"/>
          </a:ln>
          <a:extLst>
            <a:ext uri="{C572A759-6A51-4108-AA02-DFA0A04FC94B}">
              <ma14:wrappingTextBoxFlag xmlns:ma14="http://schemas.microsoft.com/office/mac/drawingml/2011/main" val="1"/>
            </a:ext>
          </a:extLst>
        </p:spPr>
        <p:txBody>
          <a:bodyPr lIns="42515" tIns="42515" rIns="42515" bIns="42515" anchor="ctr"/>
          <a:lstStyle>
            <a:lvl1pPr>
              <a:defRPr sz="2200" b="0">
                <a:solidFill>
                  <a:srgbClr val="FFFFFF"/>
                </a:solidFill>
                <a:latin typeface="+mn-lt"/>
                <a:ea typeface="+mn-ea"/>
                <a:cs typeface="+mn-cs"/>
                <a:sym typeface="Helvetica Neue Medium"/>
              </a:defRPr>
            </a:lvl1pPr>
          </a:lstStyle>
          <a:p>
            <a:r>
              <a:rPr sz="2400"/>
              <a:t>User Check</a:t>
            </a:r>
          </a:p>
        </p:txBody>
      </p:sp>
      <p:sp>
        <p:nvSpPr>
          <p:cNvPr id="168" name="Radius…"/>
          <p:cNvSpPr/>
          <p:nvPr/>
        </p:nvSpPr>
        <p:spPr>
          <a:xfrm>
            <a:off x="7431015" y="3877049"/>
            <a:ext cx="1881843" cy="669728"/>
          </a:xfrm>
          <a:prstGeom prst="ellipse">
            <a:avLst/>
          </a:prstGeom>
          <a:gradFill>
            <a:gsLst>
              <a:gs pos="0">
                <a:schemeClr val="accent1">
                  <a:lumOff val="16847"/>
                </a:schemeClr>
              </a:gs>
              <a:gs pos="100000">
                <a:schemeClr val="accent1">
                  <a:lumOff val="-13575"/>
                </a:schemeClr>
              </a:gs>
            </a:gsLst>
            <a:path path="circle">
              <a:fillToRect l="37721" t="-19636" r="62278" b="119636"/>
            </a:path>
          </a:gradFill>
          <a:ln w="12700">
            <a:miter lim="400000"/>
          </a:ln>
          <a:extLst>
            <a:ext uri="{C572A759-6A51-4108-AA02-DFA0A04FC94B}">
              <ma14:wrappingTextBoxFlag xmlns:ma14="http://schemas.microsoft.com/office/mac/drawingml/2011/main" val="1"/>
            </a:ext>
          </a:extLst>
        </p:spPr>
        <p:txBody>
          <a:bodyPr lIns="42515" tIns="42515" rIns="42515" bIns="42515" anchor="ctr"/>
          <a:lstStyle/>
          <a:p>
            <a:pPr>
              <a:defRPr sz="2200" b="0">
                <a:solidFill>
                  <a:srgbClr val="FFFFFF"/>
                </a:solidFill>
                <a:latin typeface="+mn-lt"/>
                <a:ea typeface="+mn-ea"/>
                <a:cs typeface="+mn-cs"/>
                <a:sym typeface="Helvetica Neue Medium"/>
              </a:defRPr>
            </a:pPr>
            <a:r>
              <a:rPr sz="2400"/>
              <a:t>Host DB</a:t>
            </a:r>
          </a:p>
        </p:txBody>
      </p:sp>
      <p:sp>
        <p:nvSpPr>
          <p:cNvPr id="169" name="Lease DB"/>
          <p:cNvSpPr/>
          <p:nvPr/>
        </p:nvSpPr>
        <p:spPr>
          <a:xfrm>
            <a:off x="7431015" y="4741095"/>
            <a:ext cx="1881843" cy="669727"/>
          </a:xfrm>
          <a:prstGeom prst="ellipse">
            <a:avLst/>
          </a:prstGeom>
          <a:gradFill>
            <a:gsLst>
              <a:gs pos="0">
                <a:schemeClr val="accent1">
                  <a:lumOff val="16847"/>
                </a:schemeClr>
              </a:gs>
              <a:gs pos="100000">
                <a:schemeClr val="accent1">
                  <a:lumOff val="-13575"/>
                </a:schemeClr>
              </a:gs>
            </a:gsLst>
            <a:path path="circle">
              <a:fillToRect l="37721" t="-19636" r="62278" b="119636"/>
            </a:path>
          </a:gradFill>
          <a:ln w="12700">
            <a:miter lim="400000"/>
          </a:ln>
          <a:extLst>
            <a:ext uri="{C572A759-6A51-4108-AA02-DFA0A04FC94B}">
              <ma14:wrappingTextBoxFlag xmlns:ma14="http://schemas.microsoft.com/office/mac/drawingml/2011/main" val="1"/>
            </a:ext>
          </a:extLst>
        </p:spPr>
        <p:txBody>
          <a:bodyPr lIns="42515" tIns="42515" rIns="42515" bIns="42515" anchor="ctr"/>
          <a:lstStyle>
            <a:lvl1pPr>
              <a:defRPr sz="2200" b="0">
                <a:solidFill>
                  <a:srgbClr val="FFFFFF"/>
                </a:solidFill>
                <a:latin typeface="+mn-lt"/>
                <a:ea typeface="+mn-ea"/>
                <a:cs typeface="+mn-cs"/>
                <a:sym typeface="Helvetica Neue Medium"/>
              </a:defRPr>
            </a:lvl1pPr>
          </a:lstStyle>
          <a:p>
            <a:r>
              <a:rPr sz="2400"/>
              <a:t>Lease DB</a:t>
            </a:r>
          </a:p>
        </p:txBody>
      </p:sp>
      <p:sp>
        <p:nvSpPr>
          <p:cNvPr id="170" name="KEA Functions"/>
          <p:cNvSpPr txBox="1"/>
          <p:nvPr/>
        </p:nvSpPr>
        <p:spPr>
          <a:xfrm>
            <a:off x="2011023" y="5687426"/>
            <a:ext cx="2594660" cy="609081"/>
          </a:xfrm>
          <a:prstGeom prst="rect">
            <a:avLst/>
          </a:prstGeom>
          <a:ln w="12700">
            <a:miter lim="400000"/>
          </a:ln>
          <a:extLst>
            <a:ext uri="{C572A759-6A51-4108-AA02-DFA0A04FC94B}">
              <ma14:wrappingTextBoxFlag xmlns:ma14="http://schemas.microsoft.com/office/mac/drawingml/2011/main" val="1"/>
            </a:ext>
          </a:extLst>
        </p:spPr>
        <p:txBody>
          <a:bodyPr wrap="none" lIns="42515" tIns="42515" rIns="42515" bIns="42515" anchor="ctr">
            <a:spAutoFit/>
          </a:bodyPr>
          <a:lstStyle>
            <a:lvl1pPr>
              <a:defRPr sz="3400"/>
            </a:lvl1pPr>
          </a:lstStyle>
          <a:p>
            <a:r>
              <a:t>KEA Functions</a:t>
            </a:r>
          </a:p>
        </p:txBody>
      </p:sp>
      <p:sp>
        <p:nvSpPr>
          <p:cNvPr id="171" name="External systems"/>
          <p:cNvSpPr txBox="1"/>
          <p:nvPr/>
        </p:nvSpPr>
        <p:spPr>
          <a:xfrm>
            <a:off x="6152120" y="5687426"/>
            <a:ext cx="5003389" cy="609081"/>
          </a:xfrm>
          <a:prstGeom prst="rect">
            <a:avLst/>
          </a:prstGeom>
          <a:ln w="12700">
            <a:miter lim="400000"/>
          </a:ln>
          <a:extLst>
            <a:ext uri="{C572A759-6A51-4108-AA02-DFA0A04FC94B}">
              <ma14:wrappingTextBoxFlag xmlns:ma14="http://schemas.microsoft.com/office/mac/drawingml/2011/main" val="1"/>
            </a:ext>
          </a:extLst>
        </p:spPr>
        <p:txBody>
          <a:bodyPr wrap="square" lIns="42515" tIns="42515" rIns="42515" bIns="42515" anchor="ctr">
            <a:spAutoFit/>
          </a:bodyPr>
          <a:lstStyle>
            <a:lvl1pPr>
              <a:defRPr sz="3400"/>
            </a:lvl1pPr>
          </a:lstStyle>
          <a:p>
            <a:r>
              <a:t>External systems</a:t>
            </a:r>
          </a:p>
        </p:txBody>
      </p:sp>
      <p:sp>
        <p:nvSpPr>
          <p:cNvPr id="172" name="Address Assignment"/>
          <p:cNvSpPr/>
          <p:nvPr/>
        </p:nvSpPr>
        <p:spPr>
          <a:xfrm>
            <a:off x="2527287" y="3814482"/>
            <a:ext cx="2357805" cy="794865"/>
          </a:xfrm>
          <a:prstGeom prst="roundRect">
            <a:avLst>
              <a:gd name="adj" fmla="val 21711"/>
            </a:avLst>
          </a:prstGeom>
          <a:solidFill>
            <a:srgbClr val="008000"/>
          </a:solidFill>
          <a:ln w="12700">
            <a:miter lim="400000"/>
          </a:ln>
          <a:extLst>
            <a:ext uri="{C572A759-6A51-4108-AA02-DFA0A04FC94B}">
              <ma14:wrappingTextBoxFlag xmlns:ma14="http://schemas.microsoft.com/office/mac/drawingml/2011/main" val="1"/>
            </a:ext>
          </a:extLst>
        </p:spPr>
        <p:txBody>
          <a:bodyPr lIns="42515" tIns="42515" rIns="42515" bIns="42515" anchor="ctr"/>
          <a:lstStyle>
            <a:lvl1pPr>
              <a:defRPr b="0">
                <a:solidFill>
                  <a:srgbClr val="FFFFFF"/>
                </a:solidFill>
                <a:latin typeface="+mn-lt"/>
                <a:ea typeface="+mn-ea"/>
                <a:cs typeface="+mn-cs"/>
                <a:sym typeface="Helvetica Neue Medium"/>
              </a:defRPr>
            </a:lvl1pPr>
          </a:lstStyle>
          <a:p>
            <a:r>
              <a:t>Address Assignment</a:t>
            </a:r>
          </a:p>
        </p:txBody>
      </p:sp>
      <p:sp>
        <p:nvSpPr>
          <p:cNvPr id="173" name="Active Leases"/>
          <p:cNvSpPr/>
          <p:nvPr/>
        </p:nvSpPr>
        <p:spPr>
          <a:xfrm>
            <a:off x="2527287" y="4678526"/>
            <a:ext cx="2357805" cy="794865"/>
          </a:xfrm>
          <a:prstGeom prst="roundRect">
            <a:avLst>
              <a:gd name="adj" fmla="val 21711"/>
            </a:avLst>
          </a:prstGeom>
          <a:solidFill>
            <a:srgbClr val="008000"/>
          </a:solidFill>
          <a:ln w="12700">
            <a:miter lim="400000"/>
          </a:ln>
          <a:extLst>
            <a:ext uri="{C572A759-6A51-4108-AA02-DFA0A04FC94B}">
              <ma14:wrappingTextBoxFlag xmlns:ma14="http://schemas.microsoft.com/office/mac/drawingml/2011/main" val="1"/>
            </a:ext>
          </a:extLst>
        </p:spPr>
        <p:txBody>
          <a:bodyPr lIns="42515" tIns="42515" rIns="42515" bIns="42515" anchor="ctr"/>
          <a:lstStyle>
            <a:lvl1pPr>
              <a:defRPr b="0">
                <a:solidFill>
                  <a:srgbClr val="FFFFFF"/>
                </a:solidFill>
                <a:latin typeface="+mn-lt"/>
                <a:ea typeface="+mn-ea"/>
                <a:cs typeface="+mn-cs"/>
                <a:sym typeface="Helvetica Neue Medium"/>
              </a:defRPr>
            </a:lvl1pPr>
          </a:lstStyle>
          <a:p>
            <a:r>
              <a:t>Active Leases</a:t>
            </a:r>
          </a:p>
        </p:txBody>
      </p:sp>
      <p:pic>
        <p:nvPicPr>
          <p:cNvPr id="174" name="Picture 3" descr="Picture 3"/>
          <p:cNvPicPr>
            <a:picLocks noChangeAspect="1"/>
          </p:cNvPicPr>
          <p:nvPr/>
        </p:nvPicPr>
        <p:blipFill>
          <a:blip r:embed="rId3">
            <a:extLst/>
          </a:blip>
          <a:stretch>
            <a:fillRect/>
          </a:stretch>
        </p:blipFill>
        <p:spPr>
          <a:xfrm>
            <a:off x="2974411" y="1380496"/>
            <a:ext cx="1582415" cy="1518048"/>
          </a:xfrm>
          <a:prstGeom prst="rect">
            <a:avLst/>
          </a:prstGeom>
          <a:ln w="12700">
            <a:miter lim="400000"/>
          </a:ln>
        </p:spPr>
      </p:pic>
      <p:sp>
        <p:nvSpPr>
          <p:cNvPr id="175" name="Coins"/>
          <p:cNvSpPr/>
          <p:nvPr/>
        </p:nvSpPr>
        <p:spPr>
          <a:xfrm>
            <a:off x="7644513" y="1630797"/>
            <a:ext cx="1212612" cy="1119760"/>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7949" y="0"/>
                  <a:pt x="5266" y="392"/>
                  <a:pt x="3255" y="1111"/>
                </a:cubicBezTo>
                <a:cubicBezTo>
                  <a:pt x="1360" y="1787"/>
                  <a:pt x="273" y="2685"/>
                  <a:pt x="273" y="3572"/>
                </a:cubicBezTo>
                <a:cubicBezTo>
                  <a:pt x="273" y="4460"/>
                  <a:pt x="1360" y="5360"/>
                  <a:pt x="3255" y="6035"/>
                </a:cubicBezTo>
                <a:cubicBezTo>
                  <a:pt x="5266" y="6749"/>
                  <a:pt x="7949" y="7147"/>
                  <a:pt x="10801" y="7147"/>
                </a:cubicBezTo>
                <a:cubicBezTo>
                  <a:pt x="13652" y="7147"/>
                  <a:pt x="16334" y="6754"/>
                  <a:pt x="18345" y="6035"/>
                </a:cubicBezTo>
                <a:cubicBezTo>
                  <a:pt x="20240" y="5360"/>
                  <a:pt x="21327" y="4460"/>
                  <a:pt x="21327" y="3572"/>
                </a:cubicBezTo>
                <a:cubicBezTo>
                  <a:pt x="21327" y="2685"/>
                  <a:pt x="20240" y="1787"/>
                  <a:pt x="18345" y="1111"/>
                </a:cubicBezTo>
                <a:cubicBezTo>
                  <a:pt x="16334" y="398"/>
                  <a:pt x="13652" y="0"/>
                  <a:pt x="10801" y="0"/>
                </a:cubicBezTo>
                <a:close/>
                <a:moveTo>
                  <a:pt x="12" y="4505"/>
                </a:moveTo>
                <a:lnTo>
                  <a:pt x="12" y="5914"/>
                </a:lnTo>
                <a:cubicBezTo>
                  <a:pt x="12" y="8033"/>
                  <a:pt x="4846" y="9754"/>
                  <a:pt x="10811" y="9754"/>
                </a:cubicBezTo>
                <a:cubicBezTo>
                  <a:pt x="16776" y="9754"/>
                  <a:pt x="21600" y="8039"/>
                  <a:pt x="21600" y="5914"/>
                </a:cubicBezTo>
                <a:lnTo>
                  <a:pt x="21600" y="4505"/>
                </a:lnTo>
                <a:cubicBezTo>
                  <a:pt x="21136" y="5284"/>
                  <a:pt x="20088" y="5991"/>
                  <a:pt x="18531" y="6541"/>
                </a:cubicBezTo>
                <a:cubicBezTo>
                  <a:pt x="16460" y="7276"/>
                  <a:pt x="13718" y="7679"/>
                  <a:pt x="10806" y="7679"/>
                </a:cubicBezTo>
                <a:cubicBezTo>
                  <a:pt x="7894" y="7679"/>
                  <a:pt x="5146" y="7276"/>
                  <a:pt x="3081" y="6541"/>
                </a:cubicBezTo>
                <a:cubicBezTo>
                  <a:pt x="1524" y="5985"/>
                  <a:pt x="476" y="5284"/>
                  <a:pt x="12" y="4505"/>
                </a:cubicBezTo>
                <a:close/>
                <a:moveTo>
                  <a:pt x="0" y="7320"/>
                </a:moveTo>
                <a:lnTo>
                  <a:pt x="0" y="8284"/>
                </a:lnTo>
                <a:cubicBezTo>
                  <a:pt x="0" y="10402"/>
                  <a:pt x="4836" y="12123"/>
                  <a:pt x="10801" y="12123"/>
                </a:cubicBezTo>
                <a:cubicBezTo>
                  <a:pt x="16766" y="12123"/>
                  <a:pt x="21600" y="10408"/>
                  <a:pt x="21600" y="8284"/>
                </a:cubicBezTo>
                <a:lnTo>
                  <a:pt x="21600" y="7320"/>
                </a:lnTo>
                <a:cubicBezTo>
                  <a:pt x="21458" y="7495"/>
                  <a:pt x="21295" y="7664"/>
                  <a:pt x="21098" y="7827"/>
                </a:cubicBezTo>
                <a:cubicBezTo>
                  <a:pt x="20508" y="8329"/>
                  <a:pt x="19672" y="8769"/>
                  <a:pt x="18618" y="9145"/>
                </a:cubicBezTo>
                <a:cubicBezTo>
                  <a:pt x="16520" y="9891"/>
                  <a:pt x="13745" y="10299"/>
                  <a:pt x="10801" y="10299"/>
                </a:cubicBezTo>
                <a:cubicBezTo>
                  <a:pt x="7856" y="10299"/>
                  <a:pt x="5080" y="9891"/>
                  <a:pt x="2982" y="9145"/>
                </a:cubicBezTo>
                <a:cubicBezTo>
                  <a:pt x="1928" y="8769"/>
                  <a:pt x="1099" y="8329"/>
                  <a:pt x="504" y="7827"/>
                </a:cubicBezTo>
                <a:cubicBezTo>
                  <a:pt x="307" y="7664"/>
                  <a:pt x="142" y="7495"/>
                  <a:pt x="0" y="7320"/>
                </a:cubicBezTo>
                <a:close/>
                <a:moveTo>
                  <a:pt x="0" y="9689"/>
                </a:moveTo>
                <a:lnTo>
                  <a:pt x="0" y="10653"/>
                </a:lnTo>
                <a:cubicBezTo>
                  <a:pt x="0" y="12771"/>
                  <a:pt x="4836" y="14492"/>
                  <a:pt x="10801" y="14492"/>
                </a:cubicBezTo>
                <a:cubicBezTo>
                  <a:pt x="16766" y="14492"/>
                  <a:pt x="21600" y="12777"/>
                  <a:pt x="21600" y="10653"/>
                </a:cubicBezTo>
                <a:lnTo>
                  <a:pt x="21600" y="9689"/>
                </a:lnTo>
                <a:cubicBezTo>
                  <a:pt x="21458" y="9864"/>
                  <a:pt x="21295" y="10033"/>
                  <a:pt x="21098" y="10197"/>
                </a:cubicBezTo>
                <a:cubicBezTo>
                  <a:pt x="20508" y="10698"/>
                  <a:pt x="19672" y="11138"/>
                  <a:pt x="18618" y="11514"/>
                </a:cubicBezTo>
                <a:cubicBezTo>
                  <a:pt x="16520" y="12260"/>
                  <a:pt x="13745" y="12668"/>
                  <a:pt x="10801" y="12668"/>
                </a:cubicBezTo>
                <a:cubicBezTo>
                  <a:pt x="7856" y="12668"/>
                  <a:pt x="5080" y="12260"/>
                  <a:pt x="2982" y="11514"/>
                </a:cubicBezTo>
                <a:cubicBezTo>
                  <a:pt x="1928" y="11138"/>
                  <a:pt x="1099" y="10698"/>
                  <a:pt x="504" y="10197"/>
                </a:cubicBezTo>
                <a:cubicBezTo>
                  <a:pt x="307" y="10033"/>
                  <a:pt x="142" y="9864"/>
                  <a:pt x="0" y="9689"/>
                </a:cubicBezTo>
                <a:close/>
                <a:moveTo>
                  <a:pt x="0" y="12059"/>
                </a:moveTo>
                <a:lnTo>
                  <a:pt x="0" y="13022"/>
                </a:lnTo>
                <a:cubicBezTo>
                  <a:pt x="0" y="15141"/>
                  <a:pt x="4836" y="16862"/>
                  <a:pt x="10801" y="16862"/>
                </a:cubicBezTo>
                <a:cubicBezTo>
                  <a:pt x="16766" y="16862"/>
                  <a:pt x="21600" y="15146"/>
                  <a:pt x="21600" y="13022"/>
                </a:cubicBezTo>
                <a:lnTo>
                  <a:pt x="21600" y="12059"/>
                </a:lnTo>
                <a:cubicBezTo>
                  <a:pt x="21458" y="12233"/>
                  <a:pt x="21295" y="12402"/>
                  <a:pt x="21098" y="12566"/>
                </a:cubicBezTo>
                <a:cubicBezTo>
                  <a:pt x="20508" y="13067"/>
                  <a:pt x="19672" y="13507"/>
                  <a:pt x="18618" y="13883"/>
                </a:cubicBezTo>
                <a:cubicBezTo>
                  <a:pt x="16520" y="14629"/>
                  <a:pt x="13745" y="15037"/>
                  <a:pt x="10801" y="15037"/>
                </a:cubicBezTo>
                <a:cubicBezTo>
                  <a:pt x="7856" y="15037"/>
                  <a:pt x="5080" y="14629"/>
                  <a:pt x="2982" y="13883"/>
                </a:cubicBezTo>
                <a:cubicBezTo>
                  <a:pt x="1928" y="13507"/>
                  <a:pt x="1099" y="13067"/>
                  <a:pt x="504" y="12566"/>
                </a:cubicBezTo>
                <a:cubicBezTo>
                  <a:pt x="307" y="12402"/>
                  <a:pt x="142" y="12233"/>
                  <a:pt x="0" y="12059"/>
                </a:cubicBezTo>
                <a:close/>
                <a:moveTo>
                  <a:pt x="0" y="14428"/>
                </a:moveTo>
                <a:lnTo>
                  <a:pt x="0" y="15391"/>
                </a:lnTo>
                <a:cubicBezTo>
                  <a:pt x="0" y="17510"/>
                  <a:pt x="4836" y="19231"/>
                  <a:pt x="10801" y="19231"/>
                </a:cubicBezTo>
                <a:cubicBezTo>
                  <a:pt x="16766" y="19231"/>
                  <a:pt x="21600" y="17515"/>
                  <a:pt x="21600" y="15391"/>
                </a:cubicBezTo>
                <a:lnTo>
                  <a:pt x="21600" y="14428"/>
                </a:lnTo>
                <a:cubicBezTo>
                  <a:pt x="21458" y="14602"/>
                  <a:pt x="21295" y="14772"/>
                  <a:pt x="21098" y="14935"/>
                </a:cubicBezTo>
                <a:cubicBezTo>
                  <a:pt x="20508" y="15436"/>
                  <a:pt x="19672" y="15877"/>
                  <a:pt x="18618" y="16252"/>
                </a:cubicBezTo>
                <a:cubicBezTo>
                  <a:pt x="16520" y="16998"/>
                  <a:pt x="13745" y="17406"/>
                  <a:pt x="10801" y="17406"/>
                </a:cubicBezTo>
                <a:cubicBezTo>
                  <a:pt x="7856" y="17406"/>
                  <a:pt x="5080" y="16998"/>
                  <a:pt x="2982" y="16252"/>
                </a:cubicBezTo>
                <a:cubicBezTo>
                  <a:pt x="1928" y="15877"/>
                  <a:pt x="1099" y="15436"/>
                  <a:pt x="504" y="14935"/>
                </a:cubicBezTo>
                <a:cubicBezTo>
                  <a:pt x="307" y="14772"/>
                  <a:pt x="142" y="14602"/>
                  <a:pt x="0" y="14428"/>
                </a:cubicBezTo>
                <a:close/>
                <a:moveTo>
                  <a:pt x="0" y="16797"/>
                </a:moveTo>
                <a:lnTo>
                  <a:pt x="0" y="17760"/>
                </a:lnTo>
                <a:cubicBezTo>
                  <a:pt x="0" y="19879"/>
                  <a:pt x="4836" y="21600"/>
                  <a:pt x="10801" y="21600"/>
                </a:cubicBezTo>
                <a:cubicBezTo>
                  <a:pt x="16766" y="21600"/>
                  <a:pt x="21600" y="19879"/>
                  <a:pt x="21600" y="17760"/>
                </a:cubicBezTo>
                <a:lnTo>
                  <a:pt x="21600" y="16797"/>
                </a:lnTo>
                <a:cubicBezTo>
                  <a:pt x="21458" y="16971"/>
                  <a:pt x="21295" y="17141"/>
                  <a:pt x="21098" y="17304"/>
                </a:cubicBezTo>
                <a:cubicBezTo>
                  <a:pt x="20508" y="17805"/>
                  <a:pt x="19672" y="18246"/>
                  <a:pt x="18618" y="18622"/>
                </a:cubicBezTo>
                <a:cubicBezTo>
                  <a:pt x="16520" y="19368"/>
                  <a:pt x="13745" y="19775"/>
                  <a:pt x="10801" y="19775"/>
                </a:cubicBezTo>
                <a:cubicBezTo>
                  <a:pt x="7856" y="19775"/>
                  <a:pt x="5080" y="19368"/>
                  <a:pt x="2982" y="18622"/>
                </a:cubicBezTo>
                <a:cubicBezTo>
                  <a:pt x="1928" y="18246"/>
                  <a:pt x="1099" y="17805"/>
                  <a:pt x="504" y="17304"/>
                </a:cubicBezTo>
                <a:cubicBezTo>
                  <a:pt x="307" y="17141"/>
                  <a:pt x="142" y="16971"/>
                  <a:pt x="0" y="16797"/>
                </a:cubicBezTo>
                <a:close/>
              </a:path>
            </a:pathLst>
          </a:custGeom>
          <a:solidFill>
            <a:srgbClr val="005493"/>
          </a:solidFill>
          <a:ln w="12700">
            <a:miter lim="400000"/>
          </a:ln>
        </p:spPr>
        <p:txBody>
          <a:bodyPr lIns="42515" tIns="42515" rIns="42515" bIns="42515" anchor="ctr"/>
          <a:lstStyle/>
          <a:p>
            <a:pPr>
              <a:defRPr sz="2200" b="0">
                <a:solidFill>
                  <a:srgbClr val="FFFFFF"/>
                </a:solidFill>
                <a:latin typeface="+mn-lt"/>
                <a:ea typeface="+mn-ea"/>
                <a:cs typeface="+mn-cs"/>
                <a:sym typeface="Helvetica Neue Medium"/>
              </a:defRPr>
            </a:pP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Kea Hooks"/>
          <p:cNvSpPr txBox="1">
            <a:spLocks noGrp="1"/>
          </p:cNvSpPr>
          <p:nvPr>
            <p:ph type="title"/>
          </p:nvPr>
        </p:nvSpPr>
        <p:spPr>
          <a:prstGeom prst="rect">
            <a:avLst/>
          </a:prstGeom>
        </p:spPr>
        <p:txBody>
          <a:bodyPr>
            <a:normAutofit/>
          </a:bodyPr>
          <a:lstStyle>
            <a:lvl1pPr>
              <a:defRPr sz="7800"/>
            </a:lvl1pPr>
          </a:lstStyle>
          <a:p>
            <a:r>
              <a:t>Kea Hooks</a:t>
            </a:r>
          </a:p>
        </p:txBody>
      </p:sp>
      <p:sp>
        <p:nvSpPr>
          <p:cNvPr id="348" name="ISC has some ‘standard’ hooks, but you can create a hook library to do almost anything, including writing the response packet…"/>
          <p:cNvSpPr txBox="1">
            <a:spLocks noGrp="1"/>
          </p:cNvSpPr>
          <p:nvPr>
            <p:ph type="body" idx="1"/>
          </p:nvPr>
        </p:nvSpPr>
        <p:spPr>
          <a:prstGeom prst="rect">
            <a:avLst/>
          </a:prstGeom>
        </p:spPr>
        <p:txBody>
          <a:bodyPr>
            <a:normAutofit fontScale="92500" lnSpcReduction="20000"/>
          </a:bodyPr>
          <a:lstStyle/>
          <a:p>
            <a:pPr marL="369881" indent="-369881" defTabSz="425364">
              <a:spcBef>
                <a:spcPts val="753"/>
              </a:spcBef>
              <a:defRPr sz="4176"/>
            </a:pPr>
            <a:r>
              <a:rPr lang="en-US"/>
              <a:t>You </a:t>
            </a:r>
            <a:r>
              <a:t>can create a hook library to do almost anything, including writing the response packet</a:t>
            </a:r>
          </a:p>
          <a:p>
            <a:pPr marL="369881" indent="-369881" defTabSz="425364">
              <a:spcBef>
                <a:spcPts val="753"/>
              </a:spcBef>
              <a:defRPr sz="4176"/>
            </a:pPr>
            <a:r>
              <a:t>Hook point example: discover packet received, &lt;hook&gt; &lt;return&gt;</a:t>
            </a:r>
          </a:p>
          <a:p>
            <a:pPr marL="369881" indent="-369881" defTabSz="425364">
              <a:spcBef>
                <a:spcPts val="753"/>
              </a:spcBef>
              <a:defRPr sz="4176"/>
            </a:pPr>
            <a:r>
              <a:rPr lang="en-US"/>
              <a:t>ISC Standard o</a:t>
            </a:r>
            <a:r>
              <a:t>pen source</a:t>
            </a:r>
            <a:r>
              <a:rPr lang="en-US"/>
              <a:t> libraries</a:t>
            </a:r>
            <a:r>
              <a:t>: Lease Commands, High Availability, Flexible</a:t>
            </a:r>
            <a:r>
              <a:rPr lang="en-US"/>
              <a:t> </a:t>
            </a:r>
            <a:r>
              <a:t>options</a:t>
            </a:r>
          </a:p>
          <a:p>
            <a:pPr marL="369881" indent="-369881" defTabSz="425364">
              <a:spcBef>
                <a:spcPts val="753"/>
              </a:spcBef>
              <a:defRPr sz="4176"/>
            </a:pPr>
            <a:r>
              <a:t>Premium</a:t>
            </a:r>
            <a:r>
              <a:rPr lang="en-US"/>
              <a:t> libraries</a:t>
            </a:r>
            <a:r>
              <a:t>: Subnet Mgmt, Host Commands, RADIUS, Configuration backend</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Kea vs ISC DHCP"/>
          <p:cNvSpPr txBox="1">
            <a:spLocks noGrp="1"/>
          </p:cNvSpPr>
          <p:nvPr>
            <p:ph type="title"/>
          </p:nvPr>
        </p:nvSpPr>
        <p:spPr>
          <a:prstGeom prst="rect">
            <a:avLst/>
          </a:prstGeom>
        </p:spPr>
        <p:txBody>
          <a:bodyPr>
            <a:normAutofit/>
          </a:bodyPr>
          <a:lstStyle>
            <a:lvl1pPr>
              <a:defRPr sz="7800"/>
            </a:lvl1pPr>
          </a:lstStyle>
          <a:p>
            <a:r>
              <a:t>Kea vs ISC DHCP</a:t>
            </a:r>
          </a:p>
        </p:txBody>
      </p:sp>
      <p:graphicFrame>
        <p:nvGraphicFramePr>
          <p:cNvPr id="185" name="Table 7"/>
          <p:cNvGraphicFramePr/>
          <p:nvPr>
            <p:extLst>
              <p:ext uri="{D42A27DB-BD31-4B8C-83A1-F6EECF244321}">
                <p14:modId xmlns:p14="http://schemas.microsoft.com/office/powerpoint/2010/main" val="3829123620"/>
              </p:ext>
            </p:extLst>
          </p:nvPr>
        </p:nvGraphicFramePr>
        <p:xfrm>
          <a:off x="454710" y="1835793"/>
          <a:ext cx="11473081" cy="4890964"/>
        </p:xfrm>
        <a:graphic>
          <a:graphicData uri="http://schemas.openxmlformats.org/drawingml/2006/table">
            <a:tbl>
              <a:tblPr firstRow="1"/>
              <a:tblGrid>
                <a:gridCol w="2367781"/>
                <a:gridCol w="4332147"/>
                <a:gridCol w="4773153"/>
              </a:tblGrid>
              <a:tr h="423573">
                <a:tc>
                  <a:txBody>
                    <a:bodyPr/>
                    <a:lstStyle/>
                    <a:p>
                      <a:pPr algn="l" defTabSz="457200">
                        <a:defRPr sz="2400">
                          <a:latin typeface="Helvetica"/>
                          <a:ea typeface="Helvetica"/>
                          <a:cs typeface="Helvetica"/>
                          <a:sym typeface="Helvetica"/>
                        </a:defRPr>
                      </a:pPr>
                      <a:endParaRPr sz="1700">
                        <a:solidFill>
                          <a:srgbClr val="2C2C2C"/>
                        </a:solidFill>
                      </a:endParaRPr>
                    </a:p>
                  </a:txBody>
                  <a:tcPr marL="60960" marR="60960" horzOverflow="overflow">
                    <a:lnL w="25400">
                      <a:solidFill>
                        <a:schemeClr val="accent3">
                          <a:hueOff val="914337"/>
                          <a:satOff val="31515"/>
                          <a:lumOff val="-30790"/>
                        </a:schemeClr>
                      </a:solidFill>
                      <a:miter lim="400000"/>
                    </a:lnL>
                    <a:lnR w="3175">
                      <a:miter lim="400000"/>
                    </a:lnR>
                    <a:lnT w="25400">
                      <a:solidFill>
                        <a:schemeClr val="accent3">
                          <a:hueOff val="914337"/>
                          <a:satOff val="31515"/>
                          <a:lumOff val="-30790"/>
                        </a:schemeClr>
                      </a:solidFill>
                      <a:miter lim="400000"/>
                    </a:lnT>
                    <a:lnB w="12700">
                      <a:solidFill>
                        <a:srgbClr val="FFFFFF"/>
                      </a:solidFill>
                    </a:lnB>
                    <a:solidFill>
                      <a:srgbClr val="FFFFFF"/>
                    </a:solidFill>
                  </a:tcPr>
                </a:tc>
                <a:tc>
                  <a:txBody>
                    <a:bodyPr/>
                    <a:lstStyle/>
                    <a:p>
                      <a:pPr algn="l" defTabSz="457200">
                        <a:defRPr sz="1800" b="0">
                          <a:solidFill>
                            <a:srgbClr val="000000"/>
                          </a:solidFill>
                        </a:defRPr>
                      </a:pPr>
                      <a:r>
                        <a:rPr sz="2000" b="1">
                          <a:latin typeface="Helvetica"/>
                          <a:ea typeface="Helvetica"/>
                          <a:cs typeface="Helvetica"/>
                          <a:sym typeface="Helvetica"/>
                        </a:rPr>
                        <a:t>ISC DHCP</a:t>
                      </a:r>
                    </a:p>
                  </a:txBody>
                  <a:tcPr marL="60960" marR="60960" horzOverflow="overflow">
                    <a:lnL w="3175">
                      <a:miter lim="400000"/>
                    </a:lnL>
                    <a:lnR w="3175">
                      <a:miter lim="400000"/>
                    </a:lnR>
                    <a:lnT w="25400">
                      <a:solidFill>
                        <a:schemeClr val="accent3">
                          <a:hueOff val="914337"/>
                          <a:satOff val="31515"/>
                          <a:lumOff val="-30790"/>
                        </a:schemeClr>
                      </a:solidFill>
                      <a:miter lim="400000"/>
                    </a:lnT>
                    <a:lnB w="12700">
                      <a:solidFill>
                        <a:srgbClr val="FFFFFF"/>
                      </a:solidFill>
                    </a:lnB>
                    <a:solidFill>
                      <a:srgbClr val="38A2FB"/>
                    </a:solidFill>
                  </a:tcPr>
                </a:tc>
                <a:tc>
                  <a:txBody>
                    <a:bodyPr/>
                    <a:lstStyle/>
                    <a:p>
                      <a:pPr algn="l" defTabSz="457200">
                        <a:defRPr sz="1800" b="0">
                          <a:solidFill>
                            <a:srgbClr val="000000"/>
                          </a:solidFill>
                        </a:defRPr>
                      </a:pPr>
                      <a:r>
                        <a:rPr sz="2000" b="1">
                          <a:latin typeface="Helvetica"/>
                          <a:ea typeface="Helvetica"/>
                          <a:cs typeface="Helvetica"/>
                          <a:sym typeface="Helvetica"/>
                        </a:rPr>
                        <a:t>Kea</a:t>
                      </a:r>
                    </a:p>
                  </a:txBody>
                  <a:tcPr marL="60960" marR="60960" horzOverflow="overflow">
                    <a:lnL w="3175">
                      <a:miter lim="400000"/>
                    </a:lnL>
                    <a:lnR w="25400">
                      <a:solidFill>
                        <a:schemeClr val="accent3">
                          <a:hueOff val="914337"/>
                          <a:satOff val="31515"/>
                          <a:lumOff val="-30790"/>
                        </a:schemeClr>
                      </a:solidFill>
                      <a:miter lim="400000"/>
                    </a:lnR>
                    <a:lnT w="25400">
                      <a:solidFill>
                        <a:schemeClr val="accent3">
                          <a:hueOff val="914337"/>
                          <a:satOff val="31515"/>
                          <a:lumOff val="-30790"/>
                        </a:schemeClr>
                      </a:solidFill>
                      <a:miter lim="400000"/>
                    </a:lnT>
                    <a:lnB w="12700">
                      <a:solidFill>
                        <a:srgbClr val="FFFFFF"/>
                      </a:solidFill>
                    </a:lnB>
                    <a:solidFill>
                      <a:srgbClr val="71D939"/>
                    </a:solidFill>
                  </a:tcPr>
                </a:tc>
              </a:tr>
              <a:tr h="647377">
                <a:tc>
                  <a:txBody>
                    <a:bodyPr/>
                    <a:lstStyle/>
                    <a:p>
                      <a:pPr algn="l" defTabSz="457200">
                        <a:defRPr sz="1800"/>
                      </a:pPr>
                      <a:r>
                        <a:rPr sz="1700">
                          <a:solidFill>
                            <a:srgbClr val="2C2C2C"/>
                          </a:solidFill>
                          <a:latin typeface="Helvetica"/>
                          <a:ea typeface="Helvetica"/>
                          <a:cs typeface="Helvetica"/>
                          <a:sym typeface="Helvetica"/>
                        </a:rPr>
                        <a:t>Performance</a:t>
                      </a:r>
                    </a:p>
                  </a:txBody>
                  <a:tcPr marL="60960" marR="60960" horzOverflow="overflow">
                    <a:lnL w="25400">
                      <a:solidFill>
                        <a:schemeClr val="accent3">
                          <a:hueOff val="914337"/>
                          <a:satOff val="31515"/>
                          <a:lumOff val="-30790"/>
                        </a:schemeClr>
                      </a:solidFill>
                      <a:miter lim="400000"/>
                    </a:lnL>
                    <a:lnR w="3175">
                      <a:solidFill>
                        <a:srgbClr val="D4E8EA"/>
                      </a:solidFill>
                    </a:lnR>
                    <a:lnT w="12700">
                      <a:solidFill>
                        <a:srgbClr val="FFFFFF"/>
                      </a:solidFill>
                    </a:lnT>
                    <a:lnB w="3175">
                      <a:solidFill>
                        <a:srgbClr val="D4E8EA"/>
                      </a:solidFill>
                    </a:lnB>
                  </a:tcPr>
                </a:tc>
                <a:tc>
                  <a:txBody>
                    <a:bodyPr/>
                    <a:lstStyle/>
                    <a:p>
                      <a:pPr algn="l" defTabSz="457200">
                        <a:defRPr sz="1800"/>
                      </a:pPr>
                      <a:r>
                        <a:rPr sz="1600">
                          <a:latin typeface="Helvetica"/>
                          <a:ea typeface="Helvetica"/>
                          <a:cs typeface="Helvetica"/>
                          <a:sym typeface="Helvetica"/>
                        </a:rPr>
                        <a:t>OK (with ramdisk tricks)</a:t>
                      </a:r>
                    </a:p>
                  </a:txBody>
                  <a:tcPr marL="60960" marR="60960" horzOverflow="overflow">
                    <a:lnL w="3175">
                      <a:solidFill>
                        <a:srgbClr val="D4E8EA"/>
                      </a:solidFill>
                    </a:lnL>
                    <a:lnR w="3175">
                      <a:solidFill>
                        <a:srgbClr val="D4E8EA"/>
                      </a:solidFill>
                    </a:lnR>
                    <a:lnT w="12700">
                      <a:solidFill>
                        <a:srgbClr val="FFFFFF"/>
                      </a:solidFill>
                    </a:lnT>
                    <a:lnB w="3175">
                      <a:solidFill>
                        <a:srgbClr val="D4E8EA"/>
                      </a:solidFill>
                    </a:lnB>
                    <a:solidFill>
                      <a:srgbClr val="38A2FB"/>
                    </a:solidFill>
                  </a:tcPr>
                </a:tc>
                <a:tc>
                  <a:txBody>
                    <a:bodyPr/>
                    <a:lstStyle/>
                    <a:p>
                      <a:pPr algn="l" defTabSz="457200">
                        <a:defRPr sz="1800"/>
                      </a:pPr>
                      <a:r>
                        <a:rPr sz="1600">
                          <a:latin typeface="Helvetica"/>
                          <a:ea typeface="Helvetica"/>
                          <a:cs typeface="Helvetica"/>
                          <a:sym typeface="Helvetica"/>
                        </a:rPr>
                        <a:t>Multi-threading is in development - prospect of 1000’s of LPS</a:t>
                      </a:r>
                    </a:p>
                  </a:txBody>
                  <a:tcPr marL="60960" marR="60960" horzOverflow="overflow">
                    <a:lnL w="3175">
                      <a:solidFill>
                        <a:srgbClr val="D4E8EA"/>
                      </a:solidFill>
                    </a:lnL>
                    <a:lnR w="25400">
                      <a:solidFill>
                        <a:schemeClr val="accent3">
                          <a:hueOff val="914337"/>
                          <a:satOff val="31515"/>
                          <a:lumOff val="-30790"/>
                        </a:schemeClr>
                      </a:solidFill>
                      <a:miter lim="400000"/>
                    </a:lnR>
                    <a:lnT w="12700">
                      <a:solidFill>
                        <a:srgbClr val="FFFFFF"/>
                      </a:solidFill>
                    </a:lnT>
                    <a:lnB w="3175">
                      <a:solidFill>
                        <a:srgbClr val="D4E8EA"/>
                      </a:solidFill>
                    </a:lnB>
                    <a:solidFill>
                      <a:srgbClr val="71D939"/>
                    </a:solidFill>
                  </a:tcPr>
                </a:tc>
              </a:tr>
              <a:tr h="641393">
                <a:tc>
                  <a:txBody>
                    <a:bodyPr/>
                    <a:lstStyle/>
                    <a:p>
                      <a:pPr algn="l" defTabSz="457200">
                        <a:defRPr sz="1800"/>
                      </a:pPr>
                      <a:r>
                        <a:rPr sz="1700">
                          <a:solidFill>
                            <a:srgbClr val="2C2C2C"/>
                          </a:solidFill>
                          <a:latin typeface="Helvetica"/>
                          <a:ea typeface="Helvetica"/>
                          <a:cs typeface="Helvetica"/>
                          <a:sym typeface="Helvetica"/>
                        </a:rPr>
                        <a:t>Management</a:t>
                      </a:r>
                    </a:p>
                  </a:txBody>
                  <a:tcPr marL="60960" marR="60960" horzOverflow="overflow">
                    <a:lnL w="25400">
                      <a:solidFill>
                        <a:schemeClr val="accent3">
                          <a:hueOff val="914337"/>
                          <a:satOff val="31515"/>
                          <a:lumOff val="-30790"/>
                        </a:schemeClr>
                      </a:solidFill>
                      <a:miter lim="400000"/>
                    </a:lnL>
                    <a:lnR w="3175">
                      <a:solidFill>
                        <a:srgbClr val="D4E8EA"/>
                      </a:solidFill>
                    </a:lnR>
                    <a:lnT w="3175">
                      <a:solidFill>
                        <a:srgbClr val="D4E8EA"/>
                      </a:solidFill>
                    </a:lnT>
                    <a:lnB w="3175">
                      <a:solidFill>
                        <a:srgbClr val="D4E8EA"/>
                      </a:solidFill>
                    </a:lnB>
                  </a:tcPr>
                </a:tc>
                <a:tc>
                  <a:txBody>
                    <a:bodyPr/>
                    <a:lstStyle/>
                    <a:p>
                      <a:pPr algn="l" defTabSz="457200">
                        <a:defRPr sz="1800"/>
                      </a:pPr>
                      <a:r>
                        <a:rPr sz="1600">
                          <a:latin typeface="Helvetica"/>
                          <a:ea typeface="Helvetica"/>
                          <a:cs typeface="Helvetica"/>
                          <a:sym typeface="Helvetica"/>
                        </a:rPr>
                        <a:t>OMAPI (custom C interface)</a:t>
                      </a:r>
                    </a:p>
                  </a:txBody>
                  <a:tcPr marL="60960" marR="60960" horzOverflow="overflow">
                    <a:lnL w="3175">
                      <a:solidFill>
                        <a:srgbClr val="D4E8EA"/>
                      </a:solidFill>
                    </a:lnL>
                    <a:lnR w="3175">
                      <a:solidFill>
                        <a:srgbClr val="D4E8EA"/>
                      </a:solidFill>
                    </a:lnR>
                    <a:lnT w="3175">
                      <a:solidFill>
                        <a:srgbClr val="D4E8EA"/>
                      </a:solidFill>
                    </a:lnT>
                    <a:lnB w="3175">
                      <a:solidFill>
                        <a:srgbClr val="D4E8EA"/>
                      </a:solidFill>
                    </a:lnB>
                    <a:solidFill>
                      <a:srgbClr val="38A2FB"/>
                    </a:solidFill>
                  </a:tcPr>
                </a:tc>
                <a:tc>
                  <a:txBody>
                    <a:bodyPr/>
                    <a:lstStyle/>
                    <a:p>
                      <a:pPr algn="l" defTabSz="457200">
                        <a:defRPr sz="1800"/>
                      </a:pPr>
                      <a:r>
                        <a:rPr sz="1600" b="1">
                          <a:latin typeface="Helvetica"/>
                          <a:ea typeface="Helvetica"/>
                          <a:cs typeface="Helvetica"/>
                          <a:sym typeface="Helvetica"/>
                        </a:rPr>
                        <a:t>JSON over REST API/http,
JSON over Unix socket</a:t>
                      </a:r>
                    </a:p>
                  </a:txBody>
                  <a:tcPr marL="60960" marR="60960" horzOverflow="overflow">
                    <a:lnL w="3175">
                      <a:solidFill>
                        <a:srgbClr val="D4E8EA"/>
                      </a:solidFill>
                    </a:lnL>
                    <a:lnR w="25400">
                      <a:solidFill>
                        <a:schemeClr val="accent3">
                          <a:hueOff val="914337"/>
                          <a:satOff val="31515"/>
                          <a:lumOff val="-30790"/>
                        </a:schemeClr>
                      </a:solidFill>
                      <a:miter lim="400000"/>
                    </a:lnR>
                    <a:lnT w="3175">
                      <a:solidFill>
                        <a:srgbClr val="D4E8EA"/>
                      </a:solidFill>
                    </a:lnT>
                    <a:lnB w="3175">
                      <a:solidFill>
                        <a:srgbClr val="D4E8EA"/>
                      </a:solidFill>
                    </a:lnB>
                    <a:solidFill>
                      <a:srgbClr val="71D939"/>
                    </a:solidFill>
                  </a:tcPr>
                </a:tc>
              </a:tr>
              <a:tr h="641393">
                <a:tc>
                  <a:txBody>
                    <a:bodyPr/>
                    <a:lstStyle/>
                    <a:p>
                      <a:pPr algn="l" defTabSz="457200">
                        <a:defRPr sz="1800"/>
                      </a:pPr>
                      <a:r>
                        <a:rPr sz="1700">
                          <a:solidFill>
                            <a:srgbClr val="2C2C2C"/>
                          </a:solidFill>
                          <a:latin typeface="Helvetica"/>
                          <a:ea typeface="Helvetica"/>
                          <a:cs typeface="Helvetica"/>
                          <a:sym typeface="Helvetica"/>
                        </a:rPr>
                        <a:t>HA</a:t>
                      </a:r>
                    </a:p>
                  </a:txBody>
                  <a:tcPr marL="60960" marR="60960" horzOverflow="overflow">
                    <a:lnL w="25400">
                      <a:solidFill>
                        <a:schemeClr val="accent3">
                          <a:hueOff val="914337"/>
                          <a:satOff val="31515"/>
                          <a:lumOff val="-30790"/>
                        </a:schemeClr>
                      </a:solidFill>
                      <a:miter lim="400000"/>
                    </a:lnL>
                    <a:lnR w="3175">
                      <a:solidFill>
                        <a:srgbClr val="D4E8EA"/>
                      </a:solidFill>
                    </a:lnR>
                    <a:lnT w="3175">
                      <a:solidFill>
                        <a:srgbClr val="D4E8EA"/>
                      </a:solidFill>
                    </a:lnT>
                    <a:lnB w="3175">
                      <a:solidFill>
                        <a:srgbClr val="D4E8EA"/>
                      </a:solidFill>
                    </a:lnB>
                  </a:tcPr>
                </a:tc>
                <a:tc>
                  <a:txBody>
                    <a:bodyPr/>
                    <a:lstStyle/>
                    <a:p>
                      <a:pPr algn="l" defTabSz="457200">
                        <a:defRPr sz="1800"/>
                      </a:pPr>
                      <a:r>
                        <a:rPr sz="1600">
                          <a:latin typeface="Helvetica"/>
                          <a:ea typeface="Helvetica"/>
                          <a:cs typeface="Helvetica"/>
                          <a:sym typeface="Helvetica"/>
                        </a:rPr>
                        <a:t>DHCPv4 failover</a:t>
                      </a:r>
                    </a:p>
                  </a:txBody>
                  <a:tcPr marL="60960" marR="60960" horzOverflow="overflow">
                    <a:lnL w="3175">
                      <a:solidFill>
                        <a:srgbClr val="D4E8EA"/>
                      </a:solidFill>
                    </a:lnL>
                    <a:lnR w="3175">
                      <a:solidFill>
                        <a:srgbClr val="D4E8EA"/>
                      </a:solidFill>
                    </a:lnR>
                    <a:lnT w="3175">
                      <a:solidFill>
                        <a:srgbClr val="D4E8EA"/>
                      </a:solidFill>
                    </a:lnT>
                    <a:lnB w="3175">
                      <a:solidFill>
                        <a:srgbClr val="D4E8EA"/>
                      </a:solidFill>
                    </a:lnB>
                    <a:solidFill>
                      <a:srgbClr val="38A2FB"/>
                    </a:solidFill>
                  </a:tcPr>
                </a:tc>
                <a:tc>
                  <a:txBody>
                    <a:bodyPr/>
                    <a:lstStyle/>
                    <a:p>
                      <a:pPr algn="l" defTabSz="457200">
                        <a:defRPr sz="1800"/>
                      </a:pPr>
                      <a:r>
                        <a:rPr sz="1600" b="1">
                          <a:latin typeface="Helvetica"/>
                          <a:ea typeface="Helvetica"/>
                          <a:cs typeface="Helvetica"/>
                          <a:sym typeface="Helvetica"/>
                        </a:rPr>
                        <a:t>HA for DHCPv4 and DHCPv6, multiple options for DB clustering</a:t>
                      </a:r>
                    </a:p>
                  </a:txBody>
                  <a:tcPr marL="60960" marR="60960" horzOverflow="overflow">
                    <a:lnL w="3175">
                      <a:solidFill>
                        <a:srgbClr val="D4E8EA"/>
                      </a:solidFill>
                    </a:lnL>
                    <a:lnR w="25400">
                      <a:solidFill>
                        <a:schemeClr val="accent3">
                          <a:hueOff val="914337"/>
                          <a:satOff val="31515"/>
                          <a:lumOff val="-30790"/>
                        </a:schemeClr>
                      </a:solidFill>
                      <a:miter lim="400000"/>
                    </a:lnR>
                    <a:lnT w="3175">
                      <a:solidFill>
                        <a:srgbClr val="D4E8EA"/>
                      </a:solidFill>
                    </a:lnT>
                    <a:lnB w="3175">
                      <a:solidFill>
                        <a:srgbClr val="D4E8EA"/>
                      </a:solidFill>
                    </a:lnB>
                    <a:solidFill>
                      <a:srgbClr val="71D939"/>
                    </a:solidFill>
                  </a:tcPr>
                </a:tc>
              </a:tr>
              <a:tr h="641393">
                <a:tc>
                  <a:txBody>
                    <a:bodyPr/>
                    <a:lstStyle/>
                    <a:p>
                      <a:pPr algn="l" defTabSz="457200">
                        <a:defRPr sz="1800"/>
                      </a:pPr>
                      <a:r>
                        <a:rPr sz="1700">
                          <a:solidFill>
                            <a:srgbClr val="2C2C2C"/>
                          </a:solidFill>
                          <a:latin typeface="Helvetica"/>
                          <a:ea typeface="Helvetica"/>
                          <a:cs typeface="Helvetica"/>
                          <a:sym typeface="Helvetica"/>
                        </a:rPr>
                        <a:t>Extensibility</a:t>
                      </a:r>
                    </a:p>
                  </a:txBody>
                  <a:tcPr marL="60960" marR="60960" horzOverflow="overflow">
                    <a:lnL w="25400">
                      <a:solidFill>
                        <a:schemeClr val="accent3">
                          <a:hueOff val="914337"/>
                          <a:satOff val="31515"/>
                          <a:lumOff val="-30790"/>
                        </a:schemeClr>
                      </a:solidFill>
                      <a:miter lim="400000"/>
                    </a:lnL>
                    <a:lnR w="3175">
                      <a:solidFill>
                        <a:srgbClr val="D4E8EA"/>
                      </a:solidFill>
                    </a:lnR>
                    <a:lnT w="3175">
                      <a:solidFill>
                        <a:srgbClr val="D4E8EA"/>
                      </a:solidFill>
                    </a:lnT>
                    <a:lnB w="3175">
                      <a:solidFill>
                        <a:srgbClr val="D4E8EA"/>
                      </a:solidFill>
                    </a:lnB>
                  </a:tcPr>
                </a:tc>
                <a:tc>
                  <a:txBody>
                    <a:bodyPr/>
                    <a:lstStyle/>
                    <a:p>
                      <a:pPr algn="l" defTabSz="457200">
                        <a:defRPr sz="1800"/>
                      </a:pPr>
                      <a:r>
                        <a:rPr sz="1600">
                          <a:latin typeface="Helvetica"/>
                          <a:ea typeface="Helvetica"/>
                          <a:cs typeface="Helvetica"/>
                          <a:sym typeface="Helvetica"/>
                        </a:rPr>
                        <a:t>Shell scripts (out only), configuration language</a:t>
                      </a:r>
                    </a:p>
                  </a:txBody>
                  <a:tcPr marL="60960" marR="60960" horzOverflow="overflow">
                    <a:lnL w="3175">
                      <a:solidFill>
                        <a:srgbClr val="D4E8EA"/>
                      </a:solidFill>
                    </a:lnL>
                    <a:lnR w="3175">
                      <a:solidFill>
                        <a:srgbClr val="D4E8EA"/>
                      </a:solidFill>
                    </a:lnR>
                    <a:lnT w="3175">
                      <a:solidFill>
                        <a:srgbClr val="D4E8EA"/>
                      </a:solidFill>
                    </a:lnT>
                    <a:lnB w="3175">
                      <a:solidFill>
                        <a:srgbClr val="D4E8EA"/>
                      </a:solidFill>
                    </a:lnB>
                    <a:solidFill>
                      <a:srgbClr val="38A2FB"/>
                    </a:solidFill>
                  </a:tcPr>
                </a:tc>
                <a:tc>
                  <a:txBody>
                    <a:bodyPr/>
                    <a:lstStyle/>
                    <a:p>
                      <a:pPr algn="l" defTabSz="457200">
                        <a:defRPr sz="1800"/>
                      </a:pPr>
                      <a:r>
                        <a:rPr sz="1600">
                          <a:latin typeface="Helvetica"/>
                          <a:ea typeface="Helvetica"/>
                          <a:cs typeface="Helvetica"/>
                          <a:sym typeface="Helvetica"/>
                        </a:rPr>
                        <a:t>JSON everywhere,
Hooks (C++), stable API</a:t>
                      </a:r>
                    </a:p>
                  </a:txBody>
                  <a:tcPr marL="60960" marR="60960" horzOverflow="overflow">
                    <a:lnL w="3175">
                      <a:solidFill>
                        <a:srgbClr val="D4E8EA"/>
                      </a:solidFill>
                    </a:lnL>
                    <a:lnR w="25400">
                      <a:solidFill>
                        <a:schemeClr val="accent3">
                          <a:hueOff val="914337"/>
                          <a:satOff val="31515"/>
                          <a:lumOff val="-30790"/>
                        </a:schemeClr>
                      </a:solidFill>
                      <a:miter lim="400000"/>
                    </a:lnR>
                    <a:lnT w="3175">
                      <a:solidFill>
                        <a:srgbClr val="D4E8EA"/>
                      </a:solidFill>
                    </a:lnT>
                    <a:lnB w="3175">
                      <a:solidFill>
                        <a:srgbClr val="D4E8EA"/>
                      </a:solidFill>
                    </a:lnB>
                    <a:solidFill>
                      <a:srgbClr val="71D939"/>
                    </a:solidFill>
                  </a:tcPr>
                </a:tc>
              </a:tr>
              <a:tr h="641393">
                <a:tc>
                  <a:txBody>
                    <a:bodyPr/>
                    <a:lstStyle/>
                    <a:p>
                      <a:pPr algn="l" defTabSz="457200">
                        <a:defRPr sz="1800"/>
                      </a:pPr>
                      <a:r>
                        <a:rPr sz="1700">
                          <a:solidFill>
                            <a:srgbClr val="2C2C2C"/>
                          </a:solidFill>
                          <a:latin typeface="Helvetica"/>
                          <a:ea typeface="Helvetica"/>
                          <a:cs typeface="Helvetica"/>
                          <a:sym typeface="Helvetica"/>
                        </a:rPr>
                        <a:t>Configuration</a:t>
                      </a:r>
                    </a:p>
                  </a:txBody>
                  <a:tcPr marL="60960" marR="60960" horzOverflow="overflow">
                    <a:lnL w="25400">
                      <a:solidFill>
                        <a:schemeClr val="accent3">
                          <a:hueOff val="914337"/>
                          <a:satOff val="31515"/>
                          <a:lumOff val="-30790"/>
                        </a:schemeClr>
                      </a:solidFill>
                      <a:miter lim="400000"/>
                    </a:lnL>
                    <a:lnR w="3175">
                      <a:solidFill>
                        <a:srgbClr val="D4E8EA"/>
                      </a:solidFill>
                    </a:lnR>
                    <a:lnT w="3175">
                      <a:solidFill>
                        <a:srgbClr val="D4E8EA"/>
                      </a:solidFill>
                    </a:lnT>
                    <a:lnB w="3175">
                      <a:solidFill>
                        <a:srgbClr val="D4E8EA"/>
                      </a:solidFill>
                    </a:lnB>
                  </a:tcPr>
                </a:tc>
                <a:tc>
                  <a:txBody>
                    <a:bodyPr/>
                    <a:lstStyle/>
                    <a:p>
                      <a:pPr algn="l" defTabSz="457200">
                        <a:defRPr sz="1800"/>
                      </a:pPr>
                      <a:r>
                        <a:rPr sz="1600">
                          <a:latin typeface="Helvetica"/>
                          <a:ea typeface="Helvetica"/>
                          <a:cs typeface="Helvetica"/>
                          <a:sym typeface="Helvetica"/>
                        </a:rPr>
                        <a:t>Custom complex syntax (almost programming language)</a:t>
                      </a:r>
                    </a:p>
                  </a:txBody>
                  <a:tcPr marL="60960" marR="60960" horzOverflow="overflow">
                    <a:lnL w="3175">
                      <a:solidFill>
                        <a:srgbClr val="D4E8EA"/>
                      </a:solidFill>
                    </a:lnL>
                    <a:lnR w="3175">
                      <a:solidFill>
                        <a:srgbClr val="D4E8EA"/>
                      </a:solidFill>
                    </a:lnR>
                    <a:lnT w="3175">
                      <a:solidFill>
                        <a:srgbClr val="D4E8EA"/>
                      </a:solidFill>
                    </a:lnT>
                    <a:lnB w="3175">
                      <a:solidFill>
                        <a:srgbClr val="D4E8EA"/>
                      </a:solidFill>
                    </a:lnB>
                    <a:solidFill>
                      <a:srgbClr val="38A2FB"/>
                    </a:solidFill>
                  </a:tcPr>
                </a:tc>
                <a:tc>
                  <a:txBody>
                    <a:bodyPr/>
                    <a:lstStyle/>
                    <a:p>
                      <a:pPr algn="l" defTabSz="457200">
                        <a:defRPr sz="1800"/>
                      </a:pPr>
                      <a:r>
                        <a:rPr sz="1600">
                          <a:latin typeface="Helvetica"/>
                          <a:ea typeface="Helvetica"/>
                          <a:cs typeface="Helvetica"/>
                          <a:sym typeface="Helvetica"/>
                        </a:rPr>
                        <a:t>JSON with optional DB storage for some elements</a:t>
                      </a:r>
                    </a:p>
                  </a:txBody>
                  <a:tcPr marL="60960" marR="60960" horzOverflow="overflow">
                    <a:lnL w="3175">
                      <a:solidFill>
                        <a:srgbClr val="D4E8EA"/>
                      </a:solidFill>
                    </a:lnL>
                    <a:lnR w="25400">
                      <a:solidFill>
                        <a:schemeClr val="accent3">
                          <a:hueOff val="914337"/>
                          <a:satOff val="31515"/>
                          <a:lumOff val="-30790"/>
                        </a:schemeClr>
                      </a:solidFill>
                      <a:miter lim="400000"/>
                    </a:lnR>
                    <a:lnT w="3175">
                      <a:solidFill>
                        <a:srgbClr val="D4E8EA"/>
                      </a:solidFill>
                    </a:lnT>
                    <a:lnB w="3175">
                      <a:solidFill>
                        <a:srgbClr val="D4E8EA"/>
                      </a:solidFill>
                    </a:lnB>
                    <a:solidFill>
                      <a:srgbClr val="71D939"/>
                    </a:solidFill>
                  </a:tcPr>
                </a:tc>
              </a:tr>
              <a:tr h="627221">
                <a:tc>
                  <a:txBody>
                    <a:bodyPr/>
                    <a:lstStyle/>
                    <a:p>
                      <a:pPr algn="l" defTabSz="457200">
                        <a:defRPr sz="1800"/>
                      </a:pPr>
                      <a:r>
                        <a:rPr sz="1700">
                          <a:solidFill>
                            <a:srgbClr val="2C2C2C"/>
                          </a:solidFill>
                          <a:latin typeface="Helvetica"/>
                          <a:ea typeface="Helvetica"/>
                          <a:cs typeface="Helvetica"/>
                          <a:sym typeface="Helvetica"/>
                        </a:rPr>
                        <a:t>Leases information</a:t>
                      </a:r>
                    </a:p>
                  </a:txBody>
                  <a:tcPr marL="60960" marR="60960" horzOverflow="overflow">
                    <a:lnL w="25400">
                      <a:solidFill>
                        <a:schemeClr val="accent3">
                          <a:hueOff val="914337"/>
                          <a:satOff val="31515"/>
                          <a:lumOff val="-30790"/>
                        </a:schemeClr>
                      </a:solidFill>
                      <a:miter lim="400000"/>
                    </a:lnL>
                    <a:lnR w="3175">
                      <a:solidFill>
                        <a:srgbClr val="D4E8EA"/>
                      </a:solidFill>
                    </a:lnR>
                    <a:lnT w="3175">
                      <a:solidFill>
                        <a:srgbClr val="D4E8EA"/>
                      </a:solidFill>
                    </a:lnT>
                    <a:lnB w="3175">
                      <a:solidFill>
                        <a:srgbClr val="D4E8EA"/>
                      </a:solidFill>
                    </a:lnB>
                  </a:tcPr>
                </a:tc>
                <a:tc>
                  <a:txBody>
                    <a:bodyPr/>
                    <a:lstStyle/>
                    <a:p>
                      <a:pPr algn="l" defTabSz="457200">
                        <a:defRPr sz="1800"/>
                      </a:pPr>
                      <a:r>
                        <a:rPr sz="1600">
                          <a:latin typeface="Helvetica"/>
                          <a:ea typeface="Helvetica"/>
                          <a:cs typeface="Helvetica"/>
                          <a:sym typeface="Helvetica"/>
                        </a:rPr>
                        <a:t>Custom </a:t>
                      </a:r>
                    </a:p>
                  </a:txBody>
                  <a:tcPr marL="60960" marR="60960" horzOverflow="overflow">
                    <a:lnL w="3175">
                      <a:solidFill>
                        <a:srgbClr val="D4E8EA"/>
                      </a:solidFill>
                    </a:lnL>
                    <a:lnR w="3175">
                      <a:solidFill>
                        <a:srgbClr val="D4E8EA"/>
                      </a:solidFill>
                    </a:lnR>
                    <a:lnT w="3175">
                      <a:solidFill>
                        <a:srgbClr val="D4E8EA"/>
                      </a:solidFill>
                    </a:lnT>
                    <a:lnB w="3175">
                      <a:solidFill>
                        <a:srgbClr val="D4E8EA"/>
                      </a:solidFill>
                    </a:lnB>
                    <a:solidFill>
                      <a:srgbClr val="38A2FB"/>
                    </a:solidFill>
                  </a:tcPr>
                </a:tc>
                <a:tc>
                  <a:txBody>
                    <a:bodyPr/>
                    <a:lstStyle/>
                    <a:p>
                      <a:pPr algn="l" defTabSz="457200">
                        <a:defRPr sz="1800"/>
                      </a:pPr>
                      <a:r>
                        <a:rPr sz="1600" b="1">
                          <a:latin typeface="Helvetica"/>
                          <a:ea typeface="Helvetica"/>
                          <a:cs typeface="Helvetica"/>
                          <a:sym typeface="Helvetica"/>
                        </a:rPr>
                        <a:t>CSV, MySQL, PgSQL, Cassandra</a:t>
                      </a:r>
                    </a:p>
                  </a:txBody>
                  <a:tcPr marL="60960" marR="60960" horzOverflow="overflow">
                    <a:lnL w="3175">
                      <a:solidFill>
                        <a:srgbClr val="D4E8EA"/>
                      </a:solidFill>
                    </a:lnL>
                    <a:lnR w="25400">
                      <a:solidFill>
                        <a:schemeClr val="accent3">
                          <a:hueOff val="914337"/>
                          <a:satOff val="31515"/>
                          <a:lumOff val="-30790"/>
                        </a:schemeClr>
                      </a:solidFill>
                      <a:miter lim="400000"/>
                    </a:lnR>
                    <a:lnT w="3175">
                      <a:solidFill>
                        <a:srgbClr val="D4E8EA"/>
                      </a:solidFill>
                    </a:lnT>
                    <a:lnB w="3175">
                      <a:solidFill>
                        <a:srgbClr val="D4E8EA"/>
                      </a:solidFill>
                    </a:lnB>
                    <a:solidFill>
                      <a:srgbClr val="71D939"/>
                    </a:solidFill>
                  </a:tcPr>
                </a:tc>
              </a:tr>
              <a:tr h="627221">
                <a:tc>
                  <a:txBody>
                    <a:bodyPr/>
                    <a:lstStyle/>
                    <a:p>
                      <a:pPr algn="l" defTabSz="457200">
                        <a:defRPr sz="1800"/>
                      </a:pPr>
                      <a:r>
                        <a:rPr sz="1700">
                          <a:solidFill>
                            <a:srgbClr val="2C2C2C"/>
                          </a:solidFill>
                          <a:latin typeface="Helvetica"/>
                          <a:ea typeface="Helvetica"/>
                          <a:cs typeface="Helvetica"/>
                          <a:sym typeface="Helvetica"/>
                        </a:rPr>
                        <a:t>Hosts information</a:t>
                      </a:r>
                    </a:p>
                  </a:txBody>
                  <a:tcPr marL="60960" marR="60960" horzOverflow="overflow">
                    <a:lnL w="25400">
                      <a:solidFill>
                        <a:schemeClr val="accent3">
                          <a:hueOff val="914337"/>
                          <a:satOff val="31515"/>
                          <a:lumOff val="-30790"/>
                        </a:schemeClr>
                      </a:solidFill>
                      <a:miter lim="400000"/>
                    </a:lnL>
                    <a:lnR w="3175">
                      <a:solidFill>
                        <a:srgbClr val="D4E8EA"/>
                      </a:solidFill>
                    </a:lnR>
                    <a:lnT w="3175">
                      <a:solidFill>
                        <a:srgbClr val="D4E8EA"/>
                      </a:solidFill>
                    </a:lnT>
                    <a:lnB w="25400">
                      <a:solidFill>
                        <a:schemeClr val="accent3">
                          <a:hueOff val="914337"/>
                          <a:satOff val="31515"/>
                          <a:lumOff val="-30790"/>
                        </a:schemeClr>
                      </a:solidFill>
                      <a:miter lim="400000"/>
                    </a:lnB>
                  </a:tcPr>
                </a:tc>
                <a:tc>
                  <a:txBody>
                    <a:bodyPr/>
                    <a:lstStyle/>
                    <a:p>
                      <a:pPr algn="l" defTabSz="457200">
                        <a:defRPr sz="1800"/>
                      </a:pPr>
                      <a:r>
                        <a:rPr sz="1600">
                          <a:latin typeface="Helvetica"/>
                          <a:ea typeface="Helvetica"/>
                          <a:cs typeface="Helvetica"/>
                          <a:sym typeface="Helvetica"/>
                        </a:rPr>
                        <a:t>Custom config</a:t>
                      </a:r>
                    </a:p>
                  </a:txBody>
                  <a:tcPr marL="60960" marR="60960" horzOverflow="overflow">
                    <a:lnL w="3175">
                      <a:solidFill>
                        <a:srgbClr val="D4E8EA"/>
                      </a:solidFill>
                    </a:lnL>
                    <a:lnR w="3175">
                      <a:solidFill>
                        <a:srgbClr val="D4E8EA"/>
                      </a:solidFill>
                    </a:lnR>
                    <a:lnT w="3175">
                      <a:solidFill>
                        <a:srgbClr val="D4E8EA"/>
                      </a:solidFill>
                    </a:lnT>
                    <a:lnB w="25400">
                      <a:solidFill>
                        <a:schemeClr val="accent3">
                          <a:hueOff val="914337"/>
                          <a:satOff val="31515"/>
                          <a:lumOff val="-30790"/>
                        </a:schemeClr>
                      </a:solidFill>
                      <a:miter lim="400000"/>
                    </a:lnB>
                    <a:solidFill>
                      <a:srgbClr val="38A2FB"/>
                    </a:solidFill>
                  </a:tcPr>
                </a:tc>
                <a:tc>
                  <a:txBody>
                    <a:bodyPr/>
                    <a:lstStyle/>
                    <a:p>
                      <a:pPr algn="l" defTabSz="457200">
                        <a:defRPr sz="1800"/>
                      </a:pPr>
                      <a:r>
                        <a:rPr sz="1600" b="1">
                          <a:latin typeface="Helvetica"/>
                          <a:ea typeface="Helvetica"/>
                          <a:cs typeface="Helvetica"/>
                          <a:sym typeface="Helvetica"/>
                        </a:rPr>
                        <a:t>JSON, MySQL, PgSQL</a:t>
                      </a:r>
                    </a:p>
                  </a:txBody>
                  <a:tcPr marL="60960" marR="60960" horzOverflow="overflow">
                    <a:lnL w="3175">
                      <a:solidFill>
                        <a:srgbClr val="D4E8EA"/>
                      </a:solidFill>
                    </a:lnL>
                    <a:lnR w="25400">
                      <a:solidFill>
                        <a:schemeClr val="accent3">
                          <a:hueOff val="914337"/>
                          <a:satOff val="31515"/>
                          <a:lumOff val="-30790"/>
                        </a:schemeClr>
                      </a:solidFill>
                      <a:miter lim="400000"/>
                    </a:lnR>
                    <a:lnT w="3175">
                      <a:solidFill>
                        <a:srgbClr val="D4E8EA"/>
                      </a:solidFill>
                    </a:lnT>
                    <a:lnB w="25400">
                      <a:solidFill>
                        <a:schemeClr val="accent3">
                          <a:hueOff val="914337"/>
                          <a:satOff val="31515"/>
                          <a:lumOff val="-30790"/>
                        </a:schemeClr>
                      </a:solidFill>
                      <a:miter lim="400000"/>
                    </a:lnB>
                    <a:solidFill>
                      <a:srgbClr val="71D939"/>
                    </a:solidFill>
                  </a:tcPr>
                </a:tc>
              </a:tr>
            </a:tbl>
          </a:graphicData>
        </a:graphic>
      </p:graphicFrame>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 name="Untitled design-8.png" descr="Untitled design-8.png"/>
          <p:cNvPicPr>
            <a:picLocks noChangeAspect="1"/>
          </p:cNvPicPr>
          <p:nvPr/>
        </p:nvPicPr>
        <p:blipFill>
          <a:blip r:embed="rId3">
            <a:extLst/>
          </a:blip>
          <a:stretch>
            <a:fillRect/>
          </a:stretch>
        </p:blipFill>
        <p:spPr>
          <a:xfrm>
            <a:off x="-1187328" y="98882"/>
            <a:ext cx="13404248" cy="6660237"/>
          </a:xfrm>
          <a:prstGeom prst="rect">
            <a:avLst/>
          </a:prstGeom>
          <a:ln w="12700">
            <a:miter lim="400000"/>
          </a:ln>
        </p:spPr>
      </p:pic>
      <p:sp>
        <p:nvSpPr>
          <p:cNvPr id="196" name="Why use Kea?"/>
          <p:cNvSpPr txBox="1">
            <a:spLocks noGrp="1"/>
          </p:cNvSpPr>
          <p:nvPr>
            <p:ph type="title"/>
          </p:nvPr>
        </p:nvSpPr>
        <p:spPr>
          <a:prstGeom prst="rect">
            <a:avLst/>
          </a:prstGeom>
        </p:spPr>
        <p:txBody>
          <a:bodyPr>
            <a:normAutofit/>
          </a:bodyPr>
          <a:lstStyle>
            <a:lvl1pPr>
              <a:defRPr sz="7800"/>
            </a:lvl1pPr>
          </a:lstStyle>
          <a:p>
            <a:r>
              <a:t>Why use Kea?</a:t>
            </a:r>
          </a:p>
        </p:txBody>
      </p:sp>
      <p:sp>
        <p:nvSpPr>
          <p:cNvPr id="198" name="Access to data - Database backends…"/>
          <p:cNvSpPr txBox="1">
            <a:spLocks noGrp="1"/>
          </p:cNvSpPr>
          <p:nvPr>
            <p:ph type="body" idx="1"/>
          </p:nvPr>
        </p:nvSpPr>
        <p:spPr>
          <a:xfrm>
            <a:off x="892970" y="1821658"/>
            <a:ext cx="10406063" cy="3360701"/>
          </a:xfrm>
          <a:prstGeom prst="rect">
            <a:avLst/>
          </a:prstGeom>
        </p:spPr>
        <p:txBody>
          <a:bodyPr>
            <a:normAutofit/>
          </a:bodyPr>
          <a:lstStyle/>
          <a:p>
            <a:pPr>
              <a:buSzPct val="100000"/>
              <a:buFont typeface="Arial"/>
              <a:buChar char="•"/>
            </a:pPr>
            <a:r>
              <a:t>Access to data - Database backends</a:t>
            </a:r>
          </a:p>
          <a:p>
            <a:pPr>
              <a:buSzPct val="100000"/>
              <a:buFont typeface="Arial"/>
              <a:buChar char="•"/>
            </a:pPr>
            <a:r>
              <a:t>JSON configuration - many tools Change configuration without restart</a:t>
            </a:r>
          </a:p>
          <a:p>
            <a:pPr>
              <a:buSzPct val="100000"/>
              <a:buFont typeface="Arial"/>
              <a:buChar char="•"/>
            </a:pPr>
            <a:r>
              <a:t>REST API</a:t>
            </a:r>
          </a:p>
          <a:p>
            <a:pPr>
              <a:buSzPct val="100000"/>
              <a:buFont typeface="Arial"/>
              <a:buChar char="•"/>
            </a:pPr>
            <a:r>
              <a:t>Hooks</a:t>
            </a:r>
          </a:p>
        </p:txBody>
      </p:sp>
      <p:sp>
        <p:nvSpPr>
          <p:cNvPr id="199" name="Photo by Kelly Sikkema on Unsplash"/>
          <p:cNvSpPr txBox="1"/>
          <p:nvPr/>
        </p:nvSpPr>
        <p:spPr>
          <a:xfrm>
            <a:off x="9518171" y="6364566"/>
            <a:ext cx="2333170" cy="270526"/>
          </a:xfrm>
          <a:prstGeom prst="rect">
            <a:avLst/>
          </a:prstGeom>
          <a:ln w="12700">
            <a:miter lim="400000"/>
          </a:ln>
          <a:extLst>
            <a:ext uri="{C572A759-6A51-4108-AA02-DFA0A04FC94B}">
              <ma14:wrappingTextBoxFlag xmlns:ma14="http://schemas.microsoft.com/office/mac/drawingml/2011/main" val="1"/>
            </a:ext>
          </a:extLst>
        </p:spPr>
        <p:txBody>
          <a:bodyPr wrap="none" lIns="42515" tIns="42515" rIns="42515" bIns="42515" anchor="ctr">
            <a:spAutoFit/>
          </a:bodyPr>
          <a:lstStyle/>
          <a:p>
            <a:pPr defTabSz="382636">
              <a:defRPr sz="1200" b="0" u="sng">
                <a:solidFill>
                  <a:srgbClr val="767676"/>
                </a:solidFill>
                <a:uFill>
                  <a:solidFill>
                    <a:srgbClr val="767676"/>
                  </a:solidFill>
                </a:uFill>
              </a:defRPr>
            </a:pPr>
            <a:r>
              <a:rPr u="none">
                <a:solidFill>
                  <a:srgbClr val="111111"/>
                </a:solidFill>
              </a:rPr>
              <a:t>Photo by </a:t>
            </a:r>
            <a:r>
              <a:rPr>
                <a:hlinkClick r:id="rId4"/>
              </a:rPr>
              <a:t>Kelly Sikkema</a:t>
            </a:r>
            <a:r>
              <a:rPr u="none">
                <a:solidFill>
                  <a:srgbClr val="111111"/>
                </a:solidFill>
              </a:rPr>
              <a:t> on </a:t>
            </a:r>
            <a:r>
              <a:rPr>
                <a:hlinkClick r:id="rId5"/>
              </a:rPr>
              <a:t>Unsplash</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Untitled design-7.png" descr="Untitled design-7.png"/>
          <p:cNvPicPr>
            <a:picLocks noChangeAspect="1"/>
          </p:cNvPicPr>
          <p:nvPr/>
        </p:nvPicPr>
        <p:blipFill>
          <a:blip r:embed="rId3">
            <a:alphaModFix amt="83000"/>
            <a:extLst/>
          </a:blip>
          <a:stretch>
            <a:fillRect/>
          </a:stretch>
        </p:blipFill>
        <p:spPr>
          <a:xfrm>
            <a:off x="1120531" y="239065"/>
            <a:ext cx="9661468" cy="7046945"/>
          </a:xfrm>
          <a:prstGeom prst="rect">
            <a:avLst/>
          </a:prstGeom>
          <a:ln w="12700">
            <a:miter lim="400000"/>
          </a:ln>
        </p:spPr>
      </p:pic>
      <p:sp>
        <p:nvSpPr>
          <p:cNvPr id="145" name="Photo by Amir-abbas Abdolali on Unsplash"/>
          <p:cNvSpPr txBox="1"/>
          <p:nvPr/>
        </p:nvSpPr>
        <p:spPr>
          <a:xfrm>
            <a:off x="4282843" y="6454306"/>
            <a:ext cx="2746144" cy="270526"/>
          </a:xfrm>
          <a:prstGeom prst="rect">
            <a:avLst/>
          </a:prstGeom>
          <a:ln w="12700">
            <a:miter lim="400000"/>
          </a:ln>
          <a:extLst>
            <a:ext uri="{C572A759-6A51-4108-AA02-DFA0A04FC94B}">
              <ma14:wrappingTextBoxFlag xmlns:ma14="http://schemas.microsoft.com/office/mac/drawingml/2011/main" val="1"/>
            </a:ext>
          </a:extLst>
        </p:spPr>
        <p:txBody>
          <a:bodyPr wrap="none" lIns="42515" tIns="42515" rIns="42515" bIns="42515" anchor="ctr">
            <a:spAutoFit/>
          </a:bodyPr>
          <a:lstStyle/>
          <a:p>
            <a:pPr defTabSz="382636">
              <a:defRPr sz="1200" b="0" u="sng">
                <a:solidFill>
                  <a:srgbClr val="767676"/>
                </a:solidFill>
                <a:uFill>
                  <a:solidFill>
                    <a:srgbClr val="767676"/>
                  </a:solidFill>
                </a:uFill>
              </a:defRPr>
            </a:pPr>
            <a:r>
              <a:rPr sz="1200">
                <a:solidFill>
                  <a:srgbClr val="111111"/>
                </a:solidFill>
              </a:rPr>
              <a:t>Photo by </a:t>
            </a:r>
            <a:r>
              <a:rPr sz="1200">
                <a:hlinkClick r:id="rId4"/>
              </a:rPr>
              <a:t>Amir-abbas Abdolali</a:t>
            </a:r>
            <a:r>
              <a:rPr sz="1200">
                <a:solidFill>
                  <a:srgbClr val="111111"/>
                </a:solidFill>
              </a:rPr>
              <a:t> on </a:t>
            </a:r>
            <a:r>
              <a:rPr sz="1200">
                <a:hlinkClick r:id="rId5"/>
              </a:rPr>
              <a:t>Unsplash</a:t>
            </a:r>
          </a:p>
        </p:txBody>
      </p:sp>
      <p:sp>
        <p:nvSpPr>
          <p:cNvPr id="3" name="TextBox 2"/>
          <p:cNvSpPr txBox="1"/>
          <p:nvPr/>
        </p:nvSpPr>
        <p:spPr>
          <a:xfrm>
            <a:off x="2720315" y="3411829"/>
            <a:ext cx="2000916" cy="7014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2515" tIns="42515" rIns="42515" bIns="42515" numCol="1" spcCol="31886" rtlCol="0" anchor="ctr">
            <a:spAutoFit/>
          </a:bodyPr>
          <a:lstStyle/>
          <a:p>
            <a:r>
              <a:rPr lang="en-US" sz="4000">
                <a:solidFill>
                  <a:srgbClr val="FFFFFF"/>
                </a:solidFill>
              </a:rPr>
              <a:t>ISC DHCP</a:t>
            </a:r>
          </a:p>
        </p:txBody>
      </p:sp>
      <p:sp>
        <p:nvSpPr>
          <p:cNvPr id="8" name="TextBox 7"/>
          <p:cNvSpPr txBox="1"/>
          <p:nvPr/>
        </p:nvSpPr>
        <p:spPr>
          <a:xfrm>
            <a:off x="6571206" y="3478929"/>
            <a:ext cx="853298" cy="7014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2515" tIns="42515" rIns="42515" bIns="42515" numCol="1" spcCol="31886" rtlCol="0" anchor="ctr">
            <a:spAutoFit/>
          </a:bodyPr>
          <a:lstStyle/>
          <a:p>
            <a:r>
              <a:rPr lang="en-US" sz="4000">
                <a:solidFill>
                  <a:srgbClr val="FFFFFF"/>
                </a:solidFill>
              </a:rPr>
              <a:t>Kea</a:t>
            </a:r>
          </a:p>
        </p:txBody>
      </p:sp>
    </p:spTree>
  </p:cSld>
  <p:clrMapOvr>
    <a:masterClrMapping/>
  </p:clrMapOvr>
  <p:transition xmlns:p14="http://schemas.microsoft.com/office/powerpoint/2010/main" spd="med" advTm="65743"/>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500"/>
              <a:t>Price of Modernity</a:t>
            </a:r>
          </a:p>
        </p:txBody>
      </p:sp>
      <p:sp>
        <p:nvSpPr>
          <p:cNvPr id="3" name="Text Placeholder 2"/>
          <p:cNvSpPr>
            <a:spLocks noGrp="1"/>
          </p:cNvSpPr>
          <p:nvPr>
            <p:ph idx="1"/>
          </p:nvPr>
        </p:nvSpPr>
        <p:spPr/>
        <p:txBody>
          <a:bodyPr>
            <a:normAutofit lnSpcReduction="10000"/>
          </a:bodyPr>
          <a:lstStyle/>
          <a:p>
            <a:pPr>
              <a:buSzPct val="100000"/>
            </a:pPr>
            <a:r>
              <a:rPr lang="en-US"/>
              <a:t>Overhead of maintaining databases</a:t>
            </a:r>
          </a:p>
          <a:p>
            <a:pPr marL="408139" lvl="1" indent="0">
              <a:buSzPct val="100000"/>
              <a:buNone/>
            </a:pPr>
            <a:r>
              <a:rPr lang="en-US"/>
              <a:t>(and for development, of maintaining separate database interfaces)</a:t>
            </a:r>
          </a:p>
          <a:p>
            <a:pPr>
              <a:buSzPct val="100000"/>
            </a:pPr>
            <a:r>
              <a:rPr lang="en-US"/>
              <a:t>Direct SQL manipulation is tricky</a:t>
            </a:r>
          </a:p>
          <a:p>
            <a:pPr>
              <a:buSzPct val="100000"/>
            </a:pPr>
            <a:r>
              <a:rPr lang="en-US"/>
              <a:t>Splitting state across the network introduces contention</a:t>
            </a:r>
          </a:p>
          <a:p>
            <a:pPr>
              <a:buSzPct val="100000"/>
            </a:pPr>
            <a:r>
              <a:rPr lang="en-US"/>
              <a:t>Network and application access delays</a:t>
            </a:r>
          </a:p>
        </p:txBody>
      </p:sp>
    </p:spTree>
    <p:extLst>
      <p:ext uri="{BB962C8B-B14F-4D97-AF65-F5344CB8AC3E}">
        <p14:creationId xmlns:p14="http://schemas.microsoft.com/office/powerpoint/2010/main" val="38332143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Migrating to Kea"/>
          <p:cNvSpPr txBox="1">
            <a:spLocks noGrp="1"/>
          </p:cNvSpPr>
          <p:nvPr>
            <p:ph type="title"/>
          </p:nvPr>
        </p:nvSpPr>
        <p:spPr>
          <a:prstGeom prst="rect">
            <a:avLst/>
          </a:prstGeom>
        </p:spPr>
        <p:txBody>
          <a:bodyPr>
            <a:normAutofit/>
          </a:bodyPr>
          <a:lstStyle>
            <a:lvl1pPr>
              <a:defRPr sz="7800"/>
            </a:lvl1pPr>
          </a:lstStyle>
          <a:p>
            <a:r>
              <a:t>Migrating to Kea</a:t>
            </a:r>
          </a:p>
        </p:txBody>
      </p:sp>
      <p:sp>
        <p:nvSpPr>
          <p:cNvPr id="193" name="Painful, but possible…"/>
          <p:cNvSpPr txBox="1">
            <a:spLocks noGrp="1"/>
          </p:cNvSpPr>
          <p:nvPr>
            <p:ph idx="1"/>
          </p:nvPr>
        </p:nvSpPr>
        <p:spPr>
          <a:xfrm>
            <a:off x="838200" y="1825625"/>
            <a:ext cx="5258396" cy="4239509"/>
          </a:xfrm>
          <a:prstGeom prst="rect">
            <a:avLst/>
          </a:prstGeom>
        </p:spPr>
        <p:txBody>
          <a:bodyPr>
            <a:normAutofit/>
          </a:bodyPr>
          <a:lstStyle/>
          <a:p>
            <a:pPr>
              <a:spcBef>
                <a:spcPts val="2008"/>
              </a:spcBef>
              <a:buSzPct val="100000"/>
              <a:buFont typeface="Arial"/>
              <a:buChar char="•"/>
            </a:pPr>
            <a:r>
              <a:t>Painful, but possible</a:t>
            </a:r>
          </a:p>
          <a:p>
            <a:pPr>
              <a:spcBef>
                <a:spcPts val="2008"/>
              </a:spcBef>
              <a:buSzPct val="100000"/>
              <a:buFont typeface="Arial"/>
              <a:buChar char="•"/>
            </a:pPr>
            <a:r>
              <a:t>Migration Assistant available (for ISC DHCP users)</a:t>
            </a:r>
          </a:p>
          <a:p>
            <a:pPr>
              <a:spcBef>
                <a:spcPts val="2008"/>
              </a:spcBef>
              <a:buSzPct val="100000"/>
              <a:buFont typeface="Arial"/>
              <a:buChar char="•"/>
            </a:pPr>
            <a:r>
              <a:t>Configuration only, not leases</a:t>
            </a:r>
          </a:p>
        </p:txBody>
      </p:sp>
      <p:grpSp>
        <p:nvGrpSpPr>
          <p:cNvPr id="192" name="Screenshot 2019-12-27 at 20.24.26.png"/>
          <p:cNvGrpSpPr/>
          <p:nvPr/>
        </p:nvGrpSpPr>
        <p:grpSpPr>
          <a:xfrm>
            <a:off x="5977533" y="1970236"/>
            <a:ext cx="4565729" cy="2766264"/>
            <a:chOff x="0" y="0"/>
            <a:chExt cx="4870110" cy="3934242"/>
          </a:xfrm>
        </p:grpSpPr>
        <p:pic>
          <p:nvPicPr>
            <p:cNvPr id="191" name="Screenshot 2019-12-27 at 20.24.26.png" descr="Screenshot 2019-12-27 at 20.24.26.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000" y="88900"/>
              <a:ext cx="4616111" cy="3604043"/>
            </a:xfrm>
            <a:prstGeom prst="rect">
              <a:avLst/>
            </a:prstGeom>
            <a:ln>
              <a:noFill/>
            </a:ln>
            <a:effectLst/>
          </p:spPr>
        </p:pic>
        <p:pic>
          <p:nvPicPr>
            <p:cNvPr id="190" name="Screenshot 2019-12-27 at 20.24.26.png" descr="Screenshot 2019-12-27 at 20.24.26.png"/>
            <p:cNvPicPr>
              <a:picLocks/>
            </p:cNvPicPr>
            <p:nvPr/>
          </p:nvPicPr>
          <p:blipFill>
            <a:blip r:embed="rId4">
              <a:extLst/>
            </a:blip>
            <a:stretch>
              <a:fillRect/>
            </a:stretch>
          </p:blipFill>
          <p:spPr>
            <a:xfrm>
              <a:off x="0" y="0"/>
              <a:ext cx="4870111" cy="3934243"/>
            </a:xfrm>
            <a:prstGeom prst="rect">
              <a:avLst/>
            </a:prstGeom>
            <a:effectLst/>
          </p:spPr>
        </p:pic>
      </p:grpSp>
      <p:sp>
        <p:nvSpPr>
          <p:cNvPr id="194" name="ISC webinar https://www.isc.org/presentations/…"/>
          <p:cNvSpPr txBox="1"/>
          <p:nvPr/>
        </p:nvSpPr>
        <p:spPr>
          <a:xfrm>
            <a:off x="6017765" y="4434791"/>
            <a:ext cx="5327396" cy="2374692"/>
          </a:xfrm>
          <a:prstGeom prst="rect">
            <a:avLst/>
          </a:prstGeom>
          <a:ln w="12700">
            <a:miter lim="400000"/>
          </a:ln>
          <a:extLst>
            <a:ext uri="{C572A759-6A51-4108-AA02-DFA0A04FC94B}">
              <ma14:wrappingTextBoxFlag xmlns:ma14="http://schemas.microsoft.com/office/mac/drawingml/2011/main" val="1"/>
            </a:ext>
          </a:extLst>
        </p:spPr>
        <p:txBody>
          <a:bodyPr lIns="42515" tIns="42515" rIns="42515" bIns="42515" anchor="ctr">
            <a:spAutoFit/>
          </a:bodyPr>
          <a:lstStyle/>
          <a:p>
            <a:pPr>
              <a:spcBef>
                <a:spcPts val="2008"/>
              </a:spcBef>
              <a:defRPr sz="2200" b="0"/>
            </a:pPr>
            <a:r>
              <a:t>ISC webinar</a:t>
            </a:r>
            <a:br/>
            <a:r>
              <a:rPr u="sng">
                <a:hlinkClick r:id="rId5"/>
              </a:rPr>
              <a:t>https://www.isc.org/presentations/</a:t>
            </a:r>
          </a:p>
          <a:p>
            <a:pPr>
              <a:spcBef>
                <a:spcPts val="2008"/>
              </a:spcBef>
              <a:defRPr sz="2200" b="0"/>
            </a:pPr>
            <a:r>
              <a:t>NANOG’76 talk</a:t>
            </a:r>
            <a:br/>
            <a:r>
              <a:rPr u="sng">
                <a:hlinkClick r:id="rId6"/>
              </a:rPr>
              <a:t>https://pc.nanog.org/static/published/meetings//NANOG76/daily/day_2.html#talk_1998</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Where is Kea popular?"/>
          <p:cNvSpPr txBox="1">
            <a:spLocks noGrp="1"/>
          </p:cNvSpPr>
          <p:nvPr>
            <p:ph type="title"/>
          </p:nvPr>
        </p:nvSpPr>
        <p:spPr>
          <a:prstGeom prst="rect">
            <a:avLst/>
          </a:prstGeom>
        </p:spPr>
        <p:txBody>
          <a:bodyPr>
            <a:normAutofit fontScale="90000"/>
          </a:bodyPr>
          <a:lstStyle>
            <a:lvl1pPr>
              <a:defRPr sz="7800"/>
            </a:lvl1pPr>
          </a:lstStyle>
          <a:p>
            <a:r>
              <a:t>Where is Kea popular?</a:t>
            </a:r>
          </a:p>
        </p:txBody>
      </p:sp>
      <p:sp>
        <p:nvSpPr>
          <p:cNvPr id="351" name="Service Provider networks…"/>
          <p:cNvSpPr txBox="1">
            <a:spLocks noGrp="1"/>
          </p:cNvSpPr>
          <p:nvPr>
            <p:ph type="body" idx="1"/>
          </p:nvPr>
        </p:nvSpPr>
        <p:spPr>
          <a:prstGeom prst="rect">
            <a:avLst/>
          </a:prstGeom>
        </p:spPr>
        <p:txBody>
          <a:bodyPr/>
          <a:lstStyle/>
          <a:p>
            <a:pPr>
              <a:buSzPct val="100000"/>
              <a:buFont typeface="Arial"/>
              <a:buChar char="•"/>
            </a:pPr>
            <a:r>
              <a:t>Service Provider networks</a:t>
            </a:r>
          </a:p>
          <a:p>
            <a:pPr>
              <a:buSzPct val="100000"/>
              <a:buFont typeface="Arial"/>
              <a:buChar char="•"/>
            </a:pPr>
            <a:r>
              <a:t>Access providers (Cable, Fiber)</a:t>
            </a:r>
          </a:p>
          <a:p>
            <a:pPr>
              <a:buSzPct val="100000"/>
              <a:buFont typeface="Arial"/>
              <a:buChar char="•"/>
            </a:pPr>
            <a:r>
              <a:t>Greenfield deployments</a:t>
            </a:r>
          </a:p>
          <a:p>
            <a:pPr>
              <a:buSzPct val="100000"/>
              <a:buFont typeface="Arial"/>
              <a:buChar char="•"/>
            </a:pPr>
            <a:r>
              <a:t>IPv6 networks</a:t>
            </a:r>
          </a:p>
        </p:txBody>
      </p:sp>
      <p:sp>
        <p:nvSpPr>
          <p:cNvPr id="352" name="Community Fibre Presentation at UKNOF…"/>
          <p:cNvSpPr txBox="1"/>
          <p:nvPr/>
        </p:nvSpPr>
        <p:spPr>
          <a:xfrm>
            <a:off x="2807379" y="5718336"/>
            <a:ext cx="5459126" cy="639858"/>
          </a:xfrm>
          <a:prstGeom prst="rect">
            <a:avLst/>
          </a:prstGeom>
          <a:ln w="12700">
            <a:miter lim="400000"/>
          </a:ln>
          <a:extLst>
            <a:ext uri="{C572A759-6A51-4108-AA02-DFA0A04FC94B}">
              <ma14:wrappingTextBoxFlag xmlns:ma14="http://schemas.microsoft.com/office/mac/drawingml/2011/main" val="1"/>
            </a:ext>
          </a:extLst>
        </p:spPr>
        <p:txBody>
          <a:bodyPr wrap="none" lIns="42515" tIns="42515" rIns="42515" bIns="42515" anchor="ctr">
            <a:spAutoFit/>
          </a:bodyPr>
          <a:lstStyle/>
          <a:p>
            <a:r>
              <a:t>Community Fibre Presentation at UKNOF</a:t>
            </a:r>
          </a:p>
          <a:p>
            <a:r>
              <a:t>https://indico.uknof.org.uk/event/47/contributions/685/</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2020 Roadmap"/>
          <p:cNvSpPr txBox="1">
            <a:spLocks noGrp="1"/>
          </p:cNvSpPr>
          <p:nvPr>
            <p:ph type="title"/>
          </p:nvPr>
        </p:nvSpPr>
        <p:spPr>
          <a:prstGeom prst="rect">
            <a:avLst/>
          </a:prstGeom>
        </p:spPr>
        <p:txBody>
          <a:bodyPr>
            <a:normAutofit/>
          </a:bodyPr>
          <a:lstStyle>
            <a:lvl1pPr>
              <a:defRPr sz="7800"/>
            </a:lvl1pPr>
          </a:lstStyle>
          <a:p>
            <a:r>
              <a:t>2020 Roadmap</a:t>
            </a:r>
          </a:p>
        </p:txBody>
      </p:sp>
      <p:sp>
        <p:nvSpPr>
          <p:cNvPr id="394" name="Performance improvements…"/>
          <p:cNvSpPr txBox="1">
            <a:spLocks noGrp="1"/>
          </p:cNvSpPr>
          <p:nvPr>
            <p:ph type="body" idx="1"/>
          </p:nvPr>
        </p:nvSpPr>
        <p:spPr>
          <a:prstGeom prst="rect">
            <a:avLst/>
          </a:prstGeom>
        </p:spPr>
        <p:txBody>
          <a:bodyPr>
            <a:normAutofit fontScale="77500" lnSpcReduction="20000"/>
          </a:bodyPr>
          <a:lstStyle/>
          <a:p>
            <a:pPr marL="372008" lvl="1" indent="0">
              <a:buNone/>
              <a:defRPr sz="4400"/>
            </a:pPr>
            <a:r>
              <a:rPr lang="en-US" u="sng"/>
              <a:t>1.7.x</a:t>
            </a:r>
          </a:p>
          <a:p>
            <a:pPr marL="723347" lvl="1" indent="-351341">
              <a:defRPr sz="4400"/>
            </a:pPr>
            <a:r>
              <a:rPr lang="en-US"/>
              <a:t>New Open source hook module </a:t>
            </a:r>
            <a:r>
              <a:rPr lang="mr-IN"/>
              <a:t>–</a:t>
            </a:r>
            <a:r>
              <a:rPr lang="en-US"/>
              <a:t> Flex Options</a:t>
            </a:r>
          </a:p>
          <a:p>
            <a:pPr marL="723347" lvl="1" indent="-351341">
              <a:defRPr sz="4400"/>
            </a:pPr>
            <a:r>
              <a:rPr lang="en-US"/>
              <a:t>BOOTP</a:t>
            </a:r>
          </a:p>
          <a:p>
            <a:pPr marL="723347" lvl="1" indent="-351341">
              <a:defRPr sz="4400"/>
            </a:pPr>
            <a:r>
              <a:rPr lang="en-US"/>
              <a:t>Prometheus exporter</a:t>
            </a:r>
          </a:p>
          <a:p>
            <a:pPr marL="723347" lvl="1" indent="-351341">
              <a:defRPr sz="4400"/>
            </a:pPr>
            <a:r>
              <a:rPr lang="en-US"/>
              <a:t>Dashboard</a:t>
            </a:r>
          </a:p>
          <a:p>
            <a:pPr marL="723347" lvl="1" indent="-351341">
              <a:defRPr sz="4400"/>
            </a:pPr>
            <a:endParaRPr lang="en-US"/>
          </a:p>
          <a:p>
            <a:pPr marL="372008" lvl="1" indent="0">
              <a:buNone/>
              <a:defRPr sz="4400"/>
            </a:pPr>
            <a:r>
              <a:rPr lang="en-US" u="sng"/>
              <a:t>1.8.x</a:t>
            </a:r>
          </a:p>
          <a:p>
            <a:pPr marL="723347" lvl="1" indent="-351341">
              <a:defRPr sz="4400"/>
            </a:pPr>
            <a:r>
              <a:t>Performance improvements</a:t>
            </a:r>
          </a:p>
          <a:p>
            <a:pPr marL="723347" lvl="1" indent="-351341">
              <a:defRPr sz="4400"/>
            </a:pPr>
            <a:r>
              <a:t>Multi-threading</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Title 1"/>
          <p:cNvSpPr txBox="1">
            <a:spLocks noGrp="1"/>
          </p:cNvSpPr>
          <p:nvPr>
            <p:ph type="title"/>
          </p:nvPr>
        </p:nvSpPr>
        <p:spPr>
          <a:prstGeom prst="rect">
            <a:avLst/>
          </a:prstGeom>
        </p:spPr>
        <p:txBody>
          <a:bodyPr>
            <a:normAutofit/>
          </a:bodyPr>
          <a:lstStyle>
            <a:lvl1pPr>
              <a:defRPr sz="7800"/>
            </a:lvl1pPr>
          </a:lstStyle>
          <a:p>
            <a:r>
              <a:t>Stork Dashboard</a:t>
            </a:r>
          </a:p>
        </p:txBody>
      </p:sp>
      <p:sp>
        <p:nvSpPr>
          <p:cNvPr id="398" name="Text Placeholder 1"/>
          <p:cNvSpPr txBox="1">
            <a:spLocks noGrp="1"/>
          </p:cNvSpPr>
          <p:nvPr>
            <p:ph type="body" idx="1"/>
          </p:nvPr>
        </p:nvSpPr>
        <p:spPr>
          <a:xfrm>
            <a:off x="838200" y="1705030"/>
            <a:ext cx="10515600" cy="4239509"/>
          </a:xfrm>
          <a:prstGeom prst="rect">
            <a:avLst/>
          </a:prstGeom>
        </p:spPr>
        <p:txBody>
          <a:bodyPr>
            <a:noAutofit/>
          </a:bodyPr>
          <a:lstStyle/>
          <a:p>
            <a:pPr marL="208057" indent="-208057" defTabSz="283576">
              <a:spcBef>
                <a:spcPts val="503"/>
              </a:spcBef>
              <a:defRPr sz="2029" b="1"/>
            </a:pPr>
            <a:r>
              <a:rPr sz="2700"/>
              <a:t>Configuration inspection</a:t>
            </a:r>
          </a:p>
          <a:p>
            <a:pPr marL="418043" lvl="1" indent="-202279" defTabSz="283576">
              <a:spcBef>
                <a:spcPts val="503"/>
              </a:spcBef>
              <a:defRPr sz="2029"/>
            </a:pPr>
            <a:r>
              <a:rPr sz="2700"/>
              <a:t>subnets, pool, shared networks (per server, aggregated list)</a:t>
            </a:r>
          </a:p>
          <a:p>
            <a:pPr marL="418043" lvl="1" indent="-202279" defTabSz="283576">
              <a:spcBef>
                <a:spcPts val="503"/>
              </a:spcBef>
              <a:defRPr sz="2029"/>
            </a:pPr>
            <a:r>
              <a:rPr sz="2700"/>
              <a:t>filtering/search mechanism</a:t>
            </a:r>
          </a:p>
          <a:p>
            <a:pPr marL="208057" indent="-208057" defTabSz="283576">
              <a:spcBef>
                <a:spcPts val="503"/>
              </a:spcBef>
              <a:defRPr sz="2029"/>
            </a:pPr>
            <a:r>
              <a:rPr sz="2700"/>
              <a:t>Focus on </a:t>
            </a:r>
            <a:r>
              <a:rPr sz="2700" b="1"/>
              <a:t>features Grafana can’t easily do</a:t>
            </a:r>
          </a:p>
          <a:p>
            <a:pPr marL="418043" lvl="1" indent="-202279" defTabSz="283576">
              <a:spcBef>
                <a:spcPts val="503"/>
              </a:spcBef>
              <a:defRPr sz="2029"/>
            </a:pPr>
            <a:r>
              <a:rPr sz="2700"/>
              <a:t>Display pool utilization (total, pool, reserved, in use)</a:t>
            </a:r>
          </a:p>
          <a:p>
            <a:pPr marL="418043" lvl="1" indent="-202279" defTabSz="283576">
              <a:spcBef>
                <a:spcPts val="503"/>
              </a:spcBef>
              <a:defRPr sz="2029"/>
            </a:pPr>
            <a:r>
              <a:rPr lang="en-US" sz="2700"/>
              <a:t>HA/Failover </a:t>
            </a:r>
            <a:r>
              <a:rPr sz="2700"/>
              <a:t>status</a:t>
            </a:r>
          </a:p>
          <a:p>
            <a:pPr marL="208057" indent="-208057" defTabSz="283576">
              <a:spcBef>
                <a:spcPts val="503"/>
              </a:spcBef>
              <a:defRPr sz="2029" b="1"/>
            </a:pPr>
            <a:r>
              <a:rPr sz="2700"/>
              <a:t>Health status:</a:t>
            </a:r>
          </a:p>
          <a:p>
            <a:pPr marL="418043" lvl="1" indent="-202279" defTabSz="283576">
              <a:spcBef>
                <a:spcPts val="503"/>
              </a:spcBef>
              <a:defRPr sz="2029"/>
            </a:pPr>
            <a:r>
              <a:rPr sz="2700"/>
              <a:t>CPU/mem utilization</a:t>
            </a:r>
          </a:p>
          <a:p>
            <a:pPr marL="418043" lvl="1" indent="-202279" defTabSz="283576">
              <a:spcBef>
                <a:spcPts val="503"/>
              </a:spcBef>
              <a:defRPr sz="2029"/>
            </a:pPr>
            <a:r>
              <a:rPr sz="2700"/>
              <a:t>Uptime, time since reconfig, version</a:t>
            </a:r>
          </a:p>
          <a:p>
            <a:pPr marL="418043" lvl="1" indent="-202279" defTabSz="283576">
              <a:spcBef>
                <a:spcPts val="503"/>
              </a:spcBef>
              <a:defRPr sz="2029"/>
            </a:pPr>
            <a:r>
              <a:rPr sz="2700"/>
              <a:t># of queries</a:t>
            </a:r>
          </a:p>
          <a:p>
            <a:pPr marL="418043" lvl="1" indent="-202279" defTabSz="283576">
              <a:spcBef>
                <a:spcPts val="503"/>
              </a:spcBef>
              <a:defRPr sz="2029"/>
            </a:pPr>
            <a:r>
              <a:rPr sz="2700"/>
              <a:t>Response time</a:t>
            </a:r>
          </a:p>
        </p:txBody>
      </p:sp>
      <p:sp>
        <p:nvSpPr>
          <p:cNvPr id="399" name="Title 3"/>
          <p:cNvSpPr txBox="1"/>
          <p:nvPr/>
        </p:nvSpPr>
        <p:spPr>
          <a:xfrm>
            <a:off x="5054183" y="5957317"/>
            <a:ext cx="2721483" cy="315239"/>
          </a:xfrm>
          <a:prstGeom prst="rect">
            <a:avLst/>
          </a:prstGeom>
          <a:ln w="12700">
            <a:miter lim="400000"/>
          </a:ln>
          <a:extLst>
            <a:ext uri="{C572A759-6A51-4108-AA02-DFA0A04FC94B}">
              <ma14:wrappingTextBoxFlag xmlns:ma14="http://schemas.microsoft.com/office/mac/drawingml/2011/main" val="1"/>
            </a:ext>
          </a:extLst>
        </p:spPr>
        <p:txBody>
          <a:bodyPr lIns="40812" tIns="40812" rIns="40812" bIns="40812" anchor="ctr">
            <a:noAutofit/>
          </a:bodyPr>
          <a:lstStyle>
            <a:lvl1pPr indent="31210" defTabSz="359895">
              <a:defRPr sz="2304">
                <a:solidFill>
                  <a:srgbClr val="1380C3"/>
                </a:solidFill>
              </a:defRPr>
            </a:lvl1pPr>
          </a:lstStyle>
          <a:p>
            <a:r>
              <a:rPr sz="3300"/>
              <a:t>May 2020</a:t>
            </a:r>
          </a:p>
        </p:txBody>
      </p:sp>
      <p:pic>
        <p:nvPicPr>
          <p:cNvPr id="400" name="stork-square-200px.png" descr="stork-square-200px.png"/>
          <p:cNvPicPr>
            <a:picLocks noChangeAspect="1"/>
          </p:cNvPicPr>
          <p:nvPr/>
        </p:nvPicPr>
        <p:blipFill>
          <a:blip r:embed="rId2">
            <a:extLst/>
          </a:blip>
          <a:stretch>
            <a:fillRect/>
          </a:stretch>
        </p:blipFill>
        <p:spPr>
          <a:xfrm>
            <a:off x="7945759" y="3968463"/>
            <a:ext cx="3926059" cy="2591199"/>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gitlab.isc.org"/>
          <p:cNvSpPr txBox="1">
            <a:spLocks noGrp="1"/>
          </p:cNvSpPr>
          <p:nvPr>
            <p:ph type="title"/>
          </p:nvPr>
        </p:nvSpPr>
        <p:spPr>
          <a:prstGeom prst="rect">
            <a:avLst/>
          </a:prstGeom>
        </p:spPr>
        <p:txBody>
          <a:bodyPr>
            <a:normAutofit/>
          </a:bodyPr>
          <a:lstStyle>
            <a:lvl1pPr>
              <a:defRPr sz="7800">
                <a:hlinkClick r:id=""/>
              </a:defRPr>
            </a:lvl1pPr>
          </a:lstStyle>
          <a:p>
            <a:r>
              <a:rPr>
                <a:hlinkClick r:id="rId2"/>
              </a:rPr>
              <a:t>gitlab.isc.org</a:t>
            </a:r>
          </a:p>
        </p:txBody>
      </p:sp>
      <p:pic>
        <p:nvPicPr>
          <p:cNvPr id="387" name="Screen Shot 2019-08-05 at 15.56.51.png" descr="Screen Shot 2019-08-05 at 15.56.5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6014" y="1676798"/>
            <a:ext cx="10476212" cy="5095516"/>
          </a:xfrm>
          <a:prstGeom prst="rect">
            <a:avLst/>
          </a:prstGeom>
          <a:ln w="12700">
            <a:miter lim="400000"/>
          </a:ln>
        </p:spPr>
      </p:pic>
      <p:sp>
        <p:nvSpPr>
          <p:cNvPr id="388" name="https://gitlab.isc.org/isc-projects/kea/"/>
          <p:cNvSpPr txBox="1"/>
          <p:nvPr/>
        </p:nvSpPr>
        <p:spPr>
          <a:xfrm>
            <a:off x="6146137" y="6153676"/>
            <a:ext cx="4976089" cy="357493"/>
          </a:xfrm>
          <a:prstGeom prst="rect">
            <a:avLst/>
          </a:prstGeom>
          <a:solidFill>
            <a:srgbClr val="D6D6D6"/>
          </a:solidFill>
          <a:ln w="12700">
            <a:miter lim="400000"/>
          </a:ln>
          <a:extLst>
            <a:ext uri="{C572A759-6A51-4108-AA02-DFA0A04FC94B}">
              <ma14:wrappingTextBoxFlag xmlns:ma14="http://schemas.microsoft.com/office/mac/drawingml/2011/main" val="1"/>
            </a:ext>
          </a:extLst>
        </p:spPr>
        <p:txBody>
          <a:bodyPr lIns="39858" tIns="39858" rIns="39858" bIns="39858" anchor="ctr">
            <a:spAutoFit/>
          </a:bodyPr>
          <a:lstStyle>
            <a:lvl1pPr>
              <a:spcBef>
                <a:spcPts val="3200"/>
              </a:spcBef>
              <a:defRPr sz="1800" u="sng">
                <a:hlinkClick r:id=""/>
              </a:defRPr>
            </a:lvl1pPr>
          </a:lstStyle>
          <a:p>
            <a:pPr>
              <a:defRPr u="none"/>
            </a:pPr>
            <a:r>
              <a:rPr u="sng">
                <a:hlinkClick r:id="rId4"/>
              </a:rPr>
              <a:t>https://gitlab.isc.org/isc-projects/kea/</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2" name="Image" descr="Image"/>
          <p:cNvPicPr>
            <a:picLocks noChangeAspect="1"/>
          </p:cNvPicPr>
          <p:nvPr/>
        </p:nvPicPr>
        <p:blipFill>
          <a:blip r:embed="rId2">
            <a:extLst/>
          </a:blip>
          <a:stretch>
            <a:fillRect/>
          </a:stretch>
        </p:blipFill>
        <p:spPr>
          <a:xfrm>
            <a:off x="9719442" y="337120"/>
            <a:ext cx="1921591" cy="1200995"/>
          </a:xfrm>
          <a:prstGeom prst="rect">
            <a:avLst/>
          </a:prstGeom>
          <a:ln w="12700">
            <a:miter lim="400000"/>
          </a:ln>
        </p:spPr>
      </p:pic>
      <p:sp>
        <p:nvSpPr>
          <p:cNvPr id="403" name="References"/>
          <p:cNvSpPr txBox="1">
            <a:spLocks noGrp="1"/>
          </p:cNvSpPr>
          <p:nvPr>
            <p:ph type="title"/>
          </p:nvPr>
        </p:nvSpPr>
        <p:spPr>
          <a:xfrm>
            <a:off x="1234969" y="218407"/>
            <a:ext cx="10406064" cy="1518048"/>
          </a:xfrm>
          <a:prstGeom prst="rect">
            <a:avLst/>
          </a:prstGeom>
        </p:spPr>
        <p:txBody>
          <a:bodyPr>
            <a:normAutofit/>
          </a:bodyPr>
          <a:lstStyle>
            <a:lvl1pPr>
              <a:defRPr sz="7800"/>
            </a:lvl1pPr>
          </a:lstStyle>
          <a:p>
            <a:r>
              <a:t>References</a:t>
            </a:r>
          </a:p>
        </p:txBody>
      </p:sp>
      <p:sp>
        <p:nvSpPr>
          <p:cNvPr id="404" name="Website: isc.org/kea/…"/>
          <p:cNvSpPr txBox="1">
            <a:spLocks noGrp="1"/>
          </p:cNvSpPr>
          <p:nvPr>
            <p:ph type="body" idx="1"/>
          </p:nvPr>
        </p:nvSpPr>
        <p:spPr>
          <a:xfrm>
            <a:off x="892968" y="1826121"/>
            <a:ext cx="10406064" cy="4420195"/>
          </a:xfrm>
          <a:prstGeom prst="rect">
            <a:avLst/>
          </a:prstGeom>
        </p:spPr>
        <p:txBody>
          <a:bodyPr>
            <a:normAutofit fontScale="70000" lnSpcReduction="20000"/>
          </a:bodyPr>
          <a:lstStyle/>
          <a:p>
            <a:pPr marL="0" indent="0" algn="ctr">
              <a:spcBef>
                <a:spcPts val="0"/>
              </a:spcBef>
              <a:buNone/>
              <a:defRPr sz="3400" b="1">
                <a:solidFill>
                  <a:srgbClr val="3283C3"/>
                </a:solidFill>
              </a:defRPr>
            </a:pPr>
            <a:endParaRPr/>
          </a:p>
          <a:p>
            <a:pPr marL="0" indent="0" algn="ctr">
              <a:lnSpc>
                <a:spcPct val="150000"/>
              </a:lnSpc>
              <a:spcBef>
                <a:spcPts val="0"/>
              </a:spcBef>
              <a:buNone/>
              <a:defRPr sz="3400" b="1">
                <a:solidFill>
                  <a:srgbClr val="3283C3"/>
                </a:solidFill>
              </a:defRPr>
            </a:pPr>
            <a:r>
              <a:t>Website: </a:t>
            </a:r>
            <a:r>
              <a:rPr u="sng">
                <a:hlinkClick r:id="rId3"/>
              </a:rPr>
              <a:t>isc.org/kea/</a:t>
            </a:r>
          </a:p>
          <a:p>
            <a:pPr marL="0" indent="0" algn="ctr">
              <a:lnSpc>
                <a:spcPct val="150000"/>
              </a:lnSpc>
              <a:spcBef>
                <a:spcPts val="0"/>
              </a:spcBef>
              <a:buNone/>
              <a:defRPr sz="3400" b="1">
                <a:solidFill>
                  <a:srgbClr val="3283C3"/>
                </a:solidFill>
              </a:defRPr>
            </a:pPr>
            <a:r>
              <a:t>Project site: </a:t>
            </a:r>
            <a:r>
              <a:rPr u="sng">
                <a:hlinkClick r:id="rId4"/>
              </a:rPr>
              <a:t>gitlab.isc.org/isc-projects/kea</a:t>
            </a:r>
          </a:p>
          <a:p>
            <a:pPr marL="0" indent="0" algn="ctr">
              <a:lnSpc>
                <a:spcPct val="150000"/>
              </a:lnSpc>
              <a:spcBef>
                <a:spcPts val="0"/>
              </a:spcBef>
              <a:buNone/>
              <a:defRPr sz="3400" b="1">
                <a:solidFill>
                  <a:srgbClr val="3283C3"/>
                </a:solidFill>
              </a:defRPr>
            </a:pPr>
            <a:r>
              <a:t>Documentation: </a:t>
            </a:r>
            <a:r>
              <a:rPr u="sng">
                <a:hlinkClick r:id="rId5"/>
              </a:rPr>
              <a:t>https://kea.readthedocs.io</a:t>
            </a:r>
            <a:endParaRPr lang="en-US" u="sng">
              <a:hlinkClick r:id=""/>
            </a:endParaRPr>
          </a:p>
          <a:p>
            <a:pPr marL="0" indent="0" algn="ctr">
              <a:lnSpc>
                <a:spcPct val="150000"/>
              </a:lnSpc>
              <a:spcBef>
                <a:spcPts val="0"/>
              </a:spcBef>
              <a:buNone/>
              <a:defRPr sz="3400" b="1">
                <a:solidFill>
                  <a:srgbClr val="3283C3"/>
                </a:solidFill>
              </a:defRPr>
            </a:pPr>
            <a:r>
              <a:rPr lang="en-US" u="sng">
                <a:hlinkClick r:id=""/>
              </a:rPr>
              <a:t>https://kb.isc.org/docs/kea-performance-optimization</a:t>
            </a:r>
          </a:p>
          <a:p>
            <a:pPr marL="0" indent="0" algn="ctr">
              <a:lnSpc>
                <a:spcPct val="150000"/>
              </a:lnSpc>
              <a:spcBef>
                <a:spcPts val="0"/>
              </a:spcBef>
              <a:buNone/>
              <a:defRPr sz="3400" b="1">
                <a:solidFill>
                  <a:srgbClr val="3283C3"/>
                </a:solidFill>
              </a:defRPr>
            </a:pPr>
            <a:r>
              <a:rPr lang="en-US" u="sng">
                <a:hlinkClick r:id=""/>
              </a:rPr>
              <a:t>https://kb.isc.org/docs/kea-dhcpv6-design-considerations</a:t>
            </a:r>
          </a:p>
          <a:p>
            <a:pPr marL="0" indent="0" algn="ctr">
              <a:lnSpc>
                <a:spcPct val="150000"/>
              </a:lnSpc>
              <a:spcBef>
                <a:spcPts val="0"/>
              </a:spcBef>
              <a:buNone/>
              <a:defRPr sz="3400" b="1">
                <a:solidFill>
                  <a:srgbClr val="3283C3"/>
                </a:solidFill>
              </a:defRPr>
            </a:pPr>
            <a:r>
              <a:rPr lang="en-US" u="sng">
                <a:hlinkClick r:id=""/>
              </a:rPr>
              <a:t>https://kb.isc.org/docs/understanding-client-classification</a:t>
            </a:r>
            <a:endParaRPr u="sng">
              <a:hlinkClick r:id="rId5"/>
            </a:endParaRPr>
          </a:p>
          <a:p>
            <a:pPr marL="0" indent="0" algn="ctr">
              <a:lnSpc>
                <a:spcPct val="150000"/>
              </a:lnSpc>
              <a:spcBef>
                <a:spcPts val="0"/>
              </a:spcBef>
              <a:buNone/>
              <a:defRPr sz="3400" b="1">
                <a:solidFill>
                  <a:srgbClr val="3283C3"/>
                </a:solidFill>
              </a:defRPr>
            </a:pPr>
            <a:r>
              <a:t>Upcoming APNIC Kea webinar: </a:t>
            </a:r>
            <a:r>
              <a:rPr u="sng">
                <a:hlinkClick r:id="rId6"/>
              </a:rPr>
              <a:t>tinyurl.com/apnic-kea</a:t>
            </a:r>
          </a:p>
          <a:p>
            <a:pPr marL="0" indent="0" algn="ctr">
              <a:lnSpc>
                <a:spcPct val="150000"/>
              </a:lnSpc>
              <a:spcBef>
                <a:spcPts val="0"/>
              </a:spcBef>
              <a:buNone/>
              <a:defRPr sz="3400" b="1">
                <a:solidFill>
                  <a:srgbClr val="3283C3"/>
                </a:solidFill>
              </a:defRPr>
            </a:pPr>
            <a:r>
              <a:t>My email: </a:t>
            </a:r>
            <a:r>
              <a:rPr lang="en-US" u="sng">
                <a:hlinkClick r:id="rId7"/>
              </a:rPr>
              <a:t>peterd@isc.org</a:t>
            </a:r>
            <a:endParaRPr u="sng">
              <a:hlinkClick r:id="rId7"/>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DHCPv6 quirks"/>
          <p:cNvSpPr txBox="1">
            <a:spLocks noGrp="1"/>
          </p:cNvSpPr>
          <p:nvPr>
            <p:ph type="ctrTitle"/>
          </p:nvPr>
        </p:nvSpPr>
        <p:spPr>
          <a:prstGeom prst="rect">
            <a:avLst/>
          </a:prstGeom>
        </p:spPr>
        <p:txBody>
          <a:bodyPr/>
          <a:lstStyle/>
          <a:p>
            <a:r>
              <a:t>DHCPv6 quirks</a:t>
            </a:r>
          </a:p>
        </p:txBody>
      </p:sp>
      <p:sp>
        <p:nvSpPr>
          <p:cNvPr id="2" name="Subtitle 1"/>
          <p:cNvSpPr>
            <a:spLocks noGrp="1"/>
          </p:cNvSpPr>
          <p:nvPr>
            <p:ph type="subTitle" idx="1"/>
          </p:nvPr>
        </p:nvSpPr>
        <p:spPr/>
        <p:txBody>
          <a:bodyPr>
            <a:normAutofit/>
          </a:bodyPr>
          <a:lstStyle/>
          <a:p>
            <a:r>
              <a:rPr lang="en-US"/>
              <a:t>Relays</a:t>
            </a:r>
          </a:p>
          <a:p>
            <a:r>
              <a:rPr lang="en-US"/>
              <a:t>MAC vs DUID</a:t>
            </a:r>
          </a:p>
          <a:p>
            <a:r>
              <a:rPr lang="en-US"/>
              <a:t>Prefix Delegation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Relayed DHCPv6 traffic"/>
          <p:cNvSpPr txBox="1">
            <a:spLocks noGrp="1"/>
          </p:cNvSpPr>
          <p:nvPr>
            <p:ph type="title"/>
          </p:nvPr>
        </p:nvSpPr>
        <p:spPr>
          <a:prstGeom prst="rect">
            <a:avLst/>
          </a:prstGeom>
        </p:spPr>
        <p:txBody>
          <a:bodyPr>
            <a:normAutofit fontScale="90000"/>
          </a:bodyPr>
          <a:lstStyle>
            <a:lvl1pPr defTabSz="578358">
              <a:defRPr sz="7722"/>
            </a:lvl1pPr>
          </a:lstStyle>
          <a:p>
            <a:r>
              <a:t>Relayed DHCPv6 traffic</a:t>
            </a:r>
          </a:p>
        </p:txBody>
      </p:sp>
      <p:sp>
        <p:nvSpPr>
          <p:cNvPr id="357" name="Text"/>
          <p:cNvSpPr txBox="1"/>
          <p:nvPr/>
        </p:nvSpPr>
        <p:spPr>
          <a:xfrm>
            <a:off x="2459842" y="1187496"/>
            <a:ext cx="85863" cy="377395"/>
          </a:xfrm>
          <a:prstGeom prst="rect">
            <a:avLst/>
          </a:prstGeom>
          <a:ln w="12700">
            <a:miter lim="400000"/>
          </a:ln>
          <a:extLst>
            <a:ext uri="{C572A759-6A51-4108-AA02-DFA0A04FC94B}">
              <ma14:wrappingTextBoxFlag xmlns:ma14="http://schemas.microsoft.com/office/mac/drawingml/2011/main" val="1"/>
            </a:ext>
          </a:extLst>
        </p:spPr>
        <p:txBody>
          <a:bodyPr wrap="none" lIns="42515" tIns="42515" rIns="42515" bIns="42515" anchor="ctr">
            <a:spAutoFit/>
          </a:bodyPr>
          <a:lstStyle/>
          <a:p>
            <a:pPr defTabSz="382636">
              <a:lnSpc>
                <a:spcPts val="2344"/>
              </a:lnSpc>
              <a:defRPr sz="1200" b="0">
                <a:ln w="0" cap="flat">
                  <a:solidFill>
                    <a:srgbClr val="000000"/>
                  </a:solidFill>
                  <a:prstDash val="solid"/>
                  <a:miter lim="400000"/>
                </a:ln>
                <a:latin typeface="Times"/>
                <a:ea typeface="Times"/>
                <a:cs typeface="Times"/>
                <a:sym typeface="Times"/>
              </a:defRPr>
            </a:pPr>
            <a:endParaRPr/>
          </a:p>
        </p:txBody>
      </p:sp>
      <p:sp>
        <p:nvSpPr>
          <p:cNvPr id="358" name="Text"/>
          <p:cNvSpPr txBox="1"/>
          <p:nvPr/>
        </p:nvSpPr>
        <p:spPr>
          <a:xfrm>
            <a:off x="1585099" y="-622636"/>
            <a:ext cx="85863" cy="377395"/>
          </a:xfrm>
          <a:prstGeom prst="rect">
            <a:avLst/>
          </a:prstGeom>
          <a:ln w="12700">
            <a:miter lim="400000"/>
          </a:ln>
          <a:extLst>
            <a:ext uri="{C572A759-6A51-4108-AA02-DFA0A04FC94B}">
              <ma14:wrappingTextBoxFlag xmlns:ma14="http://schemas.microsoft.com/office/mac/drawingml/2011/main" val="1"/>
            </a:ext>
          </a:extLst>
        </p:spPr>
        <p:txBody>
          <a:bodyPr wrap="none" lIns="42515" tIns="42515" rIns="42515" bIns="42515" anchor="ctr">
            <a:spAutoFit/>
          </a:bodyPr>
          <a:lstStyle/>
          <a:p>
            <a:pPr defTabSz="382636">
              <a:lnSpc>
                <a:spcPts val="2344"/>
              </a:lnSpc>
              <a:defRPr sz="1200" b="0">
                <a:ln w="0" cap="flat">
                  <a:solidFill>
                    <a:srgbClr val="000000"/>
                  </a:solidFill>
                  <a:prstDash val="solid"/>
                  <a:miter lim="400000"/>
                </a:ln>
                <a:latin typeface="Times"/>
                <a:ea typeface="Times"/>
                <a:cs typeface="Times"/>
                <a:sym typeface="Times"/>
              </a:defRPr>
            </a:pPr>
            <a:endParaRPr/>
          </a:p>
        </p:txBody>
      </p:sp>
      <p:pic>
        <p:nvPicPr>
          <p:cNvPr id="359" name="Screenshot 2019-09-07 at 08.36.19.png" descr="Screenshot 2019-09-07 at 08.36.19.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2772" y="4070418"/>
            <a:ext cx="6068397" cy="2003017"/>
          </a:xfrm>
          <a:prstGeom prst="rect">
            <a:avLst/>
          </a:prstGeom>
          <a:ln w="12700">
            <a:miter lim="400000"/>
          </a:ln>
        </p:spPr>
      </p:pic>
      <p:sp>
        <p:nvSpPr>
          <p:cNvPr id="360" name="Up to 8 relays…"/>
          <p:cNvSpPr txBox="1"/>
          <p:nvPr/>
        </p:nvSpPr>
        <p:spPr>
          <a:xfrm>
            <a:off x="7201070" y="4735875"/>
            <a:ext cx="3998613" cy="1470855"/>
          </a:xfrm>
          <a:prstGeom prst="rect">
            <a:avLst/>
          </a:prstGeom>
          <a:ln w="12700">
            <a:miter lim="400000"/>
          </a:ln>
          <a:extLst>
            <a:ext uri="{C572A759-6A51-4108-AA02-DFA0A04FC94B}">
              <ma14:wrappingTextBoxFlag xmlns:ma14="http://schemas.microsoft.com/office/mac/drawingml/2011/main" val="1"/>
            </a:ext>
          </a:extLst>
        </p:spPr>
        <p:txBody>
          <a:bodyPr lIns="42515" tIns="42515" rIns="42515" bIns="42515" anchor="ctr">
            <a:spAutoFit/>
          </a:bodyPr>
          <a:lstStyle/>
          <a:p>
            <a:pPr marL="212576" indent="-212576">
              <a:buSzPct val="145000"/>
              <a:buFont typeface="Verdana"/>
              <a:buChar char="•"/>
            </a:pPr>
            <a:r>
              <a:rPr>
                <a:solidFill>
                  <a:schemeClr val="bg1">
                    <a:lumMod val="75000"/>
                  </a:schemeClr>
                </a:solidFill>
              </a:rPr>
              <a:t>Up to 8 relays</a:t>
            </a:r>
          </a:p>
          <a:p>
            <a:pPr marL="212576" indent="-212576">
              <a:buSzPct val="145000"/>
              <a:buFont typeface="Verdana"/>
              <a:buChar char="•"/>
            </a:pPr>
            <a:r>
              <a:rPr>
                <a:solidFill>
                  <a:schemeClr val="bg1">
                    <a:lumMod val="75000"/>
                  </a:schemeClr>
                </a:solidFill>
              </a:rPr>
              <a:t>Usually 1</a:t>
            </a:r>
          </a:p>
          <a:p>
            <a:pPr marL="212576" indent="-212576">
              <a:buSzPct val="145000"/>
              <a:buFont typeface="Verdana"/>
              <a:buChar char="•"/>
            </a:pPr>
            <a:r>
              <a:rPr>
                <a:solidFill>
                  <a:schemeClr val="bg1">
                    <a:lumMod val="75000"/>
                  </a:schemeClr>
                </a:solidFill>
              </a:rPr>
              <a:t>CMTS</a:t>
            </a:r>
          </a:p>
          <a:p>
            <a:pPr marL="212576" indent="-212576">
              <a:buSzPct val="145000"/>
              <a:buFont typeface="Verdana"/>
              <a:buChar char="•"/>
            </a:pPr>
            <a:r>
              <a:rPr>
                <a:solidFill>
                  <a:schemeClr val="bg1">
                    <a:lumMod val="75000"/>
                  </a:schemeClr>
                </a:solidFill>
              </a:rPr>
              <a:t>Each relay adds extra encapsulation layer</a:t>
            </a:r>
          </a:p>
        </p:txBody>
      </p:sp>
      <p:sp>
        <p:nvSpPr>
          <p:cNvPr id="361" name="Rounded Rectangle"/>
          <p:cNvSpPr/>
          <p:nvPr/>
        </p:nvSpPr>
        <p:spPr>
          <a:xfrm>
            <a:off x="894227" y="5455999"/>
            <a:ext cx="3250295" cy="610800"/>
          </a:xfrm>
          <a:prstGeom prst="roundRect">
            <a:avLst>
              <a:gd name="adj" fmla="val 16447"/>
            </a:avLst>
          </a:prstGeom>
          <a:ln w="38100">
            <a:solidFill>
              <a:schemeClr val="accent1"/>
            </a:solidFill>
            <a:miter lim="400000"/>
          </a:ln>
        </p:spPr>
        <p:txBody>
          <a:bodyPr lIns="42515" tIns="42515" rIns="42515" bIns="42515" anchor="ctr"/>
          <a:lstStyle/>
          <a:p>
            <a:pPr>
              <a:defRPr sz="2200" b="0">
                <a:solidFill>
                  <a:srgbClr val="FFFFFF"/>
                </a:solidFill>
                <a:latin typeface="+mn-lt"/>
                <a:ea typeface="+mn-ea"/>
                <a:cs typeface="+mn-cs"/>
                <a:sym typeface="Helvetica Neue Medium"/>
              </a:defRPr>
            </a:pPr>
            <a:endParaRPr/>
          </a:p>
        </p:txBody>
      </p:sp>
      <p:sp>
        <p:nvSpPr>
          <p:cNvPr id="362" name="Rounded Rectangle"/>
          <p:cNvSpPr/>
          <p:nvPr/>
        </p:nvSpPr>
        <p:spPr>
          <a:xfrm>
            <a:off x="779523" y="4673051"/>
            <a:ext cx="3962895" cy="1596503"/>
          </a:xfrm>
          <a:prstGeom prst="roundRect">
            <a:avLst>
              <a:gd name="adj" fmla="val 8832"/>
            </a:avLst>
          </a:prstGeom>
          <a:ln w="38100">
            <a:solidFill>
              <a:schemeClr val="accent3"/>
            </a:solidFill>
            <a:miter lim="400000"/>
          </a:ln>
        </p:spPr>
        <p:txBody>
          <a:bodyPr lIns="42515" tIns="42515" rIns="42515" bIns="42515" anchor="ctr"/>
          <a:lstStyle/>
          <a:p>
            <a:pPr>
              <a:defRPr sz="2200" b="0">
                <a:solidFill>
                  <a:srgbClr val="FFFFFF"/>
                </a:solidFill>
                <a:latin typeface="+mn-lt"/>
                <a:ea typeface="+mn-ea"/>
                <a:cs typeface="+mn-cs"/>
                <a:sym typeface="Helvetica Neue Medium"/>
              </a:defRPr>
            </a:pPr>
            <a:endParaRPr/>
          </a:p>
        </p:txBody>
      </p:sp>
      <p:sp>
        <p:nvSpPr>
          <p:cNvPr id="363" name="https://www.cloudshark.org/captures/a93239e296bc"/>
          <p:cNvSpPr txBox="1"/>
          <p:nvPr/>
        </p:nvSpPr>
        <p:spPr>
          <a:xfrm>
            <a:off x="1729060" y="3456607"/>
            <a:ext cx="5130473" cy="362859"/>
          </a:xfrm>
          <a:prstGeom prst="rect">
            <a:avLst/>
          </a:prstGeom>
          <a:ln w="12700">
            <a:miter lim="400000"/>
          </a:ln>
          <a:extLst>
            <a:ext uri="{C572A759-6A51-4108-AA02-DFA0A04FC94B}">
              <ma14:wrappingTextBoxFlag xmlns:ma14="http://schemas.microsoft.com/office/mac/drawingml/2011/main" val="1"/>
            </a:ext>
          </a:extLst>
        </p:spPr>
        <p:txBody>
          <a:bodyPr wrap="none" lIns="42515" tIns="42515" rIns="42515" bIns="42515" anchor="ctr">
            <a:spAutoFit/>
          </a:bodyPr>
          <a:lstStyle/>
          <a:p>
            <a:r>
              <a:rPr>
                <a:solidFill>
                  <a:schemeClr val="bg1">
                    <a:lumMod val="75000"/>
                  </a:schemeClr>
                </a:solidFill>
              </a:rPr>
              <a:t>https://www.cloudshark.org/captures/a93239e296bc</a:t>
            </a:r>
          </a:p>
        </p:txBody>
      </p:sp>
      <p:sp>
        <p:nvSpPr>
          <p:cNvPr id="364" name="https://www.cloudshark.org/captures/ed586947ac56"/>
          <p:cNvSpPr txBox="1"/>
          <p:nvPr/>
        </p:nvSpPr>
        <p:spPr>
          <a:xfrm>
            <a:off x="1737000" y="3184819"/>
            <a:ext cx="5130473" cy="362859"/>
          </a:xfrm>
          <a:prstGeom prst="rect">
            <a:avLst/>
          </a:prstGeom>
          <a:ln w="12700">
            <a:miter lim="400000"/>
          </a:ln>
          <a:extLst>
            <a:ext uri="{C572A759-6A51-4108-AA02-DFA0A04FC94B}">
              <ma14:wrappingTextBoxFlag xmlns:ma14="http://schemas.microsoft.com/office/mac/drawingml/2011/main" val="1"/>
            </a:ext>
          </a:extLst>
        </p:spPr>
        <p:txBody>
          <a:bodyPr wrap="none" lIns="42515" tIns="42515" rIns="42515" bIns="42515" anchor="ctr">
            <a:spAutoFit/>
          </a:bodyPr>
          <a:lstStyle/>
          <a:p>
            <a:r>
              <a:rPr>
                <a:solidFill>
                  <a:srgbClr val="2C2C2C"/>
                </a:solidFill>
              </a:rPr>
              <a:t>https://www.cloudshark.org/captures/ed586947ac56</a:t>
            </a:r>
          </a:p>
        </p:txBody>
      </p:sp>
      <p:sp>
        <p:nvSpPr>
          <p:cNvPr id="365" name="(single relay)"/>
          <p:cNvSpPr txBox="1"/>
          <p:nvPr/>
        </p:nvSpPr>
        <p:spPr>
          <a:xfrm>
            <a:off x="8678661" y="3184819"/>
            <a:ext cx="1282402" cy="362859"/>
          </a:xfrm>
          <a:prstGeom prst="rect">
            <a:avLst/>
          </a:prstGeom>
          <a:ln w="12700">
            <a:miter lim="400000"/>
          </a:ln>
          <a:extLst>
            <a:ext uri="{C572A759-6A51-4108-AA02-DFA0A04FC94B}">
              <ma14:wrappingTextBoxFlag xmlns:ma14="http://schemas.microsoft.com/office/mac/drawingml/2011/main" val="1"/>
            </a:ext>
          </a:extLst>
        </p:spPr>
        <p:txBody>
          <a:bodyPr wrap="none" lIns="42515" tIns="42515" rIns="42515" bIns="42515" anchor="ctr">
            <a:spAutoFit/>
          </a:bodyPr>
          <a:lstStyle/>
          <a:p>
            <a:r>
              <a:rPr>
                <a:solidFill>
                  <a:schemeClr val="bg1">
                    <a:lumMod val="75000"/>
                  </a:schemeClr>
                </a:solidFill>
              </a:rPr>
              <a:t>(single relay)</a:t>
            </a:r>
          </a:p>
        </p:txBody>
      </p:sp>
      <p:sp>
        <p:nvSpPr>
          <p:cNvPr id="366" name="(two relays)"/>
          <p:cNvSpPr txBox="1"/>
          <p:nvPr/>
        </p:nvSpPr>
        <p:spPr>
          <a:xfrm>
            <a:off x="8726751" y="3456607"/>
            <a:ext cx="1195727" cy="362859"/>
          </a:xfrm>
          <a:prstGeom prst="rect">
            <a:avLst/>
          </a:prstGeom>
          <a:ln w="12700">
            <a:miter lim="400000"/>
          </a:ln>
          <a:extLst>
            <a:ext uri="{C572A759-6A51-4108-AA02-DFA0A04FC94B}">
              <ma14:wrappingTextBoxFlag xmlns:ma14="http://schemas.microsoft.com/office/mac/drawingml/2011/main" val="1"/>
            </a:ext>
          </a:extLst>
        </p:spPr>
        <p:txBody>
          <a:bodyPr wrap="none" lIns="42515" tIns="42515" rIns="42515" bIns="42515" anchor="ctr">
            <a:spAutoFit/>
          </a:bodyPr>
          <a:lstStyle/>
          <a:p>
            <a:r>
              <a:rPr>
                <a:solidFill>
                  <a:schemeClr val="bg1">
                    <a:lumMod val="75000"/>
                  </a:schemeClr>
                </a:solidFill>
              </a:rPr>
              <a:t>(two relays)</a:t>
            </a:r>
          </a:p>
        </p:txBody>
      </p:sp>
      <p:sp>
        <p:nvSpPr>
          <p:cNvPr id="367" name="Relay-Forward"/>
          <p:cNvSpPr/>
          <p:nvPr/>
        </p:nvSpPr>
        <p:spPr>
          <a:xfrm>
            <a:off x="7082578" y="2241017"/>
            <a:ext cx="2501401" cy="859048"/>
          </a:xfrm>
          <a:prstGeom prst="roundRect">
            <a:avLst>
              <a:gd name="adj" fmla="val 19853"/>
            </a:avLst>
          </a:prstGeom>
          <a:solidFill>
            <a:schemeClr val="accent3"/>
          </a:solidFill>
          <a:ln w="12700">
            <a:miter lim="400000"/>
          </a:ln>
          <a:extLst>
            <a:ext uri="{C572A759-6A51-4108-AA02-DFA0A04FC94B}">
              <ma14:wrappingTextBoxFlag xmlns:ma14="http://schemas.microsoft.com/office/mac/drawingml/2011/main" val="1"/>
            </a:ext>
          </a:extLst>
        </p:spPr>
        <p:txBody>
          <a:bodyPr lIns="42515" tIns="42515" rIns="42515" bIns="42515"/>
          <a:lstStyle>
            <a:lvl1pPr>
              <a:defRPr sz="2200" b="0">
                <a:solidFill>
                  <a:srgbClr val="FFFFFF"/>
                </a:solidFill>
                <a:latin typeface="+mn-lt"/>
                <a:ea typeface="+mn-ea"/>
                <a:cs typeface="+mn-cs"/>
                <a:sym typeface="Helvetica Neue Medium"/>
              </a:defRPr>
            </a:lvl1pPr>
          </a:lstStyle>
          <a:p>
            <a:r>
              <a:t>Relay-Forward</a:t>
            </a:r>
          </a:p>
        </p:txBody>
      </p:sp>
      <p:grpSp>
        <p:nvGrpSpPr>
          <p:cNvPr id="370" name="Group"/>
          <p:cNvGrpSpPr/>
          <p:nvPr/>
        </p:nvGrpSpPr>
        <p:grpSpPr>
          <a:xfrm>
            <a:off x="9948215" y="1280853"/>
            <a:ext cx="1515956" cy="1136967"/>
            <a:chOff x="0" y="0"/>
            <a:chExt cx="1617018" cy="1617018"/>
          </a:xfrm>
        </p:grpSpPr>
        <p:pic>
          <p:nvPicPr>
            <p:cNvPr id="368" name="server.png" descr="serve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617019" cy="1617019"/>
            </a:xfrm>
            <a:prstGeom prst="rect">
              <a:avLst/>
            </a:prstGeom>
            <a:ln w="12700" cap="flat">
              <a:noFill/>
              <a:miter lim="400000"/>
            </a:ln>
            <a:effectLst/>
          </p:spPr>
        </p:pic>
        <p:pic>
          <p:nvPicPr>
            <p:cNvPr id="369" name="kea-logo-100x70.png" descr="kea-logo-100x70.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1250" y="1029960"/>
              <a:ext cx="594855" cy="416399"/>
            </a:xfrm>
            <a:prstGeom prst="rect">
              <a:avLst/>
            </a:prstGeom>
            <a:ln w="12700" cap="flat">
              <a:noFill/>
              <a:miter lim="400000"/>
            </a:ln>
            <a:effectLst/>
          </p:spPr>
        </p:pic>
      </p:grpSp>
      <p:sp>
        <p:nvSpPr>
          <p:cNvPr id="371" name="Server"/>
          <p:cNvSpPr txBox="1"/>
          <p:nvPr/>
        </p:nvSpPr>
        <p:spPr>
          <a:xfrm>
            <a:off x="10329836" y="2363167"/>
            <a:ext cx="688589" cy="362859"/>
          </a:xfrm>
          <a:prstGeom prst="rect">
            <a:avLst/>
          </a:prstGeom>
          <a:ln w="12700">
            <a:miter lim="400000"/>
          </a:ln>
          <a:extLst>
            <a:ext uri="{C572A759-6A51-4108-AA02-DFA0A04FC94B}">
              <ma14:wrappingTextBoxFlag xmlns:ma14="http://schemas.microsoft.com/office/mac/drawingml/2011/main" val="1"/>
            </a:ext>
          </a:extLst>
        </p:spPr>
        <p:txBody>
          <a:bodyPr wrap="none" lIns="42515" tIns="42515" rIns="42515" bIns="42515" anchor="ctr">
            <a:spAutoFit/>
          </a:bodyPr>
          <a:lstStyle/>
          <a:p>
            <a:r>
              <a:rPr>
                <a:solidFill>
                  <a:schemeClr val="bg1">
                    <a:lumMod val="75000"/>
                  </a:schemeClr>
                </a:solidFill>
              </a:rPr>
              <a:t>Server</a:t>
            </a:r>
          </a:p>
        </p:txBody>
      </p:sp>
      <p:pic>
        <p:nvPicPr>
          <p:cNvPr id="372" name="1195429795336159975juanjo_Router.svg.hi.png" descr="1195429795336159975juanjo_Router.svg.hi.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68244" y="1580041"/>
            <a:ext cx="1898681" cy="946968"/>
          </a:xfrm>
          <a:prstGeom prst="rect">
            <a:avLst/>
          </a:prstGeom>
          <a:ln w="12700">
            <a:miter lim="400000"/>
          </a:ln>
        </p:spPr>
      </p:pic>
      <p:pic>
        <p:nvPicPr>
          <p:cNvPr id="373" name="iu.png" descr="iu.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7830" y="1267548"/>
            <a:ext cx="2109103" cy="1348867"/>
          </a:xfrm>
          <a:prstGeom prst="rect">
            <a:avLst/>
          </a:prstGeom>
          <a:ln w="12700">
            <a:miter lim="400000"/>
          </a:ln>
        </p:spPr>
      </p:pic>
      <p:sp>
        <p:nvSpPr>
          <p:cNvPr id="374" name="Client"/>
          <p:cNvSpPr txBox="1"/>
          <p:nvPr/>
        </p:nvSpPr>
        <p:spPr>
          <a:xfrm>
            <a:off x="1440222" y="2702100"/>
            <a:ext cx="628339" cy="362859"/>
          </a:xfrm>
          <a:prstGeom prst="rect">
            <a:avLst/>
          </a:prstGeom>
          <a:ln w="12700">
            <a:miter lim="400000"/>
          </a:ln>
          <a:extLst>
            <a:ext uri="{C572A759-6A51-4108-AA02-DFA0A04FC94B}">
              <ma14:wrappingTextBoxFlag xmlns:ma14="http://schemas.microsoft.com/office/mac/drawingml/2011/main" val="1"/>
            </a:ext>
          </a:extLst>
        </p:spPr>
        <p:txBody>
          <a:bodyPr wrap="none" lIns="42515" tIns="42515" rIns="42515" bIns="42515" anchor="ctr">
            <a:spAutoFit/>
          </a:bodyPr>
          <a:lstStyle/>
          <a:p>
            <a:r>
              <a:rPr>
                <a:solidFill>
                  <a:schemeClr val="bg1">
                    <a:lumMod val="75000"/>
                  </a:schemeClr>
                </a:solidFill>
              </a:rPr>
              <a:t>Client</a:t>
            </a:r>
          </a:p>
        </p:txBody>
      </p:sp>
      <p:sp>
        <p:nvSpPr>
          <p:cNvPr id="375" name="Relay Agent"/>
          <p:cNvSpPr txBox="1"/>
          <p:nvPr/>
        </p:nvSpPr>
        <p:spPr>
          <a:xfrm>
            <a:off x="5364322" y="2700517"/>
            <a:ext cx="1201926" cy="362859"/>
          </a:xfrm>
          <a:prstGeom prst="rect">
            <a:avLst/>
          </a:prstGeom>
          <a:ln w="12700">
            <a:miter lim="400000"/>
          </a:ln>
          <a:extLst>
            <a:ext uri="{C572A759-6A51-4108-AA02-DFA0A04FC94B}">
              <ma14:wrappingTextBoxFlag xmlns:ma14="http://schemas.microsoft.com/office/mac/drawingml/2011/main" val="1"/>
            </a:ext>
          </a:extLst>
        </p:spPr>
        <p:txBody>
          <a:bodyPr wrap="none" lIns="42515" tIns="42515" rIns="42515" bIns="42515" anchor="ctr">
            <a:spAutoFit/>
          </a:bodyPr>
          <a:lstStyle/>
          <a:p>
            <a:r>
              <a:rPr>
                <a:solidFill>
                  <a:schemeClr val="bg1">
                    <a:lumMod val="75000"/>
                  </a:schemeClr>
                </a:solidFill>
              </a:rPr>
              <a:t>Relay Agent</a:t>
            </a:r>
          </a:p>
        </p:txBody>
      </p:sp>
      <p:sp>
        <p:nvSpPr>
          <p:cNvPr id="376" name="Solicit"/>
          <p:cNvSpPr/>
          <p:nvPr/>
        </p:nvSpPr>
        <p:spPr>
          <a:xfrm>
            <a:off x="3032894" y="2590768"/>
            <a:ext cx="1053847" cy="389808"/>
          </a:xfrm>
          <a:prstGeom prst="roundRect">
            <a:avLst>
              <a:gd name="adj" fmla="val 25958"/>
            </a:avLst>
          </a:prstGeom>
          <a:solidFill>
            <a:schemeClr val="accent1"/>
          </a:solidFill>
          <a:ln w="12700">
            <a:miter lim="400000"/>
          </a:ln>
          <a:extLst>
            <a:ext uri="{C572A759-6A51-4108-AA02-DFA0A04FC94B}">
              <ma14:wrappingTextBoxFlag xmlns:ma14="http://schemas.microsoft.com/office/mac/drawingml/2011/main" val="1"/>
            </a:ext>
          </a:extLst>
        </p:spPr>
        <p:txBody>
          <a:bodyPr lIns="42515" tIns="42515" rIns="42515" bIns="42515" anchor="ctr"/>
          <a:lstStyle>
            <a:lvl1pPr>
              <a:defRPr sz="2200" b="0">
                <a:solidFill>
                  <a:srgbClr val="FFFFFF"/>
                </a:solidFill>
                <a:latin typeface="+mn-lt"/>
                <a:ea typeface="+mn-ea"/>
                <a:cs typeface="+mn-cs"/>
                <a:sym typeface="Helvetica Neue Medium"/>
              </a:defRPr>
            </a:lvl1pPr>
          </a:lstStyle>
          <a:p>
            <a:r>
              <a:t>Solicit</a:t>
            </a:r>
          </a:p>
        </p:txBody>
      </p:sp>
      <p:sp>
        <p:nvSpPr>
          <p:cNvPr id="377" name="Solicit"/>
          <p:cNvSpPr/>
          <p:nvPr/>
        </p:nvSpPr>
        <p:spPr>
          <a:xfrm>
            <a:off x="7806355" y="2614596"/>
            <a:ext cx="1053848" cy="389808"/>
          </a:xfrm>
          <a:prstGeom prst="roundRect">
            <a:avLst>
              <a:gd name="adj" fmla="val 25958"/>
            </a:avLst>
          </a:prstGeom>
          <a:solidFill>
            <a:schemeClr val="accent1"/>
          </a:solidFill>
          <a:ln w="12700">
            <a:miter lim="400000"/>
          </a:ln>
          <a:extLst>
            <a:ext uri="{C572A759-6A51-4108-AA02-DFA0A04FC94B}">
              <ma14:wrappingTextBoxFlag xmlns:ma14="http://schemas.microsoft.com/office/mac/drawingml/2011/main" val="1"/>
            </a:ext>
          </a:extLst>
        </p:spPr>
        <p:txBody>
          <a:bodyPr lIns="42515" tIns="42515" rIns="42515" bIns="42515" anchor="ctr"/>
          <a:lstStyle>
            <a:lvl1pPr>
              <a:defRPr sz="2200" b="0">
                <a:solidFill>
                  <a:srgbClr val="FFFFFF"/>
                </a:solidFill>
                <a:latin typeface="+mn-lt"/>
                <a:ea typeface="+mn-ea"/>
                <a:cs typeface="+mn-cs"/>
                <a:sym typeface="Helvetica Neue Medium"/>
              </a:defRPr>
            </a:lvl1pPr>
          </a:lstStyle>
          <a:p>
            <a:r>
              <a:t>Solicit</a:t>
            </a:r>
          </a:p>
        </p:txBody>
      </p:sp>
      <p:sp>
        <p:nvSpPr>
          <p:cNvPr id="378" name="Double Arrow"/>
          <p:cNvSpPr/>
          <p:nvPr/>
        </p:nvSpPr>
        <p:spPr>
          <a:xfrm>
            <a:off x="2576748" y="1724769"/>
            <a:ext cx="2501401" cy="249131"/>
          </a:xfrm>
          <a:prstGeom prst="leftRightArrow">
            <a:avLst>
              <a:gd name="adj1" fmla="val 32000"/>
              <a:gd name="adj2" fmla="val 157711"/>
            </a:avLst>
          </a:prstGeom>
          <a:solidFill>
            <a:schemeClr val="accent1"/>
          </a:solidFill>
          <a:ln w="12700">
            <a:miter lim="400000"/>
          </a:ln>
        </p:spPr>
        <p:txBody>
          <a:bodyPr lIns="42515" tIns="42515" rIns="42515" bIns="42515" anchor="ctr"/>
          <a:lstStyle/>
          <a:p>
            <a:pPr>
              <a:defRPr sz="2200" b="0">
                <a:solidFill>
                  <a:srgbClr val="FFFFFF"/>
                </a:solidFill>
                <a:latin typeface="+mn-lt"/>
                <a:ea typeface="+mn-ea"/>
                <a:cs typeface="+mn-cs"/>
                <a:sym typeface="Helvetica Neue Medium"/>
              </a:defRPr>
            </a:pPr>
            <a:endParaRPr/>
          </a:p>
        </p:txBody>
      </p:sp>
      <p:sp>
        <p:nvSpPr>
          <p:cNvPr id="379" name="Double Arrow"/>
          <p:cNvSpPr/>
          <p:nvPr/>
        </p:nvSpPr>
        <p:spPr>
          <a:xfrm>
            <a:off x="6984164" y="1724769"/>
            <a:ext cx="2693443" cy="249131"/>
          </a:xfrm>
          <a:prstGeom prst="leftRightArrow">
            <a:avLst>
              <a:gd name="adj1" fmla="val 32000"/>
              <a:gd name="adj2" fmla="val 157711"/>
            </a:avLst>
          </a:prstGeom>
          <a:solidFill>
            <a:schemeClr val="accent3"/>
          </a:solidFill>
          <a:ln w="12700">
            <a:miter lim="400000"/>
          </a:ln>
        </p:spPr>
        <p:txBody>
          <a:bodyPr lIns="42515" tIns="42515" rIns="42515" bIns="42515" anchor="ctr"/>
          <a:lstStyle/>
          <a:p>
            <a:pPr>
              <a:defRPr sz="2200" b="0">
                <a:solidFill>
                  <a:srgbClr val="FFFFFF"/>
                </a:solidFill>
                <a:latin typeface="+mn-lt"/>
                <a:ea typeface="+mn-ea"/>
                <a:cs typeface="+mn-cs"/>
                <a:sym typeface="Helvetica Neue Medium"/>
              </a:defRPr>
            </a:pP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ruids_celebrating_at_Stonehenge_(0).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63728"/>
            <a:ext cx="12149671" cy="6834189"/>
          </a:xfrm>
          <a:prstGeom prst="rect">
            <a:avLst/>
          </a:prstGeom>
        </p:spPr>
      </p:pic>
      <p:sp>
        <p:nvSpPr>
          <p:cNvPr id="2" name="Title 1"/>
          <p:cNvSpPr>
            <a:spLocks noGrp="1"/>
          </p:cNvSpPr>
          <p:nvPr>
            <p:ph type="title"/>
          </p:nvPr>
        </p:nvSpPr>
        <p:spPr/>
        <p:txBody>
          <a:bodyPr/>
          <a:lstStyle/>
          <a:p>
            <a:r>
              <a:rPr lang="en-US"/>
              <a:t>DUIDs</a:t>
            </a:r>
          </a:p>
        </p:txBody>
      </p:sp>
    </p:spTree>
    <p:extLst>
      <p:ext uri="{BB962C8B-B14F-4D97-AF65-F5344CB8AC3E}">
        <p14:creationId xmlns:p14="http://schemas.microsoft.com/office/powerpoint/2010/main" val="339982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When ISC DHCP was developed</a:t>
            </a:r>
          </a:p>
        </p:txBody>
      </p:sp>
      <p:sp>
        <p:nvSpPr>
          <p:cNvPr id="3" name="Text Placeholder 2"/>
          <p:cNvSpPr>
            <a:spLocks noGrp="1"/>
          </p:cNvSpPr>
          <p:nvPr>
            <p:ph type="body" idx="1"/>
          </p:nvPr>
        </p:nvSpPr>
        <p:spPr>
          <a:xfrm>
            <a:off x="838200" y="1912088"/>
            <a:ext cx="6998767" cy="4103685"/>
          </a:xfrm>
        </p:spPr>
        <p:txBody>
          <a:bodyPr>
            <a:noAutofit/>
          </a:bodyPr>
          <a:lstStyle/>
          <a:p>
            <a:r>
              <a:rPr lang="en-US" sz="3300"/>
              <a:t>Networks were static</a:t>
            </a:r>
          </a:p>
          <a:p>
            <a:r>
              <a:rPr lang="en-US" sz="3300"/>
              <a:t>No shortage of addresses</a:t>
            </a:r>
          </a:p>
          <a:p>
            <a:r>
              <a:rPr lang="en-US" sz="3300"/>
              <a:t>DHCPv6 hadn’t been invented</a:t>
            </a:r>
          </a:p>
          <a:p>
            <a:r>
              <a:rPr lang="en-US" sz="3300"/>
              <a:t>Everything was wired</a:t>
            </a:r>
          </a:p>
          <a:p>
            <a:r>
              <a:rPr lang="en-US" sz="3300"/>
              <a:t>No cellphones, no laptops</a:t>
            </a:r>
          </a:p>
          <a:p>
            <a:r>
              <a:rPr lang="en-US" sz="3300"/>
              <a:t>Client devices were provisioned centrally, by scanning a bar code</a:t>
            </a:r>
          </a:p>
        </p:txBody>
      </p:sp>
      <p:pic>
        <p:nvPicPr>
          <p:cNvPr id="4" name="Picture 3" descr="powerpc.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86751" y="3963931"/>
            <a:ext cx="3067051" cy="2894068"/>
          </a:xfrm>
          <a:prstGeom prst="rect">
            <a:avLst/>
          </a:prstGeom>
          <a:ln>
            <a:noFill/>
          </a:ln>
          <a:effectLst>
            <a:outerShdw blurRad="292100" dist="139700" dir="2700000" algn="tl" rotWithShape="0">
              <a:srgbClr val="333333">
                <a:alpha val="65000"/>
              </a:srgbClr>
            </a:outerShdw>
          </a:effectLst>
        </p:spPr>
      </p:pic>
      <p:pic>
        <p:nvPicPr>
          <p:cNvPr id="5" name="Picture 4" descr="diskette.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0091152">
            <a:off x="8310433" y="1727232"/>
            <a:ext cx="1850396" cy="1864632"/>
          </a:xfrm>
          <a:prstGeom prst="rect">
            <a:avLst/>
          </a:prstGeom>
        </p:spPr>
      </p:pic>
    </p:spTree>
    <p:extLst>
      <p:ext uri="{BB962C8B-B14F-4D97-AF65-F5344CB8AC3E}">
        <p14:creationId xmlns:p14="http://schemas.microsoft.com/office/powerpoint/2010/main" val="382632101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MAC vs DUID"/>
          <p:cNvSpPr txBox="1">
            <a:spLocks noGrp="1"/>
          </p:cNvSpPr>
          <p:nvPr>
            <p:ph type="title"/>
          </p:nvPr>
        </p:nvSpPr>
        <p:spPr>
          <a:prstGeom prst="rect">
            <a:avLst/>
          </a:prstGeom>
        </p:spPr>
        <p:txBody>
          <a:bodyPr>
            <a:normAutofit/>
          </a:bodyPr>
          <a:lstStyle>
            <a:lvl1pPr>
              <a:defRPr sz="7800"/>
            </a:lvl1pPr>
          </a:lstStyle>
          <a:p>
            <a:r>
              <a:t>MAC vs DUID</a:t>
            </a:r>
          </a:p>
        </p:txBody>
      </p:sp>
      <p:sp>
        <p:nvSpPr>
          <p:cNvPr id="382" name="IPv6 got rid of the MAC address as client identifier…"/>
          <p:cNvSpPr txBox="1">
            <a:spLocks noGrp="1"/>
          </p:cNvSpPr>
          <p:nvPr>
            <p:ph type="body" idx="1"/>
          </p:nvPr>
        </p:nvSpPr>
        <p:spPr>
          <a:xfrm>
            <a:off x="892968" y="1746495"/>
            <a:ext cx="10406064" cy="4420196"/>
          </a:xfrm>
          <a:prstGeom prst="rect">
            <a:avLst/>
          </a:prstGeom>
        </p:spPr>
        <p:txBody>
          <a:bodyPr>
            <a:normAutofit fontScale="85000" lnSpcReduction="20000"/>
          </a:bodyPr>
          <a:lstStyle/>
          <a:p>
            <a:pPr marL="267845" indent="-267845" defTabSz="308022">
              <a:spcBef>
                <a:spcPts val="503"/>
              </a:spcBef>
              <a:defRPr sz="3024"/>
            </a:pPr>
            <a:r>
              <a:t>IPv6 got rid of the MAC address as client identifier</a:t>
            </a:r>
          </a:p>
          <a:p>
            <a:pPr marL="435249" lvl="1" indent="-200883" defTabSz="308022">
              <a:spcBef>
                <a:spcPts val="503"/>
              </a:spcBef>
              <a:defRPr sz="3024"/>
            </a:pPr>
            <a:r>
              <a:t>This was a big mistake!</a:t>
            </a:r>
          </a:p>
          <a:p>
            <a:pPr marL="267845" indent="-267845" defTabSz="308022">
              <a:spcBef>
                <a:spcPts val="503"/>
              </a:spcBef>
              <a:defRPr sz="3024"/>
            </a:pPr>
            <a:r>
              <a:t>IPv6 uses DUIDs - unique identifier, one of 4 types:</a:t>
            </a:r>
          </a:p>
          <a:p>
            <a:pPr marL="435249" lvl="1" indent="-200883" defTabSz="308022">
              <a:spcBef>
                <a:spcPts val="84"/>
              </a:spcBef>
              <a:defRPr sz="3024"/>
            </a:pPr>
            <a:r>
              <a:t>LLT (MAC + time)</a:t>
            </a:r>
          </a:p>
          <a:p>
            <a:pPr marL="435249" lvl="1" indent="-200883" defTabSz="308022">
              <a:spcBef>
                <a:spcPts val="84"/>
              </a:spcBef>
              <a:defRPr sz="3024"/>
            </a:pPr>
            <a:r>
              <a:t>EN (Enterprise-id)</a:t>
            </a:r>
          </a:p>
          <a:p>
            <a:pPr marL="435249" lvl="1" indent="-200883" defTabSz="308022">
              <a:spcBef>
                <a:spcPts val="84"/>
              </a:spcBef>
              <a:defRPr sz="3024"/>
            </a:pPr>
            <a:r>
              <a:t>LL (MAC)</a:t>
            </a:r>
          </a:p>
          <a:p>
            <a:pPr marL="435249" lvl="1" indent="-200883" defTabSz="308022">
              <a:spcBef>
                <a:spcPts val="84"/>
              </a:spcBef>
              <a:defRPr sz="3024"/>
            </a:pPr>
            <a:r>
              <a:t>UUID</a:t>
            </a:r>
          </a:p>
          <a:p>
            <a:pPr marL="267845" indent="-267845" defTabSz="308022">
              <a:spcBef>
                <a:spcPts val="84"/>
              </a:spcBef>
              <a:defRPr sz="3024"/>
            </a:pPr>
            <a:r>
              <a:t>Kea has a solution:</a:t>
            </a:r>
          </a:p>
          <a:p>
            <a:pPr marL="435249" lvl="1" indent="-200883" defTabSz="308022">
              <a:spcBef>
                <a:spcPts val="84"/>
              </a:spcBef>
              <a:defRPr sz="3024"/>
            </a:pPr>
            <a:r>
              <a:t>RFC6939 (client-link-layer address option)</a:t>
            </a:r>
          </a:p>
          <a:p>
            <a:pPr marL="435249" lvl="1" indent="-200883" defTabSz="308022">
              <a:spcBef>
                <a:spcPts val="84"/>
              </a:spcBef>
              <a:defRPr sz="3024"/>
            </a:pPr>
            <a:r>
              <a:t>Extract MAC address from 5 different sources, configurable</a:t>
            </a:r>
          </a:p>
          <a:p>
            <a:pPr marL="435249" lvl="1" indent="-200883" defTabSz="308022">
              <a:spcBef>
                <a:spcPts val="84"/>
              </a:spcBef>
              <a:defRPr sz="3024"/>
            </a:pPr>
            <a:r>
              <a:t>See </a:t>
            </a:r>
            <a:r>
              <a:rPr u="sng">
                <a:hlinkClick r:id="rId3"/>
              </a:rPr>
              <a:t>https://kea.readthedocs.io/en/v1_6_0/arm/dhcp6-srv.html#mac-hardware-addresses-in-dhcpv6</a:t>
            </a:r>
            <a:r>
              <a:t> for details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Prefix Delegation"/>
          <p:cNvSpPr txBox="1">
            <a:spLocks noGrp="1"/>
          </p:cNvSpPr>
          <p:nvPr>
            <p:ph type="title"/>
          </p:nvPr>
        </p:nvSpPr>
        <p:spPr>
          <a:prstGeom prst="rect">
            <a:avLst/>
          </a:prstGeom>
        </p:spPr>
        <p:txBody>
          <a:bodyPr>
            <a:normAutofit/>
          </a:bodyPr>
          <a:lstStyle>
            <a:lvl1pPr>
              <a:defRPr sz="7800"/>
            </a:lvl1pPr>
          </a:lstStyle>
          <a:p>
            <a:r>
              <a:t>Prefix Delegation</a:t>
            </a:r>
          </a:p>
        </p:txBody>
      </p:sp>
      <p:sp>
        <p:nvSpPr>
          <p:cNvPr id="391" name="Configure a pool in Kea, and it will dynamically compute and reserve enough addresses for each prefix required…"/>
          <p:cNvSpPr txBox="1">
            <a:spLocks noGrp="1"/>
          </p:cNvSpPr>
          <p:nvPr>
            <p:ph type="body" idx="1"/>
          </p:nvPr>
        </p:nvSpPr>
        <p:spPr>
          <a:prstGeom prst="rect">
            <a:avLst/>
          </a:prstGeom>
        </p:spPr>
        <p:txBody>
          <a:bodyPr>
            <a:normAutofit/>
          </a:bodyPr>
          <a:lstStyle/>
          <a:p>
            <a:pPr marL="709472" indent="-709472" defTabSz="435141">
              <a:spcBef>
                <a:spcPts val="753"/>
              </a:spcBef>
              <a:buSzPct val="100000"/>
              <a:buFontTx/>
              <a:buAutoNum type="alphaUcPeriod"/>
              <a:defRPr sz="4272"/>
            </a:pPr>
            <a:r>
              <a:rPr lang="en-US"/>
              <a:t>Dynamic</a:t>
            </a:r>
            <a:endParaRPr/>
          </a:p>
          <a:p>
            <a:pPr marL="709472" indent="-709472" defTabSz="435141">
              <a:spcBef>
                <a:spcPts val="753"/>
              </a:spcBef>
              <a:buSzPct val="100000"/>
              <a:buFontTx/>
              <a:buAutoNum type="alphaUcPeriod"/>
              <a:defRPr sz="4272"/>
            </a:pPr>
            <a:r>
              <a:rPr lang="en-US"/>
              <a:t>Static reservations</a:t>
            </a:r>
            <a:endParaRPr/>
          </a:p>
          <a:p>
            <a:pPr marL="709472" indent="-709472" defTabSz="435141">
              <a:spcBef>
                <a:spcPts val="753"/>
              </a:spcBef>
              <a:buSzPct val="100000"/>
              <a:buFontTx/>
              <a:buAutoNum type="alphaUcPeriod"/>
              <a:defRPr sz="4272"/>
            </a:pPr>
            <a:r>
              <a:t>Manage</a:t>
            </a:r>
            <a:r>
              <a:rPr lang="en-US"/>
              <a:t>d</a:t>
            </a:r>
            <a:r>
              <a:t> host reservations in SQL db</a:t>
            </a:r>
          </a:p>
          <a:p>
            <a:pPr marL="709472" indent="-709472" defTabSz="435141">
              <a:spcBef>
                <a:spcPts val="753"/>
              </a:spcBef>
              <a:buSzPct val="100000"/>
              <a:buFontTx/>
              <a:buAutoNum type="alphaUcPeriod"/>
              <a:defRPr sz="4272"/>
            </a:pPr>
            <a:r>
              <a:t>Assign prefixes via RADIUS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ight Arrow Callout 28"/>
          <p:cNvSpPr/>
          <p:nvPr/>
        </p:nvSpPr>
        <p:spPr>
          <a:xfrm>
            <a:off x="5386803" y="5441419"/>
            <a:ext cx="3203397" cy="485235"/>
          </a:xfrm>
          <a:prstGeom prst="rightArrowCallout">
            <a:avLst>
              <a:gd name="adj1" fmla="val 27833"/>
              <a:gd name="adj2" fmla="val 20754"/>
              <a:gd name="adj3" fmla="val 22169"/>
              <a:gd name="adj4" fmla="val 29055"/>
            </a:avLst>
          </a:prstGeom>
        </p:spPr>
        <p:style>
          <a:lnRef idx="1">
            <a:schemeClr val="accent1"/>
          </a:lnRef>
          <a:fillRef idx="3">
            <a:schemeClr val="accent1"/>
          </a:fillRef>
          <a:effectRef idx="2">
            <a:schemeClr val="accent1"/>
          </a:effectRef>
          <a:fontRef idx="minor">
            <a:schemeClr val="lt1"/>
          </a:fontRef>
        </p:style>
        <p:txBody>
          <a:bodyPr lIns="76527" tIns="38263" rIns="76527" bIns="38263" rtlCol="0" anchor="ctr"/>
          <a:lstStyle/>
          <a:p>
            <a:pPr algn="ctr"/>
            <a:endParaRPr lang="en-US"/>
          </a:p>
        </p:txBody>
      </p:sp>
      <p:sp>
        <p:nvSpPr>
          <p:cNvPr id="25" name="Right Arrow Callout 24"/>
          <p:cNvSpPr/>
          <p:nvPr/>
        </p:nvSpPr>
        <p:spPr>
          <a:xfrm>
            <a:off x="5399107" y="4842660"/>
            <a:ext cx="3203397" cy="485235"/>
          </a:xfrm>
          <a:prstGeom prst="rightArrowCallout">
            <a:avLst>
              <a:gd name="adj1" fmla="val 27833"/>
              <a:gd name="adj2" fmla="val 20754"/>
              <a:gd name="adj3" fmla="val 22169"/>
              <a:gd name="adj4" fmla="val 57475"/>
            </a:avLst>
          </a:prstGeom>
        </p:spPr>
        <p:style>
          <a:lnRef idx="1">
            <a:schemeClr val="accent1"/>
          </a:lnRef>
          <a:fillRef idx="3">
            <a:schemeClr val="accent1"/>
          </a:fillRef>
          <a:effectRef idx="2">
            <a:schemeClr val="accent1"/>
          </a:effectRef>
          <a:fontRef idx="minor">
            <a:schemeClr val="lt1"/>
          </a:fontRef>
        </p:style>
        <p:txBody>
          <a:bodyPr lIns="76527" tIns="38263" rIns="76527" bIns="38263" rtlCol="0" anchor="ctr"/>
          <a:lstStyle/>
          <a:p>
            <a:pPr algn="ctr"/>
            <a:endParaRPr lang="en-US"/>
          </a:p>
        </p:txBody>
      </p:sp>
      <p:sp>
        <p:nvSpPr>
          <p:cNvPr id="23" name="Right Arrow Callout 22"/>
          <p:cNvSpPr/>
          <p:nvPr/>
        </p:nvSpPr>
        <p:spPr>
          <a:xfrm>
            <a:off x="5399107" y="2492176"/>
            <a:ext cx="3203397" cy="485235"/>
          </a:xfrm>
          <a:prstGeom prst="rightArrowCallout">
            <a:avLst>
              <a:gd name="adj1" fmla="val 27833"/>
              <a:gd name="adj2" fmla="val 20754"/>
              <a:gd name="adj3" fmla="val 22169"/>
              <a:gd name="adj4" fmla="val 89721"/>
            </a:avLst>
          </a:prstGeom>
        </p:spPr>
        <p:style>
          <a:lnRef idx="1">
            <a:schemeClr val="accent1"/>
          </a:lnRef>
          <a:fillRef idx="3">
            <a:schemeClr val="accent1"/>
          </a:fillRef>
          <a:effectRef idx="2">
            <a:schemeClr val="accent1"/>
          </a:effectRef>
          <a:fontRef idx="minor">
            <a:schemeClr val="lt1"/>
          </a:fontRef>
        </p:style>
        <p:txBody>
          <a:bodyPr lIns="76527" tIns="38263" rIns="76527" bIns="38263" rtlCol="0" anchor="ctr"/>
          <a:lstStyle/>
          <a:p>
            <a:pPr algn="ctr"/>
            <a:endParaRPr lang="en-US"/>
          </a:p>
        </p:txBody>
      </p:sp>
      <p:sp>
        <p:nvSpPr>
          <p:cNvPr id="4" name="Rectangle 3"/>
          <p:cNvSpPr/>
          <p:nvPr/>
        </p:nvSpPr>
        <p:spPr>
          <a:xfrm>
            <a:off x="2705459" y="2495406"/>
            <a:ext cx="2226140" cy="3441711"/>
          </a:xfrm>
          <a:prstGeom prst="rect">
            <a:avLst/>
          </a:prstGeom>
          <a:solidFill>
            <a:srgbClr val="408002"/>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lIns="76527" tIns="38263" rIns="76527" bIns="38263" rtlCol="0" anchor="ctr"/>
          <a:lstStyle/>
          <a:p>
            <a:pPr algn="ctr"/>
            <a:endParaRPr lang="en-US"/>
          </a:p>
        </p:txBody>
      </p:sp>
      <p:sp>
        <p:nvSpPr>
          <p:cNvPr id="5" name="TextBox 4"/>
          <p:cNvSpPr txBox="1"/>
          <p:nvPr/>
        </p:nvSpPr>
        <p:spPr>
          <a:xfrm>
            <a:off x="990738" y="2513287"/>
            <a:ext cx="874886" cy="354272"/>
          </a:xfrm>
          <a:prstGeom prst="rect">
            <a:avLst/>
          </a:prstGeom>
          <a:noFill/>
        </p:spPr>
        <p:txBody>
          <a:bodyPr wrap="none" lIns="76527" tIns="38263" rIns="76527" bIns="38263" rtlCol="0">
            <a:spAutoFit/>
          </a:bodyPr>
          <a:lstStyle/>
          <a:p>
            <a:r>
              <a:rPr lang="en-US">
                <a:solidFill>
                  <a:srgbClr val="2C2C2C"/>
                </a:solidFill>
              </a:rPr>
              <a:t>request</a:t>
            </a:r>
          </a:p>
        </p:txBody>
      </p:sp>
      <p:sp>
        <p:nvSpPr>
          <p:cNvPr id="6" name="TextBox 5"/>
          <p:cNvSpPr txBox="1"/>
          <p:nvPr/>
        </p:nvSpPr>
        <p:spPr>
          <a:xfrm>
            <a:off x="856049" y="5385332"/>
            <a:ext cx="1009575" cy="354272"/>
          </a:xfrm>
          <a:prstGeom prst="rect">
            <a:avLst/>
          </a:prstGeom>
          <a:noFill/>
        </p:spPr>
        <p:txBody>
          <a:bodyPr wrap="none" lIns="76527" tIns="38263" rIns="76527" bIns="38263" rtlCol="0">
            <a:spAutoFit/>
          </a:bodyPr>
          <a:lstStyle/>
          <a:p>
            <a:r>
              <a:rPr lang="en-US">
                <a:solidFill>
                  <a:srgbClr val="2C2C2C"/>
                </a:solidFill>
              </a:rPr>
              <a:t>response</a:t>
            </a:r>
          </a:p>
        </p:txBody>
      </p:sp>
      <p:sp>
        <p:nvSpPr>
          <p:cNvPr id="9" name="Right Arrow Callout 8"/>
          <p:cNvSpPr/>
          <p:nvPr/>
        </p:nvSpPr>
        <p:spPr>
          <a:xfrm>
            <a:off x="5393608" y="3636933"/>
            <a:ext cx="3203397" cy="485235"/>
          </a:xfrm>
          <a:prstGeom prst="rightArrowCallout">
            <a:avLst>
              <a:gd name="adj1" fmla="val 27833"/>
              <a:gd name="adj2" fmla="val 20754"/>
              <a:gd name="adj3" fmla="val 22169"/>
              <a:gd name="adj4" fmla="val 27416"/>
            </a:avLst>
          </a:prstGeom>
        </p:spPr>
        <p:style>
          <a:lnRef idx="1">
            <a:schemeClr val="accent1"/>
          </a:lnRef>
          <a:fillRef idx="3">
            <a:schemeClr val="accent1"/>
          </a:fillRef>
          <a:effectRef idx="2">
            <a:schemeClr val="accent1"/>
          </a:effectRef>
          <a:fontRef idx="minor">
            <a:schemeClr val="lt1"/>
          </a:fontRef>
        </p:style>
        <p:txBody>
          <a:bodyPr lIns="76527" tIns="38263" rIns="76527" bIns="38263" rtlCol="0" anchor="ctr"/>
          <a:lstStyle/>
          <a:p>
            <a:pPr algn="ctr"/>
            <a:endParaRPr lang="en-US"/>
          </a:p>
        </p:txBody>
      </p:sp>
      <p:sp>
        <p:nvSpPr>
          <p:cNvPr id="13" name="TextBox 12"/>
          <p:cNvSpPr txBox="1"/>
          <p:nvPr/>
        </p:nvSpPr>
        <p:spPr>
          <a:xfrm>
            <a:off x="6331625" y="2553647"/>
            <a:ext cx="1660369" cy="354272"/>
          </a:xfrm>
          <a:prstGeom prst="rect">
            <a:avLst/>
          </a:prstGeom>
          <a:noFill/>
        </p:spPr>
        <p:txBody>
          <a:bodyPr wrap="none" lIns="76527" tIns="38263" rIns="76527" bIns="38263" rtlCol="0">
            <a:spAutoFit/>
          </a:bodyPr>
          <a:lstStyle/>
          <a:p>
            <a:pPr algn="l"/>
            <a:r>
              <a:rPr lang="en-US"/>
              <a:t>High Availability</a:t>
            </a:r>
          </a:p>
        </p:txBody>
      </p:sp>
      <p:sp>
        <p:nvSpPr>
          <p:cNvPr id="16" name="TextBox 15"/>
          <p:cNvSpPr txBox="1"/>
          <p:nvPr/>
        </p:nvSpPr>
        <p:spPr>
          <a:xfrm>
            <a:off x="6331626" y="3681253"/>
            <a:ext cx="1696888" cy="354272"/>
          </a:xfrm>
          <a:prstGeom prst="rect">
            <a:avLst/>
          </a:prstGeom>
          <a:noFill/>
        </p:spPr>
        <p:txBody>
          <a:bodyPr wrap="none" lIns="76527" tIns="38263" rIns="76527" bIns="38263" rtlCol="0">
            <a:spAutoFit/>
          </a:bodyPr>
          <a:lstStyle/>
          <a:p>
            <a:pPr algn="l"/>
            <a:r>
              <a:rPr lang="en-US"/>
              <a:t>Host Commands</a:t>
            </a:r>
          </a:p>
        </p:txBody>
      </p:sp>
      <p:sp>
        <p:nvSpPr>
          <p:cNvPr id="17" name="Can 16"/>
          <p:cNvSpPr/>
          <p:nvPr/>
        </p:nvSpPr>
        <p:spPr>
          <a:xfrm>
            <a:off x="9009128" y="3681252"/>
            <a:ext cx="522024" cy="440917"/>
          </a:xfrm>
          <a:prstGeom prst="can">
            <a:avLst/>
          </a:prstGeom>
        </p:spPr>
        <p:style>
          <a:lnRef idx="1">
            <a:schemeClr val="accent1"/>
          </a:lnRef>
          <a:fillRef idx="3">
            <a:schemeClr val="accent1"/>
          </a:fillRef>
          <a:effectRef idx="2">
            <a:schemeClr val="accent1"/>
          </a:effectRef>
          <a:fontRef idx="minor">
            <a:schemeClr val="lt1"/>
          </a:fontRef>
        </p:style>
        <p:txBody>
          <a:bodyPr lIns="76527" tIns="38263" rIns="76527" bIns="38263" rtlCol="0" anchor="ctr"/>
          <a:lstStyle/>
          <a:p>
            <a:pPr algn="ctr"/>
            <a:endParaRPr lang="en-US"/>
          </a:p>
        </p:txBody>
      </p:sp>
      <p:sp>
        <p:nvSpPr>
          <p:cNvPr id="18" name="Can 17"/>
          <p:cNvSpPr/>
          <p:nvPr/>
        </p:nvSpPr>
        <p:spPr>
          <a:xfrm>
            <a:off x="9009128" y="3044428"/>
            <a:ext cx="522024" cy="440917"/>
          </a:xfrm>
          <a:prstGeom prst="can">
            <a:avLst/>
          </a:prstGeom>
        </p:spPr>
        <p:style>
          <a:lnRef idx="1">
            <a:schemeClr val="accent1"/>
          </a:lnRef>
          <a:fillRef idx="3">
            <a:schemeClr val="accent1"/>
          </a:fillRef>
          <a:effectRef idx="2">
            <a:schemeClr val="accent1"/>
          </a:effectRef>
          <a:fontRef idx="minor">
            <a:schemeClr val="lt1"/>
          </a:fontRef>
        </p:style>
        <p:txBody>
          <a:bodyPr lIns="76527" tIns="38263" rIns="76527" bIns="38263" rtlCol="0" anchor="ctr"/>
          <a:lstStyle/>
          <a:p>
            <a:pPr algn="ctr"/>
            <a:endParaRPr lang="en-US"/>
          </a:p>
        </p:txBody>
      </p:sp>
      <p:sp>
        <p:nvSpPr>
          <p:cNvPr id="19" name="Rectangle 18"/>
          <p:cNvSpPr/>
          <p:nvPr/>
        </p:nvSpPr>
        <p:spPr>
          <a:xfrm>
            <a:off x="8908387" y="2495405"/>
            <a:ext cx="787615" cy="485351"/>
          </a:xfrm>
          <a:prstGeom prst="rect">
            <a:avLst/>
          </a:prstGeom>
          <a:solidFill>
            <a:srgbClr val="80FF07"/>
          </a:solidFill>
        </p:spPr>
        <p:style>
          <a:lnRef idx="0">
            <a:schemeClr val="accent6"/>
          </a:lnRef>
          <a:fillRef idx="3">
            <a:schemeClr val="accent6"/>
          </a:fillRef>
          <a:effectRef idx="3">
            <a:schemeClr val="accent6"/>
          </a:effectRef>
          <a:fontRef idx="minor">
            <a:schemeClr val="lt1"/>
          </a:fontRef>
        </p:style>
        <p:txBody>
          <a:bodyPr lIns="76527" tIns="38263" rIns="76527" bIns="38263" rtlCol="0" anchor="ctr"/>
          <a:lstStyle/>
          <a:p>
            <a:pPr algn="ctr"/>
            <a:r>
              <a:rPr lang="en-US"/>
              <a:t>Kea2</a:t>
            </a:r>
          </a:p>
        </p:txBody>
      </p:sp>
      <p:sp>
        <p:nvSpPr>
          <p:cNvPr id="20" name="U-Turn Arrow 19"/>
          <p:cNvSpPr/>
          <p:nvPr/>
        </p:nvSpPr>
        <p:spPr>
          <a:xfrm rot="5400000">
            <a:off x="5420712" y="4233220"/>
            <a:ext cx="541121" cy="595328"/>
          </a:xfrm>
          <a:prstGeom prst="uturnArrow">
            <a:avLst/>
          </a:prstGeom>
        </p:spPr>
        <p:style>
          <a:lnRef idx="1">
            <a:schemeClr val="accent1"/>
          </a:lnRef>
          <a:fillRef idx="3">
            <a:schemeClr val="accent1"/>
          </a:fillRef>
          <a:effectRef idx="2">
            <a:schemeClr val="accent1"/>
          </a:effectRef>
          <a:fontRef idx="minor">
            <a:schemeClr val="lt1"/>
          </a:fontRef>
        </p:style>
        <p:txBody>
          <a:bodyPr lIns="76527" tIns="38263" rIns="76527" bIns="38263" rtlCol="0" anchor="ctr"/>
          <a:lstStyle/>
          <a:p>
            <a:pPr algn="ctr"/>
            <a:endParaRPr lang="en-US">
              <a:solidFill>
                <a:schemeClr val="tx1"/>
              </a:solidFill>
            </a:endParaRPr>
          </a:p>
        </p:txBody>
      </p:sp>
      <p:sp>
        <p:nvSpPr>
          <p:cNvPr id="21" name="TextBox 20"/>
          <p:cNvSpPr txBox="1"/>
          <p:nvPr/>
        </p:nvSpPr>
        <p:spPr>
          <a:xfrm>
            <a:off x="6331626" y="4278385"/>
            <a:ext cx="2079564" cy="631271"/>
          </a:xfrm>
          <a:prstGeom prst="rect">
            <a:avLst/>
          </a:prstGeom>
          <a:noFill/>
        </p:spPr>
        <p:txBody>
          <a:bodyPr wrap="square" lIns="76527" tIns="38263" rIns="76527" bIns="38263" rtlCol="0">
            <a:spAutoFit/>
          </a:bodyPr>
          <a:lstStyle/>
          <a:p>
            <a:pPr algn="l"/>
            <a:r>
              <a:rPr lang="en-US"/>
              <a:t>Flex Options, Subnet Cmds</a:t>
            </a:r>
          </a:p>
        </p:txBody>
      </p:sp>
      <p:sp>
        <p:nvSpPr>
          <p:cNvPr id="22" name="Right Arrow Callout 21"/>
          <p:cNvSpPr/>
          <p:nvPr/>
        </p:nvSpPr>
        <p:spPr>
          <a:xfrm>
            <a:off x="5393608" y="3044428"/>
            <a:ext cx="3203397" cy="485235"/>
          </a:xfrm>
          <a:prstGeom prst="rightArrowCallout">
            <a:avLst>
              <a:gd name="adj1" fmla="val 27833"/>
              <a:gd name="adj2" fmla="val 20754"/>
              <a:gd name="adj3" fmla="val 22169"/>
              <a:gd name="adj4" fmla="val 89721"/>
            </a:avLst>
          </a:prstGeom>
        </p:spPr>
        <p:style>
          <a:lnRef idx="1">
            <a:schemeClr val="accent1"/>
          </a:lnRef>
          <a:fillRef idx="3">
            <a:schemeClr val="accent1"/>
          </a:fillRef>
          <a:effectRef idx="2">
            <a:schemeClr val="accent1"/>
          </a:effectRef>
          <a:fontRef idx="minor">
            <a:schemeClr val="lt1"/>
          </a:fontRef>
        </p:style>
        <p:txBody>
          <a:bodyPr lIns="76527" tIns="38263" rIns="76527" bIns="38263" rtlCol="0" anchor="ctr"/>
          <a:lstStyle/>
          <a:p>
            <a:pPr algn="ctr"/>
            <a:endParaRPr lang="en-US"/>
          </a:p>
        </p:txBody>
      </p:sp>
      <p:sp>
        <p:nvSpPr>
          <p:cNvPr id="15" name="TextBox 14"/>
          <p:cNvSpPr txBox="1"/>
          <p:nvPr/>
        </p:nvSpPr>
        <p:spPr>
          <a:xfrm>
            <a:off x="6331625" y="3098918"/>
            <a:ext cx="1206119" cy="354272"/>
          </a:xfrm>
          <a:prstGeom prst="rect">
            <a:avLst/>
          </a:prstGeom>
          <a:noFill/>
        </p:spPr>
        <p:txBody>
          <a:bodyPr wrap="none" lIns="76527" tIns="38263" rIns="76527" bIns="38263" rtlCol="0">
            <a:spAutoFit/>
          </a:bodyPr>
          <a:lstStyle/>
          <a:p>
            <a:pPr algn="l"/>
            <a:r>
              <a:rPr lang="en-US"/>
              <a:t>User Check</a:t>
            </a:r>
          </a:p>
        </p:txBody>
      </p:sp>
      <p:sp>
        <p:nvSpPr>
          <p:cNvPr id="24" name="TextBox 23"/>
          <p:cNvSpPr txBox="1"/>
          <p:nvPr/>
        </p:nvSpPr>
        <p:spPr>
          <a:xfrm>
            <a:off x="6331625" y="4906774"/>
            <a:ext cx="1783200" cy="354272"/>
          </a:xfrm>
          <a:prstGeom prst="rect">
            <a:avLst/>
          </a:prstGeom>
          <a:noFill/>
        </p:spPr>
        <p:txBody>
          <a:bodyPr wrap="none" lIns="76527" tIns="38263" rIns="76527" bIns="38263" rtlCol="0">
            <a:spAutoFit/>
          </a:bodyPr>
          <a:lstStyle/>
          <a:p>
            <a:pPr algn="l"/>
            <a:r>
              <a:rPr lang="en-US"/>
              <a:t>Radius, config DB</a:t>
            </a:r>
          </a:p>
        </p:txBody>
      </p:sp>
      <p:sp>
        <p:nvSpPr>
          <p:cNvPr id="26" name="Can 25"/>
          <p:cNvSpPr/>
          <p:nvPr/>
        </p:nvSpPr>
        <p:spPr>
          <a:xfrm>
            <a:off x="9009128" y="4790464"/>
            <a:ext cx="522024" cy="440917"/>
          </a:xfrm>
          <a:prstGeom prst="can">
            <a:avLst/>
          </a:prstGeom>
        </p:spPr>
        <p:style>
          <a:lnRef idx="1">
            <a:schemeClr val="accent1"/>
          </a:lnRef>
          <a:fillRef idx="3">
            <a:schemeClr val="accent1"/>
          </a:fillRef>
          <a:effectRef idx="2">
            <a:schemeClr val="accent1"/>
          </a:effectRef>
          <a:fontRef idx="minor">
            <a:schemeClr val="lt1"/>
          </a:fontRef>
        </p:style>
        <p:txBody>
          <a:bodyPr lIns="76527" tIns="38263" rIns="76527" bIns="38263" rtlCol="0" anchor="ctr"/>
          <a:lstStyle/>
          <a:p>
            <a:pPr algn="ctr"/>
            <a:endParaRPr lang="en-US"/>
          </a:p>
        </p:txBody>
      </p:sp>
      <p:sp>
        <p:nvSpPr>
          <p:cNvPr id="28" name="TextBox 27"/>
          <p:cNvSpPr txBox="1"/>
          <p:nvPr/>
        </p:nvSpPr>
        <p:spPr>
          <a:xfrm>
            <a:off x="6331625" y="5501642"/>
            <a:ext cx="1796024" cy="354272"/>
          </a:xfrm>
          <a:prstGeom prst="rect">
            <a:avLst/>
          </a:prstGeom>
          <a:noFill/>
        </p:spPr>
        <p:txBody>
          <a:bodyPr wrap="none" lIns="76527" tIns="38263" rIns="76527" bIns="38263" rtlCol="0">
            <a:spAutoFit/>
          </a:bodyPr>
          <a:lstStyle/>
          <a:p>
            <a:pPr algn="l"/>
            <a:r>
              <a:rPr lang="en-US"/>
              <a:t>Lease Commands</a:t>
            </a:r>
          </a:p>
        </p:txBody>
      </p:sp>
      <p:sp>
        <p:nvSpPr>
          <p:cNvPr id="30" name="Can 29"/>
          <p:cNvSpPr/>
          <p:nvPr/>
        </p:nvSpPr>
        <p:spPr>
          <a:xfrm>
            <a:off x="9009128" y="5385332"/>
            <a:ext cx="522024" cy="440917"/>
          </a:xfrm>
          <a:prstGeom prst="can">
            <a:avLst/>
          </a:prstGeom>
        </p:spPr>
        <p:style>
          <a:lnRef idx="1">
            <a:schemeClr val="accent1"/>
          </a:lnRef>
          <a:fillRef idx="3">
            <a:schemeClr val="accent1"/>
          </a:fillRef>
          <a:effectRef idx="2">
            <a:schemeClr val="accent1"/>
          </a:effectRef>
          <a:fontRef idx="minor">
            <a:schemeClr val="lt1"/>
          </a:fontRef>
        </p:style>
        <p:txBody>
          <a:bodyPr lIns="76527" tIns="38263" rIns="76527" bIns="38263" rtlCol="0" anchor="ctr"/>
          <a:lstStyle/>
          <a:p>
            <a:pPr algn="ctr"/>
            <a:endParaRPr lang="en-US"/>
          </a:p>
        </p:txBody>
      </p:sp>
      <p:sp>
        <p:nvSpPr>
          <p:cNvPr id="31" name="Regular Pentagon 30"/>
          <p:cNvSpPr/>
          <p:nvPr/>
        </p:nvSpPr>
        <p:spPr>
          <a:xfrm>
            <a:off x="2864539" y="4103075"/>
            <a:ext cx="1908351" cy="1053197"/>
          </a:xfrm>
          <a:prstGeom prst="pentagon">
            <a:avLst/>
          </a:prstGeom>
          <a:solidFill>
            <a:srgbClr val="21FF06"/>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lIns="76527" tIns="38263" rIns="76527" bIns="38263" rtlCol="0" anchor="ctr"/>
          <a:lstStyle/>
          <a:p>
            <a:pPr algn="ctr"/>
            <a:r>
              <a:rPr lang="en-US" sz="1700">
                <a:solidFill>
                  <a:srgbClr val="3B3B3B"/>
                </a:solidFill>
              </a:rPr>
              <a:t>Allocation Engine</a:t>
            </a:r>
          </a:p>
        </p:txBody>
      </p:sp>
      <p:sp>
        <p:nvSpPr>
          <p:cNvPr id="32" name="Or 31"/>
          <p:cNvSpPr/>
          <p:nvPr/>
        </p:nvSpPr>
        <p:spPr>
          <a:xfrm>
            <a:off x="2939349" y="3384131"/>
            <a:ext cx="1746001" cy="621595"/>
          </a:xfrm>
          <a:prstGeom prst="flowChartOr">
            <a:avLst/>
          </a:prstGeom>
          <a:solidFill>
            <a:srgbClr val="FFFF66"/>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lIns="76527" tIns="38263" rIns="76527" bIns="38263" rtlCol="0" anchor="ctr"/>
          <a:lstStyle/>
          <a:p>
            <a:pPr algn="ctr"/>
            <a:r>
              <a:rPr lang="en-US">
                <a:solidFill>
                  <a:schemeClr val="bg1"/>
                </a:solidFill>
              </a:rPr>
              <a:t>Classing</a:t>
            </a:r>
          </a:p>
        </p:txBody>
      </p:sp>
      <p:sp>
        <p:nvSpPr>
          <p:cNvPr id="33" name="Preparation 32"/>
          <p:cNvSpPr/>
          <p:nvPr/>
        </p:nvSpPr>
        <p:spPr>
          <a:xfrm>
            <a:off x="2829523" y="2816278"/>
            <a:ext cx="2067061" cy="423764"/>
          </a:xfrm>
          <a:prstGeom prst="flowChartPreparation">
            <a:avLst/>
          </a:prstGeom>
          <a:solidFill>
            <a:srgbClr val="0F80FF"/>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lIns="76527" tIns="38263" rIns="76527" bIns="38263" rtlCol="0" anchor="ctr"/>
          <a:lstStyle/>
          <a:p>
            <a:pPr algn="ctr"/>
            <a:r>
              <a:rPr lang="en-US" sz="1500"/>
              <a:t>packet processing</a:t>
            </a:r>
          </a:p>
        </p:txBody>
      </p:sp>
      <p:sp>
        <p:nvSpPr>
          <p:cNvPr id="34" name="Rectangle 33"/>
          <p:cNvSpPr/>
          <p:nvPr/>
        </p:nvSpPr>
        <p:spPr>
          <a:xfrm>
            <a:off x="4931600" y="2499039"/>
            <a:ext cx="455203" cy="3441711"/>
          </a:xfrm>
          <a:prstGeom prst="rect">
            <a:avLst/>
          </a:prstGeom>
          <a:solidFill>
            <a:srgbClr val="B3B3B3"/>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lIns="76527" tIns="38263" rIns="76527" bIns="38263" rtlCol="0" anchor="ctr"/>
          <a:lstStyle/>
          <a:p>
            <a:pPr algn="ctr"/>
            <a:endParaRPr lang="en-US"/>
          </a:p>
        </p:txBody>
      </p:sp>
      <p:sp>
        <p:nvSpPr>
          <p:cNvPr id="35" name="TextBox 34"/>
          <p:cNvSpPr txBox="1"/>
          <p:nvPr/>
        </p:nvSpPr>
        <p:spPr>
          <a:xfrm>
            <a:off x="6006699" y="681591"/>
            <a:ext cx="744454" cy="631271"/>
          </a:xfrm>
          <a:prstGeom prst="rect">
            <a:avLst/>
          </a:prstGeom>
          <a:noFill/>
        </p:spPr>
        <p:txBody>
          <a:bodyPr wrap="none" lIns="76527" tIns="38263" rIns="76527" bIns="38263" rtlCol="0">
            <a:spAutoFit/>
          </a:bodyPr>
          <a:lstStyle/>
          <a:p>
            <a:r>
              <a:rPr lang="en-US"/>
              <a:t>Hook</a:t>
            </a:r>
          </a:p>
          <a:p>
            <a:r>
              <a:rPr lang="en-US"/>
              <a:t>points</a:t>
            </a:r>
          </a:p>
        </p:txBody>
      </p:sp>
      <p:sp>
        <p:nvSpPr>
          <p:cNvPr id="36" name="TextBox 35"/>
          <p:cNvSpPr txBox="1"/>
          <p:nvPr/>
        </p:nvSpPr>
        <p:spPr>
          <a:xfrm>
            <a:off x="6957536" y="681591"/>
            <a:ext cx="911404" cy="631271"/>
          </a:xfrm>
          <a:prstGeom prst="rect">
            <a:avLst/>
          </a:prstGeom>
          <a:noFill/>
        </p:spPr>
        <p:txBody>
          <a:bodyPr wrap="none" lIns="76527" tIns="38263" rIns="76527" bIns="38263" rtlCol="0">
            <a:spAutoFit/>
          </a:bodyPr>
          <a:lstStyle/>
          <a:p>
            <a:r>
              <a:rPr lang="en-US"/>
              <a:t>Hook</a:t>
            </a:r>
          </a:p>
          <a:p>
            <a:r>
              <a:rPr lang="en-US"/>
              <a:t>libraries</a:t>
            </a:r>
          </a:p>
        </p:txBody>
      </p:sp>
      <p:sp>
        <p:nvSpPr>
          <p:cNvPr id="37" name="Down Arrow 36"/>
          <p:cNvSpPr/>
          <p:nvPr/>
        </p:nvSpPr>
        <p:spPr>
          <a:xfrm>
            <a:off x="4931600" y="2310669"/>
            <a:ext cx="296493" cy="181507"/>
          </a:xfrm>
          <a:prstGeom prst="downArrow">
            <a:avLst/>
          </a:prstGeom>
        </p:spPr>
        <p:style>
          <a:lnRef idx="1">
            <a:schemeClr val="accent1"/>
          </a:lnRef>
          <a:fillRef idx="3">
            <a:schemeClr val="accent1"/>
          </a:fillRef>
          <a:effectRef idx="2">
            <a:schemeClr val="accent1"/>
          </a:effectRef>
          <a:fontRef idx="minor">
            <a:schemeClr val="lt1"/>
          </a:fontRef>
        </p:style>
        <p:txBody>
          <a:bodyPr lIns="76527" tIns="38263" rIns="76527" bIns="38263" rtlCol="0" anchor="ctr"/>
          <a:lstStyle/>
          <a:p>
            <a:pPr algn="ctr"/>
            <a:endParaRPr lang="en-US"/>
          </a:p>
        </p:txBody>
      </p:sp>
      <p:sp>
        <p:nvSpPr>
          <p:cNvPr id="38" name="Down Arrow 37"/>
          <p:cNvSpPr/>
          <p:nvPr/>
        </p:nvSpPr>
        <p:spPr>
          <a:xfrm>
            <a:off x="5988936" y="2310669"/>
            <a:ext cx="296493" cy="181507"/>
          </a:xfrm>
          <a:prstGeom prst="downArrow">
            <a:avLst/>
          </a:prstGeom>
        </p:spPr>
        <p:style>
          <a:lnRef idx="1">
            <a:schemeClr val="accent1"/>
          </a:lnRef>
          <a:fillRef idx="3">
            <a:schemeClr val="accent1"/>
          </a:fillRef>
          <a:effectRef idx="2">
            <a:schemeClr val="accent1"/>
          </a:effectRef>
          <a:fontRef idx="minor">
            <a:schemeClr val="lt1"/>
          </a:fontRef>
        </p:style>
        <p:txBody>
          <a:bodyPr lIns="76527" tIns="38263" rIns="76527" bIns="38263" rtlCol="0" anchor="ctr"/>
          <a:lstStyle/>
          <a:p>
            <a:pPr algn="ctr"/>
            <a:endParaRPr lang="en-US"/>
          </a:p>
        </p:txBody>
      </p:sp>
      <p:sp>
        <p:nvSpPr>
          <p:cNvPr id="39" name="Down Arrow 38"/>
          <p:cNvSpPr/>
          <p:nvPr/>
        </p:nvSpPr>
        <p:spPr>
          <a:xfrm>
            <a:off x="9051012" y="2310669"/>
            <a:ext cx="296493" cy="181507"/>
          </a:xfrm>
          <a:prstGeom prst="downArrow">
            <a:avLst/>
          </a:prstGeom>
        </p:spPr>
        <p:style>
          <a:lnRef idx="1">
            <a:schemeClr val="accent1"/>
          </a:lnRef>
          <a:fillRef idx="3">
            <a:schemeClr val="accent1"/>
          </a:fillRef>
          <a:effectRef idx="2">
            <a:schemeClr val="accent1"/>
          </a:effectRef>
          <a:fontRef idx="minor">
            <a:schemeClr val="lt1"/>
          </a:fontRef>
        </p:style>
        <p:txBody>
          <a:bodyPr lIns="76527" tIns="38263" rIns="76527" bIns="38263" rtlCol="0" anchor="ctr"/>
          <a:lstStyle/>
          <a:p>
            <a:pPr algn="ctr"/>
            <a:endParaRPr lang="en-US"/>
          </a:p>
        </p:txBody>
      </p:sp>
      <p:sp>
        <p:nvSpPr>
          <p:cNvPr id="40" name="TextBox 39"/>
          <p:cNvSpPr txBox="1"/>
          <p:nvPr/>
        </p:nvSpPr>
        <p:spPr>
          <a:xfrm>
            <a:off x="8771298" y="1500456"/>
            <a:ext cx="924704" cy="631271"/>
          </a:xfrm>
          <a:prstGeom prst="rect">
            <a:avLst/>
          </a:prstGeom>
          <a:noFill/>
        </p:spPr>
        <p:txBody>
          <a:bodyPr wrap="none" lIns="76527" tIns="38263" rIns="76527" bIns="38263" rtlCol="0">
            <a:spAutoFit/>
          </a:bodyPr>
          <a:lstStyle/>
          <a:p>
            <a:r>
              <a:rPr lang="en-US">
                <a:solidFill>
                  <a:srgbClr val="2C2C2C"/>
                </a:solidFill>
              </a:rPr>
              <a:t>External</a:t>
            </a:r>
          </a:p>
          <a:p>
            <a:r>
              <a:rPr lang="en-US">
                <a:solidFill>
                  <a:srgbClr val="2C2C2C"/>
                </a:solidFill>
              </a:rPr>
              <a:t>system</a:t>
            </a:r>
          </a:p>
        </p:txBody>
      </p:sp>
      <p:sp>
        <p:nvSpPr>
          <p:cNvPr id="2" name="Title 1"/>
          <p:cNvSpPr>
            <a:spLocks noGrp="1"/>
          </p:cNvSpPr>
          <p:nvPr>
            <p:ph type="title"/>
          </p:nvPr>
        </p:nvSpPr>
        <p:spPr/>
        <p:txBody>
          <a:bodyPr/>
          <a:lstStyle/>
          <a:p>
            <a:r>
              <a:rPr lang="en-US"/>
              <a:t>Hooks vs. Hook Libraries</a:t>
            </a:r>
          </a:p>
        </p:txBody>
      </p:sp>
    </p:spTree>
    <p:extLst>
      <p:ext uri="{BB962C8B-B14F-4D97-AF65-F5344CB8AC3E}">
        <p14:creationId xmlns:p14="http://schemas.microsoft.com/office/powerpoint/2010/main" val="950869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ri-spada-mRAyhadPtm0-unsplash.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06611" y="114386"/>
            <a:ext cx="6107023" cy="6870401"/>
          </a:xfrm>
          <a:prstGeom prst="rect">
            <a:avLst/>
          </a:prstGeom>
        </p:spPr>
      </p:pic>
      <p:sp>
        <p:nvSpPr>
          <p:cNvPr id="2" name="Title 1"/>
          <p:cNvSpPr>
            <a:spLocks noGrp="1"/>
          </p:cNvSpPr>
          <p:nvPr>
            <p:ph type="title"/>
          </p:nvPr>
        </p:nvSpPr>
        <p:spPr/>
        <p:txBody>
          <a:bodyPr/>
          <a:lstStyle/>
          <a:p>
            <a:r>
              <a:rPr lang="en-US"/>
              <a:t>Modern Networks</a:t>
            </a:r>
          </a:p>
        </p:txBody>
      </p:sp>
      <p:sp>
        <p:nvSpPr>
          <p:cNvPr id="3" name="Text Placeholder 2"/>
          <p:cNvSpPr>
            <a:spLocks noGrp="1"/>
          </p:cNvSpPr>
          <p:nvPr>
            <p:ph type="body" idx="1"/>
          </p:nvPr>
        </p:nvSpPr>
        <p:spPr/>
        <p:txBody>
          <a:bodyPr>
            <a:normAutofit/>
          </a:bodyPr>
          <a:lstStyle/>
          <a:p>
            <a:r>
              <a:rPr lang="en-US"/>
              <a:t>BYOD, roaming, WIFI</a:t>
            </a:r>
          </a:p>
          <a:p>
            <a:r>
              <a:rPr lang="en-US"/>
              <a:t>Cattle not pets</a:t>
            </a:r>
          </a:p>
          <a:p>
            <a:r>
              <a:rPr lang="en-US"/>
              <a:t>Clouds, fabric, NFV, SDN, Devops, continuous provisioning</a:t>
            </a:r>
          </a:p>
          <a:p>
            <a:r>
              <a:rPr lang="en-US"/>
              <a:t>Containers</a:t>
            </a:r>
          </a:p>
          <a:p>
            <a:r>
              <a:rPr lang="en-US"/>
              <a:t>Automation </a:t>
            </a:r>
          </a:p>
        </p:txBody>
      </p:sp>
      <p:sp>
        <p:nvSpPr>
          <p:cNvPr id="5" name="Rectangle 4"/>
          <p:cNvSpPr/>
          <p:nvPr/>
        </p:nvSpPr>
        <p:spPr>
          <a:xfrm>
            <a:off x="2467731" y="6434181"/>
            <a:ext cx="3138351" cy="354272"/>
          </a:xfrm>
          <a:prstGeom prst="rect">
            <a:avLst/>
          </a:prstGeom>
        </p:spPr>
        <p:txBody>
          <a:bodyPr wrap="none" lIns="76527" tIns="38263" rIns="76527" bIns="38263">
            <a:spAutoFit/>
          </a:bodyPr>
          <a:lstStyle/>
          <a:p>
            <a:r>
              <a:rPr lang="en-US">
                <a:solidFill>
                  <a:schemeClr val="bg1"/>
                </a:solidFill>
              </a:rPr>
              <a:t>Photo by </a:t>
            </a:r>
            <a:r>
              <a:rPr lang="en-US" u="sng">
                <a:solidFill>
                  <a:schemeClr val="bg1"/>
                </a:solidFill>
                <a:hlinkClick r:id="rId4"/>
              </a:rPr>
              <a:t>Ari Spada on </a:t>
            </a:r>
            <a:r>
              <a:rPr lang="en-US" u="sng">
                <a:solidFill>
                  <a:schemeClr val="bg1"/>
                </a:solidFill>
                <a:hlinkClick r:id="rId5"/>
              </a:rPr>
              <a:t>Unsplash</a:t>
            </a:r>
            <a:endParaRPr lang="en-US">
              <a:solidFill>
                <a:schemeClr val="bg1"/>
              </a:solidFill>
            </a:endParaRPr>
          </a:p>
        </p:txBody>
      </p:sp>
    </p:spTree>
    <p:extLst>
      <p:ext uri="{BB962C8B-B14F-4D97-AF65-F5344CB8AC3E}">
        <p14:creationId xmlns:p14="http://schemas.microsoft.com/office/powerpoint/2010/main" val="266840064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ISC DHCP</a:t>
            </a:r>
          </a:p>
        </p:txBody>
      </p:sp>
      <p:sp>
        <p:nvSpPr>
          <p:cNvPr id="6" name="Text Placeholder 5"/>
          <p:cNvSpPr>
            <a:spLocks noGrp="1"/>
          </p:cNvSpPr>
          <p:nvPr>
            <p:ph type="body" idx="1"/>
          </p:nvPr>
        </p:nvSpPr>
        <p:spPr>
          <a:xfrm>
            <a:off x="838200" y="1825625"/>
            <a:ext cx="10892188" cy="4239509"/>
          </a:xfrm>
        </p:spPr>
        <p:txBody>
          <a:bodyPr>
            <a:noAutofit/>
          </a:bodyPr>
          <a:lstStyle/>
          <a:p>
            <a:r>
              <a:rPr lang="en-US"/>
              <a:t>Proprietary format configuration file</a:t>
            </a:r>
          </a:p>
          <a:p>
            <a:r>
              <a:rPr lang="en-US"/>
              <a:t>Local lease database</a:t>
            </a:r>
          </a:p>
          <a:p>
            <a:r>
              <a:rPr lang="en-US" b="1">
                <a:solidFill>
                  <a:srgbClr val="008000"/>
                </a:solidFill>
              </a:rPr>
              <a:t>Designed to be restarted with every configuration change. </a:t>
            </a:r>
          </a:p>
          <a:p>
            <a:r>
              <a:rPr lang="en-US"/>
              <a:t>OMAPI was added on</a:t>
            </a:r>
          </a:p>
          <a:p>
            <a:r>
              <a:rPr lang="en-US"/>
              <a:t>DHCPv6 was added on</a:t>
            </a:r>
          </a:p>
        </p:txBody>
      </p:sp>
    </p:spTree>
    <p:extLst>
      <p:ext uri="{BB962C8B-B14F-4D97-AF65-F5344CB8AC3E}">
        <p14:creationId xmlns:p14="http://schemas.microsoft.com/office/powerpoint/2010/main" val="398083025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Modern Network Services</a:t>
            </a:r>
          </a:p>
        </p:txBody>
      </p:sp>
      <p:sp>
        <p:nvSpPr>
          <p:cNvPr id="3" name="Text Placeholder 2"/>
          <p:cNvSpPr>
            <a:spLocks noGrp="1"/>
          </p:cNvSpPr>
          <p:nvPr>
            <p:ph type="body" idx="1"/>
          </p:nvPr>
        </p:nvSpPr>
        <p:spPr/>
        <p:txBody>
          <a:bodyPr/>
          <a:lstStyle/>
          <a:p>
            <a:r>
              <a:rPr lang="en-US"/>
              <a:t>Standardized formats &amp; tooling</a:t>
            </a:r>
          </a:p>
          <a:p>
            <a:r>
              <a:rPr lang="en-US"/>
              <a:t>Everything needs a web api</a:t>
            </a:r>
          </a:p>
          <a:p>
            <a:r>
              <a:rPr lang="en-US" b="1">
                <a:solidFill>
                  <a:srgbClr val="008000"/>
                </a:solidFill>
              </a:rPr>
              <a:t>Plan for automated, continuous provisioning </a:t>
            </a:r>
          </a:p>
          <a:p>
            <a:r>
              <a:rPr lang="en-US"/>
              <a:t>Deploy capacity quickly with VMs</a:t>
            </a:r>
          </a:p>
          <a:p>
            <a:r>
              <a:rPr lang="en-US"/>
              <a:t>Extensible, programmable</a:t>
            </a:r>
          </a:p>
          <a:p>
            <a:endParaRPr lang="en-US"/>
          </a:p>
        </p:txBody>
      </p:sp>
    </p:spTree>
    <p:extLst>
      <p:ext uri="{BB962C8B-B14F-4D97-AF65-F5344CB8AC3E}">
        <p14:creationId xmlns:p14="http://schemas.microsoft.com/office/powerpoint/2010/main" val="71833062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‘Modern’ Kea features</a:t>
            </a:r>
          </a:p>
        </p:txBody>
      </p:sp>
      <p:sp>
        <p:nvSpPr>
          <p:cNvPr id="3" name="Text Placeholder 2"/>
          <p:cNvSpPr>
            <a:spLocks noGrp="1"/>
          </p:cNvSpPr>
          <p:nvPr>
            <p:ph type="body" idx="1"/>
          </p:nvPr>
        </p:nvSpPr>
        <p:spPr/>
        <p:txBody>
          <a:bodyPr>
            <a:normAutofit/>
          </a:bodyPr>
          <a:lstStyle/>
          <a:p>
            <a:pPr>
              <a:buFont typeface="Wingdings" charset="2"/>
              <a:buChar char="ü"/>
            </a:pPr>
            <a:r>
              <a:rPr lang="en-US"/>
              <a:t>Open, JSON file format</a:t>
            </a:r>
          </a:p>
          <a:p>
            <a:pPr>
              <a:buFont typeface="Wingdings" charset="2"/>
              <a:buChar char="ü"/>
            </a:pPr>
            <a:r>
              <a:rPr lang="en-US"/>
              <a:t>Local and remote access</a:t>
            </a:r>
          </a:p>
          <a:p>
            <a:pPr>
              <a:buFont typeface="Wingdings" charset="2"/>
              <a:buChar char="ü"/>
            </a:pPr>
            <a:r>
              <a:rPr lang="en-US"/>
              <a:t>Configuration DB, host DB for controlled automated provisioning, scalability</a:t>
            </a:r>
          </a:p>
          <a:p>
            <a:pPr>
              <a:buFont typeface="Wingdings" charset="2"/>
              <a:buChar char="ü"/>
            </a:pPr>
            <a:r>
              <a:rPr lang="en-US"/>
              <a:t>Designed for v6 - HA for v6 as well as v4</a:t>
            </a:r>
          </a:p>
          <a:p>
            <a:pPr>
              <a:buFont typeface="Wingdings" charset="2"/>
              <a:buChar char="ü"/>
            </a:pPr>
            <a:r>
              <a:rPr lang="en-US"/>
              <a:t>Extensible with hooks</a:t>
            </a:r>
          </a:p>
        </p:txBody>
      </p:sp>
    </p:spTree>
    <p:extLst>
      <p:ext uri="{BB962C8B-B14F-4D97-AF65-F5344CB8AC3E}">
        <p14:creationId xmlns:p14="http://schemas.microsoft.com/office/powerpoint/2010/main" val="231814857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Local and Remote access"/>
          <p:cNvSpPr txBox="1">
            <a:spLocks noGrp="1"/>
          </p:cNvSpPr>
          <p:nvPr>
            <p:ph type="title"/>
          </p:nvPr>
        </p:nvSpPr>
        <p:spPr>
          <a:xfrm>
            <a:off x="125304" y="365127"/>
            <a:ext cx="12066697" cy="1325563"/>
          </a:xfrm>
          <a:prstGeom prst="rect">
            <a:avLst/>
          </a:prstGeom>
        </p:spPr>
        <p:txBody>
          <a:bodyPr>
            <a:noAutofit/>
          </a:bodyPr>
          <a:lstStyle>
            <a:lvl1pPr defTabSz="525779">
              <a:defRPr sz="7019"/>
            </a:lvl1pPr>
          </a:lstStyle>
          <a:p>
            <a:pPr algn="ctr"/>
            <a:r>
              <a:rPr sz="5300"/>
              <a:t>Local </a:t>
            </a:r>
            <a:r>
              <a:rPr lang="en-US" sz="5300"/>
              <a:t>&amp; </a:t>
            </a:r>
            <a:r>
              <a:rPr sz="5300"/>
              <a:t>Remote access</a:t>
            </a:r>
          </a:p>
        </p:txBody>
      </p:sp>
      <p:sp>
        <p:nvSpPr>
          <p:cNvPr id="218" name="{…"/>
          <p:cNvSpPr txBox="1">
            <a:spLocks noGrp="1"/>
          </p:cNvSpPr>
          <p:nvPr>
            <p:ph type="body" idx="1"/>
          </p:nvPr>
        </p:nvSpPr>
        <p:spPr>
          <a:xfrm>
            <a:off x="116207" y="4740961"/>
            <a:ext cx="5081381" cy="1995531"/>
          </a:xfrm>
          <a:prstGeom prst="rect">
            <a:avLst/>
          </a:prstGeom>
          <a:solidFill>
            <a:srgbClr val="000000"/>
          </a:solidFill>
          <a:ln w="9525">
            <a:round/>
          </a:ln>
        </p:spPr>
        <p:txBody>
          <a:bodyPr anchor="t">
            <a:normAutofit lnSpcReduction="10000"/>
          </a:bodyPr>
          <a:lstStyle/>
          <a:p>
            <a:pPr marL="0" indent="0">
              <a:spcBef>
                <a:spcPts val="419"/>
              </a:spcBef>
              <a:buNone/>
              <a:defRPr sz="1600" b="1">
                <a:solidFill>
                  <a:schemeClr val="accent3"/>
                </a:solidFill>
                <a:latin typeface="Courier New"/>
                <a:ea typeface="Courier New"/>
                <a:cs typeface="Courier New"/>
                <a:sym typeface="Courier New"/>
              </a:defRPr>
            </a:pPr>
            <a:r>
              <a:rPr sz="1500">
                <a:solidFill>
                  <a:srgbClr val="80FF07"/>
                </a:solidFill>
              </a:rPr>
              <a:t>{</a:t>
            </a:r>
          </a:p>
          <a:p>
            <a:pPr marL="0" indent="0">
              <a:spcBef>
                <a:spcPts val="419"/>
              </a:spcBef>
              <a:buNone/>
              <a:defRPr sz="1600" b="1">
                <a:solidFill>
                  <a:schemeClr val="accent3"/>
                </a:solidFill>
                <a:latin typeface="Courier New"/>
                <a:ea typeface="Courier New"/>
                <a:cs typeface="Courier New"/>
                <a:sym typeface="Courier New"/>
              </a:defRPr>
            </a:pPr>
            <a:r>
              <a:rPr sz="1500">
                <a:solidFill>
                  <a:srgbClr val="80FF07"/>
                </a:solidFill>
              </a:rPr>
              <a:t>  "arguments": [</a:t>
            </a:r>
          </a:p>
          <a:p>
            <a:pPr marL="0" indent="0">
              <a:spcBef>
                <a:spcPts val="419"/>
              </a:spcBef>
              <a:buNone/>
              <a:defRPr sz="1600" b="1">
                <a:solidFill>
                  <a:schemeClr val="accent3"/>
                </a:solidFill>
                <a:latin typeface="Courier New"/>
                <a:ea typeface="Courier New"/>
                <a:cs typeface="Courier New"/>
                <a:sym typeface="Courier New"/>
              </a:defRPr>
            </a:pPr>
            <a:r>
              <a:rPr sz="1500">
                <a:solidFill>
                  <a:srgbClr val="80FF07"/>
                </a:solidFill>
              </a:rPr>
              <a:t>    "build-report",</a:t>
            </a:r>
          </a:p>
          <a:p>
            <a:pPr marL="0" indent="0">
              <a:spcBef>
                <a:spcPts val="419"/>
              </a:spcBef>
              <a:buNone/>
              <a:defRPr sz="1600" b="1">
                <a:solidFill>
                  <a:schemeClr val="accent3"/>
                </a:solidFill>
                <a:latin typeface="Courier New"/>
                <a:ea typeface="Courier New"/>
                <a:cs typeface="Courier New"/>
                <a:sym typeface="Courier New"/>
              </a:defRPr>
            </a:pPr>
            <a:r>
              <a:rPr sz="1500">
                <a:solidFill>
                  <a:srgbClr val="80FF07"/>
                </a:solidFill>
              </a:rPr>
              <a:t>    "config-get",</a:t>
            </a:r>
          </a:p>
          <a:p>
            <a:pPr marL="0" indent="0">
              <a:spcBef>
                <a:spcPts val="419"/>
              </a:spcBef>
              <a:buNone/>
              <a:defRPr sz="1600" b="1">
                <a:solidFill>
                  <a:schemeClr val="accent3"/>
                </a:solidFill>
                <a:latin typeface="Courier New"/>
                <a:ea typeface="Courier New"/>
                <a:cs typeface="Courier New"/>
                <a:sym typeface="Courier New"/>
              </a:defRPr>
            </a:pPr>
            <a:r>
              <a:rPr sz="1500">
                <a:solidFill>
                  <a:srgbClr val="80FF07"/>
                </a:solidFill>
              </a:rPr>
              <a:t>    . . .</a:t>
            </a:r>
          </a:p>
          <a:p>
            <a:pPr marL="0" indent="0">
              <a:spcBef>
                <a:spcPts val="419"/>
              </a:spcBef>
              <a:buNone/>
              <a:defRPr sz="1600" b="1">
                <a:solidFill>
                  <a:schemeClr val="accent3"/>
                </a:solidFill>
                <a:latin typeface="Courier New"/>
                <a:ea typeface="Courier New"/>
                <a:cs typeface="Courier New"/>
                <a:sym typeface="Courier New"/>
              </a:defRPr>
            </a:pPr>
            <a:r>
              <a:rPr sz="1500">
                <a:solidFill>
                  <a:srgbClr val="80FF07"/>
                </a:solidFill>
              </a:rPr>
              <a:t>  ],</a:t>
            </a:r>
          </a:p>
          <a:p>
            <a:pPr marL="0" indent="0">
              <a:spcBef>
                <a:spcPts val="419"/>
              </a:spcBef>
              <a:buNone/>
              <a:defRPr sz="1600" b="1">
                <a:solidFill>
                  <a:schemeClr val="accent3"/>
                </a:solidFill>
                <a:latin typeface="Courier New"/>
                <a:ea typeface="Courier New"/>
                <a:cs typeface="Courier New"/>
                <a:sym typeface="Courier New"/>
              </a:defRPr>
            </a:pPr>
            <a:r>
              <a:rPr sz="1500">
                <a:solidFill>
                  <a:srgbClr val="80FF07"/>
                </a:solidFill>
              </a:rPr>
              <a:t>  "result": 0</a:t>
            </a:r>
          </a:p>
          <a:p>
            <a:pPr marL="0" indent="0">
              <a:spcBef>
                <a:spcPts val="419"/>
              </a:spcBef>
              <a:buNone/>
              <a:defRPr sz="1600" b="1">
                <a:solidFill>
                  <a:schemeClr val="accent3"/>
                </a:solidFill>
                <a:latin typeface="Courier New"/>
                <a:ea typeface="Courier New"/>
                <a:cs typeface="Courier New"/>
                <a:sym typeface="Courier New"/>
              </a:defRPr>
            </a:pPr>
            <a:r>
              <a:rPr sz="1500">
                <a:solidFill>
                  <a:srgbClr val="80FF07"/>
                </a:solidFill>
              </a:rPr>
              <a:t>}</a:t>
            </a:r>
          </a:p>
        </p:txBody>
      </p:sp>
      <p:grpSp>
        <p:nvGrpSpPr>
          <p:cNvPr id="204" name="Group"/>
          <p:cNvGrpSpPr/>
          <p:nvPr/>
        </p:nvGrpSpPr>
        <p:grpSpPr>
          <a:xfrm>
            <a:off x="5665154" y="2169212"/>
            <a:ext cx="887957" cy="665968"/>
            <a:chOff x="0" y="0"/>
            <a:chExt cx="947154" cy="947154"/>
          </a:xfrm>
        </p:grpSpPr>
        <p:pic>
          <p:nvPicPr>
            <p:cNvPr id="202" name="server.png" descr="serve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47155" cy="947155"/>
            </a:xfrm>
            <a:prstGeom prst="rect">
              <a:avLst/>
            </a:prstGeom>
            <a:ln w="12700" cap="flat">
              <a:noFill/>
              <a:miter lim="400000"/>
            </a:ln>
            <a:effectLst/>
          </p:spPr>
        </p:pic>
        <p:pic>
          <p:nvPicPr>
            <p:cNvPr id="203" name="kea-logo-100x70.png" descr="kea-logo-100x70.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3916" y="599844"/>
              <a:ext cx="364135" cy="254895"/>
            </a:xfrm>
            <a:prstGeom prst="rect">
              <a:avLst/>
            </a:prstGeom>
            <a:ln w="12700" cap="flat">
              <a:noFill/>
              <a:miter lim="400000"/>
            </a:ln>
            <a:effectLst/>
          </p:spPr>
        </p:pic>
      </p:grpSp>
      <p:grpSp>
        <p:nvGrpSpPr>
          <p:cNvPr id="207" name="Group"/>
          <p:cNvGrpSpPr/>
          <p:nvPr/>
        </p:nvGrpSpPr>
        <p:grpSpPr>
          <a:xfrm>
            <a:off x="6067637" y="1798241"/>
            <a:ext cx="1136968" cy="852727"/>
            <a:chOff x="0" y="0"/>
            <a:chExt cx="1212764" cy="1212764"/>
          </a:xfrm>
        </p:grpSpPr>
        <p:pic>
          <p:nvPicPr>
            <p:cNvPr id="205" name="server.png" descr="server.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212765" cy="1212765"/>
            </a:xfrm>
            <a:prstGeom prst="rect">
              <a:avLst/>
            </a:prstGeom>
            <a:ln w="12700" cap="flat">
              <a:noFill/>
              <a:miter lim="400000"/>
            </a:ln>
            <a:effectLst/>
          </p:spPr>
        </p:pic>
        <p:pic>
          <p:nvPicPr>
            <p:cNvPr id="206" name="kea-logo-100x70.png" descr="kea-logo-100x70.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5257" y="760109"/>
              <a:ext cx="449995" cy="314997"/>
            </a:xfrm>
            <a:prstGeom prst="rect">
              <a:avLst/>
            </a:prstGeom>
            <a:ln w="12700" cap="flat">
              <a:noFill/>
              <a:miter lim="400000"/>
            </a:ln>
            <a:effectLst/>
          </p:spPr>
        </p:pic>
      </p:grpSp>
      <p:sp>
        <p:nvSpPr>
          <p:cNvPr id="208" name="Double Arrow"/>
          <p:cNvSpPr/>
          <p:nvPr/>
        </p:nvSpPr>
        <p:spPr>
          <a:xfrm>
            <a:off x="1262163" y="2174718"/>
            <a:ext cx="4231205" cy="529436"/>
          </a:xfrm>
          <a:prstGeom prst="leftRightArrow">
            <a:avLst>
              <a:gd name="adj1" fmla="val 32000"/>
              <a:gd name="adj2" fmla="val 55659"/>
            </a:avLst>
          </a:prstGeom>
          <a:solidFill>
            <a:schemeClr val="accent1"/>
          </a:solidFill>
          <a:ln w="12700">
            <a:miter lim="400000"/>
          </a:ln>
        </p:spPr>
        <p:txBody>
          <a:bodyPr lIns="42515" tIns="42515" rIns="42515" bIns="42515" anchor="ctr"/>
          <a:lstStyle/>
          <a:p>
            <a:pPr>
              <a:defRPr sz="1100" b="0">
                <a:latin typeface="+mn-lt"/>
                <a:ea typeface="+mn-ea"/>
                <a:cs typeface="+mn-cs"/>
                <a:sym typeface="Helvetica Neue Medium"/>
              </a:defRPr>
            </a:pPr>
            <a:endParaRPr/>
          </a:p>
        </p:txBody>
      </p:sp>
      <p:sp>
        <p:nvSpPr>
          <p:cNvPr id="209" name="ctrl-agent"/>
          <p:cNvSpPr txBox="1"/>
          <p:nvPr/>
        </p:nvSpPr>
        <p:spPr>
          <a:xfrm>
            <a:off x="5411215" y="2777635"/>
            <a:ext cx="997581" cy="362859"/>
          </a:xfrm>
          <a:prstGeom prst="rect">
            <a:avLst/>
          </a:prstGeom>
          <a:ln w="12700">
            <a:miter lim="400000"/>
          </a:ln>
          <a:extLst>
            <a:ext uri="{C572A759-6A51-4108-AA02-DFA0A04FC94B}">
              <ma14:wrappingTextBoxFlag xmlns:ma14="http://schemas.microsoft.com/office/mac/drawingml/2011/main" val="1"/>
            </a:ext>
          </a:extLst>
        </p:spPr>
        <p:txBody>
          <a:bodyPr wrap="none" lIns="42515" tIns="42515" rIns="42515" bIns="42515" anchor="ctr">
            <a:spAutoFit/>
          </a:bodyPr>
          <a:lstStyle/>
          <a:p>
            <a:r>
              <a:t>ctrl-agent</a:t>
            </a:r>
          </a:p>
        </p:txBody>
      </p:sp>
      <p:sp>
        <p:nvSpPr>
          <p:cNvPr id="210" name="{…"/>
          <p:cNvSpPr txBox="1"/>
          <p:nvPr/>
        </p:nvSpPr>
        <p:spPr>
          <a:xfrm>
            <a:off x="125303" y="3517971"/>
            <a:ext cx="5129007" cy="1106013"/>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42515" tIns="42515" rIns="42515" bIns="42515" anchor="ctr">
            <a:normAutofit lnSpcReduction="10000"/>
          </a:bodyPr>
          <a:lstStyle/>
          <a:p>
            <a:pPr>
              <a:spcBef>
                <a:spcPts val="419"/>
              </a:spcBef>
              <a:defRPr sz="1400">
                <a:solidFill>
                  <a:schemeClr val="accent3"/>
                </a:solidFill>
                <a:latin typeface="Courier New"/>
                <a:ea typeface="Courier New"/>
                <a:cs typeface="Courier New"/>
                <a:sym typeface="Courier New"/>
              </a:defRPr>
            </a:pPr>
            <a:r>
              <a:rPr sz="1500">
                <a:solidFill>
                  <a:srgbClr val="80FF07"/>
                </a:solidFill>
              </a:rPr>
              <a:t>{</a:t>
            </a:r>
          </a:p>
          <a:p>
            <a:pPr>
              <a:spcBef>
                <a:spcPts val="419"/>
              </a:spcBef>
              <a:defRPr sz="1400">
                <a:solidFill>
                  <a:schemeClr val="accent3"/>
                </a:solidFill>
                <a:latin typeface="Courier New"/>
                <a:ea typeface="Courier New"/>
                <a:cs typeface="Courier New"/>
                <a:sym typeface="Courier New"/>
              </a:defRPr>
            </a:pPr>
            <a:r>
              <a:rPr sz="1500">
                <a:solidFill>
                  <a:srgbClr val="80FF07"/>
                </a:solidFill>
              </a:rPr>
              <a:t>    “command”: “list-commands”,</a:t>
            </a:r>
          </a:p>
          <a:p>
            <a:pPr>
              <a:spcBef>
                <a:spcPts val="419"/>
              </a:spcBef>
              <a:defRPr sz="1400">
                <a:solidFill>
                  <a:schemeClr val="accent3"/>
                </a:solidFill>
                <a:latin typeface="Courier New"/>
                <a:ea typeface="Courier New"/>
                <a:cs typeface="Courier New"/>
                <a:sym typeface="Courier New"/>
              </a:defRPr>
            </a:pPr>
            <a:r>
              <a:rPr sz="1500">
                <a:solidFill>
                  <a:srgbClr val="80FF07"/>
                </a:solidFill>
              </a:rPr>
              <a:t>    “service”: [ “dhcp6” ]</a:t>
            </a:r>
          </a:p>
          <a:p>
            <a:pPr>
              <a:spcBef>
                <a:spcPts val="419"/>
              </a:spcBef>
              <a:defRPr sz="1400">
                <a:solidFill>
                  <a:schemeClr val="accent3"/>
                </a:solidFill>
                <a:latin typeface="Courier New"/>
                <a:ea typeface="Courier New"/>
                <a:cs typeface="Courier New"/>
                <a:sym typeface="Courier New"/>
              </a:defRPr>
            </a:pPr>
            <a:r>
              <a:rPr sz="1500">
                <a:solidFill>
                  <a:srgbClr val="80FF07"/>
                </a:solidFill>
              </a:rPr>
              <a:t>}</a:t>
            </a:r>
          </a:p>
        </p:txBody>
      </p:sp>
      <p:sp>
        <p:nvSpPr>
          <p:cNvPr id="211" name="Command"/>
          <p:cNvSpPr txBox="1"/>
          <p:nvPr/>
        </p:nvSpPr>
        <p:spPr>
          <a:xfrm>
            <a:off x="3869243" y="3592682"/>
            <a:ext cx="1052584" cy="362859"/>
          </a:xfrm>
          <a:prstGeom prst="rect">
            <a:avLst/>
          </a:prstGeom>
          <a:ln w="12700">
            <a:miter lim="400000"/>
          </a:ln>
          <a:extLst>
            <a:ext uri="{C572A759-6A51-4108-AA02-DFA0A04FC94B}">
              <ma14:wrappingTextBoxFlag xmlns:ma14="http://schemas.microsoft.com/office/mac/drawingml/2011/main" val="1"/>
            </a:ext>
          </a:extLst>
        </p:spPr>
        <p:txBody>
          <a:bodyPr wrap="none" lIns="42515" tIns="42515" rIns="42515" bIns="42515" anchor="ctr">
            <a:spAutoFit/>
          </a:bodyPr>
          <a:lstStyle>
            <a:lvl1pPr>
              <a:defRPr>
                <a:solidFill>
                  <a:schemeClr val="accent2">
                    <a:hueOff val="-85259"/>
                    <a:satOff val="14347"/>
                    <a:lumOff val="22373"/>
                  </a:schemeClr>
                </a:solidFill>
              </a:defRPr>
            </a:lvl1pPr>
          </a:lstStyle>
          <a:p>
            <a:r>
              <a:t>Command</a:t>
            </a:r>
          </a:p>
        </p:txBody>
      </p:sp>
      <p:sp>
        <p:nvSpPr>
          <p:cNvPr id="213" name="REST API"/>
          <p:cNvSpPr txBox="1"/>
          <p:nvPr/>
        </p:nvSpPr>
        <p:spPr>
          <a:xfrm>
            <a:off x="2901531" y="1824137"/>
            <a:ext cx="1178858" cy="455192"/>
          </a:xfrm>
          <a:prstGeom prst="rect">
            <a:avLst/>
          </a:prstGeom>
          <a:ln w="12700">
            <a:miter lim="400000"/>
          </a:ln>
          <a:extLst>
            <a:ext uri="{C572A759-6A51-4108-AA02-DFA0A04FC94B}">
              <ma14:wrappingTextBoxFlag xmlns:ma14="http://schemas.microsoft.com/office/mac/drawingml/2011/main" val="1"/>
            </a:ext>
          </a:extLst>
        </p:spPr>
        <p:txBody>
          <a:bodyPr wrap="none" lIns="42515" tIns="42515" rIns="42515" bIns="42515" anchor="ctr">
            <a:spAutoFit/>
          </a:bodyPr>
          <a:lstStyle/>
          <a:p>
            <a:r>
              <a:rPr sz="2400">
                <a:solidFill>
                  <a:schemeClr val="bg1"/>
                </a:solidFill>
              </a:rPr>
              <a:t>REST API</a:t>
            </a:r>
          </a:p>
        </p:txBody>
      </p:sp>
      <p:sp>
        <p:nvSpPr>
          <p:cNvPr id="214" name="JSON over http(s)"/>
          <p:cNvSpPr txBox="1"/>
          <p:nvPr/>
        </p:nvSpPr>
        <p:spPr>
          <a:xfrm>
            <a:off x="2594063" y="2535599"/>
            <a:ext cx="1720510" cy="362859"/>
          </a:xfrm>
          <a:prstGeom prst="rect">
            <a:avLst/>
          </a:prstGeom>
          <a:ln w="12700">
            <a:miter lim="400000"/>
          </a:ln>
          <a:extLst>
            <a:ext uri="{C572A759-6A51-4108-AA02-DFA0A04FC94B}">
              <ma14:wrappingTextBoxFlag xmlns:ma14="http://schemas.microsoft.com/office/mac/drawingml/2011/main" val="1"/>
            </a:ext>
          </a:extLst>
        </p:spPr>
        <p:txBody>
          <a:bodyPr wrap="none" lIns="42515" tIns="42515" rIns="42515" bIns="42515" anchor="ctr">
            <a:spAutoFit/>
          </a:bodyPr>
          <a:lstStyle/>
          <a:p>
            <a:r>
              <a:rPr>
                <a:solidFill>
                  <a:schemeClr val="bg1"/>
                </a:solidFill>
              </a:rPr>
              <a:t>JSON over http(s)</a:t>
            </a:r>
          </a:p>
        </p:txBody>
      </p:sp>
      <p:sp>
        <p:nvSpPr>
          <p:cNvPr id="215" name="JSON over UNIX socket)"/>
          <p:cNvSpPr txBox="1"/>
          <p:nvPr/>
        </p:nvSpPr>
        <p:spPr>
          <a:xfrm>
            <a:off x="7460623" y="2615019"/>
            <a:ext cx="2297027" cy="362859"/>
          </a:xfrm>
          <a:prstGeom prst="rect">
            <a:avLst/>
          </a:prstGeom>
          <a:ln w="12700">
            <a:miter lim="400000"/>
          </a:ln>
          <a:extLst>
            <a:ext uri="{C572A759-6A51-4108-AA02-DFA0A04FC94B}">
              <ma14:wrappingTextBoxFlag xmlns:ma14="http://schemas.microsoft.com/office/mac/drawingml/2011/main" val="1"/>
            </a:ext>
          </a:extLst>
        </p:spPr>
        <p:txBody>
          <a:bodyPr wrap="none" lIns="42515" tIns="42515" rIns="42515" bIns="42515" anchor="ctr">
            <a:spAutoFit/>
          </a:bodyPr>
          <a:lstStyle/>
          <a:p>
            <a:r>
              <a:rPr>
                <a:solidFill>
                  <a:schemeClr val="bg1"/>
                </a:solidFill>
              </a:rPr>
              <a:t>JSON over UNIX socket)</a:t>
            </a:r>
          </a:p>
        </p:txBody>
      </p:sp>
      <p:sp>
        <p:nvSpPr>
          <p:cNvPr id="216" name="local - on machine"/>
          <p:cNvSpPr txBox="1"/>
          <p:nvPr/>
        </p:nvSpPr>
        <p:spPr>
          <a:xfrm>
            <a:off x="7527135" y="1824136"/>
            <a:ext cx="2342891" cy="455195"/>
          </a:xfrm>
          <a:prstGeom prst="rect">
            <a:avLst/>
          </a:prstGeom>
          <a:ln w="12700">
            <a:miter lim="400000"/>
          </a:ln>
          <a:extLst>
            <a:ext uri="{C572A759-6A51-4108-AA02-DFA0A04FC94B}">
              <ma14:wrappingTextBoxFlag xmlns:ma14="http://schemas.microsoft.com/office/mac/drawingml/2011/main" val="1"/>
            </a:ext>
          </a:extLst>
        </p:spPr>
        <p:txBody>
          <a:bodyPr wrap="none" lIns="42515" tIns="42515" rIns="42515" bIns="42515" anchor="ctr">
            <a:spAutoFit/>
          </a:bodyPr>
          <a:lstStyle/>
          <a:p>
            <a:r>
              <a:rPr sz="2400">
                <a:solidFill>
                  <a:schemeClr val="bg1"/>
                </a:solidFill>
              </a:rPr>
              <a:t>local - on machine</a:t>
            </a:r>
          </a:p>
        </p:txBody>
      </p:sp>
      <p:sp>
        <p:nvSpPr>
          <p:cNvPr id="217" name="Double Arrow"/>
          <p:cNvSpPr/>
          <p:nvPr/>
        </p:nvSpPr>
        <p:spPr>
          <a:xfrm>
            <a:off x="7337869" y="2174718"/>
            <a:ext cx="2755537" cy="529436"/>
          </a:xfrm>
          <a:prstGeom prst="leftRightArrow">
            <a:avLst>
              <a:gd name="adj1" fmla="val 32000"/>
              <a:gd name="adj2" fmla="val 55659"/>
            </a:avLst>
          </a:prstGeom>
          <a:solidFill>
            <a:schemeClr val="accent1"/>
          </a:solidFill>
          <a:ln w="12700">
            <a:miter lim="400000"/>
          </a:ln>
        </p:spPr>
        <p:txBody>
          <a:bodyPr lIns="42515" tIns="42515" rIns="42515" bIns="42515" anchor="ctr"/>
          <a:lstStyle/>
          <a:p>
            <a:pPr>
              <a:defRPr sz="1100" b="0">
                <a:latin typeface="+mn-lt"/>
                <a:ea typeface="+mn-ea"/>
                <a:cs typeface="+mn-cs"/>
                <a:sym typeface="Helvetica Neue Medium"/>
              </a:defRPr>
            </a:pPr>
            <a:endParaRPr/>
          </a:p>
        </p:txBody>
      </p:sp>
      <p:sp>
        <p:nvSpPr>
          <p:cNvPr id="219" name="Response"/>
          <p:cNvSpPr txBox="1"/>
          <p:nvPr/>
        </p:nvSpPr>
        <p:spPr>
          <a:xfrm>
            <a:off x="3879231" y="4757415"/>
            <a:ext cx="985746" cy="362859"/>
          </a:xfrm>
          <a:prstGeom prst="rect">
            <a:avLst/>
          </a:prstGeom>
          <a:ln w="12700">
            <a:miter lim="400000"/>
          </a:ln>
          <a:extLst>
            <a:ext uri="{C572A759-6A51-4108-AA02-DFA0A04FC94B}">
              <ma14:wrappingTextBoxFlag xmlns:ma14="http://schemas.microsoft.com/office/mac/drawingml/2011/main" val="1"/>
            </a:ext>
          </a:extLst>
        </p:spPr>
        <p:txBody>
          <a:bodyPr wrap="none" lIns="42515" tIns="42515" rIns="42515" bIns="42515" anchor="ctr">
            <a:spAutoFit/>
          </a:bodyPr>
          <a:lstStyle>
            <a:lvl1pPr>
              <a:defRPr>
                <a:solidFill>
                  <a:schemeClr val="accent2">
                    <a:hueOff val="-85259"/>
                    <a:satOff val="14347"/>
                    <a:lumOff val="22373"/>
                  </a:schemeClr>
                </a:solidFill>
              </a:defRPr>
            </a:lvl1pPr>
          </a:lstStyle>
          <a:p>
            <a:r>
              <a:t>Response</a:t>
            </a:r>
          </a:p>
        </p:txBody>
      </p:sp>
      <p:sp>
        <p:nvSpPr>
          <p:cNvPr id="21" name="Content Placeholder 2"/>
          <p:cNvSpPr txBox="1">
            <a:spLocks/>
          </p:cNvSpPr>
          <p:nvPr/>
        </p:nvSpPr>
        <p:spPr>
          <a:xfrm>
            <a:off x="5665153" y="3454195"/>
            <a:ext cx="6164508" cy="4239509"/>
          </a:xfrm>
          <a:prstGeom prst="rect">
            <a:avLst/>
          </a:prstGeom>
        </p:spPr>
        <p:txBody>
          <a:bodyPr vert="horz" lIns="108837" tIns="54419" rIns="108837" bIns="54419" rtlCol="0">
            <a:normAutofit/>
          </a:bodyPr>
          <a:lstStyle>
            <a:lvl1pPr marL="243836" indent="-243836" algn="l" defTabSz="975345" rtl="0" eaLnBrk="1" latinLnBrk="0" hangingPunct="1">
              <a:lnSpc>
                <a:spcPct val="90000"/>
              </a:lnSpc>
              <a:spcBef>
                <a:spcPts val="1067"/>
              </a:spcBef>
              <a:buClr>
                <a:schemeClr val="accent6"/>
              </a:buClr>
              <a:buFont typeface="Arial" panose="020B0604020202020204" pitchFamily="34" charset="0"/>
              <a:buChar char="•"/>
              <a:defRPr sz="5100" b="0" i="0" kern="1200">
                <a:solidFill>
                  <a:schemeClr val="bg2"/>
                </a:solidFill>
                <a:latin typeface="Mada" pitchFamily="2" charset="0"/>
                <a:ea typeface="+mn-ea"/>
                <a:cs typeface="+mn-cs"/>
              </a:defRPr>
            </a:lvl1pPr>
            <a:lvl2pPr marL="731509" indent="-243836" algn="l" defTabSz="975345" rtl="0" eaLnBrk="1" latinLnBrk="0" hangingPunct="1">
              <a:lnSpc>
                <a:spcPct val="90000"/>
              </a:lnSpc>
              <a:spcBef>
                <a:spcPts val="533"/>
              </a:spcBef>
              <a:buClr>
                <a:schemeClr val="accent5"/>
              </a:buClr>
              <a:buFont typeface="Arial" panose="020B0604020202020204" pitchFamily="34" charset="0"/>
              <a:buChar char="•"/>
              <a:defRPr sz="4600" b="0" i="0" kern="1200">
                <a:solidFill>
                  <a:schemeClr val="bg2"/>
                </a:solidFill>
                <a:latin typeface="Mada" pitchFamily="2" charset="0"/>
                <a:ea typeface="+mn-ea"/>
                <a:cs typeface="+mn-cs"/>
              </a:defRPr>
            </a:lvl2pPr>
            <a:lvl3pPr marL="1219181" indent="-243836" algn="l" defTabSz="975345" rtl="0" eaLnBrk="1" latinLnBrk="0" hangingPunct="1">
              <a:lnSpc>
                <a:spcPct val="90000"/>
              </a:lnSpc>
              <a:spcBef>
                <a:spcPts val="533"/>
              </a:spcBef>
              <a:buClr>
                <a:schemeClr val="accent4"/>
              </a:buClr>
              <a:buFont typeface="Arial" panose="020B0604020202020204" pitchFamily="34" charset="0"/>
              <a:buChar char="•"/>
              <a:defRPr sz="3400" b="0" i="0" kern="1200">
                <a:solidFill>
                  <a:schemeClr val="bg2"/>
                </a:solidFill>
                <a:latin typeface="Mada" pitchFamily="2" charset="0"/>
                <a:ea typeface="+mn-ea"/>
                <a:cs typeface="+mn-cs"/>
              </a:defRPr>
            </a:lvl3pPr>
            <a:lvl4pPr marL="1706853" indent="-243836" algn="l" defTabSz="975345" rtl="0" eaLnBrk="1" latinLnBrk="0" hangingPunct="1">
              <a:lnSpc>
                <a:spcPct val="90000"/>
              </a:lnSpc>
              <a:spcBef>
                <a:spcPts val="533"/>
              </a:spcBef>
              <a:buClr>
                <a:schemeClr val="accent2"/>
              </a:buClr>
              <a:buFont typeface="Arial" panose="020B0604020202020204" pitchFamily="34" charset="0"/>
              <a:buChar char="•"/>
              <a:defRPr sz="2800" b="0" i="0" kern="1200">
                <a:solidFill>
                  <a:schemeClr val="bg2"/>
                </a:solidFill>
                <a:latin typeface="Mada" pitchFamily="2" charset="0"/>
                <a:ea typeface="+mn-ea"/>
                <a:cs typeface="+mn-cs"/>
              </a:defRPr>
            </a:lvl4pPr>
            <a:lvl5pPr marL="2194526" indent="-243836" algn="l" defTabSz="975345" rtl="0" eaLnBrk="1" latinLnBrk="0" hangingPunct="1">
              <a:lnSpc>
                <a:spcPct val="90000"/>
              </a:lnSpc>
              <a:spcBef>
                <a:spcPts val="533"/>
              </a:spcBef>
              <a:buClr>
                <a:schemeClr val="accent3"/>
              </a:buClr>
              <a:buFont typeface="Arial" panose="020B0604020202020204" pitchFamily="34" charset="0"/>
              <a:buChar char="•"/>
              <a:defRPr sz="2800" b="0" i="0" kern="1200">
                <a:solidFill>
                  <a:schemeClr val="bg2"/>
                </a:solidFill>
                <a:latin typeface="Mada" pitchFamily="2" charset="0"/>
                <a:ea typeface="+mn-ea"/>
                <a:cs typeface="+mn-cs"/>
              </a:defRPr>
            </a:lvl5pPr>
            <a:lvl6pPr marL="2682198" indent="-243836" algn="l" defTabSz="975345" rtl="0" eaLnBrk="1" latinLnBrk="0" hangingPunct="1">
              <a:lnSpc>
                <a:spcPct val="90000"/>
              </a:lnSpc>
              <a:spcBef>
                <a:spcPts val="533"/>
              </a:spcBef>
              <a:buFont typeface="Arial" panose="020B0604020202020204" pitchFamily="34" charset="0"/>
              <a:buChar char="•"/>
              <a:defRPr sz="1900" kern="1200">
                <a:solidFill>
                  <a:schemeClr val="tx1"/>
                </a:solidFill>
                <a:latin typeface="+mn-lt"/>
                <a:ea typeface="+mn-ea"/>
                <a:cs typeface="+mn-cs"/>
              </a:defRPr>
            </a:lvl6pPr>
            <a:lvl7pPr marL="3169870" indent="-243836" algn="l" defTabSz="975345" rtl="0" eaLnBrk="1" latinLnBrk="0" hangingPunct="1">
              <a:lnSpc>
                <a:spcPct val="90000"/>
              </a:lnSpc>
              <a:spcBef>
                <a:spcPts val="533"/>
              </a:spcBef>
              <a:buFont typeface="Arial" panose="020B0604020202020204" pitchFamily="34" charset="0"/>
              <a:buChar char="•"/>
              <a:defRPr sz="1900" kern="1200">
                <a:solidFill>
                  <a:schemeClr val="tx1"/>
                </a:solidFill>
                <a:latin typeface="+mn-lt"/>
                <a:ea typeface="+mn-ea"/>
                <a:cs typeface="+mn-cs"/>
              </a:defRPr>
            </a:lvl7pPr>
            <a:lvl8pPr marL="3657543" indent="-243836" algn="l" defTabSz="975345" rtl="0" eaLnBrk="1" latinLnBrk="0" hangingPunct="1">
              <a:lnSpc>
                <a:spcPct val="90000"/>
              </a:lnSpc>
              <a:spcBef>
                <a:spcPts val="533"/>
              </a:spcBef>
              <a:buFont typeface="Arial" panose="020B0604020202020204" pitchFamily="34" charset="0"/>
              <a:buChar char="•"/>
              <a:defRPr sz="1900" kern="1200">
                <a:solidFill>
                  <a:schemeClr val="tx1"/>
                </a:solidFill>
                <a:latin typeface="+mn-lt"/>
                <a:ea typeface="+mn-ea"/>
                <a:cs typeface="+mn-cs"/>
              </a:defRPr>
            </a:lvl8pPr>
            <a:lvl9pPr marL="4145215" indent="-243836" algn="l" defTabSz="975345" rtl="0" eaLnBrk="1" latinLnBrk="0" hangingPunct="1">
              <a:lnSpc>
                <a:spcPct val="90000"/>
              </a:lnSpc>
              <a:spcBef>
                <a:spcPts val="533"/>
              </a:spcBef>
              <a:buFont typeface="Arial" panose="020B0604020202020204" pitchFamily="34" charset="0"/>
              <a:buChar char="•"/>
              <a:defRPr sz="1900" kern="1200">
                <a:solidFill>
                  <a:schemeClr val="tx1"/>
                </a:solidFill>
                <a:latin typeface="+mn-lt"/>
                <a:ea typeface="+mn-ea"/>
                <a:cs typeface="+mn-cs"/>
              </a:defRPr>
            </a:lvl9pPr>
          </a:lstStyle>
          <a:p>
            <a:r>
              <a:rPr lang="en-US" sz="4000"/>
              <a:t>JSON in, JSON out</a:t>
            </a:r>
          </a:p>
          <a:p>
            <a:r>
              <a:rPr lang="en-US" sz="4000"/>
              <a:t>Many available tools</a:t>
            </a:r>
          </a:p>
          <a:p>
            <a:pPr lvl="1"/>
            <a:r>
              <a:rPr lang="en-US"/>
              <a:t>jq</a:t>
            </a:r>
          </a:p>
          <a:p>
            <a:pPr lvl="1"/>
            <a:r>
              <a:rPr lang="en-US"/>
              <a:t>jsonlint.com</a:t>
            </a:r>
          </a:p>
          <a:p>
            <a:pPr lvl="1"/>
            <a:r>
              <a:rPr lang="en-US"/>
              <a:t>jsonviewer.stack.hu</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5300"/>
              <a:t>Standard format ≠ Standard data model</a:t>
            </a:r>
          </a:p>
        </p:txBody>
      </p:sp>
      <p:sp>
        <p:nvSpPr>
          <p:cNvPr id="5" name="Subtitle 4"/>
          <p:cNvSpPr>
            <a:spLocks noGrp="1"/>
          </p:cNvSpPr>
          <p:nvPr>
            <p:ph idx="1"/>
          </p:nvPr>
        </p:nvSpPr>
        <p:spPr/>
        <p:txBody>
          <a:bodyPr/>
          <a:lstStyle/>
          <a:p>
            <a:r>
              <a:rPr lang="en-US"/>
              <a:t>YANG models not standardized for DHCP servers, may not be possible</a:t>
            </a:r>
          </a:p>
          <a:p>
            <a:r>
              <a:rPr lang="en-US"/>
              <a:t>Kea has YANG/Netconf integration via Sysrepo, immature </a:t>
            </a:r>
          </a:p>
        </p:txBody>
      </p:sp>
    </p:spTree>
    <p:extLst>
      <p:ext uri="{BB962C8B-B14F-4D97-AF65-F5344CB8AC3E}">
        <p14:creationId xmlns:p14="http://schemas.microsoft.com/office/powerpoint/2010/main" val="11491207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ISCtemplate012020widescreenlight">
  <a:themeElements>
    <a:clrScheme name="ISC presentation 1">
      <a:dk1>
        <a:srgbClr val="3B3B3B"/>
      </a:dk1>
      <a:lt1>
        <a:srgbClr val="FFFFFF"/>
      </a:lt1>
      <a:dk2>
        <a:srgbClr val="44546A"/>
      </a:dk2>
      <a:lt2>
        <a:srgbClr val="E7E6E6"/>
      </a:lt2>
      <a:accent1>
        <a:srgbClr val="2167FC"/>
      </a:accent1>
      <a:accent2>
        <a:srgbClr val="ED7D31"/>
      </a:accent2>
      <a:accent3>
        <a:srgbClr val="A5A5A5"/>
      </a:accent3>
      <a:accent4>
        <a:srgbClr val="FFC000"/>
      </a:accent4>
      <a:accent5>
        <a:srgbClr val="CE070B"/>
      </a:accent5>
      <a:accent6>
        <a:srgbClr val="00A652"/>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ISCtemplate012020widescreenlight.potx" id="{C4110E3F-E9E1-044A-B1C2-EC09C4A90B16}" vid="{274B8FE5-227A-9F41-B7DE-2F2EEA2E2C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2752</TotalTime>
  <Words>3581</Words>
  <Application>Microsoft Macintosh PowerPoint</Application>
  <PresentationFormat>Custom</PresentationFormat>
  <Paragraphs>465</Paragraphs>
  <Slides>32</Slides>
  <Notes>24</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ISCtemplate012020widescreenlight</vt:lpstr>
      <vt:lpstr>Kea - Modern DHCP</vt:lpstr>
      <vt:lpstr>PowerPoint Presentation</vt:lpstr>
      <vt:lpstr>When ISC DHCP was developed</vt:lpstr>
      <vt:lpstr>Modern Networks</vt:lpstr>
      <vt:lpstr>ISC DHCP</vt:lpstr>
      <vt:lpstr>Modern Network Services</vt:lpstr>
      <vt:lpstr>‘Modern’ Kea features</vt:lpstr>
      <vt:lpstr>Local &amp; Remote access</vt:lpstr>
      <vt:lpstr>Standard format ≠ Standard data model</vt:lpstr>
      <vt:lpstr>The backend concept</vt:lpstr>
      <vt:lpstr>Backend options</vt:lpstr>
      <vt:lpstr>Configuration Backend</vt:lpstr>
      <vt:lpstr>Server Tags</vt:lpstr>
      <vt:lpstr>sample /etc/kea/kea-dhcp6.conf configuration file</vt:lpstr>
      <vt:lpstr>Uses for Configuration DB</vt:lpstr>
      <vt:lpstr>Kea Hooks</vt:lpstr>
      <vt:lpstr>Kea Hooks</vt:lpstr>
      <vt:lpstr>Kea vs ISC DHCP</vt:lpstr>
      <vt:lpstr>Why use Kea?</vt:lpstr>
      <vt:lpstr>Price of Modernity</vt:lpstr>
      <vt:lpstr>Migrating to Kea</vt:lpstr>
      <vt:lpstr>Where is Kea popular?</vt:lpstr>
      <vt:lpstr>2020 Roadmap</vt:lpstr>
      <vt:lpstr>Stork Dashboard</vt:lpstr>
      <vt:lpstr>gitlab.isc.org</vt:lpstr>
      <vt:lpstr>References</vt:lpstr>
      <vt:lpstr>DHCPv6 quirks</vt:lpstr>
      <vt:lpstr>Relayed DHCPv6 traffic</vt:lpstr>
      <vt:lpstr>DUIDs</vt:lpstr>
      <vt:lpstr>MAC vs DUID</vt:lpstr>
      <vt:lpstr>Prefix Delegation</vt:lpstr>
      <vt:lpstr>Hooks vs. Hook Libraries</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Suzanne Goldlust</dc:creator>
  <cp:keywords/>
  <dc:description/>
  <cp:lastModifiedBy>Victoria Risk</cp:lastModifiedBy>
  <cp:revision>42</cp:revision>
  <dcterms:created xsi:type="dcterms:W3CDTF">2020-01-13T19:31:43Z</dcterms:created>
  <dcterms:modified xsi:type="dcterms:W3CDTF">2020-02-18T06:10:16Z</dcterms:modified>
  <cp:category/>
</cp:coreProperties>
</file>