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B3B3B"/>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B3B3B"/>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B3B3B"/>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B3B3B"/>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B3B3B"/>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B3B3B"/>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B3B3B"/>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B3B3B"/>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B3B3B"/>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3B3B3B"/>
        </a:fontRef>
        <a:srgbClr val="3B3B3B"/>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BD2FE"/>
          </a:solidFill>
        </a:fill>
      </a:tcStyle>
    </a:wholeTbl>
    <a:band2H>
      <a:tcTxStyle b="def" i="def"/>
      <a:tcStyle>
        <a:tcBdr/>
        <a:fill>
          <a:solidFill>
            <a:srgbClr val="E7EAFE"/>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3B3B3B"/>
        </a:fontRef>
        <a:srgbClr val="3B3B3B"/>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3B3B3B"/>
        </a:fontRef>
        <a:srgbClr val="3B3B3B"/>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E0CF"/>
          </a:solidFill>
        </a:fill>
      </a:tcStyle>
    </a:wholeTbl>
    <a:band2H>
      <a:tcTxStyle b="def" i="def"/>
      <a:tcStyle>
        <a:tcBdr/>
        <a:fill>
          <a:solidFill>
            <a:srgbClr val="E6F0E9"/>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3B3B3B"/>
        </a:fontRef>
        <a:srgbClr val="3B3B3B"/>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7E7E7"/>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3B3B3B"/>
        </a:fontRef>
        <a:srgbClr val="3B3B3B"/>
      </a:tcTxStyle>
      <a:tcStyle>
        <a:tcBdr>
          <a:left>
            <a:ln w="25400" cap="flat">
              <a:noFill/>
              <a:miter lim="400000"/>
            </a:ln>
          </a:left>
          <a:right>
            <a:ln w="25400" cap="flat">
              <a:noFill/>
              <a:miter lim="400000"/>
            </a:ln>
          </a:right>
          <a:top>
            <a:ln w="101600" cap="flat">
              <a:solidFill>
                <a:srgbClr val="3B3B3B"/>
              </a:solidFill>
              <a:prstDash val="solid"/>
              <a:round/>
            </a:ln>
          </a:top>
          <a:bottom>
            <a:ln w="50800" cap="flat">
              <a:solidFill>
                <a:srgbClr val="3B3B3B"/>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3B3B3B"/>
              </a:solidFill>
              <a:prstDash val="solid"/>
              <a:round/>
            </a:ln>
          </a:top>
          <a:bottom>
            <a:ln w="50800" cap="flat">
              <a:solidFill>
                <a:srgbClr val="3B3B3B"/>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3B3B3B"/>
        </a:fontRef>
        <a:srgbClr val="3B3B3B"/>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CDCD"/>
          </a:solidFill>
        </a:fill>
      </a:tcStyle>
    </a:wholeTbl>
    <a:band2H>
      <a:tcTxStyle b="def" i="def"/>
      <a:tcStyle>
        <a:tcBdr/>
        <a:fill>
          <a:solidFill>
            <a:srgbClr val="E7E7E7"/>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3B3B3B"/>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3B3B3B"/>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3B3B3B"/>
          </a:solidFill>
        </a:fill>
      </a:tcStyle>
    </a:firstRow>
  </a:tblStyle>
  <a:tblStyle styleId="{2708684C-4D16-4618-839F-0558EEFCDFE6}" styleName="">
    <a:tblBg/>
    <a:wholeTbl>
      <a:tcTxStyle b="off"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508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4" name="Shape 104"/>
          <p:cNvSpPr/>
          <p:nvPr>
            <p:ph type="sldImg"/>
          </p:nvPr>
        </p:nvSpPr>
        <p:spPr>
          <a:xfrm>
            <a:off x="1143000" y="685800"/>
            <a:ext cx="4572000" cy="3429000"/>
          </a:xfrm>
          <a:prstGeom prst="rect">
            <a:avLst/>
          </a:prstGeom>
        </p:spPr>
        <p:txBody>
          <a:bodyPr/>
          <a:lstStyle/>
          <a:p>
            <a:pPr/>
          </a:p>
        </p:txBody>
      </p:sp>
      <p:sp>
        <p:nvSpPr>
          <p:cNvPr id="105" name="Shape 10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Shape 115"/>
          <p:cNvSpPr/>
          <p:nvPr>
            <p:ph type="sldImg"/>
          </p:nvPr>
        </p:nvSpPr>
        <p:spPr>
          <a:prstGeom prst="rect">
            <a:avLst/>
          </a:prstGeom>
        </p:spPr>
        <p:txBody>
          <a:bodyPr/>
          <a:lstStyle/>
          <a:p>
            <a:pPr/>
          </a:p>
        </p:txBody>
      </p:sp>
      <p:sp>
        <p:nvSpPr>
          <p:cNvPr id="116" name="Shape 116"/>
          <p:cNvSpPr/>
          <p:nvPr>
            <p:ph type="body" sz="quarter" idx="1"/>
          </p:nvPr>
        </p:nvSpPr>
        <p:spPr>
          <a:prstGeom prst="rect">
            <a:avLst/>
          </a:prstGeom>
        </p:spPr>
        <p:txBody>
          <a:bodyPr/>
          <a:lstStyle/>
          <a:p>
            <a:pPr defTabSz="914400">
              <a:defRPr sz="1200"/>
            </a:pPr>
            <a:r>
              <a:t>History - New Kea server was originally part of the BIND 10 project. was intended to be part of an application suite, including DNS as well as DHCP.</a:t>
            </a:r>
          </a:p>
          <a:p>
            <a:pPr defTabSz="914400">
              <a:defRPr sz="1200"/>
            </a:pPr>
            <a:r>
              <a:t>This project was all about the open REST API. Also, db backends.</a:t>
            </a:r>
          </a:p>
          <a:p>
            <a:pPr defTabSz="914400">
              <a:defRPr sz="1200"/>
            </a:pPr>
            <a:r>
              <a:t>To answer why we have two servers now, look at the requirements.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Shape 205"/>
          <p:cNvSpPr/>
          <p:nvPr>
            <p:ph type="sldImg"/>
          </p:nvPr>
        </p:nvSpPr>
        <p:spPr>
          <a:prstGeom prst="rect">
            <a:avLst/>
          </a:prstGeom>
        </p:spPr>
        <p:txBody>
          <a:bodyPr/>
          <a:lstStyle/>
          <a:p>
            <a:pPr/>
          </a:p>
        </p:txBody>
      </p:sp>
      <p:sp>
        <p:nvSpPr>
          <p:cNvPr id="206" name="Shape 206"/>
          <p:cNvSpPr/>
          <p:nvPr>
            <p:ph type="body" sz="quarter" idx="1"/>
          </p:nvPr>
        </p:nvSpPr>
        <p:spPr>
          <a:prstGeom prst="rect">
            <a:avLst/>
          </a:prstGeom>
        </p:spPr>
        <p:txBody>
          <a:bodyPr/>
          <a:lstStyle/>
          <a:p>
            <a:pPr defTabSz="914400">
              <a:defRPr sz="2000"/>
            </a:pPr>
          </a:p>
          <a:p>
            <a:pPr defTabSz="914400">
              <a:lnSpc>
                <a:spcPct val="117999"/>
              </a:lnSpc>
              <a:defRPr sz="2000"/>
            </a:pPr>
            <a:r>
              <a:t>Users can fiddle with the data directly if they want to (changes to host reservations, leases are picked up instantly, no need to restart or reload). If they DON’T want to, we provide easy to use APIs.  For leases, this is implemented in the Lease_CMDS hook, which is in the open source.</a:t>
            </a:r>
          </a:p>
          <a:p>
            <a:pPr defTabSz="914400">
              <a:defRPr sz="2000"/>
            </a:pPr>
          </a:p>
          <a:p>
            <a:pPr defTabSz="914400">
              <a:defRPr sz="2000"/>
            </a:pPr>
            <a:r>
              <a:t>We support 3 backend options, in addition to the local CSV file option.</a:t>
            </a:r>
          </a:p>
          <a:p>
            <a:pPr defTabSz="914400">
              <a:defRPr sz="2000"/>
            </a:pPr>
          </a:p>
          <a:p>
            <a:pPr defTabSz="914400">
              <a:defRPr sz="2000"/>
            </a:pPr>
            <a:r>
              <a:t>We have the most options for the Lease backends.  This is where Kea records the active leases.</a:t>
            </a:r>
          </a:p>
          <a:p>
            <a:pPr defTabSz="914400">
              <a:defRPr sz="2000"/>
            </a:pPr>
          </a:p>
          <a:p>
            <a:pPr defTabSz="914400">
              <a:defRPr sz="2000"/>
            </a:pPr>
            <a:r>
              <a:t>Host reservations are supported on MySQL and Postgresql.</a:t>
            </a:r>
          </a:p>
          <a:p>
            <a:pPr defTabSz="914400">
              <a:defRPr sz="2000"/>
            </a:pPr>
          </a:p>
          <a:p>
            <a:pPr defTabSz="914400">
              <a:defRPr sz="2000"/>
            </a:pPr>
            <a:r>
              <a:t>The configuration backend is supported for MYSQL only.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defTabSz="914400">
              <a:defRPr sz="1800"/>
            </a:pPr>
            <a:r>
              <a:t>I wanted to say here that to use CB kea has to be pointed towards a MySQL database. That DB doesn’t have to be local. This gives various perks and tradeoffs. You can point multiple Keas to the same DB (more on that later), you can have dedicated Kea instance just to manage configuration with “worker” instances to handle the traffic (similar to hidden master in DNS). Also, you can tweak the configuration when the servers are not working. You just need running MySQL.</a:t>
            </a:r>
          </a:p>
          <a:p>
            <a:pPr defTabSz="914400">
              <a:defRPr sz="1800"/>
            </a:pPr>
          </a:p>
          <a:p>
            <a:pPr defTabSz="914400">
              <a:defRPr sz="1800"/>
            </a:pPr>
          </a:p>
          <a:p>
            <a:pPr defTabSz="914400">
              <a:defRPr sz="1800">
                <a:latin typeface="Calibri Light"/>
                <a:ea typeface="Calibri Light"/>
                <a:cs typeface="Calibri Light"/>
                <a:sym typeface="Calibri Light"/>
              </a:defRPr>
            </a:pPr>
            <a:r>
              <a:t>PULL with configurable refresh interval: config-fetch-wait-time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defTabSz="914400">
              <a:defRPr sz="1200"/>
            </a:pPr>
            <a:r>
              <a:t>After you add configuration elements to the configuration database, you can tag them with server tags.</a:t>
            </a:r>
          </a:p>
          <a:p>
            <a:pPr defTabSz="914400">
              <a:defRPr sz="1200"/>
            </a:pPr>
          </a:p>
          <a:p>
            <a:pPr defTabSz="914400">
              <a:defRPr sz="1200"/>
            </a:pPr>
            <a:r>
              <a:t>Server tags indicate which servers should receive these configuration elements.</a:t>
            </a:r>
          </a:p>
          <a:p>
            <a:pPr defTabSz="914400">
              <a:defRPr sz="1200"/>
            </a:pPr>
          </a:p>
          <a:p>
            <a:pPr defTabSz="914400">
              <a:defRPr sz="1200"/>
            </a:pPr>
            <a:r>
              <a:t>For example, you may have global options that all servers share, but some pools or subnets that are only used by one or two servers.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Shape 319"/>
          <p:cNvSpPr/>
          <p:nvPr>
            <p:ph type="sldImg"/>
          </p:nvPr>
        </p:nvSpPr>
        <p:spPr>
          <a:prstGeom prst="rect">
            <a:avLst/>
          </a:prstGeom>
        </p:spPr>
        <p:txBody>
          <a:bodyPr/>
          <a:lstStyle/>
          <a:p>
            <a:pPr/>
          </a:p>
        </p:txBody>
      </p:sp>
      <p:sp>
        <p:nvSpPr>
          <p:cNvPr id="320" name="Shape 320"/>
          <p:cNvSpPr/>
          <p:nvPr>
            <p:ph type="body" sz="quarter" idx="1"/>
          </p:nvPr>
        </p:nvSpPr>
        <p:spPr>
          <a:prstGeom prst="rect">
            <a:avLst/>
          </a:prstGeom>
        </p:spPr>
        <p:txBody>
          <a:bodyPr/>
          <a:lstStyle/>
          <a:p>
            <a:pPr defTabSz="914400"/>
            <a:r>
              <a:t>The configuration backend is a powerful feature.</a:t>
            </a:r>
          </a:p>
          <a:p>
            <a:pPr defTabSz="914400"/>
          </a:p>
          <a:p>
            <a:pPr defTabSz="914400">
              <a:buSzPct val="100000"/>
              <a:buFont typeface="Arial"/>
              <a:buChar char="•"/>
            </a:pPr>
            <a:r>
              <a:t>Sharing configuration, one common example of a case in which you want a pair of servers to share configuration is in using Kea’s High Availability Feature. For this you configure a pair of servers, one primary and one backup that need to have the same configuration. When you update the primary, the backup server is also automatically brought up to date. </a:t>
            </a:r>
            <a:endParaRPr sz="3600"/>
          </a:p>
          <a:p>
            <a:pPr defTabSz="914400">
              <a:buSzPct val="100000"/>
              <a:buFont typeface="Arial"/>
              <a:buChar char="•"/>
            </a:pPr>
          </a:p>
          <a:p>
            <a:pPr defTabSz="914400">
              <a:buSzPct val="100000"/>
              <a:buFont typeface="Arial"/>
              <a:buChar char="•"/>
            </a:pPr>
            <a:r>
              <a:t>Frequently changing configuration (options, pools, subnets, shared networks)</a:t>
            </a:r>
            <a:endParaRPr sz="3600"/>
          </a:p>
          <a:p>
            <a:pPr defTabSz="914400">
              <a:buSzPct val="100000"/>
              <a:buFont typeface="Arial"/>
              <a:buChar char="•"/>
            </a:pPr>
            <a:r>
              <a:t>Automated deployment. To roll out a new Kea server you have to do very minimal configuration of the network interfaces and the location of the configuration backend, and it will pull down most of its configuration.</a:t>
            </a:r>
          </a:p>
          <a:p>
            <a:pPr defTabSz="914400">
              <a:buSzPct val="100000"/>
              <a:buFont typeface="Arial"/>
              <a:buChar char="•"/>
            </a:pPr>
            <a:r>
              <a:t>Large configuration (100+ subnets)</a:t>
            </a:r>
            <a:endParaRPr sz="3600"/>
          </a:p>
          <a:p>
            <a:pPr defTabSz="914400">
              <a:buSzPct val="100000"/>
              <a:buFont typeface="Arial"/>
              <a:buChar char="•"/>
            </a:pPr>
            <a:r>
              <a:t>Large scale deployments</a:t>
            </a:r>
            <a:endParaRPr sz="36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4" name="Shape 354"/>
          <p:cNvSpPr/>
          <p:nvPr>
            <p:ph type="sldImg"/>
          </p:nvPr>
        </p:nvSpPr>
        <p:spPr>
          <a:prstGeom prst="rect">
            <a:avLst/>
          </a:prstGeom>
        </p:spPr>
        <p:txBody>
          <a:bodyPr/>
          <a:lstStyle/>
          <a:p>
            <a:pPr/>
          </a:p>
        </p:txBody>
      </p:sp>
      <p:sp>
        <p:nvSpPr>
          <p:cNvPr id="355" name="Shape 355"/>
          <p:cNvSpPr/>
          <p:nvPr>
            <p:ph type="body" sz="quarter" idx="1"/>
          </p:nvPr>
        </p:nvSpPr>
        <p:spPr>
          <a:prstGeom prst="rect">
            <a:avLst/>
          </a:prstGeom>
        </p:spPr>
        <p:txBody>
          <a:bodyPr/>
          <a:lstStyle/>
          <a:p>
            <a:pPr defTabSz="914400">
              <a:defRPr sz="1200"/>
            </a:pPr>
            <a:r>
              <a:t>These are the basic functions of a DHCP server. </a:t>
            </a:r>
          </a:p>
          <a:p>
            <a:pPr defTabSz="914400">
              <a:defRPr sz="1200"/>
            </a:pPr>
            <a:r>
              <a:t>Kea has open interfaces that enable you to hook in external systems at every step.</a:t>
            </a:r>
          </a:p>
          <a:p>
            <a:pPr defTabSz="914400">
              <a:defRPr sz="1200"/>
            </a:pPr>
          </a:p>
          <a:p>
            <a:pPr defTabSz="914400">
              <a:defRPr sz="1200"/>
            </a:pPr>
            <a:r>
              <a:t>For example, during the initial message processing, you can consult an external database to determine if a user is ‘known’ or ‘unknown’ and, perhaps, assign the unknown users to a public wifi network.</a:t>
            </a:r>
          </a:p>
          <a:p>
            <a:pPr defTabSz="914400">
              <a:defRPr sz="1200"/>
            </a:pPr>
            <a:r>
              <a:t>During address selection, you can, if you want, consult an external Radius database and have that supply the address for the client. (We don’t recommend this in the usual case, but it is possible.)</a:t>
            </a:r>
          </a:p>
          <a:p>
            <a:pPr defTabSz="914400">
              <a:defRPr sz="1200"/>
            </a:pPr>
            <a:r>
              <a:t>Finally, you can write leases to an external database, where you can also add and delete leases with, for example, SQL inserts.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9" name="Shape 359"/>
          <p:cNvSpPr/>
          <p:nvPr>
            <p:ph type="sldImg"/>
          </p:nvPr>
        </p:nvSpPr>
        <p:spPr>
          <a:prstGeom prst="rect">
            <a:avLst/>
          </a:prstGeom>
        </p:spPr>
        <p:txBody>
          <a:bodyPr/>
          <a:lstStyle/>
          <a:p>
            <a:pPr/>
          </a:p>
        </p:txBody>
      </p:sp>
      <p:sp>
        <p:nvSpPr>
          <p:cNvPr id="360" name="Shape 360"/>
          <p:cNvSpPr/>
          <p:nvPr>
            <p:ph type="body" sz="quarter" idx="1"/>
          </p:nvPr>
        </p:nvSpPr>
        <p:spPr>
          <a:prstGeom prst="rect">
            <a:avLst/>
          </a:prstGeom>
        </p:spPr>
        <p:txBody>
          <a:bodyPr/>
          <a:lstStyle/>
          <a:p>
            <a:pPr marL="441959" indent="-441959" defTabSz="508254">
              <a:spcBef>
                <a:spcPts val="900"/>
              </a:spcBef>
              <a:defRPr sz="4100"/>
            </a:pPr>
            <a:r>
              <a:t>ISC has some ‘standard’ hooks, but you can create a hook library to do almost anything, including writing the response packet</a:t>
            </a:r>
          </a:p>
          <a:p>
            <a:pPr marL="441959" indent="-441959" defTabSz="508254">
              <a:spcBef>
                <a:spcPts val="900"/>
              </a:spcBef>
              <a:defRPr sz="4100"/>
            </a:pPr>
            <a:r>
              <a:t>Hook point example: discover packet received, &lt;hook&gt; &lt;return&gt;</a:t>
            </a:r>
          </a:p>
          <a:p>
            <a:pPr marL="441959" indent="-441959" defTabSz="508254">
              <a:spcBef>
                <a:spcPts val="900"/>
              </a:spcBef>
              <a:defRPr sz="4100"/>
            </a:pPr>
            <a:r>
              <a:t>Open source: Lease Commands, High Availability, Flexible/computed options</a:t>
            </a:r>
          </a:p>
          <a:p>
            <a:pPr marL="441959" indent="-441959" defTabSz="508254">
              <a:spcBef>
                <a:spcPts val="900"/>
              </a:spcBef>
              <a:defRPr sz="4100"/>
            </a:pPr>
            <a:r>
              <a:t>Premium: Subnet Mgmt, Host Commands, RADIUS, Configuration backend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Shape 364"/>
          <p:cNvSpPr/>
          <p:nvPr>
            <p:ph type="sldImg"/>
          </p:nvPr>
        </p:nvSpPr>
        <p:spPr>
          <a:prstGeom prst="rect">
            <a:avLst/>
          </a:prstGeom>
        </p:spPr>
        <p:txBody>
          <a:bodyPr/>
          <a:lstStyle/>
          <a:p>
            <a:pPr/>
          </a:p>
        </p:txBody>
      </p:sp>
      <p:sp>
        <p:nvSpPr>
          <p:cNvPr id="365" name="Shape 365"/>
          <p:cNvSpPr/>
          <p:nvPr>
            <p:ph type="body" sz="quarter" idx="1"/>
          </p:nvPr>
        </p:nvSpPr>
        <p:spPr>
          <a:prstGeom prst="rect">
            <a:avLst/>
          </a:prstGeom>
        </p:spPr>
        <p:txBody>
          <a:bodyPr/>
          <a:lstStyle/>
          <a:p>
            <a:pPr defTabSz="914400">
              <a:defRPr sz="1200"/>
            </a:pPr>
            <a:r>
              <a:t>This slide basically should answer why we’re no longer developing ISC DHCP. A bit of a background (“started in 1995, no IPv6, no conpcet of mobility, large networks were 100 or so desktop computers and 16MB of ram was a lot”). The code is very convoluted and hard to extend. Tricks done to save couple bytes of memory. Refactoring the code would require almost rewriting from scratch. And that’s what we decided to do. </a:t>
            </a:r>
          </a:p>
          <a:p>
            <a:pPr defTabSz="914400">
              <a:defRPr sz="1200"/>
            </a:pPr>
          </a:p>
          <a:p>
            <a:pPr defTabSz="914400">
              <a:defRPr sz="1200"/>
            </a:pPr>
            <a:r>
              <a:t>Emphasise that all the data and storage formats are easily exchangable (you can use existing tools, e.g. mysql, pgsql clients, JSON processors, etc.), HA much simpler than failover, works with v4 and v6, ability to have more than just a pair of 2 servers (backup servers).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1" name="Shape 371"/>
          <p:cNvSpPr/>
          <p:nvPr>
            <p:ph type="sldImg"/>
          </p:nvPr>
        </p:nvSpPr>
        <p:spPr>
          <a:prstGeom prst="rect">
            <a:avLst/>
          </a:prstGeom>
        </p:spPr>
        <p:txBody>
          <a:bodyPr/>
          <a:lstStyle/>
          <a:p>
            <a:pPr/>
          </a:p>
        </p:txBody>
      </p:sp>
      <p:sp>
        <p:nvSpPr>
          <p:cNvPr id="372" name="Shape 372"/>
          <p:cNvSpPr/>
          <p:nvPr>
            <p:ph type="body" sz="quarter" idx="1"/>
          </p:nvPr>
        </p:nvSpPr>
        <p:spPr>
          <a:prstGeom prst="rect">
            <a:avLst/>
          </a:prstGeom>
        </p:spPr>
        <p:txBody>
          <a:bodyPr/>
          <a:lstStyle/>
          <a:p>
            <a:pPr defTabSz="914400">
              <a:defRPr sz="1200"/>
            </a:pPr>
            <a:r>
              <a:t>in summary </a:t>
            </a:r>
            <a:r>
              <a:t>–</a:t>
            </a:r>
            <a:r>
              <a:t> why might you prefer Kea?</a:t>
            </a:r>
          </a:p>
          <a:p>
            <a:pPr defTabSz="914400">
              <a:defRPr sz="1200"/>
            </a:pPr>
          </a:p>
          <a:p>
            <a:pPr defTabSz="914400">
              <a:defRPr sz="1200"/>
            </a:pPr>
            <a:r>
              <a:t>It is going to be supported a lot longer </a:t>
            </a:r>
            <a:r>
              <a:t>–</a:t>
            </a:r>
            <a:r>
              <a:t> ISC DHCP is in maintenance mode</a:t>
            </a:r>
          </a:p>
          <a:p>
            <a:pPr defTabSz="914400">
              <a:defRPr sz="1200"/>
            </a:pPr>
            <a:r>
              <a:t>If you want access to your network data, you can get it from Kea</a:t>
            </a:r>
          </a:p>
          <a:p>
            <a:pPr defTabSz="914400">
              <a:defRPr sz="1200"/>
            </a:pPr>
            <a:r>
              <a:t>Kea is easier to configure, is designed for continuous re-configuration, </a:t>
            </a:r>
          </a:p>
          <a:p>
            <a:pPr defTabSz="914400">
              <a:defRPr sz="1200"/>
            </a:pPr>
            <a:r>
              <a:t>and it is possible to automate some of those configuration changes, using Kea hooks modules and api.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6" name="Shape 376"/>
          <p:cNvSpPr/>
          <p:nvPr>
            <p:ph type="sldImg"/>
          </p:nvPr>
        </p:nvSpPr>
        <p:spPr>
          <a:prstGeom prst="rect">
            <a:avLst/>
          </a:prstGeom>
        </p:spPr>
        <p:txBody>
          <a:bodyPr/>
          <a:lstStyle/>
          <a:p>
            <a:pPr/>
          </a:p>
        </p:txBody>
      </p:sp>
      <p:sp>
        <p:nvSpPr>
          <p:cNvPr id="377" name="Shape 377"/>
          <p:cNvSpPr/>
          <p:nvPr>
            <p:ph type="body" sz="quarter" idx="1"/>
          </p:nvPr>
        </p:nvSpPr>
        <p:spPr>
          <a:prstGeom prst="rect">
            <a:avLst/>
          </a:prstGeom>
        </p:spPr>
        <p:txBody>
          <a:bodyPr/>
          <a:lstStyle/>
          <a:p>
            <a:pPr defTabSz="914400">
              <a:defRPr sz="1200"/>
            </a:pPr>
            <a:r>
              <a:t>Just so you don’t think everything is going to be easy now, there are some costs associated with a more modern architecture.</a:t>
            </a:r>
          </a:p>
          <a:p>
            <a:pPr defTabSz="914400">
              <a:defRPr sz="1200"/>
            </a:pPr>
          </a:p>
          <a:p>
            <a:pPr defTabSz="914400">
              <a:defRPr sz="1200"/>
            </a:pPr>
            <a:r>
              <a:t>Overhead of maintaining databases</a:t>
            </a:r>
          </a:p>
          <a:p>
            <a:pPr lvl="1" indent="487672" defTabSz="914400">
              <a:defRPr sz="1200"/>
            </a:pPr>
            <a:r>
              <a:t>(and for development, of maintaining separate database interfaces)</a:t>
            </a:r>
          </a:p>
          <a:p>
            <a:pPr defTabSz="914400">
              <a:defRPr sz="1200"/>
            </a:pPr>
            <a:r>
              <a:t>Direct SQL manipulation is tricky</a:t>
            </a:r>
          </a:p>
          <a:p>
            <a:pPr defTabSz="914400">
              <a:defRPr sz="1200"/>
            </a:pPr>
            <a:r>
              <a:t>Splitting state across the network introduces contention</a:t>
            </a:r>
          </a:p>
          <a:p>
            <a:pPr defTabSz="914400">
              <a:defRPr sz="1200"/>
            </a:pPr>
            <a:r>
              <a:t>Network and application access delays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Shape 385"/>
          <p:cNvSpPr/>
          <p:nvPr>
            <p:ph type="sldImg"/>
          </p:nvPr>
        </p:nvSpPr>
        <p:spPr>
          <a:prstGeom prst="rect">
            <a:avLst/>
          </a:prstGeom>
        </p:spPr>
        <p:txBody>
          <a:bodyPr/>
          <a:lstStyle/>
          <a:p>
            <a:pPr/>
          </a:p>
        </p:txBody>
      </p:sp>
      <p:sp>
        <p:nvSpPr>
          <p:cNvPr id="386" name="Shape 386"/>
          <p:cNvSpPr/>
          <p:nvPr>
            <p:ph type="body" sz="quarter" idx="1"/>
          </p:nvPr>
        </p:nvSpPr>
        <p:spPr>
          <a:prstGeom prst="rect">
            <a:avLst/>
          </a:prstGeom>
        </p:spPr>
        <p:txBody>
          <a:bodyPr/>
          <a:lstStyle/>
          <a:p>
            <a:pPr defTabSz="914400">
              <a:defRPr sz="1200"/>
            </a:pPr>
            <a:r>
              <a:t>I won’t kid you, migrating from ISC DHCP to Kea won’t be easy if you have a large configuration file, particularly if a predecessor of yours created it and you aren’t really familiar with what it is doing.</a:t>
            </a:r>
          </a:p>
          <a:p>
            <a:pPr defTabSz="914400">
              <a:defRPr sz="1200"/>
            </a:pPr>
          </a:p>
          <a:p>
            <a:pPr defTabSz="914400">
              <a:defRPr sz="1200"/>
            </a:pPr>
            <a:r>
              <a:t>We have recently released a migration assistant, which is a utility that will help you do a partial machine translation of your ISC DHCP configuration to a Kea configuration.</a:t>
            </a:r>
          </a:p>
          <a:p>
            <a:pPr defTabSz="914400">
              <a:defRPr sz="1200"/>
            </a:pPr>
          </a:p>
          <a:p>
            <a:pPr defTabSz="914400">
              <a:defRPr sz="1200"/>
            </a:pPr>
            <a:r>
              <a:t>This tool translates configuration, but does not migrate leases.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defTabSz="914400">
              <a:defRPr sz="1200"/>
            </a:pPr>
            <a:r>
              <a:t>ISC DHCP is about 30 years old. First commit in 1995??</a:t>
            </a:r>
          </a:p>
          <a:p>
            <a:pPr defTabSz="914400">
              <a:defRPr sz="1200"/>
            </a:pPr>
          </a:p>
          <a:p>
            <a:pPr defTabSz="914400">
              <a:defRPr sz="1200"/>
            </a:pPr>
            <a:r>
              <a:t>When ISC DHCP was Developed:</a:t>
            </a:r>
          </a:p>
          <a:p>
            <a:pPr defTabSz="914400">
              <a:defRPr sz="1200"/>
            </a:pPr>
            <a:r>
              <a:t>Networks were fairly static</a:t>
            </a:r>
          </a:p>
          <a:p>
            <a:pPr defTabSz="914400">
              <a:defRPr sz="1200"/>
            </a:pPr>
            <a:r>
              <a:t>Hundreds, maybe thousands of devices </a:t>
            </a:r>
            <a:r>
              <a:t>–</a:t>
            </a:r>
            <a:r>
              <a:t> but typically only one device per user</a:t>
            </a:r>
          </a:p>
          <a:p>
            <a:pPr defTabSz="914400">
              <a:defRPr sz="1200"/>
            </a:pPr>
          </a:p>
          <a:p>
            <a:pPr defTabSz="914400">
              <a:defRPr sz="1200"/>
            </a:pPr>
            <a:r>
              <a:t>No shortage of addresses</a:t>
            </a:r>
          </a:p>
          <a:p>
            <a:pPr defTabSz="914400">
              <a:defRPr sz="1200"/>
            </a:pPr>
            <a:r>
              <a:t>relatively few servers, very static</a:t>
            </a:r>
          </a:p>
          <a:p>
            <a:pPr defTabSz="914400">
              <a:defRPr sz="1200"/>
            </a:pPr>
            <a:r>
              <a:t>bringing up a new server was a big deal</a:t>
            </a:r>
          </a:p>
          <a:p>
            <a:pPr defTabSz="914400">
              <a:defRPr sz="1200"/>
            </a:pPr>
          </a:p>
          <a:p>
            <a:pPr defTabSz="914400">
              <a:defRPr sz="1200"/>
            </a:pPr>
            <a:r>
              <a:t>DHCPv6 hadn’t been invented</a:t>
            </a:r>
          </a:p>
          <a:p>
            <a:pPr defTabSz="914400">
              <a:defRPr sz="1200"/>
            </a:pPr>
            <a:r>
              <a:t>Everything was plugged into 10b-T</a:t>
            </a:r>
          </a:p>
          <a:p>
            <a:pPr defTabSz="914400">
              <a:defRPr sz="1200"/>
            </a:pPr>
            <a:r>
              <a:t>Client devices were provisioned centrally, by scanning a bar code</a:t>
            </a:r>
          </a:p>
          <a:p>
            <a:pPr defTabSz="457200">
              <a:lnSpc>
                <a:spcPct val="117999"/>
              </a:lnSpc>
              <a:defRPr sz="1200"/>
            </a:pPr>
            <a:r>
              <a:t>dhcp server configuration was manual</a:t>
            </a:r>
          </a:p>
          <a:p>
            <a:pPr defTabSz="914400">
              <a:defRPr sz="1200"/>
            </a:pPr>
            <a:r>
              <a:t>It may have been a bother, but it was definitely feasible to manage manually</a:t>
            </a:r>
          </a:p>
          <a:p>
            <a:pPr defTabSz="914400">
              <a:defRPr sz="1200"/>
            </a:pPr>
          </a:p>
          <a:p>
            <a:pPr defTabSz="914400">
              <a:defRPr sz="1200"/>
            </a:pPr>
            <a:r>
              <a:t>Servers used bootp</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1" name="Shape 391"/>
          <p:cNvSpPr/>
          <p:nvPr>
            <p:ph type="sldImg"/>
          </p:nvPr>
        </p:nvSpPr>
        <p:spPr>
          <a:prstGeom prst="rect">
            <a:avLst/>
          </a:prstGeom>
        </p:spPr>
        <p:txBody>
          <a:bodyPr/>
          <a:lstStyle/>
          <a:p>
            <a:pPr/>
          </a:p>
        </p:txBody>
      </p:sp>
      <p:sp>
        <p:nvSpPr>
          <p:cNvPr id="392" name="Shape 392"/>
          <p:cNvSpPr/>
          <p:nvPr>
            <p:ph type="body" sz="quarter" idx="1"/>
          </p:nvPr>
        </p:nvSpPr>
        <p:spPr>
          <a:prstGeom prst="rect">
            <a:avLst/>
          </a:prstGeom>
        </p:spPr>
        <p:txBody>
          <a:bodyPr/>
          <a:lstStyle/>
          <a:p>
            <a:pPr defTabSz="914400">
              <a:buSzPct val="100000"/>
              <a:buFont typeface="Arial"/>
              <a:buChar char="•"/>
              <a:defRPr sz="1200"/>
            </a:pPr>
            <a:r>
              <a:t>Service Provider networks</a:t>
            </a:r>
          </a:p>
          <a:p>
            <a:pPr defTabSz="914400">
              <a:buSzPct val="100000"/>
              <a:buFont typeface="Arial"/>
              <a:buChar char="•"/>
              <a:defRPr sz="1200"/>
            </a:pPr>
            <a:r>
              <a:t>Access providers (Cable, Fiber)</a:t>
            </a:r>
          </a:p>
          <a:p>
            <a:pPr defTabSz="914400">
              <a:buSzPct val="100000"/>
              <a:buFont typeface="Arial"/>
              <a:buChar char="•"/>
              <a:defRPr sz="1200"/>
            </a:pPr>
            <a:r>
              <a:t>Greenfield deployments</a:t>
            </a:r>
          </a:p>
          <a:p>
            <a:pPr defTabSz="914400">
              <a:buSzPct val="100000"/>
              <a:buFont typeface="Arial"/>
              <a:buChar char="•"/>
              <a:defRPr sz="1200"/>
            </a:pPr>
            <a:r>
              <a:t>IPv6 networks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Shape 396"/>
          <p:cNvSpPr/>
          <p:nvPr>
            <p:ph type="sldImg"/>
          </p:nvPr>
        </p:nvSpPr>
        <p:spPr>
          <a:prstGeom prst="rect">
            <a:avLst/>
          </a:prstGeom>
        </p:spPr>
        <p:txBody>
          <a:bodyPr/>
          <a:lstStyle/>
          <a:p>
            <a:pPr/>
          </a:p>
        </p:txBody>
      </p:sp>
      <p:sp>
        <p:nvSpPr>
          <p:cNvPr id="397" name="Shape 397"/>
          <p:cNvSpPr/>
          <p:nvPr>
            <p:ph type="body" sz="quarter" idx="1"/>
          </p:nvPr>
        </p:nvSpPr>
        <p:spPr>
          <a:prstGeom prst="rect">
            <a:avLst/>
          </a:prstGeom>
        </p:spPr>
        <p:txBody>
          <a:bodyPr/>
          <a:lstStyle/>
          <a:p>
            <a:pPr lvl="1" marL="419804" indent="24695" defTabSz="914400">
              <a:defRPr sz="4400"/>
            </a:pPr>
            <a:r>
              <a:t>2020 roadmap</a:t>
            </a:r>
          </a:p>
          <a:p>
            <a:pPr lvl="1" marL="419804" indent="24695" defTabSz="914400">
              <a:defRPr sz="4400"/>
            </a:pPr>
            <a:r>
              <a:t>Performance improvements</a:t>
            </a:r>
          </a:p>
          <a:p>
            <a:pPr lvl="1" marL="419804" indent="24695" defTabSz="914400">
              <a:defRPr sz="4400"/>
            </a:pPr>
            <a:r>
              <a:t>Multi-threading</a:t>
            </a:r>
          </a:p>
          <a:p>
            <a:pPr lvl="1" marL="419804" indent="24695" defTabSz="914400">
              <a:defRPr sz="4400"/>
            </a:pPr>
            <a:r>
              <a:t>BOOTP</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Shape 449"/>
          <p:cNvSpPr/>
          <p:nvPr>
            <p:ph type="sldImg"/>
          </p:nvPr>
        </p:nvSpPr>
        <p:spPr>
          <a:prstGeom prst="rect">
            <a:avLst/>
          </a:prstGeom>
        </p:spPr>
        <p:txBody>
          <a:bodyPr/>
          <a:lstStyle/>
          <a:p>
            <a:pPr/>
          </a:p>
        </p:txBody>
      </p:sp>
      <p:sp>
        <p:nvSpPr>
          <p:cNvPr id="450" name="Shape 450"/>
          <p:cNvSpPr/>
          <p:nvPr>
            <p:ph type="body" sz="quarter" idx="1"/>
          </p:nvPr>
        </p:nvSpPr>
        <p:spPr>
          <a:prstGeom prst="rect">
            <a:avLst/>
          </a:prstGeom>
        </p:spPr>
        <p:txBody>
          <a:bodyPr/>
          <a:lstStyle/>
          <a:p>
            <a:pPr defTabSz="914400">
              <a:defRPr sz="1200"/>
            </a:pPr>
            <a:r>
              <a:t>DUID - unique identifier, one of 4 types:</a:t>
            </a:r>
          </a:p>
          <a:p>
            <a:pPr defTabSz="914400">
              <a:defRPr sz="1200"/>
            </a:pPr>
            <a:r>
              <a:t>LLT (MAC + time)</a:t>
            </a:r>
          </a:p>
          <a:p>
            <a:pPr defTabSz="914400">
              <a:defRPr sz="1200"/>
            </a:pPr>
            <a:r>
              <a:t>EN (Enterprise-id)</a:t>
            </a:r>
          </a:p>
          <a:p>
            <a:pPr defTabSz="914400">
              <a:defRPr sz="1200"/>
            </a:pPr>
            <a:r>
              <a:t>LL (MAC)</a:t>
            </a:r>
          </a:p>
          <a:p>
            <a:pPr defTabSz="914400">
              <a:defRPr sz="1200"/>
            </a:pPr>
            <a:r>
              <a:t>UUID</a:t>
            </a:r>
          </a:p>
          <a:p>
            <a:pPr defTabSz="914400">
              <a:defRPr sz="1200"/>
            </a:pPr>
            <a:r>
              <a:t>Solved late 1990s problem - unreliable NICs</a:t>
            </a:r>
          </a:p>
          <a:p>
            <a:pPr defTabSz="914400">
              <a:defRPr sz="1200"/>
            </a:pPr>
            <a:r>
              <a:t>Brought a lot of new ones</a:t>
            </a:r>
          </a:p>
          <a:p>
            <a:pPr defTabSz="914400">
              <a:defRPr sz="1200"/>
            </a:pPr>
            <a:r>
              <a:t>Don’t know device’s DUID until its first boot</a:t>
            </a:r>
          </a:p>
          <a:p>
            <a:pPr defTabSz="914400">
              <a:defRPr sz="1200"/>
            </a:pPr>
            <a:r>
              <a:t>Not printed on the box</a:t>
            </a:r>
          </a:p>
          <a:p>
            <a:pPr defTabSz="914400">
              <a:defRPr sz="1200"/>
            </a:pPr>
            <a:r>
              <a:t>When you clone VM, you may get the same DUID</a:t>
            </a:r>
          </a:p>
          <a:p>
            <a:pPr defTabSz="914400">
              <a:defRPr sz="1200"/>
            </a:pPr>
            <a:r>
              <a:t>Dual boot device (win/linux or PXE) has different DUIDs</a:t>
            </a:r>
          </a:p>
          <a:p>
            <a:pPr defTabSz="914400">
              <a:defRPr sz="1200"/>
            </a:pPr>
            <a:r>
              <a:t>Kea has a solution to that problem:</a:t>
            </a:r>
          </a:p>
          <a:p>
            <a:pPr defTabSz="914400">
              <a:defRPr sz="1200"/>
            </a:pPr>
            <a:r>
              <a:t>RFC6939 (client-link-layer address option)</a:t>
            </a:r>
          </a:p>
          <a:p>
            <a:pPr defTabSz="914400">
              <a:defRPr sz="1200"/>
            </a:pPr>
            <a:r>
              <a:t>Extract MAC address from 5 different sources, configurable</a:t>
            </a:r>
          </a:p>
          <a:p>
            <a:pPr defTabSz="914400">
              <a:defRPr sz="1200"/>
            </a:pPr>
            <a:r>
              <a:t>See https://kea.readthedocs.io/en/v1_6_0/arm/dhcp6-srv.html#mac-hardware-addresses-in-dhcpv6 for details</a:t>
            </a:r>
          </a:p>
          <a:p>
            <a:pPr defTabSz="914400">
              <a:defRPr sz="1200"/>
            </a:pPr>
          </a:p>
          <a:p>
            <a:pPr defTabSz="914400">
              <a:defRPr sz="1200"/>
            </a:pPr>
            <a:r>
              <a:t>Option 79 </a:t>
            </a:r>
            <a:r>
              <a:t>–</a:t>
            </a:r>
            <a:r>
              <a:t> the link layer or MAC address, can be added by the Relay. This is not enabled ‘out of the box’ but can be added. This is the main way to do RFC6939</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4" name="Shape 454"/>
          <p:cNvSpPr/>
          <p:nvPr>
            <p:ph type="sldImg"/>
          </p:nvPr>
        </p:nvSpPr>
        <p:spPr>
          <a:prstGeom prst="rect">
            <a:avLst/>
          </a:prstGeom>
        </p:spPr>
        <p:txBody>
          <a:bodyPr/>
          <a:lstStyle/>
          <a:p>
            <a:pPr/>
          </a:p>
        </p:txBody>
      </p:sp>
      <p:sp>
        <p:nvSpPr>
          <p:cNvPr id="455" name="Shape 455"/>
          <p:cNvSpPr/>
          <p:nvPr>
            <p:ph type="body" sz="quarter" idx="1"/>
          </p:nvPr>
        </p:nvSpPr>
        <p:spPr>
          <a:prstGeom prst="rect">
            <a:avLst/>
          </a:prstGeom>
        </p:spPr>
        <p:txBody>
          <a:bodyPr/>
          <a:lstStyle/>
          <a:p>
            <a:pPr defTabSz="519937">
              <a:spcBef>
                <a:spcPts val="900"/>
              </a:spcBef>
              <a:defRPr sz="4200"/>
            </a:pPr>
            <a:r>
              <a:t>Prefix delegation is a powerful feature in IPv6, you should use it.</a:t>
            </a:r>
          </a:p>
          <a:p>
            <a:pPr defTabSz="519937">
              <a:spcBef>
                <a:spcPts val="900"/>
              </a:spcBef>
              <a:defRPr sz="4200"/>
            </a:pPr>
            <a:r>
              <a:t>You can delegate various size prefixes </a:t>
            </a:r>
            <a:r>
              <a:t>–</a:t>
            </a:r>
            <a:r>
              <a:t> such as a /24, /48 or /60</a:t>
            </a:r>
          </a:p>
          <a:p>
            <a:pPr defTabSz="519937">
              <a:spcBef>
                <a:spcPts val="900"/>
              </a:spcBef>
              <a:defRPr sz="4200"/>
            </a:pPr>
            <a:r>
              <a:t>Ways to implement prefix delegation</a:t>
            </a:r>
          </a:p>
          <a:p>
            <a:pPr marL="847725" indent="-847725" defTabSz="519937">
              <a:lnSpc>
                <a:spcPct val="117999"/>
              </a:lnSpc>
              <a:spcBef>
                <a:spcPts val="900"/>
              </a:spcBef>
              <a:buSzPct val="100000"/>
              <a:buAutoNum type="alphaUcPeriod" startAt="1"/>
              <a:defRPr sz="4200"/>
            </a:pPr>
            <a:r>
              <a:t>Dynamic assignment- Configure a pool in Kea, and it will dynamically compute and reserve enough addresses for each prefix required</a:t>
            </a:r>
          </a:p>
          <a:p>
            <a:pPr marL="847725" indent="-847725" defTabSz="519937">
              <a:lnSpc>
                <a:spcPct val="117999"/>
              </a:lnSpc>
              <a:spcBef>
                <a:spcPts val="900"/>
              </a:spcBef>
              <a:buSzPct val="100000"/>
              <a:buAutoNum type="alphaUcPeriod" startAt="1"/>
              <a:defRPr sz="4200"/>
            </a:pPr>
            <a:r>
              <a:t>Create static host reservations for prefixes (in JSON)</a:t>
            </a:r>
          </a:p>
          <a:p>
            <a:pPr marL="847725" indent="-847725" defTabSz="519937">
              <a:spcBef>
                <a:spcPts val="900"/>
              </a:spcBef>
              <a:buSzPct val="100000"/>
              <a:buAutoNum type="alphaUcPeriod" startAt="1"/>
              <a:defRPr sz="4200"/>
            </a:pPr>
          </a:p>
          <a:p>
            <a:pPr marL="847725" indent="-847725" defTabSz="519937">
              <a:spcBef>
                <a:spcPts val="900"/>
              </a:spcBef>
              <a:buSzPct val="100000"/>
              <a:buAutoNum type="alphaUcPeriod" startAt="3"/>
              <a:defRPr sz="4200"/>
            </a:pPr>
            <a:r>
              <a:t>Manage status host reservations in SQL db</a:t>
            </a:r>
          </a:p>
          <a:p>
            <a:pPr marL="847725" indent="-847725" defTabSz="519937">
              <a:spcBef>
                <a:spcPts val="900"/>
              </a:spcBef>
              <a:buSzPct val="100000"/>
              <a:buAutoNum type="alphaUcPeriod" startAt="3"/>
              <a:defRPr sz="4200"/>
            </a:pPr>
            <a:r>
              <a:t>Assign prefixes via RADIUS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Shape 510"/>
          <p:cNvSpPr/>
          <p:nvPr>
            <p:ph type="sldImg"/>
          </p:nvPr>
        </p:nvSpPr>
        <p:spPr>
          <a:prstGeom prst="rect">
            <a:avLst/>
          </a:prstGeom>
        </p:spPr>
        <p:txBody>
          <a:bodyPr/>
          <a:lstStyle/>
          <a:p>
            <a:pPr/>
          </a:p>
        </p:txBody>
      </p:sp>
      <p:sp>
        <p:nvSpPr>
          <p:cNvPr id="511" name="Shape 511"/>
          <p:cNvSpPr/>
          <p:nvPr>
            <p:ph type="body" sz="quarter" idx="1"/>
          </p:nvPr>
        </p:nvSpPr>
        <p:spPr>
          <a:prstGeom prst="rect">
            <a:avLst/>
          </a:prstGeom>
        </p:spPr>
        <p:txBody>
          <a:bodyPr/>
          <a:lstStyle/>
          <a:p>
            <a:pPr defTabSz="914400">
              <a:defRPr sz="1200"/>
            </a:pPr>
            <a:r>
              <a:t>draft of a new slide </a:t>
            </a:r>
            <a:r>
              <a:t>–</a:t>
            </a:r>
            <a:r>
              <a:t> attempting to explain that Kea has a set of fully supported hook points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p>
            <a:pPr defTabSz="914400">
              <a:defRPr sz="1200"/>
            </a:pPr>
            <a:r>
              <a:t>Networks have changed substantially since then</a:t>
            </a:r>
          </a:p>
          <a:p>
            <a:pPr defTabSz="914400">
              <a:defRPr sz="1200"/>
            </a:pPr>
          </a:p>
          <a:p>
            <a:pPr defTabSz="914400">
              <a:defRPr sz="1200"/>
            </a:pPr>
            <a:r>
              <a:t>Devices are more mobile - BYOD, roaming, WIFI</a:t>
            </a:r>
          </a:p>
          <a:p>
            <a:pPr defTabSz="914400">
              <a:defRPr sz="1200"/>
            </a:pPr>
            <a:r>
              <a:t>Many devices per user</a:t>
            </a:r>
          </a:p>
          <a:p>
            <a:pPr defTabSz="914400">
              <a:defRPr sz="1200"/>
            </a:pPr>
            <a:r>
              <a:t>May interfaces per server, many addresses per server</a:t>
            </a:r>
          </a:p>
          <a:p>
            <a:pPr defTabSz="914400">
              <a:defRPr sz="1200"/>
            </a:pPr>
          </a:p>
          <a:p>
            <a:pPr defTabSz="914400">
              <a:defRPr sz="1200"/>
            </a:pPr>
            <a:r>
              <a:t>Applications are deployed in clouds (servers are now cattle not pets)</a:t>
            </a:r>
          </a:p>
          <a:p>
            <a:pPr defTabSz="914400">
              <a:defRPr sz="1200"/>
            </a:pPr>
            <a:r>
              <a:t>Network Function Virtualization (SDN, NFV, whatever the buzzword, it is not about a vendor product, it is about building blocks of network functions)</a:t>
            </a:r>
          </a:p>
          <a:p>
            <a:pPr defTabSz="914400">
              <a:defRPr sz="1200"/>
            </a:pPr>
            <a:r>
              <a:t>Containers  (software is likely to be deployed in containers)</a:t>
            </a:r>
          </a:p>
          <a:p>
            <a:pPr defTabSz="914400">
              <a:defRPr sz="1200"/>
            </a:pPr>
            <a:r>
              <a:t>Automation (everything has to be automate-able, in order to scale up and down, be deployed rapidly)</a:t>
            </a:r>
          </a:p>
          <a:p>
            <a:pPr defTabSz="914400">
              <a:defRPr sz="1200"/>
            </a:pPr>
            <a:r>
              <a:t>You are challenged to keep up with the rapid pace of change, and you need tandardized provisioning methods, formats, and tools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Shape 134"/>
          <p:cNvSpPr/>
          <p:nvPr>
            <p:ph type="sldImg"/>
          </p:nvPr>
        </p:nvSpPr>
        <p:spPr>
          <a:prstGeom prst="rect">
            <a:avLst/>
          </a:prstGeom>
        </p:spPr>
        <p:txBody>
          <a:bodyPr/>
          <a:lstStyle/>
          <a:p>
            <a:pPr/>
          </a:p>
        </p:txBody>
      </p:sp>
      <p:sp>
        <p:nvSpPr>
          <p:cNvPr id="135" name="Shape 135"/>
          <p:cNvSpPr/>
          <p:nvPr>
            <p:ph type="body" sz="quarter" idx="1"/>
          </p:nvPr>
        </p:nvSpPr>
        <p:spPr>
          <a:prstGeom prst="rect">
            <a:avLst/>
          </a:prstGeom>
        </p:spPr>
        <p:txBody>
          <a:bodyPr/>
          <a:lstStyle/>
          <a:p>
            <a:pPr defTabSz="914400">
              <a:defRPr sz="1200"/>
            </a:pPr>
            <a:r>
              <a:t>Self-contained </a:t>
            </a:r>
            <a:r>
              <a:t>–</a:t>
            </a:r>
            <a:r>
              <a:t> local proprietary format configuration file</a:t>
            </a:r>
          </a:p>
          <a:p>
            <a:pPr defTabSz="914400">
              <a:defRPr sz="1200"/>
            </a:pPr>
            <a:r>
              <a:t>Local lease database</a:t>
            </a:r>
          </a:p>
          <a:p>
            <a:pPr defTabSz="914400">
              <a:defRPr sz="1200"/>
            </a:pPr>
            <a:r>
              <a:t>Many features added over time</a:t>
            </a:r>
          </a:p>
          <a:p>
            <a:pPr defTabSz="914400">
              <a:defRPr sz="1200"/>
            </a:pPr>
            <a:r>
              <a:t>Fixed option inheritance, flexible classification language</a:t>
            </a:r>
          </a:p>
          <a:p>
            <a:pPr defTabSz="914400">
              <a:defRPr sz="1200"/>
            </a:pPr>
            <a:r>
              <a:t>Designed to be started with the running config file. OMAPI was added on</a:t>
            </a:r>
          </a:p>
          <a:p>
            <a:pPr defTabSz="914400">
              <a:defRPr sz="1200"/>
            </a:pPr>
          </a:p>
          <a:p>
            <a:pPr defTabSz="914400">
              <a:defRPr sz="1200"/>
            </a:pPr>
            <a:r>
              <a:t>DHCPv6 was added on. For example, when you boot up ISC DHCP it allocated memory for all of its addresses in advance - </a:t>
            </a:r>
          </a:p>
          <a:p>
            <a:pPr defTabSz="914400">
              <a:defRPr sz="1200"/>
            </a:pPr>
          </a:p>
          <a:p>
            <a:pPr defTabSz="914400">
              <a:defRPr sz="1200"/>
            </a:pPr>
            <a:r>
              <a:t>Most changes required restarting the server.</a:t>
            </a:r>
          </a:p>
          <a:p>
            <a:pPr defTabSz="914400">
              <a:defRPr sz="1200"/>
            </a:pPr>
            <a:r>
              <a:t>OMAPI allowed you to add sub-classes without restarting, which encouraged a lot of people to rely heaviliy on complex client classification schemes to permit on-line configuration changes.</a:t>
            </a:r>
          </a:p>
          <a:p>
            <a:pPr defTabSz="914400">
              <a:defRPr sz="1200"/>
            </a:pPr>
            <a:r>
              <a:t>It is very difficult to reverse-engineer an ISC DHCP configuration file </a:t>
            </a:r>
            <a:r>
              <a:t>–</a:t>
            </a:r>
            <a:r>
              <a:t> to determine what the original administrator was trying to accomplish with classification. </a:t>
            </a:r>
          </a:p>
          <a:p>
            <a:pPr defTabSz="914400">
              <a:defRPr sz="1200"/>
            </a:pPr>
            <a:r>
              <a:t>In DHCP 4.3.0 we added a number of DHCPv6 features, but considering this hadn’t been invented when ISC DHCP was first written, there are some features we couldn’t and won’t be able to add.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Shape 139"/>
          <p:cNvSpPr/>
          <p:nvPr>
            <p:ph type="sldImg"/>
          </p:nvPr>
        </p:nvSpPr>
        <p:spPr>
          <a:prstGeom prst="rect">
            <a:avLst/>
          </a:prstGeom>
        </p:spPr>
        <p:txBody>
          <a:bodyPr/>
          <a:lstStyle/>
          <a:p>
            <a:pPr/>
          </a:p>
        </p:txBody>
      </p:sp>
      <p:sp>
        <p:nvSpPr>
          <p:cNvPr id="140" name="Shape 140"/>
          <p:cNvSpPr/>
          <p:nvPr>
            <p:ph type="body" sz="quarter" idx="1"/>
          </p:nvPr>
        </p:nvSpPr>
        <p:spPr>
          <a:prstGeom prst="rect">
            <a:avLst/>
          </a:prstGeom>
        </p:spPr>
        <p:txBody>
          <a:bodyPr/>
          <a:lstStyle/>
          <a:p>
            <a:pPr defTabSz="914400">
              <a:defRPr sz="1200"/>
            </a:pPr>
            <a:r>
              <a:t>We tried to address the requirements of modern networks with Kea</a:t>
            </a:r>
          </a:p>
          <a:p>
            <a:pPr defTabSz="914400">
              <a:defRPr sz="1200"/>
            </a:pPr>
          </a:p>
          <a:p>
            <a:pPr defTabSz="914400">
              <a:defRPr sz="1200"/>
            </a:pPr>
            <a:r>
              <a:t>Standardized formats for configuration</a:t>
            </a:r>
          </a:p>
          <a:p>
            <a:pPr defTabSz="914400">
              <a:defRPr sz="1200"/>
            </a:pPr>
            <a:r>
              <a:t>Kea assumes you will be doing continuous provisioning, and provides several features to facilitate that</a:t>
            </a:r>
          </a:p>
          <a:p>
            <a:pPr defTabSz="914400">
              <a:defRPr sz="1200"/>
            </a:pPr>
            <a:r>
              <a:t>Where ISC DHCP had OMAPI, Kea has a REST ful api</a:t>
            </a:r>
          </a:p>
          <a:p>
            <a:pPr defTabSz="914400">
              <a:defRPr sz="1200"/>
            </a:pPr>
          </a:p>
          <a:p>
            <a:pPr defTabSz="914400">
              <a:defRPr sz="1200"/>
            </a:pPr>
            <a:r>
              <a:t>Deploy capacity quickly with VMs</a:t>
            </a:r>
          </a:p>
          <a:p>
            <a:pPr defTabSz="914400">
              <a:defRPr sz="1200"/>
            </a:pPr>
          </a:p>
          <a:p>
            <a:pPr defTabSz="914400">
              <a:defRPr sz="1200"/>
            </a:pPr>
            <a:r>
              <a:t>Extensible, programmable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a:p>
        </p:txBody>
      </p:sp>
      <p:sp>
        <p:nvSpPr>
          <p:cNvPr id="145" name="Shape 145"/>
          <p:cNvSpPr/>
          <p:nvPr>
            <p:ph type="body" sz="quarter" idx="1"/>
          </p:nvPr>
        </p:nvSpPr>
        <p:spPr>
          <a:prstGeom prst="rect">
            <a:avLst/>
          </a:prstGeom>
        </p:spPr>
        <p:txBody>
          <a:bodyPr/>
          <a:lstStyle/>
          <a:p>
            <a:pPr defTabSz="914400">
              <a:defRPr sz="1200"/>
            </a:pPr>
            <a:r>
              <a:t>Kea features that are better suited for modern networks include</a:t>
            </a:r>
          </a:p>
          <a:p>
            <a:pPr defTabSz="914400">
              <a:defRPr sz="1200"/>
            </a:pPr>
          </a:p>
          <a:p>
            <a:pPr defTabSz="914400">
              <a:defRPr sz="1200"/>
            </a:pPr>
            <a:r>
              <a:t>Open, std configuration file format</a:t>
            </a:r>
          </a:p>
          <a:p>
            <a:pPr defTabSz="914400">
              <a:defRPr sz="1200"/>
            </a:pPr>
            <a:r>
              <a:t>Separate leases file, can be remote</a:t>
            </a:r>
          </a:p>
          <a:p>
            <a:pPr defTabSz="914400">
              <a:defRPr sz="1200"/>
            </a:pPr>
            <a:r>
              <a:t>Designed for v6 - HA for v6 as well as v4</a:t>
            </a:r>
          </a:p>
          <a:p>
            <a:pPr defTabSz="914400">
              <a:defRPr sz="1200"/>
            </a:pPr>
            <a:r>
              <a:t>Configuration DB for controlled automated provisioning, scalability</a:t>
            </a:r>
          </a:p>
          <a:p>
            <a:pPr defTabSz="914400">
              <a:defRPr sz="1200"/>
            </a:pPr>
            <a:r>
              <a:t>Extensible with hooks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defTabSz="914400">
              <a:defRPr sz="2000"/>
            </a:pPr>
            <a:r>
              <a:t>In contrast to the OMAPI interface in ISC DHCP Kea has a rich and powerful mgmt interface. </a:t>
            </a:r>
          </a:p>
          <a:p>
            <a:pPr defTabSz="914400">
              <a:defRPr sz="2000"/>
            </a:pPr>
          </a:p>
          <a:p>
            <a:pPr defTabSz="914400">
              <a:defRPr sz="2000"/>
            </a:pPr>
            <a:r>
              <a:t>You can use socat tool (available in all Linux distros) to talk to Kea over local unix socket if you want to keep the mgmt interface local and secure (you can ssh into the boxt first). You can set up a CA that will expose one or more Kea servers via easy to use remote REST API interface. The interface is super easy to use. The command box above shows how to send a command. </a:t>
            </a:r>
          </a:p>
          <a:p>
            <a:pPr defTabSz="914400">
              <a:defRPr sz="2000"/>
            </a:pPr>
            <a:r>
              <a:t>You just specify what (list-commands) and who (“dhcp6”). The response will come from the right server. Commands can take tons of parameters, but this gives the overview.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defTabSz="914400">
              <a:defRPr sz="1200"/>
            </a:pPr>
            <a:r>
              <a:t>Note that Kea has a standard format for configuration.</a:t>
            </a:r>
          </a:p>
          <a:p>
            <a:pPr defTabSz="914400">
              <a:defRPr sz="1200"/>
            </a:pPr>
          </a:p>
          <a:p>
            <a:pPr defTabSz="914400">
              <a:defRPr sz="1200"/>
            </a:pPr>
            <a:r>
              <a:t>This is not the same thing as a standard data model.</a:t>
            </a:r>
          </a:p>
          <a:p>
            <a:pPr defTabSz="914400">
              <a:defRPr sz="1200"/>
            </a:pPr>
            <a:r>
              <a:t>YANG models have become popular for routers, fixed networking equipment, but they are not ready yet for applications such as DHCP servers. </a:t>
            </a:r>
          </a:p>
          <a:p>
            <a:pPr defTabSz="914400">
              <a:defRPr sz="1200"/>
            </a:pPr>
          </a:p>
          <a:p>
            <a:pPr defTabSz="914400">
              <a:defRPr sz="1200"/>
            </a:pPr>
            <a:r>
              <a:t>Kea has YANG/Netconf integration via Sysrepo, immature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hape 196"/>
          <p:cNvSpPr/>
          <p:nvPr>
            <p:ph type="sldImg"/>
          </p:nvPr>
        </p:nvSpPr>
        <p:spPr>
          <a:prstGeom prst="rect">
            <a:avLst/>
          </a:prstGeom>
        </p:spPr>
        <p:txBody>
          <a:bodyPr/>
          <a:lstStyle/>
          <a:p>
            <a:pPr/>
          </a:p>
        </p:txBody>
      </p:sp>
      <p:sp>
        <p:nvSpPr>
          <p:cNvPr id="197" name="Shape 197"/>
          <p:cNvSpPr/>
          <p:nvPr>
            <p:ph type="body" sz="quarter" idx="1"/>
          </p:nvPr>
        </p:nvSpPr>
        <p:spPr>
          <a:prstGeom prst="rect">
            <a:avLst/>
          </a:prstGeom>
        </p:spPr>
        <p:txBody>
          <a:bodyPr/>
          <a:lstStyle/>
          <a:p>
            <a:pPr defTabSz="914400">
              <a:defRPr sz="2000"/>
            </a:pPr>
            <a:r>
              <a:t>The backend concept allows you to separate the data from the dhcp server which is processing that data.</a:t>
            </a:r>
          </a:p>
          <a:p>
            <a:pPr defTabSz="914400">
              <a:defRPr sz="2000"/>
            </a:pPr>
          </a:p>
          <a:p>
            <a:pPr defTabSz="914400">
              <a:defRPr sz="2000"/>
            </a:pPr>
            <a:r>
              <a:t>leases change most frequently (1000s times/sec in large networks)</a:t>
            </a:r>
          </a:p>
          <a:p>
            <a:pPr defTabSz="914400">
              <a:lnSpc>
                <a:spcPct val="117999"/>
              </a:lnSpc>
              <a:defRPr sz="2000"/>
            </a:pPr>
            <a:r>
              <a:t>Why might you need to look at active leases? forensics, mostly. you can also INSERT a lease</a:t>
            </a:r>
          </a:p>
          <a:p>
            <a:pPr defTabSz="914400">
              <a:defRPr sz="2000"/>
            </a:pPr>
          </a:p>
          <a:p>
            <a:pPr defTabSz="914400">
              <a:defRPr sz="2000"/>
            </a:pPr>
            <a:r>
              <a:t>HOST reservations are changing less frequently (customers are added or removed).</a:t>
            </a:r>
          </a:p>
          <a:p>
            <a:pPr defTabSz="914400">
              <a:defRPr sz="2000"/>
            </a:pPr>
            <a:r>
              <a:t>Host reservations are not only for servers.  </a:t>
            </a:r>
          </a:p>
          <a:p>
            <a:pPr defTabSz="914400">
              <a:defRPr sz="2000"/>
            </a:pPr>
            <a:r>
              <a:t>If you need to specify individual subscribers, say because you are offering a premium service on a per-subscriber basis, you would want to use host reservations. You might want to provision that database directly from some other system that manages subscriber levels, and Kea can read from that.</a:t>
            </a:r>
          </a:p>
          <a:p>
            <a:pPr defTabSz="914400">
              <a:defRPr sz="2000"/>
            </a:pPr>
            <a:r>
              <a:t> </a:t>
            </a:r>
          </a:p>
          <a:p>
            <a:pPr defTabSz="914400">
              <a:defRPr sz="2000"/>
            </a:pPr>
            <a:r>
              <a:t>Network configuration changes more slowly (new subnets are added infrequently). We’ll talk about the configuration backend a bit more.</a:t>
            </a:r>
          </a:p>
          <a:p>
            <a:pPr defTabSz="914400">
              <a:defRPr sz="2000"/>
            </a:pPr>
          </a:p>
          <a:p>
            <a:pPr defTabSz="914400">
              <a:defRPr sz="2000"/>
            </a:pPr>
            <a:r>
              <a:t>We support 3 backend options, in addition to the local CSV file option.</a:t>
            </a:r>
          </a:p>
          <a:p>
            <a:pPr defTabSz="914400">
              <a:defRPr sz="2000"/>
            </a:pPr>
          </a:p>
          <a:p>
            <a:pPr defTabSz="914400">
              <a:defRPr sz="2000"/>
            </a:pPr>
            <a:r>
              <a:t>We have the most options for the Lease backends.  This is where Kea records the active leases.</a:t>
            </a:r>
          </a:p>
          <a:p>
            <a:pPr defTabSz="914400">
              <a:defRPr sz="2000"/>
            </a:pPr>
          </a:p>
          <a:p>
            <a:pPr defTabSz="914400">
              <a:defRPr sz="2000"/>
            </a:pPr>
            <a:r>
              <a:t>Host reservations are supported on MySQL and Postgresql.</a:t>
            </a:r>
          </a:p>
          <a:p>
            <a:pPr defTabSz="914400">
              <a:defRPr sz="2000"/>
            </a:pPr>
          </a:p>
          <a:p>
            <a:pPr defTabSz="914400">
              <a:defRPr sz="2000"/>
            </a:pPr>
            <a:r>
              <a:t>The configuration backend is supported for MYSQL only. </a:t>
            </a:r>
          </a:p>
          <a:p>
            <a:pPr defTabSz="914400">
              <a:defRPr sz="2000"/>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pic>
        <p:nvPicPr>
          <p:cNvPr id="13" name="Content Placeholder 5" descr="Content Placeholder 5"/>
          <p:cNvPicPr>
            <a:picLocks noChangeAspect="1"/>
          </p:cNvPicPr>
          <p:nvPr/>
        </p:nvPicPr>
        <p:blipFill>
          <a:blip r:embed="rId2">
            <a:extLst/>
          </a:blip>
          <a:stretch>
            <a:fillRect/>
          </a:stretch>
        </p:blipFill>
        <p:spPr>
          <a:xfrm>
            <a:off x="1676400" y="12299950"/>
            <a:ext cx="1828800" cy="1143000"/>
          </a:xfrm>
          <a:prstGeom prst="rect">
            <a:avLst/>
          </a:prstGeom>
          <a:ln w="12700">
            <a:miter lim="400000"/>
          </a:ln>
        </p:spPr>
      </p:pic>
      <p:sp>
        <p:nvSpPr>
          <p:cNvPr id="14" name="Straight Connector 9"/>
          <p:cNvSpPr/>
          <p:nvPr/>
        </p:nvSpPr>
        <p:spPr>
          <a:xfrm>
            <a:off x="-22302" y="147818"/>
            <a:ext cx="24384001" cy="1"/>
          </a:xfrm>
          <a:prstGeom prst="line">
            <a:avLst/>
          </a:prstGeom>
          <a:ln w="114300">
            <a:solidFill>
              <a:schemeClr val="accent1"/>
            </a:solidFill>
            <a:miter/>
          </a:ln>
        </p:spPr>
        <p:txBody>
          <a:bodyPr tIns="91439" bIns="91439"/>
          <a:lstStyle/>
          <a:p>
            <a:pPr>
              <a:defRPr>
                <a:solidFill>
                  <a:srgbClr val="FFFFFF"/>
                </a:solidFill>
              </a:defRPr>
            </a:pPr>
          </a:p>
        </p:txBody>
      </p:sp>
      <p:sp>
        <p:nvSpPr>
          <p:cNvPr id="15" name="Title Text"/>
          <p:cNvSpPr txBox="1"/>
          <p:nvPr>
            <p:ph type="title"/>
          </p:nvPr>
        </p:nvSpPr>
        <p:spPr>
          <a:xfrm>
            <a:off x="3048000" y="2244725"/>
            <a:ext cx="18288000" cy="4775201"/>
          </a:xfrm>
          <a:prstGeom prst="rect">
            <a:avLst/>
          </a:prstGeom>
        </p:spPr>
        <p:txBody>
          <a:bodyPr anchor="b"/>
          <a:lstStyle>
            <a:lvl1pPr algn="ctr"/>
          </a:lstStyle>
          <a:p>
            <a:pPr/>
            <a:r>
              <a:t>Title Text</a:t>
            </a:r>
          </a:p>
        </p:txBody>
      </p:sp>
      <p:sp>
        <p:nvSpPr>
          <p:cNvPr id="16" name="Body Level One…"/>
          <p:cNvSpPr txBox="1"/>
          <p:nvPr>
            <p:ph type="body" sz="half" idx="1"/>
          </p:nvPr>
        </p:nvSpPr>
        <p:spPr>
          <a:xfrm>
            <a:off x="3048000" y="7204074"/>
            <a:ext cx="18288000" cy="4267199"/>
          </a:xfrm>
          <a:prstGeom prst="rect">
            <a:avLst/>
          </a:prstGeom>
        </p:spPr>
        <p:txBody>
          <a:bodyPr/>
          <a:lstStyle>
            <a:lvl1pPr marL="0" indent="0" algn="ctr">
              <a:buClrTx/>
              <a:buSzTx/>
              <a:buFontTx/>
              <a:buNone/>
            </a:lvl1pPr>
            <a:lvl2pPr marL="0" indent="457200" algn="ctr">
              <a:buClrTx/>
              <a:buSzTx/>
              <a:buFontTx/>
              <a:buNone/>
            </a:lvl2pPr>
            <a:lvl3pPr marL="0" indent="914400" algn="ctr">
              <a:buClrTx/>
              <a:buSzTx/>
              <a:buFontTx/>
              <a:buNone/>
            </a:lvl3pPr>
            <a:lvl4pPr marL="0" indent="1371600" algn="ctr">
              <a:buClrTx/>
              <a:buSzTx/>
              <a:buFontTx/>
              <a:buNone/>
            </a:lvl4pPr>
            <a:lvl5pPr marL="0" indent="1828800" algn="ctr">
              <a:buClrTx/>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96" name="Title Text"/>
          <p:cNvSpPr txBox="1"/>
          <p:nvPr>
            <p:ph type="title"/>
          </p:nvPr>
        </p:nvSpPr>
        <p:spPr>
          <a:xfrm>
            <a:off x="1676400" y="730250"/>
            <a:ext cx="21031200" cy="2651126"/>
          </a:xfrm>
          <a:prstGeom prst="rect">
            <a:avLst/>
          </a:prstGeom>
        </p:spPr>
        <p:txBody>
          <a:bodyPr/>
          <a:lstStyle>
            <a:lvl1pPr>
              <a:defRPr sz="10200"/>
            </a:lvl1pPr>
          </a:lstStyle>
          <a:p>
            <a:pPr/>
            <a:r>
              <a:t>Title Text</a:t>
            </a:r>
          </a:p>
        </p:txBody>
      </p:sp>
      <p:sp>
        <p:nvSpPr>
          <p:cNvPr id="9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4" name="Title Text"/>
          <p:cNvSpPr txBox="1"/>
          <p:nvPr>
            <p:ph type="title"/>
          </p:nvPr>
        </p:nvSpPr>
        <p:spPr>
          <a:prstGeom prst="rect">
            <a:avLst/>
          </a:prstGeom>
        </p:spPr>
        <p:txBody>
          <a:bodyPr/>
          <a:lstStyle/>
          <a:p>
            <a:pPr/>
            <a:r>
              <a:t>Title Text</a:t>
            </a:r>
          </a:p>
        </p:txBody>
      </p:sp>
      <p:sp>
        <p:nvSpPr>
          <p:cNvPr id="25"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3" name="Title Text"/>
          <p:cNvSpPr txBox="1"/>
          <p:nvPr>
            <p:ph type="title"/>
          </p:nvPr>
        </p:nvSpPr>
        <p:spPr>
          <a:xfrm>
            <a:off x="1663700" y="3419476"/>
            <a:ext cx="21031200" cy="5705474"/>
          </a:xfrm>
          <a:prstGeom prst="rect">
            <a:avLst/>
          </a:prstGeom>
        </p:spPr>
        <p:txBody>
          <a:bodyPr anchor="b"/>
          <a:lstStyle/>
          <a:p>
            <a:pPr/>
            <a:r>
              <a:t>Title Text</a:t>
            </a:r>
          </a:p>
        </p:txBody>
      </p:sp>
      <p:sp>
        <p:nvSpPr>
          <p:cNvPr id="34" name="Body Level One…"/>
          <p:cNvSpPr txBox="1"/>
          <p:nvPr>
            <p:ph type="body" sz="quarter" idx="1"/>
          </p:nvPr>
        </p:nvSpPr>
        <p:spPr>
          <a:xfrm>
            <a:off x="1663700" y="9178925"/>
            <a:ext cx="21031200" cy="3000375"/>
          </a:xfrm>
          <a:prstGeom prst="rect">
            <a:avLst/>
          </a:prstGeom>
        </p:spPr>
        <p:txBody>
          <a:bodyPr/>
          <a:lstStyle>
            <a:lvl1pPr marL="0" indent="0">
              <a:buClrTx/>
              <a:buSzTx/>
              <a:buFontTx/>
              <a:buNone/>
              <a:defRPr>
                <a:solidFill>
                  <a:schemeClr val="accent1"/>
                </a:solidFill>
              </a:defRPr>
            </a:lvl1pPr>
            <a:lvl2pPr marL="0" indent="457200">
              <a:buClrTx/>
              <a:buSzTx/>
              <a:buFontTx/>
              <a:buNone/>
              <a:defRPr>
                <a:solidFill>
                  <a:schemeClr val="accent1"/>
                </a:solidFill>
              </a:defRPr>
            </a:lvl2pPr>
            <a:lvl3pPr marL="0" indent="914400">
              <a:buClrTx/>
              <a:buSzTx/>
              <a:buFontTx/>
              <a:buNone/>
              <a:defRPr>
                <a:solidFill>
                  <a:schemeClr val="accent1"/>
                </a:solidFill>
              </a:defRPr>
            </a:lvl3pPr>
            <a:lvl4pPr marL="0" indent="1371600">
              <a:buClrTx/>
              <a:buSzTx/>
              <a:buFontTx/>
              <a:buNone/>
              <a:defRPr>
                <a:solidFill>
                  <a:schemeClr val="accent1"/>
                </a:solidFill>
              </a:defRPr>
            </a:lvl4pPr>
            <a:lvl5pPr marL="0" indent="1828800">
              <a:buClrTx/>
              <a:buSzTx/>
              <a:buFontTx/>
              <a:buNone/>
              <a:defRPr>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2" name="Title Text"/>
          <p:cNvSpPr txBox="1"/>
          <p:nvPr>
            <p:ph type="title"/>
          </p:nvPr>
        </p:nvSpPr>
        <p:spPr>
          <a:xfrm>
            <a:off x="1676400" y="730250"/>
            <a:ext cx="21031200" cy="2651126"/>
          </a:xfrm>
          <a:prstGeom prst="rect">
            <a:avLst/>
          </a:prstGeom>
        </p:spPr>
        <p:txBody>
          <a:bodyPr/>
          <a:lstStyle/>
          <a:p>
            <a:pPr/>
            <a:r>
              <a:t>Title Text</a:t>
            </a:r>
          </a:p>
        </p:txBody>
      </p:sp>
      <p:sp>
        <p:nvSpPr>
          <p:cNvPr id="43" name="Body Level One…"/>
          <p:cNvSpPr txBox="1"/>
          <p:nvPr>
            <p:ph type="body" sz="half" idx="1"/>
          </p:nvPr>
        </p:nvSpPr>
        <p:spPr>
          <a:xfrm>
            <a:off x="1676400" y="3651250"/>
            <a:ext cx="10363200" cy="850216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1" name="Title Text"/>
          <p:cNvSpPr txBox="1"/>
          <p:nvPr>
            <p:ph type="title"/>
          </p:nvPr>
        </p:nvSpPr>
        <p:spPr>
          <a:xfrm>
            <a:off x="1679575" y="730250"/>
            <a:ext cx="21031201" cy="2651126"/>
          </a:xfrm>
          <a:prstGeom prst="rect">
            <a:avLst/>
          </a:prstGeom>
        </p:spPr>
        <p:txBody>
          <a:bodyPr/>
          <a:lstStyle/>
          <a:p>
            <a:pPr/>
            <a:r>
              <a:t>Title Text</a:t>
            </a:r>
          </a:p>
        </p:txBody>
      </p:sp>
      <p:sp>
        <p:nvSpPr>
          <p:cNvPr id="52" name="Body Level One…"/>
          <p:cNvSpPr txBox="1"/>
          <p:nvPr>
            <p:ph type="body" sz="quarter" idx="1"/>
          </p:nvPr>
        </p:nvSpPr>
        <p:spPr>
          <a:xfrm>
            <a:off x="1679575" y="3362326"/>
            <a:ext cx="10315576" cy="1647825"/>
          </a:xfrm>
          <a:prstGeom prst="rect">
            <a:avLst/>
          </a:prstGeom>
        </p:spPr>
        <p:txBody>
          <a:bodyPr anchor="b"/>
          <a:lstStyle>
            <a:lvl1pPr marL="0" indent="0">
              <a:buClrTx/>
              <a:buSzTx/>
              <a:buFontTx/>
              <a:buNone/>
              <a:defRPr b="1" sz="4800">
                <a:latin typeface="Mada SemiBold"/>
                <a:ea typeface="Mada SemiBold"/>
                <a:cs typeface="Mada SemiBold"/>
                <a:sym typeface="Mada SemiBold"/>
              </a:defRPr>
            </a:lvl1pPr>
            <a:lvl2pPr marL="0" indent="457200">
              <a:buClrTx/>
              <a:buSzTx/>
              <a:buFontTx/>
              <a:buNone/>
              <a:defRPr b="1" sz="4800">
                <a:latin typeface="Mada SemiBold"/>
                <a:ea typeface="Mada SemiBold"/>
                <a:cs typeface="Mada SemiBold"/>
                <a:sym typeface="Mada SemiBold"/>
              </a:defRPr>
            </a:lvl2pPr>
            <a:lvl3pPr marL="0" indent="914400">
              <a:buClrTx/>
              <a:buSzTx/>
              <a:buFontTx/>
              <a:buNone/>
              <a:defRPr b="1" sz="4800">
                <a:latin typeface="Mada SemiBold"/>
                <a:ea typeface="Mada SemiBold"/>
                <a:cs typeface="Mada SemiBold"/>
                <a:sym typeface="Mada SemiBold"/>
              </a:defRPr>
            </a:lvl3pPr>
            <a:lvl4pPr marL="0" indent="1371600">
              <a:buClrTx/>
              <a:buSzTx/>
              <a:buFontTx/>
              <a:buNone/>
              <a:defRPr b="1" sz="4800">
                <a:latin typeface="Mada SemiBold"/>
                <a:ea typeface="Mada SemiBold"/>
                <a:cs typeface="Mada SemiBold"/>
                <a:sym typeface="Mada SemiBold"/>
              </a:defRPr>
            </a:lvl4pPr>
            <a:lvl5pPr marL="0" indent="1828800">
              <a:buClrTx/>
              <a:buSzTx/>
              <a:buFontTx/>
              <a:buNone/>
              <a:defRPr b="1" sz="4800">
                <a:latin typeface="Mada SemiBold"/>
                <a:ea typeface="Mada SemiBold"/>
                <a:cs typeface="Mada SemiBold"/>
                <a:sym typeface="Mada SemiBold"/>
              </a:defRPr>
            </a:lvl5pPr>
          </a:lstStyle>
          <a:p>
            <a:pPr/>
            <a:r>
              <a:t>Body Level One</a:t>
            </a:r>
          </a:p>
          <a:p>
            <a:pPr lvl="1"/>
            <a:r>
              <a:t>Body Level Two</a:t>
            </a:r>
          </a:p>
          <a:p>
            <a:pPr lvl="2"/>
            <a:r>
              <a:t>Body Level Three</a:t>
            </a:r>
          </a:p>
          <a:p>
            <a:pPr lvl="3"/>
            <a:r>
              <a:t>Body Level Four</a:t>
            </a:r>
          </a:p>
          <a:p>
            <a:pPr lvl="4"/>
            <a:r>
              <a:t>Body Level Five</a:t>
            </a:r>
          </a:p>
        </p:txBody>
      </p:sp>
      <p:sp>
        <p:nvSpPr>
          <p:cNvPr id="53" name="Text Placeholder 4"/>
          <p:cNvSpPr/>
          <p:nvPr>
            <p:ph type="body" sz="quarter" idx="13"/>
          </p:nvPr>
        </p:nvSpPr>
        <p:spPr>
          <a:xfrm>
            <a:off x="12344400" y="3362326"/>
            <a:ext cx="10366376" cy="1647825"/>
          </a:xfrm>
          <a:prstGeom prst="rect">
            <a:avLst/>
          </a:prstGeom>
          <a:ln w="12700"/>
        </p:spPr>
        <p:txBody>
          <a:bodyPr anchor="b"/>
          <a:lstStyle/>
          <a:p>
            <a:pPr marL="0" indent="0">
              <a:buClrTx/>
              <a:buSzTx/>
              <a:buFontTx/>
              <a:buNone/>
              <a:defRPr b="1" sz="4800">
                <a:latin typeface="Mada SemiBold"/>
                <a:ea typeface="Mada SemiBold"/>
                <a:cs typeface="Mada SemiBold"/>
                <a:sym typeface="Mada SemiBold"/>
              </a:defRPr>
            </a:pPr>
          </a:p>
        </p:txBody>
      </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1" name="Title Text"/>
          <p:cNvSpPr txBox="1"/>
          <p:nvPr>
            <p:ph type="title"/>
          </p:nvPr>
        </p:nvSpPr>
        <p:spPr>
          <a:xfrm>
            <a:off x="1676400" y="730250"/>
            <a:ext cx="21031200" cy="2651126"/>
          </a:xfrm>
          <a:prstGeom prst="rect">
            <a:avLst/>
          </a:prstGeom>
        </p:spPr>
        <p:txBody>
          <a:bodyPr/>
          <a:lstStyle/>
          <a:p>
            <a:pPr/>
            <a:r>
              <a:t>Title Text</a:t>
            </a:r>
          </a:p>
        </p:txBody>
      </p:sp>
      <p:sp>
        <p:nvSpPr>
          <p:cNvPr id="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6" name="Title Text"/>
          <p:cNvSpPr txBox="1"/>
          <p:nvPr>
            <p:ph type="title"/>
          </p:nvPr>
        </p:nvSpPr>
        <p:spPr>
          <a:xfrm>
            <a:off x="1679575" y="914400"/>
            <a:ext cx="7864476" cy="3200400"/>
          </a:xfrm>
          <a:prstGeom prst="rect">
            <a:avLst/>
          </a:prstGeom>
        </p:spPr>
        <p:txBody>
          <a:bodyPr anchor="b"/>
          <a:lstStyle>
            <a:lvl1pPr>
              <a:defRPr sz="7200"/>
            </a:lvl1pPr>
          </a:lstStyle>
          <a:p>
            <a:pPr/>
            <a:r>
              <a:t>Title Text</a:t>
            </a:r>
          </a:p>
        </p:txBody>
      </p:sp>
      <p:sp>
        <p:nvSpPr>
          <p:cNvPr id="77" name="Body Level One…"/>
          <p:cNvSpPr txBox="1"/>
          <p:nvPr>
            <p:ph type="body" sz="half" idx="1"/>
          </p:nvPr>
        </p:nvSpPr>
        <p:spPr>
          <a:xfrm>
            <a:off x="10366375" y="1974850"/>
            <a:ext cx="12344401" cy="9747250"/>
          </a:xfrm>
          <a:prstGeom prst="rect">
            <a:avLst/>
          </a:prstGeom>
        </p:spPr>
        <p:txBody>
          <a:bodyPr/>
          <a:lstStyle>
            <a:lvl1pPr>
              <a:defRPr sz="7200"/>
            </a:lvl1pPr>
            <a:lvl2pPr marL="971550" indent="-514350">
              <a:defRPr sz="7200"/>
            </a:lvl2pPr>
            <a:lvl3pPr marL="1502228" indent="-587828">
              <a:defRPr sz="7200"/>
            </a:lvl3pPr>
            <a:lvl4pPr marL="2057400" indent="-685800">
              <a:defRPr sz="7200"/>
            </a:lvl4pPr>
            <a:lvl5pPr marL="2514600" indent="-685800">
              <a:defRPr sz="7200"/>
            </a:lvl5pPr>
          </a:lstStyle>
          <a:p>
            <a:pPr/>
            <a:r>
              <a:t>Body Level One</a:t>
            </a:r>
          </a:p>
          <a:p>
            <a:pPr lvl="1"/>
            <a:r>
              <a:t>Body Level Two</a:t>
            </a:r>
          </a:p>
          <a:p>
            <a:pPr lvl="2"/>
            <a:r>
              <a:t>Body Level Three</a:t>
            </a:r>
          </a:p>
          <a:p>
            <a:pPr lvl="3"/>
            <a:r>
              <a:t>Body Level Four</a:t>
            </a:r>
          </a:p>
          <a:p>
            <a:pPr lvl="4"/>
            <a:r>
              <a:t>Body Level Five</a:t>
            </a:r>
          </a:p>
        </p:txBody>
      </p:sp>
      <p:sp>
        <p:nvSpPr>
          <p:cNvPr id="78" name="Text Placeholder 3"/>
          <p:cNvSpPr/>
          <p:nvPr>
            <p:ph type="body" sz="quarter" idx="13"/>
          </p:nvPr>
        </p:nvSpPr>
        <p:spPr>
          <a:xfrm>
            <a:off x="1679575" y="4114800"/>
            <a:ext cx="7864476" cy="7623176"/>
          </a:xfrm>
          <a:prstGeom prst="rect">
            <a:avLst/>
          </a:prstGeom>
          <a:ln w="12700"/>
        </p:spPr>
        <p:txBody>
          <a:bodyPr/>
          <a:lstStyle/>
          <a:p>
            <a:pPr marL="0" indent="0">
              <a:buClrTx/>
              <a:buSzTx/>
              <a:buFontTx/>
              <a:buNone/>
              <a:defRPr sz="5600"/>
            </a:pPr>
          </a:p>
        </p:txBody>
      </p:sp>
      <p:sp>
        <p:nvSpPr>
          <p:cNvPr id="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6" name="Title Text"/>
          <p:cNvSpPr txBox="1"/>
          <p:nvPr>
            <p:ph type="title"/>
          </p:nvPr>
        </p:nvSpPr>
        <p:spPr>
          <a:xfrm>
            <a:off x="1679575" y="914400"/>
            <a:ext cx="7864476" cy="3200400"/>
          </a:xfrm>
          <a:prstGeom prst="rect">
            <a:avLst/>
          </a:prstGeom>
        </p:spPr>
        <p:txBody>
          <a:bodyPr anchor="b"/>
          <a:lstStyle>
            <a:lvl1pPr>
              <a:defRPr sz="7200"/>
            </a:lvl1pPr>
          </a:lstStyle>
          <a:p>
            <a:pPr/>
            <a:r>
              <a:t>Title Text</a:t>
            </a:r>
          </a:p>
        </p:txBody>
      </p:sp>
      <p:sp>
        <p:nvSpPr>
          <p:cNvPr id="87" name="Picture Placeholder 2"/>
          <p:cNvSpPr/>
          <p:nvPr>
            <p:ph type="pic" sz="half" idx="13"/>
          </p:nvPr>
        </p:nvSpPr>
        <p:spPr>
          <a:xfrm>
            <a:off x="10366375" y="1990845"/>
            <a:ext cx="12344401" cy="9731253"/>
          </a:xfrm>
          <a:prstGeom prst="rect">
            <a:avLst/>
          </a:prstGeom>
          <a:ln w="12700"/>
        </p:spPr>
        <p:txBody>
          <a:bodyPr tIns="45719" bIns="45719">
            <a:noAutofit/>
          </a:bodyPr>
          <a:lstStyle/>
          <a:p>
            <a:pPr/>
          </a:p>
        </p:txBody>
      </p:sp>
      <p:sp>
        <p:nvSpPr>
          <p:cNvPr id="88" name="Body Level One…"/>
          <p:cNvSpPr txBox="1"/>
          <p:nvPr>
            <p:ph type="body" sz="quarter" idx="1"/>
          </p:nvPr>
        </p:nvSpPr>
        <p:spPr>
          <a:xfrm>
            <a:off x="1679575" y="4114800"/>
            <a:ext cx="7864476" cy="7623176"/>
          </a:xfrm>
          <a:prstGeom prst="rect">
            <a:avLst/>
          </a:prstGeom>
        </p:spPr>
        <p:txBody>
          <a:bodyPr/>
          <a:lstStyle>
            <a:lvl1pPr marL="0" indent="0">
              <a:buClrTx/>
              <a:buSzTx/>
              <a:buFontTx/>
              <a:buNone/>
              <a:defRPr sz="5600"/>
            </a:lvl1pPr>
            <a:lvl2pPr marL="0" indent="457200">
              <a:buClrTx/>
              <a:buSzTx/>
              <a:buFontTx/>
              <a:buNone/>
              <a:defRPr sz="5600"/>
            </a:lvl2pPr>
            <a:lvl3pPr marL="0" indent="914400">
              <a:buClrTx/>
              <a:buSzTx/>
              <a:buFontTx/>
              <a:buNone/>
              <a:defRPr sz="5600"/>
            </a:lvl3pPr>
            <a:lvl4pPr marL="0" indent="1371600">
              <a:buClrTx/>
              <a:buSzTx/>
              <a:buFontTx/>
              <a:buNone/>
              <a:defRPr sz="5600"/>
            </a:lvl4pPr>
            <a:lvl5pPr marL="0" indent="1828800">
              <a:buClrTx/>
              <a:buSzTx/>
              <a:buFontTx/>
              <a:buNone/>
              <a:defRPr sz="5600"/>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E7E6E6"/>
        </a:solidFill>
      </p:bgPr>
    </p:bg>
    <p:spTree>
      <p:nvGrpSpPr>
        <p:cNvPr id="1" name=""/>
        <p:cNvGrpSpPr/>
        <p:nvPr/>
      </p:nvGrpSpPr>
      <p:grpSpPr>
        <a:xfrm>
          <a:off x="0" y="0"/>
          <a:ext cx="0" cy="0"/>
          <a:chOff x="0" y="0"/>
          <a:chExt cx="0" cy="0"/>
        </a:xfrm>
      </p:grpSpPr>
      <p:pic>
        <p:nvPicPr>
          <p:cNvPr id="2" name="Content Placeholder 5" descr="Content Placeholder 5"/>
          <p:cNvPicPr>
            <a:picLocks noChangeAspect="1"/>
          </p:cNvPicPr>
          <p:nvPr/>
        </p:nvPicPr>
        <p:blipFill>
          <a:blip r:embed="rId2">
            <a:extLst/>
          </a:blip>
          <a:stretch>
            <a:fillRect/>
          </a:stretch>
        </p:blipFill>
        <p:spPr>
          <a:xfrm>
            <a:off x="1676400" y="12299950"/>
            <a:ext cx="1828800" cy="1143000"/>
          </a:xfrm>
          <a:prstGeom prst="rect">
            <a:avLst/>
          </a:prstGeom>
          <a:ln w="12700">
            <a:miter lim="400000"/>
          </a:ln>
        </p:spPr>
      </p:pic>
      <p:sp>
        <p:nvSpPr>
          <p:cNvPr id="3" name="Straight Connector 9"/>
          <p:cNvSpPr/>
          <p:nvPr/>
        </p:nvSpPr>
        <p:spPr>
          <a:xfrm>
            <a:off x="-22302" y="147818"/>
            <a:ext cx="24384001" cy="1"/>
          </a:xfrm>
          <a:prstGeom prst="line">
            <a:avLst/>
          </a:prstGeom>
          <a:ln w="114300">
            <a:solidFill>
              <a:schemeClr val="accent1"/>
            </a:solidFill>
            <a:miter/>
          </a:ln>
        </p:spPr>
        <p:txBody>
          <a:bodyPr tIns="91439" bIns="91439"/>
          <a:lstStyle/>
          <a:p>
            <a:pPr>
              <a:defRPr>
                <a:solidFill>
                  <a:srgbClr val="FFFFFF"/>
                </a:solidFill>
              </a:defRPr>
            </a:pPr>
          </a:p>
        </p:txBody>
      </p:sp>
      <p:sp>
        <p:nvSpPr>
          <p:cNvPr id="4" name="Title Text"/>
          <p:cNvSpPr txBox="1"/>
          <p:nvPr>
            <p:ph type="title"/>
          </p:nvPr>
        </p:nvSpPr>
        <p:spPr>
          <a:xfrm>
            <a:off x="1676398" y="730250"/>
            <a:ext cx="21031199" cy="2651126"/>
          </a:xfrm>
          <a:prstGeom prst="rect">
            <a:avLst/>
          </a:prstGeom>
          <a:ln w="25400">
            <a:miter lim="400000"/>
          </a:ln>
          <a:extLst>
            <a:ext uri="{C572A759-6A51-4108-AA02-DFA0A04FC94B}">
              <ma14:wrappingTextBoxFlag xmlns:ma14="http://schemas.microsoft.com/office/mac/drawingml/2011/main" val="1"/>
            </a:ext>
          </a:extLst>
        </p:spPr>
        <p:txBody>
          <a:bodyPr tIns="91439" bIns="91439" anchor="ctr">
            <a:normAutofit fontScale="100000" lnSpcReduction="0"/>
          </a:bodyPr>
          <a:lstStyle/>
          <a:p>
            <a:pPr/>
            <a:r>
              <a:t>Title Text</a:t>
            </a:r>
          </a:p>
        </p:txBody>
      </p:sp>
      <p:sp>
        <p:nvSpPr>
          <p:cNvPr id="5" name="Body Level One…"/>
          <p:cNvSpPr txBox="1"/>
          <p:nvPr>
            <p:ph type="body" idx="1"/>
          </p:nvPr>
        </p:nvSpPr>
        <p:spPr>
          <a:xfrm>
            <a:off x="1676400" y="3651250"/>
            <a:ext cx="21031200" cy="8479019"/>
          </a:xfrm>
          <a:prstGeom prst="rect">
            <a:avLst/>
          </a:prstGeom>
          <a:ln w="25400">
            <a:miter lim="400000"/>
          </a:ln>
          <a:extLst>
            <a:ext uri="{C572A759-6A51-4108-AA02-DFA0A04FC94B}">
              <ma14:wrappingTextBoxFlag xmlns:ma14="http://schemas.microsoft.com/office/mac/drawingml/2011/main" val="1"/>
            </a:ext>
          </a:extLst>
        </p:spPr>
        <p:txBody>
          <a:bodyPr tIns="91439" bIns="9143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22172989" y="12802235"/>
            <a:ext cx="534611" cy="551181"/>
          </a:xfrm>
          <a:prstGeom prst="rect">
            <a:avLst/>
          </a:prstGeom>
          <a:ln w="25400">
            <a:miter lim="400000"/>
          </a:ln>
        </p:spPr>
        <p:txBody>
          <a:bodyPr wrap="none" tIns="91439" bIns="91439" anchor="ctr">
            <a:spAutoFit/>
          </a:bodyPr>
          <a:lstStyle>
            <a:lvl1pPr algn="r">
              <a:defRPr sz="2400">
                <a:solidFill>
                  <a:srgbClr val="FFFFFF"/>
                </a:solidFill>
                <a:latin typeface="Mada Light"/>
                <a:ea typeface="Mada Light"/>
                <a:cs typeface="Mada Light"/>
                <a:sym typeface="Mada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1" baseline="0" cap="none" i="0" spc="0" strike="noStrike" sz="9600" u="none">
          <a:solidFill>
            <a:srgbClr val="44546A"/>
          </a:solidFill>
          <a:uFillTx/>
          <a:latin typeface="Montserrat SemiBold"/>
          <a:ea typeface="Montserrat SemiBold"/>
          <a:cs typeface="Montserrat SemiBold"/>
          <a:sym typeface="Montserrat SemiBold"/>
        </a:defRPr>
      </a:lvl1pPr>
      <a:lvl2pPr marL="0" marR="0" indent="0" algn="l" defTabSz="1828800" rtl="0" latinLnBrk="0">
        <a:lnSpc>
          <a:spcPct val="90000"/>
        </a:lnSpc>
        <a:spcBef>
          <a:spcPts val="0"/>
        </a:spcBef>
        <a:spcAft>
          <a:spcPts val="0"/>
        </a:spcAft>
        <a:buClrTx/>
        <a:buSzTx/>
        <a:buFontTx/>
        <a:buNone/>
        <a:tabLst/>
        <a:defRPr b="1" baseline="0" cap="none" i="0" spc="0" strike="noStrike" sz="9600" u="none">
          <a:solidFill>
            <a:srgbClr val="44546A"/>
          </a:solidFill>
          <a:uFillTx/>
          <a:latin typeface="Montserrat SemiBold"/>
          <a:ea typeface="Montserrat SemiBold"/>
          <a:cs typeface="Montserrat SemiBold"/>
          <a:sym typeface="Montserrat SemiBold"/>
        </a:defRPr>
      </a:lvl2pPr>
      <a:lvl3pPr marL="0" marR="0" indent="0" algn="l" defTabSz="1828800" rtl="0" latinLnBrk="0">
        <a:lnSpc>
          <a:spcPct val="90000"/>
        </a:lnSpc>
        <a:spcBef>
          <a:spcPts val="0"/>
        </a:spcBef>
        <a:spcAft>
          <a:spcPts val="0"/>
        </a:spcAft>
        <a:buClrTx/>
        <a:buSzTx/>
        <a:buFontTx/>
        <a:buNone/>
        <a:tabLst/>
        <a:defRPr b="1" baseline="0" cap="none" i="0" spc="0" strike="noStrike" sz="9600" u="none">
          <a:solidFill>
            <a:srgbClr val="44546A"/>
          </a:solidFill>
          <a:uFillTx/>
          <a:latin typeface="Montserrat SemiBold"/>
          <a:ea typeface="Montserrat SemiBold"/>
          <a:cs typeface="Montserrat SemiBold"/>
          <a:sym typeface="Montserrat SemiBold"/>
        </a:defRPr>
      </a:lvl3pPr>
      <a:lvl4pPr marL="0" marR="0" indent="0" algn="l" defTabSz="1828800" rtl="0" latinLnBrk="0">
        <a:lnSpc>
          <a:spcPct val="90000"/>
        </a:lnSpc>
        <a:spcBef>
          <a:spcPts val="0"/>
        </a:spcBef>
        <a:spcAft>
          <a:spcPts val="0"/>
        </a:spcAft>
        <a:buClrTx/>
        <a:buSzTx/>
        <a:buFontTx/>
        <a:buNone/>
        <a:tabLst/>
        <a:defRPr b="1" baseline="0" cap="none" i="0" spc="0" strike="noStrike" sz="9600" u="none">
          <a:solidFill>
            <a:srgbClr val="44546A"/>
          </a:solidFill>
          <a:uFillTx/>
          <a:latin typeface="Montserrat SemiBold"/>
          <a:ea typeface="Montserrat SemiBold"/>
          <a:cs typeface="Montserrat SemiBold"/>
          <a:sym typeface="Montserrat SemiBold"/>
        </a:defRPr>
      </a:lvl4pPr>
      <a:lvl5pPr marL="0" marR="0" indent="0" algn="l" defTabSz="1828800" rtl="0" latinLnBrk="0">
        <a:lnSpc>
          <a:spcPct val="90000"/>
        </a:lnSpc>
        <a:spcBef>
          <a:spcPts val="0"/>
        </a:spcBef>
        <a:spcAft>
          <a:spcPts val="0"/>
        </a:spcAft>
        <a:buClrTx/>
        <a:buSzTx/>
        <a:buFontTx/>
        <a:buNone/>
        <a:tabLst/>
        <a:defRPr b="1" baseline="0" cap="none" i="0" spc="0" strike="noStrike" sz="9600" u="none">
          <a:solidFill>
            <a:srgbClr val="44546A"/>
          </a:solidFill>
          <a:uFillTx/>
          <a:latin typeface="Montserrat SemiBold"/>
          <a:ea typeface="Montserrat SemiBold"/>
          <a:cs typeface="Montserrat SemiBold"/>
          <a:sym typeface="Montserrat SemiBold"/>
        </a:defRPr>
      </a:lvl5pPr>
      <a:lvl6pPr marL="0" marR="0" indent="0" algn="l" defTabSz="1828800" rtl="0" latinLnBrk="0">
        <a:lnSpc>
          <a:spcPct val="90000"/>
        </a:lnSpc>
        <a:spcBef>
          <a:spcPts val="0"/>
        </a:spcBef>
        <a:spcAft>
          <a:spcPts val="0"/>
        </a:spcAft>
        <a:buClrTx/>
        <a:buSzTx/>
        <a:buFontTx/>
        <a:buNone/>
        <a:tabLst/>
        <a:defRPr b="1" baseline="0" cap="none" i="0" spc="0" strike="noStrike" sz="9600" u="none">
          <a:solidFill>
            <a:srgbClr val="44546A"/>
          </a:solidFill>
          <a:uFillTx/>
          <a:latin typeface="Montserrat SemiBold"/>
          <a:ea typeface="Montserrat SemiBold"/>
          <a:cs typeface="Montserrat SemiBold"/>
          <a:sym typeface="Montserrat SemiBold"/>
        </a:defRPr>
      </a:lvl6pPr>
      <a:lvl7pPr marL="0" marR="0" indent="0" algn="l" defTabSz="1828800" rtl="0" latinLnBrk="0">
        <a:lnSpc>
          <a:spcPct val="90000"/>
        </a:lnSpc>
        <a:spcBef>
          <a:spcPts val="0"/>
        </a:spcBef>
        <a:spcAft>
          <a:spcPts val="0"/>
        </a:spcAft>
        <a:buClrTx/>
        <a:buSzTx/>
        <a:buFontTx/>
        <a:buNone/>
        <a:tabLst/>
        <a:defRPr b="1" baseline="0" cap="none" i="0" spc="0" strike="noStrike" sz="9600" u="none">
          <a:solidFill>
            <a:srgbClr val="44546A"/>
          </a:solidFill>
          <a:uFillTx/>
          <a:latin typeface="Montserrat SemiBold"/>
          <a:ea typeface="Montserrat SemiBold"/>
          <a:cs typeface="Montserrat SemiBold"/>
          <a:sym typeface="Montserrat SemiBold"/>
        </a:defRPr>
      </a:lvl7pPr>
      <a:lvl8pPr marL="0" marR="0" indent="0" algn="l" defTabSz="1828800" rtl="0" latinLnBrk="0">
        <a:lnSpc>
          <a:spcPct val="90000"/>
        </a:lnSpc>
        <a:spcBef>
          <a:spcPts val="0"/>
        </a:spcBef>
        <a:spcAft>
          <a:spcPts val="0"/>
        </a:spcAft>
        <a:buClrTx/>
        <a:buSzTx/>
        <a:buFontTx/>
        <a:buNone/>
        <a:tabLst/>
        <a:defRPr b="1" baseline="0" cap="none" i="0" spc="0" strike="noStrike" sz="9600" u="none">
          <a:solidFill>
            <a:srgbClr val="44546A"/>
          </a:solidFill>
          <a:uFillTx/>
          <a:latin typeface="Montserrat SemiBold"/>
          <a:ea typeface="Montserrat SemiBold"/>
          <a:cs typeface="Montserrat SemiBold"/>
          <a:sym typeface="Montserrat SemiBold"/>
        </a:defRPr>
      </a:lvl8pPr>
      <a:lvl9pPr marL="0" marR="0" indent="0" algn="l" defTabSz="1828800" rtl="0" latinLnBrk="0">
        <a:lnSpc>
          <a:spcPct val="90000"/>
        </a:lnSpc>
        <a:spcBef>
          <a:spcPts val="0"/>
        </a:spcBef>
        <a:spcAft>
          <a:spcPts val="0"/>
        </a:spcAft>
        <a:buClrTx/>
        <a:buSzTx/>
        <a:buFontTx/>
        <a:buNone/>
        <a:tabLst/>
        <a:defRPr b="1" baseline="0" cap="none" i="0" spc="0" strike="noStrike" sz="9600" u="none">
          <a:solidFill>
            <a:srgbClr val="44546A"/>
          </a:solidFill>
          <a:uFillTx/>
          <a:latin typeface="Montserrat SemiBold"/>
          <a:ea typeface="Montserrat SemiBold"/>
          <a:cs typeface="Montserrat SemiBold"/>
          <a:sym typeface="Montserrat SemiBold"/>
        </a:defRPr>
      </a:lvl9pPr>
    </p:titleStyle>
    <p:bodyStyle>
      <a:lvl1pPr marL="457200" marR="0" indent="-457200" algn="l" defTabSz="1828800" rtl="0" latinLnBrk="0">
        <a:lnSpc>
          <a:spcPct val="90000"/>
        </a:lnSpc>
        <a:spcBef>
          <a:spcPts val="2000"/>
        </a:spcBef>
        <a:spcAft>
          <a:spcPts val="0"/>
        </a:spcAft>
        <a:buClr>
          <a:schemeClr val="accent6"/>
        </a:buClr>
        <a:buSzPct val="100000"/>
        <a:buFont typeface="Arial"/>
        <a:buChar char="•"/>
        <a:tabLst/>
        <a:defRPr b="0" baseline="0" cap="none" i="0" spc="0" strike="noStrike" sz="8000" u="none">
          <a:solidFill>
            <a:srgbClr val="44546A"/>
          </a:solidFill>
          <a:uFillTx/>
          <a:latin typeface="Mada"/>
          <a:ea typeface="Mada"/>
          <a:cs typeface="Mada"/>
          <a:sym typeface="Mada"/>
        </a:defRPr>
      </a:lvl1pPr>
      <a:lvl2pPr marL="965200" marR="0" indent="-508000" algn="l" defTabSz="1828800" rtl="0" latinLnBrk="0">
        <a:lnSpc>
          <a:spcPct val="90000"/>
        </a:lnSpc>
        <a:spcBef>
          <a:spcPts val="2000"/>
        </a:spcBef>
        <a:spcAft>
          <a:spcPts val="0"/>
        </a:spcAft>
        <a:buClr>
          <a:schemeClr val="accent6"/>
        </a:buClr>
        <a:buSzPct val="100000"/>
        <a:buFont typeface="Arial"/>
        <a:buChar char="•"/>
        <a:tabLst/>
        <a:defRPr b="0" baseline="0" cap="none" i="0" spc="0" strike="noStrike" sz="8000" u="none">
          <a:solidFill>
            <a:srgbClr val="44546A"/>
          </a:solidFill>
          <a:uFillTx/>
          <a:latin typeface="Mada"/>
          <a:ea typeface="Mada"/>
          <a:cs typeface="Mada"/>
          <a:sym typeface="Mada"/>
        </a:defRPr>
      </a:lvl2pPr>
      <a:lvl3pPr marL="1485900" marR="0" indent="-571500" algn="l" defTabSz="1828800" rtl="0" latinLnBrk="0">
        <a:lnSpc>
          <a:spcPct val="90000"/>
        </a:lnSpc>
        <a:spcBef>
          <a:spcPts val="2000"/>
        </a:spcBef>
        <a:spcAft>
          <a:spcPts val="0"/>
        </a:spcAft>
        <a:buClr>
          <a:schemeClr val="accent6"/>
        </a:buClr>
        <a:buSzPct val="100000"/>
        <a:buFont typeface="Arial"/>
        <a:buChar char="•"/>
        <a:tabLst/>
        <a:defRPr b="0" baseline="0" cap="none" i="0" spc="0" strike="noStrike" sz="8000" u="none">
          <a:solidFill>
            <a:srgbClr val="44546A"/>
          </a:solidFill>
          <a:uFillTx/>
          <a:latin typeface="Mada"/>
          <a:ea typeface="Mada"/>
          <a:cs typeface="Mada"/>
          <a:sym typeface="Mada"/>
        </a:defRPr>
      </a:lvl3pPr>
      <a:lvl4pPr marL="2024742" marR="0" indent="-653142" algn="l" defTabSz="1828800" rtl="0" latinLnBrk="0">
        <a:lnSpc>
          <a:spcPct val="90000"/>
        </a:lnSpc>
        <a:spcBef>
          <a:spcPts val="2000"/>
        </a:spcBef>
        <a:spcAft>
          <a:spcPts val="0"/>
        </a:spcAft>
        <a:buClr>
          <a:schemeClr val="accent6"/>
        </a:buClr>
        <a:buSzPct val="100000"/>
        <a:buFont typeface="Arial"/>
        <a:buChar char="•"/>
        <a:tabLst/>
        <a:defRPr b="0" baseline="0" cap="none" i="0" spc="0" strike="noStrike" sz="8000" u="none">
          <a:solidFill>
            <a:srgbClr val="44546A"/>
          </a:solidFill>
          <a:uFillTx/>
          <a:latin typeface="Mada"/>
          <a:ea typeface="Mada"/>
          <a:cs typeface="Mada"/>
          <a:sym typeface="Mada"/>
        </a:defRPr>
      </a:lvl4pPr>
      <a:lvl5pPr marL="2481942" marR="0" indent="-653142" algn="l" defTabSz="1828800" rtl="0" latinLnBrk="0">
        <a:lnSpc>
          <a:spcPct val="90000"/>
        </a:lnSpc>
        <a:spcBef>
          <a:spcPts val="2000"/>
        </a:spcBef>
        <a:spcAft>
          <a:spcPts val="0"/>
        </a:spcAft>
        <a:buClr>
          <a:schemeClr val="accent6"/>
        </a:buClr>
        <a:buSzPct val="100000"/>
        <a:buFont typeface="Arial"/>
        <a:buChar char="•"/>
        <a:tabLst/>
        <a:defRPr b="0" baseline="0" cap="none" i="0" spc="0" strike="noStrike" sz="8000" u="none">
          <a:solidFill>
            <a:srgbClr val="44546A"/>
          </a:solidFill>
          <a:uFillTx/>
          <a:latin typeface="Mada"/>
          <a:ea typeface="Mada"/>
          <a:cs typeface="Mada"/>
          <a:sym typeface="Mada"/>
        </a:defRPr>
      </a:lvl5pPr>
      <a:lvl6pPr marL="3302000" marR="0" indent="-1016000" algn="l" defTabSz="1828800" rtl="0" latinLnBrk="0">
        <a:lnSpc>
          <a:spcPct val="90000"/>
        </a:lnSpc>
        <a:spcBef>
          <a:spcPts val="2000"/>
        </a:spcBef>
        <a:spcAft>
          <a:spcPts val="0"/>
        </a:spcAft>
        <a:buClr>
          <a:schemeClr val="accent6"/>
        </a:buClr>
        <a:buSzPct val="100000"/>
        <a:buFont typeface="Arial"/>
        <a:buChar char="•"/>
        <a:tabLst/>
        <a:defRPr b="0" baseline="0" cap="none" i="0" spc="0" strike="noStrike" sz="8000" u="none">
          <a:solidFill>
            <a:srgbClr val="44546A"/>
          </a:solidFill>
          <a:uFillTx/>
          <a:latin typeface="Mada"/>
          <a:ea typeface="Mada"/>
          <a:cs typeface="Mada"/>
          <a:sym typeface="Mada"/>
        </a:defRPr>
      </a:lvl6pPr>
      <a:lvl7pPr marL="3759200" marR="0" indent="-1016000" algn="l" defTabSz="1828800" rtl="0" latinLnBrk="0">
        <a:lnSpc>
          <a:spcPct val="90000"/>
        </a:lnSpc>
        <a:spcBef>
          <a:spcPts val="2000"/>
        </a:spcBef>
        <a:spcAft>
          <a:spcPts val="0"/>
        </a:spcAft>
        <a:buClr>
          <a:schemeClr val="accent6"/>
        </a:buClr>
        <a:buSzPct val="100000"/>
        <a:buFont typeface="Arial"/>
        <a:buChar char="•"/>
        <a:tabLst/>
        <a:defRPr b="0" baseline="0" cap="none" i="0" spc="0" strike="noStrike" sz="8000" u="none">
          <a:solidFill>
            <a:srgbClr val="44546A"/>
          </a:solidFill>
          <a:uFillTx/>
          <a:latin typeface="Mada"/>
          <a:ea typeface="Mada"/>
          <a:cs typeface="Mada"/>
          <a:sym typeface="Mada"/>
        </a:defRPr>
      </a:lvl7pPr>
      <a:lvl8pPr marL="4216400" marR="0" indent="-1016000" algn="l" defTabSz="1828800" rtl="0" latinLnBrk="0">
        <a:lnSpc>
          <a:spcPct val="90000"/>
        </a:lnSpc>
        <a:spcBef>
          <a:spcPts val="2000"/>
        </a:spcBef>
        <a:spcAft>
          <a:spcPts val="0"/>
        </a:spcAft>
        <a:buClr>
          <a:schemeClr val="accent6"/>
        </a:buClr>
        <a:buSzPct val="100000"/>
        <a:buFont typeface="Arial"/>
        <a:buChar char="•"/>
        <a:tabLst/>
        <a:defRPr b="0" baseline="0" cap="none" i="0" spc="0" strike="noStrike" sz="8000" u="none">
          <a:solidFill>
            <a:srgbClr val="44546A"/>
          </a:solidFill>
          <a:uFillTx/>
          <a:latin typeface="Mada"/>
          <a:ea typeface="Mada"/>
          <a:cs typeface="Mada"/>
          <a:sym typeface="Mada"/>
        </a:defRPr>
      </a:lvl8pPr>
      <a:lvl9pPr marL="4673600" marR="0" indent="-1016000" algn="l" defTabSz="1828800" rtl="0" latinLnBrk="0">
        <a:lnSpc>
          <a:spcPct val="90000"/>
        </a:lnSpc>
        <a:spcBef>
          <a:spcPts val="2000"/>
        </a:spcBef>
        <a:spcAft>
          <a:spcPts val="0"/>
        </a:spcAft>
        <a:buClr>
          <a:schemeClr val="accent6"/>
        </a:buClr>
        <a:buSzPct val="100000"/>
        <a:buFont typeface="Arial"/>
        <a:buChar char="•"/>
        <a:tabLst/>
        <a:defRPr b="0" baseline="0" cap="none" i="0" spc="0" strike="noStrike" sz="8000" u="none">
          <a:solidFill>
            <a:srgbClr val="44546A"/>
          </a:solidFill>
          <a:uFillTx/>
          <a:latin typeface="Mada"/>
          <a:ea typeface="Mada"/>
          <a:cs typeface="Mada"/>
          <a:sym typeface="Mad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Mada Light"/>
        </a:defRPr>
      </a:lvl1pPr>
      <a:lvl2pPr marL="0" marR="0" indent="457200" algn="r" defTabSz="9144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Mada Light"/>
        </a:defRPr>
      </a:lvl2pPr>
      <a:lvl3pPr marL="0" marR="0" indent="914400" algn="r" defTabSz="9144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Mada Light"/>
        </a:defRPr>
      </a:lvl3pPr>
      <a:lvl4pPr marL="0" marR="0" indent="1371600" algn="r" defTabSz="9144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Mada Light"/>
        </a:defRPr>
      </a:lvl4pPr>
      <a:lvl5pPr marL="0" marR="0" indent="1828800" algn="r" defTabSz="9144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Mada Light"/>
        </a:defRPr>
      </a:lvl5pPr>
      <a:lvl6pPr marL="0" marR="0" indent="2286000" algn="r" defTabSz="9144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Mada Light"/>
        </a:defRPr>
      </a:lvl6pPr>
      <a:lvl7pPr marL="0" marR="0" indent="2743200" algn="r" defTabSz="9144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Mada Light"/>
        </a:defRPr>
      </a:lvl7pPr>
      <a:lvl8pPr marL="0" marR="0" indent="3200400" algn="r" defTabSz="9144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Mada Light"/>
        </a:defRPr>
      </a:lvl8pPr>
      <a:lvl9pPr marL="0" marR="0" indent="3657600" algn="r" defTabSz="9144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Mad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www.isc.org/" TargetMode="External"/><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20.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hyperlink" Target="https://unsplash.com/@kellysikkema?utm_source=unsplash&amp;utm_medium=referral&amp;utm_content=creditCopyText" TargetMode="External"/><Relationship Id="rId5" Type="http://schemas.openxmlformats.org/officeDocument/2006/relationships/hyperlink" Target="https://unsplash.com/s/photos/blocks?utm_source=unsplash&amp;utm_medium=referral&amp;utm_content=creditCopyText"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s://unsplash.com/@amirabbas?utm_source=unsplash&amp;utm_medium=referral&amp;utm_content=creditCopyText" TargetMode="External"/><Relationship Id="rId5" Type="http://schemas.openxmlformats.org/officeDocument/2006/relationships/hyperlink" Target="https://unsplash.com/s/photos/twins?utm_source=unsplash&amp;utm_medium=referral&amp;utm_content=creditCopyText" TargetMode="Externa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hyperlink" Target="https://www.isc.org/presentations/" TargetMode="External"/><Relationship Id="rId6" Type="http://schemas.openxmlformats.org/officeDocument/2006/relationships/hyperlink" Target="https://pc.nanog.org/static/published/meetings/NANOG76/daily/day_2.html%23talk_1998"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5.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gitlab.isc.org" TargetMode="External"/><Relationship Id="rId3" Type="http://schemas.openxmlformats.org/officeDocument/2006/relationships/image" Target="../media/image26.png"/><Relationship Id="rId4" Type="http://schemas.openxmlformats.org/officeDocument/2006/relationships/hyperlink" Target="https://gitlab.isc.org/isc-projects/kea/" TargetMode="Externa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tif"/><Relationship Id="rId3" Type="http://schemas.openxmlformats.org/officeDocument/2006/relationships/hyperlink" Target="https://www.isc.org/kea/" TargetMode="External"/><Relationship Id="rId4" Type="http://schemas.openxmlformats.org/officeDocument/2006/relationships/hyperlink" Target="http://gitlab.isc.org/isc-projects/kea" TargetMode="External"/><Relationship Id="rId5" Type="http://schemas.openxmlformats.org/officeDocument/2006/relationships/hyperlink" Target="https://kea.readthedocs.io" TargetMode="External"/><Relationship Id="rId6" Type="http://schemas.openxmlformats.org/officeDocument/2006/relationships/hyperlink" Target="https://tinyurl.com/apnic-kea" TargetMode="External"/><Relationship Id="rId7" Type="http://schemas.openxmlformats.org/officeDocument/2006/relationships/hyperlink" Target="mailto:vicky@isc.org" TargetMode="Externa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11.png"/><Relationship Id="rId5" Type="http://schemas.openxmlformats.org/officeDocument/2006/relationships/image" Target="../media/image29.png"/><Relationship Id="rId6" Type="http://schemas.openxmlformats.org/officeDocument/2006/relationships/image" Target="../media/image30.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hyperlink" Target="https://kea.readthedocs.io/en/v1_6_0/arm/dhcp6-srv.html%23mac-hardware-addresses-in-dhcpv6" TargetMode="External"/></Relationships>

</file>

<file path=ppt/slides/_rels/slide31.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2.jpeg"/><Relationship Id="rId4" Type="http://schemas.openxmlformats.org/officeDocument/2006/relationships/hyperlink" Target="https://unsplash.com/@ari_spada?utm_source=unsplash&amp;utm_medium=referral&amp;utm_content=creditCopyText" TargetMode="External"/><Relationship Id="rId5" Type="http://schemas.openxmlformats.org/officeDocument/2006/relationships/hyperlink" Target="https://unsplash.com/s/photos/rubik's-cube?utm_source=unsplash&amp;utm_medium=referral&amp;utm_content=creditCopyText" TargetMode="External"/></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ctrTitle"/>
          </p:nvPr>
        </p:nvSpPr>
        <p:spPr>
          <a:prstGeom prst="rect">
            <a:avLst/>
          </a:prstGeom>
        </p:spPr>
        <p:txBody>
          <a:bodyPr/>
          <a:lstStyle/>
          <a:p>
            <a:pPr/>
            <a:r>
              <a:t>Kea - Modern DHCP</a:t>
            </a:r>
          </a:p>
        </p:txBody>
      </p:sp>
      <p:sp>
        <p:nvSpPr>
          <p:cNvPr id="108" name="Subtitle 2"/>
          <p:cNvSpPr txBox="1"/>
          <p:nvPr>
            <p:ph type="subTitle" sz="half" idx="1"/>
          </p:nvPr>
        </p:nvSpPr>
        <p:spPr>
          <a:xfrm>
            <a:off x="3048000" y="7204074"/>
            <a:ext cx="18288000" cy="4267199"/>
          </a:xfrm>
          <a:prstGeom prst="rect">
            <a:avLst/>
          </a:prstGeom>
        </p:spPr>
        <p:txBody>
          <a:bodyPr/>
          <a:lstStyle/>
          <a:p>
            <a:pPr/>
            <a:r>
              <a:t>Peter Davies</a:t>
            </a:r>
          </a:p>
          <a:p>
            <a:pPr/>
            <a:r>
              <a:t>DKNOG</a:t>
            </a:r>
          </a:p>
          <a:p>
            <a:pPr/>
            <a:r>
              <a:rPr u="sng">
                <a:solidFill>
                  <a:srgbClr val="0563C1"/>
                </a:solidFill>
                <a:uFill>
                  <a:solidFill>
                    <a:srgbClr val="0563C1"/>
                  </a:solidFill>
                </a:uFill>
                <a:hlinkClick r:id="rId2" invalidUrl="" action="" tgtFrame="" tooltip="" history="1" highlightClick="0" endSnd="0"/>
              </a:rPr>
              <a:t>https://www.isc.org</a:t>
            </a:r>
          </a:p>
        </p:txBody>
      </p:sp>
      <p:pic>
        <p:nvPicPr>
          <p:cNvPr id="109" name="Image" descr="Image"/>
          <p:cNvPicPr>
            <a:picLocks noChangeAspect="1"/>
          </p:cNvPicPr>
          <p:nvPr/>
        </p:nvPicPr>
        <p:blipFill>
          <a:blip r:embed="rId3">
            <a:extLst/>
          </a:blip>
          <a:stretch>
            <a:fillRect/>
          </a:stretch>
        </p:blipFill>
        <p:spPr>
          <a:xfrm>
            <a:off x="3048001" y="6791325"/>
            <a:ext cx="18288003" cy="13335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Coins"/>
          <p:cNvSpPr/>
          <p:nvPr/>
        </p:nvSpPr>
        <p:spPr>
          <a:xfrm>
            <a:off x="14866976" y="5335410"/>
            <a:ext cx="2087265" cy="15701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8000">
              <a:alpha val="93997"/>
            </a:srgbClr>
          </a:solidFill>
          <a:ln w="25400">
            <a:miter lim="400000"/>
          </a:ln>
          <a:effectLst>
            <a:outerShdw sx="100000" sy="100000" kx="0" ky="0" algn="b" rotWithShape="0" blurRad="0" dist="127000" dir="3600000">
              <a:srgbClr val="000000">
                <a:alpha val="70000"/>
              </a:srgbClr>
            </a:outerShdw>
          </a:effectLst>
        </p:spPr>
        <p:txBody>
          <a:bodyPr tIns="91439" bIns="91439" anchor="ctr"/>
          <a:lstStyle/>
          <a:p>
            <a:pPr>
              <a:defRPr sz="4400">
                <a:solidFill>
                  <a:srgbClr val="FFFFFF"/>
                </a:solidFill>
              </a:defRPr>
            </a:pPr>
          </a:p>
        </p:txBody>
      </p:sp>
      <p:sp>
        <p:nvSpPr>
          <p:cNvPr id="175" name="The backend concept"/>
          <p:cNvSpPr txBox="1"/>
          <p:nvPr>
            <p:ph type="title"/>
          </p:nvPr>
        </p:nvSpPr>
        <p:spPr>
          <a:xfrm>
            <a:off x="1676400" y="730250"/>
            <a:ext cx="21031200" cy="2651126"/>
          </a:xfrm>
          <a:prstGeom prst="rect">
            <a:avLst/>
          </a:prstGeom>
        </p:spPr>
        <p:txBody>
          <a:bodyPr/>
          <a:lstStyle/>
          <a:p>
            <a:pPr/>
            <a:r>
              <a:t>The backend concept</a:t>
            </a:r>
          </a:p>
        </p:txBody>
      </p:sp>
      <p:sp>
        <p:nvSpPr>
          <p:cNvPr id="176" name="Leases (addresses, prefixes)…"/>
          <p:cNvSpPr txBox="1"/>
          <p:nvPr/>
        </p:nvSpPr>
        <p:spPr>
          <a:xfrm>
            <a:off x="4723765" y="7418661"/>
            <a:ext cx="9212000" cy="5033367"/>
          </a:xfrm>
          <a:prstGeom prst="rect">
            <a:avLst/>
          </a:prstGeom>
          <a:ln w="25400">
            <a:miter lim="400000"/>
          </a:ln>
          <a:extLst>
            <a:ext uri="{C572A759-6A51-4108-AA02-DFA0A04FC94B}">
              <ma14:wrappingTextBoxFlag xmlns:ma14="http://schemas.microsoft.com/office/mac/drawingml/2011/main" val="1"/>
            </a:ext>
          </a:extLst>
        </p:spPr>
        <p:txBody>
          <a:bodyPr lIns="85030" tIns="85030" rIns="85030" bIns="85030" anchor="ctr">
            <a:spAutoFit/>
          </a:bodyPr>
          <a:lstStyle/>
          <a:p>
            <a:pPr marL="446410" indent="-446410" defTabSz="391136">
              <a:buSzPct val="50000"/>
              <a:buBlip>
                <a:blip r:embed="rId3"/>
              </a:buBlip>
              <a:defRPr b="1" sz="3200">
                <a:latin typeface="+mj-lt"/>
                <a:ea typeface="+mj-ea"/>
                <a:cs typeface="+mj-cs"/>
                <a:sym typeface="Helvetica"/>
              </a:defRPr>
            </a:pPr>
            <a:r>
              <a:t>Leases (addresses, prefixes)</a:t>
            </a:r>
            <a:endParaRPr sz="3800">
              <a:solidFill>
                <a:srgbClr val="FFFFFF"/>
              </a:solidFill>
            </a:endParaRPr>
          </a:p>
          <a:p>
            <a:pPr marL="446410" indent="-446410" defTabSz="391136">
              <a:buSzPct val="50000"/>
              <a:buBlip>
                <a:blip r:embed="rId3"/>
              </a:buBlip>
              <a:defRPr b="1" sz="3200">
                <a:latin typeface="+mj-lt"/>
                <a:ea typeface="+mj-ea"/>
                <a:cs typeface="+mj-cs"/>
                <a:sym typeface="Helvetica"/>
              </a:defRPr>
            </a:pPr>
          </a:p>
          <a:p>
            <a:pPr marL="446410" indent="-446410" defTabSz="391136">
              <a:buSzPct val="50000"/>
              <a:buBlip>
                <a:blip r:embed="rId3"/>
              </a:buBlip>
              <a:defRPr b="1" sz="3200">
                <a:latin typeface="+mj-lt"/>
                <a:ea typeface="+mj-ea"/>
                <a:cs typeface="+mj-cs"/>
                <a:sym typeface="Helvetica"/>
              </a:defRPr>
            </a:pPr>
            <a:r>
              <a:t>Host reservations (per host details)</a:t>
            </a:r>
            <a:endParaRPr sz="3800">
              <a:solidFill>
                <a:srgbClr val="FFFFFF"/>
              </a:solidFill>
            </a:endParaRPr>
          </a:p>
          <a:p>
            <a:pPr marL="446410" indent="-446410" defTabSz="391136">
              <a:buSzPct val="50000"/>
              <a:buBlip>
                <a:blip r:embed="rId3"/>
              </a:buBlip>
              <a:defRPr b="1" sz="3200">
                <a:latin typeface="+mj-lt"/>
                <a:ea typeface="+mj-ea"/>
                <a:cs typeface="+mj-cs"/>
                <a:sym typeface="Helvetica"/>
              </a:defRPr>
            </a:pPr>
          </a:p>
          <a:p>
            <a:pPr marL="446410" indent="-446410" defTabSz="391136">
              <a:buSzPct val="50000"/>
              <a:buBlip>
                <a:blip r:embed="rId3"/>
              </a:buBlip>
              <a:defRPr b="1" sz="3200">
                <a:latin typeface="+mj-lt"/>
                <a:ea typeface="+mj-ea"/>
                <a:cs typeface="+mj-cs"/>
                <a:sym typeface="Helvetica"/>
              </a:defRPr>
            </a:pPr>
            <a:r>
              <a:t>Options </a:t>
            </a:r>
            <a:endParaRPr sz="3800">
              <a:solidFill>
                <a:srgbClr val="FFFFFF"/>
              </a:solidFill>
            </a:endParaRPr>
          </a:p>
          <a:p>
            <a:pPr marL="446410" indent="-446410" defTabSz="391136">
              <a:buSzPct val="50000"/>
              <a:buBlip>
                <a:blip r:embed="rId3"/>
              </a:buBlip>
              <a:defRPr b="1" sz="3200">
                <a:latin typeface="+mj-lt"/>
                <a:ea typeface="+mj-ea"/>
                <a:cs typeface="+mj-cs"/>
                <a:sym typeface="Helvetica"/>
              </a:defRPr>
            </a:pPr>
            <a:r>
              <a:t>Pools</a:t>
            </a:r>
            <a:endParaRPr sz="3800">
              <a:solidFill>
                <a:srgbClr val="FFFFFF"/>
              </a:solidFill>
            </a:endParaRPr>
          </a:p>
          <a:p>
            <a:pPr marL="446410" indent="-446410" defTabSz="391136">
              <a:buSzPct val="50000"/>
              <a:buBlip>
                <a:blip r:embed="rId3"/>
              </a:buBlip>
              <a:defRPr b="1" sz="3200">
                <a:latin typeface="+mj-lt"/>
                <a:ea typeface="+mj-ea"/>
                <a:cs typeface="+mj-cs"/>
                <a:sym typeface="Helvetica"/>
              </a:defRPr>
            </a:pPr>
            <a:r>
              <a:t>Subnets</a:t>
            </a:r>
            <a:endParaRPr sz="3800">
              <a:solidFill>
                <a:srgbClr val="FFFFFF"/>
              </a:solidFill>
            </a:endParaRPr>
          </a:p>
          <a:p>
            <a:pPr marL="446410" indent="-446410" defTabSz="391136">
              <a:buSzPct val="50000"/>
              <a:buBlip>
                <a:blip r:embed="rId3"/>
              </a:buBlip>
              <a:defRPr b="1" sz="3200">
                <a:latin typeface="+mj-lt"/>
                <a:ea typeface="+mj-ea"/>
                <a:cs typeface="+mj-cs"/>
                <a:sym typeface="Helvetica"/>
              </a:defRPr>
            </a:pPr>
            <a:r>
              <a:t>Shared networks</a:t>
            </a:r>
            <a:endParaRPr sz="3800">
              <a:solidFill>
                <a:srgbClr val="FFFFFF"/>
              </a:solidFill>
            </a:endParaRPr>
          </a:p>
          <a:p>
            <a:pPr marL="446410" indent="-446410" defTabSz="391136">
              <a:buSzPct val="50000"/>
              <a:buBlip>
                <a:blip r:embed="rId3"/>
              </a:buBlip>
              <a:defRPr b="1" sz="3200">
                <a:latin typeface="+mj-lt"/>
                <a:ea typeface="+mj-ea"/>
                <a:cs typeface="+mj-cs"/>
                <a:sym typeface="Helvetica"/>
              </a:defRPr>
            </a:pPr>
            <a:r>
              <a:t>Option definitions</a:t>
            </a:r>
            <a:endParaRPr sz="3800">
              <a:solidFill>
                <a:srgbClr val="FFFFFF"/>
              </a:solidFill>
            </a:endParaRPr>
          </a:p>
          <a:p>
            <a:pPr marL="446410" indent="-446410" defTabSz="391136">
              <a:buSzPct val="50000"/>
              <a:buBlip>
                <a:blip r:embed="rId3"/>
              </a:buBlip>
              <a:defRPr b="1" sz="3200">
                <a:latin typeface="+mj-lt"/>
                <a:ea typeface="+mj-ea"/>
                <a:cs typeface="+mj-cs"/>
                <a:sym typeface="Helvetica"/>
              </a:defRPr>
            </a:pPr>
            <a:r>
              <a:t>Global parameters</a:t>
            </a:r>
          </a:p>
        </p:txBody>
      </p:sp>
      <p:sp>
        <p:nvSpPr>
          <p:cNvPr id="177" name="MySQL"/>
          <p:cNvSpPr txBox="1"/>
          <p:nvPr/>
        </p:nvSpPr>
        <p:spPr>
          <a:xfrm>
            <a:off x="20476638" y="10105643"/>
            <a:ext cx="1490514" cy="627956"/>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p>
            <a:pPr/>
            <a:r>
              <a:t>MySQL</a:t>
            </a:r>
          </a:p>
        </p:txBody>
      </p:sp>
      <p:grpSp>
        <p:nvGrpSpPr>
          <p:cNvPr id="180" name="Group"/>
          <p:cNvGrpSpPr/>
          <p:nvPr/>
        </p:nvGrpSpPr>
        <p:grpSpPr>
          <a:xfrm>
            <a:off x="6071515" y="3495931"/>
            <a:ext cx="3258253" cy="4034971"/>
            <a:chOff x="0" y="0"/>
            <a:chExt cx="3258251" cy="4034969"/>
          </a:xfrm>
        </p:grpSpPr>
        <p:pic>
          <p:nvPicPr>
            <p:cNvPr id="178" name="server.png" descr="server.png"/>
            <p:cNvPicPr>
              <a:picLocks noChangeAspect="1"/>
            </p:cNvPicPr>
            <p:nvPr/>
          </p:nvPicPr>
          <p:blipFill>
            <a:blip r:embed="rId4">
              <a:extLst/>
            </a:blip>
            <a:stretch>
              <a:fillRect/>
            </a:stretch>
          </p:blipFill>
          <p:spPr>
            <a:xfrm>
              <a:off x="0" y="0"/>
              <a:ext cx="3258252" cy="4034970"/>
            </a:xfrm>
            <a:prstGeom prst="rect">
              <a:avLst/>
            </a:prstGeom>
            <a:ln w="12700" cap="flat">
              <a:noFill/>
              <a:miter lim="400000"/>
            </a:ln>
            <a:effectLst/>
          </p:spPr>
        </p:pic>
        <p:pic>
          <p:nvPicPr>
            <p:cNvPr id="179" name="kea-logo-100x70.png" descr="kea-logo-100x70.png"/>
            <p:cNvPicPr>
              <a:picLocks noChangeAspect="1"/>
            </p:cNvPicPr>
            <p:nvPr/>
          </p:nvPicPr>
          <p:blipFill>
            <a:blip r:embed="rId5">
              <a:extLst/>
            </a:blip>
            <a:stretch>
              <a:fillRect/>
            </a:stretch>
          </p:blipFill>
          <p:spPr>
            <a:xfrm>
              <a:off x="938706" y="2624780"/>
              <a:ext cx="1177657" cy="854762"/>
            </a:xfrm>
            <a:prstGeom prst="rect">
              <a:avLst/>
            </a:prstGeom>
            <a:ln w="12700" cap="flat">
              <a:noFill/>
              <a:miter lim="400000"/>
            </a:ln>
            <a:effectLst/>
          </p:spPr>
        </p:pic>
      </p:grpSp>
      <p:grpSp>
        <p:nvGrpSpPr>
          <p:cNvPr id="183" name="Lease backend"/>
          <p:cNvGrpSpPr/>
          <p:nvPr/>
        </p:nvGrpSpPr>
        <p:grpSpPr>
          <a:xfrm>
            <a:off x="12867455" y="7357626"/>
            <a:ext cx="7052689" cy="641159"/>
            <a:chOff x="0" y="45686"/>
            <a:chExt cx="7052688" cy="641158"/>
          </a:xfrm>
        </p:grpSpPr>
        <p:sp>
          <p:nvSpPr>
            <p:cNvPr id="181" name="Rounded Rectangle"/>
            <p:cNvSpPr/>
            <p:nvPr/>
          </p:nvSpPr>
          <p:spPr>
            <a:xfrm>
              <a:off x="0" y="45686"/>
              <a:ext cx="7052689" cy="641159"/>
            </a:xfrm>
            <a:prstGeom prst="roundRect">
              <a:avLst>
                <a:gd name="adj" fmla="val 31337"/>
              </a:avLst>
            </a:prstGeom>
            <a:solidFill>
              <a:schemeClr val="accent1"/>
            </a:solidFill>
            <a:ln w="12700" cap="flat">
              <a:noFill/>
              <a:miter lim="400000"/>
            </a:ln>
            <a:effectLst/>
          </p:spPr>
          <p:txBody>
            <a:bodyPr wrap="square" lIns="91439" tIns="91439" rIns="91439" bIns="91439" numCol="1" anchor="ctr">
              <a:noAutofit/>
            </a:bodyPr>
            <a:lstStyle/>
            <a:p>
              <a:pPr>
                <a:defRPr sz="4400">
                  <a:solidFill>
                    <a:srgbClr val="FFFFFF"/>
                  </a:solidFill>
                </a:defRPr>
              </a:pPr>
            </a:p>
          </p:txBody>
        </p:sp>
        <p:sp>
          <p:nvSpPr>
            <p:cNvPr id="182" name="Lease backend"/>
            <p:cNvSpPr/>
            <p:nvPr/>
          </p:nvSpPr>
          <p:spPr>
            <a:xfrm>
              <a:off x="58847" y="366265"/>
              <a:ext cx="693499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ctr">
              <a:spAutoFit/>
            </a:bodyPr>
            <a:lstStyle>
              <a:lvl1pPr>
                <a:defRPr sz="4400">
                  <a:solidFill>
                    <a:srgbClr val="FFFFFF"/>
                  </a:solidFill>
                </a:defRPr>
              </a:lvl1pPr>
            </a:lstStyle>
            <a:p>
              <a:pPr/>
              <a:r>
                <a:t>Lease backend</a:t>
              </a:r>
            </a:p>
          </p:txBody>
        </p:sp>
      </p:grpSp>
      <p:grpSp>
        <p:nvGrpSpPr>
          <p:cNvPr id="186" name="Hosts backend"/>
          <p:cNvGrpSpPr/>
          <p:nvPr/>
        </p:nvGrpSpPr>
        <p:grpSpPr>
          <a:xfrm>
            <a:off x="12867455" y="8321402"/>
            <a:ext cx="7052689" cy="641159"/>
            <a:chOff x="0" y="45686"/>
            <a:chExt cx="7052688" cy="641158"/>
          </a:xfrm>
        </p:grpSpPr>
        <p:sp>
          <p:nvSpPr>
            <p:cNvPr id="184" name="Rounded Rectangle"/>
            <p:cNvSpPr/>
            <p:nvPr/>
          </p:nvSpPr>
          <p:spPr>
            <a:xfrm>
              <a:off x="0" y="45686"/>
              <a:ext cx="7052689" cy="641159"/>
            </a:xfrm>
            <a:prstGeom prst="roundRect">
              <a:avLst>
                <a:gd name="adj" fmla="val 31337"/>
              </a:avLst>
            </a:prstGeom>
            <a:solidFill>
              <a:schemeClr val="accent1"/>
            </a:solidFill>
            <a:ln w="12700" cap="flat">
              <a:noFill/>
              <a:miter lim="400000"/>
            </a:ln>
            <a:effectLst/>
          </p:spPr>
          <p:txBody>
            <a:bodyPr wrap="square" lIns="91439" tIns="91439" rIns="91439" bIns="91439" numCol="1" anchor="ctr">
              <a:noAutofit/>
            </a:bodyPr>
            <a:lstStyle/>
            <a:p>
              <a:pPr>
                <a:defRPr sz="4400">
                  <a:solidFill>
                    <a:srgbClr val="FFFFFF"/>
                  </a:solidFill>
                </a:defRPr>
              </a:pPr>
            </a:p>
          </p:txBody>
        </p:sp>
        <p:sp>
          <p:nvSpPr>
            <p:cNvPr id="185" name="Hosts backend"/>
            <p:cNvSpPr/>
            <p:nvPr/>
          </p:nvSpPr>
          <p:spPr>
            <a:xfrm>
              <a:off x="58847" y="366265"/>
              <a:ext cx="693499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ctr">
              <a:spAutoFit/>
            </a:bodyPr>
            <a:lstStyle>
              <a:lvl1pPr>
                <a:defRPr sz="4400">
                  <a:solidFill>
                    <a:srgbClr val="FFFFFF"/>
                  </a:solidFill>
                </a:defRPr>
              </a:lvl1pPr>
            </a:lstStyle>
            <a:p>
              <a:pPr/>
              <a:r>
                <a:t>Hosts backend</a:t>
              </a:r>
            </a:p>
          </p:txBody>
        </p:sp>
      </p:grpSp>
      <p:grpSp>
        <p:nvGrpSpPr>
          <p:cNvPr id="189" name="Configuration backend"/>
          <p:cNvGrpSpPr/>
          <p:nvPr/>
        </p:nvGrpSpPr>
        <p:grpSpPr>
          <a:xfrm>
            <a:off x="12867455" y="9417308"/>
            <a:ext cx="7052689" cy="2560975"/>
            <a:chOff x="0" y="0"/>
            <a:chExt cx="7052688" cy="2560973"/>
          </a:xfrm>
        </p:grpSpPr>
        <p:sp>
          <p:nvSpPr>
            <p:cNvPr id="187" name="Rounded Rectangle"/>
            <p:cNvSpPr/>
            <p:nvPr/>
          </p:nvSpPr>
          <p:spPr>
            <a:xfrm>
              <a:off x="0" y="0"/>
              <a:ext cx="7052689" cy="2560974"/>
            </a:xfrm>
            <a:prstGeom prst="roundRect">
              <a:avLst>
                <a:gd name="adj" fmla="val 7845"/>
              </a:avLst>
            </a:prstGeom>
            <a:solidFill>
              <a:schemeClr val="accent1"/>
            </a:solidFill>
            <a:ln w="12700" cap="flat">
              <a:noFill/>
              <a:miter lim="400000"/>
            </a:ln>
            <a:effectLst/>
          </p:spPr>
          <p:txBody>
            <a:bodyPr wrap="square" lIns="91439" tIns="91439" rIns="91439" bIns="91439" numCol="1" anchor="ctr">
              <a:noAutofit/>
            </a:bodyPr>
            <a:lstStyle/>
            <a:p>
              <a:pPr>
                <a:defRPr sz="4400">
                  <a:solidFill>
                    <a:srgbClr val="FFFFFF"/>
                  </a:solidFill>
                </a:defRPr>
              </a:pPr>
            </a:p>
          </p:txBody>
        </p:sp>
        <p:sp>
          <p:nvSpPr>
            <p:cNvPr id="188" name="Configuration backend"/>
            <p:cNvSpPr txBox="1"/>
            <p:nvPr/>
          </p:nvSpPr>
          <p:spPr>
            <a:xfrm>
              <a:off x="58844" y="914221"/>
              <a:ext cx="6935000" cy="73253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ctr">
              <a:spAutoFit/>
            </a:bodyPr>
            <a:lstStyle>
              <a:lvl1pPr>
                <a:defRPr sz="4400">
                  <a:solidFill>
                    <a:srgbClr val="FFFFFF"/>
                  </a:solidFill>
                </a:defRPr>
              </a:lvl1pPr>
            </a:lstStyle>
            <a:p>
              <a:pPr/>
              <a:r>
                <a:t>Configuration backend</a:t>
              </a:r>
            </a:p>
          </p:txBody>
        </p:sp>
      </p:grpSp>
      <p:sp>
        <p:nvSpPr>
          <p:cNvPr id="190" name="DHCPv4, DHCPv6 server"/>
          <p:cNvSpPr txBox="1"/>
          <p:nvPr/>
        </p:nvSpPr>
        <p:spPr>
          <a:xfrm>
            <a:off x="2368701" y="4343900"/>
            <a:ext cx="3368874" cy="1186756"/>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p>
            <a:pPr>
              <a:defRPr>
                <a:solidFill>
                  <a:srgbClr val="FFFFFF"/>
                </a:solidFill>
              </a:defRPr>
            </a:pPr>
            <a:r>
              <a:t>DHCPv4, DHCPv6</a:t>
            </a:r>
            <a:br/>
            <a:r>
              <a:t>server</a:t>
            </a:r>
          </a:p>
        </p:txBody>
      </p:sp>
      <p:pic>
        <p:nvPicPr>
          <p:cNvPr id="191" name="Group" descr="Group"/>
          <p:cNvPicPr>
            <a:picLocks noChangeAspect="1"/>
          </p:cNvPicPr>
          <p:nvPr/>
        </p:nvPicPr>
        <p:blipFill>
          <a:blip r:embed="rId6">
            <a:extLst/>
          </a:blip>
          <a:stretch>
            <a:fillRect/>
          </a:stretch>
        </p:blipFill>
        <p:spPr>
          <a:xfrm>
            <a:off x="16507069" y="3473563"/>
            <a:ext cx="1532633" cy="4098132"/>
          </a:xfrm>
          <a:prstGeom prst="rect">
            <a:avLst/>
          </a:prstGeom>
          <a:ln w="12700">
            <a:miter lim="400000"/>
          </a:ln>
        </p:spPr>
      </p:pic>
      <p:sp>
        <p:nvSpPr>
          <p:cNvPr id="192" name="Line"/>
          <p:cNvSpPr/>
          <p:nvPr/>
        </p:nvSpPr>
        <p:spPr>
          <a:xfrm>
            <a:off x="9388647" y="7086311"/>
            <a:ext cx="7052689" cy="3"/>
          </a:xfrm>
          <a:prstGeom prst="line">
            <a:avLst/>
          </a:prstGeom>
          <a:ln w="101600">
            <a:solidFill>
              <a:srgbClr val="000000"/>
            </a:solidFill>
            <a:custDash>
              <a:ds d="200000" sp="200000"/>
            </a:custDash>
            <a:miter lim="400000"/>
          </a:ln>
        </p:spPr>
        <p:txBody>
          <a:bodyPr tIns="91439" bIns="91439"/>
          <a:lstStyle/>
          <a:p>
            <a:pPr>
              <a:defRPr>
                <a:solidFill>
                  <a:srgbClr val="FFFFFF"/>
                </a:solidFill>
              </a:defRPr>
            </a:pPr>
          </a:p>
        </p:txBody>
      </p:sp>
      <p:sp>
        <p:nvSpPr>
          <p:cNvPr id="193" name="Line"/>
          <p:cNvSpPr/>
          <p:nvPr/>
        </p:nvSpPr>
        <p:spPr>
          <a:xfrm>
            <a:off x="9392071" y="3658503"/>
            <a:ext cx="7052689" cy="3"/>
          </a:xfrm>
          <a:prstGeom prst="line">
            <a:avLst/>
          </a:prstGeom>
          <a:ln w="101600">
            <a:solidFill>
              <a:srgbClr val="000000"/>
            </a:solidFill>
            <a:custDash>
              <a:ds d="200000" sp="200000"/>
            </a:custDash>
            <a:miter lim="400000"/>
          </a:ln>
        </p:spPr>
        <p:txBody>
          <a:bodyPr tIns="91439" bIns="91439"/>
          <a:lstStyle/>
          <a:p>
            <a:pPr>
              <a:defRPr>
                <a:solidFill>
                  <a:srgbClr val="FFFFFF"/>
                </a:solidFill>
              </a:defRPr>
            </a:pPr>
          </a:p>
        </p:txBody>
      </p:sp>
      <p:sp>
        <p:nvSpPr>
          <p:cNvPr id="194" name="MySQL"/>
          <p:cNvSpPr txBox="1"/>
          <p:nvPr/>
        </p:nvSpPr>
        <p:spPr>
          <a:xfrm>
            <a:off x="20205893" y="8364626"/>
            <a:ext cx="3327449" cy="627955"/>
          </a:xfrm>
          <a:prstGeom prst="rect">
            <a:avLst/>
          </a:prstGeom>
          <a:ln w="25400">
            <a:miter lim="400000"/>
          </a:ln>
          <a:extLst>
            <a:ext uri="{C572A759-6A51-4108-AA02-DFA0A04FC94B}">
              <ma14:wrappingTextBoxFlag xmlns:ma14="http://schemas.microsoft.com/office/mac/drawingml/2011/main" val="1"/>
            </a:ext>
          </a:extLst>
        </p:spPr>
        <p:txBody>
          <a:bodyPr lIns="85030" tIns="85030" rIns="85030" bIns="85030" anchor="ctr">
            <a:spAutoFit/>
          </a:bodyPr>
          <a:lstStyle/>
          <a:p>
            <a:pPr/>
            <a:r>
              <a:t>MySQL</a:t>
            </a:r>
            <a:r>
              <a:t>, PGSL</a:t>
            </a:r>
          </a:p>
        </p:txBody>
      </p:sp>
      <p:sp>
        <p:nvSpPr>
          <p:cNvPr id="195" name="MySQL"/>
          <p:cNvSpPr txBox="1"/>
          <p:nvPr/>
        </p:nvSpPr>
        <p:spPr>
          <a:xfrm>
            <a:off x="20205893" y="6554212"/>
            <a:ext cx="3327449" cy="1186756"/>
          </a:xfrm>
          <a:prstGeom prst="rect">
            <a:avLst/>
          </a:prstGeom>
          <a:ln w="25400">
            <a:miter lim="400000"/>
          </a:ln>
          <a:extLst>
            <a:ext uri="{C572A759-6A51-4108-AA02-DFA0A04FC94B}">
              <ma14:wrappingTextBoxFlag xmlns:ma14="http://schemas.microsoft.com/office/mac/drawingml/2011/main" val="1"/>
            </a:ext>
          </a:extLst>
        </p:spPr>
        <p:txBody>
          <a:bodyPr lIns="85030" tIns="85030" rIns="85030" bIns="85030" anchor="ctr">
            <a:spAutoFit/>
          </a:bodyPr>
          <a:lstStyle/>
          <a:p>
            <a:pPr/>
            <a:r>
              <a:t>CSV, MySQL, PGSL, Cassandra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Database backends"/>
          <p:cNvSpPr txBox="1"/>
          <p:nvPr>
            <p:ph type="title"/>
          </p:nvPr>
        </p:nvSpPr>
        <p:spPr>
          <a:xfrm>
            <a:off x="1676400" y="730250"/>
            <a:ext cx="21031200" cy="2651126"/>
          </a:xfrm>
          <a:prstGeom prst="rect">
            <a:avLst/>
          </a:prstGeom>
        </p:spPr>
        <p:txBody>
          <a:bodyPr/>
          <a:lstStyle/>
          <a:p>
            <a:pPr/>
            <a:r>
              <a:t>Backend options</a:t>
            </a:r>
          </a:p>
        </p:txBody>
      </p:sp>
      <p:sp>
        <p:nvSpPr>
          <p:cNvPr id="200" name="SQL data can be modified any time…"/>
          <p:cNvSpPr txBox="1"/>
          <p:nvPr>
            <p:ph type="body" idx="1"/>
          </p:nvPr>
        </p:nvSpPr>
        <p:spPr>
          <a:xfrm>
            <a:off x="1785938" y="3643312"/>
            <a:ext cx="18878662" cy="8840391"/>
          </a:xfrm>
          <a:prstGeom prst="rect">
            <a:avLst/>
          </a:prstGeom>
        </p:spPr>
        <p:txBody>
          <a:bodyPr/>
          <a:lstStyle/>
          <a:p>
            <a:pPr defTabSz="968069">
              <a:spcBef>
                <a:spcPts val="1600"/>
              </a:spcBef>
              <a:defRPr sz="7400"/>
            </a:pPr>
            <a:r>
              <a:t>SQL data can be modified </a:t>
            </a:r>
            <a:r>
              <a:rPr b="1"/>
              <a:t>any time</a:t>
            </a:r>
            <a:endParaRPr sz="9400"/>
          </a:p>
          <a:p>
            <a:pPr defTabSz="968069">
              <a:spcBef>
                <a:spcPts val="1600"/>
              </a:spcBef>
              <a:defRPr b="1" sz="7400"/>
            </a:pPr>
            <a:r>
              <a:t>No restart</a:t>
            </a:r>
            <a:endParaRPr sz="9400"/>
          </a:p>
          <a:p>
            <a:pPr defTabSz="968069">
              <a:spcBef>
                <a:spcPts val="1600"/>
              </a:spcBef>
              <a:defRPr sz="7400"/>
            </a:pPr>
            <a:r>
              <a:t>Adapt your provisioning systems to </a:t>
            </a:r>
            <a:r>
              <a:rPr b="1"/>
              <a:t>write directly to the database</a:t>
            </a:r>
            <a:r>
              <a:t>      ………or</a:t>
            </a:r>
            <a:endParaRPr sz="9400"/>
          </a:p>
          <a:p>
            <a:pPr defTabSz="968069">
              <a:spcBef>
                <a:spcPts val="1600"/>
              </a:spcBef>
              <a:defRPr b="1" sz="7400"/>
            </a:pPr>
            <a:r>
              <a:t>Use the API </a:t>
            </a:r>
            <a:r>
              <a:rPr b="0"/>
              <a:t>(some of these require premium hooks libraries)</a:t>
            </a:r>
          </a:p>
        </p:txBody>
      </p:sp>
      <p:pic>
        <p:nvPicPr>
          <p:cNvPr id="201" name="Picture 1" descr="Picture 1"/>
          <p:cNvPicPr>
            <a:picLocks noChangeAspect="1"/>
          </p:cNvPicPr>
          <p:nvPr/>
        </p:nvPicPr>
        <p:blipFill>
          <a:blip r:embed="rId3">
            <a:extLst/>
          </a:blip>
          <a:stretch>
            <a:fillRect/>
          </a:stretch>
        </p:blipFill>
        <p:spPr>
          <a:xfrm>
            <a:off x="16045994" y="10717949"/>
            <a:ext cx="3482583" cy="2611937"/>
          </a:xfrm>
          <a:prstGeom prst="rect">
            <a:avLst/>
          </a:prstGeom>
          <a:ln w="12700">
            <a:miter lim="400000"/>
          </a:ln>
        </p:spPr>
      </p:pic>
      <p:pic>
        <p:nvPicPr>
          <p:cNvPr id="202" name="Picture 2" descr="Picture 2"/>
          <p:cNvPicPr>
            <a:picLocks noChangeAspect="1"/>
          </p:cNvPicPr>
          <p:nvPr/>
        </p:nvPicPr>
        <p:blipFill>
          <a:blip r:embed="rId4">
            <a:extLst/>
          </a:blip>
          <a:stretch>
            <a:fillRect/>
          </a:stretch>
        </p:blipFill>
        <p:spPr>
          <a:xfrm>
            <a:off x="19528575" y="3155471"/>
            <a:ext cx="5472785" cy="4104587"/>
          </a:xfrm>
          <a:prstGeom prst="rect">
            <a:avLst/>
          </a:prstGeom>
          <a:ln w="12700">
            <a:miter lim="400000"/>
          </a:ln>
        </p:spPr>
      </p:pic>
      <p:pic>
        <p:nvPicPr>
          <p:cNvPr id="203" name="Picture 3" descr="Picture 3"/>
          <p:cNvPicPr>
            <a:picLocks noChangeAspect="1"/>
          </p:cNvPicPr>
          <p:nvPr/>
        </p:nvPicPr>
        <p:blipFill>
          <a:blip r:embed="rId5">
            <a:extLst/>
          </a:blip>
          <a:stretch>
            <a:fillRect/>
          </a:stretch>
        </p:blipFill>
        <p:spPr>
          <a:xfrm>
            <a:off x="20341003" y="9422634"/>
            <a:ext cx="3847931" cy="1930401"/>
          </a:xfrm>
          <a:prstGeom prst="rect">
            <a:avLst/>
          </a:prstGeom>
          <a:ln w="12700">
            <a:miter lim="400000"/>
          </a:ln>
        </p:spPr>
      </p:pic>
      <p:pic>
        <p:nvPicPr>
          <p:cNvPr id="204" name="Picture 4" descr="Picture 4"/>
          <p:cNvPicPr>
            <a:picLocks noChangeAspect="1"/>
          </p:cNvPicPr>
          <p:nvPr/>
        </p:nvPicPr>
        <p:blipFill>
          <a:blip r:embed="rId6">
            <a:extLst/>
          </a:blip>
          <a:stretch>
            <a:fillRect/>
          </a:stretch>
        </p:blipFill>
        <p:spPr>
          <a:xfrm>
            <a:off x="20687796" y="6508919"/>
            <a:ext cx="3154345" cy="236575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Config Backend"/>
          <p:cNvSpPr txBox="1"/>
          <p:nvPr>
            <p:ph type="title"/>
          </p:nvPr>
        </p:nvSpPr>
        <p:spPr>
          <a:xfrm>
            <a:off x="1676397" y="730250"/>
            <a:ext cx="21031200" cy="2651126"/>
          </a:xfrm>
          <a:prstGeom prst="rect">
            <a:avLst/>
          </a:prstGeom>
        </p:spPr>
        <p:txBody>
          <a:bodyPr/>
          <a:lstStyle/>
          <a:p>
            <a:pPr/>
            <a:r>
              <a:t>Configuration Backend</a:t>
            </a:r>
          </a:p>
        </p:txBody>
      </p:sp>
      <p:sp>
        <p:nvSpPr>
          <p:cNvPr id="209" name="Content Placeholder 2"/>
          <p:cNvSpPr txBox="1"/>
          <p:nvPr>
            <p:ph type="body" idx="1"/>
          </p:nvPr>
        </p:nvSpPr>
        <p:spPr>
          <a:xfrm>
            <a:off x="3748437" y="7660460"/>
            <a:ext cx="19846018" cy="8479019"/>
          </a:xfrm>
          <a:prstGeom prst="rect">
            <a:avLst/>
          </a:prstGeom>
        </p:spPr>
        <p:txBody>
          <a:bodyPr/>
          <a:lstStyle/>
          <a:p>
            <a:pPr defTabSz="635600">
              <a:spcBef>
                <a:spcPts val="1000"/>
              </a:spcBef>
              <a:defRPr sz="6600"/>
            </a:pPr>
            <a:r>
              <a:t>Manage configuration in DB. Both Pull and Push supported (configurable refresh interval)</a:t>
            </a:r>
            <a:endParaRPr sz="6200"/>
          </a:p>
          <a:p>
            <a:pPr defTabSz="635600">
              <a:spcBef>
                <a:spcPts val="1000"/>
              </a:spcBef>
              <a:defRPr sz="6600"/>
            </a:pPr>
            <a:r>
              <a:t>Co-locate or remote </a:t>
            </a:r>
            <a:endParaRPr sz="6200"/>
          </a:p>
          <a:p>
            <a:pPr defTabSz="635600">
              <a:spcBef>
                <a:spcPts val="1000"/>
              </a:spcBef>
              <a:defRPr sz="6600"/>
            </a:pPr>
            <a:r>
              <a:t>Multiple Kea servers can share one MySQL DB </a:t>
            </a:r>
            <a:endParaRPr sz="6200"/>
          </a:p>
          <a:p>
            <a:pPr defTabSz="635600">
              <a:spcBef>
                <a:spcPts val="1000"/>
              </a:spcBef>
              <a:defRPr sz="6600"/>
            </a:pPr>
            <a:r>
              <a:t>Works when DHCP servers are on-line or off-line</a:t>
            </a:r>
          </a:p>
        </p:txBody>
      </p:sp>
      <p:sp>
        <p:nvSpPr>
          <p:cNvPr id="210" name="MySQL"/>
          <p:cNvSpPr txBox="1"/>
          <p:nvPr/>
        </p:nvSpPr>
        <p:spPr>
          <a:xfrm>
            <a:off x="19317335" y="5063059"/>
            <a:ext cx="1926431" cy="784820"/>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sz="4800"/>
            </a:lvl1pPr>
          </a:lstStyle>
          <a:p>
            <a:pPr/>
            <a:r>
              <a:t>MySQL</a:t>
            </a:r>
          </a:p>
        </p:txBody>
      </p:sp>
      <p:sp>
        <p:nvSpPr>
          <p:cNvPr id="211" name="DHCPv4, DHCPv6 server"/>
          <p:cNvSpPr txBox="1"/>
          <p:nvPr/>
        </p:nvSpPr>
        <p:spPr>
          <a:xfrm>
            <a:off x="1124005" y="4810058"/>
            <a:ext cx="4733656" cy="1534120"/>
          </a:xfrm>
          <a:prstGeom prst="rect">
            <a:avLst/>
          </a:prstGeom>
          <a:ln w="25400">
            <a:miter lim="400000"/>
          </a:ln>
          <a:extLst>
            <a:ext uri="{C572A759-6A51-4108-AA02-DFA0A04FC94B}">
              <ma14:wrappingTextBoxFlag xmlns:ma14="http://schemas.microsoft.com/office/mac/drawingml/2011/main" val="1"/>
            </a:ext>
          </a:extLst>
        </p:spPr>
        <p:txBody>
          <a:bodyPr lIns="85030" tIns="85030" rIns="85030" bIns="85030" anchor="ctr">
            <a:spAutoFit/>
          </a:bodyPr>
          <a:lstStyle>
            <a:lvl1pPr>
              <a:defRPr sz="4800"/>
            </a:lvl1pPr>
          </a:lstStyle>
          <a:p>
            <a:pPr/>
            <a:r>
              <a:t>DHCPv4, DHCPv6 server</a:t>
            </a:r>
          </a:p>
        </p:txBody>
      </p:sp>
      <p:sp>
        <p:nvSpPr>
          <p:cNvPr id="212" name="Arrow"/>
          <p:cNvSpPr/>
          <p:nvPr/>
        </p:nvSpPr>
        <p:spPr>
          <a:xfrm flipH="1">
            <a:off x="9722546" y="5915111"/>
            <a:ext cx="4032825" cy="855019"/>
          </a:xfrm>
          <a:prstGeom prst="rightArrow">
            <a:avLst>
              <a:gd name="adj1" fmla="val 32000"/>
              <a:gd name="adj2" fmla="val 100261"/>
            </a:avLst>
          </a:prstGeom>
          <a:solidFill>
            <a:srgbClr val="008F00"/>
          </a:solidFill>
          <a:ln w="12700">
            <a:miter lim="400000"/>
          </a:ln>
        </p:spPr>
        <p:txBody>
          <a:bodyPr tIns="91439" bIns="91439" anchor="ctr"/>
          <a:lstStyle/>
          <a:p>
            <a:pPr>
              <a:defRPr sz="4400">
                <a:solidFill>
                  <a:srgbClr val="FFFFFF"/>
                </a:solidFill>
              </a:defRPr>
            </a:pPr>
          </a:p>
        </p:txBody>
      </p:sp>
      <p:grpSp>
        <p:nvGrpSpPr>
          <p:cNvPr id="215" name="Group"/>
          <p:cNvGrpSpPr/>
          <p:nvPr/>
        </p:nvGrpSpPr>
        <p:grpSpPr>
          <a:xfrm>
            <a:off x="5001597" y="3490726"/>
            <a:ext cx="3258253" cy="4034971"/>
            <a:chOff x="0" y="0"/>
            <a:chExt cx="3258251" cy="4034969"/>
          </a:xfrm>
        </p:grpSpPr>
        <p:pic>
          <p:nvPicPr>
            <p:cNvPr id="213" name="server.png" descr="server.png"/>
            <p:cNvPicPr>
              <a:picLocks noChangeAspect="1"/>
            </p:cNvPicPr>
            <p:nvPr/>
          </p:nvPicPr>
          <p:blipFill>
            <a:blip r:embed="rId3">
              <a:extLst/>
            </a:blip>
            <a:stretch>
              <a:fillRect/>
            </a:stretch>
          </p:blipFill>
          <p:spPr>
            <a:xfrm>
              <a:off x="0" y="0"/>
              <a:ext cx="3258252" cy="4034970"/>
            </a:xfrm>
            <a:prstGeom prst="rect">
              <a:avLst/>
            </a:prstGeom>
            <a:ln w="12700" cap="flat">
              <a:noFill/>
              <a:miter lim="400000"/>
            </a:ln>
            <a:effectLst/>
          </p:spPr>
        </p:pic>
        <p:pic>
          <p:nvPicPr>
            <p:cNvPr id="214" name="kea-logo-100x70.png" descr="kea-logo-100x70.png"/>
            <p:cNvPicPr>
              <a:picLocks noChangeAspect="1"/>
            </p:cNvPicPr>
            <p:nvPr/>
          </p:nvPicPr>
          <p:blipFill>
            <a:blip r:embed="rId4">
              <a:extLst/>
            </a:blip>
            <a:stretch>
              <a:fillRect/>
            </a:stretch>
          </p:blipFill>
          <p:spPr>
            <a:xfrm>
              <a:off x="938706" y="2624780"/>
              <a:ext cx="1211557" cy="854762"/>
            </a:xfrm>
            <a:prstGeom prst="rect">
              <a:avLst/>
            </a:prstGeom>
            <a:ln w="12700" cap="flat">
              <a:noFill/>
              <a:miter lim="400000"/>
            </a:ln>
            <a:effectLst/>
          </p:spPr>
        </p:pic>
      </p:grpSp>
      <p:sp>
        <p:nvSpPr>
          <p:cNvPr id="216" name="Line"/>
          <p:cNvSpPr/>
          <p:nvPr/>
        </p:nvSpPr>
        <p:spPr>
          <a:xfrm>
            <a:off x="8277027" y="3655900"/>
            <a:ext cx="8751952" cy="3"/>
          </a:xfrm>
          <a:prstGeom prst="line">
            <a:avLst/>
          </a:prstGeom>
          <a:ln w="101600">
            <a:solidFill>
              <a:srgbClr val="000000"/>
            </a:solidFill>
            <a:custDash>
              <a:ds d="200000" sp="200000"/>
            </a:custDash>
            <a:miter lim="400000"/>
          </a:ln>
        </p:spPr>
        <p:txBody>
          <a:bodyPr tIns="91439" bIns="91439"/>
          <a:lstStyle/>
          <a:p>
            <a:pPr>
              <a:defRPr>
                <a:solidFill>
                  <a:srgbClr val="FFFFFF"/>
                </a:solidFill>
              </a:defRPr>
            </a:pPr>
          </a:p>
        </p:txBody>
      </p:sp>
      <p:sp>
        <p:nvSpPr>
          <p:cNvPr id="217" name="Line"/>
          <p:cNvSpPr/>
          <p:nvPr/>
        </p:nvSpPr>
        <p:spPr>
          <a:xfrm>
            <a:off x="8277027" y="6982211"/>
            <a:ext cx="8751952" cy="3"/>
          </a:xfrm>
          <a:prstGeom prst="line">
            <a:avLst/>
          </a:prstGeom>
          <a:ln w="101600">
            <a:solidFill>
              <a:srgbClr val="000000"/>
            </a:solidFill>
            <a:custDash>
              <a:ds d="200000" sp="200000"/>
            </a:custDash>
            <a:miter lim="400000"/>
          </a:ln>
        </p:spPr>
        <p:txBody>
          <a:bodyPr tIns="91439" bIns="91439"/>
          <a:lstStyle/>
          <a:p>
            <a:pPr>
              <a:defRPr>
                <a:solidFill>
                  <a:srgbClr val="FFFFFF"/>
                </a:solidFill>
              </a:defRPr>
            </a:pPr>
          </a:p>
        </p:txBody>
      </p:sp>
      <p:sp>
        <p:nvSpPr>
          <p:cNvPr id="218" name="Coins"/>
          <p:cNvSpPr/>
          <p:nvPr/>
        </p:nvSpPr>
        <p:spPr>
          <a:xfrm>
            <a:off x="15218067" y="5120128"/>
            <a:ext cx="2365827" cy="17797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8000">
              <a:alpha val="93997"/>
            </a:srgbClr>
          </a:solidFill>
          <a:ln w="25400">
            <a:miter lim="400000"/>
          </a:ln>
          <a:effectLst>
            <a:outerShdw sx="100000" sy="100000" kx="0" ky="0" algn="b" rotWithShape="0" blurRad="0" dist="127000" dir="3600000">
              <a:srgbClr val="000000">
                <a:alpha val="70000"/>
              </a:srgbClr>
            </a:outerShdw>
          </a:effectLst>
        </p:spPr>
        <p:txBody>
          <a:bodyPr tIns="91439" bIns="91439" anchor="ctr"/>
          <a:lstStyle/>
          <a:p>
            <a:pPr>
              <a:defRPr sz="4400">
                <a:solidFill>
                  <a:srgbClr val="FFFFFF"/>
                </a:solidFill>
              </a:defRPr>
            </a:pPr>
          </a:p>
        </p:txBody>
      </p:sp>
      <p:pic>
        <p:nvPicPr>
          <p:cNvPr id="219" name="Group" descr="Group"/>
          <p:cNvPicPr>
            <a:picLocks noChangeAspect="1"/>
          </p:cNvPicPr>
          <p:nvPr/>
        </p:nvPicPr>
        <p:blipFill>
          <a:blip r:embed="rId5">
            <a:extLst/>
          </a:blip>
          <a:stretch>
            <a:fillRect/>
          </a:stretch>
        </p:blipFill>
        <p:spPr>
          <a:xfrm>
            <a:off x="17066637" y="3459145"/>
            <a:ext cx="1532633" cy="409813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itle 1"/>
          <p:cNvSpPr txBox="1"/>
          <p:nvPr>
            <p:ph type="title"/>
          </p:nvPr>
        </p:nvSpPr>
        <p:spPr>
          <a:xfrm>
            <a:off x="1676400" y="730250"/>
            <a:ext cx="21031200" cy="2651126"/>
          </a:xfrm>
          <a:prstGeom prst="rect">
            <a:avLst/>
          </a:prstGeom>
        </p:spPr>
        <p:txBody>
          <a:bodyPr/>
          <a:lstStyle>
            <a:lvl1pPr>
              <a:defRPr sz="11000"/>
            </a:lvl1pPr>
          </a:lstStyle>
          <a:p>
            <a:pPr/>
            <a:r>
              <a:t>Server Tags</a:t>
            </a:r>
          </a:p>
        </p:txBody>
      </p:sp>
      <p:pic>
        <p:nvPicPr>
          <p:cNvPr id="224" name="Picture 3" descr="Picture 3"/>
          <p:cNvPicPr>
            <a:picLocks noChangeAspect="1"/>
          </p:cNvPicPr>
          <p:nvPr/>
        </p:nvPicPr>
        <p:blipFill>
          <a:blip r:embed="rId3">
            <a:extLst/>
          </a:blip>
          <a:stretch>
            <a:fillRect/>
          </a:stretch>
        </p:blipFill>
        <p:spPr>
          <a:xfrm>
            <a:off x="238128" y="4169442"/>
            <a:ext cx="24145874" cy="841176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Rectangle 3"/>
          <p:cNvSpPr/>
          <p:nvPr/>
        </p:nvSpPr>
        <p:spPr>
          <a:xfrm>
            <a:off x="706918" y="2428169"/>
            <a:ext cx="10864206" cy="10669348"/>
          </a:xfrm>
          <a:prstGeom prst="rect">
            <a:avLst/>
          </a:prstGeom>
          <a:solidFill>
            <a:srgbClr val="3B3B3B"/>
          </a:solidFill>
          <a:ln w="25400">
            <a:miter lim="400000"/>
          </a:ln>
          <a:extLst>
            <a:ext uri="{C572A759-6A51-4108-AA02-DFA0A04FC94B}">
              <ma14:wrappingTextBoxFlag xmlns:ma14="http://schemas.microsoft.com/office/mac/drawingml/2011/main" val="1"/>
            </a:ext>
          </a:extLst>
        </p:spPr>
        <p:txBody>
          <a:bodyPr lIns="76525" tIns="76525" rIns="76525" bIns="76525">
            <a:spAutoFit/>
          </a:bodyPr>
          <a:lstStyle/>
          <a:p>
            <a:pPr>
              <a:defRPr>
                <a:solidFill>
                  <a:srgbClr val="80FF07"/>
                </a:solidFill>
              </a:defRPr>
            </a:pPr>
            <a:r>
              <a:t>“Dhcp6": {</a:t>
            </a:r>
            <a:endParaRPr>
              <a:solidFill>
                <a:srgbClr val="FFFFFF"/>
              </a:solidFill>
            </a:endParaRPr>
          </a:p>
          <a:p>
            <a:pPr>
              <a:defRPr>
                <a:solidFill>
                  <a:srgbClr val="80FF07"/>
                </a:solidFill>
              </a:defRPr>
            </a:pPr>
            <a:r>
              <a:t>    "config-control": {</a:t>
            </a:r>
            <a:endParaRPr>
              <a:solidFill>
                <a:srgbClr val="FFFFFF"/>
              </a:solidFill>
            </a:endParaRPr>
          </a:p>
          <a:p>
            <a:pPr>
              <a:defRPr>
                <a:solidFill>
                  <a:srgbClr val="80FF07"/>
                </a:solidFill>
              </a:defRPr>
            </a:pPr>
            <a:r>
              <a:t>        "config-databases": [{</a:t>
            </a:r>
            <a:endParaRPr>
              <a:solidFill>
                <a:srgbClr val="FFFFFF"/>
              </a:solidFill>
            </a:endParaRPr>
          </a:p>
          <a:p>
            <a:pPr>
              <a:defRPr>
                <a:solidFill>
                  <a:srgbClr val="80FF07"/>
                </a:solidFill>
              </a:defRPr>
            </a:pPr>
            <a:r>
              <a:t>            "type": "mysql",</a:t>
            </a:r>
            <a:endParaRPr>
              <a:solidFill>
                <a:srgbClr val="FFFFFF"/>
              </a:solidFill>
            </a:endParaRPr>
          </a:p>
          <a:p>
            <a:pPr>
              <a:defRPr>
                <a:solidFill>
                  <a:srgbClr val="80FF07"/>
                </a:solidFill>
              </a:defRPr>
            </a:pPr>
            <a:r>
              <a:t>            "name": "kea",</a:t>
            </a:r>
            <a:endParaRPr>
              <a:solidFill>
                <a:srgbClr val="FFFFFF"/>
              </a:solidFill>
            </a:endParaRPr>
          </a:p>
          <a:p>
            <a:pPr>
              <a:defRPr>
                <a:solidFill>
                  <a:srgbClr val="80FF07"/>
                </a:solidFill>
              </a:defRPr>
            </a:pPr>
            <a:r>
              <a:t>            "user": “kea",</a:t>
            </a:r>
            <a:endParaRPr>
              <a:solidFill>
                <a:srgbClr val="FFFFFF"/>
              </a:solidFill>
            </a:endParaRPr>
          </a:p>
          <a:p>
            <a:pPr>
              <a:defRPr>
                <a:solidFill>
                  <a:srgbClr val="80FF07"/>
                </a:solidFill>
              </a:defRPr>
            </a:pPr>
            <a:r>
              <a:t>            "password": "secret1",</a:t>
            </a:r>
            <a:endParaRPr>
              <a:solidFill>
                <a:srgbClr val="FFFFFF"/>
              </a:solidFill>
            </a:endParaRPr>
          </a:p>
          <a:p>
            <a:pPr>
              <a:defRPr>
                <a:solidFill>
                  <a:srgbClr val="80FF07"/>
                </a:solidFill>
              </a:defRPr>
            </a:pPr>
            <a:r>
              <a:t>            "host": "192.0.2.1",</a:t>
            </a:r>
            <a:endParaRPr>
              <a:solidFill>
                <a:srgbClr val="FFFFFF"/>
              </a:solidFill>
            </a:endParaRPr>
          </a:p>
          <a:p>
            <a:pPr>
              <a:defRPr>
                <a:solidFill>
                  <a:srgbClr val="80FF07"/>
                </a:solidFill>
              </a:defRPr>
            </a:pPr>
            <a:r>
              <a:t>            "port": 3302</a:t>
            </a:r>
            <a:endParaRPr>
              <a:solidFill>
                <a:srgbClr val="FFFFFF"/>
              </a:solidFill>
            </a:endParaRPr>
          </a:p>
          <a:p>
            <a:pPr>
              <a:defRPr>
                <a:solidFill>
                  <a:srgbClr val="80FF07"/>
                </a:solidFill>
              </a:defRPr>
            </a:pPr>
            <a:r>
              <a:t>        }],</a:t>
            </a:r>
            <a:endParaRPr>
              <a:solidFill>
                <a:srgbClr val="FFFFFF"/>
              </a:solidFill>
            </a:endParaRPr>
          </a:p>
          <a:p>
            <a:pPr>
              <a:defRPr>
                <a:solidFill>
                  <a:srgbClr val="80FF07"/>
                </a:solidFill>
              </a:defRPr>
            </a:pPr>
            <a:r>
              <a:t>        "config-fetch-wait-time": 20</a:t>
            </a:r>
            <a:endParaRPr>
              <a:solidFill>
                <a:srgbClr val="FFFFFF"/>
              </a:solidFill>
            </a:endParaRPr>
          </a:p>
          <a:p>
            <a:pPr>
              <a:defRPr>
                <a:solidFill>
                  <a:srgbClr val="80FF07"/>
                </a:solidFill>
              </a:defRPr>
            </a:pPr>
            <a:r>
              <a:t>    },</a:t>
            </a:r>
            <a:endParaRPr>
              <a:solidFill>
                <a:srgbClr val="FFFFFF"/>
              </a:solidFill>
            </a:endParaRPr>
          </a:p>
          <a:p>
            <a:pPr>
              <a:defRPr>
                <a:solidFill>
                  <a:srgbClr val="80FF07"/>
                </a:solidFill>
              </a:defRPr>
            </a:pPr>
            <a:r>
              <a:t>    "hooks-libraries": [{</a:t>
            </a:r>
            <a:endParaRPr>
              <a:solidFill>
                <a:srgbClr val="FFFFFF"/>
              </a:solidFill>
            </a:endParaRPr>
          </a:p>
          <a:p>
            <a:pPr>
              <a:defRPr>
                <a:solidFill>
                  <a:srgbClr val="80FF07"/>
                </a:solidFill>
              </a:defRPr>
            </a:pPr>
            <a:r>
              <a:t>        "library": "/opt/kea/hooks/libdhcp_mysql_cb.so"</a:t>
            </a:r>
            <a:endParaRPr>
              <a:solidFill>
                <a:srgbClr val="FFFFFF"/>
              </a:solidFill>
            </a:endParaRPr>
          </a:p>
          <a:p>
            <a:pPr>
              <a:defRPr>
                <a:solidFill>
                  <a:srgbClr val="80FF07"/>
                </a:solidFill>
              </a:defRPr>
            </a:pPr>
            <a:r>
              <a:t>    }, {</a:t>
            </a:r>
            <a:endParaRPr>
              <a:solidFill>
                <a:srgbClr val="FFFFFF"/>
              </a:solidFill>
            </a:endParaRPr>
          </a:p>
          <a:p>
            <a:pPr>
              <a:defRPr>
                <a:solidFill>
                  <a:srgbClr val="80FF07"/>
                </a:solidFill>
              </a:defRPr>
            </a:pPr>
            <a:r>
              <a:t>        "library": “/opt/kea/hooks/libdhcp_cb_cmds.so"</a:t>
            </a:r>
            <a:endParaRPr>
              <a:solidFill>
                <a:srgbClr val="FFFFFF"/>
              </a:solidFill>
            </a:endParaRPr>
          </a:p>
          <a:p>
            <a:pPr>
              <a:defRPr>
                <a:solidFill>
                  <a:srgbClr val="80FF07"/>
                </a:solidFill>
              </a:defRPr>
            </a:pPr>
            <a:r>
              <a:t>    }],</a:t>
            </a:r>
            <a:endParaRPr>
              <a:solidFill>
                <a:srgbClr val="FFFFFF"/>
              </a:solidFill>
            </a:endParaRPr>
          </a:p>
          <a:p>
            <a:pPr>
              <a:defRPr>
                <a:solidFill>
                  <a:srgbClr val="80FF07"/>
                </a:solidFill>
              </a:defRPr>
            </a:pPr>
            <a:r>
              <a:t>    ...</a:t>
            </a:r>
            <a:endParaRPr>
              <a:solidFill>
                <a:srgbClr val="FFFFFF"/>
              </a:solidFill>
            </a:endParaRPr>
          </a:p>
          <a:p>
            <a:pPr>
              <a:defRPr>
                <a:solidFill>
                  <a:srgbClr val="80FF07"/>
                </a:solidFill>
              </a:defRPr>
            </a:pPr>
            <a:r>
              <a:t>}</a:t>
            </a:r>
          </a:p>
        </p:txBody>
      </p:sp>
      <p:pic>
        <p:nvPicPr>
          <p:cNvPr id="229" name="Picture 4" descr="Picture 4"/>
          <p:cNvPicPr>
            <a:picLocks noChangeAspect="1"/>
          </p:cNvPicPr>
          <p:nvPr/>
        </p:nvPicPr>
        <p:blipFill>
          <a:blip r:embed="rId2">
            <a:extLst/>
          </a:blip>
          <a:stretch>
            <a:fillRect/>
          </a:stretch>
        </p:blipFill>
        <p:spPr>
          <a:xfrm>
            <a:off x="673502" y="3635411"/>
            <a:ext cx="8938364" cy="3786187"/>
          </a:xfrm>
          <a:prstGeom prst="rect">
            <a:avLst/>
          </a:prstGeom>
          <a:ln w="12700">
            <a:miter lim="400000"/>
          </a:ln>
        </p:spPr>
      </p:pic>
      <p:sp>
        <p:nvSpPr>
          <p:cNvPr id="230" name="Rectangle 5"/>
          <p:cNvSpPr txBox="1"/>
          <p:nvPr/>
        </p:nvSpPr>
        <p:spPr>
          <a:xfrm>
            <a:off x="12331315" y="4023278"/>
            <a:ext cx="6020986" cy="1009459"/>
          </a:xfrm>
          <a:prstGeom prst="rect">
            <a:avLst/>
          </a:prstGeom>
          <a:ln w="25400">
            <a:miter lim="400000"/>
          </a:ln>
          <a:extLst>
            <a:ext uri="{C572A759-6A51-4108-AA02-DFA0A04FC94B}">
              <ma14:wrappingTextBoxFlag xmlns:ma14="http://schemas.microsoft.com/office/mac/drawingml/2011/main" val="1"/>
            </a:ext>
          </a:extLst>
        </p:spPr>
        <p:txBody>
          <a:bodyPr wrap="none" lIns="76525" tIns="76525" rIns="76525" bIns="76525">
            <a:spAutoFit/>
          </a:bodyPr>
          <a:lstStyle>
            <a:lvl1pPr marL="956591" indent="-956591">
              <a:buSzPct val="100000"/>
              <a:buFont typeface="Arial"/>
              <a:buChar char="•"/>
              <a:defRPr sz="6600"/>
            </a:lvl1pPr>
          </a:lstStyle>
          <a:p>
            <a:pPr/>
            <a:r>
              <a:t>DB credentials</a:t>
            </a:r>
          </a:p>
        </p:txBody>
      </p:sp>
      <p:sp>
        <p:nvSpPr>
          <p:cNvPr id="231" name="Rectangle 6"/>
          <p:cNvSpPr txBox="1"/>
          <p:nvPr/>
        </p:nvSpPr>
        <p:spPr>
          <a:xfrm>
            <a:off x="12331315" y="7254155"/>
            <a:ext cx="6298885" cy="1009460"/>
          </a:xfrm>
          <a:prstGeom prst="rect">
            <a:avLst/>
          </a:prstGeom>
          <a:ln w="25400">
            <a:miter lim="400000"/>
          </a:ln>
          <a:extLst>
            <a:ext uri="{C572A759-6A51-4108-AA02-DFA0A04FC94B}">
              <ma14:wrappingTextBoxFlag xmlns:ma14="http://schemas.microsoft.com/office/mac/drawingml/2011/main" val="1"/>
            </a:ext>
          </a:extLst>
        </p:spPr>
        <p:txBody>
          <a:bodyPr wrap="none" lIns="76525" tIns="76525" rIns="76525" bIns="76525">
            <a:spAutoFit/>
          </a:bodyPr>
          <a:lstStyle>
            <a:lvl1pPr marL="956591" indent="-956591">
              <a:buSzPct val="100000"/>
              <a:buFont typeface="Arial"/>
              <a:buChar char="•"/>
              <a:defRPr sz="6600"/>
            </a:lvl1pPr>
          </a:lstStyle>
          <a:p>
            <a:pPr/>
            <a:r>
              <a:t>refresh interval</a:t>
            </a:r>
          </a:p>
        </p:txBody>
      </p:sp>
      <p:pic>
        <p:nvPicPr>
          <p:cNvPr id="232" name="Picture 7" descr="Picture 7"/>
          <p:cNvPicPr>
            <a:picLocks noChangeAspect="1"/>
          </p:cNvPicPr>
          <p:nvPr/>
        </p:nvPicPr>
        <p:blipFill>
          <a:blip r:embed="rId2">
            <a:extLst/>
          </a:blip>
          <a:stretch>
            <a:fillRect/>
          </a:stretch>
        </p:blipFill>
        <p:spPr>
          <a:xfrm>
            <a:off x="714741" y="7927637"/>
            <a:ext cx="8642835" cy="1012081"/>
          </a:xfrm>
          <a:prstGeom prst="rect">
            <a:avLst/>
          </a:prstGeom>
          <a:ln w="12700">
            <a:miter lim="400000"/>
          </a:ln>
        </p:spPr>
      </p:pic>
      <p:pic>
        <p:nvPicPr>
          <p:cNvPr id="233" name="Picture 8" descr="Picture 8"/>
          <p:cNvPicPr>
            <a:picLocks noChangeAspect="1"/>
          </p:cNvPicPr>
          <p:nvPr/>
        </p:nvPicPr>
        <p:blipFill>
          <a:blip r:embed="rId2">
            <a:extLst/>
          </a:blip>
          <a:stretch>
            <a:fillRect/>
          </a:stretch>
        </p:blipFill>
        <p:spPr>
          <a:xfrm>
            <a:off x="606657" y="9209116"/>
            <a:ext cx="8650657" cy="1729331"/>
          </a:xfrm>
          <a:prstGeom prst="rect">
            <a:avLst/>
          </a:prstGeom>
          <a:ln w="12700">
            <a:miter lim="400000"/>
          </a:ln>
        </p:spPr>
      </p:pic>
      <p:pic>
        <p:nvPicPr>
          <p:cNvPr id="234" name="Picture 10" descr="Picture 10"/>
          <p:cNvPicPr>
            <a:picLocks noChangeAspect="1"/>
          </p:cNvPicPr>
          <p:nvPr/>
        </p:nvPicPr>
        <p:blipFill>
          <a:blip r:embed="rId2">
            <a:extLst/>
          </a:blip>
          <a:stretch>
            <a:fillRect/>
          </a:stretch>
        </p:blipFill>
        <p:spPr>
          <a:xfrm>
            <a:off x="614485" y="11386818"/>
            <a:ext cx="8642834" cy="1097291"/>
          </a:xfrm>
          <a:prstGeom prst="rect">
            <a:avLst/>
          </a:prstGeom>
          <a:ln w="12700">
            <a:miter lim="400000"/>
          </a:ln>
        </p:spPr>
      </p:pic>
      <p:sp>
        <p:nvSpPr>
          <p:cNvPr id="235" name="Rectangle 12"/>
          <p:cNvSpPr txBox="1"/>
          <p:nvPr/>
        </p:nvSpPr>
        <p:spPr>
          <a:xfrm>
            <a:off x="12331315" y="8732052"/>
            <a:ext cx="11976159" cy="2050859"/>
          </a:xfrm>
          <a:prstGeom prst="rect">
            <a:avLst/>
          </a:prstGeom>
          <a:ln w="25400">
            <a:miter lim="400000"/>
          </a:ln>
          <a:extLst>
            <a:ext uri="{C572A759-6A51-4108-AA02-DFA0A04FC94B}">
              <ma14:wrappingTextBoxFlag xmlns:ma14="http://schemas.microsoft.com/office/mac/drawingml/2011/main" val="1"/>
            </a:ext>
          </a:extLst>
        </p:spPr>
        <p:txBody>
          <a:bodyPr lIns="76525" tIns="76525" rIns="76525" bIns="76525">
            <a:spAutoFit/>
          </a:bodyPr>
          <a:lstStyle>
            <a:lvl1pPr marL="956591" indent="-956591">
              <a:buSzPct val="100000"/>
              <a:buFont typeface="Arial"/>
              <a:buChar char="•"/>
              <a:defRPr sz="6600"/>
            </a:lvl1pPr>
          </a:lstStyle>
          <a:p>
            <a:pPr/>
            <a:r>
              <a:t>CB hook, tells Kea to look at the DB for configuration</a:t>
            </a:r>
          </a:p>
        </p:txBody>
      </p:sp>
      <p:sp>
        <p:nvSpPr>
          <p:cNvPr id="236" name="Rectangle 13"/>
          <p:cNvSpPr txBox="1"/>
          <p:nvPr/>
        </p:nvSpPr>
        <p:spPr>
          <a:xfrm>
            <a:off x="12331315" y="10751708"/>
            <a:ext cx="11976159" cy="2050859"/>
          </a:xfrm>
          <a:prstGeom prst="rect">
            <a:avLst/>
          </a:prstGeom>
          <a:ln w="25400">
            <a:miter lim="400000"/>
          </a:ln>
          <a:extLst>
            <a:ext uri="{C572A759-6A51-4108-AA02-DFA0A04FC94B}">
              <ma14:wrappingTextBoxFlag xmlns:ma14="http://schemas.microsoft.com/office/mac/drawingml/2011/main" val="1"/>
            </a:ext>
          </a:extLst>
        </p:spPr>
        <p:txBody>
          <a:bodyPr lIns="76525" tIns="76525" rIns="76525" bIns="76525">
            <a:spAutoFit/>
          </a:bodyPr>
          <a:lstStyle>
            <a:lvl1pPr marL="956591" indent="-956591">
              <a:buSzPct val="100000"/>
              <a:buFont typeface="Arial"/>
              <a:buChar char="•"/>
              <a:defRPr sz="6600"/>
            </a:lvl1pPr>
          </a:lstStyle>
          <a:p>
            <a:pPr/>
            <a:r>
              <a:t>CB commands hook, tells Kea to expose REST api</a:t>
            </a:r>
          </a:p>
        </p:txBody>
      </p:sp>
      <p:sp>
        <p:nvSpPr>
          <p:cNvPr id="237" name="Title 14"/>
          <p:cNvSpPr txBox="1"/>
          <p:nvPr>
            <p:ph type="title"/>
          </p:nvPr>
        </p:nvSpPr>
        <p:spPr>
          <a:xfrm>
            <a:off x="372068" y="227928"/>
            <a:ext cx="23677082" cy="2651126"/>
          </a:xfrm>
          <a:prstGeom prst="rect">
            <a:avLst/>
          </a:prstGeom>
        </p:spPr>
        <p:txBody>
          <a:bodyPr/>
          <a:lstStyle>
            <a:lvl1pPr>
              <a:defRPr sz="6600"/>
            </a:lvl1pPr>
          </a:lstStyle>
          <a:p>
            <a:pPr/>
            <a:r>
              <a:t>sample /etc/kea/kea-dhcp6.conf configuration file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2"/>
      <p:bldP build="whole" bldLvl="1" animBg="1" rev="0" advAuto="0" spid="231" grpId="1"/>
      <p:bldP build="whole" bldLvl="1" animBg="1" rev="0" advAuto="0" spid="236" grpId="3"/>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Rectangle 1"/>
          <p:cNvSpPr/>
          <p:nvPr/>
        </p:nvSpPr>
        <p:spPr>
          <a:xfrm>
            <a:off x="17510081" y="2988505"/>
            <a:ext cx="3898211" cy="3002865"/>
          </a:xfrm>
          <a:prstGeom prst="rect">
            <a:avLst/>
          </a:prstGeom>
          <a:solidFill>
            <a:srgbClr val="E6E6E6"/>
          </a:solidFill>
          <a:ln w="76200">
            <a:solidFill>
              <a:schemeClr val="accent1"/>
            </a:solidFill>
            <a:miter/>
          </a:ln>
        </p:spPr>
        <p:txBody>
          <a:bodyPr tIns="91439" bIns="91439" anchor="ctr"/>
          <a:lstStyle/>
          <a:p>
            <a:pPr algn="ctr">
              <a:defRPr>
                <a:solidFill>
                  <a:srgbClr val="FFFFFF"/>
                </a:solidFill>
              </a:defRPr>
            </a:pPr>
          </a:p>
        </p:txBody>
      </p:sp>
      <p:grpSp>
        <p:nvGrpSpPr>
          <p:cNvPr id="267" name="Group"/>
          <p:cNvGrpSpPr/>
          <p:nvPr/>
        </p:nvGrpSpPr>
        <p:grpSpPr>
          <a:xfrm>
            <a:off x="16711837" y="9872344"/>
            <a:ext cx="5814949" cy="3373198"/>
            <a:chOff x="0" y="-1"/>
            <a:chExt cx="5814947" cy="3373196"/>
          </a:xfrm>
        </p:grpSpPr>
        <p:grpSp>
          <p:nvGrpSpPr>
            <p:cNvPr id="248" name="Group"/>
            <p:cNvGrpSpPr/>
            <p:nvPr/>
          </p:nvGrpSpPr>
          <p:grpSpPr>
            <a:xfrm>
              <a:off x="-1" y="-2"/>
              <a:ext cx="2975980" cy="2539030"/>
              <a:chOff x="0" y="0"/>
              <a:chExt cx="2975978" cy="2539029"/>
            </a:xfrm>
          </p:grpSpPr>
          <p:pic>
            <p:nvPicPr>
              <p:cNvPr id="240"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41"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pic>
            <p:nvPicPr>
              <p:cNvPr id="242"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43"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pic>
            <p:nvPicPr>
              <p:cNvPr id="244"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45"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pic>
            <p:nvPicPr>
              <p:cNvPr id="246"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47"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grpSp>
        <p:grpSp>
          <p:nvGrpSpPr>
            <p:cNvPr id="257" name="Group"/>
            <p:cNvGrpSpPr/>
            <p:nvPr/>
          </p:nvGrpSpPr>
          <p:grpSpPr>
            <a:xfrm>
              <a:off x="1355190" y="492857"/>
              <a:ext cx="2975980" cy="2539030"/>
              <a:chOff x="0" y="0"/>
              <a:chExt cx="2975978" cy="2539029"/>
            </a:xfrm>
          </p:grpSpPr>
          <p:pic>
            <p:nvPicPr>
              <p:cNvPr id="249"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50"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pic>
            <p:nvPicPr>
              <p:cNvPr id="251"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52"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pic>
            <p:nvPicPr>
              <p:cNvPr id="253"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54"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pic>
            <p:nvPicPr>
              <p:cNvPr id="255"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56"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grpSp>
        <p:grpSp>
          <p:nvGrpSpPr>
            <p:cNvPr id="266" name="Group"/>
            <p:cNvGrpSpPr/>
            <p:nvPr/>
          </p:nvGrpSpPr>
          <p:grpSpPr>
            <a:xfrm>
              <a:off x="2838966" y="834166"/>
              <a:ext cx="2975982" cy="2539029"/>
              <a:chOff x="0" y="0"/>
              <a:chExt cx="2975980" cy="2539027"/>
            </a:xfrm>
          </p:grpSpPr>
          <p:pic>
            <p:nvPicPr>
              <p:cNvPr id="258" name="server.png" descr="server.png"/>
              <p:cNvPicPr>
                <a:picLocks noChangeAspect="1"/>
              </p:cNvPicPr>
              <p:nvPr/>
            </p:nvPicPr>
            <p:blipFill>
              <a:blip r:embed="rId3">
                <a:extLst/>
              </a:blip>
              <a:stretch>
                <a:fillRect/>
              </a:stretch>
            </p:blipFill>
            <p:spPr>
              <a:xfrm>
                <a:off x="-1" y="0"/>
                <a:ext cx="2975982" cy="2539028"/>
              </a:xfrm>
              <a:prstGeom prst="rect">
                <a:avLst/>
              </a:prstGeom>
              <a:ln w="12700" cap="flat">
                <a:noFill/>
                <a:miter lim="400000"/>
              </a:ln>
              <a:effectLst/>
            </p:spPr>
          </p:pic>
          <p:pic>
            <p:nvPicPr>
              <p:cNvPr id="259" name="kea-logo-100x70.png" descr="kea-logo-100x70.png"/>
              <p:cNvPicPr>
                <a:picLocks noChangeAspect="1"/>
              </p:cNvPicPr>
              <p:nvPr/>
            </p:nvPicPr>
            <p:blipFill>
              <a:blip r:embed="rId4">
                <a:extLst/>
              </a:blip>
              <a:stretch>
                <a:fillRect/>
              </a:stretch>
            </p:blipFill>
            <p:spPr>
              <a:xfrm>
                <a:off x="438261" y="1576832"/>
                <a:ext cx="1301769" cy="683430"/>
              </a:xfrm>
              <a:prstGeom prst="rect">
                <a:avLst/>
              </a:prstGeom>
              <a:ln w="12700" cap="flat">
                <a:noFill/>
                <a:miter lim="400000"/>
              </a:ln>
              <a:effectLst/>
            </p:spPr>
          </p:pic>
          <p:pic>
            <p:nvPicPr>
              <p:cNvPr id="260" name="server.png" descr="server.png"/>
              <p:cNvPicPr>
                <a:picLocks noChangeAspect="1"/>
              </p:cNvPicPr>
              <p:nvPr/>
            </p:nvPicPr>
            <p:blipFill>
              <a:blip r:embed="rId3">
                <a:extLst/>
              </a:blip>
              <a:stretch>
                <a:fillRect/>
              </a:stretch>
            </p:blipFill>
            <p:spPr>
              <a:xfrm>
                <a:off x="-1" y="0"/>
                <a:ext cx="2975982" cy="2539028"/>
              </a:xfrm>
              <a:prstGeom prst="rect">
                <a:avLst/>
              </a:prstGeom>
              <a:ln w="12700" cap="flat">
                <a:noFill/>
                <a:miter lim="400000"/>
              </a:ln>
              <a:effectLst/>
            </p:spPr>
          </p:pic>
          <p:pic>
            <p:nvPicPr>
              <p:cNvPr id="261" name="kea-logo-100x70.png" descr="kea-logo-100x70.png"/>
              <p:cNvPicPr>
                <a:picLocks noChangeAspect="1"/>
              </p:cNvPicPr>
              <p:nvPr/>
            </p:nvPicPr>
            <p:blipFill>
              <a:blip r:embed="rId4">
                <a:extLst/>
              </a:blip>
              <a:stretch>
                <a:fillRect/>
              </a:stretch>
            </p:blipFill>
            <p:spPr>
              <a:xfrm>
                <a:off x="438261" y="1576832"/>
                <a:ext cx="1301769" cy="683430"/>
              </a:xfrm>
              <a:prstGeom prst="rect">
                <a:avLst/>
              </a:prstGeom>
              <a:ln w="12700" cap="flat">
                <a:noFill/>
                <a:miter lim="400000"/>
              </a:ln>
              <a:effectLst/>
            </p:spPr>
          </p:pic>
          <p:pic>
            <p:nvPicPr>
              <p:cNvPr id="262" name="server.png" descr="server.png"/>
              <p:cNvPicPr>
                <a:picLocks noChangeAspect="1"/>
              </p:cNvPicPr>
              <p:nvPr/>
            </p:nvPicPr>
            <p:blipFill>
              <a:blip r:embed="rId3">
                <a:extLst/>
              </a:blip>
              <a:stretch>
                <a:fillRect/>
              </a:stretch>
            </p:blipFill>
            <p:spPr>
              <a:xfrm>
                <a:off x="-1" y="0"/>
                <a:ext cx="2975982" cy="2539028"/>
              </a:xfrm>
              <a:prstGeom prst="rect">
                <a:avLst/>
              </a:prstGeom>
              <a:ln w="12700" cap="flat">
                <a:noFill/>
                <a:miter lim="400000"/>
              </a:ln>
              <a:effectLst/>
            </p:spPr>
          </p:pic>
          <p:pic>
            <p:nvPicPr>
              <p:cNvPr id="263" name="kea-logo-100x70.png" descr="kea-logo-100x70.png"/>
              <p:cNvPicPr>
                <a:picLocks noChangeAspect="1"/>
              </p:cNvPicPr>
              <p:nvPr/>
            </p:nvPicPr>
            <p:blipFill>
              <a:blip r:embed="rId4">
                <a:extLst/>
              </a:blip>
              <a:stretch>
                <a:fillRect/>
              </a:stretch>
            </p:blipFill>
            <p:spPr>
              <a:xfrm>
                <a:off x="438261" y="1576832"/>
                <a:ext cx="1301769" cy="683430"/>
              </a:xfrm>
              <a:prstGeom prst="rect">
                <a:avLst/>
              </a:prstGeom>
              <a:ln w="12700" cap="flat">
                <a:noFill/>
                <a:miter lim="400000"/>
              </a:ln>
              <a:effectLst/>
            </p:spPr>
          </p:pic>
          <p:pic>
            <p:nvPicPr>
              <p:cNvPr id="264" name="server.png" descr="server.png"/>
              <p:cNvPicPr>
                <a:picLocks noChangeAspect="1"/>
              </p:cNvPicPr>
              <p:nvPr/>
            </p:nvPicPr>
            <p:blipFill>
              <a:blip r:embed="rId3">
                <a:extLst/>
              </a:blip>
              <a:stretch>
                <a:fillRect/>
              </a:stretch>
            </p:blipFill>
            <p:spPr>
              <a:xfrm>
                <a:off x="-1" y="0"/>
                <a:ext cx="2975982" cy="2539028"/>
              </a:xfrm>
              <a:prstGeom prst="rect">
                <a:avLst/>
              </a:prstGeom>
              <a:ln w="12700" cap="flat">
                <a:noFill/>
                <a:miter lim="400000"/>
              </a:ln>
              <a:effectLst/>
            </p:spPr>
          </p:pic>
          <p:pic>
            <p:nvPicPr>
              <p:cNvPr id="265" name="kea-logo-100x70.png" descr="kea-logo-100x70.png"/>
              <p:cNvPicPr>
                <a:picLocks noChangeAspect="1"/>
              </p:cNvPicPr>
              <p:nvPr/>
            </p:nvPicPr>
            <p:blipFill>
              <a:blip r:embed="rId4">
                <a:extLst/>
              </a:blip>
              <a:stretch>
                <a:fillRect/>
              </a:stretch>
            </p:blipFill>
            <p:spPr>
              <a:xfrm>
                <a:off x="438261" y="1576832"/>
                <a:ext cx="1301769" cy="683430"/>
              </a:xfrm>
              <a:prstGeom prst="rect">
                <a:avLst/>
              </a:prstGeom>
              <a:ln w="12700" cap="flat">
                <a:noFill/>
                <a:miter lim="400000"/>
              </a:ln>
              <a:effectLst/>
            </p:spPr>
          </p:pic>
        </p:grpSp>
      </p:grpSp>
      <p:grpSp>
        <p:nvGrpSpPr>
          <p:cNvPr id="295" name="Group"/>
          <p:cNvGrpSpPr/>
          <p:nvPr/>
        </p:nvGrpSpPr>
        <p:grpSpPr>
          <a:xfrm>
            <a:off x="13178911" y="10117482"/>
            <a:ext cx="5814949" cy="3373198"/>
            <a:chOff x="0" y="-1"/>
            <a:chExt cx="5814947" cy="3373196"/>
          </a:xfrm>
        </p:grpSpPr>
        <p:grpSp>
          <p:nvGrpSpPr>
            <p:cNvPr id="276" name="Group"/>
            <p:cNvGrpSpPr/>
            <p:nvPr/>
          </p:nvGrpSpPr>
          <p:grpSpPr>
            <a:xfrm>
              <a:off x="-1" y="-2"/>
              <a:ext cx="2975980" cy="2539030"/>
              <a:chOff x="0" y="0"/>
              <a:chExt cx="2975978" cy="2539029"/>
            </a:xfrm>
          </p:grpSpPr>
          <p:pic>
            <p:nvPicPr>
              <p:cNvPr id="268"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69"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pic>
            <p:nvPicPr>
              <p:cNvPr id="270"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71"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pic>
            <p:nvPicPr>
              <p:cNvPr id="272"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73"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pic>
            <p:nvPicPr>
              <p:cNvPr id="274"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75"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grpSp>
        <p:grpSp>
          <p:nvGrpSpPr>
            <p:cNvPr id="285" name="Group"/>
            <p:cNvGrpSpPr/>
            <p:nvPr/>
          </p:nvGrpSpPr>
          <p:grpSpPr>
            <a:xfrm>
              <a:off x="1355190" y="492857"/>
              <a:ext cx="2975980" cy="2539030"/>
              <a:chOff x="0" y="0"/>
              <a:chExt cx="2975978" cy="2539029"/>
            </a:xfrm>
          </p:grpSpPr>
          <p:pic>
            <p:nvPicPr>
              <p:cNvPr id="277"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78"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pic>
            <p:nvPicPr>
              <p:cNvPr id="279"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80"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pic>
            <p:nvPicPr>
              <p:cNvPr id="281"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82"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pic>
            <p:nvPicPr>
              <p:cNvPr id="283" name="server.png" descr="server.png"/>
              <p:cNvPicPr>
                <a:picLocks noChangeAspect="1"/>
              </p:cNvPicPr>
              <p:nvPr/>
            </p:nvPicPr>
            <p:blipFill>
              <a:blip r:embed="rId3">
                <a:extLst/>
              </a:blip>
              <a:stretch>
                <a:fillRect/>
              </a:stretch>
            </p:blipFill>
            <p:spPr>
              <a:xfrm>
                <a:off x="0" y="0"/>
                <a:ext cx="2975979" cy="2539030"/>
              </a:xfrm>
              <a:prstGeom prst="rect">
                <a:avLst/>
              </a:prstGeom>
              <a:ln w="12700" cap="flat">
                <a:noFill/>
                <a:miter lim="400000"/>
              </a:ln>
              <a:effectLst/>
            </p:spPr>
          </p:pic>
          <p:pic>
            <p:nvPicPr>
              <p:cNvPr id="284" name="kea-logo-100x70.png" descr="kea-logo-100x70.png"/>
              <p:cNvPicPr>
                <a:picLocks noChangeAspect="1"/>
              </p:cNvPicPr>
              <p:nvPr/>
            </p:nvPicPr>
            <p:blipFill>
              <a:blip r:embed="rId4">
                <a:extLst/>
              </a:blip>
              <a:stretch>
                <a:fillRect/>
              </a:stretch>
            </p:blipFill>
            <p:spPr>
              <a:xfrm>
                <a:off x="438261" y="1576833"/>
                <a:ext cx="1301768" cy="683430"/>
              </a:xfrm>
              <a:prstGeom prst="rect">
                <a:avLst/>
              </a:prstGeom>
              <a:ln w="12700" cap="flat">
                <a:noFill/>
                <a:miter lim="400000"/>
              </a:ln>
              <a:effectLst/>
            </p:spPr>
          </p:pic>
        </p:grpSp>
        <p:grpSp>
          <p:nvGrpSpPr>
            <p:cNvPr id="294" name="Group"/>
            <p:cNvGrpSpPr/>
            <p:nvPr/>
          </p:nvGrpSpPr>
          <p:grpSpPr>
            <a:xfrm>
              <a:off x="2838966" y="834166"/>
              <a:ext cx="2975982" cy="2539029"/>
              <a:chOff x="0" y="0"/>
              <a:chExt cx="2975980" cy="2539027"/>
            </a:xfrm>
          </p:grpSpPr>
          <p:pic>
            <p:nvPicPr>
              <p:cNvPr id="286" name="server.png" descr="server.png"/>
              <p:cNvPicPr>
                <a:picLocks noChangeAspect="1"/>
              </p:cNvPicPr>
              <p:nvPr/>
            </p:nvPicPr>
            <p:blipFill>
              <a:blip r:embed="rId3">
                <a:extLst/>
              </a:blip>
              <a:stretch>
                <a:fillRect/>
              </a:stretch>
            </p:blipFill>
            <p:spPr>
              <a:xfrm>
                <a:off x="-1" y="0"/>
                <a:ext cx="2975982" cy="2539028"/>
              </a:xfrm>
              <a:prstGeom prst="rect">
                <a:avLst/>
              </a:prstGeom>
              <a:ln w="12700" cap="flat">
                <a:noFill/>
                <a:miter lim="400000"/>
              </a:ln>
              <a:effectLst/>
            </p:spPr>
          </p:pic>
          <p:pic>
            <p:nvPicPr>
              <p:cNvPr id="287" name="kea-logo-100x70.png" descr="kea-logo-100x70.png"/>
              <p:cNvPicPr>
                <a:picLocks noChangeAspect="1"/>
              </p:cNvPicPr>
              <p:nvPr/>
            </p:nvPicPr>
            <p:blipFill>
              <a:blip r:embed="rId4">
                <a:extLst/>
              </a:blip>
              <a:stretch>
                <a:fillRect/>
              </a:stretch>
            </p:blipFill>
            <p:spPr>
              <a:xfrm>
                <a:off x="438261" y="1576832"/>
                <a:ext cx="1301769" cy="683430"/>
              </a:xfrm>
              <a:prstGeom prst="rect">
                <a:avLst/>
              </a:prstGeom>
              <a:ln w="12700" cap="flat">
                <a:noFill/>
                <a:miter lim="400000"/>
              </a:ln>
              <a:effectLst/>
            </p:spPr>
          </p:pic>
          <p:pic>
            <p:nvPicPr>
              <p:cNvPr id="288" name="server.png" descr="server.png"/>
              <p:cNvPicPr>
                <a:picLocks noChangeAspect="1"/>
              </p:cNvPicPr>
              <p:nvPr/>
            </p:nvPicPr>
            <p:blipFill>
              <a:blip r:embed="rId3">
                <a:extLst/>
              </a:blip>
              <a:stretch>
                <a:fillRect/>
              </a:stretch>
            </p:blipFill>
            <p:spPr>
              <a:xfrm>
                <a:off x="-1" y="0"/>
                <a:ext cx="2975982" cy="2539028"/>
              </a:xfrm>
              <a:prstGeom prst="rect">
                <a:avLst/>
              </a:prstGeom>
              <a:ln w="12700" cap="flat">
                <a:noFill/>
                <a:miter lim="400000"/>
              </a:ln>
              <a:effectLst/>
            </p:spPr>
          </p:pic>
          <p:pic>
            <p:nvPicPr>
              <p:cNvPr id="289" name="kea-logo-100x70.png" descr="kea-logo-100x70.png"/>
              <p:cNvPicPr>
                <a:picLocks noChangeAspect="1"/>
              </p:cNvPicPr>
              <p:nvPr/>
            </p:nvPicPr>
            <p:blipFill>
              <a:blip r:embed="rId4">
                <a:extLst/>
              </a:blip>
              <a:stretch>
                <a:fillRect/>
              </a:stretch>
            </p:blipFill>
            <p:spPr>
              <a:xfrm>
                <a:off x="438261" y="1576832"/>
                <a:ext cx="1301769" cy="683430"/>
              </a:xfrm>
              <a:prstGeom prst="rect">
                <a:avLst/>
              </a:prstGeom>
              <a:ln w="12700" cap="flat">
                <a:noFill/>
                <a:miter lim="400000"/>
              </a:ln>
              <a:effectLst/>
            </p:spPr>
          </p:pic>
          <p:pic>
            <p:nvPicPr>
              <p:cNvPr id="290" name="server.png" descr="server.png"/>
              <p:cNvPicPr>
                <a:picLocks noChangeAspect="1"/>
              </p:cNvPicPr>
              <p:nvPr/>
            </p:nvPicPr>
            <p:blipFill>
              <a:blip r:embed="rId3">
                <a:extLst/>
              </a:blip>
              <a:stretch>
                <a:fillRect/>
              </a:stretch>
            </p:blipFill>
            <p:spPr>
              <a:xfrm>
                <a:off x="-1" y="0"/>
                <a:ext cx="2975982" cy="2539028"/>
              </a:xfrm>
              <a:prstGeom prst="rect">
                <a:avLst/>
              </a:prstGeom>
              <a:ln w="12700" cap="flat">
                <a:noFill/>
                <a:miter lim="400000"/>
              </a:ln>
              <a:effectLst/>
            </p:spPr>
          </p:pic>
          <p:pic>
            <p:nvPicPr>
              <p:cNvPr id="291" name="kea-logo-100x70.png" descr="kea-logo-100x70.png"/>
              <p:cNvPicPr>
                <a:picLocks noChangeAspect="1"/>
              </p:cNvPicPr>
              <p:nvPr/>
            </p:nvPicPr>
            <p:blipFill>
              <a:blip r:embed="rId4">
                <a:extLst/>
              </a:blip>
              <a:stretch>
                <a:fillRect/>
              </a:stretch>
            </p:blipFill>
            <p:spPr>
              <a:xfrm>
                <a:off x="438261" y="1576832"/>
                <a:ext cx="1301769" cy="683430"/>
              </a:xfrm>
              <a:prstGeom prst="rect">
                <a:avLst/>
              </a:prstGeom>
              <a:ln w="12700" cap="flat">
                <a:noFill/>
                <a:miter lim="400000"/>
              </a:ln>
              <a:effectLst/>
            </p:spPr>
          </p:pic>
          <p:pic>
            <p:nvPicPr>
              <p:cNvPr id="292" name="server.png" descr="server.png"/>
              <p:cNvPicPr>
                <a:picLocks noChangeAspect="1"/>
              </p:cNvPicPr>
              <p:nvPr/>
            </p:nvPicPr>
            <p:blipFill>
              <a:blip r:embed="rId3">
                <a:extLst/>
              </a:blip>
              <a:stretch>
                <a:fillRect/>
              </a:stretch>
            </p:blipFill>
            <p:spPr>
              <a:xfrm>
                <a:off x="-1" y="0"/>
                <a:ext cx="2975982" cy="2539028"/>
              </a:xfrm>
              <a:prstGeom prst="rect">
                <a:avLst/>
              </a:prstGeom>
              <a:ln w="12700" cap="flat">
                <a:noFill/>
                <a:miter lim="400000"/>
              </a:ln>
              <a:effectLst/>
            </p:spPr>
          </p:pic>
          <p:pic>
            <p:nvPicPr>
              <p:cNvPr id="293" name="kea-logo-100x70.png" descr="kea-logo-100x70.png"/>
              <p:cNvPicPr>
                <a:picLocks noChangeAspect="1"/>
              </p:cNvPicPr>
              <p:nvPr/>
            </p:nvPicPr>
            <p:blipFill>
              <a:blip r:embed="rId4">
                <a:extLst/>
              </a:blip>
              <a:stretch>
                <a:fillRect/>
              </a:stretch>
            </p:blipFill>
            <p:spPr>
              <a:xfrm>
                <a:off x="438261" y="1576832"/>
                <a:ext cx="1301769" cy="683430"/>
              </a:xfrm>
              <a:prstGeom prst="rect">
                <a:avLst/>
              </a:prstGeom>
              <a:ln w="12700" cap="flat">
                <a:noFill/>
                <a:miter lim="400000"/>
              </a:ln>
              <a:effectLst/>
            </p:spPr>
          </p:pic>
        </p:grpSp>
      </p:grpSp>
      <p:sp>
        <p:nvSpPr>
          <p:cNvPr id="296" name="Configuration DB…"/>
          <p:cNvSpPr txBox="1"/>
          <p:nvPr>
            <p:ph type="title"/>
          </p:nvPr>
        </p:nvSpPr>
        <p:spPr>
          <a:xfrm>
            <a:off x="348611" y="730254"/>
            <a:ext cx="23747144" cy="2651127"/>
          </a:xfrm>
          <a:prstGeom prst="rect">
            <a:avLst/>
          </a:prstGeom>
        </p:spPr>
        <p:txBody>
          <a:bodyPr/>
          <a:lstStyle>
            <a:lvl1pPr defTabSz="831172">
              <a:defRPr sz="14400"/>
            </a:lvl1pPr>
          </a:lstStyle>
          <a:p>
            <a:pPr/>
            <a:r>
              <a:t>Uses for Configuration DB</a:t>
            </a:r>
          </a:p>
        </p:txBody>
      </p:sp>
      <p:sp>
        <p:nvSpPr>
          <p:cNvPr id="297" name="Sharing configuration…"/>
          <p:cNvSpPr txBox="1"/>
          <p:nvPr>
            <p:ph type="body" idx="1"/>
          </p:nvPr>
        </p:nvSpPr>
        <p:spPr>
          <a:xfrm>
            <a:off x="1676399" y="4537038"/>
            <a:ext cx="19366610" cy="8479019"/>
          </a:xfrm>
          <a:prstGeom prst="rect">
            <a:avLst/>
          </a:prstGeom>
        </p:spPr>
        <p:txBody>
          <a:bodyPr/>
          <a:lstStyle/>
          <a:p>
            <a:pPr>
              <a:defRPr sz="6600"/>
            </a:pPr>
            <a:r>
              <a:t>Sharing configuration </a:t>
            </a:r>
            <a:endParaRPr sz="7200"/>
          </a:p>
          <a:p>
            <a:pPr>
              <a:defRPr sz="6600"/>
            </a:pPr>
            <a:r>
              <a:t>Frequently changing configuration (options, pools, subnets, shared networks)</a:t>
            </a:r>
            <a:endParaRPr sz="7200"/>
          </a:p>
          <a:p>
            <a:pPr>
              <a:defRPr sz="6600"/>
            </a:pPr>
            <a:r>
              <a:t>Automated deployment</a:t>
            </a:r>
            <a:endParaRPr sz="7200"/>
          </a:p>
          <a:p>
            <a:pPr>
              <a:defRPr sz="6600"/>
            </a:pPr>
            <a:r>
              <a:t>Large configuration (100+ subnets)</a:t>
            </a:r>
            <a:endParaRPr sz="7200"/>
          </a:p>
          <a:p>
            <a:pPr>
              <a:defRPr sz="6600"/>
            </a:pPr>
            <a:r>
              <a:t>Large scale deployments</a:t>
            </a:r>
          </a:p>
        </p:txBody>
      </p:sp>
      <p:grpSp>
        <p:nvGrpSpPr>
          <p:cNvPr id="306" name="Group"/>
          <p:cNvGrpSpPr/>
          <p:nvPr/>
        </p:nvGrpSpPr>
        <p:grpSpPr>
          <a:xfrm>
            <a:off x="17331597" y="3367313"/>
            <a:ext cx="2550745" cy="2176229"/>
            <a:chOff x="0" y="0"/>
            <a:chExt cx="2550743" cy="2176227"/>
          </a:xfrm>
        </p:grpSpPr>
        <p:pic>
          <p:nvPicPr>
            <p:cNvPr id="298" name="server.png" descr="server.png"/>
            <p:cNvPicPr>
              <a:picLocks noChangeAspect="1"/>
            </p:cNvPicPr>
            <p:nvPr/>
          </p:nvPicPr>
          <p:blipFill>
            <a:blip r:embed="rId5">
              <a:extLst/>
            </a:blip>
            <a:stretch>
              <a:fillRect/>
            </a:stretch>
          </p:blipFill>
          <p:spPr>
            <a:xfrm>
              <a:off x="0" y="0"/>
              <a:ext cx="2550742" cy="2176228"/>
            </a:xfrm>
            <a:prstGeom prst="rect">
              <a:avLst/>
            </a:prstGeom>
            <a:ln w="12700" cap="flat">
              <a:noFill/>
              <a:miter lim="400000"/>
            </a:ln>
            <a:effectLst/>
          </p:spPr>
        </p:pic>
        <p:pic>
          <p:nvPicPr>
            <p:cNvPr id="299" name="kea-logo-100x70.png" descr="kea-logo-100x70.png"/>
            <p:cNvPicPr>
              <a:picLocks noChangeAspect="1"/>
            </p:cNvPicPr>
            <p:nvPr/>
          </p:nvPicPr>
          <p:blipFill>
            <a:blip r:embed="rId4">
              <a:extLst/>
            </a:blip>
            <a:stretch>
              <a:fillRect/>
            </a:stretch>
          </p:blipFill>
          <p:spPr>
            <a:xfrm>
              <a:off x="375637" y="1351520"/>
              <a:ext cx="1115759" cy="585775"/>
            </a:xfrm>
            <a:prstGeom prst="rect">
              <a:avLst/>
            </a:prstGeom>
            <a:ln w="12700" cap="flat">
              <a:noFill/>
              <a:miter lim="400000"/>
            </a:ln>
            <a:effectLst/>
          </p:spPr>
        </p:pic>
        <p:pic>
          <p:nvPicPr>
            <p:cNvPr id="300" name="server.png" descr="server.png"/>
            <p:cNvPicPr>
              <a:picLocks noChangeAspect="1"/>
            </p:cNvPicPr>
            <p:nvPr/>
          </p:nvPicPr>
          <p:blipFill>
            <a:blip r:embed="rId5">
              <a:extLst/>
            </a:blip>
            <a:stretch>
              <a:fillRect/>
            </a:stretch>
          </p:blipFill>
          <p:spPr>
            <a:xfrm>
              <a:off x="-1" y="0"/>
              <a:ext cx="2550745" cy="2176228"/>
            </a:xfrm>
            <a:prstGeom prst="rect">
              <a:avLst/>
            </a:prstGeom>
            <a:ln w="12700" cap="flat">
              <a:noFill/>
              <a:miter lim="400000"/>
            </a:ln>
            <a:effectLst/>
          </p:spPr>
        </p:pic>
        <p:pic>
          <p:nvPicPr>
            <p:cNvPr id="301" name="kea-logo-100x70.png" descr="kea-logo-100x70.png"/>
            <p:cNvPicPr>
              <a:picLocks noChangeAspect="1"/>
            </p:cNvPicPr>
            <p:nvPr/>
          </p:nvPicPr>
          <p:blipFill>
            <a:blip r:embed="rId4">
              <a:extLst/>
            </a:blip>
            <a:stretch>
              <a:fillRect/>
            </a:stretch>
          </p:blipFill>
          <p:spPr>
            <a:xfrm>
              <a:off x="375637" y="1351520"/>
              <a:ext cx="1115759" cy="585775"/>
            </a:xfrm>
            <a:prstGeom prst="rect">
              <a:avLst/>
            </a:prstGeom>
            <a:ln w="12700" cap="flat">
              <a:noFill/>
              <a:miter lim="400000"/>
            </a:ln>
            <a:effectLst/>
          </p:spPr>
        </p:pic>
        <p:pic>
          <p:nvPicPr>
            <p:cNvPr id="302" name="server.png" descr="server.png"/>
            <p:cNvPicPr>
              <a:picLocks noChangeAspect="1"/>
            </p:cNvPicPr>
            <p:nvPr/>
          </p:nvPicPr>
          <p:blipFill>
            <a:blip r:embed="rId5">
              <a:extLst/>
            </a:blip>
            <a:stretch>
              <a:fillRect/>
            </a:stretch>
          </p:blipFill>
          <p:spPr>
            <a:xfrm>
              <a:off x="-1" y="0"/>
              <a:ext cx="2550745" cy="2176228"/>
            </a:xfrm>
            <a:prstGeom prst="rect">
              <a:avLst/>
            </a:prstGeom>
            <a:ln w="12700" cap="flat">
              <a:noFill/>
              <a:miter lim="400000"/>
            </a:ln>
            <a:effectLst/>
          </p:spPr>
        </p:pic>
        <p:pic>
          <p:nvPicPr>
            <p:cNvPr id="303" name="kea-logo-100x70.png" descr="kea-logo-100x70.png"/>
            <p:cNvPicPr>
              <a:picLocks noChangeAspect="1"/>
            </p:cNvPicPr>
            <p:nvPr/>
          </p:nvPicPr>
          <p:blipFill>
            <a:blip r:embed="rId4">
              <a:extLst/>
            </a:blip>
            <a:stretch>
              <a:fillRect/>
            </a:stretch>
          </p:blipFill>
          <p:spPr>
            <a:xfrm>
              <a:off x="375637" y="1351520"/>
              <a:ext cx="1115759" cy="585775"/>
            </a:xfrm>
            <a:prstGeom prst="rect">
              <a:avLst/>
            </a:prstGeom>
            <a:ln w="12700" cap="flat">
              <a:noFill/>
              <a:miter lim="400000"/>
            </a:ln>
            <a:effectLst/>
          </p:spPr>
        </p:pic>
        <p:pic>
          <p:nvPicPr>
            <p:cNvPr id="304" name="server.png" descr="server.png"/>
            <p:cNvPicPr>
              <a:picLocks noChangeAspect="1"/>
            </p:cNvPicPr>
            <p:nvPr/>
          </p:nvPicPr>
          <p:blipFill>
            <a:blip r:embed="rId5">
              <a:extLst/>
            </a:blip>
            <a:stretch>
              <a:fillRect/>
            </a:stretch>
          </p:blipFill>
          <p:spPr>
            <a:xfrm>
              <a:off x="-1" y="0"/>
              <a:ext cx="2550745" cy="2176228"/>
            </a:xfrm>
            <a:prstGeom prst="rect">
              <a:avLst/>
            </a:prstGeom>
            <a:ln w="12700" cap="flat">
              <a:noFill/>
              <a:miter lim="400000"/>
            </a:ln>
            <a:effectLst/>
          </p:spPr>
        </p:pic>
        <p:pic>
          <p:nvPicPr>
            <p:cNvPr id="305" name="kea-logo-100x70.png" descr="kea-logo-100x70.png"/>
            <p:cNvPicPr>
              <a:picLocks noChangeAspect="1"/>
            </p:cNvPicPr>
            <p:nvPr/>
          </p:nvPicPr>
          <p:blipFill>
            <a:blip r:embed="rId4">
              <a:extLst/>
            </a:blip>
            <a:stretch>
              <a:fillRect/>
            </a:stretch>
          </p:blipFill>
          <p:spPr>
            <a:xfrm>
              <a:off x="375637" y="1351520"/>
              <a:ext cx="1115759" cy="585775"/>
            </a:xfrm>
            <a:prstGeom prst="rect">
              <a:avLst/>
            </a:prstGeom>
            <a:ln w="12700" cap="flat">
              <a:noFill/>
              <a:miter lim="400000"/>
            </a:ln>
            <a:effectLst/>
          </p:spPr>
        </p:pic>
      </p:grpSp>
      <p:grpSp>
        <p:nvGrpSpPr>
          <p:cNvPr id="315" name="Group"/>
          <p:cNvGrpSpPr/>
          <p:nvPr/>
        </p:nvGrpSpPr>
        <p:grpSpPr>
          <a:xfrm>
            <a:off x="18786057" y="3686890"/>
            <a:ext cx="2550745" cy="2176228"/>
            <a:chOff x="0" y="0"/>
            <a:chExt cx="2550743" cy="2176227"/>
          </a:xfrm>
        </p:grpSpPr>
        <p:pic>
          <p:nvPicPr>
            <p:cNvPr id="307" name="server.png" descr="server.png"/>
            <p:cNvPicPr>
              <a:picLocks noChangeAspect="1"/>
            </p:cNvPicPr>
            <p:nvPr/>
          </p:nvPicPr>
          <p:blipFill>
            <a:blip r:embed="rId5">
              <a:extLst/>
            </a:blip>
            <a:stretch>
              <a:fillRect/>
            </a:stretch>
          </p:blipFill>
          <p:spPr>
            <a:xfrm>
              <a:off x="0" y="0"/>
              <a:ext cx="2550742" cy="2176228"/>
            </a:xfrm>
            <a:prstGeom prst="rect">
              <a:avLst/>
            </a:prstGeom>
            <a:ln w="12700" cap="flat">
              <a:noFill/>
              <a:miter lim="400000"/>
            </a:ln>
            <a:effectLst/>
          </p:spPr>
        </p:pic>
        <p:pic>
          <p:nvPicPr>
            <p:cNvPr id="308" name="kea-logo-100x70.png" descr="kea-logo-100x70.png"/>
            <p:cNvPicPr>
              <a:picLocks noChangeAspect="1"/>
            </p:cNvPicPr>
            <p:nvPr/>
          </p:nvPicPr>
          <p:blipFill>
            <a:blip r:embed="rId4">
              <a:extLst/>
            </a:blip>
            <a:stretch>
              <a:fillRect/>
            </a:stretch>
          </p:blipFill>
          <p:spPr>
            <a:xfrm>
              <a:off x="375637" y="1351520"/>
              <a:ext cx="1115759" cy="585775"/>
            </a:xfrm>
            <a:prstGeom prst="rect">
              <a:avLst/>
            </a:prstGeom>
            <a:ln w="12700" cap="flat">
              <a:noFill/>
              <a:miter lim="400000"/>
            </a:ln>
            <a:effectLst/>
          </p:spPr>
        </p:pic>
        <p:pic>
          <p:nvPicPr>
            <p:cNvPr id="309" name="server.png" descr="server.png"/>
            <p:cNvPicPr>
              <a:picLocks noChangeAspect="1"/>
            </p:cNvPicPr>
            <p:nvPr/>
          </p:nvPicPr>
          <p:blipFill>
            <a:blip r:embed="rId5">
              <a:extLst/>
            </a:blip>
            <a:stretch>
              <a:fillRect/>
            </a:stretch>
          </p:blipFill>
          <p:spPr>
            <a:xfrm>
              <a:off x="-1" y="0"/>
              <a:ext cx="2550745" cy="2176228"/>
            </a:xfrm>
            <a:prstGeom prst="rect">
              <a:avLst/>
            </a:prstGeom>
            <a:ln w="12700" cap="flat">
              <a:noFill/>
              <a:miter lim="400000"/>
            </a:ln>
            <a:effectLst/>
          </p:spPr>
        </p:pic>
        <p:pic>
          <p:nvPicPr>
            <p:cNvPr id="310" name="kea-logo-100x70.png" descr="kea-logo-100x70.png"/>
            <p:cNvPicPr>
              <a:picLocks noChangeAspect="1"/>
            </p:cNvPicPr>
            <p:nvPr/>
          </p:nvPicPr>
          <p:blipFill>
            <a:blip r:embed="rId4">
              <a:extLst/>
            </a:blip>
            <a:stretch>
              <a:fillRect/>
            </a:stretch>
          </p:blipFill>
          <p:spPr>
            <a:xfrm>
              <a:off x="375637" y="1351520"/>
              <a:ext cx="1115759" cy="585775"/>
            </a:xfrm>
            <a:prstGeom prst="rect">
              <a:avLst/>
            </a:prstGeom>
            <a:ln w="12700" cap="flat">
              <a:noFill/>
              <a:miter lim="400000"/>
            </a:ln>
            <a:effectLst/>
          </p:spPr>
        </p:pic>
        <p:pic>
          <p:nvPicPr>
            <p:cNvPr id="311" name="server.png" descr="server.png"/>
            <p:cNvPicPr>
              <a:picLocks noChangeAspect="1"/>
            </p:cNvPicPr>
            <p:nvPr/>
          </p:nvPicPr>
          <p:blipFill>
            <a:blip r:embed="rId5">
              <a:extLst/>
            </a:blip>
            <a:stretch>
              <a:fillRect/>
            </a:stretch>
          </p:blipFill>
          <p:spPr>
            <a:xfrm>
              <a:off x="-1" y="0"/>
              <a:ext cx="2550745" cy="2176228"/>
            </a:xfrm>
            <a:prstGeom prst="rect">
              <a:avLst/>
            </a:prstGeom>
            <a:ln w="12700" cap="flat">
              <a:noFill/>
              <a:miter lim="400000"/>
            </a:ln>
            <a:effectLst/>
          </p:spPr>
        </p:pic>
        <p:pic>
          <p:nvPicPr>
            <p:cNvPr id="312" name="kea-logo-100x70.png" descr="kea-logo-100x70.png"/>
            <p:cNvPicPr>
              <a:picLocks noChangeAspect="1"/>
            </p:cNvPicPr>
            <p:nvPr/>
          </p:nvPicPr>
          <p:blipFill>
            <a:blip r:embed="rId4">
              <a:extLst/>
            </a:blip>
            <a:stretch>
              <a:fillRect/>
            </a:stretch>
          </p:blipFill>
          <p:spPr>
            <a:xfrm>
              <a:off x="375637" y="1351520"/>
              <a:ext cx="1115759" cy="585775"/>
            </a:xfrm>
            <a:prstGeom prst="rect">
              <a:avLst/>
            </a:prstGeom>
            <a:ln w="12700" cap="flat">
              <a:noFill/>
              <a:miter lim="400000"/>
            </a:ln>
            <a:effectLst/>
          </p:spPr>
        </p:pic>
        <p:pic>
          <p:nvPicPr>
            <p:cNvPr id="313" name="server.png" descr="server.png"/>
            <p:cNvPicPr>
              <a:picLocks noChangeAspect="1"/>
            </p:cNvPicPr>
            <p:nvPr/>
          </p:nvPicPr>
          <p:blipFill>
            <a:blip r:embed="rId5">
              <a:extLst/>
            </a:blip>
            <a:stretch>
              <a:fillRect/>
            </a:stretch>
          </p:blipFill>
          <p:spPr>
            <a:xfrm>
              <a:off x="-1" y="0"/>
              <a:ext cx="2550745" cy="2176228"/>
            </a:xfrm>
            <a:prstGeom prst="rect">
              <a:avLst/>
            </a:prstGeom>
            <a:ln w="12700" cap="flat">
              <a:noFill/>
              <a:miter lim="400000"/>
            </a:ln>
            <a:effectLst/>
          </p:spPr>
        </p:pic>
        <p:pic>
          <p:nvPicPr>
            <p:cNvPr id="314" name="kea-logo-100x70.png" descr="kea-logo-100x70.png"/>
            <p:cNvPicPr>
              <a:picLocks noChangeAspect="1"/>
            </p:cNvPicPr>
            <p:nvPr/>
          </p:nvPicPr>
          <p:blipFill>
            <a:blip r:embed="rId4">
              <a:extLst/>
            </a:blip>
            <a:stretch>
              <a:fillRect/>
            </a:stretch>
          </p:blipFill>
          <p:spPr>
            <a:xfrm>
              <a:off x="375637" y="1351520"/>
              <a:ext cx="1115759" cy="585775"/>
            </a:xfrm>
            <a:prstGeom prst="rect">
              <a:avLst/>
            </a:prstGeom>
            <a:ln w="12700" cap="flat">
              <a:noFill/>
              <a:miter lim="400000"/>
            </a:ln>
            <a:effectLst/>
          </p:spPr>
        </p:pic>
      </p:grpSp>
      <p:grpSp>
        <p:nvGrpSpPr>
          <p:cNvPr id="318" name="Group"/>
          <p:cNvGrpSpPr/>
          <p:nvPr/>
        </p:nvGrpSpPr>
        <p:grpSpPr>
          <a:xfrm>
            <a:off x="17510081" y="6469441"/>
            <a:ext cx="2550745" cy="2176229"/>
            <a:chOff x="0" y="0"/>
            <a:chExt cx="2550743" cy="2176227"/>
          </a:xfrm>
        </p:grpSpPr>
        <p:pic>
          <p:nvPicPr>
            <p:cNvPr id="316" name="server.png" descr="server.png"/>
            <p:cNvPicPr>
              <a:picLocks noChangeAspect="1"/>
            </p:cNvPicPr>
            <p:nvPr/>
          </p:nvPicPr>
          <p:blipFill>
            <a:blip r:embed="rId5">
              <a:extLst/>
            </a:blip>
            <a:stretch>
              <a:fillRect/>
            </a:stretch>
          </p:blipFill>
          <p:spPr>
            <a:xfrm>
              <a:off x="0" y="0"/>
              <a:ext cx="2550744" cy="2176228"/>
            </a:xfrm>
            <a:prstGeom prst="rect">
              <a:avLst/>
            </a:prstGeom>
            <a:ln w="12700" cap="flat">
              <a:noFill/>
              <a:miter lim="400000"/>
            </a:ln>
            <a:effectLst/>
          </p:spPr>
        </p:pic>
        <p:pic>
          <p:nvPicPr>
            <p:cNvPr id="317" name="kea-logo-100x70.png" descr="kea-logo-100x70.png"/>
            <p:cNvPicPr>
              <a:picLocks noChangeAspect="1"/>
            </p:cNvPicPr>
            <p:nvPr/>
          </p:nvPicPr>
          <p:blipFill>
            <a:blip r:embed="rId4">
              <a:extLst/>
            </a:blip>
            <a:stretch>
              <a:fillRect/>
            </a:stretch>
          </p:blipFill>
          <p:spPr>
            <a:xfrm>
              <a:off x="368398" y="1312181"/>
              <a:ext cx="1115760" cy="585775"/>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9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4" fill="hold">
                                  <p:stCondLst>
                                    <p:cond delay="0"/>
                                  </p:stCondLst>
                                  <p:iterate type="el" backwards="0">
                                    <p:tmAbs val="0"/>
                                  </p:iterate>
                                  <p:childTnLst>
                                    <p:set>
                                      <p:cBhvr>
                                        <p:cTn id="22" fill="hold"/>
                                        <p:tgtEl>
                                          <p:spTgt spid="29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18"/>
                                        </p:tgtEl>
                                        <p:attrNameLst>
                                          <p:attrName>style.visibility</p:attrName>
                                        </p:attrNameLst>
                                      </p:cBhvr>
                                      <p:to>
                                        <p:strVal val="visible"/>
                                      </p:to>
                                    </p:set>
                                    <p:animEffect filter="dissolve" transition="in">
                                      <p:cBhvr>
                                        <p:cTn id="27" dur="500"/>
                                        <p:tgtEl>
                                          <p:spTgt spid="318"/>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4" fill="hold">
                                  <p:stCondLst>
                                    <p:cond delay="0"/>
                                  </p:stCondLst>
                                  <p:iterate type="el" backwards="0">
                                    <p:tmAbs val="0"/>
                                  </p:iterate>
                                  <p:childTnLst>
                                    <p:set>
                                      <p:cBhvr>
                                        <p:cTn id="31" fill="hold"/>
                                        <p:tgtEl>
                                          <p:spTgt spid="297">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4" fill="hold">
                                  <p:stCondLst>
                                    <p:cond delay="0"/>
                                  </p:stCondLst>
                                  <p:iterate type="el" backwards="0">
                                    <p:tmAbs val="0"/>
                                  </p:iterate>
                                  <p:childTnLst>
                                    <p:set>
                                      <p:cBhvr>
                                        <p:cTn id="35" fill="hold"/>
                                        <p:tgtEl>
                                          <p:spTgt spid="297">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6" fill="hold">
                                  <p:stCondLst>
                                    <p:cond delay="0"/>
                                  </p:stCondLst>
                                  <p:iterate type="el" backwards="0">
                                    <p:tmAbs val="0"/>
                                  </p:iterate>
                                  <p:childTnLst>
                                    <p:set>
                                      <p:cBhvr>
                                        <p:cTn id="39" fill="hold"/>
                                        <p:tgtEl>
                                          <p:spTgt spid="26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7" fill="hold">
                                  <p:stCondLst>
                                    <p:cond delay="0"/>
                                  </p:stCondLst>
                                  <p:iterate type="el" backwards="0">
                                    <p:tmAbs val="0"/>
                                  </p:iterate>
                                  <p:childTnLst>
                                    <p:set>
                                      <p:cBhvr>
                                        <p:cTn id="43" fill="hold"/>
                                        <p:tgtEl>
                                          <p:spTgt spid="2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97" grpId="4"/>
      <p:bldP build="whole" bldLvl="1" animBg="1" rev="0" advAuto="0" spid="239" grpId="3"/>
      <p:bldP build="whole" bldLvl="1" animBg="1" rev="0" advAuto="0" spid="267" grpId="6"/>
      <p:bldP build="whole" bldLvl="1" animBg="1" rev="0" advAuto="0" spid="318" grpId="5"/>
      <p:bldP build="whole" bldLvl="1" animBg="1" rev="0" advAuto="0" spid="306" grpId="2"/>
      <p:bldP build="whole" bldLvl="1" animBg="1" rev="0" advAuto="0" spid="295" grpId="7"/>
      <p:bldP build="whole" bldLvl="1" animBg="1" rev="0" advAuto="0" spid="315"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De-constructing the DHCP server"/>
          <p:cNvSpPr txBox="1"/>
          <p:nvPr>
            <p:ph type="title"/>
          </p:nvPr>
        </p:nvSpPr>
        <p:spPr>
          <a:xfrm>
            <a:off x="1676400" y="730250"/>
            <a:ext cx="21031200" cy="2651126"/>
          </a:xfrm>
          <a:prstGeom prst="rect">
            <a:avLst/>
          </a:prstGeom>
        </p:spPr>
        <p:txBody>
          <a:bodyPr/>
          <a:lstStyle>
            <a:lvl1pPr>
              <a:defRPr sz="13400"/>
            </a:lvl1pPr>
          </a:lstStyle>
          <a:p>
            <a:pPr/>
            <a:r>
              <a:t>Kea Hooks</a:t>
            </a:r>
          </a:p>
        </p:txBody>
      </p:sp>
      <p:grpSp>
        <p:nvGrpSpPr>
          <p:cNvPr id="325" name="DHCP message processing"/>
          <p:cNvGrpSpPr/>
          <p:nvPr/>
        </p:nvGrpSpPr>
        <p:grpSpPr>
          <a:xfrm>
            <a:off x="5054574" y="5960593"/>
            <a:ext cx="4715610" cy="1589731"/>
            <a:chOff x="0" y="0"/>
            <a:chExt cx="4715609" cy="1589729"/>
          </a:xfrm>
        </p:grpSpPr>
        <p:sp>
          <p:nvSpPr>
            <p:cNvPr id="323" name="Rounded Rectangle"/>
            <p:cNvSpPr/>
            <p:nvPr/>
          </p:nvSpPr>
          <p:spPr>
            <a:xfrm>
              <a:off x="0" y="0"/>
              <a:ext cx="4715610" cy="1589730"/>
            </a:xfrm>
            <a:prstGeom prst="roundRect">
              <a:avLst>
                <a:gd name="adj" fmla="val 21711"/>
              </a:avLst>
            </a:prstGeom>
            <a:solidFill>
              <a:srgbClr val="008000"/>
            </a:solidFill>
            <a:ln w="12700" cap="flat">
              <a:noFill/>
              <a:miter lim="400000"/>
            </a:ln>
            <a:effectLst/>
          </p:spPr>
          <p:txBody>
            <a:bodyPr wrap="square" lIns="91439" tIns="91439" rIns="91439" bIns="91439" numCol="1" anchor="ctr">
              <a:noAutofit/>
            </a:bodyPr>
            <a:lstStyle/>
            <a:p>
              <a:pPr>
                <a:defRPr>
                  <a:solidFill>
                    <a:srgbClr val="FFFFFF"/>
                  </a:solidFill>
                </a:defRPr>
              </a:pPr>
            </a:p>
          </p:txBody>
        </p:sp>
        <p:sp>
          <p:nvSpPr>
            <p:cNvPr id="324" name="DHCP message processing"/>
            <p:cNvSpPr txBox="1"/>
            <p:nvPr/>
          </p:nvSpPr>
          <p:spPr>
            <a:xfrm>
              <a:off x="101090" y="201487"/>
              <a:ext cx="4513430" cy="118675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ctr">
              <a:spAutoFit/>
            </a:bodyPr>
            <a:lstStyle>
              <a:lvl1pPr>
                <a:defRPr>
                  <a:solidFill>
                    <a:srgbClr val="FFFFFF"/>
                  </a:solidFill>
                </a:defRPr>
              </a:lvl1pPr>
            </a:lstStyle>
            <a:p>
              <a:pPr/>
              <a:r>
                <a:t>DHCP message processing</a:t>
              </a:r>
            </a:p>
          </p:txBody>
        </p:sp>
      </p:grpSp>
      <p:grpSp>
        <p:nvGrpSpPr>
          <p:cNvPr id="328" name="Hooks"/>
          <p:cNvGrpSpPr/>
          <p:nvPr/>
        </p:nvGrpSpPr>
        <p:grpSpPr>
          <a:xfrm>
            <a:off x="10784961" y="6003921"/>
            <a:ext cx="3447183" cy="1503075"/>
            <a:chOff x="0" y="0"/>
            <a:chExt cx="3447181" cy="1503073"/>
          </a:xfrm>
        </p:grpSpPr>
        <p:sp>
          <p:nvSpPr>
            <p:cNvPr id="326" name="Double Arrow"/>
            <p:cNvSpPr/>
            <p:nvPr/>
          </p:nvSpPr>
          <p:spPr>
            <a:xfrm>
              <a:off x="0" y="0"/>
              <a:ext cx="3447182" cy="1503074"/>
            </a:xfrm>
            <a:prstGeom prst="leftRightArrow">
              <a:avLst>
                <a:gd name="adj1" fmla="val 32000"/>
                <a:gd name="adj2" fmla="val 39210"/>
              </a:avLst>
            </a:prstGeom>
            <a:solidFill>
              <a:schemeClr val="accent1"/>
            </a:solidFill>
            <a:ln w="12700" cap="flat">
              <a:noFill/>
              <a:miter lim="400000"/>
            </a:ln>
            <a:effectLst/>
          </p:spPr>
          <p:txBody>
            <a:bodyPr wrap="square" lIns="91439" tIns="91439" rIns="91439" bIns="91439" numCol="1" anchor="ctr">
              <a:noAutofit/>
            </a:bodyPr>
            <a:lstStyle/>
            <a:p>
              <a:pPr>
                <a:defRPr sz="4800">
                  <a:solidFill>
                    <a:srgbClr val="FFFFFF"/>
                  </a:solidFill>
                </a:defRPr>
              </a:pPr>
            </a:p>
          </p:txBody>
        </p:sp>
        <p:sp>
          <p:nvSpPr>
            <p:cNvPr id="327" name="lookup"/>
            <p:cNvSpPr txBox="1"/>
            <p:nvPr/>
          </p:nvSpPr>
          <p:spPr>
            <a:xfrm>
              <a:off x="188593" y="359127"/>
              <a:ext cx="3069994" cy="78482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ctr">
              <a:spAutoFit/>
            </a:bodyPr>
            <a:lstStyle>
              <a:lvl1pPr>
                <a:defRPr sz="4800">
                  <a:solidFill>
                    <a:srgbClr val="FFFFFF"/>
                  </a:solidFill>
                </a:defRPr>
              </a:lvl1pPr>
            </a:lstStyle>
            <a:p>
              <a:pPr/>
              <a:r>
                <a:t>lookup</a:t>
              </a:r>
            </a:p>
          </p:txBody>
        </p:sp>
      </p:grpSp>
      <p:grpSp>
        <p:nvGrpSpPr>
          <p:cNvPr id="331" name="Hooks"/>
          <p:cNvGrpSpPr/>
          <p:nvPr/>
        </p:nvGrpSpPr>
        <p:grpSpPr>
          <a:xfrm>
            <a:off x="10784961" y="7699081"/>
            <a:ext cx="3447183" cy="1503075"/>
            <a:chOff x="0" y="0"/>
            <a:chExt cx="3447181" cy="1503073"/>
          </a:xfrm>
        </p:grpSpPr>
        <p:sp>
          <p:nvSpPr>
            <p:cNvPr id="329" name="Double Arrow"/>
            <p:cNvSpPr/>
            <p:nvPr/>
          </p:nvSpPr>
          <p:spPr>
            <a:xfrm>
              <a:off x="0" y="0"/>
              <a:ext cx="3447182" cy="1503074"/>
            </a:xfrm>
            <a:prstGeom prst="leftRightArrow">
              <a:avLst>
                <a:gd name="adj1" fmla="val 32000"/>
                <a:gd name="adj2" fmla="val 39210"/>
              </a:avLst>
            </a:prstGeom>
            <a:solidFill>
              <a:schemeClr val="accent1"/>
            </a:solidFill>
            <a:ln w="12700" cap="flat">
              <a:noFill/>
              <a:miter lim="400000"/>
            </a:ln>
            <a:effectLst/>
          </p:spPr>
          <p:txBody>
            <a:bodyPr wrap="square" lIns="91439" tIns="91439" rIns="91439" bIns="91439" numCol="1" anchor="ctr">
              <a:noAutofit/>
            </a:bodyPr>
            <a:lstStyle/>
            <a:p>
              <a:pPr>
                <a:defRPr sz="4800">
                  <a:solidFill>
                    <a:srgbClr val="FFFFFF"/>
                  </a:solidFill>
                </a:defRPr>
              </a:pPr>
            </a:p>
          </p:txBody>
        </p:sp>
        <p:sp>
          <p:nvSpPr>
            <p:cNvPr id="330" name="lookup"/>
            <p:cNvSpPr txBox="1"/>
            <p:nvPr/>
          </p:nvSpPr>
          <p:spPr>
            <a:xfrm>
              <a:off x="188593" y="359127"/>
              <a:ext cx="3069994" cy="78482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ctr">
              <a:spAutoFit/>
            </a:bodyPr>
            <a:lstStyle>
              <a:lvl1pPr>
                <a:defRPr sz="4800">
                  <a:solidFill>
                    <a:srgbClr val="FFFFFF"/>
                  </a:solidFill>
                </a:defRPr>
              </a:lvl1pPr>
            </a:lstStyle>
            <a:p>
              <a:pPr/>
              <a:r>
                <a:t>lookup</a:t>
              </a:r>
            </a:p>
          </p:txBody>
        </p:sp>
      </p:grpSp>
      <p:grpSp>
        <p:nvGrpSpPr>
          <p:cNvPr id="334" name="Hooks"/>
          <p:cNvGrpSpPr/>
          <p:nvPr/>
        </p:nvGrpSpPr>
        <p:grpSpPr>
          <a:xfrm>
            <a:off x="10784961" y="9400378"/>
            <a:ext cx="3447183" cy="1503079"/>
            <a:chOff x="0" y="0"/>
            <a:chExt cx="3447181" cy="1503078"/>
          </a:xfrm>
        </p:grpSpPr>
        <p:sp>
          <p:nvSpPr>
            <p:cNvPr id="332" name="Double Arrow"/>
            <p:cNvSpPr/>
            <p:nvPr/>
          </p:nvSpPr>
          <p:spPr>
            <a:xfrm>
              <a:off x="0" y="0"/>
              <a:ext cx="3447182" cy="1503079"/>
            </a:xfrm>
            <a:prstGeom prst="leftRightArrow">
              <a:avLst>
                <a:gd name="adj1" fmla="val 32000"/>
                <a:gd name="adj2" fmla="val 39210"/>
              </a:avLst>
            </a:prstGeom>
            <a:solidFill>
              <a:schemeClr val="accent1"/>
            </a:solidFill>
            <a:ln w="12700" cap="flat">
              <a:noFill/>
              <a:miter lim="400000"/>
            </a:ln>
            <a:effectLst/>
          </p:spPr>
          <p:txBody>
            <a:bodyPr wrap="square" lIns="91439" tIns="91439" rIns="91439" bIns="91439" numCol="1" anchor="ctr">
              <a:noAutofit/>
            </a:bodyPr>
            <a:lstStyle/>
            <a:p>
              <a:pPr>
                <a:defRPr sz="4800">
                  <a:solidFill>
                    <a:srgbClr val="FFFFFF"/>
                  </a:solidFill>
                </a:defRPr>
              </a:pPr>
            </a:p>
          </p:txBody>
        </p:sp>
        <p:sp>
          <p:nvSpPr>
            <p:cNvPr id="333" name="lookup"/>
            <p:cNvSpPr txBox="1"/>
            <p:nvPr/>
          </p:nvSpPr>
          <p:spPr>
            <a:xfrm>
              <a:off x="188593" y="359129"/>
              <a:ext cx="3069994" cy="78482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ctr">
              <a:spAutoFit/>
            </a:bodyPr>
            <a:lstStyle>
              <a:lvl1pPr>
                <a:defRPr sz="4800">
                  <a:solidFill>
                    <a:srgbClr val="FFFFFF"/>
                  </a:solidFill>
                </a:defRPr>
              </a:lvl1pPr>
            </a:lstStyle>
            <a:p>
              <a:pPr/>
              <a:r>
                <a:t>lookup</a:t>
              </a:r>
            </a:p>
          </p:txBody>
        </p:sp>
      </p:grpSp>
      <p:grpSp>
        <p:nvGrpSpPr>
          <p:cNvPr id="337" name="User Check"/>
          <p:cNvGrpSpPr/>
          <p:nvPr/>
        </p:nvGrpSpPr>
        <p:grpSpPr>
          <a:xfrm>
            <a:off x="14862029" y="6085732"/>
            <a:ext cx="3763689" cy="1339457"/>
            <a:chOff x="0" y="97332"/>
            <a:chExt cx="3763688" cy="1339456"/>
          </a:xfrm>
        </p:grpSpPr>
        <p:sp>
          <p:nvSpPr>
            <p:cNvPr id="335" name="Oval"/>
            <p:cNvSpPr/>
            <p:nvPr/>
          </p:nvSpPr>
          <p:spPr>
            <a:xfrm>
              <a:off x="0" y="97332"/>
              <a:ext cx="3763689" cy="1339457"/>
            </a:xfrm>
            <a:prstGeom prst="ellipse">
              <a:avLst/>
            </a:prstGeom>
            <a:gradFill flip="none" rotWithShape="1">
              <a:gsLst>
                <a:gs pos="0">
                  <a:srgbClr val="76A1FD"/>
                </a:gs>
                <a:gs pos="100000">
                  <a:srgbClr val="0346D5"/>
                </a:gs>
              </a:gsLst>
              <a:path path="circle">
                <a:fillToRect l="37721" t="-19636" r="62278" b="119636"/>
              </a:path>
            </a:gradFill>
            <a:ln w="12700" cap="flat">
              <a:noFill/>
              <a:miter lim="400000"/>
            </a:ln>
            <a:effectLst/>
          </p:spPr>
          <p:txBody>
            <a:bodyPr wrap="square" lIns="91439" tIns="91439" rIns="91439" bIns="91439" numCol="1" anchor="ctr">
              <a:noAutofit/>
            </a:bodyPr>
            <a:lstStyle/>
            <a:p>
              <a:pPr>
                <a:defRPr sz="4400">
                  <a:solidFill>
                    <a:srgbClr val="FFFFFF"/>
                  </a:solidFill>
                </a:defRPr>
              </a:pPr>
            </a:p>
          </p:txBody>
        </p:sp>
        <p:sp>
          <p:nvSpPr>
            <p:cNvPr id="336" name="User Check"/>
            <p:cNvSpPr/>
            <p:nvPr/>
          </p:nvSpPr>
          <p:spPr>
            <a:xfrm>
              <a:off x="551179" y="767059"/>
              <a:ext cx="2661328"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ctr">
              <a:spAutoFit/>
            </a:bodyPr>
            <a:lstStyle>
              <a:lvl1pPr>
                <a:defRPr sz="4800">
                  <a:solidFill>
                    <a:srgbClr val="FFFFFF"/>
                  </a:solidFill>
                </a:defRPr>
              </a:lvl1pPr>
            </a:lstStyle>
            <a:p>
              <a:pPr/>
              <a:r>
                <a:t>User Check</a:t>
              </a:r>
            </a:p>
          </p:txBody>
        </p:sp>
      </p:grpSp>
      <p:grpSp>
        <p:nvGrpSpPr>
          <p:cNvPr id="340" name="Radius…"/>
          <p:cNvGrpSpPr/>
          <p:nvPr/>
        </p:nvGrpSpPr>
        <p:grpSpPr>
          <a:xfrm>
            <a:off x="14862029" y="7754098"/>
            <a:ext cx="3763689" cy="1339457"/>
            <a:chOff x="0" y="0"/>
            <a:chExt cx="3763688" cy="1339456"/>
          </a:xfrm>
        </p:grpSpPr>
        <p:sp>
          <p:nvSpPr>
            <p:cNvPr id="338" name="Oval"/>
            <p:cNvSpPr/>
            <p:nvPr/>
          </p:nvSpPr>
          <p:spPr>
            <a:xfrm>
              <a:off x="-1" y="-1"/>
              <a:ext cx="3763690" cy="1339458"/>
            </a:xfrm>
            <a:prstGeom prst="ellipse">
              <a:avLst/>
            </a:prstGeom>
            <a:gradFill flip="none" rotWithShape="1">
              <a:gsLst>
                <a:gs pos="0">
                  <a:srgbClr val="76A1FD"/>
                </a:gs>
                <a:gs pos="100000">
                  <a:srgbClr val="0346D5"/>
                </a:gs>
              </a:gsLst>
              <a:path path="circle">
                <a:fillToRect l="37721" t="-19636" r="62278" b="119636"/>
              </a:path>
            </a:gradFill>
            <a:ln w="12700" cap="flat">
              <a:noFill/>
              <a:miter lim="400000"/>
            </a:ln>
            <a:effectLst/>
          </p:spPr>
          <p:txBody>
            <a:bodyPr wrap="square" lIns="91439" tIns="91439" rIns="91439" bIns="91439" numCol="1" anchor="ctr">
              <a:noAutofit/>
            </a:bodyPr>
            <a:lstStyle/>
            <a:p>
              <a:pPr>
                <a:defRPr sz="4400">
                  <a:solidFill>
                    <a:srgbClr val="FFFFFF"/>
                  </a:solidFill>
                </a:defRPr>
              </a:pPr>
            </a:p>
          </p:txBody>
        </p:sp>
        <p:sp>
          <p:nvSpPr>
            <p:cNvPr id="339" name="Host DB"/>
            <p:cNvSpPr txBox="1"/>
            <p:nvPr/>
          </p:nvSpPr>
          <p:spPr>
            <a:xfrm>
              <a:off x="551179" y="277318"/>
              <a:ext cx="2661328" cy="78482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ctr">
              <a:spAutoFit/>
            </a:bodyPr>
            <a:lstStyle>
              <a:lvl1pPr>
                <a:defRPr sz="4800">
                  <a:solidFill>
                    <a:srgbClr val="FFFFFF"/>
                  </a:solidFill>
                </a:defRPr>
              </a:lvl1pPr>
            </a:lstStyle>
            <a:p>
              <a:pPr/>
              <a:r>
                <a:t>Host DB</a:t>
              </a:r>
            </a:p>
          </p:txBody>
        </p:sp>
      </p:grpSp>
      <p:grpSp>
        <p:nvGrpSpPr>
          <p:cNvPr id="343" name="Lease DB"/>
          <p:cNvGrpSpPr/>
          <p:nvPr/>
        </p:nvGrpSpPr>
        <p:grpSpPr>
          <a:xfrm>
            <a:off x="14862029" y="9482190"/>
            <a:ext cx="3763689" cy="1339457"/>
            <a:chOff x="0" y="0"/>
            <a:chExt cx="3763688" cy="1339456"/>
          </a:xfrm>
        </p:grpSpPr>
        <p:sp>
          <p:nvSpPr>
            <p:cNvPr id="341" name="Oval"/>
            <p:cNvSpPr/>
            <p:nvPr/>
          </p:nvSpPr>
          <p:spPr>
            <a:xfrm>
              <a:off x="-1" y="-1"/>
              <a:ext cx="3763690" cy="1339458"/>
            </a:xfrm>
            <a:prstGeom prst="ellipse">
              <a:avLst/>
            </a:prstGeom>
            <a:gradFill flip="none" rotWithShape="1">
              <a:gsLst>
                <a:gs pos="0">
                  <a:srgbClr val="76A1FD"/>
                </a:gs>
                <a:gs pos="100000">
                  <a:srgbClr val="0346D5"/>
                </a:gs>
              </a:gsLst>
              <a:path path="circle">
                <a:fillToRect l="37721" t="-19636" r="62278" b="119636"/>
              </a:path>
            </a:gradFill>
            <a:ln w="12700" cap="flat">
              <a:noFill/>
              <a:miter lim="400000"/>
            </a:ln>
            <a:effectLst/>
          </p:spPr>
          <p:txBody>
            <a:bodyPr wrap="square" lIns="91439" tIns="91439" rIns="91439" bIns="91439" numCol="1" anchor="ctr">
              <a:noAutofit/>
            </a:bodyPr>
            <a:lstStyle/>
            <a:p>
              <a:pPr>
                <a:defRPr sz="4400">
                  <a:solidFill>
                    <a:srgbClr val="FFFFFF"/>
                  </a:solidFill>
                </a:defRPr>
              </a:pPr>
            </a:p>
          </p:txBody>
        </p:sp>
        <p:sp>
          <p:nvSpPr>
            <p:cNvPr id="342" name="Lease DB"/>
            <p:cNvSpPr txBox="1"/>
            <p:nvPr/>
          </p:nvSpPr>
          <p:spPr>
            <a:xfrm>
              <a:off x="551179" y="277317"/>
              <a:ext cx="2661328" cy="78482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ctr">
              <a:spAutoFit/>
            </a:bodyPr>
            <a:lstStyle>
              <a:lvl1pPr>
                <a:defRPr sz="4800">
                  <a:solidFill>
                    <a:srgbClr val="FFFFFF"/>
                  </a:solidFill>
                </a:defRPr>
              </a:lvl1pPr>
            </a:lstStyle>
            <a:p>
              <a:pPr/>
              <a:r>
                <a:t>Lease DB</a:t>
              </a:r>
            </a:p>
          </p:txBody>
        </p:sp>
      </p:grpSp>
      <p:sp>
        <p:nvSpPr>
          <p:cNvPr id="344" name="KEA Functions"/>
          <p:cNvSpPr txBox="1"/>
          <p:nvPr/>
        </p:nvSpPr>
        <p:spPr>
          <a:xfrm>
            <a:off x="4022045" y="11467152"/>
            <a:ext cx="5142558" cy="1033562"/>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sz="6800">
                <a:solidFill>
                  <a:srgbClr val="FFFFFF"/>
                </a:solidFill>
              </a:defRPr>
            </a:lvl1pPr>
          </a:lstStyle>
          <a:p>
            <a:pPr/>
            <a:r>
              <a:t>KEA Functions</a:t>
            </a:r>
          </a:p>
        </p:txBody>
      </p:sp>
      <p:sp>
        <p:nvSpPr>
          <p:cNvPr id="345" name="External systems"/>
          <p:cNvSpPr txBox="1"/>
          <p:nvPr/>
        </p:nvSpPr>
        <p:spPr>
          <a:xfrm>
            <a:off x="12304239" y="11467152"/>
            <a:ext cx="10006779" cy="1033562"/>
          </a:xfrm>
          <a:prstGeom prst="rect">
            <a:avLst/>
          </a:prstGeom>
          <a:ln w="25400">
            <a:miter lim="400000"/>
          </a:ln>
          <a:extLst>
            <a:ext uri="{C572A759-6A51-4108-AA02-DFA0A04FC94B}">
              <ma14:wrappingTextBoxFlag xmlns:ma14="http://schemas.microsoft.com/office/mac/drawingml/2011/main" val="1"/>
            </a:ext>
          </a:extLst>
        </p:spPr>
        <p:txBody>
          <a:bodyPr lIns="85030" tIns="85030" rIns="85030" bIns="85030" anchor="ctr">
            <a:spAutoFit/>
          </a:bodyPr>
          <a:lstStyle>
            <a:lvl1pPr>
              <a:defRPr sz="6800">
                <a:solidFill>
                  <a:srgbClr val="FFFFFF"/>
                </a:solidFill>
              </a:defRPr>
            </a:lvl1pPr>
          </a:lstStyle>
          <a:p>
            <a:pPr/>
            <a:r>
              <a:t>External systems</a:t>
            </a:r>
          </a:p>
        </p:txBody>
      </p:sp>
      <p:grpSp>
        <p:nvGrpSpPr>
          <p:cNvPr id="348" name="Address Assignment"/>
          <p:cNvGrpSpPr/>
          <p:nvPr/>
        </p:nvGrpSpPr>
        <p:grpSpPr>
          <a:xfrm>
            <a:off x="5054574" y="7628963"/>
            <a:ext cx="4715610" cy="1589731"/>
            <a:chOff x="0" y="0"/>
            <a:chExt cx="4715609" cy="1589729"/>
          </a:xfrm>
        </p:grpSpPr>
        <p:sp>
          <p:nvSpPr>
            <p:cNvPr id="346" name="Rounded Rectangle"/>
            <p:cNvSpPr/>
            <p:nvPr/>
          </p:nvSpPr>
          <p:spPr>
            <a:xfrm>
              <a:off x="0" y="0"/>
              <a:ext cx="4715610" cy="1589730"/>
            </a:xfrm>
            <a:prstGeom prst="roundRect">
              <a:avLst>
                <a:gd name="adj" fmla="val 21711"/>
              </a:avLst>
            </a:prstGeom>
            <a:solidFill>
              <a:srgbClr val="008000"/>
            </a:solidFill>
            <a:ln w="12700" cap="flat">
              <a:noFill/>
              <a:miter lim="400000"/>
            </a:ln>
            <a:effectLst/>
          </p:spPr>
          <p:txBody>
            <a:bodyPr wrap="square" lIns="91439" tIns="91439" rIns="91439" bIns="91439" numCol="1" anchor="ctr">
              <a:noAutofit/>
            </a:bodyPr>
            <a:lstStyle/>
            <a:p>
              <a:pPr>
                <a:defRPr>
                  <a:solidFill>
                    <a:srgbClr val="FFFFFF"/>
                  </a:solidFill>
                </a:defRPr>
              </a:pPr>
            </a:p>
          </p:txBody>
        </p:sp>
        <p:sp>
          <p:nvSpPr>
            <p:cNvPr id="347" name="Address Assignment"/>
            <p:cNvSpPr txBox="1"/>
            <p:nvPr/>
          </p:nvSpPr>
          <p:spPr>
            <a:xfrm>
              <a:off x="101090" y="480887"/>
              <a:ext cx="4513430" cy="62795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ctr">
              <a:spAutoFit/>
            </a:bodyPr>
            <a:lstStyle>
              <a:lvl1pPr>
                <a:defRPr>
                  <a:solidFill>
                    <a:srgbClr val="FFFFFF"/>
                  </a:solidFill>
                </a:defRPr>
              </a:lvl1pPr>
            </a:lstStyle>
            <a:p>
              <a:pPr/>
              <a:r>
                <a:t>Address Assignment</a:t>
              </a:r>
            </a:p>
          </p:txBody>
        </p:sp>
      </p:grpSp>
      <p:grpSp>
        <p:nvGrpSpPr>
          <p:cNvPr id="351" name="Active Leases"/>
          <p:cNvGrpSpPr/>
          <p:nvPr/>
        </p:nvGrpSpPr>
        <p:grpSpPr>
          <a:xfrm>
            <a:off x="5054574" y="9357052"/>
            <a:ext cx="4715610" cy="1589731"/>
            <a:chOff x="0" y="0"/>
            <a:chExt cx="4715609" cy="1589729"/>
          </a:xfrm>
        </p:grpSpPr>
        <p:sp>
          <p:nvSpPr>
            <p:cNvPr id="349" name="Rounded Rectangle"/>
            <p:cNvSpPr/>
            <p:nvPr/>
          </p:nvSpPr>
          <p:spPr>
            <a:xfrm>
              <a:off x="0" y="0"/>
              <a:ext cx="4715610" cy="1589730"/>
            </a:xfrm>
            <a:prstGeom prst="roundRect">
              <a:avLst>
                <a:gd name="adj" fmla="val 21711"/>
              </a:avLst>
            </a:prstGeom>
            <a:solidFill>
              <a:srgbClr val="008000"/>
            </a:solidFill>
            <a:ln w="12700" cap="flat">
              <a:noFill/>
              <a:miter lim="400000"/>
            </a:ln>
            <a:effectLst/>
          </p:spPr>
          <p:txBody>
            <a:bodyPr wrap="square" lIns="91439" tIns="91439" rIns="91439" bIns="91439" numCol="1" anchor="ctr">
              <a:noAutofit/>
            </a:bodyPr>
            <a:lstStyle/>
            <a:p>
              <a:pPr>
                <a:defRPr>
                  <a:solidFill>
                    <a:srgbClr val="FFFFFF"/>
                  </a:solidFill>
                </a:defRPr>
              </a:pPr>
            </a:p>
          </p:txBody>
        </p:sp>
        <p:sp>
          <p:nvSpPr>
            <p:cNvPr id="350" name="Active Leases"/>
            <p:cNvSpPr txBox="1"/>
            <p:nvPr/>
          </p:nvSpPr>
          <p:spPr>
            <a:xfrm>
              <a:off x="101090" y="480887"/>
              <a:ext cx="4513430" cy="627956"/>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ctr">
              <a:spAutoFit/>
            </a:bodyPr>
            <a:lstStyle>
              <a:lvl1pPr>
                <a:defRPr>
                  <a:solidFill>
                    <a:srgbClr val="FFFFFF"/>
                  </a:solidFill>
                </a:defRPr>
              </a:lvl1pPr>
            </a:lstStyle>
            <a:p>
              <a:pPr/>
              <a:r>
                <a:t>Active Leases</a:t>
              </a:r>
            </a:p>
          </p:txBody>
        </p:sp>
      </p:grpSp>
      <p:pic>
        <p:nvPicPr>
          <p:cNvPr id="352" name="Picture 3" descr="Picture 3"/>
          <p:cNvPicPr>
            <a:picLocks noChangeAspect="1"/>
          </p:cNvPicPr>
          <p:nvPr/>
        </p:nvPicPr>
        <p:blipFill>
          <a:blip r:embed="rId3">
            <a:extLst/>
          </a:blip>
          <a:stretch>
            <a:fillRect/>
          </a:stretch>
        </p:blipFill>
        <p:spPr>
          <a:xfrm>
            <a:off x="5948822" y="2760991"/>
            <a:ext cx="3164831" cy="3036098"/>
          </a:xfrm>
          <a:prstGeom prst="rect">
            <a:avLst/>
          </a:prstGeom>
          <a:ln w="12700">
            <a:miter lim="400000"/>
          </a:ln>
        </p:spPr>
      </p:pic>
      <p:sp>
        <p:nvSpPr>
          <p:cNvPr id="353" name="Coins"/>
          <p:cNvSpPr/>
          <p:nvPr/>
        </p:nvSpPr>
        <p:spPr>
          <a:xfrm>
            <a:off x="15289026" y="3261593"/>
            <a:ext cx="2425225" cy="22395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005493"/>
          </a:solidFill>
          <a:ln w="12700">
            <a:miter lim="400000"/>
          </a:ln>
        </p:spPr>
        <p:txBody>
          <a:bodyPr tIns="91439" bIns="91439" anchor="ctr"/>
          <a:lstStyle/>
          <a:p>
            <a:pPr>
              <a:defRPr sz="4400">
                <a:solidFill>
                  <a:srgbClr val="FFFFFF"/>
                </a:solidFill>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Kea Hooks"/>
          <p:cNvSpPr txBox="1"/>
          <p:nvPr>
            <p:ph type="title"/>
          </p:nvPr>
        </p:nvSpPr>
        <p:spPr>
          <a:xfrm>
            <a:off x="1676400" y="730250"/>
            <a:ext cx="21031200" cy="2651126"/>
          </a:xfrm>
          <a:prstGeom prst="rect">
            <a:avLst/>
          </a:prstGeom>
        </p:spPr>
        <p:txBody>
          <a:bodyPr/>
          <a:lstStyle>
            <a:lvl1pPr>
              <a:defRPr sz="15600"/>
            </a:lvl1pPr>
          </a:lstStyle>
          <a:p>
            <a:pPr/>
            <a:r>
              <a:t>Kea Hooks</a:t>
            </a:r>
          </a:p>
        </p:txBody>
      </p:sp>
      <p:sp>
        <p:nvSpPr>
          <p:cNvPr id="358" name="ISC has some ‘standard’ hooks, but you can create a hook library to do almost anything, including writing the response packet…"/>
          <p:cNvSpPr txBox="1"/>
          <p:nvPr>
            <p:ph type="body" idx="1"/>
          </p:nvPr>
        </p:nvSpPr>
        <p:spPr>
          <a:xfrm>
            <a:off x="1676400" y="3651249"/>
            <a:ext cx="21031200" cy="8479020"/>
          </a:xfrm>
          <a:prstGeom prst="rect">
            <a:avLst/>
          </a:prstGeom>
        </p:spPr>
        <p:txBody>
          <a:bodyPr/>
          <a:lstStyle/>
          <a:p>
            <a:pPr marL="739762" indent="-739762" defTabSz="850728">
              <a:lnSpc>
                <a:spcPct val="72000"/>
              </a:lnSpc>
              <a:spcBef>
                <a:spcPts val="1400"/>
              </a:spcBef>
              <a:defRPr sz="7400"/>
            </a:pPr>
            <a:r>
              <a:t>You can create a hook library to do almost anything, including writing the response packet</a:t>
            </a:r>
          </a:p>
          <a:p>
            <a:pPr marL="739762" indent="-739762" defTabSz="850728">
              <a:lnSpc>
                <a:spcPct val="72000"/>
              </a:lnSpc>
              <a:spcBef>
                <a:spcPts val="1400"/>
              </a:spcBef>
              <a:defRPr sz="7400"/>
            </a:pPr>
            <a:r>
              <a:t>Hook point example: discover packet received, &lt;hook&gt; &lt;return&gt;</a:t>
            </a:r>
          </a:p>
          <a:p>
            <a:pPr marL="739762" indent="-739762" defTabSz="850728">
              <a:lnSpc>
                <a:spcPct val="72000"/>
              </a:lnSpc>
              <a:spcBef>
                <a:spcPts val="1400"/>
              </a:spcBef>
              <a:defRPr sz="7400"/>
            </a:pPr>
            <a:r>
              <a:t>ISC Standard open source libraries: Lease Commands, High Availability, Flexible options</a:t>
            </a:r>
          </a:p>
          <a:p>
            <a:pPr marL="739762" indent="-739762" defTabSz="850728">
              <a:lnSpc>
                <a:spcPct val="72000"/>
              </a:lnSpc>
              <a:spcBef>
                <a:spcPts val="1400"/>
              </a:spcBef>
              <a:defRPr sz="7400"/>
            </a:pPr>
            <a:r>
              <a:t>Premium libraries: Subnet Mgmt, Host Commands, RADIUS, Configuration backend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2" name="Kea vs ISC DHCP"/>
          <p:cNvSpPr txBox="1"/>
          <p:nvPr>
            <p:ph type="title"/>
          </p:nvPr>
        </p:nvSpPr>
        <p:spPr>
          <a:xfrm>
            <a:off x="1676400" y="730250"/>
            <a:ext cx="21031200" cy="2651126"/>
          </a:xfrm>
          <a:prstGeom prst="rect">
            <a:avLst/>
          </a:prstGeom>
        </p:spPr>
        <p:txBody>
          <a:bodyPr/>
          <a:lstStyle>
            <a:lvl1pPr>
              <a:defRPr sz="15600"/>
            </a:lvl1pPr>
          </a:lstStyle>
          <a:p>
            <a:pPr/>
            <a:r>
              <a:t>Kea vs ISC DHCP</a:t>
            </a:r>
          </a:p>
        </p:txBody>
      </p:sp>
      <p:graphicFrame>
        <p:nvGraphicFramePr>
          <p:cNvPr id="363" name="Table 7"/>
          <p:cNvGraphicFramePr/>
          <p:nvPr/>
        </p:nvGraphicFramePr>
        <p:xfrm>
          <a:off x="909419" y="3671585"/>
          <a:ext cx="22946164" cy="9781929"/>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4730320"/>
                <a:gridCol w="8654703"/>
                <a:gridCol w="9535739"/>
              </a:tblGrid>
              <a:tr h="844946">
                <a:tc>
                  <a:txBody>
                    <a:bodyPr/>
                    <a:lstStyle/>
                    <a:p>
                      <a:pPr algn="l">
                        <a:defRPr b="0" sz="3400">
                          <a:solidFill>
                            <a:srgbClr val="2C2C2C"/>
                          </a:solidFill>
                          <a:sym typeface="Helvetica"/>
                        </a:defRPr>
                      </a:pPr>
                    </a:p>
                  </a:txBody>
                  <a:tcPr marL="45720" marR="45720" marT="45720" marB="45720" anchor="t" anchorCtr="0" horzOverflow="overflow">
                    <a:lnL w="50800">
                      <a:solidFill>
                        <a:srgbClr val="723B3B"/>
                      </a:solidFill>
                      <a:miter lim="400000"/>
                    </a:lnL>
                    <a:lnR w="12700">
                      <a:miter lim="400000"/>
                    </a:lnR>
                    <a:lnT w="50800">
                      <a:solidFill>
                        <a:srgbClr val="723B3B"/>
                      </a:solidFill>
                      <a:miter lim="400000"/>
                    </a:lnT>
                    <a:lnB w="25400">
                      <a:solidFill>
                        <a:srgbClr val="FFFFFF"/>
                      </a:solidFill>
                    </a:lnB>
                    <a:solidFill>
                      <a:srgbClr val="FFFFFF"/>
                    </a:solidFill>
                  </a:tcPr>
                </a:tc>
                <a:tc>
                  <a:txBody>
                    <a:bodyPr/>
                    <a:lstStyle/>
                    <a:p>
                      <a:pPr algn="l">
                        <a:defRPr b="0" sz="1800">
                          <a:solidFill>
                            <a:srgbClr val="000000"/>
                          </a:solidFill>
                        </a:defRPr>
                      </a:pPr>
                      <a:r>
                        <a:rPr b="1" sz="4000">
                          <a:sym typeface="Helvetica"/>
                        </a:rPr>
                        <a:t>ISC DHCP</a:t>
                      </a:r>
                    </a:p>
                  </a:txBody>
                  <a:tcPr marL="45720" marR="45720" marT="45720" marB="45720" anchor="t" anchorCtr="0" horzOverflow="overflow">
                    <a:lnL w="12700">
                      <a:miter lim="400000"/>
                    </a:lnL>
                    <a:lnR w="12700">
                      <a:miter lim="400000"/>
                    </a:lnR>
                    <a:lnT w="50800">
                      <a:solidFill>
                        <a:srgbClr val="723B3B"/>
                      </a:solidFill>
                      <a:miter lim="400000"/>
                    </a:lnT>
                    <a:lnB w="25400">
                      <a:solidFill>
                        <a:srgbClr val="FFFFFF"/>
                      </a:solidFill>
                    </a:lnB>
                    <a:solidFill>
                      <a:srgbClr val="38A2FB"/>
                    </a:solidFill>
                  </a:tcPr>
                </a:tc>
                <a:tc>
                  <a:txBody>
                    <a:bodyPr/>
                    <a:lstStyle/>
                    <a:p>
                      <a:pPr algn="l">
                        <a:defRPr b="0" sz="1800">
                          <a:solidFill>
                            <a:srgbClr val="000000"/>
                          </a:solidFill>
                        </a:defRPr>
                      </a:pPr>
                      <a:r>
                        <a:rPr b="1" sz="4000">
                          <a:sym typeface="Helvetica"/>
                        </a:rPr>
                        <a:t>Kea</a:t>
                      </a:r>
                    </a:p>
                  </a:txBody>
                  <a:tcPr marL="45720" marR="45720" marT="45720" marB="45720" anchor="t" anchorCtr="0" horzOverflow="overflow">
                    <a:lnL w="12700">
                      <a:miter lim="400000"/>
                    </a:lnL>
                    <a:lnR w="50800">
                      <a:solidFill>
                        <a:srgbClr val="723B3B"/>
                      </a:solidFill>
                      <a:miter lim="400000"/>
                    </a:lnR>
                    <a:lnT w="50800">
                      <a:solidFill>
                        <a:srgbClr val="723B3B"/>
                      </a:solidFill>
                      <a:miter lim="400000"/>
                    </a:lnT>
                    <a:lnB w="25400">
                      <a:solidFill>
                        <a:srgbClr val="FFFFFF"/>
                      </a:solidFill>
                    </a:lnB>
                    <a:solidFill>
                      <a:srgbClr val="71D939"/>
                    </a:solidFill>
                  </a:tcPr>
                </a:tc>
              </a:tr>
              <a:tr h="1291391">
                <a:tc>
                  <a:txBody>
                    <a:bodyPr/>
                    <a:lstStyle/>
                    <a:p>
                      <a:pPr algn="l">
                        <a:defRPr sz="1800">
                          <a:solidFill>
                            <a:srgbClr val="000000"/>
                          </a:solidFill>
                        </a:defRPr>
                      </a:pPr>
                      <a:r>
                        <a:rPr sz="3400">
                          <a:solidFill>
                            <a:srgbClr val="2C2C2C"/>
                          </a:solidFill>
                          <a:latin typeface="+mj-lt"/>
                          <a:ea typeface="+mj-ea"/>
                          <a:cs typeface="+mj-cs"/>
                          <a:sym typeface="Helvetica"/>
                        </a:rPr>
                        <a:t>Performance</a:t>
                      </a:r>
                    </a:p>
                  </a:txBody>
                  <a:tcPr marL="45720" marR="45720" marT="45720" marB="45720" anchor="t" anchorCtr="0" horzOverflow="overflow">
                    <a:lnL w="50800">
                      <a:solidFill>
                        <a:srgbClr val="723B3B"/>
                      </a:solidFill>
                      <a:miter lim="400000"/>
                    </a:lnL>
                    <a:lnR w="3175">
                      <a:solidFill>
                        <a:srgbClr val="D4E8EA"/>
                      </a:solidFill>
                    </a:lnR>
                    <a:lnT w="25400">
                      <a:solidFill>
                        <a:srgbClr val="FFFFFF"/>
                      </a:solidFill>
                    </a:lnT>
                    <a:lnB w="3175">
                      <a:solidFill>
                        <a:srgbClr val="D4E8EA"/>
                      </a:solidFill>
                    </a:lnB>
                    <a:noFill/>
                  </a:tcPr>
                </a:tc>
                <a:tc>
                  <a:txBody>
                    <a:bodyPr/>
                    <a:lstStyle/>
                    <a:p>
                      <a:pPr algn="l">
                        <a:defRPr sz="1800">
                          <a:solidFill>
                            <a:srgbClr val="000000"/>
                          </a:solidFill>
                        </a:defRPr>
                      </a:pPr>
                      <a:r>
                        <a:rPr sz="3200">
                          <a:solidFill>
                            <a:srgbClr val="FFFFFF"/>
                          </a:solidFill>
                          <a:latin typeface="+mj-lt"/>
                          <a:ea typeface="+mj-ea"/>
                          <a:cs typeface="+mj-cs"/>
                          <a:sym typeface="Helvetica"/>
                        </a:rPr>
                        <a:t>OK (with ramdisk tricks)</a:t>
                      </a:r>
                    </a:p>
                  </a:txBody>
                  <a:tcPr marL="45720" marR="45720" marT="45720" marB="45720" anchor="t" anchorCtr="0" horzOverflow="overflow">
                    <a:lnL w="3175">
                      <a:solidFill>
                        <a:srgbClr val="D4E8EA"/>
                      </a:solidFill>
                    </a:lnL>
                    <a:lnR w="3175">
                      <a:solidFill>
                        <a:srgbClr val="D4E8EA"/>
                      </a:solidFill>
                    </a:lnR>
                    <a:lnT w="25400">
                      <a:solidFill>
                        <a:srgbClr val="FFFFFF"/>
                      </a:solidFill>
                    </a:lnT>
                    <a:lnB w="3175">
                      <a:solidFill>
                        <a:srgbClr val="D4E8EA"/>
                      </a:solidFill>
                    </a:lnB>
                    <a:solidFill>
                      <a:srgbClr val="38A2FB"/>
                    </a:solidFill>
                  </a:tcPr>
                </a:tc>
                <a:tc>
                  <a:txBody>
                    <a:bodyPr/>
                    <a:lstStyle/>
                    <a:p>
                      <a:pPr algn="l">
                        <a:defRPr sz="1800">
                          <a:solidFill>
                            <a:srgbClr val="000000"/>
                          </a:solidFill>
                        </a:defRPr>
                      </a:pPr>
                      <a:r>
                        <a:rPr sz="3200">
                          <a:solidFill>
                            <a:srgbClr val="FFFFFF"/>
                          </a:solidFill>
                          <a:latin typeface="+mj-lt"/>
                          <a:ea typeface="+mj-ea"/>
                          <a:cs typeface="+mj-cs"/>
                          <a:sym typeface="Helvetica"/>
                        </a:rPr>
                        <a:t>Multi-threading is in development - prospect of 1000’s of LPS</a:t>
                      </a:r>
                    </a:p>
                  </a:txBody>
                  <a:tcPr marL="45720" marR="45720" marT="45720" marB="45720" anchor="t" anchorCtr="0" horzOverflow="overflow">
                    <a:lnL w="3175">
                      <a:solidFill>
                        <a:srgbClr val="D4E8EA"/>
                      </a:solidFill>
                    </a:lnL>
                    <a:lnR w="50800">
                      <a:solidFill>
                        <a:srgbClr val="723B3B"/>
                      </a:solidFill>
                      <a:miter lim="400000"/>
                    </a:lnR>
                    <a:lnT w="25400">
                      <a:solidFill>
                        <a:srgbClr val="FFFFFF"/>
                      </a:solidFill>
                    </a:lnT>
                    <a:lnB w="3175">
                      <a:solidFill>
                        <a:srgbClr val="D4E8EA"/>
                      </a:solidFill>
                    </a:lnB>
                    <a:solidFill>
                      <a:srgbClr val="71D939"/>
                    </a:solidFill>
                  </a:tcPr>
                </a:tc>
              </a:tr>
              <a:tr h="1279455">
                <a:tc>
                  <a:txBody>
                    <a:bodyPr/>
                    <a:lstStyle/>
                    <a:p>
                      <a:pPr algn="l">
                        <a:defRPr sz="1800">
                          <a:solidFill>
                            <a:srgbClr val="000000"/>
                          </a:solidFill>
                        </a:defRPr>
                      </a:pPr>
                      <a:r>
                        <a:rPr sz="3400">
                          <a:solidFill>
                            <a:srgbClr val="2C2C2C"/>
                          </a:solidFill>
                          <a:latin typeface="+mj-lt"/>
                          <a:ea typeface="+mj-ea"/>
                          <a:cs typeface="+mj-cs"/>
                          <a:sym typeface="Helvetica"/>
                        </a:rPr>
                        <a:t>Management</a:t>
                      </a:r>
                    </a:p>
                  </a:txBody>
                  <a:tcPr marL="45720" marR="45720" marT="45720" marB="45720" anchor="t" anchorCtr="0" horzOverflow="overflow">
                    <a:lnL w="50800">
                      <a:solidFill>
                        <a:srgbClr val="723B3B"/>
                      </a:solidFill>
                      <a:miter lim="400000"/>
                    </a:lnL>
                    <a:lnR w="3175">
                      <a:solidFill>
                        <a:srgbClr val="D4E8EA"/>
                      </a:solidFill>
                    </a:lnR>
                    <a:lnT w="3175">
                      <a:solidFill>
                        <a:srgbClr val="D4E8EA"/>
                      </a:solidFill>
                    </a:lnT>
                    <a:lnB w="3175">
                      <a:solidFill>
                        <a:srgbClr val="D4E8EA"/>
                      </a:solidFill>
                    </a:lnB>
                    <a:noFill/>
                  </a:tcPr>
                </a:tc>
                <a:tc>
                  <a:txBody>
                    <a:bodyPr/>
                    <a:lstStyle/>
                    <a:p>
                      <a:pPr algn="l">
                        <a:defRPr sz="1800">
                          <a:solidFill>
                            <a:srgbClr val="000000"/>
                          </a:solidFill>
                        </a:defRPr>
                      </a:pPr>
                      <a:r>
                        <a:rPr sz="3200">
                          <a:solidFill>
                            <a:srgbClr val="FFFFFF"/>
                          </a:solidFill>
                          <a:latin typeface="+mj-lt"/>
                          <a:ea typeface="+mj-ea"/>
                          <a:cs typeface="+mj-cs"/>
                          <a:sym typeface="Helvetica"/>
                        </a:rPr>
                        <a:t>OMAPI (custom C interface)</a:t>
                      </a:r>
                    </a:p>
                  </a:txBody>
                  <a:tcPr marL="45720" marR="45720" marT="45720" marB="45720" anchor="t" anchorCtr="0" horzOverflow="overflow">
                    <a:lnL w="3175">
                      <a:solidFill>
                        <a:srgbClr val="D4E8EA"/>
                      </a:solidFill>
                    </a:lnL>
                    <a:lnR w="3175">
                      <a:solidFill>
                        <a:srgbClr val="D4E8EA"/>
                      </a:solidFill>
                    </a:lnR>
                    <a:lnT w="3175">
                      <a:solidFill>
                        <a:srgbClr val="D4E8EA"/>
                      </a:solidFill>
                    </a:lnT>
                    <a:lnB w="3175">
                      <a:solidFill>
                        <a:srgbClr val="D4E8EA"/>
                      </a:solidFill>
                    </a:lnB>
                    <a:solidFill>
                      <a:srgbClr val="38A2FB"/>
                    </a:solidFill>
                  </a:tcPr>
                </a:tc>
                <a:tc>
                  <a:txBody>
                    <a:bodyPr/>
                    <a:lstStyle/>
                    <a:p>
                      <a:pPr algn="l">
                        <a:defRPr b="1" sz="3200">
                          <a:solidFill>
                            <a:srgbClr val="FFFFFF"/>
                          </a:solidFill>
                          <a:latin typeface="+mj-lt"/>
                          <a:ea typeface="+mj-ea"/>
                          <a:cs typeface="+mj-cs"/>
                          <a:sym typeface="Helvetica"/>
                        </a:defRPr>
                      </a:pPr>
                      <a:r>
                        <a:t>JSON over REST API/http,</a:t>
                      </a:r>
                    </a:p>
                    <a:p>
                      <a:pPr algn="l">
                        <a:defRPr b="1" sz="3200">
                          <a:solidFill>
                            <a:srgbClr val="FFFFFF"/>
                          </a:solidFill>
                          <a:latin typeface="+mj-lt"/>
                          <a:ea typeface="+mj-ea"/>
                          <a:cs typeface="+mj-cs"/>
                          <a:sym typeface="Helvetica"/>
                        </a:defRPr>
                      </a:pPr>
                      <a:r>
                        <a:t>JSON over Unix socket</a:t>
                      </a:r>
                    </a:p>
                  </a:txBody>
                  <a:tcPr marL="45720" marR="45720" marT="45720" marB="45720" anchor="t" anchorCtr="0" horzOverflow="overflow">
                    <a:lnL w="3175">
                      <a:solidFill>
                        <a:srgbClr val="D4E8EA"/>
                      </a:solidFill>
                    </a:lnL>
                    <a:lnR w="50800">
                      <a:solidFill>
                        <a:srgbClr val="723B3B"/>
                      </a:solidFill>
                      <a:miter lim="400000"/>
                    </a:lnR>
                    <a:lnT w="3175">
                      <a:solidFill>
                        <a:srgbClr val="D4E8EA"/>
                      </a:solidFill>
                    </a:lnT>
                    <a:lnB w="3175">
                      <a:solidFill>
                        <a:srgbClr val="D4E8EA"/>
                      </a:solidFill>
                    </a:lnB>
                    <a:solidFill>
                      <a:srgbClr val="71D939"/>
                    </a:solidFill>
                  </a:tcPr>
                </a:tc>
              </a:tr>
              <a:tr h="1279455">
                <a:tc>
                  <a:txBody>
                    <a:bodyPr/>
                    <a:lstStyle/>
                    <a:p>
                      <a:pPr algn="l">
                        <a:defRPr sz="1800">
                          <a:solidFill>
                            <a:srgbClr val="000000"/>
                          </a:solidFill>
                        </a:defRPr>
                      </a:pPr>
                      <a:r>
                        <a:rPr sz="3400">
                          <a:solidFill>
                            <a:srgbClr val="2C2C2C"/>
                          </a:solidFill>
                          <a:latin typeface="+mj-lt"/>
                          <a:ea typeface="+mj-ea"/>
                          <a:cs typeface="+mj-cs"/>
                          <a:sym typeface="Helvetica"/>
                        </a:rPr>
                        <a:t>HA</a:t>
                      </a:r>
                    </a:p>
                  </a:txBody>
                  <a:tcPr marL="45720" marR="45720" marT="45720" marB="45720" anchor="t" anchorCtr="0" horzOverflow="overflow">
                    <a:lnL w="50800">
                      <a:solidFill>
                        <a:srgbClr val="723B3B"/>
                      </a:solidFill>
                      <a:miter lim="400000"/>
                    </a:lnL>
                    <a:lnR w="3175">
                      <a:solidFill>
                        <a:srgbClr val="D4E8EA"/>
                      </a:solidFill>
                    </a:lnR>
                    <a:lnT w="3175">
                      <a:solidFill>
                        <a:srgbClr val="D4E8EA"/>
                      </a:solidFill>
                    </a:lnT>
                    <a:lnB w="3175">
                      <a:solidFill>
                        <a:srgbClr val="D4E8EA"/>
                      </a:solidFill>
                    </a:lnB>
                    <a:noFill/>
                  </a:tcPr>
                </a:tc>
                <a:tc>
                  <a:txBody>
                    <a:bodyPr/>
                    <a:lstStyle/>
                    <a:p>
                      <a:pPr algn="l">
                        <a:defRPr sz="1800">
                          <a:solidFill>
                            <a:srgbClr val="000000"/>
                          </a:solidFill>
                        </a:defRPr>
                      </a:pPr>
                      <a:r>
                        <a:rPr sz="3200">
                          <a:solidFill>
                            <a:srgbClr val="FFFFFF"/>
                          </a:solidFill>
                          <a:latin typeface="+mj-lt"/>
                          <a:ea typeface="+mj-ea"/>
                          <a:cs typeface="+mj-cs"/>
                          <a:sym typeface="Helvetica"/>
                        </a:rPr>
                        <a:t>DHCPv4 failover</a:t>
                      </a:r>
                    </a:p>
                  </a:txBody>
                  <a:tcPr marL="45720" marR="45720" marT="45720" marB="45720" anchor="t" anchorCtr="0" horzOverflow="overflow">
                    <a:lnL w="3175">
                      <a:solidFill>
                        <a:srgbClr val="D4E8EA"/>
                      </a:solidFill>
                    </a:lnL>
                    <a:lnR w="3175">
                      <a:solidFill>
                        <a:srgbClr val="D4E8EA"/>
                      </a:solidFill>
                    </a:lnR>
                    <a:lnT w="3175">
                      <a:solidFill>
                        <a:srgbClr val="D4E8EA"/>
                      </a:solidFill>
                    </a:lnT>
                    <a:lnB w="3175">
                      <a:solidFill>
                        <a:srgbClr val="D4E8EA"/>
                      </a:solidFill>
                    </a:lnB>
                    <a:solidFill>
                      <a:srgbClr val="38A2FB"/>
                    </a:solidFill>
                  </a:tcPr>
                </a:tc>
                <a:tc>
                  <a:txBody>
                    <a:bodyPr/>
                    <a:lstStyle/>
                    <a:p>
                      <a:pPr algn="l">
                        <a:defRPr sz="1800">
                          <a:solidFill>
                            <a:srgbClr val="000000"/>
                          </a:solidFill>
                        </a:defRPr>
                      </a:pPr>
                      <a:r>
                        <a:rPr b="1" sz="3200">
                          <a:solidFill>
                            <a:srgbClr val="FFFFFF"/>
                          </a:solidFill>
                          <a:latin typeface="+mj-lt"/>
                          <a:ea typeface="+mj-ea"/>
                          <a:cs typeface="+mj-cs"/>
                          <a:sym typeface="Helvetica"/>
                        </a:rPr>
                        <a:t>HA for DHCPv4 and DHCPv6, multiple options for DB clustering</a:t>
                      </a:r>
                    </a:p>
                  </a:txBody>
                  <a:tcPr marL="45720" marR="45720" marT="45720" marB="45720" anchor="t" anchorCtr="0" horzOverflow="overflow">
                    <a:lnL w="3175">
                      <a:solidFill>
                        <a:srgbClr val="D4E8EA"/>
                      </a:solidFill>
                    </a:lnL>
                    <a:lnR w="50800">
                      <a:solidFill>
                        <a:srgbClr val="723B3B"/>
                      </a:solidFill>
                      <a:miter lim="400000"/>
                    </a:lnR>
                    <a:lnT w="3175">
                      <a:solidFill>
                        <a:srgbClr val="D4E8EA"/>
                      </a:solidFill>
                    </a:lnT>
                    <a:lnB w="3175">
                      <a:solidFill>
                        <a:srgbClr val="D4E8EA"/>
                      </a:solidFill>
                    </a:lnB>
                    <a:solidFill>
                      <a:srgbClr val="71D939"/>
                    </a:solidFill>
                  </a:tcPr>
                </a:tc>
              </a:tr>
              <a:tr h="1279455">
                <a:tc>
                  <a:txBody>
                    <a:bodyPr/>
                    <a:lstStyle/>
                    <a:p>
                      <a:pPr algn="l">
                        <a:defRPr sz="1800">
                          <a:solidFill>
                            <a:srgbClr val="000000"/>
                          </a:solidFill>
                        </a:defRPr>
                      </a:pPr>
                      <a:r>
                        <a:rPr sz="3400">
                          <a:solidFill>
                            <a:srgbClr val="2C2C2C"/>
                          </a:solidFill>
                          <a:latin typeface="+mj-lt"/>
                          <a:ea typeface="+mj-ea"/>
                          <a:cs typeface="+mj-cs"/>
                          <a:sym typeface="Helvetica"/>
                        </a:rPr>
                        <a:t>Extensibility</a:t>
                      </a:r>
                    </a:p>
                  </a:txBody>
                  <a:tcPr marL="45720" marR="45720" marT="45720" marB="45720" anchor="t" anchorCtr="0" horzOverflow="overflow">
                    <a:lnL w="50800">
                      <a:solidFill>
                        <a:srgbClr val="723B3B"/>
                      </a:solidFill>
                      <a:miter lim="400000"/>
                    </a:lnL>
                    <a:lnR w="3175">
                      <a:solidFill>
                        <a:srgbClr val="D4E8EA"/>
                      </a:solidFill>
                    </a:lnR>
                    <a:lnT w="3175">
                      <a:solidFill>
                        <a:srgbClr val="D4E8EA"/>
                      </a:solidFill>
                    </a:lnT>
                    <a:lnB w="3175">
                      <a:solidFill>
                        <a:srgbClr val="D4E8EA"/>
                      </a:solidFill>
                    </a:lnB>
                    <a:noFill/>
                  </a:tcPr>
                </a:tc>
                <a:tc>
                  <a:txBody>
                    <a:bodyPr/>
                    <a:lstStyle/>
                    <a:p>
                      <a:pPr algn="l">
                        <a:defRPr sz="1800">
                          <a:solidFill>
                            <a:srgbClr val="000000"/>
                          </a:solidFill>
                        </a:defRPr>
                      </a:pPr>
                      <a:r>
                        <a:rPr sz="3200">
                          <a:solidFill>
                            <a:srgbClr val="FFFFFF"/>
                          </a:solidFill>
                          <a:latin typeface="+mj-lt"/>
                          <a:ea typeface="+mj-ea"/>
                          <a:cs typeface="+mj-cs"/>
                          <a:sym typeface="Helvetica"/>
                        </a:rPr>
                        <a:t>Shell scripts (out only), configuration language</a:t>
                      </a:r>
                    </a:p>
                  </a:txBody>
                  <a:tcPr marL="45720" marR="45720" marT="45720" marB="45720" anchor="t" anchorCtr="0" horzOverflow="overflow">
                    <a:lnL w="3175">
                      <a:solidFill>
                        <a:srgbClr val="D4E8EA"/>
                      </a:solidFill>
                    </a:lnL>
                    <a:lnR w="3175">
                      <a:solidFill>
                        <a:srgbClr val="D4E8EA"/>
                      </a:solidFill>
                    </a:lnR>
                    <a:lnT w="3175">
                      <a:solidFill>
                        <a:srgbClr val="D4E8EA"/>
                      </a:solidFill>
                    </a:lnT>
                    <a:lnB w="3175">
                      <a:solidFill>
                        <a:srgbClr val="D4E8EA"/>
                      </a:solidFill>
                    </a:lnB>
                    <a:solidFill>
                      <a:srgbClr val="38A2FB"/>
                    </a:solidFill>
                  </a:tcPr>
                </a:tc>
                <a:tc>
                  <a:txBody>
                    <a:bodyPr/>
                    <a:lstStyle/>
                    <a:p>
                      <a:pPr algn="l">
                        <a:defRPr sz="3200">
                          <a:solidFill>
                            <a:srgbClr val="FFFFFF"/>
                          </a:solidFill>
                          <a:latin typeface="+mj-lt"/>
                          <a:ea typeface="+mj-ea"/>
                          <a:cs typeface="+mj-cs"/>
                          <a:sym typeface="Helvetica"/>
                        </a:defRPr>
                      </a:pPr>
                      <a:r>
                        <a:t>JSON everywhere,</a:t>
                      </a:r>
                    </a:p>
                    <a:p>
                      <a:pPr algn="l">
                        <a:defRPr sz="3200">
                          <a:solidFill>
                            <a:srgbClr val="FFFFFF"/>
                          </a:solidFill>
                          <a:latin typeface="+mj-lt"/>
                          <a:ea typeface="+mj-ea"/>
                          <a:cs typeface="+mj-cs"/>
                          <a:sym typeface="Helvetica"/>
                        </a:defRPr>
                      </a:pPr>
                      <a:r>
                        <a:t>Hooks (C++), stable API</a:t>
                      </a:r>
                    </a:p>
                  </a:txBody>
                  <a:tcPr marL="45720" marR="45720" marT="45720" marB="45720" anchor="t" anchorCtr="0" horzOverflow="overflow">
                    <a:lnL w="3175">
                      <a:solidFill>
                        <a:srgbClr val="D4E8EA"/>
                      </a:solidFill>
                    </a:lnL>
                    <a:lnR w="50800">
                      <a:solidFill>
                        <a:srgbClr val="723B3B"/>
                      </a:solidFill>
                      <a:miter lim="400000"/>
                    </a:lnR>
                    <a:lnT w="3175">
                      <a:solidFill>
                        <a:srgbClr val="D4E8EA"/>
                      </a:solidFill>
                    </a:lnT>
                    <a:lnB w="3175">
                      <a:solidFill>
                        <a:srgbClr val="D4E8EA"/>
                      </a:solidFill>
                    </a:lnB>
                    <a:solidFill>
                      <a:srgbClr val="71D939"/>
                    </a:solidFill>
                  </a:tcPr>
                </a:tc>
              </a:tr>
              <a:tr h="1279455">
                <a:tc>
                  <a:txBody>
                    <a:bodyPr/>
                    <a:lstStyle/>
                    <a:p>
                      <a:pPr algn="l">
                        <a:defRPr sz="1800">
                          <a:solidFill>
                            <a:srgbClr val="000000"/>
                          </a:solidFill>
                        </a:defRPr>
                      </a:pPr>
                      <a:r>
                        <a:rPr sz="3400">
                          <a:solidFill>
                            <a:srgbClr val="2C2C2C"/>
                          </a:solidFill>
                          <a:latin typeface="+mj-lt"/>
                          <a:ea typeface="+mj-ea"/>
                          <a:cs typeface="+mj-cs"/>
                          <a:sym typeface="Helvetica"/>
                        </a:rPr>
                        <a:t>Configuration</a:t>
                      </a:r>
                    </a:p>
                  </a:txBody>
                  <a:tcPr marL="45720" marR="45720" marT="45720" marB="45720" anchor="t" anchorCtr="0" horzOverflow="overflow">
                    <a:lnL w="50800">
                      <a:solidFill>
                        <a:srgbClr val="723B3B"/>
                      </a:solidFill>
                      <a:miter lim="400000"/>
                    </a:lnL>
                    <a:lnR w="3175">
                      <a:solidFill>
                        <a:srgbClr val="D4E8EA"/>
                      </a:solidFill>
                    </a:lnR>
                    <a:lnT w="3175">
                      <a:solidFill>
                        <a:srgbClr val="D4E8EA"/>
                      </a:solidFill>
                    </a:lnT>
                    <a:lnB w="3175">
                      <a:solidFill>
                        <a:srgbClr val="D4E8EA"/>
                      </a:solidFill>
                    </a:lnB>
                    <a:noFill/>
                  </a:tcPr>
                </a:tc>
                <a:tc>
                  <a:txBody>
                    <a:bodyPr/>
                    <a:lstStyle/>
                    <a:p>
                      <a:pPr algn="l">
                        <a:defRPr sz="1800">
                          <a:solidFill>
                            <a:srgbClr val="000000"/>
                          </a:solidFill>
                        </a:defRPr>
                      </a:pPr>
                      <a:r>
                        <a:rPr sz="3200">
                          <a:solidFill>
                            <a:srgbClr val="FFFFFF"/>
                          </a:solidFill>
                          <a:latin typeface="+mj-lt"/>
                          <a:ea typeface="+mj-ea"/>
                          <a:cs typeface="+mj-cs"/>
                          <a:sym typeface="Helvetica"/>
                        </a:rPr>
                        <a:t>Custom complex syntax (almost programming language)</a:t>
                      </a:r>
                    </a:p>
                  </a:txBody>
                  <a:tcPr marL="45720" marR="45720" marT="45720" marB="45720" anchor="t" anchorCtr="0" horzOverflow="overflow">
                    <a:lnL w="3175">
                      <a:solidFill>
                        <a:srgbClr val="D4E8EA"/>
                      </a:solidFill>
                    </a:lnL>
                    <a:lnR w="3175">
                      <a:solidFill>
                        <a:srgbClr val="D4E8EA"/>
                      </a:solidFill>
                    </a:lnR>
                    <a:lnT w="3175">
                      <a:solidFill>
                        <a:srgbClr val="D4E8EA"/>
                      </a:solidFill>
                    </a:lnT>
                    <a:lnB w="3175">
                      <a:solidFill>
                        <a:srgbClr val="D4E8EA"/>
                      </a:solidFill>
                    </a:lnB>
                    <a:solidFill>
                      <a:srgbClr val="38A2FB"/>
                    </a:solidFill>
                  </a:tcPr>
                </a:tc>
                <a:tc>
                  <a:txBody>
                    <a:bodyPr/>
                    <a:lstStyle/>
                    <a:p>
                      <a:pPr algn="l">
                        <a:defRPr sz="1800">
                          <a:solidFill>
                            <a:srgbClr val="000000"/>
                          </a:solidFill>
                        </a:defRPr>
                      </a:pPr>
                      <a:r>
                        <a:rPr sz="3200">
                          <a:solidFill>
                            <a:srgbClr val="FFFFFF"/>
                          </a:solidFill>
                          <a:latin typeface="+mj-lt"/>
                          <a:ea typeface="+mj-ea"/>
                          <a:cs typeface="+mj-cs"/>
                          <a:sym typeface="Helvetica"/>
                        </a:rPr>
                        <a:t>JSON with optional DB storage for some elements</a:t>
                      </a:r>
                    </a:p>
                  </a:txBody>
                  <a:tcPr marL="45720" marR="45720" marT="45720" marB="45720" anchor="t" anchorCtr="0" horzOverflow="overflow">
                    <a:lnL w="3175">
                      <a:solidFill>
                        <a:srgbClr val="D4E8EA"/>
                      </a:solidFill>
                    </a:lnL>
                    <a:lnR w="50800">
                      <a:solidFill>
                        <a:srgbClr val="723B3B"/>
                      </a:solidFill>
                      <a:miter lim="400000"/>
                    </a:lnR>
                    <a:lnT w="3175">
                      <a:solidFill>
                        <a:srgbClr val="D4E8EA"/>
                      </a:solidFill>
                    </a:lnT>
                    <a:lnB w="3175">
                      <a:solidFill>
                        <a:srgbClr val="D4E8EA"/>
                      </a:solidFill>
                    </a:lnB>
                    <a:solidFill>
                      <a:srgbClr val="71D939"/>
                    </a:solidFill>
                  </a:tcPr>
                </a:tc>
              </a:tr>
              <a:tr h="1251184">
                <a:tc>
                  <a:txBody>
                    <a:bodyPr/>
                    <a:lstStyle/>
                    <a:p>
                      <a:pPr algn="l">
                        <a:defRPr sz="1800">
                          <a:solidFill>
                            <a:srgbClr val="000000"/>
                          </a:solidFill>
                        </a:defRPr>
                      </a:pPr>
                      <a:r>
                        <a:rPr sz="3400">
                          <a:solidFill>
                            <a:srgbClr val="2C2C2C"/>
                          </a:solidFill>
                          <a:latin typeface="+mj-lt"/>
                          <a:ea typeface="+mj-ea"/>
                          <a:cs typeface="+mj-cs"/>
                          <a:sym typeface="Helvetica"/>
                        </a:rPr>
                        <a:t>Leases information</a:t>
                      </a:r>
                    </a:p>
                  </a:txBody>
                  <a:tcPr marL="45720" marR="45720" marT="45720" marB="45720" anchor="t" anchorCtr="0" horzOverflow="overflow">
                    <a:lnL w="50800">
                      <a:solidFill>
                        <a:srgbClr val="723B3B"/>
                      </a:solidFill>
                      <a:miter lim="400000"/>
                    </a:lnL>
                    <a:lnR w="3175">
                      <a:solidFill>
                        <a:srgbClr val="D4E8EA"/>
                      </a:solidFill>
                    </a:lnR>
                    <a:lnT w="3175">
                      <a:solidFill>
                        <a:srgbClr val="D4E8EA"/>
                      </a:solidFill>
                    </a:lnT>
                    <a:lnB w="3175">
                      <a:solidFill>
                        <a:srgbClr val="D4E8EA"/>
                      </a:solidFill>
                    </a:lnB>
                    <a:noFill/>
                  </a:tcPr>
                </a:tc>
                <a:tc>
                  <a:txBody>
                    <a:bodyPr/>
                    <a:lstStyle/>
                    <a:p>
                      <a:pPr algn="l">
                        <a:defRPr sz="1800">
                          <a:solidFill>
                            <a:srgbClr val="000000"/>
                          </a:solidFill>
                        </a:defRPr>
                      </a:pPr>
                      <a:r>
                        <a:rPr sz="3200">
                          <a:solidFill>
                            <a:srgbClr val="FFFFFF"/>
                          </a:solidFill>
                          <a:latin typeface="+mj-lt"/>
                          <a:ea typeface="+mj-ea"/>
                          <a:cs typeface="+mj-cs"/>
                          <a:sym typeface="Helvetica"/>
                        </a:rPr>
                        <a:t>Custom </a:t>
                      </a:r>
                    </a:p>
                  </a:txBody>
                  <a:tcPr marL="45720" marR="45720" marT="45720" marB="45720" anchor="t" anchorCtr="0" horzOverflow="overflow">
                    <a:lnL w="3175">
                      <a:solidFill>
                        <a:srgbClr val="D4E8EA"/>
                      </a:solidFill>
                    </a:lnL>
                    <a:lnR w="3175">
                      <a:solidFill>
                        <a:srgbClr val="D4E8EA"/>
                      </a:solidFill>
                    </a:lnR>
                    <a:lnT w="3175">
                      <a:solidFill>
                        <a:srgbClr val="D4E8EA"/>
                      </a:solidFill>
                    </a:lnT>
                    <a:lnB w="3175">
                      <a:solidFill>
                        <a:srgbClr val="D4E8EA"/>
                      </a:solidFill>
                    </a:lnB>
                    <a:solidFill>
                      <a:srgbClr val="38A2FB"/>
                    </a:solidFill>
                  </a:tcPr>
                </a:tc>
                <a:tc>
                  <a:txBody>
                    <a:bodyPr/>
                    <a:lstStyle/>
                    <a:p>
                      <a:pPr algn="l">
                        <a:defRPr sz="1800">
                          <a:solidFill>
                            <a:srgbClr val="000000"/>
                          </a:solidFill>
                        </a:defRPr>
                      </a:pPr>
                      <a:r>
                        <a:rPr b="1" sz="3200">
                          <a:solidFill>
                            <a:srgbClr val="FFFFFF"/>
                          </a:solidFill>
                          <a:latin typeface="+mj-lt"/>
                          <a:ea typeface="+mj-ea"/>
                          <a:cs typeface="+mj-cs"/>
                          <a:sym typeface="Helvetica"/>
                        </a:rPr>
                        <a:t>CSV, MySQL, PgSQL, Cassandra</a:t>
                      </a:r>
                    </a:p>
                  </a:txBody>
                  <a:tcPr marL="45720" marR="45720" marT="45720" marB="45720" anchor="t" anchorCtr="0" horzOverflow="overflow">
                    <a:lnL w="3175">
                      <a:solidFill>
                        <a:srgbClr val="D4E8EA"/>
                      </a:solidFill>
                    </a:lnL>
                    <a:lnR w="50800">
                      <a:solidFill>
                        <a:srgbClr val="723B3B"/>
                      </a:solidFill>
                      <a:miter lim="400000"/>
                    </a:lnR>
                    <a:lnT w="3175">
                      <a:solidFill>
                        <a:srgbClr val="D4E8EA"/>
                      </a:solidFill>
                    </a:lnT>
                    <a:lnB w="3175">
                      <a:solidFill>
                        <a:srgbClr val="D4E8EA"/>
                      </a:solidFill>
                    </a:lnB>
                    <a:solidFill>
                      <a:srgbClr val="71D939"/>
                    </a:solidFill>
                  </a:tcPr>
                </a:tc>
              </a:tr>
              <a:tr h="1251184">
                <a:tc>
                  <a:txBody>
                    <a:bodyPr/>
                    <a:lstStyle/>
                    <a:p>
                      <a:pPr algn="l">
                        <a:defRPr sz="1800">
                          <a:solidFill>
                            <a:srgbClr val="000000"/>
                          </a:solidFill>
                        </a:defRPr>
                      </a:pPr>
                      <a:r>
                        <a:rPr sz="3400">
                          <a:solidFill>
                            <a:srgbClr val="2C2C2C"/>
                          </a:solidFill>
                          <a:latin typeface="+mj-lt"/>
                          <a:ea typeface="+mj-ea"/>
                          <a:cs typeface="+mj-cs"/>
                          <a:sym typeface="Helvetica"/>
                        </a:rPr>
                        <a:t>Hosts information</a:t>
                      </a:r>
                    </a:p>
                  </a:txBody>
                  <a:tcPr marL="45720" marR="45720" marT="45720" marB="45720" anchor="t" anchorCtr="0" horzOverflow="overflow">
                    <a:lnL w="50800">
                      <a:solidFill>
                        <a:srgbClr val="723B3B"/>
                      </a:solidFill>
                      <a:miter lim="400000"/>
                    </a:lnL>
                    <a:lnR w="3175">
                      <a:solidFill>
                        <a:srgbClr val="D4E8EA"/>
                      </a:solidFill>
                    </a:lnR>
                    <a:lnT w="3175">
                      <a:solidFill>
                        <a:srgbClr val="D4E8EA"/>
                      </a:solidFill>
                    </a:lnT>
                    <a:lnB w="50800">
                      <a:solidFill>
                        <a:srgbClr val="723B3B"/>
                      </a:solidFill>
                      <a:miter lim="400000"/>
                    </a:lnB>
                    <a:noFill/>
                  </a:tcPr>
                </a:tc>
                <a:tc>
                  <a:txBody>
                    <a:bodyPr/>
                    <a:lstStyle/>
                    <a:p>
                      <a:pPr algn="l">
                        <a:defRPr sz="1800">
                          <a:solidFill>
                            <a:srgbClr val="000000"/>
                          </a:solidFill>
                        </a:defRPr>
                      </a:pPr>
                      <a:r>
                        <a:rPr sz="3200">
                          <a:solidFill>
                            <a:srgbClr val="FFFFFF"/>
                          </a:solidFill>
                          <a:latin typeface="+mj-lt"/>
                          <a:ea typeface="+mj-ea"/>
                          <a:cs typeface="+mj-cs"/>
                          <a:sym typeface="Helvetica"/>
                        </a:rPr>
                        <a:t>Custom config</a:t>
                      </a:r>
                    </a:p>
                  </a:txBody>
                  <a:tcPr marL="45720" marR="45720" marT="45720" marB="45720" anchor="t" anchorCtr="0" horzOverflow="overflow">
                    <a:lnL w="3175">
                      <a:solidFill>
                        <a:srgbClr val="D4E8EA"/>
                      </a:solidFill>
                    </a:lnL>
                    <a:lnR w="3175">
                      <a:solidFill>
                        <a:srgbClr val="D4E8EA"/>
                      </a:solidFill>
                    </a:lnR>
                    <a:lnT w="3175">
                      <a:solidFill>
                        <a:srgbClr val="D4E8EA"/>
                      </a:solidFill>
                    </a:lnT>
                    <a:lnB w="50800">
                      <a:solidFill>
                        <a:srgbClr val="723B3B"/>
                      </a:solidFill>
                      <a:miter lim="400000"/>
                    </a:lnB>
                    <a:solidFill>
                      <a:srgbClr val="38A2FB"/>
                    </a:solidFill>
                  </a:tcPr>
                </a:tc>
                <a:tc>
                  <a:txBody>
                    <a:bodyPr/>
                    <a:lstStyle/>
                    <a:p>
                      <a:pPr algn="l">
                        <a:defRPr sz="1800">
                          <a:solidFill>
                            <a:srgbClr val="000000"/>
                          </a:solidFill>
                        </a:defRPr>
                      </a:pPr>
                      <a:r>
                        <a:rPr b="1" sz="3200">
                          <a:solidFill>
                            <a:srgbClr val="FFFFFF"/>
                          </a:solidFill>
                          <a:latin typeface="+mj-lt"/>
                          <a:ea typeface="+mj-ea"/>
                          <a:cs typeface="+mj-cs"/>
                          <a:sym typeface="Helvetica"/>
                        </a:rPr>
                        <a:t>JSON, MySQL, PgSQL</a:t>
                      </a:r>
                    </a:p>
                  </a:txBody>
                  <a:tcPr marL="45720" marR="45720" marT="45720" marB="45720" anchor="t" anchorCtr="0" horzOverflow="overflow">
                    <a:lnL w="3175">
                      <a:solidFill>
                        <a:srgbClr val="D4E8EA"/>
                      </a:solidFill>
                    </a:lnL>
                    <a:lnR w="50800">
                      <a:solidFill>
                        <a:srgbClr val="723B3B"/>
                      </a:solidFill>
                      <a:miter lim="400000"/>
                    </a:lnR>
                    <a:lnT w="3175">
                      <a:solidFill>
                        <a:srgbClr val="D4E8EA"/>
                      </a:solidFill>
                    </a:lnT>
                    <a:lnB w="50800">
                      <a:solidFill>
                        <a:srgbClr val="723B3B"/>
                      </a:solidFill>
                      <a:miter lim="400000"/>
                    </a:lnB>
                    <a:solidFill>
                      <a:srgbClr val="71D939"/>
                    </a:solidFill>
                  </a:tcPr>
                </a:tc>
              </a:tr>
            </a:tbl>
          </a:graphicData>
        </a:graphic>
      </p:graphicFrame>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67" name="Untitled design-8.png" descr="Untitled design-8.png"/>
          <p:cNvPicPr>
            <a:picLocks noChangeAspect="1"/>
          </p:cNvPicPr>
          <p:nvPr/>
        </p:nvPicPr>
        <p:blipFill>
          <a:blip r:embed="rId3">
            <a:extLst/>
          </a:blip>
          <a:stretch>
            <a:fillRect/>
          </a:stretch>
        </p:blipFill>
        <p:spPr>
          <a:xfrm>
            <a:off x="-2374657" y="197763"/>
            <a:ext cx="26808498" cy="13320475"/>
          </a:xfrm>
          <a:prstGeom prst="rect">
            <a:avLst/>
          </a:prstGeom>
          <a:ln w="12700">
            <a:miter lim="400000"/>
          </a:ln>
        </p:spPr>
      </p:pic>
      <p:sp>
        <p:nvSpPr>
          <p:cNvPr id="368" name="Why use Kea?"/>
          <p:cNvSpPr txBox="1"/>
          <p:nvPr>
            <p:ph type="title"/>
          </p:nvPr>
        </p:nvSpPr>
        <p:spPr>
          <a:xfrm>
            <a:off x="1676400" y="730250"/>
            <a:ext cx="21031200" cy="2651126"/>
          </a:xfrm>
          <a:prstGeom prst="rect">
            <a:avLst/>
          </a:prstGeom>
        </p:spPr>
        <p:txBody>
          <a:bodyPr/>
          <a:lstStyle>
            <a:lvl1pPr>
              <a:defRPr sz="15600"/>
            </a:lvl1pPr>
          </a:lstStyle>
          <a:p>
            <a:pPr/>
            <a:r>
              <a:t>Why use Kea?</a:t>
            </a:r>
          </a:p>
        </p:txBody>
      </p:sp>
      <p:sp>
        <p:nvSpPr>
          <p:cNvPr id="369" name="Access to data - Database backends…"/>
          <p:cNvSpPr txBox="1"/>
          <p:nvPr>
            <p:ph type="body" idx="1"/>
          </p:nvPr>
        </p:nvSpPr>
        <p:spPr>
          <a:xfrm>
            <a:off x="1785939" y="3643315"/>
            <a:ext cx="20812128" cy="6721404"/>
          </a:xfrm>
          <a:prstGeom prst="rect">
            <a:avLst/>
          </a:prstGeom>
        </p:spPr>
        <p:txBody>
          <a:bodyPr/>
          <a:lstStyle/>
          <a:p>
            <a:pPr/>
            <a:r>
              <a:t>Access to data - Database backends</a:t>
            </a:r>
          </a:p>
          <a:p>
            <a:pPr/>
            <a:r>
              <a:t>JSON configuration - many tools Change configuration without restart</a:t>
            </a:r>
          </a:p>
          <a:p>
            <a:pPr/>
            <a:r>
              <a:t>REST API</a:t>
            </a:r>
          </a:p>
          <a:p>
            <a:pPr/>
            <a:r>
              <a:t>Hooks</a:t>
            </a:r>
          </a:p>
        </p:txBody>
      </p:sp>
      <p:sp>
        <p:nvSpPr>
          <p:cNvPr id="370" name="Photo by Kelly Sikkema on Unsplash"/>
          <p:cNvSpPr txBox="1"/>
          <p:nvPr/>
        </p:nvSpPr>
        <p:spPr>
          <a:xfrm>
            <a:off x="19036341" y="12764113"/>
            <a:ext cx="4614119" cy="471091"/>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p>
            <a:pPr defTabSz="765271">
              <a:defRPr sz="2400">
                <a:solidFill>
                  <a:srgbClr val="111111"/>
                </a:solidFill>
                <a:uFill>
                  <a:solidFill>
                    <a:srgbClr val="767676"/>
                  </a:solidFill>
                </a:uFill>
              </a:defRPr>
            </a:pPr>
            <a:r>
              <a:t>Photo by </a:t>
            </a:r>
            <a:r>
              <a:rPr u="sng">
                <a:solidFill>
                  <a:srgbClr val="0563C1"/>
                </a:solidFill>
                <a:uFill>
                  <a:solidFill>
                    <a:srgbClr val="0563C1"/>
                  </a:solidFill>
                </a:uFill>
                <a:hlinkClick r:id="rId4" invalidUrl="" action="" tgtFrame="" tooltip="" history="1" highlightClick="0" endSnd="0"/>
              </a:rPr>
              <a:t>Kelly Sikkema</a:t>
            </a:r>
            <a:r>
              <a:t> on </a:t>
            </a:r>
            <a:r>
              <a:rPr u="sng">
                <a:solidFill>
                  <a:srgbClr val="0563C1"/>
                </a:solidFill>
                <a:uFill>
                  <a:solidFill>
                    <a:srgbClr val="0563C1"/>
                  </a:solidFill>
                </a:uFill>
                <a:hlinkClick r:id="rId5" invalidUrl="" action="" tgtFrame="" tooltip="" history="1" highlightClick="0" endSnd="0"/>
              </a:rPr>
              <a:t>Unsplash</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1" name="Untitled design-7.png" descr="Untitled design-7.png"/>
          <p:cNvPicPr>
            <a:picLocks noChangeAspect="1"/>
          </p:cNvPicPr>
          <p:nvPr/>
        </p:nvPicPr>
        <p:blipFill>
          <a:blip r:embed="rId3">
            <a:alphaModFix amt="83000"/>
            <a:extLst/>
          </a:blip>
          <a:stretch>
            <a:fillRect/>
          </a:stretch>
        </p:blipFill>
        <p:spPr>
          <a:xfrm>
            <a:off x="2241062" y="478130"/>
            <a:ext cx="19322936" cy="14093891"/>
          </a:xfrm>
          <a:prstGeom prst="rect">
            <a:avLst/>
          </a:prstGeom>
          <a:ln w="12700">
            <a:miter lim="400000"/>
          </a:ln>
        </p:spPr>
      </p:pic>
      <p:sp>
        <p:nvSpPr>
          <p:cNvPr id="112" name="Photo by Amir-abbas Abdolali on Unsplash"/>
          <p:cNvSpPr txBox="1"/>
          <p:nvPr/>
        </p:nvSpPr>
        <p:spPr>
          <a:xfrm>
            <a:off x="8565685" y="12943593"/>
            <a:ext cx="5438478" cy="471090"/>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p>
            <a:pPr defTabSz="765271">
              <a:defRPr sz="2400" u="sng">
                <a:solidFill>
                  <a:srgbClr val="111111"/>
                </a:solidFill>
                <a:uFill>
                  <a:solidFill>
                    <a:srgbClr val="767676"/>
                  </a:solidFill>
                </a:uFill>
              </a:defRPr>
            </a:pPr>
            <a:r>
              <a:t>Photo by </a:t>
            </a:r>
            <a:r>
              <a:rPr>
                <a:solidFill>
                  <a:srgbClr val="0563C1"/>
                </a:solidFill>
                <a:uFill>
                  <a:solidFill>
                    <a:srgbClr val="0563C1"/>
                  </a:solidFill>
                </a:uFill>
                <a:hlinkClick r:id="rId4" invalidUrl="" action="" tgtFrame="" tooltip="" history="1" highlightClick="0" endSnd="0"/>
              </a:rPr>
              <a:t>Amir-abbas Abdolali</a:t>
            </a:r>
            <a:r>
              <a:t> on </a:t>
            </a:r>
            <a:r>
              <a:rPr>
                <a:solidFill>
                  <a:srgbClr val="0563C1"/>
                </a:solidFill>
                <a:uFill>
                  <a:solidFill>
                    <a:srgbClr val="0563C1"/>
                  </a:solidFill>
                </a:uFill>
                <a:hlinkClick r:id="rId5" invalidUrl="" action="" tgtFrame="" tooltip="" history="1" highlightClick="0" endSnd="0"/>
              </a:rPr>
              <a:t>Unsplash</a:t>
            </a:r>
          </a:p>
        </p:txBody>
      </p:sp>
      <p:sp>
        <p:nvSpPr>
          <p:cNvPr id="113" name="TextBox 2"/>
          <p:cNvSpPr txBox="1"/>
          <p:nvPr/>
        </p:nvSpPr>
        <p:spPr>
          <a:xfrm>
            <a:off x="5440629" y="6929861"/>
            <a:ext cx="4001691" cy="1190426"/>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sz="8000">
                <a:solidFill>
                  <a:srgbClr val="FFFFFF"/>
                </a:solidFill>
              </a:defRPr>
            </a:lvl1pPr>
          </a:lstStyle>
          <a:p>
            <a:pPr/>
            <a:r>
              <a:t>ISC DHCP</a:t>
            </a:r>
          </a:p>
        </p:txBody>
      </p:sp>
      <p:sp>
        <p:nvSpPr>
          <p:cNvPr id="114" name="TextBox 7"/>
          <p:cNvSpPr txBox="1"/>
          <p:nvPr/>
        </p:nvSpPr>
        <p:spPr>
          <a:xfrm>
            <a:off x="13142411" y="7064058"/>
            <a:ext cx="1684437" cy="1190427"/>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sz="8000">
                <a:solidFill>
                  <a:srgbClr val="FFFFFF"/>
                </a:solidFill>
              </a:defRPr>
            </a:lvl1pPr>
          </a:lstStyle>
          <a:p>
            <a:pPr/>
            <a:r>
              <a:t>Kea</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Title 1"/>
          <p:cNvSpPr txBox="1"/>
          <p:nvPr>
            <p:ph type="title"/>
          </p:nvPr>
        </p:nvSpPr>
        <p:spPr>
          <a:xfrm>
            <a:off x="1676397" y="730250"/>
            <a:ext cx="21031200" cy="2651126"/>
          </a:xfrm>
          <a:prstGeom prst="rect">
            <a:avLst/>
          </a:prstGeom>
        </p:spPr>
        <p:txBody>
          <a:bodyPr/>
          <a:lstStyle>
            <a:lvl1pPr>
              <a:defRPr sz="11000"/>
            </a:lvl1pPr>
          </a:lstStyle>
          <a:p>
            <a:pPr/>
            <a:r>
              <a:t>Price of Modernity</a:t>
            </a:r>
          </a:p>
        </p:txBody>
      </p:sp>
      <p:sp>
        <p:nvSpPr>
          <p:cNvPr id="375" name="Text Placeholder 2"/>
          <p:cNvSpPr txBox="1"/>
          <p:nvPr>
            <p:ph type="body" idx="1"/>
          </p:nvPr>
        </p:nvSpPr>
        <p:spPr>
          <a:xfrm>
            <a:off x="1676400" y="3651249"/>
            <a:ext cx="21031200" cy="8479020"/>
          </a:xfrm>
          <a:prstGeom prst="rect">
            <a:avLst/>
          </a:prstGeom>
        </p:spPr>
        <p:txBody>
          <a:bodyPr/>
          <a:lstStyle/>
          <a:p>
            <a:pPr>
              <a:lnSpc>
                <a:spcPct val="81000"/>
              </a:lnSpc>
            </a:pPr>
            <a:r>
              <a:t>Overhead of maintaining databases</a:t>
            </a:r>
          </a:p>
          <a:p>
            <a:pPr lvl="1" marL="0" indent="408138">
              <a:lnSpc>
                <a:spcPct val="81000"/>
              </a:lnSpc>
              <a:spcBef>
                <a:spcPts val="1000"/>
              </a:spcBef>
              <a:buSzTx/>
              <a:buNone/>
              <a:defRPr sz="7200"/>
            </a:pPr>
            <a:r>
              <a:t>(and for development, of maintaining separate database interfaces)</a:t>
            </a:r>
          </a:p>
          <a:p>
            <a:pPr>
              <a:lnSpc>
                <a:spcPct val="81000"/>
              </a:lnSpc>
            </a:pPr>
            <a:r>
              <a:t>Direct SQL manipulation is tricky</a:t>
            </a:r>
          </a:p>
          <a:p>
            <a:pPr>
              <a:lnSpc>
                <a:spcPct val="81000"/>
              </a:lnSpc>
            </a:pPr>
            <a:r>
              <a:t>Splitting state across the network introduces contention</a:t>
            </a:r>
          </a:p>
          <a:p>
            <a:pPr>
              <a:lnSpc>
                <a:spcPct val="81000"/>
              </a:lnSpc>
            </a:pPr>
            <a:r>
              <a:t>Network and application access delays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9" name="Migrating to Kea"/>
          <p:cNvSpPr txBox="1"/>
          <p:nvPr>
            <p:ph type="title"/>
          </p:nvPr>
        </p:nvSpPr>
        <p:spPr>
          <a:xfrm>
            <a:off x="1676397" y="730250"/>
            <a:ext cx="21031200" cy="2651126"/>
          </a:xfrm>
          <a:prstGeom prst="rect">
            <a:avLst/>
          </a:prstGeom>
        </p:spPr>
        <p:txBody>
          <a:bodyPr/>
          <a:lstStyle>
            <a:lvl1pPr>
              <a:defRPr sz="15600"/>
            </a:lvl1pPr>
          </a:lstStyle>
          <a:p>
            <a:pPr/>
            <a:r>
              <a:t>Migrating to Kea</a:t>
            </a:r>
          </a:p>
        </p:txBody>
      </p:sp>
      <p:sp>
        <p:nvSpPr>
          <p:cNvPr id="380" name="Painful, but possible…"/>
          <p:cNvSpPr txBox="1"/>
          <p:nvPr>
            <p:ph type="body" sz="half" idx="1"/>
          </p:nvPr>
        </p:nvSpPr>
        <p:spPr>
          <a:xfrm>
            <a:off x="1676399" y="3651249"/>
            <a:ext cx="10516794" cy="8479020"/>
          </a:xfrm>
          <a:prstGeom prst="rect">
            <a:avLst/>
          </a:prstGeom>
        </p:spPr>
        <p:txBody>
          <a:bodyPr/>
          <a:lstStyle/>
          <a:p>
            <a:pPr>
              <a:spcBef>
                <a:spcPts val="4000"/>
              </a:spcBef>
            </a:pPr>
            <a:r>
              <a:t>Painful, but possible</a:t>
            </a:r>
          </a:p>
          <a:p>
            <a:pPr>
              <a:spcBef>
                <a:spcPts val="4000"/>
              </a:spcBef>
            </a:pPr>
            <a:r>
              <a:t>Migration Assistant available (for ISC DHCP users)</a:t>
            </a:r>
          </a:p>
          <a:p>
            <a:pPr>
              <a:spcBef>
                <a:spcPts val="4000"/>
              </a:spcBef>
            </a:pPr>
            <a:r>
              <a:t>Configuration only, not leases</a:t>
            </a:r>
          </a:p>
        </p:txBody>
      </p:sp>
      <p:grpSp>
        <p:nvGrpSpPr>
          <p:cNvPr id="383" name="Screenshot 2019-12-27 at 20.24.26.png"/>
          <p:cNvGrpSpPr/>
          <p:nvPr/>
        </p:nvGrpSpPr>
        <p:grpSpPr>
          <a:xfrm>
            <a:off x="11955065" y="3940471"/>
            <a:ext cx="9131461" cy="5532531"/>
            <a:chOff x="0" y="0"/>
            <a:chExt cx="9131459" cy="5532529"/>
          </a:xfrm>
        </p:grpSpPr>
        <p:pic>
          <p:nvPicPr>
            <p:cNvPr id="381" name="Screenshot 2019-12-27 at 20.24.26.png" descr="Screenshot 2019-12-27 at 20.24.26.png"/>
            <p:cNvPicPr>
              <a:picLocks noChangeAspect="1"/>
            </p:cNvPicPr>
            <p:nvPr/>
          </p:nvPicPr>
          <p:blipFill>
            <a:blip r:embed="rId3">
              <a:extLst/>
            </a:blip>
            <a:stretch>
              <a:fillRect/>
            </a:stretch>
          </p:blipFill>
          <p:spPr>
            <a:xfrm>
              <a:off x="238125" y="125015"/>
              <a:ext cx="8655210" cy="5068187"/>
            </a:xfrm>
            <a:prstGeom prst="rect">
              <a:avLst/>
            </a:prstGeom>
            <a:ln w="12700" cap="flat">
              <a:noFill/>
              <a:miter lim="400000"/>
            </a:ln>
            <a:effectLst/>
          </p:spPr>
        </p:pic>
        <p:pic>
          <p:nvPicPr>
            <p:cNvPr id="382" name="Screenshot 2019-12-27 at 20.24.26.png" descr="Screenshot 2019-12-27 at 20.24.26.png"/>
            <p:cNvPicPr>
              <a:picLocks noChangeAspect="1"/>
            </p:cNvPicPr>
            <p:nvPr/>
          </p:nvPicPr>
          <p:blipFill>
            <a:blip r:embed="rId4">
              <a:extLst/>
            </a:blip>
            <a:stretch>
              <a:fillRect/>
            </a:stretch>
          </p:blipFill>
          <p:spPr>
            <a:xfrm>
              <a:off x="0" y="-1"/>
              <a:ext cx="9131460" cy="5532531"/>
            </a:xfrm>
            <a:prstGeom prst="rect">
              <a:avLst/>
            </a:prstGeom>
            <a:ln w="12700" cap="flat">
              <a:noFill/>
              <a:miter lim="400000"/>
            </a:ln>
            <a:effectLst/>
          </p:spPr>
        </p:pic>
      </p:grpSp>
      <p:sp>
        <p:nvSpPr>
          <p:cNvPr id="384" name="ISC webinar https://www.isc.org/presentations/…"/>
          <p:cNvSpPr txBox="1"/>
          <p:nvPr/>
        </p:nvSpPr>
        <p:spPr>
          <a:xfrm>
            <a:off x="12035529" y="8909508"/>
            <a:ext cx="10654793" cy="4669532"/>
          </a:xfrm>
          <a:prstGeom prst="rect">
            <a:avLst/>
          </a:prstGeom>
          <a:ln w="25400">
            <a:miter lim="400000"/>
          </a:ln>
          <a:extLst>
            <a:ext uri="{C572A759-6A51-4108-AA02-DFA0A04FC94B}">
              <ma14:wrappingTextBoxFlag xmlns:ma14="http://schemas.microsoft.com/office/mac/drawingml/2011/main" val="1"/>
            </a:ext>
          </a:extLst>
        </p:spPr>
        <p:txBody>
          <a:bodyPr lIns="85030" tIns="85030" rIns="85030" bIns="85030" anchor="ctr">
            <a:spAutoFit/>
          </a:bodyPr>
          <a:lstStyle/>
          <a:p>
            <a:pPr>
              <a:spcBef>
                <a:spcPts val="4000"/>
              </a:spcBef>
              <a:defRPr sz="4400">
                <a:solidFill>
                  <a:srgbClr val="FFFFFF"/>
                </a:solidFill>
              </a:defRPr>
            </a:pPr>
            <a:r>
              <a:t>ISC webinar</a:t>
            </a:r>
            <a:br/>
            <a:r>
              <a:rPr u="sng">
                <a:solidFill>
                  <a:srgbClr val="0563C1"/>
                </a:solidFill>
                <a:uFill>
                  <a:solidFill>
                    <a:srgbClr val="0563C1"/>
                  </a:solidFill>
                </a:uFill>
                <a:hlinkClick r:id="rId5" invalidUrl="" action="" tgtFrame="" tooltip="" history="1" highlightClick="0" endSnd="0"/>
              </a:rPr>
              <a:t>https://www.isc.org/presentations/</a:t>
            </a:r>
          </a:p>
          <a:p>
            <a:pPr>
              <a:spcBef>
                <a:spcPts val="4000"/>
              </a:spcBef>
              <a:defRPr sz="4400">
                <a:solidFill>
                  <a:srgbClr val="FFFFFF"/>
                </a:solidFill>
              </a:defRPr>
            </a:pPr>
            <a:r>
              <a:t>NANOG’76 talk</a:t>
            </a:r>
            <a:br/>
            <a:r>
              <a:rPr u="sng">
                <a:solidFill>
                  <a:srgbClr val="0563C1"/>
                </a:solidFill>
                <a:uFill>
                  <a:solidFill>
                    <a:srgbClr val="0563C1"/>
                  </a:solidFill>
                </a:uFill>
                <a:hlinkClick r:id="rId6" invalidUrl="" action="" tgtFrame="" tooltip="" history="1" highlightClick="0" endSnd="0"/>
              </a:rPr>
              <a:t>https://pc.nanog.org/static/published/meetings//NANOG76/daily/day_2.html#talk_1998</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Where is Kea popular?"/>
          <p:cNvSpPr txBox="1"/>
          <p:nvPr>
            <p:ph type="title"/>
          </p:nvPr>
        </p:nvSpPr>
        <p:spPr>
          <a:xfrm>
            <a:off x="1676400" y="730250"/>
            <a:ext cx="21031200" cy="2651126"/>
          </a:xfrm>
          <a:prstGeom prst="rect">
            <a:avLst/>
          </a:prstGeom>
        </p:spPr>
        <p:txBody>
          <a:bodyPr/>
          <a:lstStyle>
            <a:lvl1pPr>
              <a:defRPr sz="14000"/>
            </a:lvl1pPr>
          </a:lstStyle>
          <a:p>
            <a:pPr/>
            <a:r>
              <a:t>Where is Kea popular?</a:t>
            </a:r>
          </a:p>
        </p:txBody>
      </p:sp>
      <p:sp>
        <p:nvSpPr>
          <p:cNvPr id="389" name="Service Provider networks…"/>
          <p:cNvSpPr txBox="1"/>
          <p:nvPr>
            <p:ph type="body" idx="1"/>
          </p:nvPr>
        </p:nvSpPr>
        <p:spPr>
          <a:xfrm>
            <a:off x="1676400" y="3651249"/>
            <a:ext cx="21031200" cy="8479020"/>
          </a:xfrm>
          <a:prstGeom prst="rect">
            <a:avLst/>
          </a:prstGeom>
        </p:spPr>
        <p:txBody>
          <a:bodyPr/>
          <a:lstStyle/>
          <a:p>
            <a:pPr/>
            <a:r>
              <a:t>Service Provider networks</a:t>
            </a:r>
          </a:p>
          <a:p>
            <a:pPr/>
            <a:r>
              <a:t>Access providers (Cable, Fiber)</a:t>
            </a:r>
          </a:p>
          <a:p>
            <a:pPr/>
            <a:r>
              <a:t>Greenfield deployments</a:t>
            </a:r>
          </a:p>
          <a:p>
            <a:pPr/>
            <a:r>
              <a:t>IPv6 networks</a:t>
            </a:r>
          </a:p>
        </p:txBody>
      </p:sp>
      <p:sp>
        <p:nvSpPr>
          <p:cNvPr id="390" name="Community Fibre Presentation at UKNOF…"/>
          <p:cNvSpPr txBox="1"/>
          <p:nvPr/>
        </p:nvSpPr>
        <p:spPr>
          <a:xfrm>
            <a:off x="5614757" y="11483152"/>
            <a:ext cx="10725597" cy="1186755"/>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p>
            <a:pPr>
              <a:defRPr>
                <a:solidFill>
                  <a:srgbClr val="FFFFFF"/>
                </a:solidFill>
              </a:defRPr>
            </a:pPr>
            <a:r>
              <a:t>Community Fibre Presentation at UKNOF</a:t>
            </a:r>
          </a:p>
          <a:p>
            <a:pPr>
              <a:defRPr>
                <a:solidFill>
                  <a:srgbClr val="FFFFFF"/>
                </a:solidFill>
              </a:defRPr>
            </a:pPr>
            <a:r>
              <a:t>https://indico.uknof.org.uk/event/47/contributions/685/</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2020 Roadmap"/>
          <p:cNvSpPr txBox="1"/>
          <p:nvPr>
            <p:ph type="title"/>
          </p:nvPr>
        </p:nvSpPr>
        <p:spPr>
          <a:xfrm>
            <a:off x="1676400" y="730250"/>
            <a:ext cx="21031200" cy="2651126"/>
          </a:xfrm>
          <a:prstGeom prst="rect">
            <a:avLst/>
          </a:prstGeom>
        </p:spPr>
        <p:txBody>
          <a:bodyPr/>
          <a:lstStyle>
            <a:lvl1pPr>
              <a:defRPr sz="15600"/>
            </a:lvl1pPr>
          </a:lstStyle>
          <a:p>
            <a:pPr/>
            <a:r>
              <a:t>2020 Roadmap</a:t>
            </a:r>
          </a:p>
        </p:txBody>
      </p:sp>
      <p:sp>
        <p:nvSpPr>
          <p:cNvPr id="395" name="Performance improvements…"/>
          <p:cNvSpPr txBox="1"/>
          <p:nvPr>
            <p:ph type="body" idx="1"/>
          </p:nvPr>
        </p:nvSpPr>
        <p:spPr>
          <a:xfrm>
            <a:off x="1676400" y="3651249"/>
            <a:ext cx="21031200" cy="8479020"/>
          </a:xfrm>
          <a:prstGeom prst="rect">
            <a:avLst/>
          </a:prstGeom>
        </p:spPr>
        <p:txBody>
          <a:bodyPr/>
          <a:lstStyle/>
          <a:p>
            <a:pPr lvl="1" marL="0" indent="372008">
              <a:lnSpc>
                <a:spcPct val="72000"/>
              </a:lnSpc>
              <a:spcBef>
                <a:spcPts val="1000"/>
              </a:spcBef>
              <a:buSzTx/>
              <a:buNone/>
              <a:defRPr sz="6800" u="sng"/>
            </a:pPr>
            <a:r>
              <a:t>1.7.x</a:t>
            </a:r>
          </a:p>
          <a:p>
            <a:pPr lvl="1" marL="1074687" indent="-702682">
              <a:lnSpc>
                <a:spcPct val="72000"/>
              </a:lnSpc>
              <a:spcBef>
                <a:spcPts val="1000"/>
              </a:spcBef>
              <a:buClr>
                <a:schemeClr val="accent5"/>
              </a:buClr>
              <a:defRPr sz="6800"/>
            </a:pPr>
            <a:r>
              <a:t>New Open source hook module </a:t>
            </a:r>
            <a:r>
              <a:t>–</a:t>
            </a:r>
            <a:r>
              <a:t> Flex Options</a:t>
            </a:r>
          </a:p>
          <a:p>
            <a:pPr lvl="1" marL="1074687" indent="-702682">
              <a:lnSpc>
                <a:spcPct val="72000"/>
              </a:lnSpc>
              <a:spcBef>
                <a:spcPts val="1000"/>
              </a:spcBef>
              <a:buClr>
                <a:schemeClr val="accent5"/>
              </a:buClr>
              <a:defRPr sz="6800"/>
            </a:pPr>
            <a:r>
              <a:t>BOOTP</a:t>
            </a:r>
          </a:p>
          <a:p>
            <a:pPr lvl="1" marL="1074687" indent="-702682">
              <a:lnSpc>
                <a:spcPct val="72000"/>
              </a:lnSpc>
              <a:spcBef>
                <a:spcPts val="1000"/>
              </a:spcBef>
              <a:buClr>
                <a:schemeClr val="accent5"/>
              </a:buClr>
              <a:defRPr sz="6800"/>
            </a:pPr>
            <a:r>
              <a:t>Prometheus exporter</a:t>
            </a:r>
          </a:p>
          <a:p>
            <a:pPr lvl="1" marL="1074687" indent="-702682">
              <a:lnSpc>
                <a:spcPct val="72000"/>
              </a:lnSpc>
              <a:spcBef>
                <a:spcPts val="1000"/>
              </a:spcBef>
              <a:buClr>
                <a:schemeClr val="accent5"/>
              </a:buClr>
              <a:defRPr sz="6800"/>
            </a:pPr>
            <a:r>
              <a:t>Dashboard</a:t>
            </a:r>
          </a:p>
          <a:p>
            <a:pPr lvl="1" marL="1074687" indent="-702682">
              <a:lnSpc>
                <a:spcPct val="72000"/>
              </a:lnSpc>
              <a:spcBef>
                <a:spcPts val="1000"/>
              </a:spcBef>
              <a:buClr>
                <a:schemeClr val="accent5"/>
              </a:buClr>
              <a:defRPr sz="6800"/>
            </a:pPr>
          </a:p>
          <a:p>
            <a:pPr lvl="1" marL="0" indent="372008">
              <a:lnSpc>
                <a:spcPct val="72000"/>
              </a:lnSpc>
              <a:spcBef>
                <a:spcPts val="1000"/>
              </a:spcBef>
              <a:buSzTx/>
              <a:buNone/>
              <a:defRPr sz="6800" u="sng"/>
            </a:pPr>
            <a:r>
              <a:t>1.8.x</a:t>
            </a:r>
          </a:p>
          <a:p>
            <a:pPr lvl="1" marL="1074687" indent="-702682">
              <a:lnSpc>
                <a:spcPct val="72000"/>
              </a:lnSpc>
              <a:spcBef>
                <a:spcPts val="1000"/>
              </a:spcBef>
              <a:buClr>
                <a:schemeClr val="accent5"/>
              </a:buClr>
              <a:defRPr sz="6800"/>
            </a:pPr>
            <a:r>
              <a:t>Performance improvements</a:t>
            </a:r>
          </a:p>
          <a:p>
            <a:pPr lvl="1" marL="1074687" indent="-702682">
              <a:lnSpc>
                <a:spcPct val="72000"/>
              </a:lnSpc>
              <a:spcBef>
                <a:spcPts val="1000"/>
              </a:spcBef>
              <a:buClr>
                <a:schemeClr val="accent5"/>
              </a:buClr>
              <a:defRPr sz="6800"/>
            </a:pPr>
            <a:r>
              <a:t>Multi-threading</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9" name="Title 1"/>
          <p:cNvSpPr txBox="1"/>
          <p:nvPr>
            <p:ph type="title"/>
          </p:nvPr>
        </p:nvSpPr>
        <p:spPr>
          <a:xfrm>
            <a:off x="1676400" y="730250"/>
            <a:ext cx="21031200" cy="2651126"/>
          </a:xfrm>
          <a:prstGeom prst="rect">
            <a:avLst/>
          </a:prstGeom>
        </p:spPr>
        <p:txBody>
          <a:bodyPr/>
          <a:lstStyle>
            <a:lvl1pPr>
              <a:defRPr sz="15600"/>
            </a:lvl1pPr>
          </a:lstStyle>
          <a:p>
            <a:pPr/>
            <a:r>
              <a:t>Stork Dashboard</a:t>
            </a:r>
          </a:p>
        </p:txBody>
      </p:sp>
      <p:sp>
        <p:nvSpPr>
          <p:cNvPr id="400" name="Text Placeholder 1"/>
          <p:cNvSpPr txBox="1"/>
          <p:nvPr>
            <p:ph type="body" idx="1"/>
          </p:nvPr>
        </p:nvSpPr>
        <p:spPr>
          <a:xfrm>
            <a:off x="1676400" y="3410060"/>
            <a:ext cx="21031200" cy="8479019"/>
          </a:xfrm>
          <a:prstGeom prst="rect">
            <a:avLst/>
          </a:prstGeom>
        </p:spPr>
        <p:txBody>
          <a:bodyPr/>
          <a:lstStyle/>
          <a:p>
            <a:pPr marL="362019" indent="-362019" defTabSz="493422">
              <a:spcBef>
                <a:spcPts val="800"/>
              </a:spcBef>
              <a:defRPr b="1" sz="4698"/>
            </a:pPr>
            <a:r>
              <a:t>Configuration inspection</a:t>
            </a:r>
            <a:endParaRPr sz="3480"/>
          </a:p>
          <a:p>
            <a:pPr lvl="1" marL="539680" indent="-351965" defTabSz="493422">
              <a:spcBef>
                <a:spcPts val="800"/>
              </a:spcBef>
              <a:buClr>
                <a:schemeClr val="accent5"/>
              </a:buClr>
              <a:defRPr sz="4698"/>
            </a:pPr>
            <a:r>
              <a:t>subnets, pool, shared networks (per server, aggregated list)</a:t>
            </a:r>
            <a:endParaRPr sz="3480"/>
          </a:p>
          <a:p>
            <a:pPr lvl="1" marL="539680" indent="-351965" defTabSz="493422">
              <a:spcBef>
                <a:spcPts val="800"/>
              </a:spcBef>
              <a:buClr>
                <a:schemeClr val="accent5"/>
              </a:buClr>
              <a:defRPr sz="4698"/>
            </a:pPr>
            <a:r>
              <a:t>filtering/search mechanism</a:t>
            </a:r>
            <a:endParaRPr sz="3480"/>
          </a:p>
          <a:p>
            <a:pPr marL="362019" indent="-362019" defTabSz="493422">
              <a:spcBef>
                <a:spcPts val="800"/>
              </a:spcBef>
              <a:defRPr sz="4698"/>
            </a:pPr>
            <a:r>
              <a:t>Focus on </a:t>
            </a:r>
            <a:r>
              <a:rPr b="1"/>
              <a:t>features Grafana can’t easily do</a:t>
            </a:r>
            <a:endParaRPr sz="3480"/>
          </a:p>
          <a:p>
            <a:pPr lvl="1" marL="539680" indent="-351965" defTabSz="493422">
              <a:spcBef>
                <a:spcPts val="800"/>
              </a:spcBef>
              <a:buClr>
                <a:schemeClr val="accent5"/>
              </a:buClr>
              <a:defRPr sz="4698"/>
            </a:pPr>
            <a:r>
              <a:t>Display pool utilization (total, pool, reserved, in use)</a:t>
            </a:r>
            <a:endParaRPr sz="3480"/>
          </a:p>
          <a:p>
            <a:pPr lvl="1" marL="539680" indent="-351965" defTabSz="493422">
              <a:spcBef>
                <a:spcPts val="800"/>
              </a:spcBef>
              <a:buClr>
                <a:schemeClr val="accent5"/>
              </a:buClr>
              <a:defRPr sz="4698"/>
            </a:pPr>
            <a:r>
              <a:t>HA/Failover status</a:t>
            </a:r>
            <a:endParaRPr sz="3480"/>
          </a:p>
          <a:p>
            <a:pPr marL="362019" indent="-362019" defTabSz="493422">
              <a:spcBef>
                <a:spcPts val="800"/>
              </a:spcBef>
              <a:defRPr b="1" sz="4698"/>
            </a:pPr>
            <a:r>
              <a:t>Health status:</a:t>
            </a:r>
            <a:endParaRPr sz="3480"/>
          </a:p>
          <a:p>
            <a:pPr lvl="1" marL="539680" indent="-351965" defTabSz="493422">
              <a:spcBef>
                <a:spcPts val="800"/>
              </a:spcBef>
              <a:buClr>
                <a:schemeClr val="accent5"/>
              </a:buClr>
              <a:defRPr sz="4698"/>
            </a:pPr>
            <a:r>
              <a:t>CPU/mem utilization</a:t>
            </a:r>
            <a:endParaRPr sz="3480"/>
          </a:p>
          <a:p>
            <a:pPr lvl="1" marL="539680" indent="-351965" defTabSz="493422">
              <a:spcBef>
                <a:spcPts val="800"/>
              </a:spcBef>
              <a:buClr>
                <a:schemeClr val="accent5"/>
              </a:buClr>
              <a:defRPr sz="4698"/>
            </a:pPr>
            <a:r>
              <a:t>Uptime, time since reconfig, version</a:t>
            </a:r>
            <a:endParaRPr sz="3480"/>
          </a:p>
          <a:p>
            <a:pPr lvl="1" marL="539680" indent="-351965" defTabSz="493422">
              <a:spcBef>
                <a:spcPts val="800"/>
              </a:spcBef>
              <a:buClr>
                <a:schemeClr val="accent5"/>
              </a:buClr>
              <a:defRPr sz="4698"/>
            </a:pPr>
            <a:r>
              <a:t># of queries</a:t>
            </a:r>
            <a:endParaRPr sz="3480"/>
          </a:p>
          <a:p>
            <a:pPr lvl="1" marL="539680" indent="-351965" defTabSz="493422">
              <a:spcBef>
                <a:spcPts val="800"/>
              </a:spcBef>
              <a:buClr>
                <a:schemeClr val="accent5"/>
              </a:buClr>
              <a:defRPr sz="4698"/>
            </a:pPr>
            <a:r>
              <a:t>Response time</a:t>
            </a:r>
          </a:p>
        </p:txBody>
      </p:sp>
      <p:sp>
        <p:nvSpPr>
          <p:cNvPr id="401" name="Title 3"/>
          <p:cNvSpPr txBox="1"/>
          <p:nvPr/>
        </p:nvSpPr>
        <p:spPr>
          <a:xfrm>
            <a:off x="10108365" y="11720045"/>
            <a:ext cx="5442968" cy="1019656"/>
          </a:xfrm>
          <a:prstGeom prst="rect">
            <a:avLst/>
          </a:prstGeom>
          <a:ln w="25400">
            <a:miter lim="400000"/>
          </a:ln>
          <a:extLst>
            <a:ext uri="{C572A759-6A51-4108-AA02-DFA0A04FC94B}">
              <ma14:wrappingTextBoxFlag xmlns:ma14="http://schemas.microsoft.com/office/mac/drawingml/2011/main" val="1"/>
            </a:ext>
          </a:extLst>
        </p:spPr>
        <p:txBody>
          <a:bodyPr lIns="81624" tIns="81624" rIns="81624" bIns="81624" anchor="ctr">
            <a:spAutoFit/>
          </a:bodyPr>
          <a:lstStyle>
            <a:lvl1pPr indent="62420" defTabSz="719789">
              <a:defRPr sz="6600">
                <a:solidFill>
                  <a:srgbClr val="1380C3"/>
                </a:solidFill>
              </a:defRPr>
            </a:lvl1pPr>
          </a:lstStyle>
          <a:p>
            <a:pPr/>
            <a:r>
              <a:t>May 2020</a:t>
            </a:r>
          </a:p>
        </p:txBody>
      </p:sp>
      <p:pic>
        <p:nvPicPr>
          <p:cNvPr id="402" name="stork-square-200px.png" descr="stork-square-200px.png"/>
          <p:cNvPicPr>
            <a:picLocks noChangeAspect="1"/>
          </p:cNvPicPr>
          <p:nvPr/>
        </p:nvPicPr>
        <p:blipFill>
          <a:blip r:embed="rId2">
            <a:extLst/>
          </a:blip>
          <a:stretch>
            <a:fillRect/>
          </a:stretch>
        </p:blipFill>
        <p:spPr>
          <a:xfrm>
            <a:off x="15891518" y="7936925"/>
            <a:ext cx="7852118" cy="5182399"/>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4" name="gitlab.isc.org"/>
          <p:cNvSpPr txBox="1"/>
          <p:nvPr>
            <p:ph type="title"/>
          </p:nvPr>
        </p:nvSpPr>
        <p:spPr>
          <a:xfrm>
            <a:off x="1676400" y="730250"/>
            <a:ext cx="21031200" cy="2651126"/>
          </a:xfrm>
          <a:prstGeom prst="rect">
            <a:avLst/>
          </a:prstGeom>
        </p:spPr>
        <p:txBody>
          <a:bodyPr/>
          <a:lstStyle>
            <a:lvl1pPr>
              <a:defRPr sz="15600" u="sng">
                <a:solidFill>
                  <a:srgbClr val="0563C1"/>
                </a:solidFill>
                <a:uFill>
                  <a:solidFill>
                    <a:srgbClr val="0563C1"/>
                  </a:solidFill>
                </a:uFill>
                <a:hlinkClick r:id="rId2" invalidUrl="" action="" tgtFrame="" tooltip="" history="1" highlightClick="0" endSnd="0"/>
              </a:defRPr>
            </a:lvl1pPr>
          </a:lstStyle>
          <a:p>
            <a:pPr>
              <a:defRPr u="none">
                <a:solidFill>
                  <a:srgbClr val="44546A"/>
                </a:solidFill>
                <a:uFillTx/>
              </a:defRPr>
            </a:pPr>
            <a:r>
              <a:rPr u="sng">
                <a:solidFill>
                  <a:srgbClr val="0563C1"/>
                </a:solidFill>
                <a:uFill>
                  <a:solidFill>
                    <a:srgbClr val="0563C1"/>
                  </a:solidFill>
                </a:uFill>
                <a:hlinkClick r:id="rId2" invalidUrl="" action="" tgtFrame="" tooltip="" history="1" highlightClick="0" endSnd="0"/>
              </a:rPr>
              <a:t>gitlab.isc.org</a:t>
            </a:r>
          </a:p>
        </p:txBody>
      </p:sp>
      <p:pic>
        <p:nvPicPr>
          <p:cNvPr id="405" name="Screen Shot 2019-08-05 at 15.56.51.png" descr="Screen Shot 2019-08-05 at 15.56.51.png"/>
          <p:cNvPicPr>
            <a:picLocks noChangeAspect="1"/>
          </p:cNvPicPr>
          <p:nvPr/>
        </p:nvPicPr>
        <p:blipFill>
          <a:blip r:embed="rId3">
            <a:extLst/>
          </a:blip>
          <a:stretch>
            <a:fillRect/>
          </a:stretch>
        </p:blipFill>
        <p:spPr>
          <a:xfrm>
            <a:off x="1292028" y="3353596"/>
            <a:ext cx="20952424" cy="10191033"/>
          </a:xfrm>
          <a:prstGeom prst="rect">
            <a:avLst/>
          </a:prstGeom>
          <a:ln w="12700">
            <a:miter lim="400000"/>
          </a:ln>
        </p:spPr>
      </p:pic>
      <p:sp>
        <p:nvSpPr>
          <p:cNvPr id="406" name="https://gitlab.isc.org/isc-projects/kea/"/>
          <p:cNvSpPr txBox="1"/>
          <p:nvPr/>
        </p:nvSpPr>
        <p:spPr>
          <a:xfrm>
            <a:off x="12292273" y="12356181"/>
            <a:ext cx="9952179" cy="617328"/>
          </a:xfrm>
          <a:prstGeom prst="rect">
            <a:avLst/>
          </a:prstGeom>
          <a:solidFill>
            <a:srgbClr val="D6D6D6"/>
          </a:solidFill>
          <a:ln w="25400">
            <a:miter lim="400000"/>
          </a:ln>
          <a:extLst>
            <a:ext uri="{C572A759-6A51-4108-AA02-DFA0A04FC94B}">
              <ma14:wrappingTextBoxFlag xmlns:ma14="http://schemas.microsoft.com/office/mac/drawingml/2011/main" val="1"/>
            </a:ext>
          </a:extLst>
        </p:spPr>
        <p:txBody>
          <a:bodyPr lIns="79715" tIns="79715" rIns="79715" bIns="79715" anchor="ctr">
            <a:spAutoFit/>
          </a:bodyPr>
          <a:lstStyle>
            <a:lvl1pPr>
              <a:spcBef>
                <a:spcPts val="6400"/>
              </a:spcBef>
              <a:defRPr u="sng">
                <a:solidFill>
                  <a:srgbClr val="0563C1"/>
                </a:solidFill>
                <a:uFill>
                  <a:solidFill>
                    <a:srgbClr val="0563C1"/>
                  </a:solidFill>
                </a:uFill>
                <a:hlinkClick r:id="rId4" invalidUrl="" action="" tgtFrame="" tooltip="" history="1" highlightClick="0" endSnd="0"/>
              </a:defRPr>
            </a:lvl1pPr>
          </a:lstStyle>
          <a:p>
            <a:pPr>
              <a:defRPr>
                <a:solidFill>
                  <a:srgbClr val="FFFFFF"/>
                </a:solidFill>
                <a:uFillTx/>
              </a:defRPr>
            </a:pPr>
            <a:r>
              <a:rPr>
                <a:solidFill>
                  <a:srgbClr val="0563C1"/>
                </a:solidFill>
                <a:uFill>
                  <a:solidFill>
                    <a:srgbClr val="0563C1"/>
                  </a:solidFill>
                </a:uFill>
                <a:hlinkClick r:id="rId4" invalidUrl="" action="" tgtFrame="" tooltip="" history="1" highlightClick="0" endSnd="0"/>
              </a:rPr>
              <a:t>https://gitlab.isc.org/isc-projects/kea/</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8" name="Image" descr="Image"/>
          <p:cNvPicPr>
            <a:picLocks noChangeAspect="1"/>
          </p:cNvPicPr>
          <p:nvPr/>
        </p:nvPicPr>
        <p:blipFill>
          <a:blip r:embed="rId2">
            <a:extLst/>
          </a:blip>
          <a:stretch>
            <a:fillRect/>
          </a:stretch>
        </p:blipFill>
        <p:spPr>
          <a:xfrm>
            <a:off x="19438883" y="674239"/>
            <a:ext cx="3843183" cy="2401992"/>
          </a:xfrm>
          <a:prstGeom prst="rect">
            <a:avLst/>
          </a:prstGeom>
          <a:ln w="12700">
            <a:miter lim="400000"/>
          </a:ln>
        </p:spPr>
      </p:pic>
      <p:sp>
        <p:nvSpPr>
          <p:cNvPr id="409" name="References"/>
          <p:cNvSpPr txBox="1"/>
          <p:nvPr>
            <p:ph type="title"/>
          </p:nvPr>
        </p:nvSpPr>
        <p:spPr>
          <a:xfrm>
            <a:off x="2469937" y="436813"/>
            <a:ext cx="20812130" cy="3036098"/>
          </a:xfrm>
          <a:prstGeom prst="rect">
            <a:avLst/>
          </a:prstGeom>
        </p:spPr>
        <p:txBody>
          <a:bodyPr/>
          <a:lstStyle>
            <a:lvl1pPr>
              <a:defRPr sz="15600"/>
            </a:lvl1pPr>
          </a:lstStyle>
          <a:p>
            <a:pPr/>
            <a:r>
              <a:t>References</a:t>
            </a:r>
          </a:p>
        </p:txBody>
      </p:sp>
      <p:sp>
        <p:nvSpPr>
          <p:cNvPr id="410" name="Website: isc.org/kea/…"/>
          <p:cNvSpPr txBox="1"/>
          <p:nvPr>
            <p:ph type="body" idx="1"/>
          </p:nvPr>
        </p:nvSpPr>
        <p:spPr>
          <a:xfrm>
            <a:off x="1785935" y="3652242"/>
            <a:ext cx="20812129" cy="8840391"/>
          </a:xfrm>
          <a:prstGeom prst="rect">
            <a:avLst/>
          </a:prstGeom>
        </p:spPr>
        <p:txBody>
          <a:bodyPr/>
          <a:lstStyle/>
          <a:p>
            <a:pPr marL="0" indent="0" algn="ctr">
              <a:lnSpc>
                <a:spcPct val="72000"/>
              </a:lnSpc>
              <a:spcBef>
                <a:spcPts val="0"/>
              </a:spcBef>
              <a:buSzTx/>
              <a:buNone/>
              <a:defRPr b="1" sz="4600">
                <a:solidFill>
                  <a:srgbClr val="3283C3"/>
                </a:solidFill>
              </a:defRPr>
            </a:pPr>
          </a:p>
          <a:p>
            <a:pPr marL="0" indent="0" algn="ctr">
              <a:lnSpc>
                <a:spcPct val="120000"/>
              </a:lnSpc>
              <a:spcBef>
                <a:spcPts val="0"/>
              </a:spcBef>
              <a:buSzTx/>
              <a:buNone/>
              <a:defRPr b="1" sz="4600">
                <a:solidFill>
                  <a:srgbClr val="3283C3"/>
                </a:solidFill>
              </a:defRPr>
            </a:pPr>
            <a:r>
              <a:t>Website: </a:t>
            </a:r>
            <a:r>
              <a:rPr u="sng">
                <a:solidFill>
                  <a:srgbClr val="0563C1"/>
                </a:solidFill>
                <a:uFill>
                  <a:solidFill>
                    <a:srgbClr val="0563C1"/>
                  </a:solidFill>
                </a:uFill>
                <a:hlinkClick r:id="rId3" invalidUrl="" action="" tgtFrame="" tooltip="" history="1" highlightClick="0" endSnd="0"/>
              </a:rPr>
              <a:t>isc.org/kea/</a:t>
            </a:r>
          </a:p>
          <a:p>
            <a:pPr marL="0" indent="0" algn="ctr">
              <a:lnSpc>
                <a:spcPct val="120000"/>
              </a:lnSpc>
              <a:spcBef>
                <a:spcPts val="0"/>
              </a:spcBef>
              <a:buSzTx/>
              <a:buNone/>
              <a:defRPr b="1" sz="4600">
                <a:solidFill>
                  <a:srgbClr val="3283C3"/>
                </a:solidFill>
              </a:defRPr>
            </a:pPr>
            <a:r>
              <a:t>Project site: </a:t>
            </a:r>
            <a:r>
              <a:rPr u="sng">
                <a:solidFill>
                  <a:srgbClr val="0563C1"/>
                </a:solidFill>
                <a:uFill>
                  <a:solidFill>
                    <a:srgbClr val="0563C1"/>
                  </a:solidFill>
                </a:uFill>
                <a:hlinkClick r:id="rId4" invalidUrl="" action="" tgtFrame="" tooltip="" history="1" highlightClick="0" endSnd="0"/>
              </a:rPr>
              <a:t>gitlab.isc.org/isc-projects/kea</a:t>
            </a:r>
          </a:p>
          <a:p>
            <a:pPr marL="0" indent="0" algn="ctr">
              <a:lnSpc>
                <a:spcPct val="120000"/>
              </a:lnSpc>
              <a:spcBef>
                <a:spcPts val="0"/>
              </a:spcBef>
              <a:buSzTx/>
              <a:buNone/>
              <a:defRPr b="1" sz="4600">
                <a:solidFill>
                  <a:srgbClr val="3283C3"/>
                </a:solidFill>
              </a:defRPr>
            </a:pPr>
            <a:r>
              <a:t>Documentation: </a:t>
            </a:r>
            <a:r>
              <a:rPr u="sng">
                <a:solidFill>
                  <a:srgbClr val="0563C1"/>
                </a:solidFill>
                <a:uFill>
                  <a:solidFill>
                    <a:srgbClr val="0563C1"/>
                  </a:solidFill>
                </a:uFill>
                <a:hlinkClick r:id="rId5" invalidUrl="" action="" tgtFrame="" tooltip="" history="1" highlightClick="0" endSnd="0"/>
              </a:rPr>
              <a:t>https://kea.readthedocs.io</a:t>
            </a:r>
            <a:endParaRPr u="sng"/>
          </a:p>
          <a:p>
            <a:pPr marL="0" indent="0" algn="ctr">
              <a:lnSpc>
                <a:spcPct val="120000"/>
              </a:lnSpc>
              <a:spcBef>
                <a:spcPts val="0"/>
              </a:spcBef>
              <a:buSzTx/>
              <a:buNone/>
              <a:defRPr b="1" sz="4600" u="sng">
                <a:solidFill>
                  <a:srgbClr val="3283C3"/>
                </a:solidFill>
              </a:defRPr>
            </a:pPr>
            <a:r>
              <a:t>https://kb.isc.org/docs/kea-performance-optimization</a:t>
            </a:r>
          </a:p>
          <a:p>
            <a:pPr marL="0" indent="0" algn="ctr">
              <a:lnSpc>
                <a:spcPct val="120000"/>
              </a:lnSpc>
              <a:spcBef>
                <a:spcPts val="0"/>
              </a:spcBef>
              <a:buSzTx/>
              <a:buNone/>
              <a:defRPr b="1" sz="4600" u="sng">
                <a:solidFill>
                  <a:srgbClr val="3283C3"/>
                </a:solidFill>
              </a:defRPr>
            </a:pPr>
            <a:r>
              <a:t>https://kb.isc.org/docs/kea-dhcpv6-design-considerations</a:t>
            </a:r>
          </a:p>
          <a:p>
            <a:pPr marL="0" indent="0" algn="ctr">
              <a:lnSpc>
                <a:spcPct val="120000"/>
              </a:lnSpc>
              <a:spcBef>
                <a:spcPts val="0"/>
              </a:spcBef>
              <a:buSzTx/>
              <a:buNone/>
              <a:defRPr b="1" sz="4600" u="sng">
                <a:solidFill>
                  <a:srgbClr val="3283C3"/>
                </a:solidFill>
              </a:defRPr>
            </a:pPr>
            <a:r>
              <a:t>https://kb.isc.org/docs/understanding-client-classification</a:t>
            </a:r>
          </a:p>
          <a:p>
            <a:pPr marL="0" indent="0" algn="ctr">
              <a:lnSpc>
                <a:spcPct val="120000"/>
              </a:lnSpc>
              <a:spcBef>
                <a:spcPts val="0"/>
              </a:spcBef>
              <a:buSzTx/>
              <a:buNone/>
              <a:defRPr b="1" sz="4600">
                <a:solidFill>
                  <a:srgbClr val="3283C3"/>
                </a:solidFill>
              </a:defRPr>
            </a:pPr>
            <a:r>
              <a:t>Upcoming APNIC Kea webinar: </a:t>
            </a:r>
            <a:r>
              <a:rPr u="sng">
                <a:solidFill>
                  <a:srgbClr val="0563C1"/>
                </a:solidFill>
                <a:uFill>
                  <a:solidFill>
                    <a:srgbClr val="0563C1"/>
                  </a:solidFill>
                </a:uFill>
                <a:hlinkClick r:id="rId6" invalidUrl="" action="" tgtFrame="" tooltip="" history="1" highlightClick="0" endSnd="0"/>
              </a:rPr>
              <a:t>tinyurl.com/apnic-kea</a:t>
            </a:r>
          </a:p>
          <a:p>
            <a:pPr marL="0" indent="0" algn="ctr">
              <a:lnSpc>
                <a:spcPct val="120000"/>
              </a:lnSpc>
              <a:spcBef>
                <a:spcPts val="0"/>
              </a:spcBef>
              <a:buSzTx/>
              <a:buNone/>
              <a:defRPr b="1" sz="4600">
                <a:solidFill>
                  <a:srgbClr val="3283C3"/>
                </a:solidFill>
              </a:defRPr>
            </a:pPr>
            <a:r>
              <a:t>My email: </a:t>
            </a:r>
            <a:r>
              <a:rPr u="sng">
                <a:solidFill>
                  <a:srgbClr val="0563C1"/>
                </a:solidFill>
                <a:uFill>
                  <a:solidFill>
                    <a:srgbClr val="0563C1"/>
                  </a:solidFill>
                </a:uFill>
                <a:hlinkClick r:id="rId7" invalidUrl="" action="" tgtFrame="" tooltip="" history="1" highlightClick="0" endSnd="0"/>
              </a:rPr>
              <a:t>peterd@isc.org</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DHCPv6 quirks"/>
          <p:cNvSpPr txBox="1"/>
          <p:nvPr>
            <p:ph type="ctrTitle"/>
          </p:nvPr>
        </p:nvSpPr>
        <p:spPr>
          <a:prstGeom prst="rect">
            <a:avLst/>
          </a:prstGeom>
        </p:spPr>
        <p:txBody>
          <a:bodyPr/>
          <a:lstStyle/>
          <a:p>
            <a:pPr/>
            <a:r>
              <a:t>DHCPv6 quirks</a:t>
            </a:r>
          </a:p>
        </p:txBody>
      </p:sp>
      <p:sp>
        <p:nvSpPr>
          <p:cNvPr id="413" name="Subtitle 1"/>
          <p:cNvSpPr txBox="1"/>
          <p:nvPr>
            <p:ph type="subTitle" sz="half" idx="1"/>
          </p:nvPr>
        </p:nvSpPr>
        <p:spPr>
          <a:xfrm>
            <a:off x="3048000" y="7204074"/>
            <a:ext cx="18288000" cy="4267199"/>
          </a:xfrm>
          <a:prstGeom prst="rect">
            <a:avLst/>
          </a:prstGeom>
        </p:spPr>
        <p:txBody>
          <a:bodyPr/>
          <a:lstStyle/>
          <a:p>
            <a:pPr/>
            <a:r>
              <a:t>Relays</a:t>
            </a:r>
          </a:p>
          <a:p>
            <a:pPr/>
            <a:r>
              <a:t>MAC vs DUID</a:t>
            </a:r>
          </a:p>
          <a:p>
            <a:pPr/>
            <a:r>
              <a:t>Prefix Delegation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Relayed DHCPv6 traffic"/>
          <p:cNvSpPr txBox="1"/>
          <p:nvPr>
            <p:ph type="title"/>
          </p:nvPr>
        </p:nvSpPr>
        <p:spPr>
          <a:xfrm>
            <a:off x="1676400" y="730250"/>
            <a:ext cx="21031200" cy="2651126"/>
          </a:xfrm>
          <a:prstGeom prst="rect">
            <a:avLst/>
          </a:prstGeom>
        </p:spPr>
        <p:txBody>
          <a:bodyPr/>
          <a:lstStyle>
            <a:lvl1pPr defTabSz="1156716">
              <a:defRPr sz="13800"/>
            </a:lvl1pPr>
          </a:lstStyle>
          <a:p>
            <a:pPr/>
            <a:r>
              <a:t>Relayed DHCPv6 traffic</a:t>
            </a:r>
          </a:p>
        </p:txBody>
      </p:sp>
      <p:pic>
        <p:nvPicPr>
          <p:cNvPr id="416" name="Screenshot 2019-09-07 at 08.36.19.png" descr="Screenshot 2019-09-07 at 08.36.19.png"/>
          <p:cNvPicPr>
            <a:picLocks noChangeAspect="1"/>
          </p:cNvPicPr>
          <p:nvPr/>
        </p:nvPicPr>
        <p:blipFill>
          <a:blip r:embed="rId2">
            <a:extLst/>
          </a:blip>
          <a:stretch>
            <a:fillRect/>
          </a:stretch>
        </p:blipFill>
        <p:spPr>
          <a:xfrm>
            <a:off x="1325543" y="8140835"/>
            <a:ext cx="12136796" cy="4006035"/>
          </a:xfrm>
          <a:prstGeom prst="rect">
            <a:avLst/>
          </a:prstGeom>
          <a:ln w="12700">
            <a:miter lim="400000"/>
          </a:ln>
        </p:spPr>
      </p:pic>
      <p:sp>
        <p:nvSpPr>
          <p:cNvPr id="417" name="Up to 8 relays…"/>
          <p:cNvSpPr txBox="1"/>
          <p:nvPr/>
        </p:nvSpPr>
        <p:spPr>
          <a:xfrm>
            <a:off x="14402139" y="9511027"/>
            <a:ext cx="7997227" cy="2863156"/>
          </a:xfrm>
          <a:prstGeom prst="rect">
            <a:avLst/>
          </a:prstGeom>
          <a:ln w="25400">
            <a:miter lim="400000"/>
          </a:ln>
          <a:extLst>
            <a:ext uri="{C572A759-6A51-4108-AA02-DFA0A04FC94B}">
              <ma14:wrappingTextBoxFlag xmlns:ma14="http://schemas.microsoft.com/office/mac/drawingml/2011/main" val="1"/>
            </a:ext>
          </a:extLst>
        </p:spPr>
        <p:txBody>
          <a:bodyPr lIns="85030" tIns="85030" rIns="85030" bIns="85030" anchor="ctr">
            <a:spAutoFit/>
          </a:bodyPr>
          <a:lstStyle/>
          <a:p>
            <a:pPr marL="425152" indent="-425152">
              <a:buSzPct val="145000"/>
              <a:buFont typeface="Verdana"/>
              <a:buChar char="•"/>
              <a:defRPr>
                <a:solidFill>
                  <a:srgbClr val="2C2C2C"/>
                </a:solidFill>
              </a:defRPr>
            </a:pPr>
            <a:r>
              <a:t>Up to 8 relays</a:t>
            </a:r>
            <a:endParaRPr>
              <a:solidFill>
                <a:srgbClr val="FFFFFF"/>
              </a:solidFill>
            </a:endParaRPr>
          </a:p>
          <a:p>
            <a:pPr marL="425152" indent="-425152">
              <a:buSzPct val="145000"/>
              <a:buFont typeface="Verdana"/>
              <a:buChar char="•"/>
              <a:defRPr>
                <a:solidFill>
                  <a:srgbClr val="2C2C2C"/>
                </a:solidFill>
              </a:defRPr>
            </a:pPr>
            <a:r>
              <a:t>Usually 1</a:t>
            </a:r>
            <a:endParaRPr>
              <a:solidFill>
                <a:srgbClr val="FFFFFF"/>
              </a:solidFill>
            </a:endParaRPr>
          </a:p>
          <a:p>
            <a:pPr marL="425152" indent="-425152">
              <a:buSzPct val="145000"/>
              <a:buFont typeface="Verdana"/>
              <a:buChar char="•"/>
              <a:defRPr>
                <a:solidFill>
                  <a:srgbClr val="2C2C2C"/>
                </a:solidFill>
              </a:defRPr>
            </a:pPr>
            <a:r>
              <a:t>CMTS</a:t>
            </a:r>
            <a:endParaRPr>
              <a:solidFill>
                <a:srgbClr val="FFFFFF"/>
              </a:solidFill>
            </a:endParaRPr>
          </a:p>
          <a:p>
            <a:pPr marL="425152" indent="-425152">
              <a:buSzPct val="145000"/>
              <a:buFont typeface="Verdana"/>
              <a:buChar char="•"/>
              <a:defRPr>
                <a:solidFill>
                  <a:srgbClr val="2C2C2C"/>
                </a:solidFill>
              </a:defRPr>
            </a:pPr>
            <a:r>
              <a:t>Each relay adds extra encapsulation layer</a:t>
            </a:r>
          </a:p>
        </p:txBody>
      </p:sp>
      <p:sp>
        <p:nvSpPr>
          <p:cNvPr id="418" name="Rounded Rectangle"/>
          <p:cNvSpPr/>
          <p:nvPr/>
        </p:nvSpPr>
        <p:spPr>
          <a:xfrm>
            <a:off x="1788454" y="10911998"/>
            <a:ext cx="6500591" cy="1221601"/>
          </a:xfrm>
          <a:prstGeom prst="roundRect">
            <a:avLst>
              <a:gd name="adj" fmla="val 16447"/>
            </a:avLst>
          </a:prstGeom>
          <a:ln w="76200">
            <a:solidFill>
              <a:schemeClr val="accent1"/>
            </a:solidFill>
            <a:miter lim="400000"/>
          </a:ln>
        </p:spPr>
        <p:txBody>
          <a:bodyPr tIns="91439" bIns="91439" anchor="ctr"/>
          <a:lstStyle/>
          <a:p>
            <a:pPr>
              <a:defRPr sz="4400">
                <a:solidFill>
                  <a:srgbClr val="FFFFFF"/>
                </a:solidFill>
              </a:defRPr>
            </a:pPr>
          </a:p>
        </p:txBody>
      </p:sp>
      <p:sp>
        <p:nvSpPr>
          <p:cNvPr id="419" name="Rounded Rectangle"/>
          <p:cNvSpPr/>
          <p:nvPr/>
        </p:nvSpPr>
        <p:spPr>
          <a:xfrm>
            <a:off x="1559046" y="9346101"/>
            <a:ext cx="7925790" cy="3193007"/>
          </a:xfrm>
          <a:prstGeom prst="roundRect">
            <a:avLst>
              <a:gd name="adj" fmla="val 8832"/>
            </a:avLst>
          </a:prstGeom>
          <a:ln w="76200">
            <a:solidFill>
              <a:schemeClr val="accent3"/>
            </a:solidFill>
            <a:miter lim="400000"/>
          </a:ln>
        </p:spPr>
        <p:txBody>
          <a:bodyPr tIns="91439" bIns="91439" anchor="ctr"/>
          <a:lstStyle/>
          <a:p>
            <a:pPr>
              <a:defRPr sz="4400">
                <a:solidFill>
                  <a:srgbClr val="FFFFFF"/>
                </a:solidFill>
              </a:defRPr>
            </a:pPr>
          </a:p>
        </p:txBody>
      </p:sp>
      <p:sp>
        <p:nvSpPr>
          <p:cNvPr id="420" name="https://www.cloudshark.org/captures/a93239e296bc"/>
          <p:cNvSpPr txBox="1"/>
          <p:nvPr/>
        </p:nvSpPr>
        <p:spPr>
          <a:xfrm>
            <a:off x="3458120" y="6962095"/>
            <a:ext cx="10117484" cy="627955"/>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a:solidFill>
                  <a:srgbClr val="2C2C2C"/>
                </a:solidFill>
              </a:defRPr>
            </a:lvl1pPr>
          </a:lstStyle>
          <a:p>
            <a:pPr/>
            <a:r>
              <a:t>https://www.cloudshark.org/captures/a93239e296bc</a:t>
            </a:r>
          </a:p>
        </p:txBody>
      </p:sp>
      <p:sp>
        <p:nvSpPr>
          <p:cNvPr id="421" name="https://www.cloudshark.org/captures/ed586947ac56"/>
          <p:cNvSpPr txBox="1"/>
          <p:nvPr/>
        </p:nvSpPr>
        <p:spPr>
          <a:xfrm>
            <a:off x="3474000" y="6418519"/>
            <a:ext cx="10117484" cy="627956"/>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a:solidFill>
                  <a:srgbClr val="2C2C2C"/>
                </a:solidFill>
              </a:defRPr>
            </a:lvl1pPr>
          </a:lstStyle>
          <a:p>
            <a:pPr/>
            <a:r>
              <a:t>https://www.cloudshark.org/captures/ed586947ac56</a:t>
            </a:r>
          </a:p>
        </p:txBody>
      </p:sp>
      <p:sp>
        <p:nvSpPr>
          <p:cNvPr id="422" name="(single relay)"/>
          <p:cNvSpPr txBox="1"/>
          <p:nvPr/>
        </p:nvSpPr>
        <p:spPr>
          <a:xfrm>
            <a:off x="17357322" y="6418519"/>
            <a:ext cx="2538189" cy="627956"/>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a:solidFill>
                  <a:srgbClr val="2C2C2C"/>
                </a:solidFill>
              </a:defRPr>
            </a:lvl1pPr>
          </a:lstStyle>
          <a:p>
            <a:pPr/>
            <a:r>
              <a:t>(single relay)</a:t>
            </a:r>
          </a:p>
        </p:txBody>
      </p:sp>
      <p:sp>
        <p:nvSpPr>
          <p:cNvPr id="423" name="(two relays)"/>
          <p:cNvSpPr txBox="1"/>
          <p:nvPr/>
        </p:nvSpPr>
        <p:spPr>
          <a:xfrm>
            <a:off x="17453502" y="6962095"/>
            <a:ext cx="2358032" cy="627955"/>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a:solidFill>
                  <a:srgbClr val="2C2C2C"/>
                </a:solidFill>
              </a:defRPr>
            </a:lvl1pPr>
          </a:lstStyle>
          <a:p>
            <a:pPr/>
            <a:r>
              <a:t>(two relays)</a:t>
            </a:r>
          </a:p>
        </p:txBody>
      </p:sp>
      <p:grpSp>
        <p:nvGrpSpPr>
          <p:cNvPr id="426" name="Relay-Forward"/>
          <p:cNvGrpSpPr/>
          <p:nvPr/>
        </p:nvGrpSpPr>
        <p:grpSpPr>
          <a:xfrm>
            <a:off x="14165155" y="4482034"/>
            <a:ext cx="5002803" cy="1718097"/>
            <a:chOff x="0" y="0"/>
            <a:chExt cx="5002801" cy="1718095"/>
          </a:xfrm>
        </p:grpSpPr>
        <p:sp>
          <p:nvSpPr>
            <p:cNvPr id="424" name="Rounded Rectangle"/>
            <p:cNvSpPr/>
            <p:nvPr/>
          </p:nvSpPr>
          <p:spPr>
            <a:xfrm>
              <a:off x="0" y="0"/>
              <a:ext cx="5002802" cy="1718096"/>
            </a:xfrm>
            <a:prstGeom prst="roundRect">
              <a:avLst>
                <a:gd name="adj" fmla="val 19853"/>
              </a:avLst>
            </a:prstGeom>
            <a:solidFill>
              <a:schemeClr val="accent3"/>
            </a:solidFill>
            <a:ln w="12700" cap="flat">
              <a:noFill/>
              <a:miter lim="400000"/>
            </a:ln>
            <a:effectLst/>
          </p:spPr>
          <p:txBody>
            <a:bodyPr wrap="square" lIns="91439" tIns="91439" rIns="91439" bIns="91439" numCol="1" anchor="t">
              <a:noAutofit/>
            </a:bodyPr>
            <a:lstStyle/>
            <a:p>
              <a:pPr>
                <a:defRPr sz="4400">
                  <a:solidFill>
                    <a:srgbClr val="FFFFFF"/>
                  </a:solidFill>
                </a:defRPr>
              </a:pPr>
            </a:p>
          </p:txBody>
        </p:sp>
        <p:sp>
          <p:nvSpPr>
            <p:cNvPr id="425" name="Relay-Forward"/>
            <p:cNvSpPr txBox="1"/>
            <p:nvPr/>
          </p:nvSpPr>
          <p:spPr>
            <a:xfrm>
              <a:off x="99902" y="99902"/>
              <a:ext cx="4802998" cy="73253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t">
              <a:spAutoFit/>
            </a:bodyPr>
            <a:lstStyle>
              <a:lvl1pPr>
                <a:defRPr sz="4400">
                  <a:solidFill>
                    <a:srgbClr val="FFFFFF"/>
                  </a:solidFill>
                </a:defRPr>
              </a:lvl1pPr>
            </a:lstStyle>
            <a:p>
              <a:pPr/>
              <a:r>
                <a:t>Relay-Forward</a:t>
              </a:r>
            </a:p>
          </p:txBody>
        </p:sp>
      </p:grpSp>
      <p:grpSp>
        <p:nvGrpSpPr>
          <p:cNvPr id="429" name="Group"/>
          <p:cNvGrpSpPr/>
          <p:nvPr/>
        </p:nvGrpSpPr>
        <p:grpSpPr>
          <a:xfrm>
            <a:off x="19896430" y="2561706"/>
            <a:ext cx="3031915" cy="2273936"/>
            <a:chOff x="0" y="0"/>
            <a:chExt cx="3031913" cy="2273935"/>
          </a:xfrm>
        </p:grpSpPr>
        <p:pic>
          <p:nvPicPr>
            <p:cNvPr id="427" name="server.png" descr="server.png"/>
            <p:cNvPicPr>
              <a:picLocks noChangeAspect="1"/>
            </p:cNvPicPr>
            <p:nvPr/>
          </p:nvPicPr>
          <p:blipFill>
            <a:blip r:embed="rId3">
              <a:extLst/>
            </a:blip>
            <a:stretch>
              <a:fillRect/>
            </a:stretch>
          </p:blipFill>
          <p:spPr>
            <a:xfrm>
              <a:off x="-1" y="0"/>
              <a:ext cx="3031915" cy="2273936"/>
            </a:xfrm>
            <a:prstGeom prst="rect">
              <a:avLst/>
            </a:prstGeom>
            <a:ln w="12700" cap="flat">
              <a:noFill/>
              <a:miter lim="400000"/>
            </a:ln>
            <a:effectLst/>
          </p:spPr>
        </p:pic>
        <p:pic>
          <p:nvPicPr>
            <p:cNvPr id="428" name="kea-logo-100x70.png" descr="kea-logo-100x70.png"/>
            <p:cNvPicPr>
              <a:picLocks noChangeAspect="1"/>
            </p:cNvPicPr>
            <p:nvPr/>
          </p:nvPicPr>
          <p:blipFill>
            <a:blip r:embed="rId4">
              <a:extLst/>
            </a:blip>
            <a:stretch>
              <a:fillRect/>
            </a:stretch>
          </p:blipFill>
          <p:spPr>
            <a:xfrm>
              <a:off x="471094" y="1448382"/>
              <a:ext cx="1115355" cy="585563"/>
            </a:xfrm>
            <a:prstGeom prst="rect">
              <a:avLst/>
            </a:prstGeom>
            <a:ln w="12700" cap="flat">
              <a:noFill/>
              <a:miter lim="400000"/>
            </a:ln>
            <a:effectLst/>
          </p:spPr>
        </p:pic>
      </p:grpSp>
      <p:sp>
        <p:nvSpPr>
          <p:cNvPr id="430" name="Server"/>
          <p:cNvSpPr txBox="1"/>
          <p:nvPr/>
        </p:nvSpPr>
        <p:spPr>
          <a:xfrm>
            <a:off x="20659672" y="4775215"/>
            <a:ext cx="1372865" cy="627956"/>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a:solidFill>
                  <a:srgbClr val="2C2C2C"/>
                </a:solidFill>
              </a:defRPr>
            </a:lvl1pPr>
          </a:lstStyle>
          <a:p>
            <a:pPr/>
            <a:r>
              <a:t>Server</a:t>
            </a:r>
          </a:p>
        </p:txBody>
      </p:sp>
      <p:pic>
        <p:nvPicPr>
          <p:cNvPr id="431" name="1195429795336159975juanjo_Router.svg.hi.png" descr="1195429795336159975juanjo_Router.svg.hi.png"/>
          <p:cNvPicPr>
            <a:picLocks noChangeAspect="1"/>
          </p:cNvPicPr>
          <p:nvPr/>
        </p:nvPicPr>
        <p:blipFill>
          <a:blip r:embed="rId5">
            <a:extLst/>
          </a:blip>
          <a:stretch>
            <a:fillRect/>
          </a:stretch>
        </p:blipFill>
        <p:spPr>
          <a:xfrm>
            <a:off x="10136488" y="3160081"/>
            <a:ext cx="3797363" cy="1893937"/>
          </a:xfrm>
          <a:prstGeom prst="rect">
            <a:avLst/>
          </a:prstGeom>
          <a:ln w="12700">
            <a:miter lim="400000"/>
          </a:ln>
        </p:spPr>
      </p:pic>
      <p:pic>
        <p:nvPicPr>
          <p:cNvPr id="432" name="iu.png" descr="iu.png"/>
          <p:cNvPicPr>
            <a:picLocks noChangeAspect="1"/>
          </p:cNvPicPr>
          <p:nvPr/>
        </p:nvPicPr>
        <p:blipFill>
          <a:blip r:embed="rId6">
            <a:extLst/>
          </a:blip>
          <a:stretch>
            <a:fillRect/>
          </a:stretch>
        </p:blipFill>
        <p:spPr>
          <a:xfrm>
            <a:off x="1455659" y="2535096"/>
            <a:ext cx="4218208" cy="2697735"/>
          </a:xfrm>
          <a:prstGeom prst="rect">
            <a:avLst/>
          </a:prstGeom>
          <a:ln w="12700">
            <a:miter lim="400000"/>
          </a:ln>
        </p:spPr>
      </p:pic>
      <p:sp>
        <p:nvSpPr>
          <p:cNvPr id="433" name="Client"/>
          <p:cNvSpPr txBox="1"/>
          <p:nvPr/>
        </p:nvSpPr>
        <p:spPr>
          <a:xfrm>
            <a:off x="2880443" y="5453081"/>
            <a:ext cx="1252984" cy="627956"/>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a:solidFill>
                  <a:srgbClr val="2C2C2C"/>
                </a:solidFill>
              </a:defRPr>
            </a:lvl1pPr>
          </a:lstStyle>
          <a:p>
            <a:pPr/>
            <a:r>
              <a:t>Client</a:t>
            </a:r>
          </a:p>
        </p:txBody>
      </p:sp>
      <p:sp>
        <p:nvSpPr>
          <p:cNvPr id="434" name="Relay Agent"/>
          <p:cNvSpPr txBox="1"/>
          <p:nvPr/>
        </p:nvSpPr>
        <p:spPr>
          <a:xfrm>
            <a:off x="10728644" y="5449915"/>
            <a:ext cx="2368749" cy="627956"/>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a:solidFill>
                  <a:srgbClr val="2C2C2C"/>
                </a:solidFill>
              </a:defRPr>
            </a:lvl1pPr>
          </a:lstStyle>
          <a:p>
            <a:pPr/>
            <a:r>
              <a:t>Relay Agent</a:t>
            </a:r>
          </a:p>
        </p:txBody>
      </p:sp>
      <p:grpSp>
        <p:nvGrpSpPr>
          <p:cNvPr id="437" name="Solicit"/>
          <p:cNvGrpSpPr/>
          <p:nvPr/>
        </p:nvGrpSpPr>
        <p:grpSpPr>
          <a:xfrm>
            <a:off x="6065787" y="5181536"/>
            <a:ext cx="2107695" cy="779617"/>
            <a:chOff x="0" y="0"/>
            <a:chExt cx="2107694" cy="779615"/>
          </a:xfrm>
        </p:grpSpPr>
        <p:sp>
          <p:nvSpPr>
            <p:cNvPr id="435" name="Rounded Rectangle"/>
            <p:cNvSpPr/>
            <p:nvPr/>
          </p:nvSpPr>
          <p:spPr>
            <a:xfrm>
              <a:off x="0" y="0"/>
              <a:ext cx="2107695" cy="779616"/>
            </a:xfrm>
            <a:prstGeom prst="roundRect">
              <a:avLst>
                <a:gd name="adj" fmla="val 25958"/>
              </a:avLst>
            </a:prstGeom>
            <a:solidFill>
              <a:schemeClr val="accent1"/>
            </a:solidFill>
            <a:ln w="12700" cap="flat">
              <a:noFill/>
              <a:miter lim="400000"/>
            </a:ln>
            <a:effectLst/>
          </p:spPr>
          <p:txBody>
            <a:bodyPr wrap="square" lIns="91439" tIns="91439" rIns="91439" bIns="91439" numCol="1" anchor="ctr">
              <a:noAutofit/>
            </a:bodyPr>
            <a:lstStyle/>
            <a:p>
              <a:pPr>
                <a:defRPr sz="4400">
                  <a:solidFill>
                    <a:srgbClr val="FFFFFF"/>
                  </a:solidFill>
                </a:defRPr>
              </a:pPr>
            </a:p>
          </p:txBody>
        </p:sp>
        <p:sp>
          <p:nvSpPr>
            <p:cNvPr id="436" name="Solicit"/>
            <p:cNvSpPr txBox="1"/>
            <p:nvPr/>
          </p:nvSpPr>
          <p:spPr>
            <a:xfrm>
              <a:off x="59271" y="23542"/>
              <a:ext cx="1989152" cy="73253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ctr">
              <a:spAutoFit/>
            </a:bodyPr>
            <a:lstStyle>
              <a:lvl1pPr>
                <a:defRPr sz="4400">
                  <a:solidFill>
                    <a:srgbClr val="FFFFFF"/>
                  </a:solidFill>
                </a:defRPr>
              </a:lvl1pPr>
            </a:lstStyle>
            <a:p>
              <a:pPr/>
              <a:r>
                <a:t>Solicit</a:t>
              </a:r>
            </a:p>
          </p:txBody>
        </p:sp>
      </p:grpSp>
      <p:grpSp>
        <p:nvGrpSpPr>
          <p:cNvPr id="440" name="Solicit"/>
          <p:cNvGrpSpPr/>
          <p:nvPr/>
        </p:nvGrpSpPr>
        <p:grpSpPr>
          <a:xfrm>
            <a:off x="15612710" y="5229192"/>
            <a:ext cx="2107697" cy="779617"/>
            <a:chOff x="0" y="0"/>
            <a:chExt cx="2107695" cy="779615"/>
          </a:xfrm>
        </p:grpSpPr>
        <p:sp>
          <p:nvSpPr>
            <p:cNvPr id="438" name="Rounded Rectangle"/>
            <p:cNvSpPr/>
            <p:nvPr/>
          </p:nvSpPr>
          <p:spPr>
            <a:xfrm>
              <a:off x="0" y="0"/>
              <a:ext cx="2107696" cy="779616"/>
            </a:xfrm>
            <a:prstGeom prst="roundRect">
              <a:avLst>
                <a:gd name="adj" fmla="val 25958"/>
              </a:avLst>
            </a:prstGeom>
            <a:solidFill>
              <a:schemeClr val="accent1"/>
            </a:solidFill>
            <a:ln w="12700" cap="flat">
              <a:noFill/>
              <a:miter lim="400000"/>
            </a:ln>
            <a:effectLst/>
          </p:spPr>
          <p:txBody>
            <a:bodyPr wrap="square" lIns="91439" tIns="91439" rIns="91439" bIns="91439" numCol="1" anchor="ctr">
              <a:noAutofit/>
            </a:bodyPr>
            <a:lstStyle/>
            <a:p>
              <a:pPr>
                <a:defRPr sz="4400">
                  <a:solidFill>
                    <a:srgbClr val="FFFFFF"/>
                  </a:solidFill>
                </a:defRPr>
              </a:pPr>
            </a:p>
          </p:txBody>
        </p:sp>
        <p:sp>
          <p:nvSpPr>
            <p:cNvPr id="439" name="Solicit"/>
            <p:cNvSpPr txBox="1"/>
            <p:nvPr/>
          </p:nvSpPr>
          <p:spPr>
            <a:xfrm>
              <a:off x="59271" y="23542"/>
              <a:ext cx="1989154" cy="73253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85030" tIns="85030" rIns="85030" bIns="85030" numCol="1" anchor="ctr">
              <a:spAutoFit/>
            </a:bodyPr>
            <a:lstStyle>
              <a:lvl1pPr>
                <a:defRPr sz="4400">
                  <a:solidFill>
                    <a:srgbClr val="FFFFFF"/>
                  </a:solidFill>
                </a:defRPr>
              </a:lvl1pPr>
            </a:lstStyle>
            <a:p>
              <a:pPr/>
              <a:r>
                <a:t>Solicit</a:t>
              </a:r>
            </a:p>
          </p:txBody>
        </p:sp>
      </p:grpSp>
      <p:sp>
        <p:nvSpPr>
          <p:cNvPr id="441" name="Double Arrow"/>
          <p:cNvSpPr/>
          <p:nvPr/>
        </p:nvSpPr>
        <p:spPr>
          <a:xfrm>
            <a:off x="5153495" y="3449537"/>
            <a:ext cx="5002803" cy="498263"/>
          </a:xfrm>
          <a:prstGeom prst="leftRightArrow">
            <a:avLst>
              <a:gd name="adj1" fmla="val 32000"/>
              <a:gd name="adj2" fmla="val 157711"/>
            </a:avLst>
          </a:prstGeom>
          <a:solidFill>
            <a:schemeClr val="accent1"/>
          </a:solidFill>
          <a:ln w="12700">
            <a:miter lim="400000"/>
          </a:ln>
        </p:spPr>
        <p:txBody>
          <a:bodyPr tIns="91439" bIns="91439" anchor="ctr"/>
          <a:lstStyle/>
          <a:p>
            <a:pPr>
              <a:defRPr sz="4400">
                <a:solidFill>
                  <a:srgbClr val="FFFFFF"/>
                </a:solidFill>
              </a:defRPr>
            </a:pPr>
          </a:p>
        </p:txBody>
      </p:sp>
      <p:sp>
        <p:nvSpPr>
          <p:cNvPr id="442" name="Double Arrow"/>
          <p:cNvSpPr/>
          <p:nvPr/>
        </p:nvSpPr>
        <p:spPr>
          <a:xfrm>
            <a:off x="13968327" y="3449537"/>
            <a:ext cx="5386887" cy="498263"/>
          </a:xfrm>
          <a:prstGeom prst="leftRightArrow">
            <a:avLst>
              <a:gd name="adj1" fmla="val 32000"/>
              <a:gd name="adj2" fmla="val 157711"/>
            </a:avLst>
          </a:prstGeom>
          <a:solidFill>
            <a:schemeClr val="accent3"/>
          </a:solidFill>
          <a:ln w="12700">
            <a:miter lim="400000"/>
          </a:ln>
        </p:spPr>
        <p:txBody>
          <a:bodyPr tIns="91439" bIns="91439" anchor="ctr"/>
          <a:lstStyle/>
          <a:p>
            <a:pPr>
              <a:defRPr sz="4400">
                <a:solidFill>
                  <a:srgbClr val="FFFFFF"/>
                </a:solidFill>
              </a:defRPr>
            </a:pP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4" name="Picture 2" descr="Picture 2"/>
          <p:cNvPicPr>
            <a:picLocks noChangeAspect="1"/>
          </p:cNvPicPr>
          <p:nvPr/>
        </p:nvPicPr>
        <p:blipFill>
          <a:blip r:embed="rId2">
            <a:extLst/>
          </a:blip>
          <a:stretch>
            <a:fillRect/>
          </a:stretch>
        </p:blipFill>
        <p:spPr>
          <a:xfrm>
            <a:off x="2" y="327456"/>
            <a:ext cx="24299342" cy="13668379"/>
          </a:xfrm>
          <a:prstGeom prst="rect">
            <a:avLst/>
          </a:prstGeom>
          <a:ln w="12700">
            <a:miter lim="400000"/>
          </a:ln>
        </p:spPr>
      </p:pic>
      <p:sp>
        <p:nvSpPr>
          <p:cNvPr id="445" name="Title 1"/>
          <p:cNvSpPr txBox="1"/>
          <p:nvPr>
            <p:ph type="title"/>
          </p:nvPr>
        </p:nvSpPr>
        <p:spPr>
          <a:xfrm>
            <a:off x="1676400" y="730250"/>
            <a:ext cx="21031200" cy="2651126"/>
          </a:xfrm>
          <a:prstGeom prst="rect">
            <a:avLst/>
          </a:prstGeom>
        </p:spPr>
        <p:txBody>
          <a:bodyPr/>
          <a:lstStyle/>
          <a:p>
            <a:pPr/>
            <a:r>
              <a:t>DUIDs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Title 1"/>
          <p:cNvSpPr txBox="1"/>
          <p:nvPr>
            <p:ph type="title"/>
          </p:nvPr>
        </p:nvSpPr>
        <p:spPr>
          <a:xfrm>
            <a:off x="1676400" y="730250"/>
            <a:ext cx="21031200" cy="2651126"/>
          </a:xfrm>
          <a:prstGeom prst="rect">
            <a:avLst/>
          </a:prstGeom>
        </p:spPr>
        <p:txBody>
          <a:bodyPr/>
          <a:lstStyle/>
          <a:p>
            <a:pPr/>
            <a:r>
              <a:t>When ISC DHCP was developed</a:t>
            </a:r>
          </a:p>
        </p:txBody>
      </p:sp>
      <p:sp>
        <p:nvSpPr>
          <p:cNvPr id="119" name="Text Placeholder 2"/>
          <p:cNvSpPr txBox="1"/>
          <p:nvPr>
            <p:ph type="body" sz="half" idx="1"/>
          </p:nvPr>
        </p:nvSpPr>
        <p:spPr>
          <a:xfrm>
            <a:off x="1676399" y="3824175"/>
            <a:ext cx="13997536" cy="8207372"/>
          </a:xfrm>
          <a:prstGeom prst="rect">
            <a:avLst/>
          </a:prstGeom>
        </p:spPr>
        <p:txBody>
          <a:bodyPr/>
          <a:lstStyle/>
          <a:p>
            <a:pPr>
              <a:defRPr sz="6600"/>
            </a:pPr>
            <a:r>
              <a:t>Networks were static</a:t>
            </a:r>
          </a:p>
          <a:p>
            <a:pPr>
              <a:defRPr sz="6600"/>
            </a:pPr>
            <a:r>
              <a:t>No shortage of addresses</a:t>
            </a:r>
          </a:p>
          <a:p>
            <a:pPr>
              <a:defRPr sz="6600"/>
            </a:pPr>
            <a:r>
              <a:t>DHCPv6 hadn’t been invented</a:t>
            </a:r>
          </a:p>
          <a:p>
            <a:pPr>
              <a:defRPr sz="6600"/>
            </a:pPr>
            <a:r>
              <a:t>Everything was wired</a:t>
            </a:r>
          </a:p>
          <a:p>
            <a:pPr>
              <a:defRPr sz="6600"/>
            </a:pPr>
            <a:r>
              <a:t>No cellphones, no laptops</a:t>
            </a:r>
          </a:p>
          <a:p>
            <a:pPr>
              <a:defRPr sz="6600"/>
            </a:pPr>
            <a:r>
              <a:t>Client devices were provisioned centrally, by scanning a bar code</a:t>
            </a:r>
          </a:p>
        </p:txBody>
      </p:sp>
      <p:pic>
        <p:nvPicPr>
          <p:cNvPr id="120" name="Picture 3" descr="Picture 3"/>
          <p:cNvPicPr>
            <a:picLocks noChangeAspect="1"/>
          </p:cNvPicPr>
          <p:nvPr/>
        </p:nvPicPr>
        <p:blipFill>
          <a:blip r:embed="rId3">
            <a:extLst/>
          </a:blip>
          <a:stretch>
            <a:fillRect/>
          </a:stretch>
        </p:blipFill>
        <p:spPr>
          <a:xfrm>
            <a:off x="16573501" y="7927861"/>
            <a:ext cx="6134103" cy="5788137"/>
          </a:xfrm>
          <a:prstGeom prst="rect">
            <a:avLst/>
          </a:prstGeom>
          <a:ln w="12700">
            <a:miter lim="400000"/>
          </a:ln>
          <a:effectLst>
            <a:outerShdw sx="100000" sy="100000" kx="0" ky="0" algn="b" rotWithShape="0" blurRad="584200" dist="279400" dir="2700000">
              <a:srgbClr val="333333">
                <a:alpha val="64999"/>
              </a:srgbClr>
            </a:outerShdw>
          </a:effectLst>
        </p:spPr>
      </p:pic>
      <p:pic>
        <p:nvPicPr>
          <p:cNvPr id="121" name="Picture 4" descr="Picture 4"/>
          <p:cNvPicPr>
            <a:picLocks noChangeAspect="1"/>
          </p:cNvPicPr>
          <p:nvPr/>
        </p:nvPicPr>
        <p:blipFill>
          <a:blip r:embed="rId4">
            <a:extLst/>
          </a:blip>
          <a:stretch>
            <a:fillRect/>
          </a:stretch>
        </p:blipFill>
        <p:spPr>
          <a:xfrm rot="20091152">
            <a:off x="16620866" y="3454463"/>
            <a:ext cx="3700793" cy="3729265"/>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7" name="MAC vs DUID"/>
          <p:cNvSpPr txBox="1"/>
          <p:nvPr>
            <p:ph type="title"/>
          </p:nvPr>
        </p:nvSpPr>
        <p:spPr>
          <a:xfrm>
            <a:off x="1676400" y="730250"/>
            <a:ext cx="21031200" cy="2651126"/>
          </a:xfrm>
          <a:prstGeom prst="rect">
            <a:avLst/>
          </a:prstGeom>
        </p:spPr>
        <p:txBody>
          <a:bodyPr/>
          <a:lstStyle>
            <a:lvl1pPr>
              <a:defRPr sz="15600"/>
            </a:lvl1pPr>
          </a:lstStyle>
          <a:p>
            <a:pPr/>
            <a:r>
              <a:t>MAC vs DUID</a:t>
            </a:r>
          </a:p>
        </p:txBody>
      </p:sp>
      <p:sp>
        <p:nvSpPr>
          <p:cNvPr id="448" name="IPv6 got rid of the MAC address as client identifier…"/>
          <p:cNvSpPr txBox="1"/>
          <p:nvPr>
            <p:ph type="body" idx="1"/>
          </p:nvPr>
        </p:nvSpPr>
        <p:spPr>
          <a:xfrm>
            <a:off x="1785935" y="3492989"/>
            <a:ext cx="20812129" cy="8840393"/>
          </a:xfrm>
          <a:prstGeom prst="rect">
            <a:avLst/>
          </a:prstGeom>
        </p:spPr>
        <p:txBody>
          <a:bodyPr/>
          <a:lstStyle/>
          <a:p>
            <a:pPr marL="535689" indent="-535689" defTabSz="616043">
              <a:lnSpc>
                <a:spcPct val="72000"/>
              </a:lnSpc>
              <a:spcBef>
                <a:spcPts val="1000"/>
              </a:spcBef>
              <a:defRPr sz="5000"/>
            </a:pPr>
            <a:r>
              <a:t>IPv6 got rid of the MAC address as client identifier</a:t>
            </a:r>
          </a:p>
          <a:p>
            <a:pPr lvl="1" marL="636132" indent="-401765" defTabSz="616043">
              <a:lnSpc>
                <a:spcPct val="72000"/>
              </a:lnSpc>
              <a:spcBef>
                <a:spcPts val="1000"/>
              </a:spcBef>
              <a:buClr>
                <a:schemeClr val="accent5"/>
              </a:buClr>
              <a:defRPr sz="5000"/>
            </a:pPr>
            <a:r>
              <a:t>This was a big mistake!</a:t>
            </a:r>
          </a:p>
          <a:p>
            <a:pPr marL="535689" indent="-535689" defTabSz="616043">
              <a:lnSpc>
                <a:spcPct val="72000"/>
              </a:lnSpc>
              <a:spcBef>
                <a:spcPts val="1000"/>
              </a:spcBef>
              <a:defRPr sz="5000"/>
            </a:pPr>
            <a:r>
              <a:t>IPv6 uses DUIDs - unique identifier, one of 4 types:</a:t>
            </a:r>
          </a:p>
          <a:p>
            <a:pPr lvl="1" marL="636132" indent="-401765" defTabSz="616043">
              <a:lnSpc>
                <a:spcPct val="72000"/>
              </a:lnSpc>
              <a:spcBef>
                <a:spcPts val="0"/>
              </a:spcBef>
              <a:buClr>
                <a:schemeClr val="accent5"/>
              </a:buClr>
              <a:defRPr sz="5000"/>
            </a:pPr>
            <a:r>
              <a:t>LLT (MAC + time)</a:t>
            </a:r>
          </a:p>
          <a:p>
            <a:pPr lvl="1" marL="636132" indent="-401765" defTabSz="616043">
              <a:lnSpc>
                <a:spcPct val="72000"/>
              </a:lnSpc>
              <a:spcBef>
                <a:spcPts val="0"/>
              </a:spcBef>
              <a:buClr>
                <a:schemeClr val="accent5"/>
              </a:buClr>
              <a:defRPr sz="5000"/>
            </a:pPr>
            <a:r>
              <a:t>EN (Enterprise-id)</a:t>
            </a:r>
          </a:p>
          <a:p>
            <a:pPr lvl="1" marL="636132" indent="-401765" defTabSz="616043">
              <a:lnSpc>
                <a:spcPct val="72000"/>
              </a:lnSpc>
              <a:spcBef>
                <a:spcPts val="0"/>
              </a:spcBef>
              <a:buClr>
                <a:schemeClr val="accent5"/>
              </a:buClr>
              <a:defRPr sz="5000"/>
            </a:pPr>
            <a:r>
              <a:t>LL (MAC)</a:t>
            </a:r>
          </a:p>
          <a:p>
            <a:pPr lvl="1" marL="636132" indent="-401765" defTabSz="616043">
              <a:lnSpc>
                <a:spcPct val="72000"/>
              </a:lnSpc>
              <a:spcBef>
                <a:spcPts val="0"/>
              </a:spcBef>
              <a:buClr>
                <a:schemeClr val="accent5"/>
              </a:buClr>
              <a:defRPr sz="5000"/>
            </a:pPr>
            <a:r>
              <a:t>UUID</a:t>
            </a:r>
          </a:p>
          <a:p>
            <a:pPr marL="535689" indent="-535689" defTabSz="616043">
              <a:lnSpc>
                <a:spcPct val="72000"/>
              </a:lnSpc>
              <a:spcBef>
                <a:spcPts val="0"/>
              </a:spcBef>
              <a:defRPr sz="5000"/>
            </a:pPr>
            <a:r>
              <a:t>Kea has a solution:</a:t>
            </a:r>
          </a:p>
          <a:p>
            <a:pPr lvl="1" marL="636132" indent="-401765" defTabSz="616043">
              <a:lnSpc>
                <a:spcPct val="72000"/>
              </a:lnSpc>
              <a:spcBef>
                <a:spcPts val="0"/>
              </a:spcBef>
              <a:buClr>
                <a:schemeClr val="accent5"/>
              </a:buClr>
              <a:defRPr sz="5000"/>
            </a:pPr>
            <a:r>
              <a:t>RFC6939 (client-link-layer address option)</a:t>
            </a:r>
          </a:p>
          <a:p>
            <a:pPr lvl="1" marL="636132" indent="-401765" defTabSz="616043">
              <a:lnSpc>
                <a:spcPct val="72000"/>
              </a:lnSpc>
              <a:spcBef>
                <a:spcPts val="0"/>
              </a:spcBef>
              <a:buClr>
                <a:schemeClr val="accent5"/>
              </a:buClr>
              <a:defRPr sz="5000"/>
            </a:pPr>
            <a:r>
              <a:t>Extract MAC address from 5 different sources, configurable</a:t>
            </a:r>
          </a:p>
          <a:p>
            <a:pPr lvl="1" marL="636132" indent="-401765" defTabSz="616043">
              <a:lnSpc>
                <a:spcPct val="72000"/>
              </a:lnSpc>
              <a:spcBef>
                <a:spcPts val="0"/>
              </a:spcBef>
              <a:buClr>
                <a:schemeClr val="accent5"/>
              </a:buClr>
              <a:defRPr sz="5000"/>
            </a:pPr>
            <a:r>
              <a:t>See </a:t>
            </a:r>
            <a:r>
              <a:rPr u="sng">
                <a:solidFill>
                  <a:srgbClr val="0563C1"/>
                </a:solidFill>
                <a:uFill>
                  <a:solidFill>
                    <a:srgbClr val="0563C1"/>
                  </a:solidFill>
                </a:uFill>
                <a:hlinkClick r:id="rId3" invalidUrl="" action="" tgtFrame="" tooltip="" history="1" highlightClick="0" endSnd="0"/>
              </a:rPr>
              <a:t>https://kea.readthedocs.io/en/v1_6_0/arm/dhcp6-srv.html#mac-hardware-addresses-in-dhcpv6</a:t>
            </a:r>
            <a:r>
              <a:t> for details</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2" name="Prefix Delegation"/>
          <p:cNvSpPr txBox="1"/>
          <p:nvPr>
            <p:ph type="title"/>
          </p:nvPr>
        </p:nvSpPr>
        <p:spPr>
          <a:xfrm>
            <a:off x="1676400" y="730250"/>
            <a:ext cx="21031200" cy="2651126"/>
          </a:xfrm>
          <a:prstGeom prst="rect">
            <a:avLst/>
          </a:prstGeom>
        </p:spPr>
        <p:txBody>
          <a:bodyPr/>
          <a:lstStyle>
            <a:lvl1pPr>
              <a:defRPr sz="15600"/>
            </a:lvl1pPr>
          </a:lstStyle>
          <a:p>
            <a:pPr/>
            <a:r>
              <a:t>Prefix Delegation</a:t>
            </a:r>
          </a:p>
        </p:txBody>
      </p:sp>
      <p:sp>
        <p:nvSpPr>
          <p:cNvPr id="453" name="Configure a pool in Kea, and it will dynamically compute and reserve enough addresses for each prefix required…"/>
          <p:cNvSpPr txBox="1"/>
          <p:nvPr>
            <p:ph type="body" idx="1"/>
          </p:nvPr>
        </p:nvSpPr>
        <p:spPr>
          <a:xfrm>
            <a:off x="1676400" y="3651249"/>
            <a:ext cx="21031200" cy="8479020"/>
          </a:xfrm>
          <a:prstGeom prst="rect">
            <a:avLst/>
          </a:prstGeom>
        </p:spPr>
        <p:txBody>
          <a:bodyPr/>
          <a:lstStyle/>
          <a:p>
            <a:pPr marL="1418944" indent="-1418944" defTabSz="870281">
              <a:spcBef>
                <a:spcPts val="1400"/>
              </a:spcBef>
              <a:buFontTx/>
              <a:buAutoNum type="alphaUcPeriod" startAt="1"/>
              <a:defRPr sz="8400"/>
            </a:pPr>
            <a:r>
              <a:t>Dynamic</a:t>
            </a:r>
          </a:p>
          <a:p>
            <a:pPr marL="1418944" indent="-1418944" defTabSz="870281">
              <a:spcBef>
                <a:spcPts val="1400"/>
              </a:spcBef>
              <a:buFontTx/>
              <a:buAutoNum type="alphaUcPeriod" startAt="1"/>
              <a:defRPr sz="8400"/>
            </a:pPr>
            <a:r>
              <a:t>Static reservations</a:t>
            </a:r>
          </a:p>
          <a:p>
            <a:pPr marL="1418944" indent="-1418944" defTabSz="870281">
              <a:spcBef>
                <a:spcPts val="1400"/>
              </a:spcBef>
              <a:buFontTx/>
              <a:buAutoNum type="alphaUcPeriod" startAt="1"/>
              <a:defRPr sz="8400"/>
            </a:pPr>
            <a:r>
              <a:t>Managed host reservations in SQL db</a:t>
            </a:r>
          </a:p>
          <a:p>
            <a:pPr marL="1418944" indent="-1418944" defTabSz="870281">
              <a:spcBef>
                <a:spcPts val="1400"/>
              </a:spcBef>
              <a:buFontTx/>
              <a:buAutoNum type="alphaUcPeriod" startAt="1"/>
              <a:defRPr sz="8400"/>
            </a:pPr>
            <a:r>
              <a:t>Assign prefixes via RADIUS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Right Arrow Callout 28"/>
          <p:cNvSpPr/>
          <p:nvPr/>
        </p:nvSpPr>
        <p:spPr>
          <a:xfrm>
            <a:off x="10773605" y="10882838"/>
            <a:ext cx="6406795" cy="970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6276" y="0"/>
                </a:lnTo>
                <a:lnTo>
                  <a:pt x="6276" y="7794"/>
                </a:lnTo>
                <a:lnTo>
                  <a:pt x="20875" y="7794"/>
                </a:lnTo>
                <a:lnTo>
                  <a:pt x="20875" y="6317"/>
                </a:lnTo>
                <a:lnTo>
                  <a:pt x="21600" y="10800"/>
                </a:lnTo>
                <a:lnTo>
                  <a:pt x="20875" y="15283"/>
                </a:lnTo>
                <a:lnTo>
                  <a:pt x="20875" y="13806"/>
                </a:lnTo>
                <a:lnTo>
                  <a:pt x="6276" y="13806"/>
                </a:lnTo>
                <a:lnTo>
                  <a:pt x="6276" y="21600"/>
                </a:lnTo>
                <a:lnTo>
                  <a:pt x="0" y="21600"/>
                </a:lnTo>
                <a:close/>
              </a:path>
            </a:pathLst>
          </a:custGeom>
          <a:gradFill>
            <a:gsLst>
              <a:gs pos="0">
                <a:srgbClr val="4D79FF"/>
              </a:gs>
              <a:gs pos="50000">
                <a:srgbClr val="1E66FF"/>
              </a:gs>
              <a:gs pos="100000">
                <a:srgbClr val="1859E4"/>
              </a:gs>
            </a:gsLst>
            <a:lin ang="5400000"/>
          </a:gradFill>
          <a:ln w="12700">
            <a:solidFill>
              <a:schemeClr val="accent1"/>
            </a:solidFill>
            <a:miter/>
          </a:ln>
        </p:spPr>
        <p:txBody>
          <a:bodyPr tIns="91439" bIns="91439" anchor="ctr"/>
          <a:lstStyle/>
          <a:p>
            <a:pPr algn="ctr">
              <a:defRPr>
                <a:solidFill>
                  <a:srgbClr val="FFFFFF"/>
                </a:solidFill>
              </a:defRPr>
            </a:pPr>
          </a:p>
        </p:txBody>
      </p:sp>
      <p:sp>
        <p:nvSpPr>
          <p:cNvPr id="458" name="Right Arrow Callout 24"/>
          <p:cNvSpPr/>
          <p:nvPr/>
        </p:nvSpPr>
        <p:spPr>
          <a:xfrm>
            <a:off x="10798213" y="9685319"/>
            <a:ext cx="6406795" cy="970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2415" y="0"/>
                </a:lnTo>
                <a:lnTo>
                  <a:pt x="12415" y="7794"/>
                </a:lnTo>
                <a:lnTo>
                  <a:pt x="20875" y="7794"/>
                </a:lnTo>
                <a:lnTo>
                  <a:pt x="20875" y="6317"/>
                </a:lnTo>
                <a:lnTo>
                  <a:pt x="21600" y="10800"/>
                </a:lnTo>
                <a:lnTo>
                  <a:pt x="20875" y="15283"/>
                </a:lnTo>
                <a:lnTo>
                  <a:pt x="20875" y="13806"/>
                </a:lnTo>
                <a:lnTo>
                  <a:pt x="12415" y="13806"/>
                </a:lnTo>
                <a:lnTo>
                  <a:pt x="12415" y="21600"/>
                </a:lnTo>
                <a:lnTo>
                  <a:pt x="0" y="21600"/>
                </a:lnTo>
                <a:close/>
              </a:path>
            </a:pathLst>
          </a:custGeom>
          <a:gradFill>
            <a:gsLst>
              <a:gs pos="0">
                <a:srgbClr val="4D79FF"/>
              </a:gs>
              <a:gs pos="50000">
                <a:srgbClr val="1E66FF"/>
              </a:gs>
              <a:gs pos="100000">
                <a:srgbClr val="1859E4"/>
              </a:gs>
            </a:gsLst>
            <a:lin ang="5400000"/>
          </a:gradFill>
          <a:ln w="12700">
            <a:solidFill>
              <a:schemeClr val="accent1"/>
            </a:solidFill>
            <a:miter/>
          </a:ln>
        </p:spPr>
        <p:txBody>
          <a:bodyPr tIns="91439" bIns="91439" anchor="ctr"/>
          <a:lstStyle/>
          <a:p>
            <a:pPr algn="ctr">
              <a:defRPr>
                <a:solidFill>
                  <a:srgbClr val="FFFFFF"/>
                </a:solidFill>
              </a:defRPr>
            </a:pPr>
          </a:p>
        </p:txBody>
      </p:sp>
      <p:sp>
        <p:nvSpPr>
          <p:cNvPr id="459" name="Right Arrow Callout 22"/>
          <p:cNvSpPr/>
          <p:nvPr/>
        </p:nvSpPr>
        <p:spPr>
          <a:xfrm>
            <a:off x="10798213" y="4984351"/>
            <a:ext cx="6406795" cy="970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380" y="0"/>
                </a:lnTo>
                <a:lnTo>
                  <a:pt x="19380" y="7794"/>
                </a:lnTo>
                <a:lnTo>
                  <a:pt x="20875" y="7794"/>
                </a:lnTo>
                <a:lnTo>
                  <a:pt x="20875" y="6317"/>
                </a:lnTo>
                <a:lnTo>
                  <a:pt x="21600" y="10800"/>
                </a:lnTo>
                <a:lnTo>
                  <a:pt x="20875" y="15283"/>
                </a:lnTo>
                <a:lnTo>
                  <a:pt x="20875" y="13806"/>
                </a:lnTo>
                <a:lnTo>
                  <a:pt x="19380" y="13806"/>
                </a:lnTo>
                <a:lnTo>
                  <a:pt x="19380" y="21600"/>
                </a:lnTo>
                <a:lnTo>
                  <a:pt x="0" y="21600"/>
                </a:lnTo>
                <a:close/>
              </a:path>
            </a:pathLst>
          </a:custGeom>
          <a:gradFill>
            <a:gsLst>
              <a:gs pos="0">
                <a:srgbClr val="4D79FF"/>
              </a:gs>
              <a:gs pos="50000">
                <a:srgbClr val="1E66FF"/>
              </a:gs>
              <a:gs pos="100000">
                <a:srgbClr val="1859E4"/>
              </a:gs>
            </a:gsLst>
            <a:lin ang="5400000"/>
          </a:gradFill>
          <a:ln w="12700">
            <a:solidFill>
              <a:schemeClr val="accent1"/>
            </a:solidFill>
            <a:miter/>
          </a:ln>
        </p:spPr>
        <p:txBody>
          <a:bodyPr tIns="91439" bIns="91439" anchor="ctr"/>
          <a:lstStyle/>
          <a:p>
            <a:pPr algn="ctr">
              <a:defRPr>
                <a:solidFill>
                  <a:srgbClr val="FFFFFF"/>
                </a:solidFill>
              </a:defRPr>
            </a:pPr>
          </a:p>
        </p:txBody>
      </p:sp>
      <p:sp>
        <p:nvSpPr>
          <p:cNvPr id="460" name="Rectangle 3"/>
          <p:cNvSpPr/>
          <p:nvPr/>
        </p:nvSpPr>
        <p:spPr>
          <a:xfrm>
            <a:off x="5410918" y="4990811"/>
            <a:ext cx="4452281" cy="6883422"/>
          </a:xfrm>
          <a:prstGeom prst="rect">
            <a:avLst/>
          </a:prstGeom>
          <a:solidFill>
            <a:srgbClr val="408002"/>
          </a:solidFill>
          <a:ln w="12700">
            <a:solidFill>
              <a:srgbClr val="005329"/>
            </a:solidFill>
            <a:miter/>
          </a:ln>
        </p:spPr>
        <p:txBody>
          <a:bodyPr tIns="91439" bIns="91439" anchor="ctr"/>
          <a:lstStyle/>
          <a:p>
            <a:pPr algn="ctr">
              <a:defRPr>
                <a:solidFill>
                  <a:srgbClr val="FFFFFF"/>
                </a:solidFill>
              </a:defRPr>
            </a:pPr>
          </a:p>
        </p:txBody>
      </p:sp>
      <p:sp>
        <p:nvSpPr>
          <p:cNvPr id="461" name="TextBox 4"/>
          <p:cNvSpPr txBox="1"/>
          <p:nvPr/>
        </p:nvSpPr>
        <p:spPr>
          <a:xfrm>
            <a:off x="2058003" y="5026574"/>
            <a:ext cx="1581332" cy="610947"/>
          </a:xfrm>
          <a:prstGeom prst="rect">
            <a:avLst/>
          </a:prstGeom>
          <a:ln w="25400">
            <a:miter lim="400000"/>
          </a:ln>
          <a:extLst>
            <a:ext uri="{C572A759-6A51-4108-AA02-DFA0A04FC94B}">
              <ma14:wrappingTextBoxFlag xmlns:ma14="http://schemas.microsoft.com/office/mac/drawingml/2011/main" val="1"/>
            </a:ext>
          </a:extLst>
        </p:spPr>
        <p:txBody>
          <a:bodyPr wrap="none" lIns="76525" tIns="76525" rIns="76525" bIns="76525">
            <a:spAutoFit/>
          </a:bodyPr>
          <a:lstStyle>
            <a:lvl1pPr>
              <a:defRPr>
                <a:solidFill>
                  <a:srgbClr val="2C2C2C"/>
                </a:solidFill>
              </a:defRPr>
            </a:lvl1pPr>
          </a:lstStyle>
          <a:p>
            <a:pPr/>
            <a:r>
              <a:t>request</a:t>
            </a:r>
          </a:p>
        </p:txBody>
      </p:sp>
      <p:sp>
        <p:nvSpPr>
          <p:cNvPr id="462" name="TextBox 5"/>
          <p:cNvSpPr txBox="1"/>
          <p:nvPr/>
        </p:nvSpPr>
        <p:spPr>
          <a:xfrm>
            <a:off x="1788626" y="10770664"/>
            <a:ext cx="1853240" cy="610947"/>
          </a:xfrm>
          <a:prstGeom prst="rect">
            <a:avLst/>
          </a:prstGeom>
          <a:ln w="25400">
            <a:miter lim="400000"/>
          </a:ln>
          <a:extLst>
            <a:ext uri="{C572A759-6A51-4108-AA02-DFA0A04FC94B}">
              <ma14:wrappingTextBoxFlag xmlns:ma14="http://schemas.microsoft.com/office/mac/drawingml/2011/main" val="1"/>
            </a:ext>
          </a:extLst>
        </p:spPr>
        <p:txBody>
          <a:bodyPr wrap="none" lIns="76525" tIns="76525" rIns="76525" bIns="76525">
            <a:spAutoFit/>
          </a:bodyPr>
          <a:lstStyle>
            <a:lvl1pPr>
              <a:defRPr>
                <a:solidFill>
                  <a:srgbClr val="2C2C2C"/>
                </a:solidFill>
              </a:defRPr>
            </a:lvl1pPr>
          </a:lstStyle>
          <a:p>
            <a:pPr/>
            <a:r>
              <a:t>response</a:t>
            </a:r>
          </a:p>
        </p:txBody>
      </p:sp>
      <p:sp>
        <p:nvSpPr>
          <p:cNvPr id="463" name="Right Arrow Callout 8"/>
          <p:cNvSpPr/>
          <p:nvPr/>
        </p:nvSpPr>
        <p:spPr>
          <a:xfrm>
            <a:off x="10787215" y="7273866"/>
            <a:ext cx="6406795" cy="970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5922" y="0"/>
                </a:lnTo>
                <a:lnTo>
                  <a:pt x="5922" y="7794"/>
                </a:lnTo>
                <a:lnTo>
                  <a:pt x="20875" y="7794"/>
                </a:lnTo>
                <a:lnTo>
                  <a:pt x="20875" y="6317"/>
                </a:lnTo>
                <a:lnTo>
                  <a:pt x="21600" y="10800"/>
                </a:lnTo>
                <a:lnTo>
                  <a:pt x="20875" y="15283"/>
                </a:lnTo>
                <a:lnTo>
                  <a:pt x="20875" y="13806"/>
                </a:lnTo>
                <a:lnTo>
                  <a:pt x="5922" y="13806"/>
                </a:lnTo>
                <a:lnTo>
                  <a:pt x="5922" y="21600"/>
                </a:lnTo>
                <a:lnTo>
                  <a:pt x="0" y="21600"/>
                </a:lnTo>
                <a:close/>
              </a:path>
            </a:pathLst>
          </a:custGeom>
          <a:gradFill>
            <a:gsLst>
              <a:gs pos="0">
                <a:srgbClr val="4D79FF"/>
              </a:gs>
              <a:gs pos="50000">
                <a:srgbClr val="1E66FF"/>
              </a:gs>
              <a:gs pos="100000">
                <a:srgbClr val="1859E4"/>
              </a:gs>
            </a:gsLst>
            <a:lin ang="5400000"/>
          </a:gradFill>
          <a:ln w="12700">
            <a:solidFill>
              <a:schemeClr val="accent1"/>
            </a:solidFill>
            <a:miter/>
          </a:ln>
        </p:spPr>
        <p:txBody>
          <a:bodyPr tIns="91439" bIns="91439" anchor="ctr"/>
          <a:lstStyle/>
          <a:p>
            <a:pPr algn="ctr">
              <a:defRPr>
                <a:solidFill>
                  <a:srgbClr val="FFFFFF"/>
                </a:solidFill>
              </a:defRPr>
            </a:pPr>
          </a:p>
        </p:txBody>
      </p:sp>
      <p:sp>
        <p:nvSpPr>
          <p:cNvPr id="464" name="TextBox 12"/>
          <p:cNvSpPr txBox="1"/>
          <p:nvPr/>
        </p:nvSpPr>
        <p:spPr>
          <a:xfrm>
            <a:off x="12739778" y="5107294"/>
            <a:ext cx="3133088" cy="610947"/>
          </a:xfrm>
          <a:prstGeom prst="rect">
            <a:avLst/>
          </a:prstGeom>
          <a:ln w="25400">
            <a:miter lim="400000"/>
          </a:ln>
          <a:extLst>
            <a:ext uri="{C572A759-6A51-4108-AA02-DFA0A04FC94B}">
              <ma14:wrappingTextBoxFlag xmlns:ma14="http://schemas.microsoft.com/office/mac/drawingml/2011/main" val="1"/>
            </a:ext>
          </a:extLst>
        </p:spPr>
        <p:txBody>
          <a:bodyPr wrap="none" lIns="76525" tIns="76525" rIns="76525" bIns="76525">
            <a:spAutoFit/>
          </a:bodyPr>
          <a:lstStyle>
            <a:lvl1pPr>
              <a:defRPr>
                <a:solidFill>
                  <a:srgbClr val="FFFFFF"/>
                </a:solidFill>
              </a:defRPr>
            </a:lvl1pPr>
          </a:lstStyle>
          <a:p>
            <a:pPr/>
            <a:r>
              <a:t>High Availability</a:t>
            </a:r>
          </a:p>
        </p:txBody>
      </p:sp>
      <p:sp>
        <p:nvSpPr>
          <p:cNvPr id="465" name="TextBox 15"/>
          <p:cNvSpPr txBox="1"/>
          <p:nvPr/>
        </p:nvSpPr>
        <p:spPr>
          <a:xfrm>
            <a:off x="12739779" y="7362505"/>
            <a:ext cx="3215465" cy="610948"/>
          </a:xfrm>
          <a:prstGeom prst="rect">
            <a:avLst/>
          </a:prstGeom>
          <a:ln w="25400">
            <a:miter lim="400000"/>
          </a:ln>
          <a:extLst>
            <a:ext uri="{C572A759-6A51-4108-AA02-DFA0A04FC94B}">
              <ma14:wrappingTextBoxFlag xmlns:ma14="http://schemas.microsoft.com/office/mac/drawingml/2011/main" val="1"/>
            </a:ext>
          </a:extLst>
        </p:spPr>
        <p:txBody>
          <a:bodyPr wrap="none" lIns="76525" tIns="76525" rIns="76525" bIns="76525">
            <a:spAutoFit/>
          </a:bodyPr>
          <a:lstStyle>
            <a:lvl1pPr>
              <a:defRPr>
                <a:solidFill>
                  <a:srgbClr val="FFFFFF"/>
                </a:solidFill>
              </a:defRPr>
            </a:lvl1pPr>
          </a:lstStyle>
          <a:p>
            <a:pPr/>
            <a:r>
              <a:t>Host Commands</a:t>
            </a:r>
          </a:p>
        </p:txBody>
      </p:sp>
      <p:grpSp>
        <p:nvGrpSpPr>
          <p:cNvPr id="469" name="Can 16"/>
          <p:cNvGrpSpPr/>
          <p:nvPr/>
        </p:nvGrpSpPr>
        <p:grpSpPr>
          <a:xfrm>
            <a:off x="18018256" y="7362504"/>
            <a:ext cx="1044049" cy="881835"/>
            <a:chOff x="0" y="0"/>
            <a:chExt cx="1044048" cy="881834"/>
          </a:xfrm>
        </p:grpSpPr>
        <p:sp>
          <p:nvSpPr>
            <p:cNvPr id="466" name="Shape"/>
            <p:cNvSpPr/>
            <p:nvPr/>
          </p:nvSpPr>
          <p:spPr>
            <a:xfrm>
              <a:off x="0" y="-1"/>
              <a:ext cx="1044049" cy="881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gradFill flip="none" rotWithShape="1">
              <a:gsLst>
                <a:gs pos="0">
                  <a:srgbClr val="4D79FF"/>
                </a:gs>
                <a:gs pos="50000">
                  <a:srgbClr val="1E66FF"/>
                </a:gs>
                <a:gs pos="100000">
                  <a:srgbClr val="1859E4"/>
                </a:gs>
              </a:gsLst>
              <a:lin ang="5400000" scaled="0"/>
            </a:gradFill>
            <a:ln w="12700" cap="flat">
              <a:noFill/>
              <a:miter lim="400000"/>
            </a:ln>
            <a:effectLst/>
          </p:spPr>
          <p:txBody>
            <a:bodyPr wrap="square" lIns="91439" tIns="91439" rIns="91439" bIns="91439" numCol="1" anchor="ctr">
              <a:noAutofit/>
            </a:bodyPr>
            <a:lstStyle/>
            <a:p>
              <a:pPr algn="ctr">
                <a:defRPr>
                  <a:solidFill>
                    <a:srgbClr val="FFFFFF"/>
                  </a:solidFill>
                </a:defRPr>
              </a:pPr>
            </a:p>
          </p:txBody>
        </p:sp>
        <p:sp>
          <p:nvSpPr>
            <p:cNvPr id="467" name="Oval"/>
            <p:cNvSpPr/>
            <p:nvPr/>
          </p:nvSpPr>
          <p:spPr>
            <a:xfrm>
              <a:off x="0" y="-1"/>
              <a:ext cx="1044048" cy="22046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p>
          </p:txBody>
        </p:sp>
        <p:sp>
          <p:nvSpPr>
            <p:cNvPr id="468" name="Line"/>
            <p:cNvSpPr/>
            <p:nvPr/>
          </p:nvSpPr>
          <p:spPr>
            <a:xfrm>
              <a:off x="0" y="-1"/>
              <a:ext cx="1044049" cy="881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12700" cap="flat">
              <a:solidFill>
                <a:schemeClr val="accent1"/>
              </a:solidFill>
              <a:prstDash val="solid"/>
              <a:miter lim="800000"/>
            </a:ln>
            <a:effectLst/>
          </p:spPr>
          <p:txBody>
            <a:bodyPr wrap="square" lIns="91439" tIns="91439" rIns="91439" bIns="91439" numCol="1" anchor="ctr">
              <a:noAutofit/>
            </a:bodyPr>
            <a:lstStyle/>
            <a:p>
              <a:pPr algn="ctr">
                <a:defRPr>
                  <a:solidFill>
                    <a:srgbClr val="FFFFFF"/>
                  </a:solidFill>
                </a:defRPr>
              </a:pPr>
            </a:p>
          </p:txBody>
        </p:sp>
      </p:grpSp>
      <p:grpSp>
        <p:nvGrpSpPr>
          <p:cNvPr id="473" name="Can 17"/>
          <p:cNvGrpSpPr/>
          <p:nvPr/>
        </p:nvGrpSpPr>
        <p:grpSpPr>
          <a:xfrm>
            <a:off x="18018256" y="6088855"/>
            <a:ext cx="1044049" cy="881835"/>
            <a:chOff x="0" y="0"/>
            <a:chExt cx="1044048" cy="881834"/>
          </a:xfrm>
        </p:grpSpPr>
        <p:sp>
          <p:nvSpPr>
            <p:cNvPr id="470" name="Shape"/>
            <p:cNvSpPr/>
            <p:nvPr/>
          </p:nvSpPr>
          <p:spPr>
            <a:xfrm>
              <a:off x="0" y="-1"/>
              <a:ext cx="1044049" cy="881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gradFill flip="none" rotWithShape="1">
              <a:gsLst>
                <a:gs pos="0">
                  <a:srgbClr val="4D79FF"/>
                </a:gs>
                <a:gs pos="50000">
                  <a:srgbClr val="1E66FF"/>
                </a:gs>
                <a:gs pos="100000">
                  <a:srgbClr val="1859E4"/>
                </a:gs>
              </a:gsLst>
              <a:lin ang="5400000" scaled="0"/>
            </a:gradFill>
            <a:ln w="12700" cap="flat">
              <a:noFill/>
              <a:miter lim="400000"/>
            </a:ln>
            <a:effectLst/>
          </p:spPr>
          <p:txBody>
            <a:bodyPr wrap="square" lIns="91439" tIns="91439" rIns="91439" bIns="91439" numCol="1" anchor="ctr">
              <a:noAutofit/>
            </a:bodyPr>
            <a:lstStyle/>
            <a:p>
              <a:pPr algn="ctr">
                <a:defRPr>
                  <a:solidFill>
                    <a:srgbClr val="FFFFFF"/>
                  </a:solidFill>
                </a:defRPr>
              </a:pPr>
            </a:p>
          </p:txBody>
        </p:sp>
        <p:sp>
          <p:nvSpPr>
            <p:cNvPr id="471" name="Oval"/>
            <p:cNvSpPr/>
            <p:nvPr/>
          </p:nvSpPr>
          <p:spPr>
            <a:xfrm>
              <a:off x="0" y="-1"/>
              <a:ext cx="1044048" cy="22046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p>
          </p:txBody>
        </p:sp>
        <p:sp>
          <p:nvSpPr>
            <p:cNvPr id="472" name="Line"/>
            <p:cNvSpPr/>
            <p:nvPr/>
          </p:nvSpPr>
          <p:spPr>
            <a:xfrm>
              <a:off x="0" y="-1"/>
              <a:ext cx="1044049" cy="881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12700" cap="flat">
              <a:solidFill>
                <a:schemeClr val="accent1"/>
              </a:solidFill>
              <a:prstDash val="solid"/>
              <a:miter lim="800000"/>
            </a:ln>
            <a:effectLst/>
          </p:spPr>
          <p:txBody>
            <a:bodyPr wrap="square" lIns="91439" tIns="91439" rIns="91439" bIns="91439" numCol="1" anchor="ctr">
              <a:noAutofit/>
            </a:bodyPr>
            <a:lstStyle/>
            <a:p>
              <a:pPr algn="ctr">
                <a:defRPr>
                  <a:solidFill>
                    <a:srgbClr val="FFFFFF"/>
                  </a:solidFill>
                </a:defRPr>
              </a:pPr>
            </a:p>
          </p:txBody>
        </p:sp>
      </p:grpSp>
      <p:grpSp>
        <p:nvGrpSpPr>
          <p:cNvPr id="476" name="Rectangle 18"/>
          <p:cNvGrpSpPr/>
          <p:nvPr/>
        </p:nvGrpSpPr>
        <p:grpSpPr>
          <a:xfrm>
            <a:off x="17816774" y="4990810"/>
            <a:ext cx="1575231" cy="970703"/>
            <a:chOff x="0" y="0"/>
            <a:chExt cx="1575230" cy="970701"/>
          </a:xfrm>
        </p:grpSpPr>
        <p:sp>
          <p:nvSpPr>
            <p:cNvPr id="474" name="Rectangle"/>
            <p:cNvSpPr/>
            <p:nvPr/>
          </p:nvSpPr>
          <p:spPr>
            <a:xfrm>
              <a:off x="-1" y="0"/>
              <a:ext cx="1575232" cy="970702"/>
            </a:xfrm>
            <a:prstGeom prst="rect">
              <a:avLst/>
            </a:prstGeom>
            <a:solidFill>
              <a:srgbClr val="80FF07"/>
            </a:solidFill>
            <a:ln w="25400" cap="flat">
              <a:noFill/>
              <a:miter lim="400000"/>
            </a:ln>
            <a:effectLst>
              <a:outerShdw sx="100000" sy="100000" kx="0" ky="0" algn="b" rotWithShape="0" blurRad="127000" dist="38100" dir="5400000">
                <a:srgbClr val="000000">
                  <a:alpha val="63000"/>
                </a:srgbClr>
              </a:outerShdw>
            </a:effectLst>
          </p:spPr>
          <p:txBody>
            <a:bodyPr wrap="square" lIns="91439" tIns="91439" rIns="91439" bIns="91439" numCol="1" anchor="ctr">
              <a:noAutofit/>
            </a:bodyPr>
            <a:lstStyle/>
            <a:p>
              <a:pPr algn="ctr">
                <a:defRPr>
                  <a:solidFill>
                    <a:srgbClr val="FFFFFF"/>
                  </a:solidFill>
                </a:defRPr>
              </a:pPr>
            </a:p>
          </p:txBody>
        </p:sp>
        <p:sp>
          <p:nvSpPr>
            <p:cNvPr id="475" name="Kea2"/>
            <p:cNvSpPr txBox="1"/>
            <p:nvPr/>
          </p:nvSpPr>
          <p:spPr>
            <a:xfrm>
              <a:off x="76528" y="179877"/>
              <a:ext cx="1422174" cy="61094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76525" tIns="76525" rIns="76525" bIns="76525" numCol="1" anchor="ctr">
              <a:spAutoFit/>
            </a:bodyPr>
            <a:lstStyle>
              <a:lvl1pPr algn="ctr">
                <a:defRPr>
                  <a:solidFill>
                    <a:srgbClr val="FFFFFF"/>
                  </a:solidFill>
                </a:defRPr>
              </a:lvl1pPr>
            </a:lstStyle>
            <a:p>
              <a:pPr/>
              <a:r>
                <a:t>Kea2</a:t>
              </a:r>
            </a:p>
          </p:txBody>
        </p:sp>
      </p:grpSp>
      <p:sp>
        <p:nvSpPr>
          <p:cNvPr id="477" name="U-Turn Arrow 19"/>
          <p:cNvSpPr/>
          <p:nvPr/>
        </p:nvSpPr>
        <p:spPr>
          <a:xfrm rot="5400000">
            <a:off x="10841424" y="8466439"/>
            <a:ext cx="1082243" cy="119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8590"/>
                </a:lnTo>
                <a:cubicBezTo>
                  <a:pt x="0" y="3846"/>
                  <a:pt x="4231" y="0"/>
                  <a:pt x="9450" y="0"/>
                </a:cubicBezTo>
                <a:cubicBezTo>
                  <a:pt x="14669" y="0"/>
                  <a:pt x="18900" y="3846"/>
                  <a:pt x="18900" y="8590"/>
                </a:cubicBezTo>
                <a:lnTo>
                  <a:pt x="18900" y="11292"/>
                </a:lnTo>
                <a:lnTo>
                  <a:pt x="21600" y="11292"/>
                </a:lnTo>
                <a:lnTo>
                  <a:pt x="16200" y="16200"/>
                </a:lnTo>
                <a:lnTo>
                  <a:pt x="10800" y="11292"/>
                </a:lnTo>
                <a:lnTo>
                  <a:pt x="13500" y="11292"/>
                </a:lnTo>
                <a:lnTo>
                  <a:pt x="13500" y="8590"/>
                </a:lnTo>
                <a:cubicBezTo>
                  <a:pt x="13500" y="6556"/>
                  <a:pt x="11687" y="4908"/>
                  <a:pt x="9450" y="4908"/>
                </a:cubicBezTo>
                <a:lnTo>
                  <a:pt x="9450" y="4908"/>
                </a:lnTo>
                <a:cubicBezTo>
                  <a:pt x="7213" y="4908"/>
                  <a:pt x="5400" y="6556"/>
                  <a:pt x="5400" y="8590"/>
                </a:cubicBezTo>
                <a:lnTo>
                  <a:pt x="5400" y="21600"/>
                </a:lnTo>
                <a:close/>
              </a:path>
            </a:pathLst>
          </a:custGeom>
          <a:gradFill>
            <a:gsLst>
              <a:gs pos="0">
                <a:srgbClr val="4D79FF"/>
              </a:gs>
              <a:gs pos="50000">
                <a:srgbClr val="1E66FF"/>
              </a:gs>
              <a:gs pos="100000">
                <a:srgbClr val="1859E4"/>
              </a:gs>
            </a:gsLst>
            <a:lin ang="5400000"/>
          </a:gradFill>
          <a:ln w="12700">
            <a:solidFill>
              <a:schemeClr val="accent1"/>
            </a:solidFill>
            <a:miter/>
          </a:ln>
        </p:spPr>
        <p:txBody>
          <a:bodyPr tIns="91439" bIns="91439" anchor="ctr"/>
          <a:lstStyle/>
          <a:p>
            <a:pPr algn="ctr">
              <a:defRPr>
                <a:solidFill>
                  <a:srgbClr val="FFFFFF"/>
                </a:solidFill>
              </a:defRPr>
            </a:pPr>
          </a:p>
        </p:txBody>
      </p:sp>
      <p:sp>
        <p:nvSpPr>
          <p:cNvPr id="478" name="TextBox 20"/>
          <p:cNvSpPr txBox="1"/>
          <p:nvPr/>
        </p:nvSpPr>
        <p:spPr>
          <a:xfrm>
            <a:off x="12739779" y="8556769"/>
            <a:ext cx="4006073" cy="1169748"/>
          </a:xfrm>
          <a:prstGeom prst="rect">
            <a:avLst/>
          </a:prstGeom>
          <a:ln w="25400">
            <a:miter lim="400000"/>
          </a:ln>
          <a:extLst>
            <a:ext uri="{C572A759-6A51-4108-AA02-DFA0A04FC94B}">
              <ma14:wrappingTextBoxFlag xmlns:ma14="http://schemas.microsoft.com/office/mac/drawingml/2011/main" val="1"/>
            </a:ext>
          </a:extLst>
        </p:spPr>
        <p:txBody>
          <a:bodyPr lIns="76525" tIns="76525" rIns="76525" bIns="76525">
            <a:spAutoFit/>
          </a:bodyPr>
          <a:lstStyle>
            <a:lvl1pPr>
              <a:defRPr>
                <a:solidFill>
                  <a:srgbClr val="FFFFFF"/>
                </a:solidFill>
              </a:defRPr>
            </a:lvl1pPr>
          </a:lstStyle>
          <a:p>
            <a:pPr/>
            <a:r>
              <a:t>Flex Options, Subnet Cmds</a:t>
            </a:r>
          </a:p>
        </p:txBody>
      </p:sp>
      <p:sp>
        <p:nvSpPr>
          <p:cNvPr id="479" name="Right Arrow Callout 21"/>
          <p:cNvSpPr/>
          <p:nvPr/>
        </p:nvSpPr>
        <p:spPr>
          <a:xfrm>
            <a:off x="10787215" y="6088855"/>
            <a:ext cx="6406795" cy="9704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380" y="0"/>
                </a:lnTo>
                <a:lnTo>
                  <a:pt x="19380" y="7794"/>
                </a:lnTo>
                <a:lnTo>
                  <a:pt x="20875" y="7794"/>
                </a:lnTo>
                <a:lnTo>
                  <a:pt x="20875" y="6317"/>
                </a:lnTo>
                <a:lnTo>
                  <a:pt x="21600" y="10800"/>
                </a:lnTo>
                <a:lnTo>
                  <a:pt x="20875" y="15283"/>
                </a:lnTo>
                <a:lnTo>
                  <a:pt x="20875" y="13806"/>
                </a:lnTo>
                <a:lnTo>
                  <a:pt x="19380" y="13806"/>
                </a:lnTo>
                <a:lnTo>
                  <a:pt x="19380" y="21600"/>
                </a:lnTo>
                <a:lnTo>
                  <a:pt x="0" y="21600"/>
                </a:lnTo>
                <a:close/>
              </a:path>
            </a:pathLst>
          </a:custGeom>
          <a:gradFill>
            <a:gsLst>
              <a:gs pos="0">
                <a:srgbClr val="4D79FF"/>
              </a:gs>
              <a:gs pos="50000">
                <a:srgbClr val="1E66FF"/>
              </a:gs>
              <a:gs pos="100000">
                <a:srgbClr val="1859E4"/>
              </a:gs>
            </a:gsLst>
            <a:lin ang="5400000"/>
          </a:gradFill>
          <a:ln w="12700">
            <a:solidFill>
              <a:schemeClr val="accent1"/>
            </a:solidFill>
            <a:miter/>
          </a:ln>
        </p:spPr>
        <p:txBody>
          <a:bodyPr tIns="91439" bIns="91439" anchor="ctr"/>
          <a:lstStyle/>
          <a:p>
            <a:pPr algn="ctr">
              <a:defRPr>
                <a:solidFill>
                  <a:srgbClr val="FFFFFF"/>
                </a:solidFill>
              </a:defRPr>
            </a:pPr>
          </a:p>
        </p:txBody>
      </p:sp>
      <p:sp>
        <p:nvSpPr>
          <p:cNvPr id="480" name="TextBox 14"/>
          <p:cNvSpPr txBox="1"/>
          <p:nvPr/>
        </p:nvSpPr>
        <p:spPr>
          <a:xfrm>
            <a:off x="12739778" y="6197836"/>
            <a:ext cx="2240789" cy="610947"/>
          </a:xfrm>
          <a:prstGeom prst="rect">
            <a:avLst/>
          </a:prstGeom>
          <a:ln w="25400">
            <a:miter lim="400000"/>
          </a:ln>
          <a:extLst>
            <a:ext uri="{C572A759-6A51-4108-AA02-DFA0A04FC94B}">
              <ma14:wrappingTextBoxFlag xmlns:ma14="http://schemas.microsoft.com/office/mac/drawingml/2011/main" val="1"/>
            </a:ext>
          </a:extLst>
        </p:spPr>
        <p:txBody>
          <a:bodyPr wrap="none" lIns="76525" tIns="76525" rIns="76525" bIns="76525">
            <a:spAutoFit/>
          </a:bodyPr>
          <a:lstStyle>
            <a:lvl1pPr>
              <a:defRPr>
                <a:solidFill>
                  <a:srgbClr val="FFFFFF"/>
                </a:solidFill>
              </a:defRPr>
            </a:lvl1pPr>
          </a:lstStyle>
          <a:p>
            <a:pPr/>
            <a:r>
              <a:t>User Check</a:t>
            </a:r>
          </a:p>
        </p:txBody>
      </p:sp>
      <p:sp>
        <p:nvSpPr>
          <p:cNvPr id="481" name="TextBox 23"/>
          <p:cNvSpPr txBox="1"/>
          <p:nvPr/>
        </p:nvSpPr>
        <p:spPr>
          <a:xfrm>
            <a:off x="12739778" y="9813548"/>
            <a:ext cx="3375752" cy="610947"/>
          </a:xfrm>
          <a:prstGeom prst="rect">
            <a:avLst/>
          </a:prstGeom>
          <a:ln w="25400">
            <a:miter lim="400000"/>
          </a:ln>
          <a:extLst>
            <a:ext uri="{C572A759-6A51-4108-AA02-DFA0A04FC94B}">
              <ma14:wrappingTextBoxFlag xmlns:ma14="http://schemas.microsoft.com/office/mac/drawingml/2011/main" val="1"/>
            </a:ext>
          </a:extLst>
        </p:spPr>
        <p:txBody>
          <a:bodyPr wrap="none" lIns="76525" tIns="76525" rIns="76525" bIns="76525">
            <a:spAutoFit/>
          </a:bodyPr>
          <a:lstStyle>
            <a:lvl1pPr>
              <a:defRPr>
                <a:solidFill>
                  <a:srgbClr val="FFFFFF"/>
                </a:solidFill>
              </a:defRPr>
            </a:lvl1pPr>
          </a:lstStyle>
          <a:p>
            <a:pPr/>
            <a:r>
              <a:t>Radius, config DB</a:t>
            </a:r>
          </a:p>
        </p:txBody>
      </p:sp>
      <p:grpSp>
        <p:nvGrpSpPr>
          <p:cNvPr id="485" name="Can 25"/>
          <p:cNvGrpSpPr/>
          <p:nvPr/>
        </p:nvGrpSpPr>
        <p:grpSpPr>
          <a:xfrm>
            <a:off x="18018256" y="9580928"/>
            <a:ext cx="1044049" cy="881835"/>
            <a:chOff x="0" y="0"/>
            <a:chExt cx="1044048" cy="881834"/>
          </a:xfrm>
        </p:grpSpPr>
        <p:sp>
          <p:nvSpPr>
            <p:cNvPr id="482" name="Shape"/>
            <p:cNvSpPr/>
            <p:nvPr/>
          </p:nvSpPr>
          <p:spPr>
            <a:xfrm>
              <a:off x="0" y="-1"/>
              <a:ext cx="1044049" cy="881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gradFill flip="none" rotWithShape="1">
              <a:gsLst>
                <a:gs pos="0">
                  <a:srgbClr val="4D79FF"/>
                </a:gs>
                <a:gs pos="50000">
                  <a:srgbClr val="1E66FF"/>
                </a:gs>
                <a:gs pos="100000">
                  <a:srgbClr val="1859E4"/>
                </a:gs>
              </a:gsLst>
              <a:lin ang="5400000" scaled="0"/>
            </a:gradFill>
            <a:ln w="12700" cap="flat">
              <a:noFill/>
              <a:miter lim="400000"/>
            </a:ln>
            <a:effectLst/>
          </p:spPr>
          <p:txBody>
            <a:bodyPr wrap="square" lIns="91439" tIns="91439" rIns="91439" bIns="91439" numCol="1" anchor="ctr">
              <a:noAutofit/>
            </a:bodyPr>
            <a:lstStyle/>
            <a:p>
              <a:pPr algn="ctr">
                <a:defRPr>
                  <a:solidFill>
                    <a:srgbClr val="FFFFFF"/>
                  </a:solidFill>
                </a:defRPr>
              </a:pPr>
            </a:p>
          </p:txBody>
        </p:sp>
        <p:sp>
          <p:nvSpPr>
            <p:cNvPr id="483" name="Oval"/>
            <p:cNvSpPr/>
            <p:nvPr/>
          </p:nvSpPr>
          <p:spPr>
            <a:xfrm>
              <a:off x="0" y="-1"/>
              <a:ext cx="1044048" cy="22046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p>
          </p:txBody>
        </p:sp>
        <p:sp>
          <p:nvSpPr>
            <p:cNvPr id="484" name="Line"/>
            <p:cNvSpPr/>
            <p:nvPr/>
          </p:nvSpPr>
          <p:spPr>
            <a:xfrm>
              <a:off x="0" y="-1"/>
              <a:ext cx="1044049" cy="881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12700" cap="flat">
              <a:solidFill>
                <a:schemeClr val="accent1"/>
              </a:solidFill>
              <a:prstDash val="solid"/>
              <a:miter lim="800000"/>
            </a:ln>
            <a:effectLst/>
          </p:spPr>
          <p:txBody>
            <a:bodyPr wrap="square" lIns="91439" tIns="91439" rIns="91439" bIns="91439" numCol="1" anchor="ctr">
              <a:noAutofit/>
            </a:bodyPr>
            <a:lstStyle/>
            <a:p>
              <a:pPr algn="ctr">
                <a:defRPr>
                  <a:solidFill>
                    <a:srgbClr val="FFFFFF"/>
                  </a:solidFill>
                </a:defRPr>
              </a:pPr>
            </a:p>
          </p:txBody>
        </p:sp>
      </p:grpSp>
      <p:sp>
        <p:nvSpPr>
          <p:cNvPr id="486" name="TextBox 27"/>
          <p:cNvSpPr txBox="1"/>
          <p:nvPr/>
        </p:nvSpPr>
        <p:spPr>
          <a:xfrm>
            <a:off x="12739778" y="11003284"/>
            <a:ext cx="3407676" cy="610947"/>
          </a:xfrm>
          <a:prstGeom prst="rect">
            <a:avLst/>
          </a:prstGeom>
          <a:ln w="25400">
            <a:miter lim="400000"/>
          </a:ln>
          <a:extLst>
            <a:ext uri="{C572A759-6A51-4108-AA02-DFA0A04FC94B}">
              <ma14:wrappingTextBoxFlag xmlns:ma14="http://schemas.microsoft.com/office/mac/drawingml/2011/main" val="1"/>
            </a:ext>
          </a:extLst>
        </p:spPr>
        <p:txBody>
          <a:bodyPr wrap="none" lIns="76525" tIns="76525" rIns="76525" bIns="76525">
            <a:spAutoFit/>
          </a:bodyPr>
          <a:lstStyle>
            <a:lvl1pPr>
              <a:defRPr>
                <a:solidFill>
                  <a:srgbClr val="FFFFFF"/>
                </a:solidFill>
              </a:defRPr>
            </a:lvl1pPr>
          </a:lstStyle>
          <a:p>
            <a:pPr/>
            <a:r>
              <a:t>Lease Commands</a:t>
            </a:r>
          </a:p>
        </p:txBody>
      </p:sp>
      <p:grpSp>
        <p:nvGrpSpPr>
          <p:cNvPr id="490" name="Can 29"/>
          <p:cNvGrpSpPr/>
          <p:nvPr/>
        </p:nvGrpSpPr>
        <p:grpSpPr>
          <a:xfrm>
            <a:off x="18018256" y="10770664"/>
            <a:ext cx="1044049" cy="881835"/>
            <a:chOff x="0" y="0"/>
            <a:chExt cx="1044048" cy="881834"/>
          </a:xfrm>
        </p:grpSpPr>
        <p:sp>
          <p:nvSpPr>
            <p:cNvPr id="487" name="Shape"/>
            <p:cNvSpPr/>
            <p:nvPr/>
          </p:nvSpPr>
          <p:spPr>
            <a:xfrm>
              <a:off x="0" y="-1"/>
              <a:ext cx="1044049" cy="881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700"/>
                  </a:move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close/>
                </a:path>
              </a:pathLst>
            </a:custGeom>
            <a:gradFill flip="none" rotWithShape="1">
              <a:gsLst>
                <a:gs pos="0">
                  <a:srgbClr val="4D79FF"/>
                </a:gs>
                <a:gs pos="50000">
                  <a:srgbClr val="1E66FF"/>
                </a:gs>
                <a:gs pos="100000">
                  <a:srgbClr val="1859E4"/>
                </a:gs>
              </a:gsLst>
              <a:lin ang="5400000" scaled="0"/>
            </a:gradFill>
            <a:ln w="12700" cap="flat">
              <a:noFill/>
              <a:miter lim="400000"/>
            </a:ln>
            <a:effectLst/>
          </p:spPr>
          <p:txBody>
            <a:bodyPr wrap="square" lIns="91439" tIns="91439" rIns="91439" bIns="91439" numCol="1" anchor="ctr">
              <a:noAutofit/>
            </a:bodyPr>
            <a:lstStyle/>
            <a:p>
              <a:pPr algn="ctr">
                <a:defRPr>
                  <a:solidFill>
                    <a:srgbClr val="FFFFFF"/>
                  </a:solidFill>
                </a:defRPr>
              </a:pPr>
            </a:p>
          </p:txBody>
        </p:sp>
        <p:sp>
          <p:nvSpPr>
            <p:cNvPr id="488" name="Oval"/>
            <p:cNvSpPr/>
            <p:nvPr/>
          </p:nvSpPr>
          <p:spPr>
            <a:xfrm>
              <a:off x="0" y="-1"/>
              <a:ext cx="1044048" cy="220461"/>
            </a:xfrm>
            <a:prstGeom prst="ellipse">
              <a:avLst/>
            </a:prstGeom>
            <a:solidFill>
              <a:srgbClr val="FFFFFF">
                <a:alpha val="40000"/>
              </a:srgbClr>
            </a:solidFill>
            <a:ln w="12700" cap="flat">
              <a:noFill/>
              <a:miter lim="400000"/>
            </a:ln>
            <a:effectLst/>
          </p:spPr>
          <p:txBody>
            <a:bodyPr wrap="square" lIns="91439" tIns="91439" rIns="91439" bIns="91439" numCol="1" anchor="ctr">
              <a:noAutofit/>
            </a:bodyPr>
            <a:lstStyle/>
            <a:p>
              <a:pPr algn="ctr">
                <a:defRPr>
                  <a:solidFill>
                    <a:srgbClr val="FFFFFF"/>
                  </a:solidFill>
                </a:defRPr>
              </a:pPr>
            </a:p>
          </p:txBody>
        </p:sp>
        <p:sp>
          <p:nvSpPr>
            <p:cNvPr id="489" name="Line"/>
            <p:cNvSpPr/>
            <p:nvPr/>
          </p:nvSpPr>
          <p:spPr>
            <a:xfrm>
              <a:off x="0" y="-1"/>
              <a:ext cx="1044049" cy="88183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700"/>
                  </a:moveTo>
                  <a:cubicBezTo>
                    <a:pt x="21600" y="4191"/>
                    <a:pt x="16765" y="5400"/>
                    <a:pt x="10800" y="5400"/>
                  </a:cubicBezTo>
                  <a:cubicBezTo>
                    <a:pt x="4835" y="5400"/>
                    <a:pt x="0" y="4191"/>
                    <a:pt x="0" y="2700"/>
                  </a:cubicBezTo>
                  <a:cubicBezTo>
                    <a:pt x="0" y="1209"/>
                    <a:pt x="4835" y="0"/>
                    <a:pt x="10800" y="0"/>
                  </a:cubicBezTo>
                  <a:cubicBezTo>
                    <a:pt x="16765" y="0"/>
                    <a:pt x="21600" y="1209"/>
                    <a:pt x="21600" y="2700"/>
                  </a:cubicBezTo>
                  <a:lnTo>
                    <a:pt x="21600" y="18900"/>
                  </a:lnTo>
                  <a:cubicBezTo>
                    <a:pt x="21600" y="20391"/>
                    <a:pt x="16765" y="21600"/>
                    <a:pt x="10800" y="21600"/>
                  </a:cubicBezTo>
                  <a:cubicBezTo>
                    <a:pt x="4835" y="21600"/>
                    <a:pt x="0" y="20391"/>
                    <a:pt x="0" y="18900"/>
                  </a:cubicBezTo>
                  <a:lnTo>
                    <a:pt x="0" y="2700"/>
                  </a:lnTo>
                </a:path>
              </a:pathLst>
            </a:custGeom>
            <a:noFill/>
            <a:ln w="12700" cap="flat">
              <a:solidFill>
                <a:schemeClr val="accent1"/>
              </a:solidFill>
              <a:prstDash val="solid"/>
              <a:miter lim="800000"/>
            </a:ln>
            <a:effectLst/>
          </p:spPr>
          <p:txBody>
            <a:bodyPr wrap="square" lIns="91439" tIns="91439" rIns="91439" bIns="91439" numCol="1" anchor="ctr">
              <a:noAutofit/>
            </a:bodyPr>
            <a:lstStyle/>
            <a:p>
              <a:pPr algn="ctr">
                <a:defRPr>
                  <a:solidFill>
                    <a:srgbClr val="FFFFFF"/>
                  </a:solidFill>
                </a:defRPr>
              </a:pPr>
            </a:p>
          </p:txBody>
        </p:sp>
      </p:grpSp>
      <p:grpSp>
        <p:nvGrpSpPr>
          <p:cNvPr id="493" name="Regular Pentagon 30"/>
          <p:cNvGrpSpPr/>
          <p:nvPr/>
        </p:nvGrpSpPr>
        <p:grpSpPr>
          <a:xfrm>
            <a:off x="5729077" y="8206150"/>
            <a:ext cx="3816704" cy="2106395"/>
            <a:chOff x="98207" y="0"/>
            <a:chExt cx="3816702" cy="2106393"/>
          </a:xfrm>
        </p:grpSpPr>
        <p:sp>
          <p:nvSpPr>
            <p:cNvPr id="491" name="Polygon"/>
            <p:cNvSpPr/>
            <p:nvPr/>
          </p:nvSpPr>
          <p:spPr>
            <a:xfrm>
              <a:off x="98207" y="0"/>
              <a:ext cx="3816704" cy="2106394"/>
            </a:xfrm>
            <a:prstGeom prst="pentagon">
              <a:avLst/>
            </a:prstGeom>
            <a:solidFill>
              <a:srgbClr val="21FF06"/>
            </a:solidFill>
            <a:ln w="12700" cap="flat">
              <a:solidFill>
                <a:srgbClr val="005329"/>
              </a:solidFill>
              <a:prstDash val="solid"/>
              <a:miter lim="800000"/>
            </a:ln>
            <a:effectLst/>
          </p:spPr>
          <p:txBody>
            <a:bodyPr wrap="square" lIns="91439" tIns="91439" rIns="91439" bIns="91439" numCol="1" anchor="ctr">
              <a:noAutofit/>
            </a:bodyPr>
            <a:lstStyle/>
            <a:p>
              <a:pPr algn="ctr">
                <a:defRPr>
                  <a:solidFill>
                    <a:srgbClr val="FFFFFF"/>
                  </a:solidFill>
                </a:defRPr>
              </a:pPr>
            </a:p>
          </p:txBody>
        </p:sp>
        <p:sp>
          <p:nvSpPr>
            <p:cNvPr id="492" name="Allocation Engine"/>
            <p:cNvSpPr txBox="1"/>
            <p:nvPr/>
          </p:nvSpPr>
          <p:spPr>
            <a:xfrm>
              <a:off x="903663" y="726842"/>
              <a:ext cx="2205791" cy="114995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76525" tIns="76525" rIns="76525" bIns="76525" numCol="1" anchor="ctr">
              <a:spAutoFit/>
            </a:bodyPr>
            <a:lstStyle>
              <a:lvl1pPr algn="ctr">
                <a:defRPr sz="3400"/>
              </a:lvl1pPr>
            </a:lstStyle>
            <a:p>
              <a:pPr/>
              <a:r>
                <a:t>Allocation Engine</a:t>
              </a:r>
            </a:p>
          </p:txBody>
        </p:sp>
      </p:grpSp>
      <p:grpSp>
        <p:nvGrpSpPr>
          <p:cNvPr id="498" name="Or 31"/>
          <p:cNvGrpSpPr/>
          <p:nvPr/>
        </p:nvGrpSpPr>
        <p:grpSpPr>
          <a:xfrm>
            <a:off x="5878698" y="6768262"/>
            <a:ext cx="3492005" cy="1243193"/>
            <a:chOff x="0" y="0"/>
            <a:chExt cx="3492003" cy="1243192"/>
          </a:xfrm>
        </p:grpSpPr>
        <p:grpSp>
          <p:nvGrpSpPr>
            <p:cNvPr id="496" name="Group"/>
            <p:cNvGrpSpPr/>
            <p:nvPr/>
          </p:nvGrpSpPr>
          <p:grpSpPr>
            <a:xfrm>
              <a:off x="0" y="-1"/>
              <a:ext cx="3492004" cy="1243194"/>
              <a:chOff x="0" y="0"/>
              <a:chExt cx="3492003" cy="1243192"/>
            </a:xfrm>
          </p:grpSpPr>
          <p:sp>
            <p:nvSpPr>
              <p:cNvPr id="494" name="Oval"/>
              <p:cNvSpPr/>
              <p:nvPr/>
            </p:nvSpPr>
            <p:spPr>
              <a:xfrm>
                <a:off x="0" y="-1"/>
                <a:ext cx="3492004" cy="1243194"/>
              </a:xfrm>
              <a:prstGeom prst="ellipse">
                <a:avLst/>
              </a:prstGeom>
              <a:solidFill>
                <a:srgbClr val="FFFF66"/>
              </a:solidFill>
              <a:ln w="12700" cap="flat">
                <a:noFill/>
                <a:miter lim="400000"/>
              </a:ln>
              <a:effectLst/>
            </p:spPr>
            <p:txBody>
              <a:bodyPr wrap="square" lIns="91439" tIns="91439" rIns="91439" bIns="91439" numCol="1" anchor="ctr">
                <a:noAutofit/>
              </a:bodyPr>
              <a:lstStyle/>
              <a:p>
                <a:pPr algn="ctr">
                  <a:defRPr>
                    <a:solidFill>
                      <a:srgbClr val="FFFFFF"/>
                    </a:solidFill>
                  </a:defRPr>
                </a:pPr>
              </a:p>
            </p:txBody>
          </p:sp>
          <p:sp>
            <p:nvSpPr>
              <p:cNvPr id="495" name="Shape"/>
              <p:cNvSpPr/>
              <p:nvPr/>
            </p:nvSpPr>
            <p:spPr>
              <a:xfrm>
                <a:off x="0" y="-1"/>
                <a:ext cx="3492004" cy="12431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10800" y="21600"/>
                    </a:lnTo>
                    <a:moveTo>
                      <a:pt x="0" y="10800"/>
                    </a:moveTo>
                    <a:lnTo>
                      <a:pt x="21600" y="10800"/>
                    </a:ln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12700" cap="flat">
                <a:solidFill>
                  <a:srgbClr val="005329"/>
                </a:solidFill>
                <a:prstDash val="solid"/>
                <a:miter lim="800000"/>
              </a:ln>
              <a:effectLst/>
            </p:spPr>
            <p:txBody>
              <a:bodyPr wrap="square" lIns="91439" tIns="91439" rIns="91439" bIns="91439" numCol="1" anchor="ctr">
                <a:noAutofit/>
              </a:bodyPr>
              <a:lstStyle/>
              <a:p>
                <a:pPr algn="ctr">
                  <a:defRPr>
                    <a:solidFill>
                      <a:srgbClr val="FFFFFF"/>
                    </a:solidFill>
                  </a:defRPr>
                </a:pPr>
              </a:p>
            </p:txBody>
          </p:sp>
        </p:grpSp>
        <p:sp>
          <p:nvSpPr>
            <p:cNvPr id="497" name="Classing"/>
            <p:cNvSpPr txBox="1"/>
            <p:nvPr/>
          </p:nvSpPr>
          <p:spPr>
            <a:xfrm>
              <a:off x="587919" y="316121"/>
              <a:ext cx="2316164" cy="610948"/>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76525" tIns="76525" rIns="76525" bIns="76525" numCol="1" anchor="ctr">
              <a:spAutoFit/>
            </a:bodyPr>
            <a:lstStyle>
              <a:lvl1pPr algn="ctr"/>
            </a:lstStyle>
            <a:p>
              <a:pPr/>
              <a:r>
                <a:t>Classing</a:t>
              </a:r>
            </a:p>
          </p:txBody>
        </p:sp>
      </p:grpSp>
      <p:grpSp>
        <p:nvGrpSpPr>
          <p:cNvPr id="501" name="Preparation 32"/>
          <p:cNvGrpSpPr/>
          <p:nvPr/>
        </p:nvGrpSpPr>
        <p:grpSpPr>
          <a:xfrm>
            <a:off x="5659046" y="5632555"/>
            <a:ext cx="4134123" cy="847529"/>
            <a:chOff x="0" y="93318"/>
            <a:chExt cx="4134122" cy="847528"/>
          </a:xfrm>
        </p:grpSpPr>
        <p:sp>
          <p:nvSpPr>
            <p:cNvPr id="499" name="Shape"/>
            <p:cNvSpPr/>
            <p:nvPr/>
          </p:nvSpPr>
          <p:spPr>
            <a:xfrm>
              <a:off x="0" y="93318"/>
              <a:ext cx="4134123" cy="8475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4320" y="0"/>
                  </a:lnTo>
                  <a:lnTo>
                    <a:pt x="17280" y="0"/>
                  </a:lnTo>
                  <a:lnTo>
                    <a:pt x="21600" y="10800"/>
                  </a:lnTo>
                  <a:lnTo>
                    <a:pt x="17280" y="21600"/>
                  </a:lnTo>
                  <a:lnTo>
                    <a:pt x="4320" y="21600"/>
                  </a:lnTo>
                  <a:close/>
                </a:path>
              </a:pathLst>
            </a:custGeom>
            <a:solidFill>
              <a:srgbClr val="0F80FF"/>
            </a:solidFill>
            <a:ln w="12700" cap="flat">
              <a:solidFill>
                <a:srgbClr val="005329"/>
              </a:solidFill>
              <a:prstDash val="solid"/>
              <a:miter lim="800000"/>
            </a:ln>
            <a:effectLst/>
          </p:spPr>
          <p:txBody>
            <a:bodyPr wrap="square" lIns="91439" tIns="91439" rIns="91439" bIns="91439" numCol="1" anchor="ctr">
              <a:noAutofit/>
            </a:bodyPr>
            <a:lstStyle/>
            <a:p>
              <a:pPr algn="ctr">
                <a:defRPr>
                  <a:solidFill>
                    <a:srgbClr val="FFFFFF"/>
                  </a:solidFill>
                </a:defRPr>
              </a:pPr>
            </a:p>
          </p:txBody>
        </p:sp>
        <p:sp>
          <p:nvSpPr>
            <p:cNvPr id="500" name="packet processing"/>
            <p:cNvSpPr/>
            <p:nvPr/>
          </p:nvSpPr>
          <p:spPr>
            <a:xfrm>
              <a:off x="903352" y="517082"/>
              <a:ext cx="232741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25400" cap="flat">
              <a:noFill/>
              <a:miter lim="400000"/>
            </a:ln>
            <a:effectLst/>
            <a:extLst>
              <a:ext uri="{C572A759-6A51-4108-AA02-DFA0A04FC94B}">
                <ma14:wrappingTextBoxFlag xmlns:ma14="http://schemas.microsoft.com/office/mac/drawingml/2011/main" val="1"/>
              </a:ext>
            </a:extLst>
          </p:spPr>
          <p:txBody>
            <a:bodyPr wrap="square" lIns="76525" tIns="76525" rIns="76525" bIns="76525" numCol="1" anchor="ctr">
              <a:spAutoFit/>
            </a:bodyPr>
            <a:lstStyle>
              <a:lvl1pPr algn="ctr">
                <a:defRPr sz="3000">
                  <a:solidFill>
                    <a:srgbClr val="FFFFFF"/>
                  </a:solidFill>
                </a:defRPr>
              </a:lvl1pPr>
            </a:lstStyle>
            <a:p>
              <a:pPr/>
              <a:r>
                <a:t>packet processing</a:t>
              </a:r>
            </a:p>
          </p:txBody>
        </p:sp>
      </p:grpSp>
      <p:sp>
        <p:nvSpPr>
          <p:cNvPr id="502" name="Rectangle 33"/>
          <p:cNvSpPr/>
          <p:nvPr/>
        </p:nvSpPr>
        <p:spPr>
          <a:xfrm>
            <a:off x="9863200" y="4998077"/>
            <a:ext cx="910405" cy="6883421"/>
          </a:xfrm>
          <a:prstGeom prst="rect">
            <a:avLst/>
          </a:prstGeom>
          <a:solidFill>
            <a:srgbClr val="B3B3B3"/>
          </a:solidFill>
          <a:ln w="12700">
            <a:solidFill>
              <a:srgbClr val="005329"/>
            </a:solidFill>
            <a:miter/>
          </a:ln>
        </p:spPr>
        <p:txBody>
          <a:bodyPr tIns="91439" bIns="91439" anchor="ctr"/>
          <a:lstStyle/>
          <a:p>
            <a:pPr algn="ctr">
              <a:defRPr>
                <a:solidFill>
                  <a:srgbClr val="FFFFFF"/>
                </a:solidFill>
              </a:defRPr>
            </a:pPr>
          </a:p>
        </p:txBody>
      </p:sp>
      <p:sp>
        <p:nvSpPr>
          <p:cNvPr id="503" name="TextBox 34"/>
          <p:cNvSpPr txBox="1"/>
          <p:nvPr/>
        </p:nvSpPr>
        <p:spPr>
          <a:xfrm>
            <a:off x="12089925" y="1363181"/>
            <a:ext cx="1319915" cy="1169748"/>
          </a:xfrm>
          <a:prstGeom prst="rect">
            <a:avLst/>
          </a:prstGeom>
          <a:ln w="25400">
            <a:miter lim="400000"/>
          </a:ln>
          <a:extLst>
            <a:ext uri="{C572A759-6A51-4108-AA02-DFA0A04FC94B}">
              <ma14:wrappingTextBoxFlag xmlns:ma14="http://schemas.microsoft.com/office/mac/drawingml/2011/main" val="1"/>
            </a:ext>
          </a:extLst>
        </p:spPr>
        <p:txBody>
          <a:bodyPr wrap="none" lIns="76525" tIns="76525" rIns="76525" bIns="76525">
            <a:spAutoFit/>
          </a:bodyPr>
          <a:lstStyle/>
          <a:p>
            <a:pPr>
              <a:defRPr>
                <a:solidFill>
                  <a:srgbClr val="FFFFFF"/>
                </a:solidFill>
              </a:defRPr>
            </a:pPr>
            <a:r>
              <a:t>Hook</a:t>
            </a:r>
          </a:p>
          <a:p>
            <a:pPr>
              <a:defRPr>
                <a:solidFill>
                  <a:srgbClr val="FFFFFF"/>
                </a:solidFill>
              </a:defRPr>
            </a:pPr>
            <a:r>
              <a:t>points</a:t>
            </a:r>
          </a:p>
        </p:txBody>
      </p:sp>
      <p:sp>
        <p:nvSpPr>
          <p:cNvPr id="504" name="TextBox 35"/>
          <p:cNvSpPr txBox="1"/>
          <p:nvPr/>
        </p:nvSpPr>
        <p:spPr>
          <a:xfrm>
            <a:off x="13991599" y="1363181"/>
            <a:ext cx="1655448" cy="1169748"/>
          </a:xfrm>
          <a:prstGeom prst="rect">
            <a:avLst/>
          </a:prstGeom>
          <a:ln w="25400">
            <a:miter lim="400000"/>
          </a:ln>
          <a:extLst>
            <a:ext uri="{C572A759-6A51-4108-AA02-DFA0A04FC94B}">
              <ma14:wrappingTextBoxFlag xmlns:ma14="http://schemas.microsoft.com/office/mac/drawingml/2011/main" val="1"/>
            </a:ext>
          </a:extLst>
        </p:spPr>
        <p:txBody>
          <a:bodyPr wrap="none" lIns="76525" tIns="76525" rIns="76525" bIns="76525">
            <a:spAutoFit/>
          </a:bodyPr>
          <a:lstStyle/>
          <a:p>
            <a:pPr>
              <a:defRPr>
                <a:solidFill>
                  <a:srgbClr val="FFFFFF"/>
                </a:solidFill>
              </a:defRPr>
            </a:pPr>
            <a:r>
              <a:t>Hook</a:t>
            </a:r>
          </a:p>
          <a:p>
            <a:pPr>
              <a:defRPr>
                <a:solidFill>
                  <a:srgbClr val="FFFFFF"/>
                </a:solidFill>
              </a:defRPr>
            </a:pPr>
            <a:r>
              <a:t>libraries</a:t>
            </a:r>
          </a:p>
        </p:txBody>
      </p:sp>
      <p:sp>
        <p:nvSpPr>
          <p:cNvPr id="505" name="Down Arrow 36"/>
          <p:cNvSpPr/>
          <p:nvPr/>
        </p:nvSpPr>
        <p:spPr>
          <a:xfrm>
            <a:off x="9863200" y="4621338"/>
            <a:ext cx="592987" cy="3630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gradFill>
            <a:gsLst>
              <a:gs pos="0">
                <a:srgbClr val="4D79FF"/>
              </a:gs>
              <a:gs pos="50000">
                <a:srgbClr val="1E66FF"/>
              </a:gs>
              <a:gs pos="100000">
                <a:srgbClr val="1859E4"/>
              </a:gs>
            </a:gsLst>
            <a:lin ang="5400000"/>
          </a:gradFill>
          <a:ln w="12700">
            <a:solidFill>
              <a:schemeClr val="accent1"/>
            </a:solidFill>
            <a:miter/>
          </a:ln>
        </p:spPr>
        <p:txBody>
          <a:bodyPr tIns="91439" bIns="91439" anchor="ctr"/>
          <a:lstStyle/>
          <a:p>
            <a:pPr algn="ctr">
              <a:defRPr>
                <a:solidFill>
                  <a:srgbClr val="FFFFFF"/>
                </a:solidFill>
              </a:defRPr>
            </a:pPr>
          </a:p>
        </p:txBody>
      </p:sp>
      <p:sp>
        <p:nvSpPr>
          <p:cNvPr id="506" name="Down Arrow 37"/>
          <p:cNvSpPr/>
          <p:nvPr/>
        </p:nvSpPr>
        <p:spPr>
          <a:xfrm>
            <a:off x="11977871" y="4621338"/>
            <a:ext cx="592987" cy="3630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gradFill>
            <a:gsLst>
              <a:gs pos="0">
                <a:srgbClr val="4D79FF"/>
              </a:gs>
              <a:gs pos="50000">
                <a:srgbClr val="1E66FF"/>
              </a:gs>
              <a:gs pos="100000">
                <a:srgbClr val="1859E4"/>
              </a:gs>
            </a:gsLst>
            <a:lin ang="5400000"/>
          </a:gradFill>
          <a:ln w="12700">
            <a:solidFill>
              <a:schemeClr val="accent1"/>
            </a:solidFill>
            <a:miter/>
          </a:ln>
        </p:spPr>
        <p:txBody>
          <a:bodyPr tIns="91439" bIns="91439" anchor="ctr"/>
          <a:lstStyle/>
          <a:p>
            <a:pPr algn="ctr">
              <a:defRPr>
                <a:solidFill>
                  <a:srgbClr val="FFFFFF"/>
                </a:solidFill>
              </a:defRPr>
            </a:pPr>
          </a:p>
        </p:txBody>
      </p:sp>
      <p:sp>
        <p:nvSpPr>
          <p:cNvPr id="507" name="Down Arrow 38"/>
          <p:cNvSpPr/>
          <p:nvPr/>
        </p:nvSpPr>
        <p:spPr>
          <a:xfrm>
            <a:off x="18102023" y="4621338"/>
            <a:ext cx="592987" cy="3630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400" y="10800"/>
                </a:lnTo>
                <a:lnTo>
                  <a:pt x="5400" y="0"/>
                </a:lnTo>
                <a:lnTo>
                  <a:pt x="16200" y="0"/>
                </a:lnTo>
                <a:lnTo>
                  <a:pt x="16200" y="10800"/>
                </a:lnTo>
                <a:lnTo>
                  <a:pt x="21600" y="10800"/>
                </a:lnTo>
                <a:lnTo>
                  <a:pt x="10800" y="21600"/>
                </a:lnTo>
                <a:close/>
              </a:path>
            </a:pathLst>
          </a:custGeom>
          <a:gradFill>
            <a:gsLst>
              <a:gs pos="0">
                <a:srgbClr val="4D79FF"/>
              </a:gs>
              <a:gs pos="50000">
                <a:srgbClr val="1E66FF"/>
              </a:gs>
              <a:gs pos="100000">
                <a:srgbClr val="1859E4"/>
              </a:gs>
            </a:gsLst>
            <a:lin ang="5400000"/>
          </a:gradFill>
          <a:ln w="12700">
            <a:solidFill>
              <a:schemeClr val="accent1"/>
            </a:solidFill>
            <a:miter/>
          </a:ln>
        </p:spPr>
        <p:txBody>
          <a:bodyPr tIns="91439" bIns="91439" anchor="ctr"/>
          <a:lstStyle/>
          <a:p>
            <a:pPr algn="ctr">
              <a:defRPr>
                <a:solidFill>
                  <a:srgbClr val="FFFFFF"/>
                </a:solidFill>
              </a:defRPr>
            </a:pPr>
          </a:p>
        </p:txBody>
      </p:sp>
      <p:sp>
        <p:nvSpPr>
          <p:cNvPr id="508" name="TextBox 39"/>
          <p:cNvSpPr txBox="1"/>
          <p:nvPr/>
        </p:nvSpPr>
        <p:spPr>
          <a:xfrm>
            <a:off x="17619123" y="3000911"/>
            <a:ext cx="1687595" cy="1169748"/>
          </a:xfrm>
          <a:prstGeom prst="rect">
            <a:avLst/>
          </a:prstGeom>
          <a:ln w="25400">
            <a:miter lim="400000"/>
          </a:ln>
          <a:extLst>
            <a:ext uri="{C572A759-6A51-4108-AA02-DFA0A04FC94B}">
              <ma14:wrappingTextBoxFlag xmlns:ma14="http://schemas.microsoft.com/office/mac/drawingml/2011/main" val="1"/>
            </a:ext>
          </a:extLst>
        </p:spPr>
        <p:txBody>
          <a:bodyPr wrap="none" lIns="76525" tIns="76525" rIns="76525" bIns="76525">
            <a:spAutoFit/>
          </a:bodyPr>
          <a:lstStyle/>
          <a:p>
            <a:pPr>
              <a:defRPr>
                <a:solidFill>
                  <a:srgbClr val="2C2C2C"/>
                </a:solidFill>
              </a:defRPr>
            </a:pPr>
            <a:r>
              <a:t>External</a:t>
            </a:r>
            <a:endParaRPr>
              <a:solidFill>
                <a:srgbClr val="FFFFFF"/>
              </a:solidFill>
            </a:endParaRPr>
          </a:p>
          <a:p>
            <a:pPr>
              <a:defRPr>
                <a:solidFill>
                  <a:srgbClr val="2C2C2C"/>
                </a:solidFill>
              </a:defRPr>
            </a:pPr>
            <a:r>
              <a:t>system</a:t>
            </a:r>
          </a:p>
        </p:txBody>
      </p:sp>
      <p:sp>
        <p:nvSpPr>
          <p:cNvPr id="509" name="Title 1"/>
          <p:cNvSpPr txBox="1"/>
          <p:nvPr>
            <p:ph type="title"/>
          </p:nvPr>
        </p:nvSpPr>
        <p:spPr>
          <a:xfrm>
            <a:off x="1676400" y="730250"/>
            <a:ext cx="21031200" cy="2651126"/>
          </a:xfrm>
          <a:prstGeom prst="rect">
            <a:avLst/>
          </a:prstGeom>
        </p:spPr>
        <p:txBody>
          <a:bodyPr/>
          <a:lstStyle/>
          <a:p>
            <a:pPr/>
            <a:r>
              <a:t>Hooks vs. Hook Libraries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3" descr="Picture 3"/>
          <p:cNvPicPr>
            <a:picLocks noChangeAspect="1"/>
          </p:cNvPicPr>
          <p:nvPr/>
        </p:nvPicPr>
        <p:blipFill>
          <a:blip r:embed="rId3">
            <a:extLst/>
          </a:blip>
          <a:stretch>
            <a:fillRect/>
          </a:stretch>
        </p:blipFill>
        <p:spPr>
          <a:xfrm>
            <a:off x="12213221" y="228772"/>
            <a:ext cx="12214047" cy="13740802"/>
          </a:xfrm>
          <a:prstGeom prst="rect">
            <a:avLst/>
          </a:prstGeom>
          <a:ln w="12700">
            <a:miter lim="400000"/>
          </a:ln>
        </p:spPr>
      </p:pic>
      <p:sp>
        <p:nvSpPr>
          <p:cNvPr id="126" name="Title 1"/>
          <p:cNvSpPr txBox="1"/>
          <p:nvPr>
            <p:ph type="title"/>
          </p:nvPr>
        </p:nvSpPr>
        <p:spPr>
          <a:xfrm>
            <a:off x="1676400" y="730250"/>
            <a:ext cx="21031200" cy="2651126"/>
          </a:xfrm>
          <a:prstGeom prst="rect">
            <a:avLst/>
          </a:prstGeom>
        </p:spPr>
        <p:txBody>
          <a:bodyPr/>
          <a:lstStyle/>
          <a:p>
            <a:pPr/>
            <a:r>
              <a:t>Modern Networks</a:t>
            </a:r>
          </a:p>
        </p:txBody>
      </p:sp>
      <p:sp>
        <p:nvSpPr>
          <p:cNvPr id="127" name="Text Placeholder 2"/>
          <p:cNvSpPr txBox="1"/>
          <p:nvPr>
            <p:ph type="body" idx="1"/>
          </p:nvPr>
        </p:nvSpPr>
        <p:spPr>
          <a:xfrm>
            <a:off x="1676400" y="3651249"/>
            <a:ext cx="21031200" cy="8479020"/>
          </a:xfrm>
          <a:prstGeom prst="rect">
            <a:avLst/>
          </a:prstGeom>
        </p:spPr>
        <p:txBody>
          <a:bodyPr/>
          <a:lstStyle/>
          <a:p>
            <a:pPr/>
            <a:r>
              <a:t>BYOD, roaming, WIFI</a:t>
            </a:r>
          </a:p>
          <a:p>
            <a:pPr/>
            <a:r>
              <a:t>Cattle not pets</a:t>
            </a:r>
          </a:p>
          <a:p>
            <a:pPr/>
            <a:r>
              <a:t>Clouds, fabric, NFV, SDN, Devops, continuous provisioning</a:t>
            </a:r>
          </a:p>
          <a:p>
            <a:pPr/>
            <a:r>
              <a:t>Containers</a:t>
            </a:r>
          </a:p>
          <a:p>
            <a:pPr/>
            <a:r>
              <a:t>Automation </a:t>
            </a:r>
          </a:p>
        </p:txBody>
      </p:sp>
      <p:sp>
        <p:nvSpPr>
          <p:cNvPr id="128" name="Rectangle 4"/>
          <p:cNvSpPr txBox="1"/>
          <p:nvPr/>
        </p:nvSpPr>
        <p:spPr>
          <a:xfrm>
            <a:off x="5011989" y="12868361"/>
            <a:ext cx="6068947" cy="610948"/>
          </a:xfrm>
          <a:prstGeom prst="rect">
            <a:avLst/>
          </a:prstGeom>
          <a:ln w="25400">
            <a:miter lim="400000"/>
          </a:ln>
          <a:extLst>
            <a:ext uri="{C572A759-6A51-4108-AA02-DFA0A04FC94B}">
              <ma14:wrappingTextBoxFlag xmlns:ma14="http://schemas.microsoft.com/office/mac/drawingml/2011/main" val="1"/>
            </a:ext>
          </a:extLst>
        </p:spPr>
        <p:txBody>
          <a:bodyPr wrap="none" lIns="76525" tIns="76525" rIns="76525" bIns="76525">
            <a:spAutoFit/>
          </a:bodyPr>
          <a:lstStyle/>
          <a:p>
            <a:pPr/>
            <a:r>
              <a:t>Photo by </a:t>
            </a:r>
            <a:r>
              <a:rPr u="sng">
                <a:solidFill>
                  <a:srgbClr val="0563C1"/>
                </a:solidFill>
                <a:uFill>
                  <a:solidFill>
                    <a:srgbClr val="0563C1"/>
                  </a:solidFill>
                </a:uFill>
                <a:hlinkClick r:id="rId4" invalidUrl="" action="" tgtFrame="" tooltip="" history="1" highlightClick="0" endSnd="0"/>
              </a:rPr>
              <a:t>Ari Spada on </a:t>
            </a:r>
            <a:r>
              <a:rPr u="sng">
                <a:solidFill>
                  <a:srgbClr val="0563C1"/>
                </a:solidFill>
                <a:uFill>
                  <a:solidFill>
                    <a:srgbClr val="0563C1"/>
                  </a:solidFill>
                </a:uFill>
                <a:hlinkClick r:id="rId5" invalidUrl="" action="" tgtFrame="" tooltip="" history="1" highlightClick="0" endSnd="0"/>
              </a:rPr>
              <a:t>Unsplash</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Title 4"/>
          <p:cNvSpPr txBox="1"/>
          <p:nvPr>
            <p:ph type="title"/>
          </p:nvPr>
        </p:nvSpPr>
        <p:spPr>
          <a:xfrm>
            <a:off x="1676400" y="730250"/>
            <a:ext cx="21031200" cy="2651126"/>
          </a:xfrm>
          <a:prstGeom prst="rect">
            <a:avLst/>
          </a:prstGeom>
        </p:spPr>
        <p:txBody>
          <a:bodyPr/>
          <a:lstStyle/>
          <a:p>
            <a:pPr/>
            <a:r>
              <a:t>ISC DHCP</a:t>
            </a:r>
          </a:p>
        </p:txBody>
      </p:sp>
      <p:sp>
        <p:nvSpPr>
          <p:cNvPr id="133" name="Text Placeholder 5"/>
          <p:cNvSpPr txBox="1"/>
          <p:nvPr>
            <p:ph type="body" idx="1"/>
          </p:nvPr>
        </p:nvSpPr>
        <p:spPr>
          <a:xfrm>
            <a:off x="1676400" y="3651249"/>
            <a:ext cx="21784376" cy="8479020"/>
          </a:xfrm>
          <a:prstGeom prst="rect">
            <a:avLst/>
          </a:prstGeom>
        </p:spPr>
        <p:txBody>
          <a:bodyPr/>
          <a:lstStyle/>
          <a:p>
            <a:pPr/>
            <a:r>
              <a:t>Proprietary format configuration file</a:t>
            </a:r>
          </a:p>
          <a:p>
            <a:pPr/>
            <a:r>
              <a:t>Local lease database</a:t>
            </a:r>
          </a:p>
          <a:p>
            <a:pPr>
              <a:defRPr b="1">
                <a:solidFill>
                  <a:srgbClr val="008000"/>
                </a:solidFill>
              </a:defRPr>
            </a:pPr>
            <a:r>
              <a:t>Designed to be restarted with every configuration change. </a:t>
            </a:r>
          </a:p>
          <a:p>
            <a:pPr/>
            <a:r>
              <a:t>OMAPI was added on</a:t>
            </a:r>
          </a:p>
          <a:p>
            <a:pPr/>
            <a:r>
              <a:t>DHCPv6 was added 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3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3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3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3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3"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Title 1"/>
          <p:cNvSpPr txBox="1"/>
          <p:nvPr>
            <p:ph type="title"/>
          </p:nvPr>
        </p:nvSpPr>
        <p:spPr>
          <a:xfrm>
            <a:off x="1676400" y="730250"/>
            <a:ext cx="21031200" cy="2651126"/>
          </a:xfrm>
          <a:prstGeom prst="rect">
            <a:avLst/>
          </a:prstGeom>
        </p:spPr>
        <p:txBody>
          <a:bodyPr/>
          <a:lstStyle/>
          <a:p>
            <a:pPr/>
            <a:r>
              <a:t>Modern Network Services</a:t>
            </a:r>
          </a:p>
        </p:txBody>
      </p:sp>
      <p:sp>
        <p:nvSpPr>
          <p:cNvPr id="138" name="Text Placeholder 2"/>
          <p:cNvSpPr txBox="1"/>
          <p:nvPr>
            <p:ph type="body" idx="1"/>
          </p:nvPr>
        </p:nvSpPr>
        <p:spPr>
          <a:xfrm>
            <a:off x="1676400" y="3651249"/>
            <a:ext cx="21031200" cy="8479020"/>
          </a:xfrm>
          <a:prstGeom prst="rect">
            <a:avLst/>
          </a:prstGeom>
        </p:spPr>
        <p:txBody>
          <a:bodyPr/>
          <a:lstStyle/>
          <a:p>
            <a:pPr/>
            <a:r>
              <a:t>Standardized formats &amp; tooling</a:t>
            </a:r>
          </a:p>
          <a:p>
            <a:pPr/>
            <a:r>
              <a:t>Everything needs a web api</a:t>
            </a:r>
          </a:p>
          <a:p>
            <a:pPr>
              <a:defRPr b="1">
                <a:solidFill>
                  <a:srgbClr val="008000"/>
                </a:solidFill>
              </a:defRPr>
            </a:pPr>
            <a:r>
              <a:t>Plan for automated, continuous provisioning </a:t>
            </a:r>
          </a:p>
          <a:p>
            <a:pPr/>
            <a:r>
              <a:t>Deploy capacity quickly with VMs</a:t>
            </a:r>
          </a:p>
          <a:p>
            <a:pPr/>
            <a:r>
              <a:t>Extensible, programmable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Title 1"/>
          <p:cNvSpPr txBox="1"/>
          <p:nvPr>
            <p:ph type="title"/>
          </p:nvPr>
        </p:nvSpPr>
        <p:spPr>
          <a:xfrm>
            <a:off x="1676400" y="730250"/>
            <a:ext cx="21031200" cy="2651126"/>
          </a:xfrm>
          <a:prstGeom prst="rect">
            <a:avLst/>
          </a:prstGeom>
        </p:spPr>
        <p:txBody>
          <a:bodyPr/>
          <a:lstStyle/>
          <a:p>
            <a:pPr/>
            <a:r>
              <a:t>‘Modern’ Kea features</a:t>
            </a:r>
          </a:p>
        </p:txBody>
      </p:sp>
      <p:sp>
        <p:nvSpPr>
          <p:cNvPr id="143" name="Text Placeholder 2"/>
          <p:cNvSpPr txBox="1"/>
          <p:nvPr>
            <p:ph type="body" idx="1"/>
          </p:nvPr>
        </p:nvSpPr>
        <p:spPr>
          <a:xfrm>
            <a:off x="1676400" y="3651249"/>
            <a:ext cx="21031200" cy="8479020"/>
          </a:xfrm>
          <a:prstGeom prst="rect">
            <a:avLst/>
          </a:prstGeom>
        </p:spPr>
        <p:txBody>
          <a:bodyPr/>
          <a:lstStyle/>
          <a:p>
            <a:pPr>
              <a:buFontTx/>
              <a:buChar char="✓"/>
            </a:pPr>
            <a:r>
              <a:t>Open, JSON file format</a:t>
            </a:r>
          </a:p>
          <a:p>
            <a:pPr>
              <a:buFontTx/>
              <a:buChar char="✓"/>
            </a:pPr>
            <a:r>
              <a:t>Local and remote access</a:t>
            </a:r>
          </a:p>
          <a:p>
            <a:pPr>
              <a:buFontTx/>
              <a:buChar char="✓"/>
            </a:pPr>
            <a:r>
              <a:t>Configuration DB, host DB for controlled automated provisioning, scalability</a:t>
            </a:r>
          </a:p>
          <a:p>
            <a:pPr>
              <a:buFontTx/>
              <a:buChar char="✓"/>
            </a:pPr>
            <a:r>
              <a:t>Designed for v6 - HA for v6 as well as v4</a:t>
            </a:r>
          </a:p>
          <a:p>
            <a:pPr>
              <a:buFontTx/>
              <a:buChar char="✓"/>
            </a:pPr>
            <a:r>
              <a:t>Extensible with hooks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4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4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4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3"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Local and Remote access"/>
          <p:cNvSpPr txBox="1"/>
          <p:nvPr>
            <p:ph type="title"/>
          </p:nvPr>
        </p:nvSpPr>
        <p:spPr>
          <a:xfrm>
            <a:off x="250608" y="730254"/>
            <a:ext cx="24133394" cy="2651127"/>
          </a:xfrm>
          <a:prstGeom prst="rect">
            <a:avLst/>
          </a:prstGeom>
        </p:spPr>
        <p:txBody>
          <a:bodyPr/>
          <a:lstStyle>
            <a:lvl1pPr algn="ctr" defTabSz="1051558">
              <a:defRPr sz="10600"/>
            </a:lvl1pPr>
          </a:lstStyle>
          <a:p>
            <a:pPr/>
            <a:r>
              <a:t>Local &amp; Remote access</a:t>
            </a:r>
          </a:p>
        </p:txBody>
      </p:sp>
      <p:sp>
        <p:nvSpPr>
          <p:cNvPr id="148" name="{…"/>
          <p:cNvSpPr txBox="1"/>
          <p:nvPr>
            <p:ph type="body" sz="quarter" idx="1"/>
          </p:nvPr>
        </p:nvSpPr>
        <p:spPr>
          <a:xfrm>
            <a:off x="232414" y="9481922"/>
            <a:ext cx="10162762" cy="3991060"/>
          </a:xfrm>
          <a:prstGeom prst="rect">
            <a:avLst/>
          </a:prstGeom>
          <a:solidFill>
            <a:srgbClr val="000000"/>
          </a:solidFill>
        </p:spPr>
        <p:txBody>
          <a:bodyPr/>
          <a:lstStyle/>
          <a:p>
            <a:pPr marL="0" indent="0">
              <a:lnSpc>
                <a:spcPct val="81000"/>
              </a:lnSpc>
              <a:spcBef>
                <a:spcPts val="800"/>
              </a:spcBef>
              <a:buSzTx/>
              <a:buNone/>
              <a:defRPr b="1" sz="3000">
                <a:solidFill>
                  <a:srgbClr val="80FF07"/>
                </a:solidFill>
                <a:latin typeface="Courier New"/>
                <a:ea typeface="Courier New"/>
                <a:cs typeface="Courier New"/>
                <a:sym typeface="Courier New"/>
              </a:defRPr>
            </a:pPr>
            <a:r>
              <a:t>{</a:t>
            </a:r>
            <a:endParaRPr sz="3200">
              <a:solidFill>
                <a:schemeClr val="accent3"/>
              </a:solidFill>
            </a:endParaRPr>
          </a:p>
          <a:p>
            <a:pPr marL="0" indent="0">
              <a:lnSpc>
                <a:spcPct val="81000"/>
              </a:lnSpc>
              <a:spcBef>
                <a:spcPts val="800"/>
              </a:spcBef>
              <a:buSzTx/>
              <a:buNone/>
              <a:defRPr b="1" sz="3000">
                <a:solidFill>
                  <a:srgbClr val="80FF07"/>
                </a:solidFill>
                <a:latin typeface="Courier New"/>
                <a:ea typeface="Courier New"/>
                <a:cs typeface="Courier New"/>
                <a:sym typeface="Courier New"/>
              </a:defRPr>
            </a:pPr>
            <a:r>
              <a:t>  "arguments": [</a:t>
            </a:r>
            <a:endParaRPr sz="3200">
              <a:solidFill>
                <a:schemeClr val="accent3"/>
              </a:solidFill>
            </a:endParaRPr>
          </a:p>
          <a:p>
            <a:pPr marL="0" indent="0">
              <a:lnSpc>
                <a:spcPct val="81000"/>
              </a:lnSpc>
              <a:spcBef>
                <a:spcPts val="800"/>
              </a:spcBef>
              <a:buSzTx/>
              <a:buNone/>
              <a:defRPr b="1" sz="3000">
                <a:solidFill>
                  <a:srgbClr val="80FF07"/>
                </a:solidFill>
                <a:latin typeface="Courier New"/>
                <a:ea typeface="Courier New"/>
                <a:cs typeface="Courier New"/>
                <a:sym typeface="Courier New"/>
              </a:defRPr>
            </a:pPr>
            <a:r>
              <a:t>    "build-report",</a:t>
            </a:r>
            <a:endParaRPr sz="3200">
              <a:solidFill>
                <a:schemeClr val="accent3"/>
              </a:solidFill>
            </a:endParaRPr>
          </a:p>
          <a:p>
            <a:pPr marL="0" indent="0">
              <a:lnSpc>
                <a:spcPct val="81000"/>
              </a:lnSpc>
              <a:spcBef>
                <a:spcPts val="800"/>
              </a:spcBef>
              <a:buSzTx/>
              <a:buNone/>
              <a:defRPr b="1" sz="3000">
                <a:solidFill>
                  <a:srgbClr val="80FF07"/>
                </a:solidFill>
                <a:latin typeface="Courier New"/>
                <a:ea typeface="Courier New"/>
                <a:cs typeface="Courier New"/>
                <a:sym typeface="Courier New"/>
              </a:defRPr>
            </a:pPr>
            <a:r>
              <a:t>    "config-get",</a:t>
            </a:r>
            <a:endParaRPr sz="3200">
              <a:solidFill>
                <a:schemeClr val="accent3"/>
              </a:solidFill>
            </a:endParaRPr>
          </a:p>
          <a:p>
            <a:pPr marL="0" indent="0">
              <a:lnSpc>
                <a:spcPct val="81000"/>
              </a:lnSpc>
              <a:spcBef>
                <a:spcPts val="800"/>
              </a:spcBef>
              <a:buSzTx/>
              <a:buNone/>
              <a:defRPr b="1" sz="3000">
                <a:solidFill>
                  <a:srgbClr val="80FF07"/>
                </a:solidFill>
                <a:latin typeface="Courier New"/>
                <a:ea typeface="Courier New"/>
                <a:cs typeface="Courier New"/>
                <a:sym typeface="Courier New"/>
              </a:defRPr>
            </a:pPr>
            <a:r>
              <a:t>    . . .</a:t>
            </a:r>
            <a:endParaRPr sz="3200">
              <a:solidFill>
                <a:schemeClr val="accent3"/>
              </a:solidFill>
            </a:endParaRPr>
          </a:p>
          <a:p>
            <a:pPr marL="0" indent="0">
              <a:lnSpc>
                <a:spcPct val="81000"/>
              </a:lnSpc>
              <a:spcBef>
                <a:spcPts val="800"/>
              </a:spcBef>
              <a:buSzTx/>
              <a:buNone/>
              <a:defRPr b="1" sz="3000">
                <a:solidFill>
                  <a:srgbClr val="80FF07"/>
                </a:solidFill>
                <a:latin typeface="Courier New"/>
                <a:ea typeface="Courier New"/>
                <a:cs typeface="Courier New"/>
                <a:sym typeface="Courier New"/>
              </a:defRPr>
            </a:pPr>
            <a:r>
              <a:t>  ],</a:t>
            </a:r>
            <a:endParaRPr sz="3200">
              <a:solidFill>
                <a:schemeClr val="accent3"/>
              </a:solidFill>
            </a:endParaRPr>
          </a:p>
          <a:p>
            <a:pPr marL="0" indent="0">
              <a:lnSpc>
                <a:spcPct val="81000"/>
              </a:lnSpc>
              <a:spcBef>
                <a:spcPts val="800"/>
              </a:spcBef>
              <a:buSzTx/>
              <a:buNone/>
              <a:defRPr b="1" sz="3000">
                <a:solidFill>
                  <a:srgbClr val="80FF07"/>
                </a:solidFill>
                <a:latin typeface="Courier New"/>
                <a:ea typeface="Courier New"/>
                <a:cs typeface="Courier New"/>
                <a:sym typeface="Courier New"/>
              </a:defRPr>
            </a:pPr>
            <a:r>
              <a:t>  "result": 0</a:t>
            </a:r>
            <a:endParaRPr sz="3200">
              <a:solidFill>
                <a:schemeClr val="accent3"/>
              </a:solidFill>
            </a:endParaRPr>
          </a:p>
          <a:p>
            <a:pPr marL="0" indent="0">
              <a:lnSpc>
                <a:spcPct val="81000"/>
              </a:lnSpc>
              <a:spcBef>
                <a:spcPts val="800"/>
              </a:spcBef>
              <a:buSzTx/>
              <a:buNone/>
              <a:defRPr b="1" sz="3000">
                <a:solidFill>
                  <a:srgbClr val="80FF07"/>
                </a:solidFill>
                <a:latin typeface="Courier New"/>
                <a:ea typeface="Courier New"/>
                <a:cs typeface="Courier New"/>
                <a:sym typeface="Courier New"/>
              </a:defRPr>
            </a:pPr>
            <a:r>
              <a:t>}</a:t>
            </a:r>
          </a:p>
        </p:txBody>
      </p:sp>
      <p:grpSp>
        <p:nvGrpSpPr>
          <p:cNvPr id="151" name="Group"/>
          <p:cNvGrpSpPr/>
          <p:nvPr/>
        </p:nvGrpSpPr>
        <p:grpSpPr>
          <a:xfrm>
            <a:off x="11330307" y="4338423"/>
            <a:ext cx="1775917" cy="1331939"/>
            <a:chOff x="0" y="0"/>
            <a:chExt cx="1775916" cy="1331937"/>
          </a:xfrm>
        </p:grpSpPr>
        <p:pic>
          <p:nvPicPr>
            <p:cNvPr id="149" name="server.png" descr="server.png"/>
            <p:cNvPicPr>
              <a:picLocks noChangeAspect="1"/>
            </p:cNvPicPr>
            <p:nvPr/>
          </p:nvPicPr>
          <p:blipFill>
            <a:blip r:embed="rId3">
              <a:extLst/>
            </a:blip>
            <a:stretch>
              <a:fillRect/>
            </a:stretch>
          </p:blipFill>
          <p:spPr>
            <a:xfrm>
              <a:off x="-1" y="0"/>
              <a:ext cx="1775917" cy="1331938"/>
            </a:xfrm>
            <a:prstGeom prst="rect">
              <a:avLst/>
            </a:prstGeom>
            <a:ln w="12700" cap="flat">
              <a:noFill/>
              <a:miter lim="400000"/>
            </a:ln>
            <a:effectLst/>
          </p:spPr>
        </p:pic>
        <p:pic>
          <p:nvPicPr>
            <p:cNvPr id="150" name="kea-logo-100x70.png" descr="kea-logo-100x70.png"/>
            <p:cNvPicPr>
              <a:picLocks noChangeAspect="1"/>
            </p:cNvPicPr>
            <p:nvPr/>
          </p:nvPicPr>
          <p:blipFill>
            <a:blip r:embed="rId4">
              <a:extLst/>
            </a:blip>
            <a:stretch>
              <a:fillRect/>
            </a:stretch>
          </p:blipFill>
          <p:spPr>
            <a:xfrm>
              <a:off x="232342" y="843531"/>
              <a:ext cx="682754" cy="358447"/>
            </a:xfrm>
            <a:prstGeom prst="rect">
              <a:avLst/>
            </a:prstGeom>
            <a:ln w="12700" cap="flat">
              <a:noFill/>
              <a:miter lim="400000"/>
            </a:ln>
            <a:effectLst/>
          </p:spPr>
        </p:pic>
      </p:grpSp>
      <p:grpSp>
        <p:nvGrpSpPr>
          <p:cNvPr id="154" name="Group"/>
          <p:cNvGrpSpPr/>
          <p:nvPr/>
        </p:nvGrpSpPr>
        <p:grpSpPr>
          <a:xfrm>
            <a:off x="12135273" y="3596482"/>
            <a:ext cx="2273939" cy="1705456"/>
            <a:chOff x="0" y="0"/>
            <a:chExt cx="2273937" cy="1705455"/>
          </a:xfrm>
        </p:grpSpPr>
        <p:pic>
          <p:nvPicPr>
            <p:cNvPr id="152" name="server.png" descr="server.png"/>
            <p:cNvPicPr>
              <a:picLocks noChangeAspect="1"/>
            </p:cNvPicPr>
            <p:nvPr/>
          </p:nvPicPr>
          <p:blipFill>
            <a:blip r:embed="rId5">
              <a:extLst/>
            </a:blip>
            <a:stretch>
              <a:fillRect/>
            </a:stretch>
          </p:blipFill>
          <p:spPr>
            <a:xfrm>
              <a:off x="-1" y="0"/>
              <a:ext cx="2273939" cy="1705456"/>
            </a:xfrm>
            <a:prstGeom prst="rect">
              <a:avLst/>
            </a:prstGeom>
            <a:ln w="12700" cap="flat">
              <a:noFill/>
              <a:miter lim="400000"/>
            </a:ln>
            <a:effectLst/>
          </p:spPr>
        </p:pic>
        <p:pic>
          <p:nvPicPr>
            <p:cNvPr id="153" name="kea-logo-100x70.png" descr="kea-logo-100x70.png"/>
            <p:cNvPicPr>
              <a:picLocks noChangeAspect="1"/>
            </p:cNvPicPr>
            <p:nvPr/>
          </p:nvPicPr>
          <p:blipFill>
            <a:blip r:embed="rId6">
              <a:extLst/>
            </a:blip>
            <a:stretch>
              <a:fillRect/>
            </a:stretch>
          </p:blipFill>
          <p:spPr>
            <a:xfrm>
              <a:off x="309857" y="1068906"/>
              <a:ext cx="843743" cy="442966"/>
            </a:xfrm>
            <a:prstGeom prst="rect">
              <a:avLst/>
            </a:prstGeom>
            <a:ln w="12700" cap="flat">
              <a:noFill/>
              <a:miter lim="400000"/>
            </a:ln>
            <a:effectLst/>
          </p:spPr>
        </p:pic>
      </p:grpSp>
      <p:sp>
        <p:nvSpPr>
          <p:cNvPr id="155" name="Double Arrow"/>
          <p:cNvSpPr/>
          <p:nvPr/>
        </p:nvSpPr>
        <p:spPr>
          <a:xfrm>
            <a:off x="2524325" y="4349436"/>
            <a:ext cx="8462411" cy="1058873"/>
          </a:xfrm>
          <a:prstGeom prst="leftRightArrow">
            <a:avLst>
              <a:gd name="adj1" fmla="val 32000"/>
              <a:gd name="adj2" fmla="val 55659"/>
            </a:avLst>
          </a:prstGeom>
          <a:solidFill>
            <a:schemeClr val="accent1"/>
          </a:solidFill>
          <a:ln w="12700">
            <a:miter lim="400000"/>
          </a:ln>
        </p:spPr>
        <p:txBody>
          <a:bodyPr tIns="91439" bIns="91439" anchor="ctr"/>
          <a:lstStyle/>
          <a:p>
            <a:pPr>
              <a:defRPr sz="2200">
                <a:solidFill>
                  <a:srgbClr val="FFFFFF"/>
                </a:solidFill>
              </a:defRPr>
            </a:pPr>
          </a:p>
        </p:txBody>
      </p:sp>
      <p:sp>
        <p:nvSpPr>
          <p:cNvPr id="156" name="ctrl-agent"/>
          <p:cNvSpPr txBox="1"/>
          <p:nvPr/>
        </p:nvSpPr>
        <p:spPr>
          <a:xfrm>
            <a:off x="10822430" y="5604151"/>
            <a:ext cx="1980530" cy="627956"/>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a:solidFill>
                  <a:srgbClr val="FFFFFF"/>
                </a:solidFill>
              </a:defRPr>
            </a:lvl1pPr>
          </a:lstStyle>
          <a:p>
            <a:pPr/>
            <a:r>
              <a:t>ctrl-agent</a:t>
            </a:r>
          </a:p>
        </p:txBody>
      </p:sp>
      <p:sp>
        <p:nvSpPr>
          <p:cNvPr id="157" name="{…"/>
          <p:cNvSpPr txBox="1"/>
          <p:nvPr/>
        </p:nvSpPr>
        <p:spPr>
          <a:xfrm>
            <a:off x="250605" y="7035941"/>
            <a:ext cx="10258016" cy="2212027"/>
          </a:xfrm>
          <a:prstGeom prst="rect">
            <a:avLst/>
          </a:prstGeom>
          <a:solidFill>
            <a:srgbClr val="000000"/>
          </a:solidFill>
          <a:ln w="25400">
            <a:miter lim="400000"/>
          </a:ln>
          <a:extLst>
            <a:ext uri="{C572A759-6A51-4108-AA02-DFA0A04FC94B}">
              <ma14:wrappingTextBoxFlag xmlns:ma14="http://schemas.microsoft.com/office/mac/drawingml/2011/main" val="1"/>
            </a:ext>
          </a:extLst>
        </p:spPr>
        <p:txBody>
          <a:bodyPr lIns="85030" tIns="85030" rIns="85030" bIns="85030" anchor="ctr">
            <a:normAutofit fontScale="100000" lnSpcReduction="0"/>
          </a:bodyPr>
          <a:lstStyle/>
          <a:p>
            <a:pPr>
              <a:lnSpc>
                <a:spcPct val="90000"/>
              </a:lnSpc>
              <a:spcBef>
                <a:spcPts val="800"/>
              </a:spcBef>
              <a:defRPr sz="3000">
                <a:solidFill>
                  <a:srgbClr val="80FF07"/>
                </a:solidFill>
                <a:latin typeface="Courier New"/>
                <a:ea typeface="Courier New"/>
                <a:cs typeface="Courier New"/>
                <a:sym typeface="Courier New"/>
              </a:defRPr>
            </a:pPr>
            <a:r>
              <a:t>{</a:t>
            </a:r>
            <a:endParaRPr sz="2800">
              <a:solidFill>
                <a:schemeClr val="accent3"/>
              </a:solidFill>
            </a:endParaRPr>
          </a:p>
          <a:p>
            <a:pPr>
              <a:lnSpc>
                <a:spcPct val="90000"/>
              </a:lnSpc>
              <a:spcBef>
                <a:spcPts val="800"/>
              </a:spcBef>
              <a:defRPr sz="3000">
                <a:solidFill>
                  <a:srgbClr val="80FF07"/>
                </a:solidFill>
                <a:latin typeface="Courier New"/>
                <a:ea typeface="Courier New"/>
                <a:cs typeface="Courier New"/>
                <a:sym typeface="Courier New"/>
              </a:defRPr>
            </a:pPr>
            <a:r>
              <a:t>    “command”: “list-commands”,</a:t>
            </a:r>
            <a:endParaRPr sz="2800">
              <a:solidFill>
                <a:schemeClr val="accent3"/>
              </a:solidFill>
            </a:endParaRPr>
          </a:p>
          <a:p>
            <a:pPr>
              <a:lnSpc>
                <a:spcPct val="90000"/>
              </a:lnSpc>
              <a:spcBef>
                <a:spcPts val="800"/>
              </a:spcBef>
              <a:defRPr sz="3000">
                <a:solidFill>
                  <a:srgbClr val="80FF07"/>
                </a:solidFill>
                <a:latin typeface="Courier New"/>
                <a:ea typeface="Courier New"/>
                <a:cs typeface="Courier New"/>
                <a:sym typeface="Courier New"/>
              </a:defRPr>
            </a:pPr>
            <a:r>
              <a:t>    “service”: [ “dhcp6” ]</a:t>
            </a:r>
            <a:endParaRPr sz="2800">
              <a:solidFill>
                <a:schemeClr val="accent3"/>
              </a:solidFill>
            </a:endParaRPr>
          </a:p>
          <a:p>
            <a:pPr>
              <a:lnSpc>
                <a:spcPct val="90000"/>
              </a:lnSpc>
              <a:spcBef>
                <a:spcPts val="800"/>
              </a:spcBef>
              <a:defRPr sz="3000">
                <a:solidFill>
                  <a:srgbClr val="80FF07"/>
                </a:solidFill>
                <a:latin typeface="Courier New"/>
                <a:ea typeface="Courier New"/>
                <a:cs typeface="Courier New"/>
                <a:sym typeface="Courier New"/>
              </a:defRPr>
            </a:pPr>
            <a:r>
              <a:t>}</a:t>
            </a:r>
          </a:p>
        </p:txBody>
      </p:sp>
      <p:sp>
        <p:nvSpPr>
          <p:cNvPr id="158" name="Command"/>
          <p:cNvSpPr txBox="1"/>
          <p:nvPr/>
        </p:nvSpPr>
        <p:spPr>
          <a:xfrm>
            <a:off x="7738485" y="7234245"/>
            <a:ext cx="2097510" cy="627956"/>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a:solidFill>
                  <a:srgbClr val="FEBB92"/>
                </a:solidFill>
              </a:defRPr>
            </a:lvl1pPr>
          </a:lstStyle>
          <a:p>
            <a:pPr/>
            <a:r>
              <a:t>Command</a:t>
            </a:r>
          </a:p>
        </p:txBody>
      </p:sp>
      <p:sp>
        <p:nvSpPr>
          <p:cNvPr id="159" name="REST API"/>
          <p:cNvSpPr txBox="1"/>
          <p:nvPr/>
        </p:nvSpPr>
        <p:spPr>
          <a:xfrm>
            <a:off x="5803062" y="3711055"/>
            <a:ext cx="2337494" cy="784820"/>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sz="4800"/>
            </a:lvl1pPr>
          </a:lstStyle>
          <a:p>
            <a:pPr/>
            <a:r>
              <a:t>REST API</a:t>
            </a:r>
          </a:p>
        </p:txBody>
      </p:sp>
      <p:sp>
        <p:nvSpPr>
          <p:cNvPr id="160" name="JSON over http(s)"/>
          <p:cNvSpPr txBox="1"/>
          <p:nvPr/>
        </p:nvSpPr>
        <p:spPr>
          <a:xfrm>
            <a:off x="5188126" y="5120079"/>
            <a:ext cx="3403252" cy="627956"/>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p>
            <a:pPr/>
            <a:r>
              <a:t>JSON over http(s)</a:t>
            </a:r>
          </a:p>
        </p:txBody>
      </p:sp>
      <p:sp>
        <p:nvSpPr>
          <p:cNvPr id="161" name="JSON over UNIX socket)"/>
          <p:cNvSpPr txBox="1"/>
          <p:nvPr/>
        </p:nvSpPr>
        <p:spPr>
          <a:xfrm>
            <a:off x="14921245" y="5278919"/>
            <a:ext cx="4538663" cy="627956"/>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p>
            <a:pPr/>
            <a:r>
              <a:t>JSON over UNIX socket)</a:t>
            </a:r>
          </a:p>
        </p:txBody>
      </p:sp>
      <p:sp>
        <p:nvSpPr>
          <p:cNvPr id="162" name="local - on machine"/>
          <p:cNvSpPr txBox="1"/>
          <p:nvPr/>
        </p:nvSpPr>
        <p:spPr>
          <a:xfrm>
            <a:off x="15054270" y="3711057"/>
            <a:ext cx="4691062" cy="784820"/>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sz="4800"/>
            </a:lvl1pPr>
          </a:lstStyle>
          <a:p>
            <a:pPr/>
            <a:r>
              <a:t>local - on machine</a:t>
            </a:r>
          </a:p>
        </p:txBody>
      </p:sp>
      <p:sp>
        <p:nvSpPr>
          <p:cNvPr id="163" name="Double Arrow"/>
          <p:cNvSpPr/>
          <p:nvPr/>
        </p:nvSpPr>
        <p:spPr>
          <a:xfrm>
            <a:off x="14675738" y="4349436"/>
            <a:ext cx="5511075" cy="1058873"/>
          </a:xfrm>
          <a:prstGeom prst="leftRightArrow">
            <a:avLst>
              <a:gd name="adj1" fmla="val 32000"/>
              <a:gd name="adj2" fmla="val 55659"/>
            </a:avLst>
          </a:prstGeom>
          <a:solidFill>
            <a:schemeClr val="accent1"/>
          </a:solidFill>
          <a:ln w="12700">
            <a:miter lim="400000"/>
          </a:ln>
        </p:spPr>
        <p:txBody>
          <a:bodyPr tIns="91439" bIns="91439" anchor="ctr"/>
          <a:lstStyle/>
          <a:p>
            <a:pPr>
              <a:defRPr sz="2200">
                <a:solidFill>
                  <a:srgbClr val="FFFFFF"/>
                </a:solidFill>
              </a:defRPr>
            </a:pPr>
          </a:p>
        </p:txBody>
      </p:sp>
      <p:sp>
        <p:nvSpPr>
          <p:cNvPr id="164" name="Response"/>
          <p:cNvSpPr txBox="1"/>
          <p:nvPr/>
        </p:nvSpPr>
        <p:spPr>
          <a:xfrm>
            <a:off x="7758462" y="9563711"/>
            <a:ext cx="1957089" cy="627956"/>
          </a:xfrm>
          <a:prstGeom prst="rect">
            <a:avLst/>
          </a:prstGeom>
          <a:ln w="25400">
            <a:miter lim="400000"/>
          </a:ln>
          <a:extLst>
            <a:ext uri="{C572A759-6A51-4108-AA02-DFA0A04FC94B}">
              <ma14:wrappingTextBoxFlag xmlns:ma14="http://schemas.microsoft.com/office/mac/drawingml/2011/main" val="1"/>
            </a:ext>
          </a:extLst>
        </p:spPr>
        <p:txBody>
          <a:bodyPr wrap="none" lIns="85030" tIns="85030" rIns="85030" bIns="85030" anchor="ctr">
            <a:spAutoFit/>
          </a:bodyPr>
          <a:lstStyle>
            <a:lvl1pPr>
              <a:defRPr>
                <a:solidFill>
                  <a:srgbClr val="FEBB92"/>
                </a:solidFill>
              </a:defRPr>
            </a:lvl1pPr>
          </a:lstStyle>
          <a:p>
            <a:pPr/>
            <a:r>
              <a:t>Response</a:t>
            </a:r>
          </a:p>
        </p:txBody>
      </p:sp>
      <p:sp>
        <p:nvSpPr>
          <p:cNvPr id="165" name="Content Placeholder 2"/>
          <p:cNvSpPr txBox="1"/>
          <p:nvPr/>
        </p:nvSpPr>
        <p:spPr>
          <a:xfrm>
            <a:off x="11439141" y="6908389"/>
            <a:ext cx="12111346" cy="8479020"/>
          </a:xfrm>
          <a:prstGeom prst="rect">
            <a:avLst/>
          </a:prstGeom>
          <a:ln w="25400">
            <a:miter lim="400000"/>
          </a:ln>
          <a:extLst>
            <a:ext uri="{C572A759-6A51-4108-AA02-DFA0A04FC94B}">
              <ma14:wrappingTextBoxFlag xmlns:ma14="http://schemas.microsoft.com/office/mac/drawingml/2011/main" val="1"/>
            </a:ext>
          </a:extLst>
        </p:spPr>
        <p:txBody>
          <a:bodyPr lIns="108838" tIns="108838" rIns="108838" bIns="108838">
            <a:normAutofit fontScale="100000" lnSpcReduction="0"/>
          </a:bodyPr>
          <a:lstStyle/>
          <a:p>
            <a:pPr marL="487671" indent="-487671" defTabSz="1950690">
              <a:lnSpc>
                <a:spcPct val="90000"/>
              </a:lnSpc>
              <a:spcBef>
                <a:spcPts val="2000"/>
              </a:spcBef>
              <a:buClr>
                <a:schemeClr val="accent6"/>
              </a:buClr>
              <a:buSzPct val="100000"/>
              <a:buFont typeface="Arial"/>
              <a:buChar char="•"/>
              <a:defRPr sz="8000">
                <a:solidFill>
                  <a:srgbClr val="44546A"/>
                </a:solidFill>
                <a:latin typeface="Mada"/>
                <a:ea typeface="Mada"/>
                <a:cs typeface="Mada"/>
                <a:sym typeface="Mada"/>
              </a:defRPr>
            </a:pPr>
            <a:r>
              <a:t>JSON in, JSON out</a:t>
            </a:r>
            <a:endParaRPr sz="10200"/>
          </a:p>
          <a:p>
            <a:pPr marL="487671" indent="-487671" defTabSz="1950690">
              <a:lnSpc>
                <a:spcPct val="90000"/>
              </a:lnSpc>
              <a:spcBef>
                <a:spcPts val="2000"/>
              </a:spcBef>
              <a:buClr>
                <a:schemeClr val="accent6"/>
              </a:buClr>
              <a:buSzPct val="100000"/>
              <a:buFont typeface="Arial"/>
              <a:buChar char="•"/>
              <a:defRPr sz="8000">
                <a:solidFill>
                  <a:srgbClr val="44546A"/>
                </a:solidFill>
                <a:latin typeface="Mada"/>
                <a:ea typeface="Mada"/>
                <a:cs typeface="Mada"/>
                <a:sym typeface="Mada"/>
              </a:defRPr>
            </a:pPr>
            <a:r>
              <a:t>Many available tools</a:t>
            </a:r>
            <a:endParaRPr sz="10200"/>
          </a:p>
          <a:p>
            <a:pPr lvl="1" marL="975344" indent="-487671" defTabSz="1950690">
              <a:lnSpc>
                <a:spcPct val="90000"/>
              </a:lnSpc>
              <a:spcBef>
                <a:spcPts val="1000"/>
              </a:spcBef>
              <a:buClr>
                <a:schemeClr val="accent5"/>
              </a:buClr>
              <a:buSzPct val="100000"/>
              <a:buFont typeface="Arial"/>
              <a:buChar char="•"/>
              <a:defRPr sz="9200">
                <a:solidFill>
                  <a:srgbClr val="44546A"/>
                </a:solidFill>
                <a:latin typeface="Mada"/>
                <a:ea typeface="Mada"/>
                <a:cs typeface="Mada"/>
                <a:sym typeface="Mada"/>
              </a:defRPr>
            </a:pPr>
            <a:r>
              <a:t>jq</a:t>
            </a:r>
          </a:p>
          <a:p>
            <a:pPr lvl="1" marL="975344" indent="-487671" defTabSz="1950690">
              <a:lnSpc>
                <a:spcPct val="90000"/>
              </a:lnSpc>
              <a:spcBef>
                <a:spcPts val="1000"/>
              </a:spcBef>
              <a:buClr>
                <a:schemeClr val="accent5"/>
              </a:buClr>
              <a:buSzPct val="100000"/>
              <a:buFont typeface="Arial"/>
              <a:buChar char="•"/>
              <a:defRPr sz="9200">
                <a:solidFill>
                  <a:srgbClr val="44546A"/>
                </a:solidFill>
                <a:latin typeface="Mada"/>
                <a:ea typeface="Mada"/>
                <a:cs typeface="Mada"/>
                <a:sym typeface="Mada"/>
              </a:defRPr>
            </a:pPr>
            <a:r>
              <a:t>jsonlint.com</a:t>
            </a:r>
          </a:p>
          <a:p>
            <a:pPr lvl="1" marL="975344" indent="-487671" defTabSz="1950690">
              <a:lnSpc>
                <a:spcPct val="90000"/>
              </a:lnSpc>
              <a:spcBef>
                <a:spcPts val="1000"/>
              </a:spcBef>
              <a:buClr>
                <a:schemeClr val="accent5"/>
              </a:buClr>
              <a:buSzPct val="100000"/>
              <a:buFont typeface="Arial"/>
              <a:buChar char="•"/>
              <a:defRPr sz="9200">
                <a:solidFill>
                  <a:srgbClr val="44546A"/>
                </a:solidFill>
                <a:latin typeface="Mada"/>
                <a:ea typeface="Mada"/>
                <a:cs typeface="Mada"/>
                <a:sym typeface="Mada"/>
              </a:defRPr>
            </a:pPr>
            <a:r>
              <a:t>jsonviewer.stack.hu</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itle 3"/>
          <p:cNvSpPr txBox="1"/>
          <p:nvPr>
            <p:ph type="title"/>
          </p:nvPr>
        </p:nvSpPr>
        <p:spPr>
          <a:xfrm>
            <a:off x="1676397" y="730250"/>
            <a:ext cx="21031200" cy="2651126"/>
          </a:xfrm>
          <a:prstGeom prst="rect">
            <a:avLst/>
          </a:prstGeom>
        </p:spPr>
        <p:txBody>
          <a:bodyPr/>
          <a:lstStyle>
            <a:lvl1pPr defTabSz="1499616">
              <a:defRPr sz="8692"/>
            </a:lvl1pPr>
          </a:lstStyle>
          <a:p>
            <a:pPr/>
            <a:r>
              <a:t>Standard format ≠ Standard data model</a:t>
            </a:r>
          </a:p>
        </p:txBody>
      </p:sp>
      <p:sp>
        <p:nvSpPr>
          <p:cNvPr id="170" name="Subtitle 4"/>
          <p:cNvSpPr txBox="1"/>
          <p:nvPr>
            <p:ph type="body" idx="1"/>
          </p:nvPr>
        </p:nvSpPr>
        <p:spPr>
          <a:xfrm>
            <a:off x="1676400" y="3651249"/>
            <a:ext cx="21031200" cy="8479020"/>
          </a:xfrm>
          <a:prstGeom prst="rect">
            <a:avLst/>
          </a:prstGeom>
        </p:spPr>
        <p:txBody>
          <a:bodyPr/>
          <a:lstStyle/>
          <a:p>
            <a:pPr/>
            <a:r>
              <a:t>YANG models not standardized for DHCP servers, may not be possible</a:t>
            </a:r>
          </a:p>
          <a:p>
            <a:pPr/>
            <a:r>
              <a:t>Kea has YANG/Netconf integration via Sysrepo, immature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ISCtemplate012020widescreenlight">
  <a:themeElements>
    <a:clrScheme name="ISCtemplate012020widescreenlight">
      <a:dk1>
        <a:srgbClr val="3B3B3B"/>
      </a:dk1>
      <a:lt1>
        <a:srgbClr val="E7E6E6"/>
      </a:lt1>
      <a:dk2>
        <a:srgbClr val="A7A7A7"/>
      </a:dk2>
      <a:lt2>
        <a:srgbClr val="535353"/>
      </a:lt2>
      <a:accent1>
        <a:srgbClr val="2167FC"/>
      </a:accent1>
      <a:accent2>
        <a:srgbClr val="ED7D31"/>
      </a:accent2>
      <a:accent3>
        <a:srgbClr val="A5A5A5"/>
      </a:accent3>
      <a:accent4>
        <a:srgbClr val="FFC000"/>
      </a:accent4>
      <a:accent5>
        <a:srgbClr val="CE070B"/>
      </a:accent5>
      <a:accent6>
        <a:srgbClr val="00A652"/>
      </a:accent6>
      <a:hlink>
        <a:srgbClr val="0000FF"/>
      </a:hlink>
      <a:folHlink>
        <a:srgbClr val="FF00FF"/>
      </a:folHlink>
    </a:clrScheme>
    <a:fontScheme name="ISCtemplate012020widescreenlight">
      <a:majorFont>
        <a:latin typeface="Helvetica"/>
        <a:ea typeface="Helvetica"/>
        <a:cs typeface="Helvetica"/>
      </a:majorFont>
      <a:minorFont>
        <a:latin typeface="Calibri"/>
        <a:ea typeface="Calibri"/>
        <a:cs typeface="Calibri"/>
      </a:minorFont>
    </a:fontScheme>
    <a:fmtScheme name="ISCtemplate012020widescreen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B3B3B"/>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B3B3B"/>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ISCtemplate012020widescreenlight">
  <a:themeElements>
    <a:clrScheme name="ISCtemplate012020widescreenlight">
      <a:dk1>
        <a:srgbClr val="000000"/>
      </a:dk1>
      <a:lt1>
        <a:srgbClr val="FFFFFF"/>
      </a:lt1>
      <a:dk2>
        <a:srgbClr val="A7A7A7"/>
      </a:dk2>
      <a:lt2>
        <a:srgbClr val="535353"/>
      </a:lt2>
      <a:accent1>
        <a:srgbClr val="2167FC"/>
      </a:accent1>
      <a:accent2>
        <a:srgbClr val="ED7D31"/>
      </a:accent2>
      <a:accent3>
        <a:srgbClr val="A5A5A5"/>
      </a:accent3>
      <a:accent4>
        <a:srgbClr val="FFC000"/>
      </a:accent4>
      <a:accent5>
        <a:srgbClr val="CE070B"/>
      </a:accent5>
      <a:accent6>
        <a:srgbClr val="00A652"/>
      </a:accent6>
      <a:hlink>
        <a:srgbClr val="0000FF"/>
      </a:hlink>
      <a:folHlink>
        <a:srgbClr val="FF00FF"/>
      </a:folHlink>
    </a:clrScheme>
    <a:fontScheme name="ISCtemplate012020widescreenlight">
      <a:majorFont>
        <a:latin typeface="Helvetica"/>
        <a:ea typeface="Helvetica"/>
        <a:cs typeface="Helvetica"/>
      </a:majorFont>
      <a:minorFont>
        <a:latin typeface="Calibri"/>
        <a:ea typeface="Calibri"/>
        <a:cs typeface="Calibri"/>
      </a:minorFont>
    </a:fontScheme>
    <a:fmtScheme name="ISCtemplate012020widescreen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B3B3B"/>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B3B3B"/>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