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3" r:id="rId1"/>
    <p:sldMasterId id="2147483714" r:id="rId2"/>
    <p:sldMasterId id="2147483716" r:id="rId3"/>
  </p:sldMasterIdLst>
  <p:notesMasterIdLst>
    <p:notesMasterId r:id="rId61"/>
  </p:notesMasterIdLst>
  <p:sldIdLst>
    <p:sldId id="256" r:id="rId4"/>
    <p:sldId id="257" r:id="rId5"/>
    <p:sldId id="308" r:id="rId6"/>
    <p:sldId id="307" r:id="rId7"/>
    <p:sldId id="259" r:id="rId8"/>
    <p:sldId id="260" r:id="rId9"/>
    <p:sldId id="263" r:id="rId10"/>
    <p:sldId id="261" r:id="rId11"/>
    <p:sldId id="262" r:id="rId12"/>
    <p:sldId id="264" r:id="rId13"/>
    <p:sldId id="265" r:id="rId14"/>
    <p:sldId id="266" r:id="rId15"/>
    <p:sldId id="267" r:id="rId16"/>
    <p:sldId id="268" r:id="rId17"/>
    <p:sldId id="306" r:id="rId18"/>
    <p:sldId id="270" r:id="rId19"/>
    <p:sldId id="271" r:id="rId20"/>
    <p:sldId id="272" r:id="rId21"/>
    <p:sldId id="278" r:id="rId22"/>
    <p:sldId id="276" r:id="rId23"/>
    <p:sldId id="279" r:id="rId24"/>
    <p:sldId id="281"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8" r:id="rId39"/>
    <p:sldId id="300" r:id="rId40"/>
    <p:sldId id="299" r:id="rId41"/>
    <p:sldId id="301" r:id="rId42"/>
    <p:sldId id="304" r:id="rId43"/>
    <p:sldId id="305" r:id="rId44"/>
    <p:sldId id="783" r:id="rId45"/>
    <p:sldId id="314" r:id="rId46"/>
    <p:sldId id="1042" r:id="rId47"/>
    <p:sldId id="936" r:id="rId48"/>
    <p:sldId id="1043" r:id="rId49"/>
    <p:sldId id="930" r:id="rId50"/>
    <p:sldId id="929" r:id="rId51"/>
    <p:sldId id="280" r:id="rId52"/>
    <p:sldId id="1038" r:id="rId53"/>
    <p:sldId id="1041" r:id="rId54"/>
    <p:sldId id="782" r:id="rId55"/>
    <p:sldId id="1044" r:id="rId56"/>
    <p:sldId id="1045" r:id="rId57"/>
    <p:sldId id="1048" r:id="rId58"/>
    <p:sldId id="1046" r:id="rId59"/>
    <p:sldId id="1047" r:id="rId60"/>
  </p:sldIdLst>
  <p:sldSz cx="9144000" cy="5143500" type="screen16x9"/>
  <p:notesSz cx="6858000" cy="9144000"/>
  <p:embeddedFontLst>
    <p:embeddedFont>
      <p:font typeface="Calibri" panose="020F0502020204030204" pitchFamily="34" charset="0"/>
      <p:regular r:id="rId62"/>
      <p:bold r:id="rId63"/>
      <p:italic r:id="rId64"/>
      <p:boldItalic r:id="rId65"/>
    </p:embeddedFont>
    <p:embeddedFont>
      <p:font typeface="Corbel" panose="020B0503020204020204" pitchFamily="34" charset="0"/>
      <p:regular r:id="rId66"/>
      <p:bold r:id="rId67"/>
      <p:italic r:id="rId68"/>
      <p:boldItalic r:id="rId69"/>
    </p:embeddedFont>
    <p:embeddedFont>
      <p:font typeface="Gill Sans" panose="020B0502020104020203" pitchFamily="34" charset="-79"/>
      <p:regular r:id="rId70"/>
      <p:bold r:id="rId71"/>
    </p:embeddedFont>
    <p:embeddedFont>
      <p:font typeface="Helvetica Neue" panose="02000503000000020004" pitchFamily="2" charset="0"/>
      <p:regular r:id="rId72"/>
      <p:bold r:id="rId73"/>
      <p:italic r:id="rId74"/>
      <p:boldItalic r:id="rId75"/>
    </p:embeddedFont>
    <p:embeddedFont>
      <p:font typeface="Helvetica Neue Light" panose="02000403000000020004" pitchFamily="2" charset="0"/>
      <p:regular r:id="rId76"/>
      <p:bold r:id="rId77"/>
      <p:italic r:id="rId78"/>
      <p:boldItalic r:id="rId79"/>
    </p:embeddedFont>
    <p:embeddedFont>
      <p:font typeface="Merriweather Sans" pitchFamily="2" charset="77"/>
      <p:regular r:id="rId80"/>
      <p:bold r:id="rId81"/>
      <p:italic r:id="rId82"/>
      <p:boldItalic r:id="rId83"/>
    </p:embeddedFont>
    <p:embeddedFont>
      <p:font typeface="PT Sans" panose="020B0503020203020204" pitchFamily="34" charset="77"/>
      <p:regular r:id="rId84"/>
      <p:bold r:id="rId85"/>
      <p:italic r:id="rId86"/>
      <p:boldItalic r:id="rId87"/>
    </p:embeddedFont>
    <p:embeddedFont>
      <p:font typeface="Tahoma" panose="020B0604030504040204" pitchFamily="34" charset="0"/>
      <p:regular r:id="rId88"/>
      <p:bold r:id="rId8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9">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8D0ED54-A603-459F-A965-810696273383}">
  <a:tblStyle styleId="{38D0ED54-A603-459F-A965-810696273383}"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1"/>
          </a:solidFill>
        </a:fill>
      </a:tcStyle>
    </a:wholeTbl>
    <a:band1H>
      <a:tcTxStyle/>
      <a:tcStyle>
        <a:tcBdr/>
        <a:fill>
          <a:solidFill>
            <a:srgbClr val="CDD4E3"/>
          </a:solidFill>
        </a:fill>
      </a:tcStyle>
    </a:band1H>
    <a:band2H>
      <a:tcTxStyle/>
      <a:tcStyle>
        <a:tcBdr/>
      </a:tcStyle>
    </a:band2H>
    <a:band1V>
      <a:tcTxStyle/>
      <a:tcStyle>
        <a:tcBdr/>
        <a:fill>
          <a:solidFill>
            <a:srgbClr val="CDD4E3"/>
          </a:solidFill>
        </a:fill>
      </a:tcStyle>
    </a:band1V>
    <a:band2V>
      <a:tcTxStyle/>
      <a:tcStyle>
        <a:tcBdr/>
      </a:tcStyle>
    </a:band2V>
    <a:lastCol>
      <a:tcTxStyle b="on" i="off">
        <a:font>
          <a:latin typeface="Arial"/>
          <a:ea typeface="Arial"/>
          <a:cs typeface="Arial"/>
        </a:font>
        <a:schemeClr val="lt1"/>
      </a:tcTxStyle>
      <a:tcStyle>
        <a:tcBdr/>
        <a:fill>
          <a:solidFill>
            <a:schemeClr val="accent2"/>
          </a:solidFill>
        </a:fill>
      </a:tcStyle>
    </a:lastCol>
    <a:firstCol>
      <a:tcTxStyle b="on" i="off">
        <a:font>
          <a:latin typeface="Arial"/>
          <a:ea typeface="Arial"/>
          <a:cs typeface="Arial"/>
        </a:font>
        <a:schemeClr val="lt1"/>
      </a:tcTxStyle>
      <a:tcStyle>
        <a:tcBdr/>
        <a:fill>
          <a:solidFill>
            <a:schemeClr val="accent2"/>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2"/>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2"/>
          </a:solidFill>
        </a:fill>
      </a:tcStyle>
    </a:firstRow>
    <a:neCell>
      <a:tcTxStyle/>
      <a:tcStyle>
        <a:tcBdr/>
      </a:tcStyle>
    </a:neCell>
    <a:nwCell>
      <a:tcTxStyle/>
      <a:tcStyle>
        <a:tcBdr/>
      </a:tcStyle>
    </a:nwCell>
  </a:tblStyle>
  <a:tblStyle styleId="{C77D7896-9AB1-45D3-876E-9B1F612B605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211E362-AB31-4506-8093-593DB6DC65DB}" styleName="Table_2">
    <a:wholeTbl>
      <a:tcTxStyle b="off" i="off">
        <a:font>
          <a:latin typeface="Arial"/>
          <a:ea typeface="Arial"/>
          <a:cs typeface="Arial"/>
        </a:font>
        <a:schemeClr val="dk1"/>
      </a:tcTxStyle>
      <a:tcStyle>
        <a:tcBdr>
          <a:left>
            <a:ln w="12700" cap="flat" cmpd="sng">
              <a:solidFill>
                <a:schemeClr val="accent2"/>
              </a:solidFill>
              <a:prstDash val="solid"/>
              <a:round/>
              <a:headEnd type="none" w="sm" len="sm"/>
              <a:tailEnd type="none" w="sm" len="sm"/>
            </a:ln>
          </a:left>
          <a:right>
            <a:ln w="12700" cap="flat" cmpd="sng">
              <a:solidFill>
                <a:schemeClr val="accent2"/>
              </a:solidFill>
              <a:prstDash val="solid"/>
              <a:round/>
              <a:headEnd type="none" w="sm" len="sm"/>
              <a:tailEnd type="none" w="sm" len="sm"/>
            </a:ln>
          </a:right>
          <a:top>
            <a:ln w="12700" cap="flat" cmpd="sng">
              <a:solidFill>
                <a:schemeClr val="accent2"/>
              </a:solidFill>
              <a:prstDash val="solid"/>
              <a:round/>
              <a:headEnd type="none" w="sm" len="sm"/>
              <a:tailEnd type="none" w="sm" len="sm"/>
            </a:ln>
          </a:top>
          <a:bottom>
            <a:ln w="12700" cap="flat" cmpd="sng">
              <a:solidFill>
                <a:schemeClr val="accent2"/>
              </a:solidFill>
              <a:prstDash val="solid"/>
              <a:round/>
              <a:headEnd type="none" w="sm" len="sm"/>
              <a:tailEnd type="none" w="sm" len="sm"/>
            </a:ln>
          </a:bottom>
          <a:insideH>
            <a:ln w="12700" cap="flat" cmpd="sng">
              <a:solidFill>
                <a:schemeClr val="accent2"/>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chemeClr val="lt1"/>
          </a:solidFill>
        </a:fill>
      </a:tcStyle>
    </a:wholeTbl>
    <a:band1H>
      <a:tcTxStyle/>
      <a:tcStyle>
        <a:tcBdr/>
        <a:fill>
          <a:solidFill>
            <a:srgbClr val="E8EBF1"/>
          </a:solidFill>
        </a:fill>
      </a:tcStyle>
    </a:band1H>
    <a:band2H>
      <a:tcTxStyle/>
      <a:tcStyle>
        <a:tcBdr/>
      </a:tcStyle>
    </a:band2H>
    <a:band1V>
      <a:tcTxStyle/>
      <a:tcStyle>
        <a:tcBdr/>
        <a:fill>
          <a:solidFill>
            <a:srgbClr val="E8EBF1"/>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2"/>
              </a:solidFill>
              <a:prstDash val="solid"/>
              <a:round/>
              <a:headEnd type="none" w="sm" len="sm"/>
              <a:tailEnd type="none" w="sm" len="sm"/>
            </a:ln>
          </a:top>
        </a:tcBdr>
        <a:fill>
          <a:solidFill>
            <a:schemeClr val="l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2"/>
          </a:solidFill>
        </a:fill>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188"/>
    <p:restoredTop sz="94607"/>
  </p:normalViewPr>
  <p:slideViewPr>
    <p:cSldViewPr snapToGrid="0">
      <p:cViewPr varScale="1">
        <p:scale>
          <a:sx n="165" d="100"/>
          <a:sy n="165" d="100"/>
        </p:scale>
        <p:origin x="440" y="184"/>
      </p:cViewPr>
      <p:guideLst>
        <p:guide orient="horz" pos="119"/>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font" Target="fonts/font2.fntdata"/><Relationship Id="rId68" Type="http://schemas.openxmlformats.org/officeDocument/2006/relationships/font" Target="fonts/font7.fntdata"/><Relationship Id="rId84" Type="http://schemas.openxmlformats.org/officeDocument/2006/relationships/font" Target="fonts/font23.fntdata"/><Relationship Id="rId89" Type="http://schemas.openxmlformats.org/officeDocument/2006/relationships/font" Target="fonts/font28.fntdata"/><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font" Target="fonts/font13.fntdata"/><Relationship Id="rId79" Type="http://schemas.openxmlformats.org/officeDocument/2006/relationships/font" Target="fonts/font18.fntdata"/><Relationship Id="rId5" Type="http://schemas.openxmlformats.org/officeDocument/2006/relationships/slide" Target="slides/slide2.xml"/><Relationship Id="rId90" Type="http://schemas.openxmlformats.org/officeDocument/2006/relationships/presProps" Target="pres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font" Target="fonts/font3.fntdata"/><Relationship Id="rId69" Type="http://schemas.openxmlformats.org/officeDocument/2006/relationships/font" Target="fonts/font8.fntdata"/><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font" Target="fonts/font11.fntdata"/><Relationship Id="rId80" Type="http://schemas.openxmlformats.org/officeDocument/2006/relationships/font" Target="fonts/font19.fntdata"/><Relationship Id="rId85" Type="http://schemas.openxmlformats.org/officeDocument/2006/relationships/font" Target="fonts/font24.fntdata"/><Relationship Id="rId93"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font" Target="fonts/font6.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font" Target="fonts/font1.fntdata"/><Relationship Id="rId70" Type="http://schemas.openxmlformats.org/officeDocument/2006/relationships/font" Target="fonts/font9.fntdata"/><Relationship Id="rId75" Type="http://schemas.openxmlformats.org/officeDocument/2006/relationships/font" Target="fonts/font14.fntdata"/><Relationship Id="rId83" Type="http://schemas.openxmlformats.org/officeDocument/2006/relationships/font" Target="fonts/font22.fntdata"/><Relationship Id="rId88" Type="http://schemas.openxmlformats.org/officeDocument/2006/relationships/font" Target="fonts/font27.fntdata"/><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font" Target="fonts/font4.fntdata"/><Relationship Id="rId73" Type="http://schemas.openxmlformats.org/officeDocument/2006/relationships/font" Target="fonts/font12.fntdata"/><Relationship Id="rId78" Type="http://schemas.openxmlformats.org/officeDocument/2006/relationships/font" Target="fonts/font17.fntdata"/><Relationship Id="rId81" Type="http://schemas.openxmlformats.org/officeDocument/2006/relationships/font" Target="fonts/font20.fntdata"/><Relationship Id="rId86" Type="http://schemas.openxmlformats.org/officeDocument/2006/relationships/font" Target="fonts/font25.fntdata"/><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font" Target="fonts/font15.fntdata"/><Relationship Id="rId7" Type="http://schemas.openxmlformats.org/officeDocument/2006/relationships/slide" Target="slides/slide4.xml"/><Relationship Id="rId71" Type="http://schemas.openxmlformats.org/officeDocument/2006/relationships/font" Target="fonts/font10.fntdata"/><Relationship Id="rId92"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font" Target="fonts/font5.fntdata"/><Relationship Id="rId87" Type="http://schemas.openxmlformats.org/officeDocument/2006/relationships/font" Target="fonts/font26.fntdata"/><Relationship Id="rId61" Type="http://schemas.openxmlformats.org/officeDocument/2006/relationships/notesMaster" Target="notesMasters/notesMaster1.xml"/><Relationship Id="rId82" Type="http://schemas.openxmlformats.org/officeDocument/2006/relationships/font" Target="fonts/font21.fntdata"/><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1pPr>
            <a:lvl2pPr marL="914400" marR="0" lvl="1"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2pPr>
            <a:lvl3pPr marL="1371600" marR="0" lvl="2"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3pPr>
            <a:lvl4pPr marL="1828800" marR="0" lvl="3"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4pPr>
            <a:lvl5pPr marL="2286000" marR="0" lvl="4"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5pPr>
            <a:lvl6pPr marL="2743200" marR="0" lvl="5"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6pPr>
            <a:lvl7pPr marL="3200400" marR="0" lvl="6"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7pPr>
            <a:lvl8pPr marL="3657600" marR="0" lvl="7"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8pPr>
            <a:lvl9pPr marL="4114800" marR="0" lvl="8" indent="-228600" algn="l" rtl="0">
              <a:spcBef>
                <a:spcPts val="0"/>
              </a:spcBef>
              <a:spcAft>
                <a:spcPts val="0"/>
              </a:spcAft>
              <a:buSzPts val="1400"/>
              <a:buNone/>
              <a:defRPr sz="900" b="0" i="0" u="none" strike="noStrike" cap="none">
                <a:latin typeface="Merriweather Sans"/>
                <a:ea typeface="Merriweather Sans"/>
                <a:cs typeface="Merriweather Sans"/>
                <a:sym typeface="Merriweather Sans"/>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38" name="Google Shape;43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39" name="Google Shape;439;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2200" b="0" i="0" u="none" strike="noStrike" cap="none">
                <a:solidFill>
                  <a:srgbClr val="535353"/>
                </a:solidFill>
                <a:latin typeface="Gill Sans"/>
                <a:ea typeface="Gill Sans"/>
                <a:cs typeface="Gill Sans"/>
                <a:sym typeface="Gill Sans"/>
              </a:rPr>
              <a:t>1</a:t>
            </a:fld>
            <a:endParaRPr sz="2200" dirty="0">
              <a:solidFill>
                <a:srgbClr val="535353"/>
              </a:solidFill>
              <a:latin typeface="Gill Sans"/>
              <a:ea typeface="Gill Sans"/>
              <a:cs typeface="Gill Sans"/>
              <a:sym typeface="Gill San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23" name="Google Shape;62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1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3" name="Google Shape;71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1"/>
        <p:cNvGrpSpPr/>
        <p:nvPr/>
      </p:nvGrpSpPr>
      <p:grpSpPr>
        <a:xfrm>
          <a:off x="0" y="0"/>
          <a:ext cx="0" cy="0"/>
          <a:chOff x="0" y="0"/>
          <a:chExt cx="0" cy="0"/>
        </a:xfrm>
      </p:grpSpPr>
      <p:sp>
        <p:nvSpPr>
          <p:cNvPr id="802" name="Google Shape;802;p1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03" name="Google Shape;8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p1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59" name="Google Shape;85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6"/>
        <p:cNvGrpSpPr/>
        <p:nvPr/>
      </p:nvGrpSpPr>
      <p:grpSpPr>
        <a:xfrm>
          <a:off x="0" y="0"/>
          <a:ext cx="0" cy="0"/>
          <a:chOff x="0" y="0"/>
          <a:chExt cx="0" cy="0"/>
        </a:xfrm>
      </p:grpSpPr>
      <p:sp>
        <p:nvSpPr>
          <p:cNvPr id="897" name="Google Shape;897;p1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98" name="Google Shape;89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8" name="Google Shape;61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850592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6"/>
        <p:cNvGrpSpPr/>
        <p:nvPr/>
      </p:nvGrpSpPr>
      <p:grpSpPr>
        <a:xfrm>
          <a:off x="0" y="0"/>
          <a:ext cx="0" cy="0"/>
          <a:chOff x="0" y="0"/>
          <a:chExt cx="0" cy="0"/>
        </a:xfrm>
      </p:grpSpPr>
      <p:sp>
        <p:nvSpPr>
          <p:cNvPr id="937" name="Google Shape;937;p1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38" name="Google Shape;93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p1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45" name="Google Shape;94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2"/>
        <p:cNvGrpSpPr/>
        <p:nvPr/>
      </p:nvGrpSpPr>
      <p:grpSpPr>
        <a:xfrm>
          <a:off x="0" y="0"/>
          <a:ext cx="0" cy="0"/>
          <a:chOff x="0" y="0"/>
          <a:chExt cx="0" cy="0"/>
        </a:xfrm>
      </p:grpSpPr>
      <p:sp>
        <p:nvSpPr>
          <p:cNvPr id="953" name="Google Shape;953;p1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54" name="Google Shape;954;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p23:notes"/>
          <p:cNvSpPr>
            <a:spLocks noGrp="1" noRot="1" noChangeAspect="1"/>
          </p:cNvSpPr>
          <p:nvPr>
            <p:ph type="sldImg" idx="2"/>
          </p:nvPr>
        </p:nvSpPr>
        <p:spPr>
          <a:xfrm>
            <a:off x="455613" y="719138"/>
            <a:ext cx="6391275" cy="3595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125" name="Google Shape;1125;p2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MP_REACH_NLRI Path Attribute. Optional and Transitive </a:t>
            </a:r>
            <a:endParaRPr dirty="0"/>
          </a:p>
        </p:txBody>
      </p:sp>
      <p:sp>
        <p:nvSpPr>
          <p:cNvPr id="1126" name="Google Shape;1126;p23:notes"/>
          <p:cNvSpPr txBox="1">
            <a:spLocks noGrp="1"/>
          </p:cNvSpPr>
          <p:nvPr>
            <p:ph type="sldNum" idx="12"/>
          </p:nvPr>
        </p:nvSpPr>
        <p:spPr>
          <a:xfrm>
            <a:off x="4137025" y="9107488"/>
            <a:ext cx="3163887" cy="4794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2200">
                <a:solidFill>
                  <a:srgbClr val="535353"/>
                </a:solidFill>
                <a:latin typeface="Gill Sans"/>
                <a:ea typeface="Gill Sans"/>
                <a:cs typeface="Gill Sans"/>
                <a:sym typeface="Gill Sans"/>
              </a:rPr>
              <a:t>19</a:t>
            </a:fld>
            <a:endParaRPr sz="2200" dirty="0">
              <a:solidFill>
                <a:srgbClr val="535353"/>
              </a:solidFill>
              <a:latin typeface="Gill Sans"/>
              <a:ea typeface="Gill Sans"/>
              <a:cs typeface="Gill Sans"/>
              <a:sym typeface="Gill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5" name="Google Shape;44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5"/>
        <p:cNvGrpSpPr/>
        <p:nvPr/>
      </p:nvGrpSpPr>
      <p:grpSpPr>
        <a:xfrm>
          <a:off x="0" y="0"/>
          <a:ext cx="0" cy="0"/>
          <a:chOff x="0" y="0"/>
          <a:chExt cx="0" cy="0"/>
        </a:xfrm>
      </p:grpSpPr>
      <p:sp>
        <p:nvSpPr>
          <p:cNvPr id="1036" name="Google Shape;1036;p2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37" name="Google Shape;1037;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p2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71" name="Google Shape;1171;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7"/>
        <p:cNvGrpSpPr/>
        <p:nvPr/>
      </p:nvGrpSpPr>
      <p:grpSpPr>
        <a:xfrm>
          <a:off x="0" y="0"/>
          <a:ext cx="0" cy="0"/>
          <a:chOff x="0" y="0"/>
          <a:chExt cx="0" cy="0"/>
        </a:xfrm>
      </p:grpSpPr>
      <p:sp>
        <p:nvSpPr>
          <p:cNvPr id="1258" name="Google Shape;1258;p2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9" name="Google Shape;1259;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p2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36" name="Google Shape;1436;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3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27" name="Google Shape;152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7"/>
        <p:cNvGrpSpPr/>
        <p:nvPr/>
      </p:nvGrpSpPr>
      <p:grpSpPr>
        <a:xfrm>
          <a:off x="0" y="0"/>
          <a:ext cx="0" cy="0"/>
          <a:chOff x="0" y="0"/>
          <a:chExt cx="0" cy="0"/>
        </a:xfrm>
      </p:grpSpPr>
      <p:sp>
        <p:nvSpPr>
          <p:cNvPr id="1578" name="Google Shape;1578;p3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79" name="Google Shape;157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32: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55" name="Google Shape;1655;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3"/>
        <p:cNvGrpSpPr/>
        <p:nvPr/>
      </p:nvGrpSpPr>
      <p:grpSpPr>
        <a:xfrm>
          <a:off x="0" y="0"/>
          <a:ext cx="0" cy="0"/>
          <a:chOff x="0" y="0"/>
          <a:chExt cx="0" cy="0"/>
        </a:xfrm>
      </p:grpSpPr>
      <p:sp>
        <p:nvSpPr>
          <p:cNvPr id="1704" name="Google Shape;1704;p3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05" name="Google Shape;1705;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8"/>
        <p:cNvGrpSpPr/>
        <p:nvPr/>
      </p:nvGrpSpPr>
      <p:grpSpPr>
        <a:xfrm>
          <a:off x="0" y="0"/>
          <a:ext cx="0" cy="0"/>
          <a:chOff x="0" y="0"/>
          <a:chExt cx="0" cy="0"/>
        </a:xfrm>
      </p:grpSpPr>
      <p:sp>
        <p:nvSpPr>
          <p:cNvPr id="1759" name="Google Shape;1759;p34:notes"/>
          <p:cNvSpPr>
            <a:spLocks noGrp="1" noRot="1" noChangeAspect="1"/>
          </p:cNvSpPr>
          <p:nvPr>
            <p:ph type="sldImg" idx="2"/>
          </p:nvPr>
        </p:nvSpPr>
        <p:spPr>
          <a:xfrm>
            <a:off x="455613" y="719138"/>
            <a:ext cx="6391275" cy="3595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760" name="Google Shape;1760;p3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MP_REACH_NLRI Path Attribute. Optional and Transitive </a:t>
            </a:r>
            <a:endParaRPr dirty="0"/>
          </a:p>
        </p:txBody>
      </p:sp>
      <p:sp>
        <p:nvSpPr>
          <p:cNvPr id="1761" name="Google Shape;1761;p34:notes"/>
          <p:cNvSpPr txBox="1">
            <a:spLocks noGrp="1"/>
          </p:cNvSpPr>
          <p:nvPr>
            <p:ph type="sldNum" idx="12"/>
          </p:nvPr>
        </p:nvSpPr>
        <p:spPr>
          <a:xfrm>
            <a:off x="4137025" y="9107488"/>
            <a:ext cx="3163887" cy="4794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2200">
                <a:solidFill>
                  <a:srgbClr val="535353"/>
                </a:solidFill>
                <a:latin typeface="Gill Sans"/>
                <a:ea typeface="Gill Sans"/>
                <a:cs typeface="Gill Sans"/>
                <a:sym typeface="Gill Sans"/>
              </a:rPr>
              <a:t>28</a:t>
            </a:fld>
            <a:endParaRPr sz="2200" dirty="0">
              <a:solidFill>
                <a:srgbClr val="535353"/>
              </a:solidFill>
              <a:latin typeface="Gill Sans"/>
              <a:ea typeface="Gill Sans"/>
              <a:cs typeface="Gill Sans"/>
              <a:sym typeface="Gill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5"/>
        <p:cNvGrpSpPr/>
        <p:nvPr/>
      </p:nvGrpSpPr>
      <p:grpSpPr>
        <a:xfrm>
          <a:off x="0" y="0"/>
          <a:ext cx="0" cy="0"/>
          <a:chOff x="0" y="0"/>
          <a:chExt cx="0" cy="0"/>
        </a:xfrm>
      </p:grpSpPr>
      <p:sp>
        <p:nvSpPr>
          <p:cNvPr id="1786" name="Google Shape;1786;p3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87" name="Google Shape;1787;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71" name="Google Shape;471;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4147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p3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22" name="Google Shape;182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8"/>
        <p:cNvGrpSpPr/>
        <p:nvPr/>
      </p:nvGrpSpPr>
      <p:grpSpPr>
        <a:xfrm>
          <a:off x="0" y="0"/>
          <a:ext cx="0" cy="0"/>
          <a:chOff x="0" y="0"/>
          <a:chExt cx="0" cy="0"/>
        </a:xfrm>
      </p:grpSpPr>
      <p:sp>
        <p:nvSpPr>
          <p:cNvPr id="1889" name="Google Shape;1889;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90" name="Google Shape;1890;p37: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3"/>
        <p:cNvGrpSpPr/>
        <p:nvPr/>
      </p:nvGrpSpPr>
      <p:grpSpPr>
        <a:xfrm>
          <a:off x="0" y="0"/>
          <a:ext cx="0" cy="0"/>
          <a:chOff x="0" y="0"/>
          <a:chExt cx="0" cy="0"/>
        </a:xfrm>
      </p:grpSpPr>
      <p:sp>
        <p:nvSpPr>
          <p:cNvPr id="1894" name="Google Shape;1894;p38: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95" name="Google Shape;1895;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9"/>
        <p:cNvGrpSpPr/>
        <p:nvPr/>
      </p:nvGrpSpPr>
      <p:grpSpPr>
        <a:xfrm>
          <a:off x="0" y="0"/>
          <a:ext cx="0" cy="0"/>
          <a:chOff x="0" y="0"/>
          <a:chExt cx="0" cy="0"/>
        </a:xfrm>
      </p:grpSpPr>
      <p:sp>
        <p:nvSpPr>
          <p:cNvPr id="2020" name="Google Shape;2020;p3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21" name="Google Shape;2021;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9"/>
        <p:cNvGrpSpPr/>
        <p:nvPr/>
      </p:nvGrpSpPr>
      <p:grpSpPr>
        <a:xfrm>
          <a:off x="0" y="0"/>
          <a:ext cx="0" cy="0"/>
          <a:chOff x="0" y="0"/>
          <a:chExt cx="0" cy="0"/>
        </a:xfrm>
      </p:grpSpPr>
      <p:sp>
        <p:nvSpPr>
          <p:cNvPr id="2030" name="Google Shape;2030;p4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1" name="Google Shape;2031;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5"/>
        <p:cNvGrpSpPr/>
        <p:nvPr/>
      </p:nvGrpSpPr>
      <p:grpSpPr>
        <a:xfrm>
          <a:off x="0" y="0"/>
          <a:ext cx="0" cy="0"/>
          <a:chOff x="0" y="0"/>
          <a:chExt cx="0" cy="0"/>
        </a:xfrm>
      </p:grpSpPr>
      <p:sp>
        <p:nvSpPr>
          <p:cNvPr id="2036" name="Google Shape;2036;p4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037" name="Google Shape;2037;p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9"/>
        <p:cNvGrpSpPr/>
        <p:nvPr/>
      </p:nvGrpSpPr>
      <p:grpSpPr>
        <a:xfrm>
          <a:off x="0" y="0"/>
          <a:ext cx="0" cy="0"/>
          <a:chOff x="0" y="0"/>
          <a:chExt cx="0" cy="0"/>
        </a:xfrm>
      </p:grpSpPr>
      <p:sp>
        <p:nvSpPr>
          <p:cNvPr id="2050" name="Google Shape;2050;p43:notes"/>
          <p:cNvSpPr>
            <a:spLocks noGrp="1" noRot="1" noChangeAspect="1"/>
          </p:cNvSpPr>
          <p:nvPr>
            <p:ph type="sldImg" idx="2"/>
          </p:nvPr>
        </p:nvSpPr>
        <p:spPr>
          <a:xfrm>
            <a:off x="455613" y="719138"/>
            <a:ext cx="6391275" cy="3595687"/>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51" name="Google Shape;2051;p4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MP_REACH_NLRI Path Attribute. Optional and Transitive </a:t>
            </a:r>
            <a:endParaRPr dirty="0"/>
          </a:p>
        </p:txBody>
      </p:sp>
      <p:sp>
        <p:nvSpPr>
          <p:cNvPr id="2052" name="Google Shape;2052;p43:notes"/>
          <p:cNvSpPr txBox="1">
            <a:spLocks noGrp="1"/>
          </p:cNvSpPr>
          <p:nvPr>
            <p:ph type="sldNum" idx="12"/>
          </p:nvPr>
        </p:nvSpPr>
        <p:spPr>
          <a:xfrm>
            <a:off x="4137025" y="9107488"/>
            <a:ext cx="3163887" cy="47942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fld id="{00000000-1234-1234-1234-123412341234}" type="slidenum">
              <a:rPr lang="en-US" sz="2200">
                <a:solidFill>
                  <a:srgbClr val="535353"/>
                </a:solidFill>
                <a:latin typeface="Gill Sans"/>
                <a:ea typeface="Gill Sans"/>
                <a:cs typeface="Gill Sans"/>
                <a:sym typeface="Gill Sans"/>
              </a:rPr>
              <a:t>36</a:t>
            </a:fld>
            <a:endParaRPr sz="2200" dirty="0">
              <a:solidFill>
                <a:srgbClr val="535353"/>
              </a:solidFill>
              <a:latin typeface="Gill Sans"/>
              <a:ea typeface="Gill Sans"/>
              <a:cs typeface="Gill Sans"/>
              <a:sym typeface="Gill San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6"/>
        <p:cNvGrpSpPr/>
        <p:nvPr/>
      </p:nvGrpSpPr>
      <p:grpSpPr>
        <a:xfrm>
          <a:off x="0" y="0"/>
          <a:ext cx="0" cy="0"/>
          <a:chOff x="0" y="0"/>
          <a:chExt cx="0" cy="0"/>
        </a:xfrm>
      </p:grpSpPr>
      <p:sp>
        <p:nvSpPr>
          <p:cNvPr id="2177" name="Google Shape;2177;p4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78" name="Google Shape;2178;p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9"/>
        <p:cNvGrpSpPr/>
        <p:nvPr/>
      </p:nvGrpSpPr>
      <p:grpSpPr>
        <a:xfrm>
          <a:off x="0" y="0"/>
          <a:ext cx="0" cy="0"/>
          <a:chOff x="0" y="0"/>
          <a:chExt cx="0" cy="0"/>
        </a:xfrm>
      </p:grpSpPr>
      <p:sp>
        <p:nvSpPr>
          <p:cNvPr id="2100" name="Google Shape;2100;p4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01" name="Google Shape;2101;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5" name="Google Shape;227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6" name="Google Shape;4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9983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3"/>
        <p:cNvGrpSpPr/>
        <p:nvPr/>
      </p:nvGrpSpPr>
      <p:grpSpPr>
        <a:xfrm>
          <a:off x="0" y="0"/>
          <a:ext cx="0" cy="0"/>
          <a:chOff x="0" y="0"/>
          <a:chExt cx="0" cy="0"/>
        </a:xfrm>
      </p:grpSpPr>
      <p:sp>
        <p:nvSpPr>
          <p:cNvPr id="2474" name="Google Shape;2474;p49: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75" name="Google Shape;2475;p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9"/>
        <p:cNvGrpSpPr/>
        <p:nvPr/>
      </p:nvGrpSpPr>
      <p:grpSpPr>
        <a:xfrm>
          <a:off x="0" y="0"/>
          <a:ext cx="0" cy="0"/>
          <a:chOff x="0" y="0"/>
          <a:chExt cx="0" cy="0"/>
        </a:xfrm>
      </p:grpSpPr>
      <p:sp>
        <p:nvSpPr>
          <p:cNvPr id="2580" name="Google Shape;2580;p5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581" name="Google Shape;2581;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5" name="Google Shape;227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205230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Shape 352"/>
          <p:cNvSpPr>
            <a:spLocks noGrp="1" noRot="1" noChangeAspect="1"/>
          </p:cNvSpPr>
          <p:nvPr>
            <p:ph type="sldImg" idx="2"/>
          </p:nvPr>
        </p:nvSpPr>
        <p:spPr>
          <a:xfrm>
            <a:off x="455613" y="719138"/>
            <a:ext cx="6391275" cy="3595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3" name="Shape 353"/>
          <p:cNvSpPr txBox="1">
            <a:spLocks noGrp="1"/>
          </p:cNvSpPr>
          <p:nvPr>
            <p:ph type="body" idx="1"/>
          </p:nvPr>
        </p:nvSpPr>
        <p:spPr>
          <a:xfrm>
            <a:off x="730250" y="4554537"/>
            <a:ext cx="5841900" cy="4314900"/>
          </a:xfrm>
          <a:prstGeom prst="rect">
            <a:avLst/>
          </a:prstGeom>
        </p:spPr>
        <p:txBody>
          <a:bodyPr spcFirstLastPara="1" wrap="square" lIns="91425" tIns="91425" rIns="91425" bIns="91425" anchor="t" anchorCtr="0">
            <a:noAutofit/>
          </a:bodyPr>
          <a:lstStyle/>
          <a:p>
            <a:pPr marL="0" lvl="0" indent="0">
              <a:spcBef>
                <a:spcPts val="360"/>
              </a:spcBef>
              <a:spcAft>
                <a:spcPts val="0"/>
              </a:spcAft>
              <a:buNone/>
            </a:pPr>
            <a:endParaRPr dirty="0"/>
          </a:p>
        </p:txBody>
      </p:sp>
      <p:sp>
        <p:nvSpPr>
          <p:cNvPr id="354" name="Shape 354"/>
          <p:cNvSpPr txBox="1">
            <a:spLocks noGrp="1"/>
          </p:cNvSpPr>
          <p:nvPr>
            <p:ph type="sldNum" idx="12"/>
          </p:nvPr>
        </p:nvSpPr>
        <p:spPr>
          <a:xfrm>
            <a:off x="4137025" y="9107488"/>
            <a:ext cx="3163800" cy="479400"/>
          </a:xfrm>
          <a:prstGeom prst="rect">
            <a:avLst/>
          </a:prstGeom>
        </p:spPr>
        <p:txBody>
          <a:bodyPr spcFirstLastPara="1" wrap="square" lIns="96500" tIns="48250" rIns="96500" bIns="48250" anchor="b" anchorCtr="0">
            <a:noAutofit/>
          </a:bodyPr>
          <a:lstStyle/>
          <a:p>
            <a:pPr marL="0" lvl="0" indent="0">
              <a:spcBef>
                <a:spcPts val="0"/>
              </a:spcBef>
              <a:spcAft>
                <a:spcPts val="0"/>
              </a:spcAft>
              <a:buClr>
                <a:schemeClr val="dk1"/>
              </a:buClr>
              <a:buSzPts val="325"/>
              <a:buFont typeface="Calibri"/>
              <a:buNone/>
            </a:pPr>
            <a:fld id="{00000000-1234-1234-1234-123412341234}" type="slidenum">
              <a:rPr lang="en-US"/>
              <a:t>43</a:t>
            </a:fld>
            <a:endParaRPr dirty="0"/>
          </a:p>
        </p:txBody>
      </p:sp>
    </p:spTree>
    <p:extLst>
      <p:ext uri="{BB962C8B-B14F-4D97-AF65-F5344CB8AC3E}">
        <p14:creationId xmlns:p14="http://schemas.microsoft.com/office/powerpoint/2010/main" val="27159134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44</a:t>
            </a:fld>
            <a:endParaRPr lang="en-US"/>
          </a:p>
        </p:txBody>
      </p:sp>
    </p:spTree>
    <p:extLst>
      <p:ext uri="{BB962C8B-B14F-4D97-AF65-F5344CB8AC3E}">
        <p14:creationId xmlns:p14="http://schemas.microsoft.com/office/powerpoint/2010/main" val="135636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45</a:t>
            </a:fld>
            <a:endParaRPr lang="en-US"/>
          </a:p>
        </p:txBody>
      </p:sp>
    </p:spTree>
    <p:extLst>
      <p:ext uri="{BB962C8B-B14F-4D97-AF65-F5344CB8AC3E}">
        <p14:creationId xmlns:p14="http://schemas.microsoft.com/office/powerpoint/2010/main" val="248436150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46</a:t>
            </a:fld>
            <a:endParaRPr lang="en-US"/>
          </a:p>
        </p:txBody>
      </p:sp>
    </p:spTree>
    <p:extLst>
      <p:ext uri="{BB962C8B-B14F-4D97-AF65-F5344CB8AC3E}">
        <p14:creationId xmlns:p14="http://schemas.microsoft.com/office/powerpoint/2010/main" val="207756792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47</a:t>
            </a:fld>
            <a:endParaRPr lang="en-US"/>
          </a:p>
        </p:txBody>
      </p:sp>
    </p:spTree>
    <p:extLst>
      <p:ext uri="{BB962C8B-B14F-4D97-AF65-F5344CB8AC3E}">
        <p14:creationId xmlns:p14="http://schemas.microsoft.com/office/powerpoint/2010/main" val="36666439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48</a:t>
            </a:fld>
            <a:endParaRPr lang="en-US"/>
          </a:p>
        </p:txBody>
      </p:sp>
    </p:spTree>
    <p:extLst>
      <p:ext uri="{BB962C8B-B14F-4D97-AF65-F5344CB8AC3E}">
        <p14:creationId xmlns:p14="http://schemas.microsoft.com/office/powerpoint/2010/main" val="25831048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49</a:t>
            </a:fld>
            <a:endParaRPr lang="en-US"/>
          </a:p>
        </p:txBody>
      </p:sp>
    </p:spTree>
    <p:extLst>
      <p:ext uri="{BB962C8B-B14F-4D97-AF65-F5344CB8AC3E}">
        <p14:creationId xmlns:p14="http://schemas.microsoft.com/office/powerpoint/2010/main" val="875801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76" name="Google Shape;4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878885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50</a:t>
            </a:fld>
            <a:endParaRPr lang="en-US"/>
          </a:p>
        </p:txBody>
      </p:sp>
    </p:spTree>
    <p:extLst>
      <p:ext uri="{BB962C8B-B14F-4D97-AF65-F5344CB8AC3E}">
        <p14:creationId xmlns:p14="http://schemas.microsoft.com/office/powerpoint/2010/main" val="21270331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t>
            </a:r>
          </a:p>
        </p:txBody>
      </p:sp>
      <p:sp>
        <p:nvSpPr>
          <p:cNvPr id="4" name="Slide Number Placeholder 3"/>
          <p:cNvSpPr>
            <a:spLocks noGrp="1"/>
          </p:cNvSpPr>
          <p:nvPr>
            <p:ph type="sldNum" sz="quarter" idx="10"/>
          </p:nvPr>
        </p:nvSpPr>
        <p:spPr/>
        <p:txBody>
          <a:bodyPr/>
          <a:lstStyle/>
          <a:p>
            <a:fld id="{63E3BC27-8A35-F247-9884-52C344091A59}" type="slidenum">
              <a:rPr lang="en-US" smtClean="0"/>
              <a:t>51</a:t>
            </a:fld>
            <a:endParaRPr lang="en-US"/>
          </a:p>
        </p:txBody>
      </p:sp>
    </p:spTree>
    <p:extLst>
      <p:ext uri="{BB962C8B-B14F-4D97-AF65-F5344CB8AC3E}">
        <p14:creationId xmlns:p14="http://schemas.microsoft.com/office/powerpoint/2010/main" val="176967093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3"/>
        <p:cNvGrpSpPr/>
        <p:nvPr/>
      </p:nvGrpSpPr>
      <p:grpSpPr>
        <a:xfrm>
          <a:off x="0" y="0"/>
          <a:ext cx="0" cy="0"/>
          <a:chOff x="0" y="0"/>
          <a:chExt cx="0" cy="0"/>
        </a:xfrm>
      </p:grpSpPr>
      <p:sp>
        <p:nvSpPr>
          <p:cNvPr id="2274" name="Google Shape;2274;p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75" name="Google Shape;2275;p4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76152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5: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89" name="Google Shape;48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085250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8" name="Google Shape;618;p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6: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55" name="Google Shape;55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2151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7: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81" name="Google Shape;58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574567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1"/>
        <p:cNvGrpSpPr/>
        <p:nvPr/>
      </p:nvGrpSpPr>
      <p:grpSpPr>
        <a:xfrm>
          <a:off x="0" y="0"/>
          <a:ext cx="0" cy="0"/>
          <a:chOff x="0" y="0"/>
          <a:chExt cx="0" cy="0"/>
        </a:xfrm>
      </p:grpSpPr>
      <p:pic>
        <p:nvPicPr>
          <p:cNvPr id="32" name="Google Shape;32;p2" descr="Arista-PP-DRK-title.jpg"/>
          <p:cNvPicPr preferRelativeResize="0"/>
          <p:nvPr/>
        </p:nvPicPr>
        <p:blipFill rotWithShape="1">
          <a:blip r:embed="rId2">
            <a:alphaModFix/>
          </a:blip>
          <a:srcRect/>
          <a:stretch/>
        </p:blipFill>
        <p:spPr>
          <a:xfrm>
            <a:off x="0" y="0"/>
            <a:ext cx="9144000" cy="5142310"/>
          </a:xfrm>
          <a:prstGeom prst="rect">
            <a:avLst/>
          </a:prstGeom>
          <a:noFill/>
          <a:ln>
            <a:noFill/>
          </a:ln>
        </p:spPr>
      </p:pic>
      <p:sp>
        <p:nvSpPr>
          <p:cNvPr id="33" name="Google Shape;33;p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4" name="Google Shape;34;p2"/>
          <p:cNvSpPr txBox="1">
            <a:spLocks noGrp="1"/>
          </p:cNvSpPr>
          <p:nvPr>
            <p:ph type="title"/>
          </p:nvPr>
        </p:nvSpPr>
        <p:spPr>
          <a:xfrm>
            <a:off x="948355" y="2873499"/>
            <a:ext cx="7053865"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lt1"/>
              </a:buClr>
              <a:buSzPts val="3300"/>
              <a:buFont typeface="Arial"/>
              <a:buNone/>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
          <p:cNvSpPr txBox="1">
            <a:spLocks noGrp="1"/>
          </p:cNvSpPr>
          <p:nvPr>
            <p:ph type="body" idx="1"/>
          </p:nvPr>
        </p:nvSpPr>
        <p:spPr>
          <a:xfrm>
            <a:off x="948355" y="3393803"/>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solidFill>
                  <a:srgbClr val="FFFFFE"/>
                </a:solidFill>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36" name="Google Shape;36;p2"/>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lnSpc>
                <a:spcPct val="100000"/>
              </a:lnSpc>
              <a:spcBef>
                <a:spcPts val="0"/>
              </a:spcBef>
              <a:spcAft>
                <a:spcPts val="0"/>
              </a:spcAft>
              <a:buClr>
                <a:schemeClr val="lt1"/>
              </a:buClr>
              <a:buSzPts val="800"/>
              <a:buFont typeface="Helvetica Neue"/>
              <a:buNone/>
            </a:pPr>
            <a:r>
              <a:rPr lang="en-US" sz="800" b="0" i="0" u="none" strike="noStrike" cap="none">
                <a:solidFill>
                  <a:schemeClr val="lt1"/>
                </a:solidFill>
                <a:latin typeface="Helvetica Neue"/>
                <a:ea typeface="Helvetica Neue"/>
                <a:cs typeface="Helvetica Neue"/>
                <a:sym typeface="Helvetica Neue"/>
              </a:rPr>
              <a:t>Confidential. Copyright © Arista 2019. All rights reserved.</a:t>
            </a:r>
            <a:endParaRPr sz="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83"/>
        <p:cNvGrpSpPr/>
        <p:nvPr/>
      </p:nvGrpSpPr>
      <p:grpSpPr>
        <a:xfrm>
          <a:off x="0" y="0"/>
          <a:ext cx="0" cy="0"/>
          <a:chOff x="0" y="0"/>
          <a:chExt cx="0" cy="0"/>
        </a:xfrm>
      </p:grpSpPr>
      <p:sp>
        <p:nvSpPr>
          <p:cNvPr id="84" name="Google Shape;84;p12"/>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3400"/>
              <a:buFont typeface="Helvetica Neue"/>
              <a:buNone/>
              <a:defRPr sz="3400" b="0" i="0" cap="none">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2"/>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rgbClr val="8A8A88"/>
                </a:solidFill>
              </a:defRPr>
            </a:lvl1pPr>
            <a:lvl2pPr marL="914400" lvl="1" indent="-228600" algn="l">
              <a:spcBef>
                <a:spcPts val="225"/>
              </a:spcBef>
              <a:spcAft>
                <a:spcPts val="0"/>
              </a:spcAft>
              <a:buSzPts val="1900"/>
              <a:buNone/>
              <a:defRPr sz="1900">
                <a:solidFill>
                  <a:srgbClr val="8A8A88"/>
                </a:solidFill>
              </a:defRPr>
            </a:lvl2pPr>
            <a:lvl3pPr marL="1371600" lvl="2" indent="-228600" algn="l">
              <a:spcBef>
                <a:spcPts val="340"/>
              </a:spcBef>
              <a:spcAft>
                <a:spcPts val="0"/>
              </a:spcAft>
              <a:buSzPts val="1700"/>
              <a:buNone/>
              <a:defRPr sz="1700">
                <a:solidFill>
                  <a:srgbClr val="8A8A88"/>
                </a:solidFill>
              </a:defRPr>
            </a:lvl3pPr>
            <a:lvl4pPr marL="1828800" lvl="3" indent="-228600" algn="l">
              <a:spcBef>
                <a:spcPts val="300"/>
              </a:spcBef>
              <a:spcAft>
                <a:spcPts val="0"/>
              </a:spcAft>
              <a:buSzPts val="1500"/>
              <a:buNone/>
              <a:defRPr sz="1500">
                <a:solidFill>
                  <a:srgbClr val="8A8A88"/>
                </a:solidFill>
              </a:defRPr>
            </a:lvl4pPr>
            <a:lvl5pPr marL="2286000" lvl="4" indent="-228600" algn="l">
              <a:spcBef>
                <a:spcPts val="300"/>
              </a:spcBef>
              <a:spcAft>
                <a:spcPts val="0"/>
              </a:spcAft>
              <a:buSzPts val="1500"/>
              <a:buNone/>
              <a:defRPr sz="1500">
                <a:solidFill>
                  <a:srgbClr val="8A8A88"/>
                </a:solidFill>
              </a:defRPr>
            </a:lvl5pPr>
            <a:lvl6pPr marL="2743200" lvl="5" indent="-228600" algn="l">
              <a:spcBef>
                <a:spcPts val="300"/>
              </a:spcBef>
              <a:spcAft>
                <a:spcPts val="0"/>
              </a:spcAft>
              <a:buClr>
                <a:srgbClr val="8A8A88"/>
              </a:buClr>
              <a:buSzPts val="1500"/>
              <a:buNone/>
              <a:defRPr sz="1500">
                <a:solidFill>
                  <a:srgbClr val="8A8A88"/>
                </a:solidFill>
              </a:defRPr>
            </a:lvl6pPr>
            <a:lvl7pPr marL="3200400" lvl="6" indent="-228600" algn="l">
              <a:spcBef>
                <a:spcPts val="300"/>
              </a:spcBef>
              <a:spcAft>
                <a:spcPts val="0"/>
              </a:spcAft>
              <a:buClr>
                <a:srgbClr val="8A8A88"/>
              </a:buClr>
              <a:buSzPts val="1500"/>
              <a:buNone/>
              <a:defRPr sz="1500">
                <a:solidFill>
                  <a:srgbClr val="8A8A88"/>
                </a:solidFill>
              </a:defRPr>
            </a:lvl7pPr>
            <a:lvl8pPr marL="3657600" lvl="7" indent="-228600" algn="l">
              <a:spcBef>
                <a:spcPts val="300"/>
              </a:spcBef>
              <a:spcAft>
                <a:spcPts val="0"/>
              </a:spcAft>
              <a:buClr>
                <a:srgbClr val="8A8A88"/>
              </a:buClr>
              <a:buSzPts val="1500"/>
              <a:buNone/>
              <a:defRPr sz="1500">
                <a:solidFill>
                  <a:srgbClr val="8A8A88"/>
                </a:solidFill>
              </a:defRPr>
            </a:lvl8pPr>
            <a:lvl9pPr marL="4114800" lvl="8" indent="-228600" algn="l">
              <a:spcBef>
                <a:spcPts val="300"/>
              </a:spcBef>
              <a:spcAft>
                <a:spcPts val="0"/>
              </a:spcAft>
              <a:buClr>
                <a:srgbClr val="8A8A88"/>
              </a:buClr>
              <a:buSzPts val="1500"/>
              <a:buNone/>
              <a:defRPr sz="1500">
                <a:solidFill>
                  <a:srgbClr val="8A8A88"/>
                </a:solidFill>
              </a:defRPr>
            </a:lvl9pPr>
          </a:lstStyle>
          <a:p>
            <a:endParaRPr/>
          </a:p>
        </p:txBody>
      </p:sp>
      <p:sp>
        <p:nvSpPr>
          <p:cNvPr id="86" name="Google Shape;86;p1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7"/>
        <p:cNvGrpSpPr/>
        <p:nvPr/>
      </p:nvGrpSpPr>
      <p:grpSpPr>
        <a:xfrm>
          <a:off x="0" y="0"/>
          <a:ext cx="0" cy="0"/>
          <a:chOff x="0" y="0"/>
          <a:chExt cx="0" cy="0"/>
        </a:xfrm>
      </p:grpSpPr>
      <p:sp>
        <p:nvSpPr>
          <p:cNvPr id="88" name="Google Shape;88;p13"/>
          <p:cNvSpPr>
            <a:spLocks noGrp="1"/>
          </p:cNvSpPr>
          <p:nvPr>
            <p:ph type="pic" idx="2"/>
          </p:nvPr>
        </p:nvSpPr>
        <p:spPr>
          <a:xfrm>
            <a:off x="0" y="0"/>
            <a:ext cx="9144000" cy="5143500"/>
          </a:xfrm>
          <a:prstGeom prst="rect">
            <a:avLst/>
          </a:prstGeom>
          <a:noFill/>
          <a:ln>
            <a:noFill/>
          </a:ln>
        </p:spPr>
        <p:txBody>
          <a:bodyPr spcFirstLastPara="1" wrap="square" lIns="97625" tIns="48800" rIns="97625" bIns="48800" anchor="t" anchorCtr="0"/>
          <a:lstStyle>
            <a:lvl1pPr marR="0" lvl="0" algn="l" rtl="0">
              <a:spcBef>
                <a:spcPts val="0"/>
              </a:spcBef>
              <a:spcAft>
                <a:spcPts val="0"/>
              </a:spcAft>
              <a:buClr>
                <a:srgbClr val="6187E5"/>
              </a:buClr>
              <a:buSzPts val="3400"/>
              <a:buFont typeface="Arial"/>
              <a:buNone/>
              <a:defRPr sz="3400" b="0" i="0" u="none" strike="noStrike" cap="none">
                <a:solidFill>
                  <a:schemeClr val="dk1"/>
                </a:solidFill>
                <a:latin typeface="Helvetica Neue"/>
                <a:ea typeface="Helvetica Neue"/>
                <a:cs typeface="Helvetica Neue"/>
                <a:sym typeface="Helvetica Neue"/>
              </a:defRPr>
            </a:lvl1pPr>
            <a:lvl2pPr marR="0" lvl="1" algn="l" rtl="0">
              <a:spcBef>
                <a:spcPts val="225"/>
              </a:spcBef>
              <a:spcAft>
                <a:spcPts val="0"/>
              </a:spcAft>
              <a:buClr>
                <a:srgbClr val="6187E5"/>
              </a:buClr>
              <a:buSzPts val="3000"/>
              <a:buFont typeface="Merriweather Sans"/>
              <a:buNone/>
              <a:defRPr sz="3000" b="0" i="0" u="none" strike="noStrike" cap="none">
                <a:solidFill>
                  <a:schemeClr val="dk1"/>
                </a:solidFill>
                <a:latin typeface="Helvetica Neue"/>
                <a:ea typeface="Helvetica Neue"/>
                <a:cs typeface="Helvetica Neue"/>
                <a:sym typeface="Helvetica Neue"/>
              </a:defRPr>
            </a:lvl2pPr>
            <a:lvl3pPr marR="0" lvl="2" algn="l" rtl="0">
              <a:spcBef>
                <a:spcPts val="520"/>
              </a:spcBef>
              <a:spcAft>
                <a:spcPts val="0"/>
              </a:spcAft>
              <a:buClr>
                <a:srgbClr val="6187E5"/>
              </a:buClr>
              <a:buSzPts val="2600"/>
              <a:buFont typeface="Merriweather Sans"/>
              <a:buNone/>
              <a:defRPr sz="2600" b="0" i="0" u="none" strike="noStrike" cap="none">
                <a:solidFill>
                  <a:schemeClr val="dk1"/>
                </a:solidFill>
                <a:latin typeface="Helvetica Neue"/>
                <a:ea typeface="Helvetica Neue"/>
                <a:cs typeface="Helvetica Neue"/>
                <a:sym typeface="Helvetica Neue"/>
              </a:defRPr>
            </a:lvl3pPr>
            <a:lvl4pPr marR="0" lvl="3" algn="l" rtl="0">
              <a:spcBef>
                <a:spcPts val="420"/>
              </a:spcBef>
              <a:spcAft>
                <a:spcPts val="0"/>
              </a:spcAft>
              <a:buClr>
                <a:srgbClr val="6187E5"/>
              </a:buClr>
              <a:buSzPts val="2100"/>
              <a:buFont typeface="Arial"/>
              <a:buNone/>
              <a:defRPr sz="2100" b="0" i="0" u="none" strike="noStrike" cap="none">
                <a:solidFill>
                  <a:schemeClr val="dk1"/>
                </a:solidFill>
                <a:latin typeface="Helvetica Neue"/>
                <a:ea typeface="Helvetica Neue"/>
                <a:cs typeface="Helvetica Neue"/>
                <a:sym typeface="Helvetica Neue"/>
              </a:defRPr>
            </a:lvl4pPr>
            <a:lvl5pPr marR="0" lvl="4" algn="l" rtl="0">
              <a:spcBef>
                <a:spcPts val="420"/>
              </a:spcBef>
              <a:spcAft>
                <a:spcPts val="0"/>
              </a:spcAft>
              <a:buClr>
                <a:srgbClr val="6187E5"/>
              </a:buClr>
              <a:buSzPts val="2100"/>
              <a:buFont typeface="Merriweather Sans"/>
              <a:buNone/>
              <a:defRPr sz="2100" b="0" i="1" u="none" strike="noStrike" cap="none">
                <a:solidFill>
                  <a:schemeClr val="dk1"/>
                </a:solidFill>
                <a:latin typeface="Helvetica Neue"/>
                <a:ea typeface="Helvetica Neue"/>
                <a:cs typeface="Helvetica Neue"/>
                <a:sym typeface="Helvetica Neue"/>
              </a:defRPr>
            </a:lvl5pPr>
            <a:lvl6pPr marR="0" lvl="5"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title"/>
          </p:nvPr>
        </p:nvSpPr>
        <p:spPr>
          <a:xfrm>
            <a:off x="1792290" y="3600454"/>
            <a:ext cx="5486400"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dk1"/>
              </a:buClr>
              <a:buSzPts val="2100"/>
              <a:buFont typeface="Helvetica Neue"/>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3"/>
          <p:cNvSpPr txBox="1">
            <a:spLocks noGrp="1"/>
          </p:cNvSpPr>
          <p:nvPr>
            <p:ph type="body" idx="1"/>
          </p:nvPr>
        </p:nvSpPr>
        <p:spPr>
          <a:xfrm>
            <a:off x="1792290" y="4025525"/>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91" name="Google Shape;91;p13"/>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252414" y="1076338"/>
            <a:ext cx="8643938" cy="1709738"/>
          </a:xfrm>
          <a:prstGeom prst="rect">
            <a:avLst/>
          </a:prstGeom>
          <a:noFill/>
          <a:ln>
            <a:noFill/>
          </a:ln>
        </p:spPr>
        <p:txBody>
          <a:bodyPr spcFirstLastPara="1" wrap="square" lIns="97625" tIns="48800" rIns="97625" bIns="48800" anchor="t" anchorCtr="0"/>
          <a:lstStyle>
            <a:lvl1pPr lvl="0" algn="l">
              <a:lnSpc>
                <a:spcPct val="100000"/>
              </a:lnSpc>
              <a:spcBef>
                <a:spcPts val="0"/>
              </a:spcBef>
              <a:spcAft>
                <a:spcPts val="0"/>
              </a:spcAft>
              <a:buClr>
                <a:srgbClr val="424242"/>
              </a:buClr>
              <a:buSzPts val="2500"/>
              <a:buFont typeface="Arial"/>
              <a:buNone/>
              <a:defRPr sz="2500">
                <a:solidFill>
                  <a:srgbClr val="42424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4" name="Google Shape;94;p14"/>
          <p:cNvSpPr txBox="1">
            <a:spLocks noGrp="1"/>
          </p:cNvSpPr>
          <p:nvPr>
            <p:ph type="body" idx="1"/>
          </p:nvPr>
        </p:nvSpPr>
        <p:spPr>
          <a:xfrm>
            <a:off x="252414" y="2781313"/>
            <a:ext cx="8643938" cy="681038"/>
          </a:xfrm>
          <a:prstGeom prst="rect">
            <a:avLst/>
          </a:prstGeom>
          <a:noFill/>
          <a:ln>
            <a:noFill/>
          </a:ln>
        </p:spPr>
        <p:txBody>
          <a:bodyPr spcFirstLastPara="1" wrap="square" lIns="97625" tIns="48800" rIns="97625" bIns="48800" anchor="t" anchorCtr="0"/>
          <a:lstStyle>
            <a:lvl1pPr marL="457200" lvl="0" indent="-228600" algn="ctr">
              <a:lnSpc>
                <a:spcPct val="100000"/>
              </a:lnSpc>
              <a:spcBef>
                <a:spcPts val="0"/>
              </a:spcBef>
              <a:spcAft>
                <a:spcPts val="0"/>
              </a:spcAft>
              <a:buClr>
                <a:srgbClr val="535353"/>
              </a:buClr>
              <a:buSzPts val="1900"/>
              <a:buFont typeface="Arial"/>
              <a:buNone/>
              <a:defRPr sz="1900">
                <a:solidFill>
                  <a:srgbClr val="525252"/>
                </a:solidFill>
                <a:latin typeface="Arial"/>
                <a:ea typeface="Arial"/>
                <a:cs typeface="Arial"/>
                <a:sym typeface="Arial"/>
              </a:defRPr>
            </a:lvl1pPr>
            <a:lvl2pPr marL="914400" lvl="1"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2pPr>
            <a:lvl3pPr marL="1371600" lvl="2"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3pPr>
            <a:lvl4pPr marL="1828800" lvl="3"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4pPr>
            <a:lvl5pPr marL="2286000" lvl="4"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5" name="Google Shape;95;p14"/>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96" name="Google Shape;96;p14"/>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2017. All rights reserved.</a:t>
            </a:r>
            <a:endParaRPr sz="80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Mware Icon End Title">
  <p:cSld name="VMware Icon End Title">
    <p:spTree>
      <p:nvGrpSpPr>
        <p:cNvPr id="1" name="Shape 97"/>
        <p:cNvGrpSpPr/>
        <p:nvPr/>
      </p:nvGrpSpPr>
      <p:grpSpPr>
        <a:xfrm>
          <a:off x="0" y="0"/>
          <a:ext cx="0" cy="0"/>
          <a:chOff x="0" y="0"/>
          <a:chExt cx="0" cy="0"/>
        </a:xfrm>
      </p:grpSpPr>
      <p:pic>
        <p:nvPicPr>
          <p:cNvPr id="98" name="Google Shape;98;p15" descr="Arista-PP-DRK-v2.jpg"/>
          <p:cNvPicPr preferRelativeResize="0"/>
          <p:nvPr/>
        </p:nvPicPr>
        <p:blipFill rotWithShape="1">
          <a:blip r:embed="rId2">
            <a:alphaModFix/>
          </a:blip>
          <a:srcRect/>
          <a:stretch/>
        </p:blipFill>
        <p:spPr>
          <a:xfrm>
            <a:off x="0" y="1191"/>
            <a:ext cx="9144000" cy="5142309"/>
          </a:xfrm>
          <a:prstGeom prst="rect">
            <a:avLst/>
          </a:prstGeom>
          <a:noFill/>
          <a:ln>
            <a:noFill/>
          </a:ln>
        </p:spPr>
      </p:pic>
      <p:sp>
        <p:nvSpPr>
          <p:cNvPr id="99" name="Google Shape;99;p15"/>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100" name="Google Shape;100;p15"/>
          <p:cNvSpPr txBox="1"/>
          <p:nvPr/>
        </p:nvSpPr>
        <p:spPr>
          <a:xfrm>
            <a:off x="722315" y="2922479"/>
            <a:ext cx="7772400" cy="660090"/>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Clr>
                <a:schemeClr val="lt1"/>
              </a:buClr>
              <a:buSzPts val="4300"/>
              <a:buFont typeface="Helvetica Neue Light"/>
              <a:buNone/>
            </a:pPr>
            <a:r>
              <a:rPr lang="en-US" sz="4300" b="0" i="0" cap="none">
                <a:solidFill>
                  <a:schemeClr val="lt1"/>
                </a:solidFill>
                <a:latin typeface="Helvetica Neue Light"/>
                <a:ea typeface="Helvetica Neue Light"/>
                <a:cs typeface="Helvetica Neue Light"/>
                <a:sym typeface="Helvetica Neue Light"/>
              </a:rPr>
              <a:t>www.arista.com</a:t>
            </a:r>
            <a:endParaRPr sz="4300" b="0" i="0" cap="none">
              <a:solidFill>
                <a:schemeClr val="lt1"/>
              </a:solidFill>
              <a:latin typeface="Helvetica Neue Light"/>
              <a:ea typeface="Helvetica Neue Light"/>
              <a:cs typeface="Helvetica Neue Light"/>
              <a:sym typeface="Helvetica Neue Light"/>
            </a:endParaRPr>
          </a:p>
        </p:txBody>
      </p:sp>
      <p:sp>
        <p:nvSpPr>
          <p:cNvPr id="101" name="Google Shape;101;p15"/>
          <p:cNvSpPr txBox="1"/>
          <p:nvPr/>
        </p:nvSpPr>
        <p:spPr>
          <a:xfrm>
            <a:off x="722315" y="3996536"/>
            <a:ext cx="7772400" cy="1125770"/>
          </a:xfrm>
          <a:prstGeom prst="rect">
            <a:avLst/>
          </a:prstGeom>
          <a:noFill/>
          <a:ln>
            <a:noFill/>
          </a:ln>
        </p:spPr>
        <p:txBody>
          <a:bodyPr spcFirstLastPara="1" wrap="square" lIns="97625" tIns="48800" rIns="97625" bIns="48800" anchor="t" anchorCtr="0">
            <a:noAutofit/>
          </a:bodyPr>
          <a:lstStyle/>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This document was created using the official VMware icon and diagram library. Copyright © 2012</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VMware, Inc. All rights reserved. This product is protected by U.S. and international copyright and</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intellectual property laws. VMware products are covered by one or more patents listed at</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http://www.vmware.com/go/patents</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VMware does not endorse or make any representations about  third party information included in this</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document, nor does the inclusion of any VMware icon or diagram in this document imply such an</a:t>
            </a:r>
            <a:endParaRPr/>
          </a:p>
          <a:p>
            <a:pPr marL="0" marR="0" lvl="0" indent="0" algn="ctr" rtl="0">
              <a:lnSpc>
                <a:spcPct val="80000"/>
              </a:lnSpc>
              <a:spcBef>
                <a:spcPts val="0"/>
              </a:spcBef>
              <a:spcAft>
                <a:spcPts val="0"/>
              </a:spcAft>
              <a:buClr>
                <a:schemeClr val="lt1"/>
              </a:buClr>
              <a:buSzPts val="800"/>
              <a:buFont typeface="Helvetica Neue"/>
              <a:buNone/>
            </a:pPr>
            <a:r>
              <a:rPr lang="en-US" sz="800" b="0" i="0" cap="none">
                <a:solidFill>
                  <a:schemeClr val="lt1"/>
                </a:solidFill>
                <a:latin typeface="Helvetica Neue"/>
                <a:ea typeface="Helvetica Neue"/>
                <a:cs typeface="Helvetica Neue"/>
                <a:sym typeface="Helvetica Neue"/>
              </a:rPr>
              <a:t>Endorsement</a:t>
            </a:r>
            <a:endParaRPr sz="100" b="0" i="0" cap="none">
              <a:solidFill>
                <a:schemeClr val="lt1"/>
              </a:solidFill>
              <a:latin typeface="Helvetica Neue Light"/>
              <a:ea typeface="Helvetica Neue Light"/>
              <a:cs typeface="Helvetica Neue Light"/>
              <a:sym typeface="Helvetica Neue Light"/>
            </a:endParaRPr>
          </a:p>
        </p:txBody>
      </p:sp>
      <p:sp>
        <p:nvSpPr>
          <p:cNvPr id="102" name="Google Shape;102;p15"/>
          <p:cNvSpPr txBox="1"/>
          <p:nvPr/>
        </p:nvSpPr>
        <p:spPr>
          <a:xfrm>
            <a:off x="2686537" y="1385456"/>
            <a:ext cx="3770926" cy="992579"/>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r>
              <a:rPr lang="en-US" sz="6200" b="0" i="0">
                <a:solidFill>
                  <a:schemeClr val="lt1"/>
                </a:solidFill>
                <a:latin typeface="Helvetica Neue Light"/>
                <a:ea typeface="Helvetica Neue Light"/>
                <a:cs typeface="Helvetica Neue Light"/>
                <a:sym typeface="Helvetica Neue Light"/>
              </a:rPr>
              <a:t>Thank You</a:t>
            </a:r>
            <a:endParaRPr sz="6200" b="0" i="0">
              <a:solidFill>
                <a:schemeClr val="lt1"/>
              </a:solidFill>
              <a:latin typeface="Helvetica Neue Light"/>
              <a:ea typeface="Helvetica Neue Light"/>
              <a:cs typeface="Helvetica Neue Light"/>
              <a:sym typeface="Helvetica Neue Light"/>
            </a:endParaRPr>
          </a:p>
        </p:txBody>
      </p:sp>
      <p:sp>
        <p:nvSpPr>
          <p:cNvPr id="103" name="Google Shape;103;p15"/>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lnSpc>
                <a:spcPct val="100000"/>
              </a:lnSpc>
              <a:spcBef>
                <a:spcPts val="0"/>
              </a:spcBef>
              <a:spcAft>
                <a:spcPts val="0"/>
              </a:spcAft>
              <a:buClr>
                <a:schemeClr val="lt1"/>
              </a:buClr>
              <a:buSzPts val="800"/>
              <a:buFont typeface="Helvetica Neue"/>
              <a:buNone/>
            </a:pPr>
            <a:r>
              <a:rPr lang="en-US" sz="800" b="0" i="0" u="none" strike="noStrike" cap="none">
                <a:solidFill>
                  <a:schemeClr val="lt1"/>
                </a:solidFill>
                <a:latin typeface="Helvetica Neue"/>
                <a:ea typeface="Helvetica Neue"/>
                <a:cs typeface="Helvetica Neue"/>
                <a:sym typeface="Helvetica Neue"/>
              </a:rPr>
              <a:t>Confidential. Copyright © Arista 2019. All rights reserved.</a:t>
            </a:r>
            <a:endParaRPr sz="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7"/>
          <p:cNvSpPr txBox="1"/>
          <p:nvPr/>
        </p:nvSpPr>
        <p:spPr>
          <a:xfrm>
            <a:off x="8578965" y="4998742"/>
            <a:ext cx="197165" cy="529485"/>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Helvetica Neue"/>
              <a:ea typeface="Helvetica Neue"/>
              <a:cs typeface="Helvetica Neue"/>
              <a:sym typeface="Helvetica Neue"/>
            </a:endParaRPr>
          </a:p>
        </p:txBody>
      </p:sp>
      <p:sp>
        <p:nvSpPr>
          <p:cNvPr id="132" name="Google Shape;132;p17"/>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711168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129"/>
        <p:cNvGrpSpPr/>
        <p:nvPr/>
      </p:nvGrpSpPr>
      <p:grpSpPr>
        <a:xfrm>
          <a:off x="0" y="0"/>
          <a:ext cx="0" cy="0"/>
          <a:chOff x="0" y="0"/>
          <a:chExt cx="0" cy="0"/>
        </a:xfrm>
      </p:grpSpPr>
      <p:sp>
        <p:nvSpPr>
          <p:cNvPr id="130" name="Google Shape;130;p17"/>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17"/>
          <p:cNvSpPr txBox="1"/>
          <p:nvPr/>
        </p:nvSpPr>
        <p:spPr>
          <a:xfrm>
            <a:off x="8578965" y="4998742"/>
            <a:ext cx="197165" cy="529485"/>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Helvetica Neue"/>
              <a:ea typeface="Helvetica Neue"/>
              <a:cs typeface="Helvetica Neue"/>
              <a:sym typeface="Helvetica Neue"/>
            </a:endParaRPr>
          </a:p>
        </p:txBody>
      </p:sp>
      <p:sp>
        <p:nvSpPr>
          <p:cNvPr id="132" name="Google Shape;132;p17"/>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3"/>
        <p:cNvGrpSpPr/>
        <p:nvPr/>
      </p:nvGrpSpPr>
      <p:grpSpPr>
        <a:xfrm>
          <a:off x="0" y="0"/>
          <a:ext cx="0" cy="0"/>
          <a:chOff x="0" y="0"/>
          <a:chExt cx="0" cy="0"/>
        </a:xfrm>
      </p:grpSpPr>
      <p:sp>
        <p:nvSpPr>
          <p:cNvPr id="134" name="Google Shape;134;p18"/>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8"/>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a:lvl1pPr>
            <a:lvl2pPr marL="914400" lvl="1" indent="-323850" algn="l">
              <a:spcBef>
                <a:spcPts val="450"/>
              </a:spcBef>
              <a:spcAft>
                <a:spcPts val="0"/>
              </a:spcAft>
              <a:buSzPts val="1500"/>
              <a:buChar char="-"/>
              <a:defRPr/>
            </a:lvl2pPr>
            <a:lvl3pPr marL="1371600" lvl="2" indent="-304800" algn="l">
              <a:spcBef>
                <a:spcPts val="450"/>
              </a:spcBef>
              <a:spcAft>
                <a:spcPts val="0"/>
              </a:spcAft>
              <a:buSzPts val="1200"/>
              <a:buChar char="≫"/>
              <a:defRPr/>
            </a:lvl3pPr>
            <a:lvl4pPr marL="1828800" lvl="3" indent="-285750" algn="l">
              <a:spcBef>
                <a:spcPts val="450"/>
              </a:spcBef>
              <a:spcAft>
                <a:spcPts val="0"/>
              </a:spcAft>
              <a:buSzPts val="900"/>
              <a:buChar char="•"/>
              <a:defRPr/>
            </a:lvl4pPr>
            <a:lvl5pPr marL="2286000" lvl="4" indent="-285750" algn="l">
              <a:spcBef>
                <a:spcPts val="450"/>
              </a:spcBef>
              <a:spcAft>
                <a:spcPts val="0"/>
              </a:spcAft>
              <a:buSzPts val="900"/>
              <a:buChar char="-"/>
              <a:defRPr/>
            </a:lvl5pPr>
            <a:lvl6pPr marL="2743200" lvl="5" indent="-342900" algn="l">
              <a:spcBef>
                <a:spcPts val="45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36" name="Google Shape;136;p18"/>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37" name="Google Shape;137;p18"/>
          <p:cNvSpPr txBox="1"/>
          <p:nvPr/>
        </p:nvSpPr>
        <p:spPr>
          <a:xfrm>
            <a:off x="8578892" y="4998742"/>
            <a:ext cx="197282" cy="529529"/>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Gill Sans"/>
              <a:ea typeface="Gill Sans"/>
              <a:cs typeface="Gill Sans"/>
              <a:sym typeface="Gill San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8"/>
        <p:cNvGrpSpPr/>
        <p:nvPr/>
      </p:nvGrpSpPr>
      <p:grpSpPr>
        <a:xfrm>
          <a:off x="0" y="0"/>
          <a:ext cx="0" cy="0"/>
          <a:chOff x="0" y="0"/>
          <a:chExt cx="0" cy="0"/>
        </a:xfrm>
      </p:grpSpPr>
      <p:pic>
        <p:nvPicPr>
          <p:cNvPr id="139" name="Google Shape;139;p19" descr="Arista-PP-DRK-v2.jpg"/>
          <p:cNvPicPr preferRelativeResize="0"/>
          <p:nvPr/>
        </p:nvPicPr>
        <p:blipFill rotWithShape="1">
          <a:blip r:embed="rId2">
            <a:alphaModFix/>
          </a:blip>
          <a:srcRect/>
          <a:stretch/>
        </p:blipFill>
        <p:spPr>
          <a:xfrm>
            <a:off x="0" y="1191"/>
            <a:ext cx="9144000" cy="5142309"/>
          </a:xfrm>
          <a:prstGeom prst="rect">
            <a:avLst/>
          </a:prstGeom>
          <a:noFill/>
          <a:ln>
            <a:noFill/>
          </a:ln>
        </p:spPr>
      </p:pic>
      <p:sp>
        <p:nvSpPr>
          <p:cNvPr id="140" name="Google Shape;140;p19"/>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lt1"/>
              </a:buClr>
              <a:buSzPts val="3400"/>
              <a:buFont typeface="Helvetica Neue"/>
              <a:buNone/>
              <a:defRPr sz="3400" b="0" i="0" cap="none">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1" name="Google Shape;141;p19"/>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chemeClr val="lt1"/>
                </a:solidFill>
              </a:defRPr>
            </a:lvl1pPr>
            <a:lvl2pPr marL="914400" lvl="1" indent="-228600" algn="l">
              <a:spcBef>
                <a:spcPts val="225"/>
              </a:spcBef>
              <a:spcAft>
                <a:spcPts val="0"/>
              </a:spcAft>
              <a:buSzPts val="1900"/>
              <a:buNone/>
              <a:defRPr sz="1900">
                <a:solidFill>
                  <a:srgbClr val="888888"/>
                </a:solidFill>
              </a:defRPr>
            </a:lvl2pPr>
            <a:lvl3pPr marL="1371600" lvl="2" indent="-228600" algn="l">
              <a:spcBef>
                <a:spcPts val="340"/>
              </a:spcBef>
              <a:spcAft>
                <a:spcPts val="0"/>
              </a:spcAft>
              <a:buSzPts val="1700"/>
              <a:buNone/>
              <a:defRPr sz="1700">
                <a:solidFill>
                  <a:srgbClr val="888888"/>
                </a:solidFill>
              </a:defRPr>
            </a:lvl3pPr>
            <a:lvl4pPr marL="1828800" lvl="3" indent="-228600" algn="l">
              <a:spcBef>
                <a:spcPts val="300"/>
              </a:spcBef>
              <a:spcAft>
                <a:spcPts val="0"/>
              </a:spcAft>
              <a:buSzPts val="1500"/>
              <a:buNone/>
              <a:defRPr sz="1500">
                <a:solidFill>
                  <a:srgbClr val="888888"/>
                </a:solidFill>
              </a:defRPr>
            </a:lvl4pPr>
            <a:lvl5pPr marL="2286000" lvl="4" indent="-228600" algn="l">
              <a:spcBef>
                <a:spcPts val="300"/>
              </a:spcBef>
              <a:spcAft>
                <a:spcPts val="0"/>
              </a:spcAft>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142" name="Google Shape;142;p19"/>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43" name="Google Shape;143;p19"/>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Heavy Bullet Slide">
  <p:cSld name="Heavy Bullet Slide">
    <p:spTree>
      <p:nvGrpSpPr>
        <p:cNvPr id="1" name="Shape 144"/>
        <p:cNvGrpSpPr/>
        <p:nvPr/>
      </p:nvGrpSpPr>
      <p:grpSpPr>
        <a:xfrm>
          <a:off x="0" y="0"/>
          <a:ext cx="0" cy="0"/>
          <a:chOff x="0" y="0"/>
          <a:chExt cx="0" cy="0"/>
        </a:xfrm>
      </p:grpSpPr>
      <p:sp>
        <p:nvSpPr>
          <p:cNvPr id="145" name="Google Shape;145;p20"/>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20"/>
          <p:cNvSpPr txBox="1">
            <a:spLocks noGrp="1"/>
          </p:cNvSpPr>
          <p:nvPr>
            <p:ph type="body" idx="1"/>
          </p:nvPr>
        </p:nvSpPr>
        <p:spPr>
          <a:xfrm>
            <a:off x="683568" y="897564"/>
            <a:ext cx="3940175" cy="354330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a:lvl1pPr>
            <a:lvl2pPr marL="914400" lvl="1" indent="-330200" algn="l">
              <a:spcBef>
                <a:spcPts val="225"/>
              </a:spcBef>
              <a:spcAft>
                <a:spcPts val="0"/>
              </a:spcAft>
              <a:buSzPts val="1600"/>
              <a:buFont typeface="Noto Sans Symbols"/>
              <a:buChar char="▪"/>
              <a:defRPr sz="1600"/>
            </a:lvl2pPr>
            <a:lvl3pPr marL="1371600" lvl="2" indent="-330200" algn="l">
              <a:spcBef>
                <a:spcPts val="320"/>
              </a:spcBef>
              <a:spcAft>
                <a:spcPts val="0"/>
              </a:spcAft>
              <a:buSzPts val="1600"/>
              <a:buFont typeface="Noto Sans Symbols"/>
              <a:buChar char="▪"/>
              <a:defRPr sz="1600"/>
            </a:lvl3pPr>
            <a:lvl4pPr marL="1828800" marR="0" lvl="3" indent="-228600" algn="l">
              <a:lnSpc>
                <a:spcPct val="100000"/>
              </a:lnSpc>
              <a:spcBef>
                <a:spcPts val="320"/>
              </a:spcBef>
              <a:spcAft>
                <a:spcPts val="0"/>
              </a:spcAft>
              <a:buClr>
                <a:schemeClr val="dk2"/>
              </a:buClr>
              <a:buSzPts val="960"/>
              <a:buFont typeface="Noto Sans Symbols"/>
              <a:buNone/>
              <a:defRPr sz="16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47" name="Google Shape;147;p20"/>
          <p:cNvSpPr txBox="1">
            <a:spLocks noGrp="1"/>
          </p:cNvSpPr>
          <p:nvPr>
            <p:ph type="body" idx="2"/>
          </p:nvPr>
        </p:nvSpPr>
        <p:spPr>
          <a:xfrm>
            <a:off x="4788025" y="897564"/>
            <a:ext cx="3940175" cy="354330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a:lvl1pPr>
            <a:lvl2pPr marL="914400" lvl="1" indent="-330200" algn="l">
              <a:spcBef>
                <a:spcPts val="225"/>
              </a:spcBef>
              <a:spcAft>
                <a:spcPts val="0"/>
              </a:spcAft>
              <a:buSzPts val="1600"/>
              <a:buFont typeface="Noto Sans Symbols"/>
              <a:buChar char="▪"/>
              <a:defRPr sz="1600"/>
            </a:lvl2pPr>
            <a:lvl3pPr marL="1371600" lvl="2" indent="-330200" algn="l">
              <a:spcBef>
                <a:spcPts val="320"/>
              </a:spcBef>
              <a:spcAft>
                <a:spcPts val="0"/>
              </a:spcAft>
              <a:buSzPts val="1600"/>
              <a:buFont typeface="Noto Sans Symbols"/>
              <a:buChar char="▪"/>
              <a:defRPr sz="1600"/>
            </a:lvl3pPr>
            <a:lvl4pPr marL="1828800" marR="0" lvl="3" indent="-228600" algn="l">
              <a:lnSpc>
                <a:spcPct val="100000"/>
              </a:lnSpc>
              <a:spcBef>
                <a:spcPts val="320"/>
              </a:spcBef>
              <a:spcAft>
                <a:spcPts val="0"/>
              </a:spcAft>
              <a:buClr>
                <a:schemeClr val="dk2"/>
              </a:buClr>
              <a:buSzPts val="960"/>
              <a:buFont typeface="Noto Sans Symbols"/>
              <a:buNone/>
              <a:defRPr sz="1600"/>
            </a:lvl4pPr>
            <a:lvl5pPr marL="2286000" lvl="4" indent="-342900" algn="l">
              <a:spcBef>
                <a:spcPts val="360"/>
              </a:spcBef>
              <a:spcAft>
                <a:spcPts val="0"/>
              </a:spcAft>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48"/>
        <p:cNvGrpSpPr/>
        <p:nvPr/>
      </p:nvGrpSpPr>
      <p:grpSpPr>
        <a:xfrm>
          <a:off x="0" y="0"/>
          <a:ext cx="0" cy="0"/>
          <a:chOff x="0" y="0"/>
          <a:chExt cx="0" cy="0"/>
        </a:xfrm>
      </p:grpSpPr>
      <p:pic>
        <p:nvPicPr>
          <p:cNvPr id="149" name="Google Shape;149;p21" descr="Arista-PP-DRK-title.jpg"/>
          <p:cNvPicPr preferRelativeResize="0"/>
          <p:nvPr/>
        </p:nvPicPr>
        <p:blipFill rotWithShape="1">
          <a:blip r:embed="rId2">
            <a:alphaModFix/>
          </a:blip>
          <a:srcRect/>
          <a:stretch/>
        </p:blipFill>
        <p:spPr>
          <a:xfrm>
            <a:off x="0" y="0"/>
            <a:ext cx="9144000" cy="5142310"/>
          </a:xfrm>
          <a:prstGeom prst="rect">
            <a:avLst/>
          </a:prstGeom>
          <a:noFill/>
          <a:ln>
            <a:noFill/>
          </a:ln>
        </p:spPr>
      </p:pic>
      <p:sp>
        <p:nvSpPr>
          <p:cNvPr id="150" name="Google Shape;150;p2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51" name="Google Shape;151;p21"/>
          <p:cNvSpPr txBox="1">
            <a:spLocks noGrp="1"/>
          </p:cNvSpPr>
          <p:nvPr>
            <p:ph type="title"/>
          </p:nvPr>
        </p:nvSpPr>
        <p:spPr>
          <a:xfrm>
            <a:off x="948355" y="2873499"/>
            <a:ext cx="7053865"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lt1"/>
              </a:buClr>
              <a:buSzPts val="3300"/>
              <a:buFont typeface="Arial"/>
              <a:buNone/>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2" name="Google Shape;152;p21"/>
          <p:cNvSpPr txBox="1">
            <a:spLocks noGrp="1"/>
          </p:cNvSpPr>
          <p:nvPr>
            <p:ph type="body" idx="1"/>
          </p:nvPr>
        </p:nvSpPr>
        <p:spPr>
          <a:xfrm>
            <a:off x="948355" y="3393803"/>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solidFill>
                  <a:srgbClr val="FFFFFE"/>
                </a:solidFill>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53" name="Google Shape;153;p21"/>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7"/>
        <p:cNvGrpSpPr/>
        <p:nvPr/>
      </p:nvGrpSpPr>
      <p:grpSpPr>
        <a:xfrm>
          <a:off x="0" y="0"/>
          <a:ext cx="0" cy="0"/>
          <a:chOff x="0" y="0"/>
          <a:chExt cx="0" cy="0"/>
        </a:xfrm>
      </p:grpSpPr>
      <p:sp>
        <p:nvSpPr>
          <p:cNvPr id="38" name="Google Shape;38;p3"/>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3"/>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a:lvl1pPr>
            <a:lvl2pPr marL="914400" lvl="1" indent="-323850" algn="l">
              <a:spcBef>
                <a:spcPts val="450"/>
              </a:spcBef>
              <a:spcAft>
                <a:spcPts val="0"/>
              </a:spcAft>
              <a:buSzPts val="1500"/>
              <a:buChar char="-"/>
              <a:defRPr/>
            </a:lvl2pPr>
            <a:lvl3pPr marL="1371600" lvl="2" indent="-304800" algn="l">
              <a:spcBef>
                <a:spcPts val="450"/>
              </a:spcBef>
              <a:spcAft>
                <a:spcPts val="0"/>
              </a:spcAft>
              <a:buSzPts val="1200"/>
              <a:buChar char="≫"/>
              <a:defRPr/>
            </a:lvl3pPr>
            <a:lvl4pPr marL="1828800" lvl="3" indent="-285750" algn="l">
              <a:spcBef>
                <a:spcPts val="450"/>
              </a:spcBef>
              <a:spcAft>
                <a:spcPts val="0"/>
              </a:spcAft>
              <a:buSzPts val="900"/>
              <a:buChar char="•"/>
              <a:defRPr/>
            </a:lvl4pPr>
            <a:lvl5pPr marL="2286000" lvl="4" indent="-285750" algn="l">
              <a:spcBef>
                <a:spcPts val="450"/>
              </a:spcBef>
              <a:spcAft>
                <a:spcPts val="0"/>
              </a:spcAft>
              <a:buSzPts val="900"/>
              <a:buChar char="-"/>
              <a:defRPr/>
            </a:lvl5pPr>
            <a:lvl6pPr marL="2743200" lvl="5" indent="-342900" algn="l">
              <a:spcBef>
                <a:spcPts val="45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40" name="Google Shape;40;p3"/>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1" name="Google Shape;41;p3"/>
          <p:cNvSpPr txBox="1"/>
          <p:nvPr/>
        </p:nvSpPr>
        <p:spPr>
          <a:xfrm>
            <a:off x="8578892" y="4998742"/>
            <a:ext cx="197282" cy="529529"/>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Gill Sans"/>
              <a:ea typeface="Gill Sans"/>
              <a:cs typeface="Gill Sans"/>
              <a:sym typeface="Gill San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54"/>
        <p:cNvGrpSpPr/>
        <p:nvPr/>
      </p:nvGrpSpPr>
      <p:grpSpPr>
        <a:xfrm>
          <a:off x="0" y="0"/>
          <a:ext cx="0" cy="0"/>
          <a:chOff x="0" y="0"/>
          <a:chExt cx="0" cy="0"/>
        </a:xfrm>
      </p:grpSpPr>
      <p:pic>
        <p:nvPicPr>
          <p:cNvPr id="155" name="Google Shape;155;p22" descr="Arista-PP-DRK-v2.jpg"/>
          <p:cNvPicPr preferRelativeResize="0"/>
          <p:nvPr/>
        </p:nvPicPr>
        <p:blipFill rotWithShape="1">
          <a:blip r:embed="rId2">
            <a:alphaModFix/>
          </a:blip>
          <a:srcRect/>
          <a:stretch/>
        </p:blipFill>
        <p:spPr>
          <a:xfrm>
            <a:off x="0" y="0"/>
            <a:ext cx="9144000" cy="5142310"/>
          </a:xfrm>
          <a:prstGeom prst="rect">
            <a:avLst/>
          </a:prstGeom>
          <a:noFill/>
          <a:ln>
            <a:noFill/>
          </a:ln>
        </p:spPr>
      </p:pic>
      <p:sp>
        <p:nvSpPr>
          <p:cNvPr id="156" name="Google Shape;156;p2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57" name="Google Shape;157;p22"/>
          <p:cNvSpPr txBox="1">
            <a:spLocks noGrp="1"/>
          </p:cNvSpPr>
          <p:nvPr>
            <p:ph type="title"/>
          </p:nvPr>
        </p:nvSpPr>
        <p:spPr>
          <a:xfrm>
            <a:off x="948355" y="2873499"/>
            <a:ext cx="7053865"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lt1"/>
              </a:buClr>
              <a:buSzPts val="3300"/>
              <a:buFont typeface="Arial"/>
              <a:buNone/>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2"/>
          <p:cNvSpPr txBox="1">
            <a:spLocks noGrp="1"/>
          </p:cNvSpPr>
          <p:nvPr>
            <p:ph type="body" idx="1"/>
          </p:nvPr>
        </p:nvSpPr>
        <p:spPr>
          <a:xfrm>
            <a:off x="948355" y="3393803"/>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solidFill>
                  <a:srgbClr val="FFFFFE"/>
                </a:solidFill>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59" name="Google Shape;159;p22"/>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3"/>
          <p:cNvSpPr txBox="1">
            <a:spLocks noGrp="1"/>
          </p:cNvSpPr>
          <p:nvPr>
            <p:ph type="body" idx="1"/>
          </p:nvPr>
        </p:nvSpPr>
        <p:spPr>
          <a:xfrm>
            <a:off x="457200" y="844304"/>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163" name="Google Shape;163;p23"/>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64" name="Google Shape;164;p23"/>
          <p:cNvSpPr txBox="1">
            <a:spLocks noGrp="1"/>
          </p:cNvSpPr>
          <p:nvPr>
            <p:ph type="body" idx="2"/>
          </p:nvPr>
        </p:nvSpPr>
        <p:spPr>
          <a:xfrm>
            <a:off x="4648202" y="844304"/>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165"/>
        <p:cNvGrpSpPr/>
        <p:nvPr/>
      </p:nvGrpSpPr>
      <p:grpSpPr>
        <a:xfrm>
          <a:off x="0" y="0"/>
          <a:ext cx="0" cy="0"/>
          <a:chOff x="0" y="0"/>
          <a:chExt cx="0" cy="0"/>
        </a:xfrm>
      </p:grpSpPr>
      <p:sp>
        <p:nvSpPr>
          <p:cNvPr id="166" name="Google Shape;166;p24"/>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2500"/>
              <a:buFont typeface="Helvetica Neue"/>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7" name="Google Shape;167;p24"/>
          <p:cNvSpPr txBox="1">
            <a:spLocks noGrp="1"/>
          </p:cNvSpPr>
          <p:nvPr>
            <p:ph type="body" idx="1"/>
          </p:nvPr>
        </p:nvSpPr>
        <p:spPr>
          <a:xfrm>
            <a:off x="457211"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168" name="Google Shape;168;p24"/>
          <p:cNvSpPr txBox="1">
            <a:spLocks noGrp="1"/>
          </p:cNvSpPr>
          <p:nvPr>
            <p:ph type="body" idx="2"/>
          </p:nvPr>
        </p:nvSpPr>
        <p:spPr>
          <a:xfrm>
            <a:off x="457211"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169" name="Google Shape;169;p24"/>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170" name="Google Shape;170;p24"/>
          <p:cNvSpPr txBox="1">
            <a:spLocks noGrp="1"/>
          </p:cNvSpPr>
          <p:nvPr>
            <p:ph type="body" idx="3"/>
          </p:nvPr>
        </p:nvSpPr>
        <p:spPr>
          <a:xfrm>
            <a:off x="4646613"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171" name="Google Shape;171;p24"/>
          <p:cNvSpPr txBox="1">
            <a:spLocks noGrp="1"/>
          </p:cNvSpPr>
          <p:nvPr>
            <p:ph type="body" idx="4"/>
          </p:nvPr>
        </p:nvSpPr>
        <p:spPr>
          <a:xfrm>
            <a:off x="4646613"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72"/>
        <p:cNvGrpSpPr/>
        <p:nvPr/>
      </p:nvGrpSpPr>
      <p:grpSpPr>
        <a:xfrm>
          <a:off x="0" y="0"/>
          <a:ext cx="0" cy="0"/>
          <a:chOff x="0" y="0"/>
          <a:chExt cx="0" cy="0"/>
        </a:xfrm>
      </p:grpSpPr>
      <p:sp>
        <p:nvSpPr>
          <p:cNvPr id="173" name="Google Shape;173;p25"/>
          <p:cNvSpPr txBox="1">
            <a:spLocks noGrp="1"/>
          </p:cNvSpPr>
          <p:nvPr>
            <p:ph type="title"/>
          </p:nvPr>
        </p:nvSpPr>
        <p:spPr>
          <a:xfrm>
            <a:off x="457215" y="204793"/>
            <a:ext cx="3008313" cy="871538"/>
          </a:xfrm>
          <a:prstGeom prst="rect">
            <a:avLst/>
          </a:prstGeom>
          <a:noFill/>
          <a:ln>
            <a:noFill/>
          </a:ln>
        </p:spPr>
        <p:txBody>
          <a:bodyPr spcFirstLastPara="1" wrap="square" lIns="97625" tIns="48800" rIns="97625" bIns="48800" anchor="b" anchorCtr="0"/>
          <a:lstStyle>
            <a:lvl1pPr lvl="0" algn="l">
              <a:spcBef>
                <a:spcPts val="0"/>
              </a:spcBef>
              <a:spcAft>
                <a:spcPts val="0"/>
              </a:spcAft>
              <a:buClr>
                <a:srgbClr val="141313"/>
              </a:buClr>
              <a:buSzPts val="2100"/>
              <a:buFont typeface="Helvetica Neue"/>
              <a:buNone/>
              <a:defRPr sz="2100" b="0"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4" name="Google Shape;174;p25"/>
          <p:cNvSpPr txBox="1">
            <a:spLocks noGrp="1"/>
          </p:cNvSpPr>
          <p:nvPr>
            <p:ph type="body" idx="1"/>
          </p:nvPr>
        </p:nvSpPr>
        <p:spPr>
          <a:xfrm>
            <a:off x="3575050" y="204796"/>
            <a:ext cx="5111750" cy="438983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17500" algn="l">
              <a:spcBef>
                <a:spcPts val="450"/>
              </a:spcBef>
              <a:spcAft>
                <a:spcPts val="0"/>
              </a:spcAft>
              <a:buSzPts val="1400"/>
              <a:buChar char="-"/>
              <a:defRPr sz="1400" b="0" i="0">
                <a:latin typeface="Helvetica Neue"/>
                <a:ea typeface="Helvetica Neue"/>
                <a:cs typeface="Helvetica Neue"/>
                <a:sym typeface="Helvetica Neue"/>
              </a:defRPr>
            </a:lvl2pPr>
            <a:lvl3pPr marL="1371600" lvl="2" indent="-298450" algn="l">
              <a:spcBef>
                <a:spcPts val="450"/>
              </a:spcBef>
              <a:spcAft>
                <a:spcPts val="0"/>
              </a:spcAft>
              <a:buSzPts val="1100"/>
              <a:buChar char="≫"/>
              <a:defRPr sz="1100" b="0" i="0">
                <a:latin typeface="Helvetica Neue"/>
                <a:ea typeface="Helvetica Neue"/>
                <a:cs typeface="Helvetica Neue"/>
                <a:sym typeface="Helvetica Neue"/>
              </a:defRPr>
            </a:lvl3pPr>
            <a:lvl4pPr marL="1828800" lvl="3" indent="-298450" algn="l">
              <a:spcBef>
                <a:spcPts val="450"/>
              </a:spcBef>
              <a:spcAft>
                <a:spcPts val="0"/>
              </a:spcAft>
              <a:buSzPts val="1100"/>
              <a:buChar char="•"/>
              <a:defRPr sz="1100" b="0" i="0">
                <a:latin typeface="Helvetica Neue"/>
                <a:ea typeface="Helvetica Neue"/>
                <a:cs typeface="Helvetica Neue"/>
                <a:sym typeface="Helvetica Neue"/>
              </a:defRPr>
            </a:lvl4pPr>
            <a:lvl5pPr marL="2286000" lvl="4" indent="-298450" algn="l">
              <a:spcBef>
                <a:spcPts val="450"/>
              </a:spcBef>
              <a:spcAft>
                <a:spcPts val="0"/>
              </a:spcAft>
              <a:buSzPts val="1100"/>
              <a:buChar char="-"/>
              <a:defRPr sz="1100" b="0" i="0">
                <a:latin typeface="Helvetica Neue"/>
                <a:ea typeface="Helvetica Neue"/>
                <a:cs typeface="Helvetica Neue"/>
                <a:sym typeface="Helvetica Neue"/>
              </a:defRPr>
            </a:lvl5pPr>
            <a:lvl6pPr marL="2743200" lvl="5" indent="-361950" algn="l">
              <a:spcBef>
                <a:spcPts val="45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175" name="Google Shape;175;p25"/>
          <p:cNvSpPr txBox="1">
            <a:spLocks noGrp="1"/>
          </p:cNvSpPr>
          <p:nvPr>
            <p:ph type="body" idx="2"/>
          </p:nvPr>
        </p:nvSpPr>
        <p:spPr>
          <a:xfrm>
            <a:off x="457215" y="1076328"/>
            <a:ext cx="3008313" cy="351829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b="0" i="0">
                <a:latin typeface="Helvetica Neue Light"/>
                <a:ea typeface="Helvetica Neue Light"/>
                <a:cs typeface="Helvetica Neue Light"/>
                <a:sym typeface="Helvetica Neue Light"/>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76" name="Google Shape;176;p25"/>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7"/>
        <p:cNvGrpSpPr/>
        <p:nvPr/>
      </p:nvGrpSpPr>
      <p:grpSpPr>
        <a:xfrm>
          <a:off x="0" y="0"/>
          <a:ext cx="0" cy="0"/>
          <a:chOff x="0" y="0"/>
          <a:chExt cx="0" cy="0"/>
        </a:xfrm>
      </p:grpSpPr>
      <p:sp>
        <p:nvSpPr>
          <p:cNvPr id="178" name="Google Shape;178;p26"/>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3400"/>
              <a:buFont typeface="Helvetica Neue"/>
              <a:buNone/>
              <a:defRPr sz="3400" b="0" i="0" cap="none">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1" name="Google Shape;181;p27"/>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rgbClr val="888888"/>
                </a:solidFill>
              </a:defRPr>
            </a:lvl1pPr>
            <a:lvl2pPr marL="914400" lvl="1" indent="-228600" algn="l">
              <a:spcBef>
                <a:spcPts val="225"/>
              </a:spcBef>
              <a:spcAft>
                <a:spcPts val="0"/>
              </a:spcAft>
              <a:buSzPts val="1900"/>
              <a:buNone/>
              <a:defRPr sz="1900">
                <a:solidFill>
                  <a:srgbClr val="888888"/>
                </a:solidFill>
              </a:defRPr>
            </a:lvl2pPr>
            <a:lvl3pPr marL="1371600" lvl="2" indent="-228600" algn="l">
              <a:spcBef>
                <a:spcPts val="340"/>
              </a:spcBef>
              <a:spcAft>
                <a:spcPts val="0"/>
              </a:spcAft>
              <a:buSzPts val="1700"/>
              <a:buNone/>
              <a:defRPr sz="1700">
                <a:solidFill>
                  <a:srgbClr val="888888"/>
                </a:solidFill>
              </a:defRPr>
            </a:lvl3pPr>
            <a:lvl4pPr marL="1828800" lvl="3" indent="-228600" algn="l">
              <a:spcBef>
                <a:spcPts val="300"/>
              </a:spcBef>
              <a:spcAft>
                <a:spcPts val="0"/>
              </a:spcAft>
              <a:buSzPts val="1500"/>
              <a:buNone/>
              <a:defRPr sz="1500">
                <a:solidFill>
                  <a:srgbClr val="888888"/>
                </a:solidFill>
              </a:defRPr>
            </a:lvl4pPr>
            <a:lvl5pPr marL="2286000" lvl="4" indent="-228600" algn="l">
              <a:spcBef>
                <a:spcPts val="300"/>
              </a:spcBef>
              <a:spcAft>
                <a:spcPts val="0"/>
              </a:spcAft>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182" name="Google Shape;182;p27"/>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3"/>
        <p:cNvGrpSpPr/>
        <p:nvPr/>
      </p:nvGrpSpPr>
      <p:grpSpPr>
        <a:xfrm>
          <a:off x="0" y="0"/>
          <a:ext cx="0" cy="0"/>
          <a:chOff x="0" y="0"/>
          <a:chExt cx="0" cy="0"/>
        </a:xfrm>
      </p:grpSpPr>
      <p:sp>
        <p:nvSpPr>
          <p:cNvPr id="184" name="Google Shape;184;p28"/>
          <p:cNvSpPr>
            <a:spLocks noGrp="1"/>
          </p:cNvSpPr>
          <p:nvPr>
            <p:ph type="pic" idx="2"/>
          </p:nvPr>
        </p:nvSpPr>
        <p:spPr>
          <a:xfrm>
            <a:off x="0" y="0"/>
            <a:ext cx="9144000" cy="5143500"/>
          </a:xfrm>
          <a:prstGeom prst="rect">
            <a:avLst/>
          </a:prstGeom>
          <a:noFill/>
          <a:ln>
            <a:noFill/>
          </a:ln>
        </p:spPr>
        <p:txBody>
          <a:bodyPr spcFirstLastPara="1" wrap="square" lIns="97625" tIns="48800" rIns="97625" bIns="48800" anchor="t" anchorCtr="0"/>
          <a:lstStyle>
            <a:lvl1pPr marR="0" lvl="0" algn="l" rtl="0">
              <a:spcBef>
                <a:spcPts val="0"/>
              </a:spcBef>
              <a:spcAft>
                <a:spcPts val="0"/>
              </a:spcAft>
              <a:buClr>
                <a:srgbClr val="888888"/>
              </a:buClr>
              <a:buSzPts val="3400"/>
              <a:buFont typeface="Arial"/>
              <a:buNone/>
              <a:defRPr sz="3400" b="0" i="0" u="none" strike="noStrike" cap="none">
                <a:solidFill>
                  <a:srgbClr val="141313"/>
                </a:solidFill>
                <a:latin typeface="Helvetica Neue"/>
                <a:ea typeface="Helvetica Neue"/>
                <a:cs typeface="Helvetica Neue"/>
                <a:sym typeface="Helvetica Neue"/>
              </a:defRPr>
            </a:lvl1pPr>
            <a:lvl2pPr marR="0" lvl="1" algn="l" rtl="0">
              <a:spcBef>
                <a:spcPts val="225"/>
              </a:spcBef>
              <a:spcAft>
                <a:spcPts val="0"/>
              </a:spcAft>
              <a:buClr>
                <a:srgbClr val="888888"/>
              </a:buClr>
              <a:buSzPts val="3000"/>
              <a:buFont typeface="Merriweather Sans"/>
              <a:buNone/>
              <a:defRPr sz="3000" b="0" i="0" u="none" strike="noStrike" cap="none">
                <a:solidFill>
                  <a:srgbClr val="141313"/>
                </a:solidFill>
                <a:latin typeface="Helvetica Neue"/>
                <a:ea typeface="Helvetica Neue"/>
                <a:cs typeface="Helvetica Neue"/>
                <a:sym typeface="Helvetica Neue"/>
              </a:defRPr>
            </a:lvl2pPr>
            <a:lvl3pPr marR="0" lvl="2" algn="l" rtl="0">
              <a:spcBef>
                <a:spcPts val="520"/>
              </a:spcBef>
              <a:spcAft>
                <a:spcPts val="0"/>
              </a:spcAft>
              <a:buClr>
                <a:srgbClr val="888888"/>
              </a:buClr>
              <a:buSzPts val="2600"/>
              <a:buFont typeface="Merriweather Sans"/>
              <a:buNone/>
              <a:defRPr sz="2600" b="0" i="0" u="none" strike="noStrike" cap="none">
                <a:solidFill>
                  <a:srgbClr val="141313"/>
                </a:solidFill>
                <a:latin typeface="Helvetica Neue"/>
                <a:ea typeface="Helvetica Neue"/>
                <a:cs typeface="Helvetica Neue"/>
                <a:sym typeface="Helvetica Neue"/>
              </a:defRPr>
            </a:lvl3pPr>
            <a:lvl4pPr marR="0" lvl="3" algn="l" rtl="0">
              <a:spcBef>
                <a:spcPts val="420"/>
              </a:spcBef>
              <a:spcAft>
                <a:spcPts val="0"/>
              </a:spcAft>
              <a:buClr>
                <a:srgbClr val="888888"/>
              </a:buClr>
              <a:buSzPts val="2100"/>
              <a:buFont typeface="Arial"/>
              <a:buNone/>
              <a:defRPr sz="2100" b="0" i="0" u="none" strike="noStrike" cap="none">
                <a:solidFill>
                  <a:srgbClr val="141313"/>
                </a:solidFill>
                <a:latin typeface="Helvetica Neue"/>
                <a:ea typeface="Helvetica Neue"/>
                <a:cs typeface="Helvetica Neue"/>
                <a:sym typeface="Helvetica Neue"/>
              </a:defRPr>
            </a:lvl4pPr>
            <a:lvl5pPr marR="0" lvl="4" algn="l" rtl="0">
              <a:spcBef>
                <a:spcPts val="420"/>
              </a:spcBef>
              <a:spcAft>
                <a:spcPts val="0"/>
              </a:spcAft>
              <a:buClr>
                <a:srgbClr val="888888"/>
              </a:buClr>
              <a:buSzPts val="2100"/>
              <a:buFont typeface="Merriweather Sans"/>
              <a:buNone/>
              <a:defRPr sz="2100" b="0" i="1" u="none" strike="noStrike" cap="none">
                <a:solidFill>
                  <a:srgbClr val="141313"/>
                </a:solidFill>
                <a:latin typeface="Helvetica Neue"/>
                <a:ea typeface="Helvetica Neue"/>
                <a:cs typeface="Helvetica Neue"/>
                <a:sym typeface="Helvetica Neue"/>
              </a:defRPr>
            </a:lvl5pPr>
            <a:lvl6pPr marR="0" lvl="5"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6pPr>
            <a:lvl7pPr marR="0" lvl="6"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7pPr>
            <a:lvl8pPr marR="0" lvl="7"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8pPr>
            <a:lvl9pPr marR="0" lvl="8" algn="l" rtl="0">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9pPr>
          </a:lstStyle>
          <a:p>
            <a:endParaRPr/>
          </a:p>
        </p:txBody>
      </p:sp>
      <p:sp>
        <p:nvSpPr>
          <p:cNvPr id="185" name="Google Shape;185;p28"/>
          <p:cNvSpPr txBox="1">
            <a:spLocks noGrp="1"/>
          </p:cNvSpPr>
          <p:nvPr>
            <p:ph type="title"/>
          </p:nvPr>
        </p:nvSpPr>
        <p:spPr>
          <a:xfrm>
            <a:off x="1792290" y="3600454"/>
            <a:ext cx="5486400"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rgbClr val="141313"/>
              </a:buClr>
              <a:buSzPts val="2100"/>
              <a:buFont typeface="Helvetica Neue"/>
              <a:buNone/>
              <a:defRPr sz="21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28"/>
          <p:cNvSpPr txBox="1">
            <a:spLocks noGrp="1"/>
          </p:cNvSpPr>
          <p:nvPr>
            <p:ph type="body" idx="1"/>
          </p:nvPr>
        </p:nvSpPr>
        <p:spPr>
          <a:xfrm>
            <a:off x="1792290" y="4025525"/>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187" name="Google Shape;187;p28"/>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mp; Subtitle" type="tx">
  <p:cSld name="TITLE_AND_BODY">
    <p:spTree>
      <p:nvGrpSpPr>
        <p:cNvPr id="1" name="Shape 188"/>
        <p:cNvGrpSpPr/>
        <p:nvPr/>
      </p:nvGrpSpPr>
      <p:grpSpPr>
        <a:xfrm>
          <a:off x="0" y="0"/>
          <a:ext cx="0" cy="0"/>
          <a:chOff x="0" y="0"/>
          <a:chExt cx="0" cy="0"/>
        </a:xfrm>
      </p:grpSpPr>
      <p:sp>
        <p:nvSpPr>
          <p:cNvPr id="189" name="Google Shape;189;p29"/>
          <p:cNvSpPr txBox="1">
            <a:spLocks noGrp="1"/>
          </p:cNvSpPr>
          <p:nvPr>
            <p:ph type="title"/>
          </p:nvPr>
        </p:nvSpPr>
        <p:spPr>
          <a:xfrm>
            <a:off x="252414" y="1076338"/>
            <a:ext cx="8643938" cy="1709738"/>
          </a:xfrm>
          <a:prstGeom prst="rect">
            <a:avLst/>
          </a:prstGeom>
          <a:noFill/>
          <a:ln>
            <a:noFill/>
          </a:ln>
        </p:spPr>
        <p:txBody>
          <a:bodyPr spcFirstLastPara="1" wrap="square" lIns="97625" tIns="48800" rIns="97625" bIns="48800" anchor="t" anchorCtr="0"/>
          <a:lstStyle>
            <a:lvl1pPr lvl="0" algn="l">
              <a:lnSpc>
                <a:spcPct val="100000"/>
              </a:lnSpc>
              <a:spcBef>
                <a:spcPts val="0"/>
              </a:spcBef>
              <a:spcAft>
                <a:spcPts val="0"/>
              </a:spcAft>
              <a:buClr>
                <a:srgbClr val="424242"/>
              </a:buClr>
              <a:buSzPts val="2500"/>
              <a:buFont typeface="Arial"/>
              <a:buNone/>
              <a:defRPr sz="2500">
                <a:solidFill>
                  <a:srgbClr val="42424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0" name="Google Shape;190;p29"/>
          <p:cNvSpPr txBox="1">
            <a:spLocks noGrp="1"/>
          </p:cNvSpPr>
          <p:nvPr>
            <p:ph type="body" idx="1"/>
          </p:nvPr>
        </p:nvSpPr>
        <p:spPr>
          <a:xfrm>
            <a:off x="252414" y="2781313"/>
            <a:ext cx="8643938" cy="681038"/>
          </a:xfrm>
          <a:prstGeom prst="rect">
            <a:avLst/>
          </a:prstGeom>
          <a:noFill/>
          <a:ln>
            <a:noFill/>
          </a:ln>
        </p:spPr>
        <p:txBody>
          <a:bodyPr spcFirstLastPara="1" wrap="square" lIns="97625" tIns="48800" rIns="97625" bIns="48800" anchor="t" anchorCtr="0"/>
          <a:lstStyle>
            <a:lvl1pPr marL="457200" lvl="0" indent="-228600" algn="ctr">
              <a:lnSpc>
                <a:spcPct val="100000"/>
              </a:lnSpc>
              <a:spcBef>
                <a:spcPts val="0"/>
              </a:spcBef>
              <a:spcAft>
                <a:spcPts val="0"/>
              </a:spcAft>
              <a:buClr>
                <a:srgbClr val="535353"/>
              </a:buClr>
              <a:buSzPts val="1900"/>
              <a:buFont typeface="Arial"/>
              <a:buNone/>
              <a:defRPr sz="1900">
                <a:solidFill>
                  <a:srgbClr val="525252"/>
                </a:solidFill>
                <a:latin typeface="Arial"/>
                <a:ea typeface="Arial"/>
                <a:cs typeface="Arial"/>
                <a:sym typeface="Arial"/>
              </a:defRPr>
            </a:lvl1pPr>
            <a:lvl2pPr marL="914400" lvl="1"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2pPr>
            <a:lvl3pPr marL="1371600" lvl="2"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3pPr>
            <a:lvl4pPr marL="1828800" lvl="3"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4pPr>
            <a:lvl5pPr marL="2286000" lvl="4" indent="-228600" algn="ctr">
              <a:lnSpc>
                <a:spcPct val="100000"/>
              </a:lnSpc>
              <a:spcBef>
                <a:spcPts val="225"/>
              </a:spcBef>
              <a:spcAft>
                <a:spcPts val="0"/>
              </a:spcAft>
              <a:buClr>
                <a:srgbClr val="535353"/>
              </a:buClr>
              <a:buSzPts val="1900"/>
              <a:buFont typeface="Arial"/>
              <a:buNone/>
              <a:defRPr sz="1900">
                <a:solidFill>
                  <a:srgbClr val="52525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Basic Arista Theme">
  <p:cSld name="Basic Arista Theme">
    <p:bg>
      <p:bgPr>
        <a:solidFill>
          <a:srgbClr val="FFFFFF"/>
        </a:solidFill>
        <a:effectLst/>
      </p:bgPr>
    </p:bg>
    <p:spTree>
      <p:nvGrpSpPr>
        <p:cNvPr id="1" name="Shape 191"/>
        <p:cNvGrpSpPr/>
        <p:nvPr/>
      </p:nvGrpSpPr>
      <p:grpSpPr>
        <a:xfrm>
          <a:off x="0" y="0"/>
          <a:ext cx="0" cy="0"/>
          <a:chOff x="0" y="0"/>
          <a:chExt cx="0" cy="0"/>
        </a:xfrm>
      </p:grpSpPr>
      <p:pic>
        <p:nvPicPr>
          <p:cNvPr id="192" name="Google Shape;192;p30" descr="Arista-PP-top-bar.jpg"/>
          <p:cNvPicPr preferRelativeResize="0"/>
          <p:nvPr/>
        </p:nvPicPr>
        <p:blipFill rotWithShape="1">
          <a:blip r:embed="rId2">
            <a:alphaModFix/>
          </a:blip>
          <a:srcRect/>
          <a:stretch/>
        </p:blipFill>
        <p:spPr>
          <a:xfrm>
            <a:off x="0" y="0"/>
            <a:ext cx="9144000" cy="277416"/>
          </a:xfrm>
          <a:prstGeom prst="rect">
            <a:avLst/>
          </a:prstGeom>
          <a:noFill/>
          <a:ln>
            <a:noFill/>
          </a:ln>
        </p:spPr>
      </p:pic>
      <p:sp>
        <p:nvSpPr>
          <p:cNvPr id="193" name="Google Shape;193;p30"/>
          <p:cNvSpPr txBox="1">
            <a:spLocks noGrp="1"/>
          </p:cNvSpPr>
          <p:nvPr>
            <p:ph type="title"/>
          </p:nvPr>
        </p:nvSpPr>
        <p:spPr>
          <a:xfrm>
            <a:off x="457202" y="402260"/>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4" name="Google Shape;194;p30"/>
          <p:cNvSpPr txBox="1">
            <a:spLocks noGrp="1"/>
          </p:cNvSpPr>
          <p:nvPr>
            <p:ph type="body" idx="1"/>
          </p:nvPr>
        </p:nvSpPr>
        <p:spPr>
          <a:xfrm>
            <a:off x="457202" y="1154753"/>
            <a:ext cx="8229600" cy="371452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a:lvl1pPr>
            <a:lvl2pPr marL="914400" lvl="1" indent="-323850" algn="l">
              <a:spcBef>
                <a:spcPts val="450"/>
              </a:spcBef>
              <a:spcAft>
                <a:spcPts val="0"/>
              </a:spcAft>
              <a:buSzPts val="1500"/>
              <a:buChar char="-"/>
              <a:defRPr/>
            </a:lvl2pPr>
            <a:lvl3pPr marL="1371600" lvl="2" indent="-304800" algn="l">
              <a:spcBef>
                <a:spcPts val="450"/>
              </a:spcBef>
              <a:spcAft>
                <a:spcPts val="0"/>
              </a:spcAft>
              <a:buSzPts val="1200"/>
              <a:buChar char="≫"/>
              <a:defRPr/>
            </a:lvl3pPr>
            <a:lvl4pPr marL="1828800" lvl="3" indent="-285750" algn="l">
              <a:spcBef>
                <a:spcPts val="450"/>
              </a:spcBef>
              <a:spcAft>
                <a:spcPts val="0"/>
              </a:spcAft>
              <a:buSzPts val="900"/>
              <a:buChar char="•"/>
              <a:defRPr/>
            </a:lvl4pPr>
            <a:lvl5pPr marL="2286000" lvl="4" indent="-285750" algn="l">
              <a:spcBef>
                <a:spcPts val="450"/>
              </a:spcBef>
              <a:spcAft>
                <a:spcPts val="0"/>
              </a:spcAft>
              <a:buSzPts val="900"/>
              <a:buChar char="-"/>
              <a:defRPr/>
            </a:lvl5pPr>
            <a:lvl6pPr marL="2743200" lvl="5" indent="-342900" algn="l">
              <a:spcBef>
                <a:spcPts val="45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95" name="Google Shape;195;p30"/>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504B4B"/>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504B4B"/>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504B4B"/>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504B4B"/>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504B4B"/>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504B4B"/>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504B4B"/>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504B4B"/>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504B4B"/>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96" name="Google Shape;196;p30"/>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504B4B"/>
                </a:solidFill>
                <a:latin typeface="Helvetica Neue"/>
                <a:ea typeface="Helvetica Neue"/>
                <a:cs typeface="Helvetica Neue"/>
                <a:sym typeface="Helvetica Neue"/>
              </a:rPr>
              <a:t>Confidential. Copyright © Arista 2017. All rights reserved.</a:t>
            </a:r>
            <a:endParaRPr sz="800">
              <a:solidFill>
                <a:srgbClr val="504B4B"/>
              </a:solidFill>
              <a:latin typeface="Helvetica Neue"/>
              <a:ea typeface="Helvetica Neue"/>
              <a:cs typeface="Helvetica Neue"/>
              <a:sym typeface="Helvetica Neue"/>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End Title">
  <p:cSld name="End Title">
    <p:spTree>
      <p:nvGrpSpPr>
        <p:cNvPr id="1" name="Shape 197"/>
        <p:cNvGrpSpPr/>
        <p:nvPr/>
      </p:nvGrpSpPr>
      <p:grpSpPr>
        <a:xfrm>
          <a:off x="0" y="0"/>
          <a:ext cx="0" cy="0"/>
          <a:chOff x="0" y="0"/>
          <a:chExt cx="0" cy="0"/>
        </a:xfrm>
      </p:grpSpPr>
      <p:pic>
        <p:nvPicPr>
          <p:cNvPr id="198" name="Google Shape;198;p31" descr="Arista-PP-DRK-v2.jpg"/>
          <p:cNvPicPr preferRelativeResize="0"/>
          <p:nvPr/>
        </p:nvPicPr>
        <p:blipFill rotWithShape="1">
          <a:blip r:embed="rId2">
            <a:alphaModFix/>
          </a:blip>
          <a:srcRect/>
          <a:stretch/>
        </p:blipFill>
        <p:spPr>
          <a:xfrm>
            <a:off x="0" y="1191"/>
            <a:ext cx="9144000" cy="5142309"/>
          </a:xfrm>
          <a:prstGeom prst="rect">
            <a:avLst/>
          </a:prstGeom>
          <a:noFill/>
          <a:ln>
            <a:noFill/>
          </a:ln>
        </p:spPr>
      </p:pic>
      <p:sp>
        <p:nvSpPr>
          <p:cNvPr id="199" name="Google Shape;199;p3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200" name="Google Shape;200;p31"/>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
        <p:nvSpPr>
          <p:cNvPr id="201" name="Google Shape;201;p31"/>
          <p:cNvSpPr txBox="1"/>
          <p:nvPr/>
        </p:nvSpPr>
        <p:spPr>
          <a:xfrm>
            <a:off x="722315" y="3565713"/>
            <a:ext cx="7772400" cy="660090"/>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Clr>
                <a:srgbClr val="FFFFFE"/>
              </a:buClr>
              <a:buSzPts val="4300"/>
              <a:buFont typeface="Helvetica Neue Light"/>
              <a:buNone/>
            </a:pPr>
            <a:r>
              <a:rPr lang="en-US" sz="4300" b="0" i="0" cap="none">
                <a:solidFill>
                  <a:srgbClr val="FFFFFE"/>
                </a:solidFill>
                <a:latin typeface="Helvetica Neue Light"/>
                <a:ea typeface="Helvetica Neue Light"/>
                <a:cs typeface="Helvetica Neue Light"/>
                <a:sym typeface="Helvetica Neue Light"/>
              </a:rPr>
              <a:t>www.arista.com</a:t>
            </a:r>
            <a:endParaRPr sz="4300" b="0" i="0" cap="none">
              <a:solidFill>
                <a:srgbClr val="FFFFFE"/>
              </a:solidFill>
              <a:latin typeface="Helvetica Neue Light"/>
              <a:ea typeface="Helvetica Neue Light"/>
              <a:cs typeface="Helvetica Neue Light"/>
              <a:sym typeface="Helvetica Neue Light"/>
            </a:endParaRPr>
          </a:p>
        </p:txBody>
      </p:sp>
      <p:sp>
        <p:nvSpPr>
          <p:cNvPr id="202" name="Google Shape;202;p31"/>
          <p:cNvSpPr txBox="1"/>
          <p:nvPr/>
        </p:nvSpPr>
        <p:spPr>
          <a:xfrm>
            <a:off x="2686537" y="1385456"/>
            <a:ext cx="3770926" cy="992579"/>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r>
              <a:rPr lang="en-US" sz="6200">
                <a:solidFill>
                  <a:srgbClr val="FFFFFE"/>
                </a:solidFill>
                <a:latin typeface="Helvetica Neue Light"/>
                <a:ea typeface="Helvetica Neue Light"/>
                <a:cs typeface="Helvetica Neue Light"/>
                <a:sym typeface="Helvetica Neue Light"/>
              </a:rPr>
              <a:t>Thank You</a:t>
            </a:r>
            <a:endParaRPr sz="6200">
              <a:solidFill>
                <a:srgbClr val="FFFFF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2"/>
        <p:cNvGrpSpPr/>
        <p:nvPr/>
      </p:nvGrpSpPr>
      <p:grpSpPr>
        <a:xfrm>
          <a:off x="0" y="0"/>
          <a:ext cx="0" cy="0"/>
          <a:chOff x="0" y="0"/>
          <a:chExt cx="0" cy="0"/>
        </a:xfrm>
      </p:grpSpPr>
      <p:pic>
        <p:nvPicPr>
          <p:cNvPr id="43" name="Google Shape;43;p4" descr="Arista-PP-DRK-v2.jpg"/>
          <p:cNvPicPr preferRelativeResize="0"/>
          <p:nvPr/>
        </p:nvPicPr>
        <p:blipFill rotWithShape="1">
          <a:blip r:embed="rId2">
            <a:alphaModFix/>
          </a:blip>
          <a:srcRect/>
          <a:stretch/>
        </p:blipFill>
        <p:spPr>
          <a:xfrm>
            <a:off x="0" y="1191"/>
            <a:ext cx="9144000" cy="5142309"/>
          </a:xfrm>
          <a:prstGeom prst="rect">
            <a:avLst/>
          </a:prstGeom>
          <a:noFill/>
          <a:ln>
            <a:noFill/>
          </a:ln>
        </p:spPr>
      </p:pic>
      <p:sp>
        <p:nvSpPr>
          <p:cNvPr id="44" name="Google Shape;44;p4"/>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lt1"/>
              </a:buClr>
              <a:buSzPts val="3400"/>
              <a:buFont typeface="Helvetica Neue"/>
              <a:buNone/>
              <a:defRPr sz="3400" b="0" i="0" cap="none">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4"/>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chemeClr val="lt1"/>
                </a:solidFill>
              </a:defRPr>
            </a:lvl1pPr>
            <a:lvl2pPr marL="914400" lvl="1" indent="-228600" algn="l">
              <a:spcBef>
                <a:spcPts val="225"/>
              </a:spcBef>
              <a:spcAft>
                <a:spcPts val="0"/>
              </a:spcAft>
              <a:buSzPts val="1900"/>
              <a:buNone/>
              <a:defRPr sz="1900">
                <a:solidFill>
                  <a:srgbClr val="8A8A88"/>
                </a:solidFill>
              </a:defRPr>
            </a:lvl2pPr>
            <a:lvl3pPr marL="1371600" lvl="2" indent="-228600" algn="l">
              <a:spcBef>
                <a:spcPts val="340"/>
              </a:spcBef>
              <a:spcAft>
                <a:spcPts val="0"/>
              </a:spcAft>
              <a:buSzPts val="1700"/>
              <a:buNone/>
              <a:defRPr sz="1700">
                <a:solidFill>
                  <a:srgbClr val="8A8A88"/>
                </a:solidFill>
              </a:defRPr>
            </a:lvl3pPr>
            <a:lvl4pPr marL="1828800" lvl="3" indent="-228600" algn="l">
              <a:spcBef>
                <a:spcPts val="300"/>
              </a:spcBef>
              <a:spcAft>
                <a:spcPts val="0"/>
              </a:spcAft>
              <a:buSzPts val="1500"/>
              <a:buNone/>
              <a:defRPr sz="1500">
                <a:solidFill>
                  <a:srgbClr val="8A8A88"/>
                </a:solidFill>
              </a:defRPr>
            </a:lvl4pPr>
            <a:lvl5pPr marL="2286000" lvl="4" indent="-228600" algn="l">
              <a:spcBef>
                <a:spcPts val="300"/>
              </a:spcBef>
              <a:spcAft>
                <a:spcPts val="0"/>
              </a:spcAft>
              <a:buSzPts val="1500"/>
              <a:buNone/>
              <a:defRPr sz="1500">
                <a:solidFill>
                  <a:srgbClr val="8A8A88"/>
                </a:solidFill>
              </a:defRPr>
            </a:lvl5pPr>
            <a:lvl6pPr marL="2743200" lvl="5" indent="-228600" algn="l">
              <a:spcBef>
                <a:spcPts val="300"/>
              </a:spcBef>
              <a:spcAft>
                <a:spcPts val="0"/>
              </a:spcAft>
              <a:buClr>
                <a:srgbClr val="8A8A88"/>
              </a:buClr>
              <a:buSzPts val="1500"/>
              <a:buNone/>
              <a:defRPr sz="1500">
                <a:solidFill>
                  <a:srgbClr val="8A8A88"/>
                </a:solidFill>
              </a:defRPr>
            </a:lvl6pPr>
            <a:lvl7pPr marL="3200400" lvl="6" indent="-228600" algn="l">
              <a:spcBef>
                <a:spcPts val="300"/>
              </a:spcBef>
              <a:spcAft>
                <a:spcPts val="0"/>
              </a:spcAft>
              <a:buClr>
                <a:srgbClr val="8A8A88"/>
              </a:buClr>
              <a:buSzPts val="1500"/>
              <a:buNone/>
              <a:defRPr sz="1500">
                <a:solidFill>
                  <a:srgbClr val="8A8A88"/>
                </a:solidFill>
              </a:defRPr>
            </a:lvl7pPr>
            <a:lvl8pPr marL="3657600" lvl="7" indent="-228600" algn="l">
              <a:spcBef>
                <a:spcPts val="300"/>
              </a:spcBef>
              <a:spcAft>
                <a:spcPts val="0"/>
              </a:spcAft>
              <a:buClr>
                <a:srgbClr val="8A8A88"/>
              </a:buClr>
              <a:buSzPts val="1500"/>
              <a:buNone/>
              <a:defRPr sz="1500">
                <a:solidFill>
                  <a:srgbClr val="8A8A88"/>
                </a:solidFill>
              </a:defRPr>
            </a:lvl8pPr>
            <a:lvl9pPr marL="4114800" lvl="8" indent="-228600" algn="l">
              <a:spcBef>
                <a:spcPts val="300"/>
              </a:spcBef>
              <a:spcAft>
                <a:spcPts val="0"/>
              </a:spcAft>
              <a:buClr>
                <a:srgbClr val="8A8A88"/>
              </a:buClr>
              <a:buSzPts val="1500"/>
              <a:buNone/>
              <a:defRPr sz="1500">
                <a:solidFill>
                  <a:srgbClr val="8A8A88"/>
                </a:solidFill>
              </a:defRPr>
            </a:lvl9pPr>
          </a:lstStyle>
          <a:p>
            <a:endParaRPr/>
          </a:p>
        </p:txBody>
      </p:sp>
      <p:sp>
        <p:nvSpPr>
          <p:cNvPr id="46" name="Google Shape;46;p4"/>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47" name="Google Shape;47;p4"/>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lnSpc>
                <a:spcPct val="100000"/>
              </a:lnSpc>
              <a:spcBef>
                <a:spcPts val="0"/>
              </a:spcBef>
              <a:spcAft>
                <a:spcPts val="0"/>
              </a:spcAft>
              <a:buClr>
                <a:schemeClr val="lt1"/>
              </a:buClr>
              <a:buSzPts val="800"/>
              <a:buFont typeface="Helvetica Neue"/>
              <a:buNone/>
            </a:pPr>
            <a:r>
              <a:rPr lang="en-US" sz="800" b="0" i="0" u="none" strike="noStrike" cap="none">
                <a:solidFill>
                  <a:schemeClr val="lt1"/>
                </a:solidFill>
                <a:latin typeface="Helvetica Neue"/>
                <a:ea typeface="Helvetica Neue"/>
                <a:cs typeface="Helvetica Neue"/>
                <a:sym typeface="Helvetica Neue"/>
              </a:rPr>
              <a:t>Confidential. Copyright © Arista 2019. All rights reserved.</a:t>
            </a:r>
            <a:endParaRPr sz="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VMware Icon End Title">
  <p:cSld name="VMware Icon End Title">
    <p:spTree>
      <p:nvGrpSpPr>
        <p:cNvPr id="1" name="Shape 203"/>
        <p:cNvGrpSpPr/>
        <p:nvPr/>
      </p:nvGrpSpPr>
      <p:grpSpPr>
        <a:xfrm>
          <a:off x="0" y="0"/>
          <a:ext cx="0" cy="0"/>
          <a:chOff x="0" y="0"/>
          <a:chExt cx="0" cy="0"/>
        </a:xfrm>
      </p:grpSpPr>
      <p:pic>
        <p:nvPicPr>
          <p:cNvPr id="204" name="Google Shape;204;p32" descr="Arista-PP-DRK-v2.jpg"/>
          <p:cNvPicPr preferRelativeResize="0"/>
          <p:nvPr/>
        </p:nvPicPr>
        <p:blipFill rotWithShape="1">
          <a:blip r:embed="rId2">
            <a:alphaModFix/>
          </a:blip>
          <a:srcRect/>
          <a:stretch/>
        </p:blipFill>
        <p:spPr>
          <a:xfrm>
            <a:off x="0" y="1191"/>
            <a:ext cx="9144000" cy="5142309"/>
          </a:xfrm>
          <a:prstGeom prst="rect">
            <a:avLst/>
          </a:prstGeom>
          <a:noFill/>
          <a:ln>
            <a:noFill/>
          </a:ln>
        </p:spPr>
      </p:pic>
      <p:sp>
        <p:nvSpPr>
          <p:cNvPr id="205" name="Google Shape;205;p3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206" name="Google Shape;206;p32"/>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
        <p:nvSpPr>
          <p:cNvPr id="207" name="Google Shape;207;p32"/>
          <p:cNvSpPr txBox="1"/>
          <p:nvPr/>
        </p:nvSpPr>
        <p:spPr>
          <a:xfrm>
            <a:off x="722315" y="2922479"/>
            <a:ext cx="7772400" cy="660090"/>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Clr>
                <a:srgbClr val="FFFFFE"/>
              </a:buClr>
              <a:buSzPts val="4300"/>
              <a:buFont typeface="Helvetica Neue Light"/>
              <a:buNone/>
            </a:pPr>
            <a:r>
              <a:rPr lang="en-US" sz="4300" b="0" i="0" cap="none">
                <a:solidFill>
                  <a:srgbClr val="FFFFFE"/>
                </a:solidFill>
                <a:latin typeface="Helvetica Neue Light"/>
                <a:ea typeface="Helvetica Neue Light"/>
                <a:cs typeface="Helvetica Neue Light"/>
                <a:sym typeface="Helvetica Neue Light"/>
              </a:rPr>
              <a:t>www.arista.com</a:t>
            </a:r>
            <a:endParaRPr sz="4300" b="0" i="0" cap="none">
              <a:solidFill>
                <a:srgbClr val="FFFFFE"/>
              </a:solidFill>
              <a:latin typeface="Helvetica Neue Light"/>
              <a:ea typeface="Helvetica Neue Light"/>
              <a:cs typeface="Helvetica Neue Light"/>
              <a:sym typeface="Helvetica Neue Light"/>
            </a:endParaRPr>
          </a:p>
        </p:txBody>
      </p:sp>
      <p:sp>
        <p:nvSpPr>
          <p:cNvPr id="208" name="Google Shape;208;p32"/>
          <p:cNvSpPr txBox="1"/>
          <p:nvPr/>
        </p:nvSpPr>
        <p:spPr>
          <a:xfrm>
            <a:off x="722315" y="3996536"/>
            <a:ext cx="7772400" cy="1125770"/>
          </a:xfrm>
          <a:prstGeom prst="rect">
            <a:avLst/>
          </a:prstGeom>
          <a:noFill/>
          <a:ln>
            <a:noFill/>
          </a:ln>
        </p:spPr>
        <p:txBody>
          <a:bodyPr spcFirstLastPara="1" wrap="square" lIns="97625" tIns="48800" rIns="97625" bIns="48800" anchor="t" anchorCtr="0">
            <a:noAutofit/>
          </a:bodyPr>
          <a:lstStyle/>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This document was created using the official VMware icon and diagram library. Copyright © 2012</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VMware, Inc. All rights reserved. This product is protected by U.S. and international copyright and</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intellectual property laws. VMware products are covered by one or more patents listed at</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http://www.vmware.com/go/patents</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VMware does not endorse or make any representations about  third party information included in this</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document, nor does the inclusion of any VMware icon or diagram in this document imply such an</a:t>
            </a:r>
            <a:endParaRPr/>
          </a:p>
          <a:p>
            <a:pPr marL="0" marR="0" lvl="0" indent="0" algn="ctr" rtl="0">
              <a:lnSpc>
                <a:spcPct val="80000"/>
              </a:lnSpc>
              <a:spcBef>
                <a:spcPts val="0"/>
              </a:spcBef>
              <a:spcAft>
                <a:spcPts val="0"/>
              </a:spcAft>
              <a:buClr>
                <a:srgbClr val="FFFFFE"/>
              </a:buClr>
              <a:buSzPts val="800"/>
              <a:buFont typeface="Helvetica Neue"/>
              <a:buNone/>
            </a:pPr>
            <a:r>
              <a:rPr lang="en-US" sz="800" b="0" i="0" cap="none">
                <a:solidFill>
                  <a:srgbClr val="FFFFFE"/>
                </a:solidFill>
                <a:latin typeface="Helvetica Neue"/>
                <a:ea typeface="Helvetica Neue"/>
                <a:cs typeface="Helvetica Neue"/>
                <a:sym typeface="Helvetica Neue"/>
              </a:rPr>
              <a:t>Endorsement</a:t>
            </a:r>
            <a:endParaRPr sz="100" b="0" i="0" cap="none">
              <a:solidFill>
                <a:srgbClr val="FFFFFE"/>
              </a:solidFill>
              <a:latin typeface="Helvetica Neue Light"/>
              <a:ea typeface="Helvetica Neue Light"/>
              <a:cs typeface="Helvetica Neue Light"/>
              <a:sym typeface="Helvetica Neue Light"/>
            </a:endParaRPr>
          </a:p>
        </p:txBody>
      </p:sp>
      <p:sp>
        <p:nvSpPr>
          <p:cNvPr id="209" name="Google Shape;209;p32"/>
          <p:cNvSpPr txBox="1"/>
          <p:nvPr/>
        </p:nvSpPr>
        <p:spPr>
          <a:xfrm>
            <a:off x="2686537" y="1385456"/>
            <a:ext cx="3770926" cy="992579"/>
          </a:xfrm>
          <a:prstGeom prst="rect">
            <a:avLst/>
          </a:prstGeom>
          <a:noFill/>
          <a:ln>
            <a:noFill/>
          </a:ln>
        </p:spPr>
        <p:txBody>
          <a:bodyPr spcFirstLastPara="1" wrap="square" lIns="34275" tIns="17125" rIns="34275" bIns="17125" anchor="t" anchorCtr="0">
            <a:noAutofit/>
          </a:bodyPr>
          <a:lstStyle/>
          <a:p>
            <a:pPr marL="0" marR="0" lvl="0" indent="0" algn="l" rtl="0">
              <a:spcBef>
                <a:spcPts val="0"/>
              </a:spcBef>
              <a:spcAft>
                <a:spcPts val="0"/>
              </a:spcAft>
              <a:buNone/>
            </a:pPr>
            <a:r>
              <a:rPr lang="en-US" sz="6200">
                <a:solidFill>
                  <a:srgbClr val="FFFFFE"/>
                </a:solidFill>
                <a:latin typeface="Helvetica Neue Light"/>
                <a:ea typeface="Helvetica Neue Light"/>
                <a:cs typeface="Helvetica Neue Light"/>
                <a:sym typeface="Helvetica Neue Light"/>
              </a:rPr>
              <a:t>Thank You</a:t>
            </a:r>
            <a:endParaRPr sz="6200">
              <a:solidFill>
                <a:srgbClr val="FFFFFE"/>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3_Title Only">
  <p:cSld name="3_Title Only">
    <p:spTree>
      <p:nvGrpSpPr>
        <p:cNvPr id="1" name="Shape 210"/>
        <p:cNvGrpSpPr/>
        <p:nvPr/>
      </p:nvGrpSpPr>
      <p:grpSpPr>
        <a:xfrm>
          <a:off x="0" y="0"/>
          <a:ext cx="0" cy="0"/>
          <a:chOff x="0" y="0"/>
          <a:chExt cx="0" cy="0"/>
        </a:xfrm>
      </p:grpSpPr>
      <p:sp>
        <p:nvSpPr>
          <p:cNvPr id="211" name="Google Shape;211;p33"/>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72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72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72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72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72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72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72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72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72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212" name="Google Shape;212;p33"/>
          <p:cNvSpPr txBox="1"/>
          <p:nvPr/>
        </p:nvSpPr>
        <p:spPr>
          <a:xfrm>
            <a:off x="948360" y="4869655"/>
            <a:ext cx="2850368" cy="273845"/>
          </a:xfrm>
          <a:prstGeom prst="rect">
            <a:avLst/>
          </a:prstGeom>
          <a:noFill/>
          <a:ln>
            <a:noFill/>
          </a:ln>
        </p:spPr>
        <p:txBody>
          <a:bodyPr spcFirstLastPara="1" wrap="square" lIns="87850" tIns="43925" rIns="87850" bIns="43925" anchor="ctr" anchorCtr="0">
            <a:noAutofit/>
          </a:bodyPr>
          <a:lstStyle/>
          <a:p>
            <a:pPr marL="0" marR="0" lvl="0" indent="0" algn="l" rtl="0">
              <a:spcBef>
                <a:spcPts val="0"/>
              </a:spcBef>
              <a:spcAft>
                <a:spcPts val="0"/>
              </a:spcAft>
              <a:buNone/>
            </a:pPr>
            <a:r>
              <a:rPr lang="en-US" sz="720">
                <a:solidFill>
                  <a:srgbClr val="FFFFFE"/>
                </a:solidFill>
                <a:latin typeface="Helvetica Neue"/>
                <a:ea typeface="Helvetica Neue"/>
                <a:cs typeface="Helvetica Neue"/>
                <a:sym typeface="Helvetica Neue"/>
              </a:rPr>
              <a:t>Confidential. Copyright © Arista 2017. All rights reserved.</a:t>
            </a:r>
            <a:endParaRPr sz="720">
              <a:solidFill>
                <a:srgbClr val="FFFFFE"/>
              </a:solidFill>
              <a:latin typeface="Helvetica Neue"/>
              <a:ea typeface="Helvetica Neue"/>
              <a:cs typeface="Helvetica Neue"/>
              <a:sym typeface="Helvetica Neue"/>
            </a:endParaRPr>
          </a:p>
        </p:txBody>
      </p:sp>
      <p:pic>
        <p:nvPicPr>
          <p:cNvPr id="213" name="Google Shape;213;p33" descr="iStock-533252380_small-dark.png"/>
          <p:cNvPicPr preferRelativeResize="0"/>
          <p:nvPr/>
        </p:nvPicPr>
        <p:blipFill rotWithShape="1">
          <a:blip r:embed="rId2">
            <a:alphaModFix/>
          </a:blip>
          <a:srcRect/>
          <a:stretch/>
        </p:blipFill>
        <p:spPr>
          <a:xfrm>
            <a:off x="-7027" y="0"/>
            <a:ext cx="9151027" cy="4955281"/>
          </a:xfrm>
          <a:prstGeom prst="rect">
            <a:avLst/>
          </a:prstGeom>
          <a:noFill/>
          <a:ln>
            <a:noFill/>
          </a:ln>
        </p:spPr>
      </p:pic>
      <p:pic>
        <p:nvPicPr>
          <p:cNvPr id="214" name="Google Shape;214;p33" descr="Arista-PP-bar.jpg"/>
          <p:cNvPicPr preferRelativeResize="0"/>
          <p:nvPr/>
        </p:nvPicPr>
        <p:blipFill rotWithShape="1">
          <a:blip r:embed="rId3">
            <a:alphaModFix/>
          </a:blip>
          <a:srcRect/>
          <a:stretch/>
        </p:blipFill>
        <p:spPr>
          <a:xfrm>
            <a:off x="-7028" y="4848816"/>
            <a:ext cx="9151027" cy="315758"/>
          </a:xfrm>
          <a:prstGeom prst="rect">
            <a:avLst/>
          </a:prstGeom>
          <a:noFill/>
          <a:ln>
            <a:noFill/>
          </a:ln>
        </p:spPr>
      </p:pic>
      <p:sp>
        <p:nvSpPr>
          <p:cNvPr id="215" name="Google Shape;215;p33"/>
          <p:cNvSpPr txBox="1"/>
          <p:nvPr/>
        </p:nvSpPr>
        <p:spPr>
          <a:xfrm>
            <a:off x="152514" y="4890726"/>
            <a:ext cx="462765" cy="273845"/>
          </a:xfrm>
          <a:prstGeom prst="rect">
            <a:avLst/>
          </a:prstGeom>
          <a:noFill/>
          <a:ln>
            <a:noFill/>
          </a:ln>
        </p:spPr>
        <p:txBody>
          <a:bodyPr spcFirstLastPara="1" wrap="square" lIns="87850" tIns="43925" rIns="87850" bIns="43925" anchor="ctr" anchorCtr="0">
            <a:noAutofit/>
          </a:bodyPr>
          <a:lstStyle/>
          <a:p>
            <a:pPr marL="0" marR="0" lvl="0" indent="0" algn="l" rtl="0">
              <a:spcBef>
                <a:spcPts val="0"/>
              </a:spcBef>
              <a:spcAft>
                <a:spcPts val="0"/>
              </a:spcAft>
              <a:buNone/>
            </a:pPr>
            <a:fld id="{00000000-1234-1234-1234-123412341234}" type="slidenum">
              <a:rPr lang="en-US" sz="720">
                <a:solidFill>
                  <a:srgbClr val="FFFFFE"/>
                </a:solidFill>
                <a:latin typeface="Helvetica Neue"/>
                <a:ea typeface="Helvetica Neue"/>
                <a:cs typeface="Helvetica Neue"/>
                <a:sym typeface="Helvetica Neue"/>
              </a:rPr>
              <a:t>‹#›</a:t>
            </a:fld>
            <a:endParaRPr sz="720">
              <a:solidFill>
                <a:srgbClr val="FFFFFE"/>
              </a:solidFill>
              <a:latin typeface="Helvetica Neue"/>
              <a:ea typeface="Helvetica Neue"/>
              <a:cs typeface="Helvetica Neue"/>
              <a:sym typeface="Helvetica Neue"/>
            </a:endParaRPr>
          </a:p>
        </p:txBody>
      </p:sp>
      <p:sp>
        <p:nvSpPr>
          <p:cNvPr id="216" name="Google Shape;216;p33"/>
          <p:cNvSpPr txBox="1"/>
          <p:nvPr/>
        </p:nvSpPr>
        <p:spPr>
          <a:xfrm>
            <a:off x="941333" y="4890726"/>
            <a:ext cx="2850368" cy="273845"/>
          </a:xfrm>
          <a:prstGeom prst="rect">
            <a:avLst/>
          </a:prstGeom>
          <a:noFill/>
          <a:ln>
            <a:noFill/>
          </a:ln>
        </p:spPr>
        <p:txBody>
          <a:bodyPr spcFirstLastPara="1" wrap="square" lIns="87850" tIns="43925" rIns="87850" bIns="43925" anchor="ctr" anchorCtr="0">
            <a:noAutofit/>
          </a:bodyPr>
          <a:lstStyle/>
          <a:p>
            <a:pPr marL="0" marR="0" lvl="0" indent="0" algn="l" rtl="0">
              <a:spcBef>
                <a:spcPts val="0"/>
              </a:spcBef>
              <a:spcAft>
                <a:spcPts val="0"/>
              </a:spcAft>
              <a:buNone/>
            </a:pPr>
            <a:r>
              <a:rPr lang="en-US" sz="720">
                <a:solidFill>
                  <a:srgbClr val="FFFFFE"/>
                </a:solidFill>
                <a:latin typeface="Helvetica Neue"/>
                <a:ea typeface="Helvetica Neue"/>
                <a:cs typeface="Helvetica Neue"/>
                <a:sym typeface="Helvetica Neue"/>
              </a:rPr>
              <a:t>Confidential. Copyright © Arista 2019. All rights reserved.</a:t>
            </a:r>
            <a:endParaRPr sz="72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Only_INTERNAL">
  <p:cSld name="1_Title Only_INTERNAL">
    <p:spTree>
      <p:nvGrpSpPr>
        <p:cNvPr id="1" name="Shape 369"/>
        <p:cNvGrpSpPr/>
        <p:nvPr/>
      </p:nvGrpSpPr>
      <p:grpSpPr>
        <a:xfrm>
          <a:off x="0" y="0"/>
          <a:ext cx="0" cy="0"/>
          <a:chOff x="0" y="0"/>
          <a:chExt cx="0" cy="0"/>
        </a:xfrm>
      </p:grpSpPr>
      <p:pic>
        <p:nvPicPr>
          <p:cNvPr id="370" name="Google Shape;370;p56" descr="Arista-PP-DRK-title.jpg"/>
          <p:cNvPicPr preferRelativeResize="0"/>
          <p:nvPr/>
        </p:nvPicPr>
        <p:blipFill rotWithShape="1">
          <a:blip r:embed="rId2">
            <a:alphaModFix/>
          </a:blip>
          <a:srcRect/>
          <a:stretch/>
        </p:blipFill>
        <p:spPr>
          <a:xfrm>
            <a:off x="0" y="0"/>
            <a:ext cx="9144000" cy="5142310"/>
          </a:xfrm>
          <a:prstGeom prst="rect">
            <a:avLst/>
          </a:prstGeom>
          <a:noFill/>
          <a:ln>
            <a:noFill/>
          </a:ln>
        </p:spPr>
      </p:pic>
      <p:sp>
        <p:nvSpPr>
          <p:cNvPr id="371" name="Google Shape;371;p56"/>
          <p:cNvSpPr txBox="1">
            <a:spLocks noGrp="1"/>
          </p:cNvSpPr>
          <p:nvPr>
            <p:ph type="title"/>
          </p:nvPr>
        </p:nvSpPr>
        <p:spPr>
          <a:xfrm>
            <a:off x="948372" y="2873500"/>
            <a:ext cx="7053865"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lt1"/>
              </a:buClr>
              <a:buSzPts val="3300"/>
              <a:buFont typeface="Arial"/>
              <a:buNone/>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2" name="Google Shape;372;p56"/>
          <p:cNvSpPr txBox="1">
            <a:spLocks noGrp="1"/>
          </p:cNvSpPr>
          <p:nvPr>
            <p:ph type="body" idx="1"/>
          </p:nvPr>
        </p:nvSpPr>
        <p:spPr>
          <a:xfrm>
            <a:off x="948355" y="3393812"/>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solidFill>
                  <a:srgbClr val="FFFFFE"/>
                </a:solidFill>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373" name="Google Shape;373;p56"/>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74" name="Google Shape;374;p56"/>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Header Internal" type="secHead">
  <p:cSld name="SECTION_HEADER">
    <p:spTree>
      <p:nvGrpSpPr>
        <p:cNvPr id="1" name="Shape 375"/>
        <p:cNvGrpSpPr/>
        <p:nvPr/>
      </p:nvGrpSpPr>
      <p:grpSpPr>
        <a:xfrm>
          <a:off x="0" y="0"/>
          <a:ext cx="0" cy="0"/>
          <a:chOff x="0" y="0"/>
          <a:chExt cx="0" cy="0"/>
        </a:xfrm>
      </p:grpSpPr>
      <p:pic>
        <p:nvPicPr>
          <p:cNvPr id="376" name="Google Shape;376;p57" descr="Arista-PP-DRK-v2.jpg"/>
          <p:cNvPicPr preferRelativeResize="0"/>
          <p:nvPr/>
        </p:nvPicPr>
        <p:blipFill rotWithShape="1">
          <a:blip r:embed="rId2">
            <a:alphaModFix/>
          </a:blip>
          <a:srcRect/>
          <a:stretch/>
        </p:blipFill>
        <p:spPr>
          <a:xfrm>
            <a:off x="0" y="1199"/>
            <a:ext cx="9144000" cy="5142309"/>
          </a:xfrm>
          <a:prstGeom prst="rect">
            <a:avLst/>
          </a:prstGeom>
          <a:noFill/>
          <a:ln>
            <a:noFill/>
          </a:ln>
        </p:spPr>
      </p:pic>
      <p:sp>
        <p:nvSpPr>
          <p:cNvPr id="377" name="Google Shape;377;p57"/>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lt1"/>
              </a:buClr>
              <a:buSzPts val="3400"/>
              <a:buFont typeface="Helvetica Neue"/>
              <a:buNone/>
              <a:defRPr sz="3400" b="0" i="0" cap="none">
                <a:solidFill>
                  <a:schemeClr val="lt1"/>
                </a:solidFill>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57"/>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chemeClr val="lt1"/>
                </a:solidFill>
              </a:defRPr>
            </a:lvl1pPr>
            <a:lvl2pPr marL="914400" lvl="1" indent="-228600" algn="l">
              <a:spcBef>
                <a:spcPts val="225"/>
              </a:spcBef>
              <a:spcAft>
                <a:spcPts val="0"/>
              </a:spcAft>
              <a:buSzPts val="1900"/>
              <a:buNone/>
              <a:defRPr sz="1900">
                <a:solidFill>
                  <a:srgbClr val="888888"/>
                </a:solidFill>
              </a:defRPr>
            </a:lvl2pPr>
            <a:lvl3pPr marL="1371600" lvl="2" indent="-228600" algn="l">
              <a:spcBef>
                <a:spcPts val="340"/>
              </a:spcBef>
              <a:spcAft>
                <a:spcPts val="0"/>
              </a:spcAft>
              <a:buSzPts val="1700"/>
              <a:buNone/>
              <a:defRPr sz="1700">
                <a:solidFill>
                  <a:srgbClr val="888888"/>
                </a:solidFill>
              </a:defRPr>
            </a:lvl3pPr>
            <a:lvl4pPr marL="1828800" lvl="3" indent="-228600" algn="l">
              <a:spcBef>
                <a:spcPts val="300"/>
              </a:spcBef>
              <a:spcAft>
                <a:spcPts val="0"/>
              </a:spcAft>
              <a:buSzPts val="1500"/>
              <a:buNone/>
              <a:defRPr sz="1500">
                <a:solidFill>
                  <a:srgbClr val="888888"/>
                </a:solidFill>
              </a:defRPr>
            </a:lvl4pPr>
            <a:lvl5pPr marL="2286000" lvl="4" indent="-228600" algn="l">
              <a:spcBef>
                <a:spcPts val="300"/>
              </a:spcBef>
              <a:spcAft>
                <a:spcPts val="0"/>
              </a:spcAft>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379" name="Google Shape;379;p57"/>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80" name="Google Shape;380;p57"/>
          <p:cNvSpPr txBox="1"/>
          <p:nvPr/>
        </p:nvSpPr>
        <p:spPr>
          <a:xfrm>
            <a:off x="762000" y="4891086"/>
            <a:ext cx="3267075" cy="188120"/>
          </a:xfrm>
          <a:prstGeom prst="rect">
            <a:avLst/>
          </a:prstGeom>
          <a:noFill/>
          <a:ln>
            <a:noFill/>
          </a:ln>
        </p:spPr>
        <p:txBody>
          <a:bodyPr spcFirstLastPara="1" wrap="square" lIns="73200" tIns="36600" rIns="73200" bIns="36600" anchor="ctr" anchorCtr="0">
            <a:noAutofit/>
          </a:bodyPr>
          <a:lstStyle/>
          <a:p>
            <a:pPr marL="0" marR="0" lvl="0" indent="0" algn="l" rtl="0">
              <a:spcBef>
                <a:spcPts val="0"/>
              </a:spcBef>
              <a:spcAft>
                <a:spcPts val="0"/>
              </a:spcAft>
              <a:buClr>
                <a:srgbClr val="FFFFFE"/>
              </a:buClr>
              <a:buSzPts val="188"/>
              <a:buFont typeface="Helvetica Neue"/>
              <a:buNone/>
            </a:pPr>
            <a:r>
              <a:rPr lang="en-US" sz="750" b="1">
                <a:solidFill>
                  <a:srgbClr val="FFFFFE"/>
                </a:solidFill>
                <a:latin typeface="Helvetica Neue"/>
                <a:ea typeface="Helvetica Neue"/>
                <a:cs typeface="Helvetica Neue"/>
                <a:sym typeface="Helvetica Neue"/>
              </a:rPr>
              <a:t>Confidential.  Copyright © Arista 2019.  All rights reserved.</a:t>
            </a:r>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Section Header INTERNAL">
  <p:cSld name="1_Section Header INTERNAL">
    <p:spTree>
      <p:nvGrpSpPr>
        <p:cNvPr id="1" name="Shape 381"/>
        <p:cNvGrpSpPr/>
        <p:nvPr/>
      </p:nvGrpSpPr>
      <p:grpSpPr>
        <a:xfrm>
          <a:off x="0" y="0"/>
          <a:ext cx="0" cy="0"/>
          <a:chOff x="0" y="0"/>
          <a:chExt cx="0" cy="0"/>
        </a:xfrm>
      </p:grpSpPr>
      <p:sp>
        <p:nvSpPr>
          <p:cNvPr id="382" name="Google Shape;382;p58"/>
          <p:cNvSpPr txBox="1">
            <a:spLocks noGrp="1"/>
          </p:cNvSpPr>
          <p:nvPr>
            <p:ph type="title"/>
          </p:nvPr>
        </p:nvSpPr>
        <p:spPr>
          <a:xfrm>
            <a:off x="722315" y="3305182"/>
            <a:ext cx="7772400" cy="1021556"/>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3400"/>
              <a:buFont typeface="Helvetica Neue"/>
              <a:buNone/>
              <a:defRPr sz="3400" b="0" i="0" cap="none">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3" name="Google Shape;383;p58"/>
          <p:cNvSpPr txBox="1">
            <a:spLocks noGrp="1"/>
          </p:cNvSpPr>
          <p:nvPr>
            <p:ph type="body" idx="1"/>
          </p:nvPr>
        </p:nvSpPr>
        <p:spPr>
          <a:xfrm>
            <a:off x="722315" y="2180041"/>
            <a:ext cx="7772400" cy="1125140"/>
          </a:xfrm>
          <a:prstGeom prst="rect">
            <a:avLst/>
          </a:prstGeom>
          <a:noFill/>
          <a:ln>
            <a:noFill/>
          </a:ln>
        </p:spPr>
        <p:txBody>
          <a:bodyPr spcFirstLastPara="1" wrap="square" lIns="97625" tIns="48800" rIns="97625" bIns="48800" anchor="b" anchorCtr="0"/>
          <a:lstStyle>
            <a:lvl1pPr marL="457200" lvl="0" indent="-228600" algn="l">
              <a:spcBef>
                <a:spcPts val="0"/>
              </a:spcBef>
              <a:spcAft>
                <a:spcPts val="0"/>
              </a:spcAft>
              <a:buSzPts val="2100"/>
              <a:buNone/>
              <a:defRPr sz="2100">
                <a:solidFill>
                  <a:srgbClr val="888888"/>
                </a:solidFill>
              </a:defRPr>
            </a:lvl1pPr>
            <a:lvl2pPr marL="914400" lvl="1" indent="-228600" algn="l">
              <a:spcBef>
                <a:spcPts val="225"/>
              </a:spcBef>
              <a:spcAft>
                <a:spcPts val="0"/>
              </a:spcAft>
              <a:buSzPts val="1900"/>
              <a:buNone/>
              <a:defRPr sz="1900">
                <a:solidFill>
                  <a:srgbClr val="888888"/>
                </a:solidFill>
              </a:defRPr>
            </a:lvl2pPr>
            <a:lvl3pPr marL="1371600" lvl="2" indent="-228600" algn="l">
              <a:spcBef>
                <a:spcPts val="340"/>
              </a:spcBef>
              <a:spcAft>
                <a:spcPts val="0"/>
              </a:spcAft>
              <a:buSzPts val="1700"/>
              <a:buNone/>
              <a:defRPr sz="1700">
                <a:solidFill>
                  <a:srgbClr val="888888"/>
                </a:solidFill>
              </a:defRPr>
            </a:lvl3pPr>
            <a:lvl4pPr marL="1828800" lvl="3" indent="-228600" algn="l">
              <a:spcBef>
                <a:spcPts val="300"/>
              </a:spcBef>
              <a:spcAft>
                <a:spcPts val="0"/>
              </a:spcAft>
              <a:buSzPts val="1500"/>
              <a:buNone/>
              <a:defRPr sz="1500">
                <a:solidFill>
                  <a:srgbClr val="888888"/>
                </a:solidFill>
              </a:defRPr>
            </a:lvl4pPr>
            <a:lvl5pPr marL="2286000" lvl="4" indent="-228600" algn="l">
              <a:spcBef>
                <a:spcPts val="300"/>
              </a:spcBef>
              <a:spcAft>
                <a:spcPts val="0"/>
              </a:spcAft>
              <a:buSzPts val="1500"/>
              <a:buNone/>
              <a:defRPr sz="1500">
                <a:solidFill>
                  <a:srgbClr val="888888"/>
                </a:solidFill>
              </a:defRPr>
            </a:lvl5pPr>
            <a:lvl6pPr marL="2743200" lvl="5" indent="-228600" algn="l">
              <a:spcBef>
                <a:spcPts val="300"/>
              </a:spcBef>
              <a:spcAft>
                <a:spcPts val="0"/>
              </a:spcAft>
              <a:buClr>
                <a:srgbClr val="888888"/>
              </a:buClr>
              <a:buSzPts val="1500"/>
              <a:buNone/>
              <a:defRPr sz="1500">
                <a:solidFill>
                  <a:srgbClr val="888888"/>
                </a:solidFill>
              </a:defRPr>
            </a:lvl6pPr>
            <a:lvl7pPr marL="3200400" lvl="6" indent="-228600" algn="l">
              <a:spcBef>
                <a:spcPts val="300"/>
              </a:spcBef>
              <a:spcAft>
                <a:spcPts val="0"/>
              </a:spcAft>
              <a:buClr>
                <a:srgbClr val="888888"/>
              </a:buClr>
              <a:buSzPts val="1500"/>
              <a:buNone/>
              <a:defRPr sz="1500">
                <a:solidFill>
                  <a:srgbClr val="888888"/>
                </a:solidFill>
              </a:defRPr>
            </a:lvl7pPr>
            <a:lvl8pPr marL="3657600" lvl="7" indent="-228600" algn="l">
              <a:spcBef>
                <a:spcPts val="300"/>
              </a:spcBef>
              <a:spcAft>
                <a:spcPts val="0"/>
              </a:spcAft>
              <a:buClr>
                <a:srgbClr val="888888"/>
              </a:buClr>
              <a:buSzPts val="1500"/>
              <a:buNone/>
              <a:defRPr sz="1500">
                <a:solidFill>
                  <a:srgbClr val="888888"/>
                </a:solidFill>
              </a:defRPr>
            </a:lvl8pPr>
            <a:lvl9pPr marL="4114800" lvl="8" indent="-228600" algn="l">
              <a:spcBef>
                <a:spcPts val="300"/>
              </a:spcBef>
              <a:spcAft>
                <a:spcPts val="0"/>
              </a:spcAft>
              <a:buClr>
                <a:srgbClr val="888888"/>
              </a:buClr>
              <a:buSzPts val="1500"/>
              <a:buNone/>
              <a:defRPr sz="1500">
                <a:solidFill>
                  <a:srgbClr val="888888"/>
                </a:solidFill>
              </a:defRPr>
            </a:lvl9pPr>
          </a:lstStyle>
          <a:p>
            <a:endParaRPr/>
          </a:p>
        </p:txBody>
      </p:sp>
      <p:sp>
        <p:nvSpPr>
          <p:cNvPr id="384" name="Google Shape;384;p58"/>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INTERNAL" type="obj">
  <p:cSld name="OBJECT">
    <p:spTree>
      <p:nvGrpSpPr>
        <p:cNvPr id="1" name="Shape 385"/>
        <p:cNvGrpSpPr/>
        <p:nvPr/>
      </p:nvGrpSpPr>
      <p:grpSpPr>
        <a:xfrm>
          <a:off x="0" y="0"/>
          <a:ext cx="0" cy="0"/>
          <a:chOff x="0" y="0"/>
          <a:chExt cx="0" cy="0"/>
        </a:xfrm>
      </p:grpSpPr>
      <p:sp>
        <p:nvSpPr>
          <p:cNvPr id="386" name="Google Shape;386;p59"/>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7" name="Google Shape;387;p59"/>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a:lvl1pPr>
            <a:lvl2pPr marL="914400" lvl="1" indent="-323850" algn="l">
              <a:spcBef>
                <a:spcPts val="450"/>
              </a:spcBef>
              <a:spcAft>
                <a:spcPts val="0"/>
              </a:spcAft>
              <a:buSzPts val="1500"/>
              <a:buChar char="-"/>
              <a:defRPr/>
            </a:lvl2pPr>
            <a:lvl3pPr marL="1371600" lvl="2" indent="-304800" algn="l">
              <a:spcBef>
                <a:spcPts val="450"/>
              </a:spcBef>
              <a:spcAft>
                <a:spcPts val="0"/>
              </a:spcAft>
              <a:buSzPts val="1200"/>
              <a:buChar char="≫"/>
              <a:defRPr/>
            </a:lvl3pPr>
            <a:lvl4pPr marL="1828800" lvl="3" indent="-285750" algn="l">
              <a:spcBef>
                <a:spcPts val="450"/>
              </a:spcBef>
              <a:spcAft>
                <a:spcPts val="0"/>
              </a:spcAft>
              <a:buSzPts val="900"/>
              <a:buChar char="•"/>
              <a:defRPr/>
            </a:lvl4pPr>
            <a:lvl5pPr marL="2286000" lvl="4" indent="-285750" algn="l">
              <a:spcBef>
                <a:spcPts val="450"/>
              </a:spcBef>
              <a:spcAft>
                <a:spcPts val="0"/>
              </a:spcAft>
              <a:buSzPts val="900"/>
              <a:buChar char="-"/>
              <a:defRPr/>
            </a:lvl5pPr>
            <a:lvl6pPr marL="2743200" lvl="5" indent="-342900" algn="l">
              <a:spcBef>
                <a:spcPts val="45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88" name="Google Shape;388;p59"/>
          <p:cNvSpPr txBox="1"/>
          <p:nvPr/>
        </p:nvSpPr>
        <p:spPr>
          <a:xfrm>
            <a:off x="8578934" y="4998742"/>
            <a:ext cx="197229" cy="529485"/>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Helvetica Neue"/>
              <a:ea typeface="Helvetica Neue"/>
              <a:cs typeface="Helvetica Neue"/>
              <a:sym typeface="Helvetica Neue"/>
            </a:endParaRPr>
          </a:p>
        </p:txBody>
      </p:sp>
      <p:sp>
        <p:nvSpPr>
          <p:cNvPr id="389" name="Google Shape;389;p59"/>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Only INTERNAL">
  <p:cSld name="1_Title Only INTERNAL">
    <p:spTree>
      <p:nvGrpSpPr>
        <p:cNvPr id="1" name="Shape 390"/>
        <p:cNvGrpSpPr/>
        <p:nvPr/>
      </p:nvGrpSpPr>
      <p:grpSpPr>
        <a:xfrm>
          <a:off x="0" y="0"/>
          <a:ext cx="0" cy="0"/>
          <a:chOff x="0" y="0"/>
          <a:chExt cx="0" cy="0"/>
        </a:xfrm>
      </p:grpSpPr>
      <p:sp>
        <p:nvSpPr>
          <p:cNvPr id="391" name="Google Shape;391;p60"/>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2" name="Google Shape;392;p60"/>
          <p:cNvSpPr txBox="1"/>
          <p:nvPr/>
        </p:nvSpPr>
        <p:spPr>
          <a:xfrm>
            <a:off x="8578934" y="4998742"/>
            <a:ext cx="197229" cy="529485"/>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Helvetica Neue"/>
              <a:ea typeface="Helvetica Neue"/>
              <a:cs typeface="Helvetica Neue"/>
              <a:sym typeface="Helvetica Neue"/>
            </a:endParaRPr>
          </a:p>
        </p:txBody>
      </p:sp>
      <p:sp>
        <p:nvSpPr>
          <p:cNvPr id="393" name="Google Shape;393;p60"/>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wo Content INTERNAL">
  <p:cSld name="Two Content INTERNAL">
    <p:spTree>
      <p:nvGrpSpPr>
        <p:cNvPr id="1" name="Shape 394"/>
        <p:cNvGrpSpPr/>
        <p:nvPr/>
      </p:nvGrpSpPr>
      <p:grpSpPr>
        <a:xfrm>
          <a:off x="0" y="0"/>
          <a:ext cx="0" cy="0"/>
          <a:chOff x="0" y="0"/>
          <a:chExt cx="0" cy="0"/>
        </a:xfrm>
      </p:grpSpPr>
      <p:sp>
        <p:nvSpPr>
          <p:cNvPr id="395" name="Google Shape;395;p61"/>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6" name="Google Shape;396;p61"/>
          <p:cNvSpPr txBox="1">
            <a:spLocks noGrp="1"/>
          </p:cNvSpPr>
          <p:nvPr>
            <p:ph type="body" idx="1"/>
          </p:nvPr>
        </p:nvSpPr>
        <p:spPr>
          <a:xfrm>
            <a:off x="457200" y="844305"/>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latin typeface="Helvetica Neue"/>
                <a:ea typeface="Helvetica Neue"/>
                <a:cs typeface="Helvetica Neue"/>
                <a:sym typeface="Helvetica Neue"/>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397" name="Google Shape;397;p61"/>
          <p:cNvSpPr txBox="1">
            <a:spLocks noGrp="1"/>
          </p:cNvSpPr>
          <p:nvPr>
            <p:ph type="body" idx="2"/>
          </p:nvPr>
        </p:nvSpPr>
        <p:spPr>
          <a:xfrm>
            <a:off x="4648202" y="844305"/>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latin typeface="Helvetica Neue"/>
                <a:ea typeface="Helvetica Neue"/>
                <a:cs typeface="Helvetica Neue"/>
                <a:sym typeface="Helvetica Neue"/>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398" name="Google Shape;398;p61"/>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Comparison INTERNAL">
  <p:cSld name="Comparison INTERNAL">
    <p:spTree>
      <p:nvGrpSpPr>
        <p:cNvPr id="1" name="Shape 399"/>
        <p:cNvGrpSpPr/>
        <p:nvPr/>
      </p:nvGrpSpPr>
      <p:grpSpPr>
        <a:xfrm>
          <a:off x="0" y="0"/>
          <a:ext cx="0" cy="0"/>
          <a:chOff x="0" y="0"/>
          <a:chExt cx="0" cy="0"/>
        </a:xfrm>
      </p:grpSpPr>
      <p:sp>
        <p:nvSpPr>
          <p:cNvPr id="400" name="Google Shape;400;p62"/>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2500"/>
              <a:buFont typeface="Helvetica Neue"/>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1" name="Google Shape;401;p62"/>
          <p:cNvSpPr txBox="1">
            <a:spLocks noGrp="1"/>
          </p:cNvSpPr>
          <p:nvPr>
            <p:ph type="body" idx="1"/>
          </p:nvPr>
        </p:nvSpPr>
        <p:spPr>
          <a:xfrm>
            <a:off x="457227"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02" name="Google Shape;402;p62"/>
          <p:cNvSpPr txBox="1">
            <a:spLocks noGrp="1"/>
          </p:cNvSpPr>
          <p:nvPr>
            <p:ph type="body" idx="2"/>
          </p:nvPr>
        </p:nvSpPr>
        <p:spPr>
          <a:xfrm>
            <a:off x="457227"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03" name="Google Shape;403;p62"/>
          <p:cNvSpPr txBox="1">
            <a:spLocks noGrp="1"/>
          </p:cNvSpPr>
          <p:nvPr>
            <p:ph type="body" idx="3"/>
          </p:nvPr>
        </p:nvSpPr>
        <p:spPr>
          <a:xfrm>
            <a:off x="4646630"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04" name="Google Shape;404;p62"/>
          <p:cNvSpPr txBox="1">
            <a:spLocks noGrp="1"/>
          </p:cNvSpPr>
          <p:nvPr>
            <p:ph type="body" idx="4"/>
          </p:nvPr>
        </p:nvSpPr>
        <p:spPr>
          <a:xfrm>
            <a:off x="4646630"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05" name="Google Shape;405;p62"/>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Caption INTERNAL" type="objTx">
  <p:cSld name="OBJECT_WITH_CAPTION_TEXT">
    <p:spTree>
      <p:nvGrpSpPr>
        <p:cNvPr id="1" name="Shape 406"/>
        <p:cNvGrpSpPr/>
        <p:nvPr/>
      </p:nvGrpSpPr>
      <p:grpSpPr>
        <a:xfrm>
          <a:off x="0" y="0"/>
          <a:ext cx="0" cy="0"/>
          <a:chOff x="0" y="0"/>
          <a:chExt cx="0" cy="0"/>
        </a:xfrm>
      </p:grpSpPr>
      <p:sp>
        <p:nvSpPr>
          <p:cNvPr id="407" name="Google Shape;407;p63"/>
          <p:cNvSpPr txBox="1">
            <a:spLocks noGrp="1"/>
          </p:cNvSpPr>
          <p:nvPr>
            <p:ph type="title"/>
          </p:nvPr>
        </p:nvSpPr>
        <p:spPr>
          <a:xfrm>
            <a:off x="457219" y="204793"/>
            <a:ext cx="3008313" cy="871538"/>
          </a:xfrm>
          <a:prstGeom prst="rect">
            <a:avLst/>
          </a:prstGeom>
          <a:noFill/>
          <a:ln>
            <a:noFill/>
          </a:ln>
        </p:spPr>
        <p:txBody>
          <a:bodyPr spcFirstLastPara="1" wrap="square" lIns="97625" tIns="48800" rIns="97625" bIns="48800" anchor="b" anchorCtr="0"/>
          <a:lstStyle>
            <a:lvl1pPr lvl="0" algn="l">
              <a:spcBef>
                <a:spcPts val="0"/>
              </a:spcBef>
              <a:spcAft>
                <a:spcPts val="0"/>
              </a:spcAft>
              <a:buClr>
                <a:srgbClr val="141313"/>
              </a:buClr>
              <a:buSzPts val="2100"/>
              <a:buFont typeface="Helvetica Neue"/>
              <a:buNone/>
              <a:defRPr sz="2100" b="0"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63"/>
          <p:cNvSpPr txBox="1">
            <a:spLocks noGrp="1"/>
          </p:cNvSpPr>
          <p:nvPr>
            <p:ph type="body" idx="1"/>
          </p:nvPr>
        </p:nvSpPr>
        <p:spPr>
          <a:xfrm>
            <a:off x="3575050" y="204796"/>
            <a:ext cx="5111750" cy="438983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17500" algn="l">
              <a:spcBef>
                <a:spcPts val="450"/>
              </a:spcBef>
              <a:spcAft>
                <a:spcPts val="0"/>
              </a:spcAft>
              <a:buSzPts val="1400"/>
              <a:buChar char="-"/>
              <a:defRPr sz="1400" b="0" i="0">
                <a:latin typeface="Helvetica Neue"/>
                <a:ea typeface="Helvetica Neue"/>
                <a:cs typeface="Helvetica Neue"/>
                <a:sym typeface="Helvetica Neue"/>
              </a:defRPr>
            </a:lvl2pPr>
            <a:lvl3pPr marL="1371600" lvl="2" indent="-298450" algn="l">
              <a:spcBef>
                <a:spcPts val="450"/>
              </a:spcBef>
              <a:spcAft>
                <a:spcPts val="0"/>
              </a:spcAft>
              <a:buSzPts val="1100"/>
              <a:buChar char="≫"/>
              <a:defRPr sz="1100" b="0" i="0">
                <a:latin typeface="Helvetica Neue"/>
                <a:ea typeface="Helvetica Neue"/>
                <a:cs typeface="Helvetica Neue"/>
                <a:sym typeface="Helvetica Neue"/>
              </a:defRPr>
            </a:lvl3pPr>
            <a:lvl4pPr marL="1828800" lvl="3" indent="-298450" algn="l">
              <a:spcBef>
                <a:spcPts val="450"/>
              </a:spcBef>
              <a:spcAft>
                <a:spcPts val="0"/>
              </a:spcAft>
              <a:buSzPts val="1100"/>
              <a:buChar char="•"/>
              <a:defRPr sz="1100" b="0" i="0">
                <a:latin typeface="Helvetica Neue"/>
                <a:ea typeface="Helvetica Neue"/>
                <a:cs typeface="Helvetica Neue"/>
                <a:sym typeface="Helvetica Neue"/>
              </a:defRPr>
            </a:lvl4pPr>
            <a:lvl5pPr marL="2286000" lvl="4" indent="-298450" algn="l">
              <a:spcBef>
                <a:spcPts val="450"/>
              </a:spcBef>
              <a:spcAft>
                <a:spcPts val="0"/>
              </a:spcAft>
              <a:buSzPts val="1100"/>
              <a:buChar char="-"/>
              <a:defRPr sz="1100" b="0" i="0">
                <a:latin typeface="Helvetica Neue"/>
                <a:ea typeface="Helvetica Neue"/>
                <a:cs typeface="Helvetica Neue"/>
                <a:sym typeface="Helvetica Neue"/>
              </a:defRPr>
            </a:lvl5pPr>
            <a:lvl6pPr marL="2743200" lvl="5" indent="-361950" algn="l">
              <a:spcBef>
                <a:spcPts val="45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409" name="Google Shape;409;p63"/>
          <p:cNvSpPr txBox="1">
            <a:spLocks noGrp="1"/>
          </p:cNvSpPr>
          <p:nvPr>
            <p:ph type="body" idx="2"/>
          </p:nvPr>
        </p:nvSpPr>
        <p:spPr>
          <a:xfrm>
            <a:off x="457219" y="1076328"/>
            <a:ext cx="3008313" cy="351829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b="0" i="0">
                <a:latin typeface="Helvetica Neue"/>
                <a:ea typeface="Helvetica Neue"/>
                <a:cs typeface="Helvetica Neue"/>
                <a:sym typeface="Helvetica Neue"/>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410" name="Google Shape;410;p63"/>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4"/>
        <p:cNvGrpSpPr/>
        <p:nvPr/>
      </p:nvGrpSpPr>
      <p:grpSpPr>
        <a:xfrm>
          <a:off x="0" y="0"/>
          <a:ext cx="0" cy="0"/>
          <a:chOff x="0" y="0"/>
          <a:chExt cx="0" cy="0"/>
        </a:xfrm>
      </p:grpSpPr>
      <p:pic>
        <p:nvPicPr>
          <p:cNvPr id="55" name="Google Shape;55;p6" descr="Arista-PP-DRK-v2.jpg"/>
          <p:cNvPicPr preferRelativeResize="0"/>
          <p:nvPr/>
        </p:nvPicPr>
        <p:blipFill rotWithShape="1">
          <a:blip r:embed="rId2">
            <a:alphaModFix/>
          </a:blip>
          <a:srcRect/>
          <a:stretch/>
        </p:blipFill>
        <p:spPr>
          <a:xfrm>
            <a:off x="0" y="0"/>
            <a:ext cx="9144000" cy="5142310"/>
          </a:xfrm>
          <a:prstGeom prst="rect">
            <a:avLst/>
          </a:prstGeom>
          <a:noFill/>
          <a:ln>
            <a:noFill/>
          </a:ln>
        </p:spPr>
      </p:pic>
      <p:sp>
        <p:nvSpPr>
          <p:cNvPr id="56" name="Google Shape;56;p6"/>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57" name="Google Shape;57;p6"/>
          <p:cNvSpPr txBox="1">
            <a:spLocks noGrp="1"/>
          </p:cNvSpPr>
          <p:nvPr>
            <p:ph type="title"/>
          </p:nvPr>
        </p:nvSpPr>
        <p:spPr>
          <a:xfrm>
            <a:off x="948355" y="2873499"/>
            <a:ext cx="7053865" cy="425054"/>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lt1"/>
              </a:buClr>
              <a:buSzPts val="3300"/>
              <a:buFont typeface="Arial"/>
              <a:buNone/>
              <a:defRPr sz="3300" b="0">
                <a:solidFill>
                  <a:schemeClr val="lt1"/>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6"/>
          <p:cNvSpPr txBox="1">
            <a:spLocks noGrp="1"/>
          </p:cNvSpPr>
          <p:nvPr>
            <p:ph type="body" idx="1"/>
          </p:nvPr>
        </p:nvSpPr>
        <p:spPr>
          <a:xfrm>
            <a:off x="948355" y="3393803"/>
            <a:ext cx="5486400" cy="60364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a:solidFill>
                  <a:srgbClr val="FFFFFE"/>
                </a:solidFill>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59" name="Google Shape;59;p6"/>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lnSpc>
                <a:spcPct val="100000"/>
              </a:lnSpc>
              <a:spcBef>
                <a:spcPts val="0"/>
              </a:spcBef>
              <a:spcAft>
                <a:spcPts val="0"/>
              </a:spcAft>
              <a:buClr>
                <a:schemeClr val="lt1"/>
              </a:buClr>
              <a:buSzPts val="800"/>
              <a:buFont typeface="Helvetica Neue"/>
              <a:buNone/>
            </a:pPr>
            <a:r>
              <a:rPr lang="en-US" sz="800" b="0" i="0" u="none" strike="noStrike" cap="none">
                <a:solidFill>
                  <a:schemeClr val="lt1"/>
                </a:solidFill>
                <a:latin typeface="Helvetica Neue"/>
                <a:ea typeface="Helvetica Neue"/>
                <a:cs typeface="Helvetica Neue"/>
                <a:sym typeface="Helvetica Neue"/>
              </a:rPr>
              <a:t>Confidential. Copyright © Arista 2019. All rights reserved.</a:t>
            </a:r>
            <a:endParaRPr sz="800" b="0" i="0" u="none" strike="noStrike" cap="none">
              <a:solidFill>
                <a:schemeClr val="lt1"/>
              </a:solidFill>
              <a:latin typeface="Helvetica Neue"/>
              <a:ea typeface="Helvetica Neue"/>
              <a:cs typeface="Helvetica Neue"/>
              <a:sym typeface="Helvetica Neue"/>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Blank INTERNAL">
  <p:cSld name="Blank INTERNAL">
    <p:spTree>
      <p:nvGrpSpPr>
        <p:cNvPr id="1" name="Shape 411"/>
        <p:cNvGrpSpPr/>
        <p:nvPr/>
      </p:nvGrpSpPr>
      <p:grpSpPr>
        <a:xfrm>
          <a:off x="0" y="0"/>
          <a:ext cx="0" cy="0"/>
          <a:chOff x="0" y="0"/>
          <a:chExt cx="0" cy="0"/>
        </a:xfrm>
      </p:grpSpPr>
      <p:sp>
        <p:nvSpPr>
          <p:cNvPr id="412" name="Google Shape;412;p64"/>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413"/>
        <p:cNvGrpSpPr/>
        <p:nvPr/>
      </p:nvGrpSpPr>
      <p:grpSpPr>
        <a:xfrm>
          <a:off x="0" y="0"/>
          <a:ext cx="0" cy="0"/>
          <a:chOff x="0" y="0"/>
          <a:chExt cx="0" cy="0"/>
        </a:xfrm>
      </p:grpSpPr>
      <p:sp>
        <p:nvSpPr>
          <p:cNvPr id="414" name="Google Shape;414;p65"/>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5" name="Google Shape;415;p65"/>
          <p:cNvSpPr txBox="1"/>
          <p:nvPr/>
        </p:nvSpPr>
        <p:spPr>
          <a:xfrm>
            <a:off x="8578934" y="4998742"/>
            <a:ext cx="197229" cy="529485"/>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Helvetica Neue"/>
              <a:ea typeface="Helvetica Neue"/>
              <a:cs typeface="Helvetica Neue"/>
              <a:sym typeface="Helvetica Neue"/>
            </a:endParaRPr>
          </a:p>
        </p:txBody>
      </p:sp>
      <p:sp>
        <p:nvSpPr>
          <p:cNvPr id="416" name="Google Shape;416;p65"/>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17"/>
        <p:cNvGrpSpPr/>
        <p:nvPr/>
      </p:nvGrpSpPr>
      <p:grpSpPr>
        <a:xfrm>
          <a:off x="0" y="0"/>
          <a:ext cx="0" cy="0"/>
          <a:chOff x="0" y="0"/>
          <a:chExt cx="0" cy="0"/>
        </a:xfrm>
      </p:grpSpPr>
      <p:sp>
        <p:nvSpPr>
          <p:cNvPr id="418" name="Google Shape;418;p66"/>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2500"/>
              <a:buFont typeface="Helvetica Neue"/>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9" name="Google Shape;419;p66"/>
          <p:cNvSpPr txBox="1">
            <a:spLocks noGrp="1"/>
          </p:cNvSpPr>
          <p:nvPr>
            <p:ph type="body" idx="1"/>
          </p:nvPr>
        </p:nvSpPr>
        <p:spPr>
          <a:xfrm>
            <a:off x="457212"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20" name="Google Shape;420;p66"/>
          <p:cNvSpPr txBox="1">
            <a:spLocks noGrp="1"/>
          </p:cNvSpPr>
          <p:nvPr>
            <p:ph type="body" idx="2"/>
          </p:nvPr>
        </p:nvSpPr>
        <p:spPr>
          <a:xfrm>
            <a:off x="457212"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421" name="Google Shape;421;p66"/>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422" name="Google Shape;422;p66"/>
          <p:cNvSpPr txBox="1">
            <a:spLocks noGrp="1"/>
          </p:cNvSpPr>
          <p:nvPr>
            <p:ph type="body" idx="3"/>
          </p:nvPr>
        </p:nvSpPr>
        <p:spPr>
          <a:xfrm>
            <a:off x="4646614"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423" name="Google Shape;423;p66"/>
          <p:cNvSpPr txBox="1">
            <a:spLocks noGrp="1"/>
          </p:cNvSpPr>
          <p:nvPr>
            <p:ph type="body" idx="4"/>
          </p:nvPr>
        </p:nvSpPr>
        <p:spPr>
          <a:xfrm>
            <a:off x="4646614"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24"/>
        <p:cNvGrpSpPr/>
        <p:nvPr/>
      </p:nvGrpSpPr>
      <p:grpSpPr>
        <a:xfrm>
          <a:off x="0" y="0"/>
          <a:ext cx="0" cy="0"/>
          <a:chOff x="0" y="0"/>
          <a:chExt cx="0" cy="0"/>
        </a:xfrm>
      </p:grpSpPr>
      <p:sp>
        <p:nvSpPr>
          <p:cNvPr id="425" name="Google Shape;425;p67"/>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67"/>
          <p:cNvSpPr txBox="1">
            <a:spLocks noGrp="1"/>
          </p:cNvSpPr>
          <p:nvPr>
            <p:ph type="body" idx="1"/>
          </p:nvPr>
        </p:nvSpPr>
        <p:spPr>
          <a:xfrm>
            <a:off x="457200" y="844305"/>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427" name="Google Shape;427;p67"/>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solidFill>
                  <a:srgbClr val="FFFFFE"/>
                </a:solidFill>
              </a:defRPr>
            </a:lvl1pPr>
            <a:lvl2pPr marL="0" lvl="1" indent="0" algn="l">
              <a:spcBef>
                <a:spcPts val="0"/>
              </a:spcBef>
              <a:buNone/>
              <a:defRPr>
                <a:solidFill>
                  <a:srgbClr val="FFFFFE"/>
                </a:solidFill>
              </a:defRPr>
            </a:lvl2pPr>
            <a:lvl3pPr marL="0" lvl="2" indent="0" algn="l">
              <a:spcBef>
                <a:spcPts val="0"/>
              </a:spcBef>
              <a:buNone/>
              <a:defRPr>
                <a:solidFill>
                  <a:srgbClr val="FFFFFE"/>
                </a:solidFill>
              </a:defRPr>
            </a:lvl3pPr>
            <a:lvl4pPr marL="0" lvl="3" indent="0" algn="l">
              <a:spcBef>
                <a:spcPts val="0"/>
              </a:spcBef>
              <a:buNone/>
              <a:defRPr>
                <a:solidFill>
                  <a:srgbClr val="FFFFFE"/>
                </a:solidFill>
              </a:defRPr>
            </a:lvl4pPr>
            <a:lvl5pPr marL="0" lvl="4" indent="0" algn="l">
              <a:spcBef>
                <a:spcPts val="0"/>
              </a:spcBef>
              <a:buNone/>
              <a:defRPr>
                <a:solidFill>
                  <a:srgbClr val="FFFFFE"/>
                </a:solidFill>
              </a:defRPr>
            </a:lvl5pPr>
            <a:lvl6pPr marL="0" lvl="5" indent="0" algn="l">
              <a:spcBef>
                <a:spcPts val="0"/>
              </a:spcBef>
              <a:buNone/>
              <a:defRPr>
                <a:solidFill>
                  <a:srgbClr val="FFFFFE"/>
                </a:solidFill>
              </a:defRPr>
            </a:lvl6pPr>
            <a:lvl7pPr marL="0" lvl="6" indent="0" algn="l">
              <a:spcBef>
                <a:spcPts val="0"/>
              </a:spcBef>
              <a:buNone/>
              <a:defRPr>
                <a:solidFill>
                  <a:srgbClr val="FFFFFE"/>
                </a:solidFill>
              </a:defRPr>
            </a:lvl7pPr>
            <a:lvl8pPr marL="0" lvl="7" indent="0" algn="l">
              <a:spcBef>
                <a:spcPts val="0"/>
              </a:spcBef>
              <a:buNone/>
              <a:defRPr>
                <a:solidFill>
                  <a:srgbClr val="FFFFFE"/>
                </a:solidFill>
              </a:defRPr>
            </a:lvl8pPr>
            <a:lvl9pPr marL="0" lvl="8" indent="0" algn="l">
              <a:spcBef>
                <a:spcPts val="0"/>
              </a:spcBef>
              <a:buNone/>
              <a:defRPr>
                <a:solidFill>
                  <a:srgbClr val="FFFFFE"/>
                </a:solidFill>
              </a:defRPr>
            </a:lvl9pPr>
          </a:lstStyle>
          <a:p>
            <a:pPr marL="0" lvl="0" indent="0" algn="l" rtl="0">
              <a:spcBef>
                <a:spcPts val="0"/>
              </a:spcBef>
              <a:spcAft>
                <a:spcPts val="0"/>
              </a:spcAft>
              <a:buNone/>
            </a:pPr>
            <a:fld id="{00000000-1234-1234-1234-123412341234}" type="slidenum">
              <a:rPr lang="en-US"/>
              <a:t>‹#›</a:t>
            </a:fld>
            <a:endParaRPr/>
          </a:p>
        </p:txBody>
      </p:sp>
      <p:sp>
        <p:nvSpPr>
          <p:cNvPr id="428" name="Google Shape;428;p67"/>
          <p:cNvSpPr txBox="1">
            <a:spLocks noGrp="1"/>
          </p:cNvSpPr>
          <p:nvPr>
            <p:ph type="body" idx="2"/>
          </p:nvPr>
        </p:nvSpPr>
        <p:spPr>
          <a:xfrm>
            <a:off x="4648202" y="844305"/>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2_Title and Content" type="tx">
  <p:cSld name="TITLE_AND_BODY">
    <p:bg>
      <p:bgPr>
        <a:blipFill>
          <a:blip r:embed="rId2">
            <a:alphaModFix/>
          </a:blip>
          <a:stretch>
            <a:fillRect/>
          </a:stretch>
        </a:blipFill>
        <a:effectLst/>
      </p:bgPr>
    </p:bg>
    <p:spTree>
      <p:nvGrpSpPr>
        <p:cNvPr id="1" name="Shape 429"/>
        <p:cNvGrpSpPr/>
        <p:nvPr/>
      </p:nvGrpSpPr>
      <p:grpSpPr>
        <a:xfrm>
          <a:off x="0" y="0"/>
          <a:ext cx="0" cy="0"/>
          <a:chOff x="0" y="0"/>
          <a:chExt cx="0" cy="0"/>
        </a:xfrm>
      </p:grpSpPr>
      <p:sp>
        <p:nvSpPr>
          <p:cNvPr id="430" name="Google Shape;430;p68"/>
          <p:cNvSpPr/>
          <p:nvPr/>
        </p:nvSpPr>
        <p:spPr>
          <a:xfrm>
            <a:off x="-1" y="4824418"/>
            <a:ext cx="9144002" cy="328613"/>
          </a:xfrm>
          <a:prstGeom prst="rect">
            <a:avLst/>
          </a:prstGeom>
          <a:gradFill>
            <a:gsLst>
              <a:gs pos="0">
                <a:srgbClr val="D6D6D6">
                  <a:alpha val="80000"/>
                </a:srgbClr>
              </a:gs>
              <a:gs pos="100000">
                <a:srgbClr val="808785">
                  <a:alpha val="80000"/>
                </a:srgbClr>
              </a:gs>
            </a:gsLst>
            <a:lin ang="5400000" scaled="0"/>
          </a:gradFill>
          <a:ln>
            <a:noFill/>
          </a:ln>
        </p:spPr>
        <p:txBody>
          <a:bodyPr spcFirstLastPara="1" wrap="square" lIns="0" tIns="0" rIns="0" bIns="0" anchor="ctr" anchorCtr="0">
            <a:noAutofit/>
          </a:bodyPr>
          <a:lstStyle/>
          <a:p>
            <a:pPr marL="0" marR="0" lvl="0" indent="0" algn="ctr" rtl="0">
              <a:spcBef>
                <a:spcPts val="0"/>
              </a:spcBef>
              <a:spcAft>
                <a:spcPts val="0"/>
              </a:spcAft>
              <a:buNone/>
            </a:pPr>
            <a:endParaRPr sz="5000">
              <a:solidFill>
                <a:srgbClr val="FFFFFF"/>
              </a:solidFill>
              <a:latin typeface="Gill Sans"/>
              <a:ea typeface="Gill Sans"/>
              <a:cs typeface="Gill Sans"/>
              <a:sym typeface="Gill Sans"/>
            </a:endParaRPr>
          </a:p>
        </p:txBody>
      </p:sp>
      <p:sp>
        <p:nvSpPr>
          <p:cNvPr id="431" name="Google Shape;431;p68"/>
          <p:cNvSpPr txBox="1">
            <a:spLocks noGrp="1"/>
          </p:cNvSpPr>
          <p:nvPr>
            <p:ph type="title"/>
          </p:nvPr>
        </p:nvSpPr>
        <p:spPr>
          <a:xfrm>
            <a:off x="252412" y="1"/>
            <a:ext cx="8643938" cy="700088"/>
          </a:xfrm>
          <a:prstGeom prst="rect">
            <a:avLst/>
          </a:prstGeom>
          <a:noFill/>
          <a:ln>
            <a:noFill/>
          </a:ln>
        </p:spPr>
        <p:txBody>
          <a:bodyPr spcFirstLastPara="1" wrap="square" lIns="97625" tIns="48800" rIns="97625" bIns="48800" anchor="ctr" anchorCtr="0"/>
          <a:lstStyle>
            <a:lvl1pPr lvl="0" algn="l">
              <a:lnSpc>
                <a:spcPct val="100000"/>
              </a:lnSpc>
              <a:spcBef>
                <a:spcPts val="0"/>
              </a:spcBef>
              <a:spcAft>
                <a:spcPts val="0"/>
              </a:spcAft>
              <a:buClr>
                <a:srgbClr val="424242"/>
              </a:buClr>
              <a:buSzPts val="2500"/>
              <a:buFont typeface="Arial"/>
              <a:buNone/>
              <a:defRPr sz="2500">
                <a:solidFill>
                  <a:srgbClr val="424242"/>
                </a:solidFill>
                <a:latin typeface="Arial"/>
                <a:ea typeface="Arial"/>
                <a:cs typeface="Arial"/>
                <a:sym typeface="Aria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2" name="Google Shape;432;p68"/>
          <p:cNvSpPr txBox="1">
            <a:spLocks noGrp="1"/>
          </p:cNvSpPr>
          <p:nvPr>
            <p:ph type="body" idx="1"/>
          </p:nvPr>
        </p:nvSpPr>
        <p:spPr>
          <a:xfrm>
            <a:off x="457200" y="1200150"/>
            <a:ext cx="8229600" cy="3943350"/>
          </a:xfrm>
          <a:prstGeom prst="rect">
            <a:avLst/>
          </a:prstGeom>
          <a:noFill/>
          <a:ln>
            <a:noFill/>
          </a:ln>
        </p:spPr>
        <p:txBody>
          <a:bodyPr spcFirstLastPara="1" wrap="square" lIns="17125" tIns="17125" rIns="17125" bIns="17125" anchor="t" anchorCtr="0"/>
          <a:lstStyle>
            <a:lvl1pPr marL="457200" lvl="0" indent="-228600" algn="ctr">
              <a:lnSpc>
                <a:spcPct val="100000"/>
              </a:lnSpc>
              <a:spcBef>
                <a:spcPts val="0"/>
              </a:spcBef>
              <a:spcAft>
                <a:spcPts val="0"/>
              </a:spcAft>
              <a:buSzPts val="2000"/>
              <a:buFont typeface="Arial"/>
              <a:buNone/>
              <a:defRPr sz="2000">
                <a:solidFill>
                  <a:srgbClr val="525252"/>
                </a:solidFill>
                <a:latin typeface="Arial"/>
                <a:ea typeface="Arial"/>
                <a:cs typeface="Arial"/>
                <a:sym typeface="Arial"/>
              </a:defRPr>
            </a:lvl1pPr>
            <a:lvl2pPr marL="914400" lvl="1" indent="-228600" algn="ctr">
              <a:lnSpc>
                <a:spcPct val="100000"/>
              </a:lnSpc>
              <a:spcBef>
                <a:spcPts val="225"/>
              </a:spcBef>
              <a:spcAft>
                <a:spcPts val="0"/>
              </a:spcAft>
              <a:buSzPts val="2000"/>
              <a:buFont typeface="Arial"/>
              <a:buNone/>
              <a:defRPr sz="2000">
                <a:solidFill>
                  <a:srgbClr val="525252"/>
                </a:solidFill>
                <a:latin typeface="Arial"/>
                <a:ea typeface="Arial"/>
                <a:cs typeface="Arial"/>
                <a:sym typeface="Arial"/>
              </a:defRPr>
            </a:lvl2pPr>
            <a:lvl3pPr marL="1371600" lvl="2" indent="-228600" algn="ctr">
              <a:lnSpc>
                <a:spcPct val="100000"/>
              </a:lnSpc>
              <a:spcBef>
                <a:spcPts val="225"/>
              </a:spcBef>
              <a:spcAft>
                <a:spcPts val="0"/>
              </a:spcAft>
              <a:buSzPts val="2000"/>
              <a:buFont typeface="Arial"/>
              <a:buNone/>
              <a:defRPr sz="2000">
                <a:solidFill>
                  <a:srgbClr val="525252"/>
                </a:solidFill>
                <a:latin typeface="Arial"/>
                <a:ea typeface="Arial"/>
                <a:cs typeface="Arial"/>
                <a:sym typeface="Arial"/>
              </a:defRPr>
            </a:lvl3pPr>
            <a:lvl4pPr marL="1828800" lvl="3" indent="-228600" algn="ctr">
              <a:lnSpc>
                <a:spcPct val="100000"/>
              </a:lnSpc>
              <a:spcBef>
                <a:spcPts val="225"/>
              </a:spcBef>
              <a:spcAft>
                <a:spcPts val="0"/>
              </a:spcAft>
              <a:buSzPts val="2000"/>
              <a:buFont typeface="Arial"/>
              <a:buNone/>
              <a:defRPr sz="2000">
                <a:solidFill>
                  <a:srgbClr val="525252"/>
                </a:solidFill>
                <a:latin typeface="Arial"/>
                <a:ea typeface="Arial"/>
                <a:cs typeface="Arial"/>
                <a:sym typeface="Arial"/>
              </a:defRPr>
            </a:lvl4pPr>
            <a:lvl5pPr marL="2286000" lvl="4" indent="-228600" algn="ctr">
              <a:lnSpc>
                <a:spcPct val="100000"/>
              </a:lnSpc>
              <a:spcBef>
                <a:spcPts val="225"/>
              </a:spcBef>
              <a:spcAft>
                <a:spcPts val="0"/>
              </a:spcAft>
              <a:buSzPts val="2000"/>
              <a:buFont typeface="Arial"/>
              <a:buNone/>
              <a:defRPr sz="2000">
                <a:solidFill>
                  <a:srgbClr val="525252"/>
                </a:solidFill>
                <a:latin typeface="Arial"/>
                <a:ea typeface="Arial"/>
                <a:cs typeface="Arial"/>
                <a:sym typeface="Aria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Title Only" type="titleOnly">
  <p:cSld name="TITLE_ONLY">
    <p:spTree>
      <p:nvGrpSpPr>
        <p:cNvPr id="1" name="Shape 433"/>
        <p:cNvGrpSpPr/>
        <p:nvPr/>
      </p:nvGrpSpPr>
      <p:grpSpPr>
        <a:xfrm>
          <a:off x="0" y="0"/>
          <a:ext cx="0" cy="0"/>
          <a:chOff x="0" y="0"/>
          <a:chExt cx="0" cy="0"/>
        </a:xfrm>
      </p:grpSpPr>
      <p:sp>
        <p:nvSpPr>
          <p:cNvPr id="434" name="Google Shape;434;p69"/>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rgbClr val="141313"/>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5" name="Google Shape;435;p69"/>
          <p:cNvSpPr txBox="1">
            <a:spLocks noGrp="1"/>
          </p:cNvSpPr>
          <p:nvPr>
            <p:ph type="sldNum" idx="12"/>
          </p:nvPr>
        </p:nvSpPr>
        <p:spPr>
          <a:xfrm>
            <a:off x="159541" y="4869656"/>
            <a:ext cx="462765" cy="273845"/>
          </a:xfrm>
          <a:prstGeom prst="rect">
            <a:avLst/>
          </a:prstGeom>
          <a:noFill/>
          <a:ln>
            <a:noFill/>
          </a:ln>
        </p:spPr>
        <p:txBody>
          <a:bodyPr spcFirstLastPara="1" wrap="square" lIns="97625" tIns="48800" rIns="97625" bIns="48800" anchor="ctr" anchorCtr="0">
            <a:noAutofit/>
          </a:bodyPr>
          <a:lstStyle>
            <a:lvl1pPr marL="0" marR="0" lvl="0" indent="0" algn="l">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0"/>
        <p:cNvGrpSpPr/>
        <p:nvPr/>
      </p:nvGrpSpPr>
      <p:grpSpPr>
        <a:xfrm>
          <a:off x="0" y="0"/>
          <a:ext cx="0" cy="0"/>
          <a:chOff x="0" y="0"/>
          <a:chExt cx="0" cy="0"/>
        </a:xfrm>
      </p:grpSpPr>
      <p:sp>
        <p:nvSpPr>
          <p:cNvPr id="61" name="Google Shape;61;p7"/>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7"/>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7"/>
          <p:cNvSpPr txBox="1"/>
          <p:nvPr/>
        </p:nvSpPr>
        <p:spPr>
          <a:xfrm>
            <a:off x="8578892" y="4998742"/>
            <a:ext cx="197282" cy="529529"/>
          </a:xfrm>
          <a:prstGeom prst="rect">
            <a:avLst/>
          </a:prstGeom>
          <a:noFill/>
          <a:ln>
            <a:noFill/>
          </a:ln>
        </p:spPr>
        <p:txBody>
          <a:bodyPr spcFirstLastPara="1" wrap="square" lIns="97625" tIns="48800" rIns="97625" bIns="48800" anchor="t" anchorCtr="0">
            <a:noAutofit/>
          </a:bodyPr>
          <a:lstStyle/>
          <a:p>
            <a:pPr marL="0" marR="0" lvl="0" indent="0" algn="ctr" rtl="0">
              <a:spcBef>
                <a:spcPts val="0"/>
              </a:spcBef>
              <a:spcAft>
                <a:spcPts val="0"/>
              </a:spcAft>
              <a:buNone/>
            </a:pPr>
            <a:endParaRPr sz="2800">
              <a:solidFill>
                <a:srgbClr val="000000"/>
              </a:solidFill>
              <a:latin typeface="Gill Sans"/>
              <a:ea typeface="Gill Sans"/>
              <a:cs typeface="Gill Sans"/>
              <a:sym typeface="Gill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457200" y="844304"/>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
        <p:nvSpPr>
          <p:cNvPr id="67" name="Google Shape;67;p8"/>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68" name="Google Shape;68;p8"/>
          <p:cNvSpPr txBox="1">
            <a:spLocks noGrp="1"/>
          </p:cNvSpPr>
          <p:nvPr>
            <p:ph type="body" idx="2"/>
          </p:nvPr>
        </p:nvSpPr>
        <p:spPr>
          <a:xfrm>
            <a:off x="4648202" y="844304"/>
            <a:ext cx="4038600" cy="3394472"/>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latin typeface="Helvetica Neue Light"/>
                <a:ea typeface="Helvetica Neue Light"/>
                <a:cs typeface="Helvetica Neue Light"/>
                <a:sym typeface="Helvetica Neue Light"/>
              </a:defRPr>
            </a:lvl3pPr>
            <a:lvl4pPr marL="1828800" lvl="3" indent="-285750" algn="l">
              <a:spcBef>
                <a:spcPts val="450"/>
              </a:spcBef>
              <a:spcAft>
                <a:spcPts val="0"/>
              </a:spcAft>
              <a:buSzPts val="900"/>
              <a:buChar char="•"/>
              <a:defRPr sz="900" b="0" i="0">
                <a:latin typeface="Helvetica Neue Light"/>
                <a:ea typeface="Helvetica Neue Light"/>
                <a:cs typeface="Helvetica Neue Light"/>
                <a:sym typeface="Helvetica Neue Light"/>
              </a:defRPr>
            </a:lvl4pPr>
            <a:lvl5pPr marL="2286000" lvl="4" indent="-285750" algn="l">
              <a:spcBef>
                <a:spcPts val="450"/>
              </a:spcBef>
              <a:spcAft>
                <a:spcPts val="0"/>
              </a:spcAft>
              <a:buSzPts val="900"/>
              <a:buChar char="-"/>
              <a:defRPr sz="900" b="0" i="0">
                <a:latin typeface="Helvetica Neue Light"/>
                <a:ea typeface="Helvetica Neue Light"/>
                <a:cs typeface="Helvetica Neue Light"/>
                <a:sym typeface="Helvetica Neue Light"/>
              </a:defRPr>
            </a:lvl5pPr>
            <a:lvl6pPr marL="2743200" lvl="5" indent="-349250" algn="l">
              <a:spcBef>
                <a:spcPts val="450"/>
              </a:spcBef>
              <a:spcAft>
                <a:spcPts val="0"/>
              </a:spcAft>
              <a:buClr>
                <a:schemeClr val="dk1"/>
              </a:buClr>
              <a:buSzPts val="1900"/>
              <a:buChar char="•"/>
              <a:defRPr sz="1900"/>
            </a:lvl6pPr>
            <a:lvl7pPr marL="3200400" lvl="6" indent="-349250" algn="l">
              <a:spcBef>
                <a:spcPts val="380"/>
              </a:spcBef>
              <a:spcAft>
                <a:spcPts val="0"/>
              </a:spcAft>
              <a:buClr>
                <a:schemeClr val="dk1"/>
              </a:buClr>
              <a:buSzPts val="1900"/>
              <a:buChar char="•"/>
              <a:defRPr sz="1900"/>
            </a:lvl7pPr>
            <a:lvl8pPr marL="3657600" lvl="7" indent="-349250" algn="l">
              <a:spcBef>
                <a:spcPts val="380"/>
              </a:spcBef>
              <a:spcAft>
                <a:spcPts val="0"/>
              </a:spcAft>
              <a:buClr>
                <a:schemeClr val="dk1"/>
              </a:buClr>
              <a:buSzPts val="1900"/>
              <a:buChar char="•"/>
              <a:defRPr sz="1900"/>
            </a:lvl8pPr>
            <a:lvl9pPr marL="4114800" lvl="8" indent="-349250" algn="l">
              <a:spcBef>
                <a:spcPts val="380"/>
              </a:spcBef>
              <a:spcAft>
                <a:spcPts val="0"/>
              </a:spcAft>
              <a:buClr>
                <a:schemeClr val="dk1"/>
              </a:buClr>
              <a:buSzPts val="1900"/>
              <a:buChar char="•"/>
              <a:defRPr sz="19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9"/>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lvl="0" algn="l">
              <a:spcBef>
                <a:spcPts val="0"/>
              </a:spcBef>
              <a:spcAft>
                <a:spcPts val="0"/>
              </a:spcAft>
              <a:buClr>
                <a:schemeClr val="dk1"/>
              </a:buClr>
              <a:buSzPts val="2500"/>
              <a:buFont typeface="Helvetica Neue"/>
              <a:buNone/>
              <a:defRPr>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9"/>
          <p:cNvSpPr txBox="1">
            <a:spLocks noGrp="1"/>
          </p:cNvSpPr>
          <p:nvPr>
            <p:ph type="body" idx="1"/>
          </p:nvPr>
        </p:nvSpPr>
        <p:spPr>
          <a:xfrm>
            <a:off x="457211"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2" name="Google Shape;72;p9"/>
          <p:cNvSpPr txBox="1">
            <a:spLocks noGrp="1"/>
          </p:cNvSpPr>
          <p:nvPr>
            <p:ph type="body" idx="2"/>
          </p:nvPr>
        </p:nvSpPr>
        <p:spPr>
          <a:xfrm>
            <a:off x="457211"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
        <p:nvSpPr>
          <p:cNvPr id="73" name="Google Shape;73;p9"/>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4" name="Google Shape;74;p9"/>
          <p:cNvSpPr txBox="1">
            <a:spLocks noGrp="1"/>
          </p:cNvSpPr>
          <p:nvPr>
            <p:ph type="body" idx="3"/>
          </p:nvPr>
        </p:nvSpPr>
        <p:spPr>
          <a:xfrm>
            <a:off x="4646613" y="846538"/>
            <a:ext cx="4040189" cy="479822"/>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800"/>
              <a:buNone/>
              <a:defRPr sz="1800" b="0" i="0">
                <a:solidFill>
                  <a:schemeClr val="dk1"/>
                </a:solidFill>
                <a:latin typeface="Helvetica Neue"/>
                <a:ea typeface="Helvetica Neue"/>
                <a:cs typeface="Helvetica Neue"/>
                <a:sym typeface="Helvetica Neue"/>
              </a:defRPr>
            </a:lvl1pPr>
            <a:lvl2pPr marL="914400" lvl="1" indent="-228600" algn="l">
              <a:spcBef>
                <a:spcPts val="225"/>
              </a:spcBef>
              <a:spcAft>
                <a:spcPts val="0"/>
              </a:spcAft>
              <a:buSzPts val="2100"/>
              <a:buNone/>
              <a:defRPr sz="2100" b="1"/>
            </a:lvl2pPr>
            <a:lvl3pPr marL="1371600" lvl="2" indent="-228600" algn="l">
              <a:spcBef>
                <a:spcPts val="380"/>
              </a:spcBef>
              <a:spcAft>
                <a:spcPts val="0"/>
              </a:spcAft>
              <a:buSzPts val="1900"/>
              <a:buNone/>
              <a:defRPr sz="1900" b="1"/>
            </a:lvl3pPr>
            <a:lvl4pPr marL="1828800" lvl="3" indent="-228600" algn="l">
              <a:spcBef>
                <a:spcPts val="340"/>
              </a:spcBef>
              <a:spcAft>
                <a:spcPts val="0"/>
              </a:spcAft>
              <a:buSzPts val="1700"/>
              <a:buNone/>
              <a:defRPr sz="1700" b="1"/>
            </a:lvl4pPr>
            <a:lvl5pPr marL="2286000" lvl="4" indent="-228600" algn="l">
              <a:spcBef>
                <a:spcPts val="340"/>
              </a:spcBef>
              <a:spcAft>
                <a:spcPts val="0"/>
              </a:spcAft>
              <a:buSzPts val="1700"/>
              <a:buNone/>
              <a:defRPr sz="1700" b="1"/>
            </a:lvl5pPr>
            <a:lvl6pPr marL="2743200" lvl="5" indent="-228600" algn="l">
              <a:spcBef>
                <a:spcPts val="340"/>
              </a:spcBef>
              <a:spcAft>
                <a:spcPts val="0"/>
              </a:spcAft>
              <a:buClr>
                <a:schemeClr val="dk1"/>
              </a:buClr>
              <a:buSzPts val="1700"/>
              <a:buNone/>
              <a:defRPr sz="1700" b="1"/>
            </a:lvl6pPr>
            <a:lvl7pPr marL="3200400" lvl="6" indent="-228600" algn="l">
              <a:spcBef>
                <a:spcPts val="340"/>
              </a:spcBef>
              <a:spcAft>
                <a:spcPts val="0"/>
              </a:spcAft>
              <a:buClr>
                <a:schemeClr val="dk1"/>
              </a:buClr>
              <a:buSzPts val="1700"/>
              <a:buNone/>
              <a:defRPr sz="1700" b="1"/>
            </a:lvl7pPr>
            <a:lvl8pPr marL="3657600" lvl="7" indent="-228600" algn="l">
              <a:spcBef>
                <a:spcPts val="340"/>
              </a:spcBef>
              <a:spcAft>
                <a:spcPts val="0"/>
              </a:spcAft>
              <a:buClr>
                <a:schemeClr val="dk1"/>
              </a:buClr>
              <a:buSzPts val="1700"/>
              <a:buNone/>
              <a:defRPr sz="1700" b="1"/>
            </a:lvl8pPr>
            <a:lvl9pPr marL="4114800" lvl="8" indent="-228600" algn="l">
              <a:spcBef>
                <a:spcPts val="340"/>
              </a:spcBef>
              <a:spcAft>
                <a:spcPts val="0"/>
              </a:spcAft>
              <a:buClr>
                <a:schemeClr val="dk1"/>
              </a:buClr>
              <a:buSzPts val="1700"/>
              <a:buNone/>
              <a:defRPr sz="1700" b="1"/>
            </a:lvl9pPr>
          </a:lstStyle>
          <a:p>
            <a:endParaRPr/>
          </a:p>
        </p:txBody>
      </p:sp>
      <p:sp>
        <p:nvSpPr>
          <p:cNvPr id="75" name="Google Shape;75;p9"/>
          <p:cNvSpPr txBox="1">
            <a:spLocks noGrp="1"/>
          </p:cNvSpPr>
          <p:nvPr>
            <p:ph type="body" idx="4"/>
          </p:nvPr>
        </p:nvSpPr>
        <p:spPr>
          <a:xfrm>
            <a:off x="4646613" y="1326356"/>
            <a:ext cx="4040189" cy="296346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solidFill>
                  <a:schemeClr val="dk1"/>
                </a:solidFill>
                <a:latin typeface="Helvetica Neue"/>
                <a:ea typeface="Helvetica Neue"/>
                <a:cs typeface="Helvetica Neue"/>
                <a:sym typeface="Helvetica Neue"/>
              </a:defRPr>
            </a:lvl1pPr>
            <a:lvl2pPr marL="914400" lvl="1" indent="-323850" algn="l">
              <a:spcBef>
                <a:spcPts val="450"/>
              </a:spcBef>
              <a:spcAft>
                <a:spcPts val="0"/>
              </a:spcAft>
              <a:buSzPts val="1500"/>
              <a:buChar char="-"/>
              <a:defRPr sz="1500" b="0" i="0">
                <a:solidFill>
                  <a:schemeClr val="dk1"/>
                </a:solidFill>
                <a:latin typeface="Helvetica Neue"/>
                <a:ea typeface="Helvetica Neue"/>
                <a:cs typeface="Helvetica Neue"/>
                <a:sym typeface="Helvetica Neue"/>
              </a:defRPr>
            </a:lvl2pPr>
            <a:lvl3pPr marL="1371600" lvl="2" indent="-304800" algn="l">
              <a:spcBef>
                <a:spcPts val="450"/>
              </a:spcBef>
              <a:spcAft>
                <a:spcPts val="0"/>
              </a:spcAft>
              <a:buSzPts val="1200"/>
              <a:buChar char="≫"/>
              <a:defRPr sz="1200" b="0" i="0">
                <a:solidFill>
                  <a:schemeClr val="dk1"/>
                </a:solidFill>
                <a:latin typeface="Helvetica Neue"/>
                <a:ea typeface="Helvetica Neue"/>
                <a:cs typeface="Helvetica Neue"/>
                <a:sym typeface="Helvetica Neue"/>
              </a:defRPr>
            </a:lvl3pPr>
            <a:lvl4pPr marL="1828800" lvl="3"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4pPr>
            <a:lvl5pPr marL="2286000" lvl="4" indent="-285750" algn="l">
              <a:spcBef>
                <a:spcPts val="450"/>
              </a:spcBef>
              <a:spcAft>
                <a:spcPts val="0"/>
              </a:spcAft>
              <a:buSzPts val="900"/>
              <a:buChar char="-"/>
              <a:defRPr sz="900" b="0" i="0">
                <a:solidFill>
                  <a:schemeClr val="dk1"/>
                </a:solidFill>
                <a:latin typeface="Helvetica Neue"/>
                <a:ea typeface="Helvetica Neue"/>
                <a:cs typeface="Helvetica Neue"/>
                <a:sym typeface="Helvetica Neue"/>
              </a:defRPr>
            </a:lvl5pPr>
            <a:lvl6pPr marL="2743200" lvl="5" indent="-336550" algn="l">
              <a:spcBef>
                <a:spcPts val="450"/>
              </a:spcBef>
              <a:spcAft>
                <a:spcPts val="0"/>
              </a:spcAft>
              <a:buClr>
                <a:schemeClr val="dk1"/>
              </a:buClr>
              <a:buSzPts val="1700"/>
              <a:buChar char="•"/>
              <a:defRPr sz="1700"/>
            </a:lvl6pPr>
            <a:lvl7pPr marL="3200400" lvl="6" indent="-336550" algn="l">
              <a:spcBef>
                <a:spcPts val="340"/>
              </a:spcBef>
              <a:spcAft>
                <a:spcPts val="0"/>
              </a:spcAft>
              <a:buClr>
                <a:schemeClr val="dk1"/>
              </a:buClr>
              <a:buSzPts val="1700"/>
              <a:buChar char="•"/>
              <a:defRPr sz="1700"/>
            </a:lvl7pPr>
            <a:lvl8pPr marL="3657600" lvl="7" indent="-336550" algn="l">
              <a:spcBef>
                <a:spcPts val="340"/>
              </a:spcBef>
              <a:spcAft>
                <a:spcPts val="0"/>
              </a:spcAft>
              <a:buClr>
                <a:schemeClr val="dk1"/>
              </a:buClr>
              <a:buSzPts val="1700"/>
              <a:buChar char="•"/>
              <a:defRPr sz="1700"/>
            </a:lvl8pPr>
            <a:lvl9pPr marL="4114800" lvl="8" indent="-336550" algn="l">
              <a:spcBef>
                <a:spcPts val="340"/>
              </a:spcBef>
              <a:spcAft>
                <a:spcPts val="0"/>
              </a:spcAft>
              <a:buClr>
                <a:schemeClr val="dk1"/>
              </a:buClr>
              <a:buSzPts val="1700"/>
              <a:buChar char="•"/>
              <a:defRPr sz="17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6"/>
        <p:cNvGrpSpPr/>
        <p:nvPr/>
      </p:nvGrpSpPr>
      <p:grpSpPr>
        <a:xfrm>
          <a:off x="0" y="0"/>
          <a:ext cx="0" cy="0"/>
          <a:chOff x="0" y="0"/>
          <a:chExt cx="0" cy="0"/>
        </a:xfrm>
      </p:grpSpPr>
      <p:sp>
        <p:nvSpPr>
          <p:cNvPr id="77" name="Google Shape;77;p10"/>
          <p:cNvSpPr txBox="1">
            <a:spLocks noGrp="1"/>
          </p:cNvSpPr>
          <p:nvPr>
            <p:ph type="title"/>
          </p:nvPr>
        </p:nvSpPr>
        <p:spPr>
          <a:xfrm>
            <a:off x="457215" y="204793"/>
            <a:ext cx="3008313" cy="871538"/>
          </a:xfrm>
          <a:prstGeom prst="rect">
            <a:avLst/>
          </a:prstGeom>
          <a:noFill/>
          <a:ln>
            <a:noFill/>
          </a:ln>
        </p:spPr>
        <p:txBody>
          <a:bodyPr spcFirstLastPara="1" wrap="square" lIns="97625" tIns="48800" rIns="97625" bIns="48800" anchor="b" anchorCtr="0"/>
          <a:lstStyle>
            <a:lvl1pPr lvl="0" algn="l">
              <a:spcBef>
                <a:spcPts val="0"/>
              </a:spcBef>
              <a:spcAft>
                <a:spcPts val="0"/>
              </a:spcAft>
              <a:buClr>
                <a:schemeClr val="dk1"/>
              </a:buClr>
              <a:buSzPts val="2100"/>
              <a:buFont typeface="Helvetica Neue"/>
              <a:buNone/>
              <a:defRPr sz="2100" b="0" i="0">
                <a:latin typeface="Helvetica Neue"/>
                <a:ea typeface="Helvetica Neue"/>
                <a:cs typeface="Helvetica Neue"/>
                <a:sym typeface="Helvetica Neu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10"/>
          <p:cNvSpPr txBox="1">
            <a:spLocks noGrp="1"/>
          </p:cNvSpPr>
          <p:nvPr>
            <p:ph type="body" idx="1"/>
          </p:nvPr>
        </p:nvSpPr>
        <p:spPr>
          <a:xfrm>
            <a:off x="3575050" y="204796"/>
            <a:ext cx="5111750" cy="4389836"/>
          </a:xfrm>
          <a:prstGeom prst="rect">
            <a:avLst/>
          </a:prstGeom>
          <a:noFill/>
          <a:ln>
            <a:noFill/>
          </a:ln>
        </p:spPr>
        <p:txBody>
          <a:bodyPr spcFirstLastPara="1" wrap="square" lIns="97625" tIns="48800" rIns="97625" bIns="48800" anchor="t" anchorCtr="0"/>
          <a:lstStyle>
            <a:lvl1pPr marL="457200" lvl="0" indent="-342900" algn="l">
              <a:spcBef>
                <a:spcPts val="0"/>
              </a:spcBef>
              <a:spcAft>
                <a:spcPts val="0"/>
              </a:spcAft>
              <a:buSzPts val="1800"/>
              <a:buChar char="•"/>
              <a:defRPr sz="1800" b="0" i="0">
                <a:latin typeface="Helvetica Neue"/>
                <a:ea typeface="Helvetica Neue"/>
                <a:cs typeface="Helvetica Neue"/>
                <a:sym typeface="Helvetica Neue"/>
              </a:defRPr>
            </a:lvl1pPr>
            <a:lvl2pPr marL="914400" lvl="1" indent="-317500" algn="l">
              <a:spcBef>
                <a:spcPts val="450"/>
              </a:spcBef>
              <a:spcAft>
                <a:spcPts val="0"/>
              </a:spcAft>
              <a:buSzPts val="1400"/>
              <a:buChar char="-"/>
              <a:defRPr sz="1400" b="0" i="0">
                <a:latin typeface="Helvetica Neue"/>
                <a:ea typeface="Helvetica Neue"/>
                <a:cs typeface="Helvetica Neue"/>
                <a:sym typeface="Helvetica Neue"/>
              </a:defRPr>
            </a:lvl2pPr>
            <a:lvl3pPr marL="1371600" lvl="2" indent="-298450" algn="l">
              <a:spcBef>
                <a:spcPts val="450"/>
              </a:spcBef>
              <a:spcAft>
                <a:spcPts val="0"/>
              </a:spcAft>
              <a:buSzPts val="1100"/>
              <a:buChar char="≫"/>
              <a:defRPr sz="1100" b="0" i="0">
                <a:latin typeface="Helvetica Neue"/>
                <a:ea typeface="Helvetica Neue"/>
                <a:cs typeface="Helvetica Neue"/>
                <a:sym typeface="Helvetica Neue"/>
              </a:defRPr>
            </a:lvl3pPr>
            <a:lvl4pPr marL="1828800" lvl="3" indent="-298450" algn="l">
              <a:spcBef>
                <a:spcPts val="450"/>
              </a:spcBef>
              <a:spcAft>
                <a:spcPts val="0"/>
              </a:spcAft>
              <a:buSzPts val="1100"/>
              <a:buChar char="•"/>
              <a:defRPr sz="1100" b="0" i="0">
                <a:latin typeface="Helvetica Neue"/>
                <a:ea typeface="Helvetica Neue"/>
                <a:cs typeface="Helvetica Neue"/>
                <a:sym typeface="Helvetica Neue"/>
              </a:defRPr>
            </a:lvl4pPr>
            <a:lvl5pPr marL="2286000" lvl="4" indent="-298450" algn="l">
              <a:spcBef>
                <a:spcPts val="450"/>
              </a:spcBef>
              <a:spcAft>
                <a:spcPts val="0"/>
              </a:spcAft>
              <a:buSzPts val="1100"/>
              <a:buChar char="-"/>
              <a:defRPr sz="1100" b="0" i="0">
                <a:latin typeface="Helvetica Neue"/>
                <a:ea typeface="Helvetica Neue"/>
                <a:cs typeface="Helvetica Neue"/>
                <a:sym typeface="Helvetica Neue"/>
              </a:defRPr>
            </a:lvl5pPr>
            <a:lvl6pPr marL="2743200" lvl="5" indent="-361950" algn="l">
              <a:spcBef>
                <a:spcPts val="450"/>
              </a:spcBef>
              <a:spcAft>
                <a:spcPts val="0"/>
              </a:spcAft>
              <a:buClr>
                <a:schemeClr val="dk1"/>
              </a:buClr>
              <a:buSzPts val="2100"/>
              <a:buChar char="•"/>
              <a:defRPr sz="2100"/>
            </a:lvl6pPr>
            <a:lvl7pPr marL="3200400" lvl="6" indent="-361950" algn="l">
              <a:spcBef>
                <a:spcPts val="420"/>
              </a:spcBef>
              <a:spcAft>
                <a:spcPts val="0"/>
              </a:spcAft>
              <a:buClr>
                <a:schemeClr val="dk1"/>
              </a:buClr>
              <a:buSzPts val="2100"/>
              <a:buChar char="•"/>
              <a:defRPr sz="2100"/>
            </a:lvl7pPr>
            <a:lvl8pPr marL="3657600" lvl="7" indent="-361950" algn="l">
              <a:spcBef>
                <a:spcPts val="420"/>
              </a:spcBef>
              <a:spcAft>
                <a:spcPts val="0"/>
              </a:spcAft>
              <a:buClr>
                <a:schemeClr val="dk1"/>
              </a:buClr>
              <a:buSzPts val="2100"/>
              <a:buChar char="•"/>
              <a:defRPr sz="2100"/>
            </a:lvl8pPr>
            <a:lvl9pPr marL="4114800" lvl="8" indent="-361950" algn="l">
              <a:spcBef>
                <a:spcPts val="420"/>
              </a:spcBef>
              <a:spcAft>
                <a:spcPts val="0"/>
              </a:spcAft>
              <a:buClr>
                <a:schemeClr val="dk1"/>
              </a:buClr>
              <a:buSzPts val="2100"/>
              <a:buChar char="•"/>
              <a:defRPr sz="2100"/>
            </a:lvl9pPr>
          </a:lstStyle>
          <a:p>
            <a:endParaRPr/>
          </a:p>
        </p:txBody>
      </p:sp>
      <p:sp>
        <p:nvSpPr>
          <p:cNvPr id="79" name="Google Shape;79;p10"/>
          <p:cNvSpPr txBox="1">
            <a:spLocks noGrp="1"/>
          </p:cNvSpPr>
          <p:nvPr>
            <p:ph type="body" idx="2"/>
          </p:nvPr>
        </p:nvSpPr>
        <p:spPr>
          <a:xfrm>
            <a:off x="457215" y="1076328"/>
            <a:ext cx="3008313" cy="3518297"/>
          </a:xfrm>
          <a:prstGeom prst="rect">
            <a:avLst/>
          </a:prstGeom>
          <a:noFill/>
          <a:ln>
            <a:noFill/>
          </a:ln>
        </p:spPr>
        <p:txBody>
          <a:bodyPr spcFirstLastPara="1" wrap="square" lIns="97625" tIns="48800" rIns="97625" bIns="48800" anchor="t" anchorCtr="0"/>
          <a:lstStyle>
            <a:lvl1pPr marL="457200" lvl="0" indent="-228600" algn="l">
              <a:spcBef>
                <a:spcPts val="0"/>
              </a:spcBef>
              <a:spcAft>
                <a:spcPts val="0"/>
              </a:spcAft>
              <a:buSzPts val="1500"/>
              <a:buNone/>
              <a:defRPr sz="1500" b="0" i="0">
                <a:latin typeface="Helvetica Neue Light"/>
                <a:ea typeface="Helvetica Neue Light"/>
                <a:cs typeface="Helvetica Neue Light"/>
                <a:sym typeface="Helvetica Neue Light"/>
              </a:defRPr>
            </a:lvl1pPr>
            <a:lvl2pPr marL="914400" lvl="1" indent="-228600" algn="l">
              <a:spcBef>
                <a:spcPts val="225"/>
              </a:spcBef>
              <a:spcAft>
                <a:spcPts val="0"/>
              </a:spcAft>
              <a:buSzPts val="1300"/>
              <a:buNone/>
              <a:defRPr sz="1300"/>
            </a:lvl2pPr>
            <a:lvl3pPr marL="1371600" lvl="2" indent="-228600" algn="l">
              <a:spcBef>
                <a:spcPts val="225"/>
              </a:spcBef>
              <a:spcAft>
                <a:spcPts val="0"/>
              </a:spcAft>
              <a:buSzPts val="1100"/>
              <a:buNone/>
              <a:defRPr sz="1100"/>
            </a:lvl3pPr>
            <a:lvl4pPr marL="1828800" lvl="3" indent="-228600" algn="l">
              <a:spcBef>
                <a:spcPts val="225"/>
              </a:spcBef>
              <a:spcAft>
                <a:spcPts val="0"/>
              </a:spcAft>
              <a:buSzPts val="1000"/>
              <a:buNone/>
              <a:defRPr sz="1000"/>
            </a:lvl4pPr>
            <a:lvl5pPr marL="2286000" lvl="4" indent="-228600" algn="l">
              <a:spcBef>
                <a:spcPts val="225"/>
              </a:spcBef>
              <a:spcAft>
                <a:spcPts val="0"/>
              </a:spcAft>
              <a:buSzPts val="1000"/>
              <a:buNone/>
              <a:defRPr sz="1000"/>
            </a:lvl5pPr>
            <a:lvl6pPr marL="2743200" lvl="5" indent="-228600" algn="l">
              <a:spcBef>
                <a:spcPts val="225"/>
              </a:spcBef>
              <a:spcAft>
                <a:spcPts val="0"/>
              </a:spcAft>
              <a:buClr>
                <a:schemeClr val="dk1"/>
              </a:buClr>
              <a:buSzPts val="1000"/>
              <a:buNone/>
              <a:defRPr sz="1000"/>
            </a:lvl6pPr>
            <a:lvl7pPr marL="3200400" lvl="6" indent="-228600" algn="l">
              <a:spcBef>
                <a:spcPts val="200"/>
              </a:spcBef>
              <a:spcAft>
                <a:spcPts val="0"/>
              </a:spcAft>
              <a:buClr>
                <a:schemeClr val="dk1"/>
              </a:buClr>
              <a:buSzPts val="1000"/>
              <a:buNone/>
              <a:defRPr sz="1000"/>
            </a:lvl7pPr>
            <a:lvl8pPr marL="3657600" lvl="7" indent="-228600" algn="l">
              <a:spcBef>
                <a:spcPts val="200"/>
              </a:spcBef>
              <a:spcAft>
                <a:spcPts val="0"/>
              </a:spcAft>
              <a:buClr>
                <a:schemeClr val="dk1"/>
              </a:buClr>
              <a:buSzPts val="1000"/>
              <a:buNone/>
              <a:defRPr sz="1000"/>
            </a:lvl8pPr>
            <a:lvl9pPr marL="4114800" lvl="8" indent="-228600" algn="l">
              <a:spcBef>
                <a:spcPts val="200"/>
              </a:spcBef>
              <a:spcAft>
                <a:spcPts val="0"/>
              </a:spcAft>
              <a:buClr>
                <a:schemeClr val="dk1"/>
              </a:buClr>
              <a:buSzPts val="1000"/>
              <a:buNone/>
              <a:defRPr sz="1000"/>
            </a:lvl9pPr>
          </a:lstStyle>
          <a:p>
            <a:endParaRPr/>
          </a:p>
        </p:txBody>
      </p:sp>
      <p:sp>
        <p:nvSpPr>
          <p:cNvPr id="80" name="Google Shape;80;p10"/>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1"/>
        <p:cNvGrpSpPr/>
        <p:nvPr/>
      </p:nvGrpSpPr>
      <p:grpSpPr>
        <a:xfrm>
          <a:off x="0" y="0"/>
          <a:ext cx="0" cy="0"/>
          <a:chOff x="0" y="0"/>
          <a:chExt cx="0" cy="0"/>
        </a:xfrm>
      </p:grpSpPr>
      <p:sp>
        <p:nvSpPr>
          <p:cNvPr id="82" name="Google Shape;82;p1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image" Target="../media/image1.jpg"/><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6" Type="http://schemas.openxmlformats.org/officeDocument/2006/relationships/image" Target="../media/image6.jpg"/><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3.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descr="Arista-PP-bar.jpg"/>
          <p:cNvPicPr preferRelativeResize="0"/>
          <p:nvPr/>
        </p:nvPicPr>
        <p:blipFill rotWithShape="1">
          <a:blip r:embed="rId16">
            <a:alphaModFix/>
          </a:blip>
          <a:srcRect/>
          <a:stretch/>
        </p:blipFill>
        <p:spPr>
          <a:xfrm>
            <a:off x="0" y="4827984"/>
            <a:ext cx="9144000" cy="315516"/>
          </a:xfrm>
          <a:prstGeom prst="rect">
            <a:avLst/>
          </a:prstGeom>
          <a:noFill/>
          <a:ln>
            <a:noFill/>
          </a:ln>
        </p:spPr>
      </p:pic>
      <p:sp>
        <p:nvSpPr>
          <p:cNvPr id="7" name="Google Shape;7;p1"/>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marR="0" lvl="0" algn="l" rtl="0">
              <a:spcBef>
                <a:spcPts val="0"/>
              </a:spcBef>
              <a:spcAft>
                <a:spcPts val="0"/>
              </a:spcAft>
              <a:buClr>
                <a:schemeClr val="dk1"/>
              </a:buClr>
              <a:buSzPts val="2500"/>
              <a:buFont typeface="Helvetica Neue"/>
              <a:buNone/>
              <a:defRPr sz="2500" b="0" i="0" u="none" strike="noStrike" cap="none">
                <a:solidFill>
                  <a:schemeClr val="dk1"/>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marR="0" lvl="0" indent="-342900" algn="l" rtl="0">
              <a:spcBef>
                <a:spcPts val="0"/>
              </a:spcBef>
              <a:spcAft>
                <a:spcPts val="0"/>
              </a:spcAft>
              <a:buClr>
                <a:srgbClr val="6187E5"/>
              </a:buClr>
              <a:buSzPts val="1800"/>
              <a:buFont typeface="Arial"/>
              <a:buChar char="•"/>
              <a:defRPr sz="1800" b="0" i="0" u="none" strike="noStrike" cap="none">
                <a:solidFill>
                  <a:schemeClr val="dk1"/>
                </a:solidFill>
                <a:latin typeface="Helvetica Neue"/>
                <a:ea typeface="Helvetica Neue"/>
                <a:cs typeface="Helvetica Neue"/>
                <a:sym typeface="Helvetica Neue"/>
              </a:defRPr>
            </a:lvl1pPr>
            <a:lvl2pPr marL="914400" marR="0" lvl="1" indent="-323850" algn="l" rtl="0">
              <a:spcBef>
                <a:spcPts val="225"/>
              </a:spcBef>
              <a:spcAft>
                <a:spcPts val="0"/>
              </a:spcAft>
              <a:buClr>
                <a:srgbClr val="6187E5"/>
              </a:buClr>
              <a:buSzPts val="1500"/>
              <a:buFont typeface="Merriweather Sans"/>
              <a:buChar char="-"/>
              <a:defRPr sz="1500" b="0" i="0" u="none" strike="noStrike" cap="none">
                <a:solidFill>
                  <a:schemeClr val="dk1"/>
                </a:solidFill>
                <a:latin typeface="Helvetica Neue"/>
                <a:ea typeface="Helvetica Neue"/>
                <a:cs typeface="Helvetica Neue"/>
                <a:sym typeface="Helvetica Neue"/>
              </a:defRPr>
            </a:lvl2pPr>
            <a:lvl3pPr marL="1371600" marR="0" lvl="2" indent="-304800" algn="l" rtl="0">
              <a:spcBef>
                <a:spcPts val="240"/>
              </a:spcBef>
              <a:spcAft>
                <a:spcPts val="0"/>
              </a:spcAft>
              <a:buClr>
                <a:srgbClr val="6187E5"/>
              </a:buClr>
              <a:buSzPts val="1200"/>
              <a:buFont typeface="Merriweather Sans"/>
              <a:buChar char="≫"/>
              <a:defRPr sz="1200" b="0" i="0" u="none" strike="noStrike" cap="none">
                <a:solidFill>
                  <a:schemeClr val="dk1"/>
                </a:solidFill>
                <a:latin typeface="Helvetica Neue"/>
                <a:ea typeface="Helvetica Neue"/>
                <a:cs typeface="Helvetica Neue"/>
                <a:sym typeface="Helvetica Neue"/>
              </a:defRPr>
            </a:lvl3pPr>
            <a:lvl4pPr marL="1828800" marR="0" lvl="3" indent="-285750" algn="l" rtl="0">
              <a:spcBef>
                <a:spcPts val="225"/>
              </a:spcBef>
              <a:spcAft>
                <a:spcPts val="0"/>
              </a:spcAft>
              <a:buClr>
                <a:srgbClr val="6187E5"/>
              </a:buClr>
              <a:buSzPts val="900"/>
              <a:buFont typeface="Arial"/>
              <a:buChar char="•"/>
              <a:defRPr sz="900" b="0" i="0" u="none" strike="noStrike" cap="none">
                <a:solidFill>
                  <a:schemeClr val="dk1"/>
                </a:solidFill>
                <a:latin typeface="Helvetica Neue"/>
                <a:ea typeface="Helvetica Neue"/>
                <a:cs typeface="Helvetica Neue"/>
                <a:sym typeface="Helvetica Neue"/>
              </a:defRPr>
            </a:lvl4pPr>
            <a:lvl5pPr marL="2286000" marR="0" lvl="4" indent="-285750" algn="l" rtl="0">
              <a:spcBef>
                <a:spcPts val="225"/>
              </a:spcBef>
              <a:spcAft>
                <a:spcPts val="0"/>
              </a:spcAft>
              <a:buClr>
                <a:srgbClr val="6187E5"/>
              </a:buClr>
              <a:buSzPts val="900"/>
              <a:buFont typeface="Merriweather Sans"/>
              <a:buChar char="-"/>
              <a:defRPr sz="900" b="0" i="1" u="none" strike="noStrike" cap="none">
                <a:solidFill>
                  <a:schemeClr val="dk1"/>
                </a:solidFill>
                <a:latin typeface="Helvetica Neue"/>
                <a:ea typeface="Helvetica Neue"/>
                <a:cs typeface="Helvetica Neue"/>
                <a:sym typeface="Helvetica Neue"/>
              </a:defRPr>
            </a:lvl5pPr>
            <a:lvl6pPr marL="2743200" marR="0" lvl="5"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9" name="Google Shape;9;p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1pPr>
            <a:lvl2pPr marL="0" marR="0" lvl="1"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2pPr>
            <a:lvl3pPr marL="0" marR="0" lvl="2"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3pPr>
            <a:lvl4pPr marL="0" marR="0" lvl="3"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4pPr>
            <a:lvl5pPr marL="0" marR="0" lvl="4"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5pPr>
            <a:lvl6pPr marL="0" marR="0" lvl="5"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6pPr>
            <a:lvl7pPr marL="0" marR="0" lvl="6"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7pPr>
            <a:lvl8pPr marL="0" marR="0" lvl="7"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8pPr>
            <a:lvl9pPr marL="0" marR="0" lvl="8" indent="0" algn="l" rtl="0">
              <a:spcBef>
                <a:spcPts val="0"/>
              </a:spcBef>
              <a:spcAft>
                <a:spcPts val="0"/>
              </a:spcAft>
              <a:buNone/>
              <a:defRPr sz="800" b="0" i="0" u="none" strike="noStrike" cap="none">
                <a:solidFill>
                  <a:schemeClr val="lt1"/>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grpSp>
        <p:nvGrpSpPr>
          <p:cNvPr id="10" name="Google Shape;10;p1"/>
          <p:cNvGrpSpPr/>
          <p:nvPr/>
        </p:nvGrpSpPr>
        <p:grpSpPr>
          <a:xfrm>
            <a:off x="-2461853" y="149053"/>
            <a:ext cx="1976254" cy="3646702"/>
            <a:chOff x="-6564942" y="397473"/>
            <a:chExt cx="5270011" cy="9724539"/>
          </a:xfrm>
        </p:grpSpPr>
        <p:sp>
          <p:nvSpPr>
            <p:cNvPr id="11" name="Google Shape;11;p1"/>
            <p:cNvSpPr txBox="1"/>
            <p:nvPr/>
          </p:nvSpPr>
          <p:spPr>
            <a:xfrm>
              <a:off x="-6564942" y="8972980"/>
              <a:ext cx="3787254" cy="11490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3058"/>
                </a:buClr>
                <a:buSzPts val="1100"/>
                <a:buFont typeface="Helvetica Neue"/>
                <a:buNone/>
              </a:pPr>
              <a:r>
                <a:rPr lang="en-US" sz="1100" b="0" i="0" u="none" strike="noStrike" cap="none">
                  <a:solidFill>
                    <a:srgbClr val="163058"/>
                  </a:solidFill>
                  <a:latin typeface="Helvetica Neue"/>
                  <a:ea typeface="Helvetica Neue"/>
                  <a:cs typeface="Helvetica Neue"/>
                  <a:sym typeface="Helvetica Neue"/>
                </a:rPr>
                <a:t>Alternate text color:</a:t>
              </a:r>
              <a:endParaRPr/>
            </a:p>
            <a:p>
              <a:pPr marL="0" marR="0" lvl="0" indent="0" algn="l" rtl="0">
                <a:lnSpc>
                  <a:spcPct val="100000"/>
                </a:lnSpc>
                <a:spcBef>
                  <a:spcPts val="0"/>
                </a:spcBef>
                <a:spcAft>
                  <a:spcPts val="0"/>
                </a:spcAft>
                <a:buClr>
                  <a:srgbClr val="163058"/>
                </a:buClr>
                <a:buSzPts val="1100"/>
                <a:buFont typeface="Helvetica Neue"/>
                <a:buNone/>
              </a:pPr>
              <a:r>
                <a:rPr lang="en-US" sz="1100" b="0" i="0" u="none" strike="noStrike" cap="none">
                  <a:solidFill>
                    <a:srgbClr val="163058"/>
                  </a:solidFill>
                  <a:latin typeface="Helvetica Neue"/>
                  <a:ea typeface="Helvetica Neue"/>
                  <a:cs typeface="Helvetica Neue"/>
                  <a:sym typeface="Helvetica Neue"/>
                </a:rPr>
                <a:t>Hex color# 112346</a:t>
              </a:r>
              <a:endParaRPr/>
            </a:p>
          </p:txBody>
        </p:sp>
        <p:sp>
          <p:nvSpPr>
            <p:cNvPr id="12" name="Google Shape;12;p1"/>
            <p:cNvSpPr txBox="1"/>
            <p:nvPr/>
          </p:nvSpPr>
          <p:spPr>
            <a:xfrm>
              <a:off x="-6564942" y="397473"/>
              <a:ext cx="4016726" cy="69762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63058"/>
                </a:buClr>
                <a:buSzPts val="1100"/>
                <a:buFont typeface="Helvetica Neue"/>
                <a:buNone/>
              </a:pPr>
              <a:r>
                <a:rPr lang="en-US" sz="1100" b="0" i="0" u="none" strike="noStrike" cap="none">
                  <a:solidFill>
                    <a:srgbClr val="163058"/>
                  </a:solidFill>
                  <a:latin typeface="Helvetica Neue"/>
                  <a:ea typeface="Helvetica Neue"/>
                  <a:cs typeface="Helvetica Neue"/>
                  <a:sym typeface="Helvetica Neue"/>
                </a:rPr>
                <a:t>ARISTA color Palette</a:t>
              </a:r>
              <a:endParaRPr sz="1100" b="0" i="0" u="none" strike="noStrike" cap="none">
                <a:solidFill>
                  <a:srgbClr val="163058"/>
                </a:solidFill>
                <a:latin typeface="Helvetica Neue"/>
                <a:ea typeface="Helvetica Neue"/>
                <a:cs typeface="Helvetica Neue"/>
                <a:sym typeface="Helvetica Neue"/>
              </a:endParaRPr>
            </a:p>
          </p:txBody>
        </p:sp>
        <p:sp>
          <p:nvSpPr>
            <p:cNvPr id="13" name="Google Shape;13;p1"/>
            <p:cNvSpPr/>
            <p:nvPr/>
          </p:nvSpPr>
          <p:spPr>
            <a:xfrm>
              <a:off x="-6514142" y="1016913"/>
              <a:ext cx="1330038" cy="1330038"/>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4" name="Google Shape;14;p1"/>
            <p:cNvSpPr/>
            <p:nvPr/>
          </p:nvSpPr>
          <p:spPr>
            <a:xfrm>
              <a:off x="-4705425" y="1016913"/>
              <a:ext cx="1330038" cy="1330038"/>
            </a:xfrm>
            <a:prstGeom prst="rect">
              <a:avLst/>
            </a:prstGeom>
            <a:solidFill>
              <a:srgbClr val="58595A"/>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5" name="Google Shape;15;p1"/>
            <p:cNvSpPr/>
            <p:nvPr/>
          </p:nvSpPr>
          <p:spPr>
            <a:xfrm>
              <a:off x="-6514142" y="2825828"/>
              <a:ext cx="868977" cy="868977"/>
            </a:xfrm>
            <a:prstGeom prst="rect">
              <a:avLst/>
            </a:prstGeom>
            <a:solidFill>
              <a:srgbClr val="25678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6" name="Google Shape;16;p1"/>
            <p:cNvSpPr/>
            <p:nvPr/>
          </p:nvSpPr>
          <p:spPr>
            <a:xfrm>
              <a:off x="-5415008" y="2825828"/>
              <a:ext cx="868977" cy="868977"/>
            </a:xfrm>
            <a:prstGeom prst="rect">
              <a:avLst/>
            </a:prstGeom>
            <a:solidFill>
              <a:srgbClr val="5588B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7" name="Google Shape;17;p1"/>
            <p:cNvSpPr/>
            <p:nvPr/>
          </p:nvSpPr>
          <p:spPr>
            <a:xfrm>
              <a:off x="-4340574" y="2825828"/>
              <a:ext cx="868977" cy="868977"/>
            </a:xfrm>
            <a:prstGeom prst="rect">
              <a:avLst/>
            </a:prstGeom>
            <a:solidFill>
              <a:srgbClr val="221F2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8" name="Google Shape;18;p1"/>
            <p:cNvSpPr/>
            <p:nvPr/>
          </p:nvSpPr>
          <p:spPr>
            <a:xfrm>
              <a:off x="-3241440" y="2825828"/>
              <a:ext cx="868977" cy="868977"/>
            </a:xfrm>
            <a:prstGeom prst="rect">
              <a:avLst/>
            </a:prstGeom>
            <a:solidFill>
              <a:srgbClr val="929598"/>
            </a:solidFill>
            <a:ln w="9525" cap="flat" cmpd="sng">
              <a:solidFill>
                <a:srgbClr val="92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19" name="Google Shape;19;p1"/>
            <p:cNvSpPr/>
            <p:nvPr/>
          </p:nvSpPr>
          <p:spPr>
            <a:xfrm>
              <a:off x="-2163908" y="2825828"/>
              <a:ext cx="868977" cy="868977"/>
            </a:xfrm>
            <a:prstGeom prst="rect">
              <a:avLst/>
            </a:prstGeom>
            <a:solidFill>
              <a:srgbClr val="BBBDB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0" name="Google Shape;20;p1"/>
            <p:cNvSpPr/>
            <p:nvPr/>
          </p:nvSpPr>
          <p:spPr>
            <a:xfrm>
              <a:off x="-6514141" y="5366003"/>
              <a:ext cx="781925" cy="781925"/>
            </a:xfrm>
            <a:prstGeom prst="rect">
              <a:avLst/>
            </a:prstGeom>
            <a:solidFill>
              <a:srgbClr val="E8D75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1" name="Google Shape;21;p1"/>
            <p:cNvSpPr/>
            <p:nvPr/>
          </p:nvSpPr>
          <p:spPr>
            <a:xfrm>
              <a:off x="-5471661" y="5366003"/>
              <a:ext cx="781925" cy="781925"/>
            </a:xfrm>
            <a:prstGeom prst="rect">
              <a:avLst/>
            </a:prstGeom>
            <a:solidFill>
              <a:srgbClr val="B39E2E"/>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2" name="Google Shape;22;p1"/>
            <p:cNvSpPr/>
            <p:nvPr/>
          </p:nvSpPr>
          <p:spPr>
            <a:xfrm>
              <a:off x="-4461394" y="5366003"/>
              <a:ext cx="781925" cy="781925"/>
            </a:xfrm>
            <a:prstGeom prst="rect">
              <a:avLst/>
            </a:prstGeom>
            <a:solidFill>
              <a:srgbClr val="ACC37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3" name="Google Shape;23;p1"/>
            <p:cNvSpPr/>
            <p:nvPr/>
          </p:nvSpPr>
          <p:spPr>
            <a:xfrm>
              <a:off x="-3428492" y="5366003"/>
              <a:ext cx="781925" cy="781925"/>
            </a:xfrm>
            <a:prstGeom prst="rect">
              <a:avLst/>
            </a:prstGeom>
            <a:solidFill>
              <a:srgbClr val="6A823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4" name="Google Shape;24;p1"/>
            <p:cNvSpPr/>
            <p:nvPr/>
          </p:nvSpPr>
          <p:spPr>
            <a:xfrm>
              <a:off x="-6514141" y="6462898"/>
              <a:ext cx="781925" cy="781925"/>
            </a:xfrm>
            <a:prstGeom prst="rect">
              <a:avLst/>
            </a:prstGeom>
            <a:solidFill>
              <a:srgbClr val="ACD13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5" name="Google Shape;25;p1"/>
            <p:cNvSpPr/>
            <p:nvPr/>
          </p:nvSpPr>
          <p:spPr>
            <a:xfrm>
              <a:off x="-5471661" y="6462898"/>
              <a:ext cx="781925" cy="781925"/>
            </a:xfrm>
            <a:prstGeom prst="rect">
              <a:avLst/>
            </a:prstGeom>
            <a:solidFill>
              <a:srgbClr val="FD661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6" name="Google Shape;26;p1"/>
            <p:cNvSpPr/>
            <p:nvPr/>
          </p:nvSpPr>
          <p:spPr>
            <a:xfrm>
              <a:off x="-4461394" y="6462898"/>
              <a:ext cx="781925" cy="781925"/>
            </a:xfrm>
            <a:prstGeom prst="rect">
              <a:avLst/>
            </a:prstGeom>
            <a:solidFill>
              <a:srgbClr val="FAAF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7" name="Google Shape;27;p1"/>
            <p:cNvSpPr/>
            <p:nvPr/>
          </p:nvSpPr>
          <p:spPr>
            <a:xfrm>
              <a:off x="-6514142" y="8002403"/>
              <a:ext cx="868977" cy="868977"/>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sp>
          <p:nvSpPr>
            <p:cNvPr id="28" name="Google Shape;28;p1"/>
            <p:cNvSpPr/>
            <p:nvPr/>
          </p:nvSpPr>
          <p:spPr>
            <a:xfrm>
              <a:off x="-6514142" y="4057429"/>
              <a:ext cx="868977" cy="868977"/>
            </a:xfrm>
            <a:prstGeom prst="rect">
              <a:avLst/>
            </a:prstGeom>
            <a:solidFill>
              <a:srgbClr val="E0872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700"/>
                <a:buFont typeface="Gill Sans"/>
                <a:buNone/>
              </a:pPr>
              <a:endParaRPr sz="700" b="0" i="0" u="none" strike="noStrike" cap="none">
                <a:solidFill>
                  <a:srgbClr val="FFFFFE"/>
                </a:solidFill>
                <a:latin typeface="Arial"/>
                <a:ea typeface="Arial"/>
                <a:cs typeface="Arial"/>
                <a:sym typeface="Arial"/>
              </a:endParaRPr>
            </a:p>
          </p:txBody>
        </p:sp>
      </p:grpSp>
      <p:sp>
        <p:nvSpPr>
          <p:cNvPr id="29" name="Google Shape;29;p1"/>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lnSpc>
                <a:spcPct val="100000"/>
              </a:lnSpc>
              <a:spcBef>
                <a:spcPts val="0"/>
              </a:spcBef>
              <a:spcAft>
                <a:spcPts val="0"/>
              </a:spcAft>
              <a:buClr>
                <a:schemeClr val="lt1"/>
              </a:buClr>
              <a:buSzPts val="800"/>
              <a:buFont typeface="Helvetica Neue"/>
              <a:buNone/>
            </a:pPr>
            <a:r>
              <a:rPr lang="en-US" sz="800" b="0" i="0" u="none" strike="noStrike" cap="none">
                <a:solidFill>
                  <a:schemeClr val="lt1"/>
                </a:solidFill>
                <a:latin typeface="Helvetica Neue"/>
                <a:ea typeface="Helvetica Neue"/>
                <a:cs typeface="Helvetica Neue"/>
                <a:sym typeface="Helvetica Neue"/>
              </a:rPr>
              <a:t>Confidential. Copyright © Arista 2019. All rights reserved.</a:t>
            </a:r>
            <a:endParaRPr sz="800" b="0" i="0" u="none" strike="noStrike" cap="none">
              <a:solidFill>
                <a:schemeClr val="lt1"/>
              </a:solidFill>
              <a:latin typeface="Helvetica Neue"/>
              <a:ea typeface="Helvetica Neue"/>
              <a:cs typeface="Helvetica Neue"/>
              <a:sym typeface="Helvetica Neue"/>
            </a:endParaRPr>
          </a:p>
        </p:txBody>
      </p:sp>
      <p:sp>
        <p:nvSpPr>
          <p:cNvPr id="30" name="Google Shape;30;p1"/>
          <p:cNvSpPr txBox="1">
            <a:spLocks noGrp="1"/>
          </p:cNvSpPr>
          <p:nvPr>
            <p:ph type="ftr" idx="11"/>
          </p:nvPr>
        </p:nvSpPr>
        <p:spPr>
          <a:xfrm>
            <a:off x="3028950" y="4767263"/>
            <a:ext cx="3086100" cy="27463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1200" b="0" i="0" u="none" strike="noStrike" cap="none">
                <a:solidFill>
                  <a:srgbClr val="8A8A88"/>
                </a:solidFill>
                <a:latin typeface="Gill Sans"/>
                <a:ea typeface="Gill Sans"/>
                <a:cs typeface="Gill Sans"/>
                <a:sym typeface="Gill Sans"/>
              </a:defRPr>
            </a:lvl1pPr>
            <a:lvl2pPr marR="0" lvl="1"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2pPr>
            <a:lvl3pPr marR="0" lvl="2"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3pPr>
            <a:lvl4pPr marR="0" lvl="3"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4pPr>
            <a:lvl5pPr marR="0" lvl="4"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5pPr>
            <a:lvl6pPr marR="0" lvl="5"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6pPr>
            <a:lvl7pPr marR="0" lvl="6"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7pPr>
            <a:lvl8pPr marR="0" lvl="7"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8pPr>
            <a:lvl9pPr marR="0" lvl="8" algn="ctr" rtl="0">
              <a:spcBef>
                <a:spcPts val="0"/>
              </a:spcBef>
              <a:spcAft>
                <a:spcPts val="0"/>
              </a:spcAft>
              <a:buSzPts val="1400"/>
              <a:buNone/>
              <a:defRPr sz="2200" b="0" i="0" u="none" strike="noStrike" cap="none">
                <a:solidFill>
                  <a:srgbClr val="535353"/>
                </a:solidFill>
                <a:latin typeface="Gill Sans"/>
                <a:ea typeface="Gill Sans"/>
                <a:cs typeface="Gill Sans"/>
                <a:sym typeface="Gill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717"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4"/>
        <p:cNvGrpSpPr/>
        <p:nvPr/>
      </p:nvGrpSpPr>
      <p:grpSpPr>
        <a:xfrm>
          <a:off x="0" y="0"/>
          <a:ext cx="0" cy="0"/>
          <a:chOff x="0" y="0"/>
          <a:chExt cx="0" cy="0"/>
        </a:xfrm>
      </p:grpSpPr>
      <p:pic>
        <p:nvPicPr>
          <p:cNvPr id="105" name="Google Shape;105;p16" descr="Arista-PP-bar.jpg"/>
          <p:cNvPicPr preferRelativeResize="0"/>
          <p:nvPr/>
        </p:nvPicPr>
        <p:blipFill rotWithShape="1">
          <a:blip r:embed="rId19">
            <a:alphaModFix/>
          </a:blip>
          <a:srcRect/>
          <a:stretch/>
        </p:blipFill>
        <p:spPr>
          <a:xfrm>
            <a:off x="0" y="4827984"/>
            <a:ext cx="9144000" cy="315516"/>
          </a:xfrm>
          <a:prstGeom prst="rect">
            <a:avLst/>
          </a:prstGeom>
          <a:noFill/>
          <a:ln>
            <a:noFill/>
          </a:ln>
        </p:spPr>
      </p:pic>
      <p:sp>
        <p:nvSpPr>
          <p:cNvPr id="106" name="Google Shape;106;p16"/>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lstStyle>
            <a:lvl1pPr marR="0" lvl="0" algn="l" rtl="0">
              <a:spcBef>
                <a:spcPts val="0"/>
              </a:spcBef>
              <a:spcAft>
                <a:spcPts val="0"/>
              </a:spcAft>
              <a:buClr>
                <a:srgbClr val="141313"/>
              </a:buClr>
              <a:buSzPts val="2500"/>
              <a:buFont typeface="Helvetica Neue"/>
              <a:buNone/>
              <a:defRPr sz="2500" b="0" i="0" u="none" strike="noStrike" cap="none">
                <a:solidFill>
                  <a:srgbClr val="141313"/>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7" name="Google Shape;107;p16"/>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marR="0" lvl="0" indent="-342900" algn="l" rtl="0">
              <a:spcBef>
                <a:spcPts val="0"/>
              </a:spcBef>
              <a:spcAft>
                <a:spcPts val="0"/>
              </a:spcAft>
              <a:buClr>
                <a:srgbClr val="888888"/>
              </a:buClr>
              <a:buSzPts val="1800"/>
              <a:buFont typeface="Arial"/>
              <a:buChar char="•"/>
              <a:defRPr sz="1800" b="0" i="0" u="none" strike="noStrike" cap="none">
                <a:solidFill>
                  <a:srgbClr val="141313"/>
                </a:solidFill>
                <a:latin typeface="Helvetica Neue"/>
                <a:ea typeface="Helvetica Neue"/>
                <a:cs typeface="Helvetica Neue"/>
                <a:sym typeface="Helvetica Neue"/>
              </a:defRPr>
            </a:lvl1pPr>
            <a:lvl2pPr marL="914400" marR="0" lvl="1" indent="-323850" algn="l" rtl="0">
              <a:spcBef>
                <a:spcPts val="225"/>
              </a:spcBef>
              <a:spcAft>
                <a:spcPts val="0"/>
              </a:spcAft>
              <a:buClr>
                <a:srgbClr val="888888"/>
              </a:buClr>
              <a:buSzPts val="1500"/>
              <a:buFont typeface="Merriweather Sans"/>
              <a:buChar char="-"/>
              <a:defRPr sz="1500" b="0" i="0" u="none" strike="noStrike" cap="none">
                <a:solidFill>
                  <a:srgbClr val="141313"/>
                </a:solidFill>
                <a:latin typeface="Helvetica Neue"/>
                <a:ea typeface="Helvetica Neue"/>
                <a:cs typeface="Helvetica Neue"/>
                <a:sym typeface="Helvetica Neue"/>
              </a:defRPr>
            </a:lvl2pPr>
            <a:lvl3pPr marL="1371600" marR="0" lvl="2" indent="-304800" algn="l" rtl="0">
              <a:spcBef>
                <a:spcPts val="240"/>
              </a:spcBef>
              <a:spcAft>
                <a:spcPts val="0"/>
              </a:spcAft>
              <a:buClr>
                <a:srgbClr val="888888"/>
              </a:buClr>
              <a:buSzPts val="1200"/>
              <a:buFont typeface="Merriweather Sans"/>
              <a:buChar char="≫"/>
              <a:defRPr sz="1200" b="0" i="0" u="none" strike="noStrike" cap="none">
                <a:solidFill>
                  <a:srgbClr val="141313"/>
                </a:solidFill>
                <a:latin typeface="Helvetica Neue"/>
                <a:ea typeface="Helvetica Neue"/>
                <a:cs typeface="Helvetica Neue"/>
                <a:sym typeface="Helvetica Neue"/>
              </a:defRPr>
            </a:lvl3pPr>
            <a:lvl4pPr marL="1828800" marR="0" lvl="3" indent="-285750" algn="l" rtl="0">
              <a:spcBef>
                <a:spcPts val="225"/>
              </a:spcBef>
              <a:spcAft>
                <a:spcPts val="0"/>
              </a:spcAft>
              <a:buClr>
                <a:srgbClr val="888888"/>
              </a:buClr>
              <a:buSzPts val="900"/>
              <a:buFont typeface="Arial"/>
              <a:buChar char="•"/>
              <a:defRPr sz="900" b="0" i="0" u="none" strike="noStrike" cap="none">
                <a:solidFill>
                  <a:srgbClr val="141313"/>
                </a:solidFill>
                <a:latin typeface="Helvetica Neue"/>
                <a:ea typeface="Helvetica Neue"/>
                <a:cs typeface="Helvetica Neue"/>
                <a:sym typeface="Helvetica Neue"/>
              </a:defRPr>
            </a:lvl4pPr>
            <a:lvl5pPr marL="2286000" marR="0" lvl="4" indent="-285750" algn="l" rtl="0">
              <a:spcBef>
                <a:spcPts val="225"/>
              </a:spcBef>
              <a:spcAft>
                <a:spcPts val="0"/>
              </a:spcAft>
              <a:buClr>
                <a:srgbClr val="888888"/>
              </a:buClr>
              <a:buSzPts val="900"/>
              <a:buFont typeface="Merriweather Sans"/>
              <a:buChar char="-"/>
              <a:defRPr sz="900" b="0" i="1" u="none" strike="noStrike" cap="none">
                <a:solidFill>
                  <a:srgbClr val="141313"/>
                </a:solidFill>
                <a:latin typeface="Helvetica Neue"/>
                <a:ea typeface="Helvetica Neue"/>
                <a:cs typeface="Helvetica Neue"/>
                <a:sym typeface="Helvetica Neue"/>
              </a:defRPr>
            </a:lvl5pPr>
            <a:lvl6pPr marL="2743200" marR="0" lvl="5"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sp>
        <p:nvSpPr>
          <p:cNvPr id="108" name="Google Shape;108;p16"/>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rtl="0">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rtl="0">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rtl="0">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rtl="0">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rtl="0">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rtl="0">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rtl="0">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rtl="0">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rtl="0">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109" name="Google Shape;109;p16"/>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grpSp>
        <p:nvGrpSpPr>
          <p:cNvPr id="110" name="Google Shape;110;p16"/>
          <p:cNvGrpSpPr/>
          <p:nvPr/>
        </p:nvGrpSpPr>
        <p:grpSpPr>
          <a:xfrm>
            <a:off x="-2461853" y="149053"/>
            <a:ext cx="1976254" cy="3646702"/>
            <a:chOff x="-6564942" y="397473"/>
            <a:chExt cx="5270011" cy="9724539"/>
          </a:xfrm>
        </p:grpSpPr>
        <p:sp>
          <p:nvSpPr>
            <p:cNvPr id="111" name="Google Shape;111;p16"/>
            <p:cNvSpPr txBox="1"/>
            <p:nvPr/>
          </p:nvSpPr>
          <p:spPr>
            <a:xfrm>
              <a:off x="-6564942" y="8972980"/>
              <a:ext cx="3787254" cy="11490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Alternate text color:</a:t>
              </a:r>
              <a:endParaRPr/>
            </a:p>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Hex color# 112346</a:t>
              </a:r>
              <a:endParaRPr/>
            </a:p>
          </p:txBody>
        </p:sp>
        <p:sp>
          <p:nvSpPr>
            <p:cNvPr id="112" name="Google Shape;112;p16"/>
            <p:cNvSpPr txBox="1"/>
            <p:nvPr/>
          </p:nvSpPr>
          <p:spPr>
            <a:xfrm>
              <a:off x="-6564942" y="397473"/>
              <a:ext cx="4016726" cy="6976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ARISTA color Palette</a:t>
              </a:r>
              <a:endParaRPr sz="1100">
                <a:solidFill>
                  <a:srgbClr val="163058"/>
                </a:solidFill>
                <a:latin typeface="Helvetica Neue"/>
                <a:ea typeface="Helvetica Neue"/>
                <a:cs typeface="Helvetica Neue"/>
                <a:sym typeface="Helvetica Neue"/>
              </a:endParaRPr>
            </a:p>
          </p:txBody>
        </p:sp>
        <p:sp>
          <p:nvSpPr>
            <p:cNvPr id="113" name="Google Shape;113;p16"/>
            <p:cNvSpPr/>
            <p:nvPr/>
          </p:nvSpPr>
          <p:spPr>
            <a:xfrm>
              <a:off x="-6514142" y="1016913"/>
              <a:ext cx="1330038" cy="1330038"/>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4" name="Google Shape;114;p16"/>
            <p:cNvSpPr/>
            <p:nvPr/>
          </p:nvSpPr>
          <p:spPr>
            <a:xfrm>
              <a:off x="-4705425" y="1016913"/>
              <a:ext cx="1330038" cy="1330038"/>
            </a:xfrm>
            <a:prstGeom prst="rect">
              <a:avLst/>
            </a:prstGeom>
            <a:solidFill>
              <a:srgbClr val="5859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5" name="Google Shape;115;p16"/>
            <p:cNvSpPr/>
            <p:nvPr/>
          </p:nvSpPr>
          <p:spPr>
            <a:xfrm>
              <a:off x="-6514142" y="2825828"/>
              <a:ext cx="868977" cy="868977"/>
            </a:xfrm>
            <a:prstGeom prst="rect">
              <a:avLst/>
            </a:prstGeom>
            <a:solidFill>
              <a:srgbClr val="256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6" name="Google Shape;116;p16"/>
            <p:cNvSpPr/>
            <p:nvPr/>
          </p:nvSpPr>
          <p:spPr>
            <a:xfrm>
              <a:off x="-5415008" y="2825828"/>
              <a:ext cx="868977" cy="868977"/>
            </a:xfrm>
            <a:prstGeom prst="rect">
              <a:avLst/>
            </a:prstGeom>
            <a:solidFill>
              <a:srgbClr val="5588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7" name="Google Shape;117;p16"/>
            <p:cNvSpPr/>
            <p:nvPr/>
          </p:nvSpPr>
          <p:spPr>
            <a:xfrm>
              <a:off x="-4340574" y="2825828"/>
              <a:ext cx="868977" cy="868977"/>
            </a:xfrm>
            <a:prstGeom prst="rect">
              <a:avLst/>
            </a:prstGeom>
            <a:solidFill>
              <a:srgbClr val="221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8" name="Google Shape;118;p16"/>
            <p:cNvSpPr/>
            <p:nvPr/>
          </p:nvSpPr>
          <p:spPr>
            <a:xfrm>
              <a:off x="-3241440" y="2825828"/>
              <a:ext cx="868977" cy="868977"/>
            </a:xfrm>
            <a:prstGeom prst="rect">
              <a:avLst/>
            </a:prstGeom>
            <a:solidFill>
              <a:srgbClr val="929598"/>
            </a:solidFill>
            <a:ln w="9525" cap="flat" cmpd="sng">
              <a:solidFill>
                <a:srgbClr val="92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19" name="Google Shape;119;p16"/>
            <p:cNvSpPr/>
            <p:nvPr/>
          </p:nvSpPr>
          <p:spPr>
            <a:xfrm>
              <a:off x="-2163908" y="2825828"/>
              <a:ext cx="868977" cy="868977"/>
            </a:xfrm>
            <a:prstGeom prst="rect">
              <a:avLst/>
            </a:prstGeom>
            <a:solidFill>
              <a:srgbClr val="BBBD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0" name="Google Shape;120;p16"/>
            <p:cNvSpPr/>
            <p:nvPr/>
          </p:nvSpPr>
          <p:spPr>
            <a:xfrm>
              <a:off x="-6514141" y="5366003"/>
              <a:ext cx="781925" cy="781925"/>
            </a:xfrm>
            <a:prstGeom prst="rect">
              <a:avLst/>
            </a:prstGeom>
            <a:solidFill>
              <a:srgbClr val="E8D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1" name="Google Shape;121;p16"/>
            <p:cNvSpPr/>
            <p:nvPr/>
          </p:nvSpPr>
          <p:spPr>
            <a:xfrm>
              <a:off x="-5471661" y="5366003"/>
              <a:ext cx="781925" cy="781925"/>
            </a:xfrm>
            <a:prstGeom prst="rect">
              <a:avLst/>
            </a:prstGeom>
            <a:solidFill>
              <a:srgbClr val="B39E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2" name="Google Shape;122;p16"/>
            <p:cNvSpPr/>
            <p:nvPr/>
          </p:nvSpPr>
          <p:spPr>
            <a:xfrm>
              <a:off x="-4461394" y="5366003"/>
              <a:ext cx="781925" cy="781925"/>
            </a:xfrm>
            <a:prstGeom prst="rect">
              <a:avLst/>
            </a:prstGeom>
            <a:solidFill>
              <a:srgbClr val="ACC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3" name="Google Shape;123;p16"/>
            <p:cNvSpPr/>
            <p:nvPr/>
          </p:nvSpPr>
          <p:spPr>
            <a:xfrm>
              <a:off x="-3428492" y="5366003"/>
              <a:ext cx="781925" cy="781925"/>
            </a:xfrm>
            <a:prstGeom prst="rect">
              <a:avLst/>
            </a:prstGeom>
            <a:solidFill>
              <a:srgbClr val="6A82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4" name="Google Shape;124;p16"/>
            <p:cNvSpPr/>
            <p:nvPr/>
          </p:nvSpPr>
          <p:spPr>
            <a:xfrm>
              <a:off x="-6514141" y="6462898"/>
              <a:ext cx="781925" cy="781925"/>
            </a:xfrm>
            <a:prstGeom prst="rect">
              <a:avLst/>
            </a:prstGeom>
            <a:solidFill>
              <a:srgbClr val="ACD1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5" name="Google Shape;125;p16"/>
            <p:cNvSpPr/>
            <p:nvPr/>
          </p:nvSpPr>
          <p:spPr>
            <a:xfrm>
              <a:off x="-5471661" y="6462898"/>
              <a:ext cx="781925" cy="781925"/>
            </a:xfrm>
            <a:prstGeom prst="rect">
              <a:avLst/>
            </a:prstGeom>
            <a:solidFill>
              <a:srgbClr val="FD6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6" name="Google Shape;126;p16"/>
            <p:cNvSpPr/>
            <p:nvPr/>
          </p:nvSpPr>
          <p:spPr>
            <a:xfrm>
              <a:off x="-4461394" y="6462898"/>
              <a:ext cx="781925" cy="781925"/>
            </a:xfrm>
            <a:prstGeom prst="rect">
              <a:avLst/>
            </a:prstGeom>
            <a:solidFill>
              <a:srgbClr val="FA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7" name="Google Shape;127;p16"/>
            <p:cNvSpPr/>
            <p:nvPr/>
          </p:nvSpPr>
          <p:spPr>
            <a:xfrm>
              <a:off x="-6514142" y="8002403"/>
              <a:ext cx="868977" cy="868977"/>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128" name="Google Shape;128;p16"/>
            <p:cNvSpPr/>
            <p:nvPr/>
          </p:nvSpPr>
          <p:spPr>
            <a:xfrm>
              <a:off x="-6514142" y="4057429"/>
              <a:ext cx="868977" cy="868977"/>
            </a:xfrm>
            <a:prstGeom prst="rect">
              <a:avLst/>
            </a:prstGeom>
            <a:solidFill>
              <a:srgbClr val="E087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4"/>
        <p:cNvGrpSpPr/>
        <p:nvPr/>
      </p:nvGrpSpPr>
      <p:grpSpPr>
        <a:xfrm>
          <a:off x="0" y="0"/>
          <a:ext cx="0" cy="0"/>
          <a:chOff x="0" y="0"/>
          <a:chExt cx="0" cy="0"/>
        </a:xfrm>
      </p:grpSpPr>
      <p:pic>
        <p:nvPicPr>
          <p:cNvPr id="345" name="Google Shape;345;p55" descr="Arista-PP-bar.jpg"/>
          <p:cNvPicPr preferRelativeResize="0"/>
          <p:nvPr/>
        </p:nvPicPr>
        <p:blipFill rotWithShape="1">
          <a:blip r:embed="rId16">
            <a:alphaModFix/>
          </a:blip>
          <a:srcRect/>
          <a:stretch/>
        </p:blipFill>
        <p:spPr>
          <a:xfrm>
            <a:off x="0" y="4827986"/>
            <a:ext cx="9144000" cy="315516"/>
          </a:xfrm>
          <a:prstGeom prst="rect">
            <a:avLst/>
          </a:prstGeom>
          <a:noFill/>
          <a:ln>
            <a:noFill/>
          </a:ln>
        </p:spPr>
      </p:pic>
      <p:sp>
        <p:nvSpPr>
          <p:cNvPr id="346" name="Google Shape;346;p55"/>
          <p:cNvSpPr txBox="1">
            <a:spLocks noGrp="1"/>
          </p:cNvSpPr>
          <p:nvPr>
            <p:ph type="title"/>
          </p:nvPr>
        </p:nvSpPr>
        <p:spPr>
          <a:xfrm>
            <a:off x="457202" y="127622"/>
            <a:ext cx="8229600" cy="650015"/>
          </a:xfrm>
          <a:prstGeom prst="rect">
            <a:avLst/>
          </a:prstGeom>
          <a:noFill/>
          <a:ln>
            <a:noFill/>
          </a:ln>
        </p:spPr>
        <p:txBody>
          <a:bodyPr spcFirstLastPara="1" wrap="square" lIns="97625" tIns="48800" rIns="97625" bIns="48800" anchor="t" anchorCtr="0"/>
          <a:lstStyle>
            <a:lvl1pPr marR="0" lvl="0" algn="l" rtl="0">
              <a:spcBef>
                <a:spcPts val="0"/>
              </a:spcBef>
              <a:spcAft>
                <a:spcPts val="0"/>
              </a:spcAft>
              <a:buClr>
                <a:srgbClr val="141313"/>
              </a:buClr>
              <a:buSzPts val="2500"/>
              <a:buFont typeface="Helvetica Neue"/>
              <a:buNone/>
              <a:defRPr sz="2500" b="0" i="0" u="none" strike="noStrike" cap="none">
                <a:solidFill>
                  <a:srgbClr val="141313"/>
                </a:solidFill>
                <a:latin typeface="Helvetica Neue"/>
                <a:ea typeface="Helvetica Neue"/>
                <a:cs typeface="Helvetica Neue"/>
                <a:sym typeface="Helvetica Neu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7" name="Google Shape;347;p55"/>
          <p:cNvSpPr txBox="1">
            <a:spLocks noGrp="1"/>
          </p:cNvSpPr>
          <p:nvPr>
            <p:ph type="body" idx="1"/>
          </p:nvPr>
        </p:nvSpPr>
        <p:spPr>
          <a:xfrm>
            <a:off x="457202" y="880107"/>
            <a:ext cx="8229600" cy="3714520"/>
          </a:xfrm>
          <a:prstGeom prst="rect">
            <a:avLst/>
          </a:prstGeom>
          <a:noFill/>
          <a:ln>
            <a:noFill/>
          </a:ln>
        </p:spPr>
        <p:txBody>
          <a:bodyPr spcFirstLastPara="1" wrap="square" lIns="97625" tIns="48800" rIns="97625" bIns="48800" anchor="t" anchorCtr="0"/>
          <a:lstStyle>
            <a:lvl1pPr marL="457200" marR="0" lvl="0" indent="-342900" algn="l" rtl="0">
              <a:spcBef>
                <a:spcPts val="0"/>
              </a:spcBef>
              <a:spcAft>
                <a:spcPts val="0"/>
              </a:spcAft>
              <a:buClr>
                <a:srgbClr val="888888"/>
              </a:buClr>
              <a:buSzPts val="1800"/>
              <a:buFont typeface="Arial"/>
              <a:buChar char="•"/>
              <a:defRPr sz="1800" b="0" i="0" u="none" strike="noStrike" cap="none">
                <a:solidFill>
                  <a:srgbClr val="141313"/>
                </a:solidFill>
                <a:latin typeface="Helvetica Neue"/>
                <a:ea typeface="Helvetica Neue"/>
                <a:cs typeface="Helvetica Neue"/>
                <a:sym typeface="Helvetica Neue"/>
              </a:defRPr>
            </a:lvl1pPr>
            <a:lvl2pPr marL="914400" marR="0" lvl="1" indent="-323850" algn="l" rtl="0">
              <a:spcBef>
                <a:spcPts val="225"/>
              </a:spcBef>
              <a:spcAft>
                <a:spcPts val="0"/>
              </a:spcAft>
              <a:buClr>
                <a:srgbClr val="888888"/>
              </a:buClr>
              <a:buSzPts val="1500"/>
              <a:buFont typeface="Merriweather Sans"/>
              <a:buChar char="-"/>
              <a:defRPr sz="1500" b="0" i="0" u="none" strike="noStrike" cap="none">
                <a:solidFill>
                  <a:srgbClr val="141313"/>
                </a:solidFill>
                <a:latin typeface="Helvetica Neue"/>
                <a:ea typeface="Helvetica Neue"/>
                <a:cs typeface="Helvetica Neue"/>
                <a:sym typeface="Helvetica Neue"/>
              </a:defRPr>
            </a:lvl2pPr>
            <a:lvl3pPr marL="1371600" marR="0" lvl="2" indent="-304800" algn="l" rtl="0">
              <a:spcBef>
                <a:spcPts val="240"/>
              </a:spcBef>
              <a:spcAft>
                <a:spcPts val="0"/>
              </a:spcAft>
              <a:buClr>
                <a:srgbClr val="888888"/>
              </a:buClr>
              <a:buSzPts val="1200"/>
              <a:buFont typeface="Merriweather Sans"/>
              <a:buChar char="≫"/>
              <a:defRPr sz="1200" b="0" i="0" u="none" strike="noStrike" cap="none">
                <a:solidFill>
                  <a:srgbClr val="141313"/>
                </a:solidFill>
                <a:latin typeface="Helvetica Neue"/>
                <a:ea typeface="Helvetica Neue"/>
                <a:cs typeface="Helvetica Neue"/>
                <a:sym typeface="Helvetica Neue"/>
              </a:defRPr>
            </a:lvl3pPr>
            <a:lvl4pPr marL="1828800" marR="0" lvl="3" indent="-285750" algn="l" rtl="0">
              <a:spcBef>
                <a:spcPts val="225"/>
              </a:spcBef>
              <a:spcAft>
                <a:spcPts val="0"/>
              </a:spcAft>
              <a:buClr>
                <a:srgbClr val="888888"/>
              </a:buClr>
              <a:buSzPts val="900"/>
              <a:buFont typeface="Arial"/>
              <a:buChar char="•"/>
              <a:defRPr sz="900" b="0" i="0" u="none" strike="noStrike" cap="none">
                <a:solidFill>
                  <a:srgbClr val="141313"/>
                </a:solidFill>
                <a:latin typeface="Helvetica Neue"/>
                <a:ea typeface="Helvetica Neue"/>
                <a:cs typeface="Helvetica Neue"/>
                <a:sym typeface="Helvetica Neue"/>
              </a:defRPr>
            </a:lvl4pPr>
            <a:lvl5pPr marL="2286000" marR="0" lvl="4" indent="-285750" algn="l" rtl="0">
              <a:spcBef>
                <a:spcPts val="225"/>
              </a:spcBef>
              <a:spcAft>
                <a:spcPts val="0"/>
              </a:spcAft>
              <a:buClr>
                <a:srgbClr val="888888"/>
              </a:buClr>
              <a:buSzPts val="900"/>
              <a:buFont typeface="Merriweather Sans"/>
              <a:buChar char="-"/>
              <a:defRPr sz="900" b="0" i="1" u="none" strike="noStrike" cap="none">
                <a:solidFill>
                  <a:srgbClr val="141313"/>
                </a:solidFill>
                <a:latin typeface="Helvetica Neue"/>
                <a:ea typeface="Helvetica Neue"/>
                <a:cs typeface="Helvetica Neue"/>
                <a:sym typeface="Helvetica Neue"/>
              </a:defRPr>
            </a:lvl5pPr>
            <a:lvl6pPr marL="2743200" marR="0" lvl="5"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6pPr>
            <a:lvl7pPr marL="3200400" marR="0" lvl="6"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7pPr>
            <a:lvl8pPr marL="3657600" marR="0" lvl="7"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8pPr>
            <a:lvl9pPr marL="4114800" marR="0" lvl="8" indent="-361950" algn="l" rtl="0">
              <a:spcBef>
                <a:spcPts val="420"/>
              </a:spcBef>
              <a:spcAft>
                <a:spcPts val="0"/>
              </a:spcAft>
              <a:buClr>
                <a:schemeClr val="dk1"/>
              </a:buClr>
              <a:buSzPts val="2100"/>
              <a:buFont typeface="Arial"/>
              <a:buChar char="•"/>
              <a:defRPr sz="2100" b="0" i="0" u="none" strike="noStrike" cap="none">
                <a:solidFill>
                  <a:schemeClr val="dk1"/>
                </a:solidFill>
                <a:latin typeface="Arial"/>
                <a:ea typeface="Arial"/>
                <a:cs typeface="Arial"/>
                <a:sym typeface="Arial"/>
              </a:defRPr>
            </a:lvl9pPr>
          </a:lstStyle>
          <a:p>
            <a:endParaRPr/>
          </a:p>
        </p:txBody>
      </p:sp>
      <p:grpSp>
        <p:nvGrpSpPr>
          <p:cNvPr id="348" name="Google Shape;348;p55"/>
          <p:cNvGrpSpPr/>
          <p:nvPr/>
        </p:nvGrpSpPr>
        <p:grpSpPr>
          <a:xfrm>
            <a:off x="-2461853" y="149056"/>
            <a:ext cx="1976254" cy="3646704"/>
            <a:chOff x="-6564942" y="397473"/>
            <a:chExt cx="5270011" cy="9724553"/>
          </a:xfrm>
        </p:grpSpPr>
        <p:sp>
          <p:nvSpPr>
            <p:cNvPr id="349" name="Google Shape;349;p55"/>
            <p:cNvSpPr txBox="1"/>
            <p:nvPr/>
          </p:nvSpPr>
          <p:spPr>
            <a:xfrm>
              <a:off x="-6564942" y="8972993"/>
              <a:ext cx="3788219" cy="11490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Alternate text color:</a:t>
              </a:r>
              <a:endParaRPr/>
            </a:p>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Hex color# 112346</a:t>
              </a:r>
              <a:endParaRPr/>
            </a:p>
          </p:txBody>
        </p:sp>
        <p:sp>
          <p:nvSpPr>
            <p:cNvPr id="350" name="Google Shape;350;p55"/>
            <p:cNvSpPr txBox="1"/>
            <p:nvPr/>
          </p:nvSpPr>
          <p:spPr>
            <a:xfrm>
              <a:off x="-6564942" y="397473"/>
              <a:ext cx="4019051" cy="69762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a:solidFill>
                    <a:srgbClr val="163058"/>
                  </a:solidFill>
                  <a:latin typeface="Helvetica Neue"/>
                  <a:ea typeface="Helvetica Neue"/>
                  <a:cs typeface="Helvetica Neue"/>
                  <a:sym typeface="Helvetica Neue"/>
                </a:rPr>
                <a:t>ARISTA color Palette</a:t>
              </a:r>
              <a:endParaRPr/>
            </a:p>
          </p:txBody>
        </p:sp>
        <p:sp>
          <p:nvSpPr>
            <p:cNvPr id="351" name="Google Shape;351;p55"/>
            <p:cNvSpPr/>
            <p:nvPr/>
          </p:nvSpPr>
          <p:spPr>
            <a:xfrm>
              <a:off x="-6514142" y="1016913"/>
              <a:ext cx="1330038" cy="1330038"/>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2" name="Google Shape;352;p55"/>
            <p:cNvSpPr/>
            <p:nvPr/>
          </p:nvSpPr>
          <p:spPr>
            <a:xfrm>
              <a:off x="-4705425" y="1016913"/>
              <a:ext cx="1330038" cy="1330038"/>
            </a:xfrm>
            <a:prstGeom prst="rect">
              <a:avLst/>
            </a:prstGeom>
            <a:solidFill>
              <a:srgbClr val="58595A"/>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3" name="Google Shape;353;p55"/>
            <p:cNvSpPr/>
            <p:nvPr/>
          </p:nvSpPr>
          <p:spPr>
            <a:xfrm>
              <a:off x="-6514142" y="2825828"/>
              <a:ext cx="868977" cy="868977"/>
            </a:xfrm>
            <a:prstGeom prst="rect">
              <a:avLst/>
            </a:prstGeom>
            <a:solidFill>
              <a:srgbClr val="2567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4" name="Google Shape;354;p55"/>
            <p:cNvSpPr/>
            <p:nvPr/>
          </p:nvSpPr>
          <p:spPr>
            <a:xfrm>
              <a:off x="-5415008" y="2825828"/>
              <a:ext cx="868977" cy="868977"/>
            </a:xfrm>
            <a:prstGeom prst="rect">
              <a:avLst/>
            </a:prstGeom>
            <a:solidFill>
              <a:srgbClr val="5588B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5" name="Google Shape;355;p55"/>
            <p:cNvSpPr/>
            <p:nvPr/>
          </p:nvSpPr>
          <p:spPr>
            <a:xfrm>
              <a:off x="-4340574" y="2825828"/>
              <a:ext cx="868977" cy="868977"/>
            </a:xfrm>
            <a:prstGeom prst="rect">
              <a:avLst/>
            </a:prstGeom>
            <a:solidFill>
              <a:srgbClr val="221F2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6" name="Google Shape;356;p55"/>
            <p:cNvSpPr/>
            <p:nvPr/>
          </p:nvSpPr>
          <p:spPr>
            <a:xfrm>
              <a:off x="-3241440" y="2825828"/>
              <a:ext cx="868977" cy="868977"/>
            </a:xfrm>
            <a:prstGeom prst="rect">
              <a:avLst/>
            </a:prstGeom>
            <a:solidFill>
              <a:srgbClr val="929598"/>
            </a:solidFill>
            <a:ln w="9525" cap="flat" cmpd="sng">
              <a:solidFill>
                <a:srgbClr val="929598"/>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7" name="Google Shape;357;p55"/>
            <p:cNvSpPr/>
            <p:nvPr/>
          </p:nvSpPr>
          <p:spPr>
            <a:xfrm>
              <a:off x="-2163908" y="2825828"/>
              <a:ext cx="868977" cy="868977"/>
            </a:xfrm>
            <a:prstGeom prst="rect">
              <a:avLst/>
            </a:prstGeom>
            <a:solidFill>
              <a:srgbClr val="BBBDB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8" name="Google Shape;358;p55"/>
            <p:cNvSpPr/>
            <p:nvPr/>
          </p:nvSpPr>
          <p:spPr>
            <a:xfrm>
              <a:off x="-6514141" y="5366003"/>
              <a:ext cx="781925" cy="781925"/>
            </a:xfrm>
            <a:prstGeom prst="rect">
              <a:avLst/>
            </a:prstGeom>
            <a:solidFill>
              <a:srgbClr val="E8D75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59" name="Google Shape;359;p55"/>
            <p:cNvSpPr/>
            <p:nvPr/>
          </p:nvSpPr>
          <p:spPr>
            <a:xfrm>
              <a:off x="-5471661" y="5366003"/>
              <a:ext cx="781925" cy="781925"/>
            </a:xfrm>
            <a:prstGeom prst="rect">
              <a:avLst/>
            </a:prstGeom>
            <a:solidFill>
              <a:srgbClr val="B39E2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0" name="Google Shape;360;p55"/>
            <p:cNvSpPr/>
            <p:nvPr/>
          </p:nvSpPr>
          <p:spPr>
            <a:xfrm>
              <a:off x="-4461394" y="5366003"/>
              <a:ext cx="781925" cy="781925"/>
            </a:xfrm>
            <a:prstGeom prst="rect">
              <a:avLst/>
            </a:prstGeom>
            <a:solidFill>
              <a:srgbClr val="ACC37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1" name="Google Shape;361;p55"/>
            <p:cNvSpPr/>
            <p:nvPr/>
          </p:nvSpPr>
          <p:spPr>
            <a:xfrm>
              <a:off x="-3428492" y="5366003"/>
              <a:ext cx="781925" cy="781925"/>
            </a:xfrm>
            <a:prstGeom prst="rect">
              <a:avLst/>
            </a:prstGeom>
            <a:solidFill>
              <a:srgbClr val="6A823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2" name="Google Shape;362;p55"/>
            <p:cNvSpPr/>
            <p:nvPr/>
          </p:nvSpPr>
          <p:spPr>
            <a:xfrm>
              <a:off x="-6514141" y="6462898"/>
              <a:ext cx="781925" cy="781925"/>
            </a:xfrm>
            <a:prstGeom prst="rect">
              <a:avLst/>
            </a:prstGeom>
            <a:solidFill>
              <a:srgbClr val="ACD13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3" name="Google Shape;363;p55"/>
            <p:cNvSpPr/>
            <p:nvPr/>
          </p:nvSpPr>
          <p:spPr>
            <a:xfrm>
              <a:off x="-5471661" y="6462898"/>
              <a:ext cx="781925" cy="781925"/>
            </a:xfrm>
            <a:prstGeom prst="rect">
              <a:avLst/>
            </a:prstGeom>
            <a:solidFill>
              <a:srgbClr val="FD661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4" name="Google Shape;364;p55"/>
            <p:cNvSpPr/>
            <p:nvPr/>
          </p:nvSpPr>
          <p:spPr>
            <a:xfrm>
              <a:off x="-4461394" y="6462898"/>
              <a:ext cx="781925" cy="781925"/>
            </a:xfrm>
            <a:prstGeom prst="rect">
              <a:avLst/>
            </a:prstGeom>
            <a:solidFill>
              <a:srgbClr val="FAAF4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5" name="Google Shape;365;p55"/>
            <p:cNvSpPr/>
            <p:nvPr/>
          </p:nvSpPr>
          <p:spPr>
            <a:xfrm>
              <a:off x="-6514142" y="8002403"/>
              <a:ext cx="868977" cy="868977"/>
            </a:xfrm>
            <a:prstGeom prst="rect">
              <a:avLst/>
            </a:prstGeom>
            <a:solidFill>
              <a:srgbClr val="16325B"/>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sp>
          <p:nvSpPr>
            <p:cNvPr id="366" name="Google Shape;366;p55"/>
            <p:cNvSpPr/>
            <p:nvPr/>
          </p:nvSpPr>
          <p:spPr>
            <a:xfrm>
              <a:off x="-6514142" y="4057429"/>
              <a:ext cx="868977" cy="868977"/>
            </a:xfrm>
            <a:prstGeom prst="rect">
              <a:avLst/>
            </a:prstGeom>
            <a:solidFill>
              <a:srgbClr val="E0872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700">
                <a:solidFill>
                  <a:srgbClr val="FFFFFE"/>
                </a:solidFill>
                <a:latin typeface="Arial"/>
                <a:ea typeface="Arial"/>
                <a:cs typeface="Arial"/>
                <a:sym typeface="Arial"/>
              </a:endParaRPr>
            </a:p>
          </p:txBody>
        </p:sp>
      </p:grpSp>
      <p:sp>
        <p:nvSpPr>
          <p:cNvPr id="367" name="Google Shape;367;p55"/>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lvl1pPr marL="0" marR="0" lvl="0" indent="0" algn="l" rtl="0">
              <a:spcBef>
                <a:spcPts val="0"/>
              </a:spcBef>
              <a:spcAft>
                <a:spcPts val="0"/>
              </a:spcAft>
              <a:buNone/>
              <a:defRPr sz="800">
                <a:solidFill>
                  <a:srgbClr val="FFFFFE"/>
                </a:solidFill>
                <a:latin typeface="Helvetica Neue"/>
                <a:ea typeface="Helvetica Neue"/>
                <a:cs typeface="Helvetica Neue"/>
                <a:sym typeface="Helvetica Neue"/>
              </a:defRPr>
            </a:lvl1pPr>
            <a:lvl2pPr marL="0" marR="0" lvl="1" indent="0" algn="l" rtl="0">
              <a:spcBef>
                <a:spcPts val="0"/>
              </a:spcBef>
              <a:spcAft>
                <a:spcPts val="0"/>
              </a:spcAft>
              <a:buNone/>
              <a:defRPr sz="800">
                <a:solidFill>
                  <a:srgbClr val="FFFFFE"/>
                </a:solidFill>
                <a:latin typeface="Helvetica Neue"/>
                <a:ea typeface="Helvetica Neue"/>
                <a:cs typeface="Helvetica Neue"/>
                <a:sym typeface="Helvetica Neue"/>
              </a:defRPr>
            </a:lvl2pPr>
            <a:lvl3pPr marL="0" marR="0" lvl="2" indent="0" algn="l" rtl="0">
              <a:spcBef>
                <a:spcPts val="0"/>
              </a:spcBef>
              <a:spcAft>
                <a:spcPts val="0"/>
              </a:spcAft>
              <a:buNone/>
              <a:defRPr sz="800">
                <a:solidFill>
                  <a:srgbClr val="FFFFFE"/>
                </a:solidFill>
                <a:latin typeface="Helvetica Neue"/>
                <a:ea typeface="Helvetica Neue"/>
                <a:cs typeface="Helvetica Neue"/>
                <a:sym typeface="Helvetica Neue"/>
              </a:defRPr>
            </a:lvl3pPr>
            <a:lvl4pPr marL="0" marR="0" lvl="3" indent="0" algn="l" rtl="0">
              <a:spcBef>
                <a:spcPts val="0"/>
              </a:spcBef>
              <a:spcAft>
                <a:spcPts val="0"/>
              </a:spcAft>
              <a:buNone/>
              <a:defRPr sz="800">
                <a:solidFill>
                  <a:srgbClr val="FFFFFE"/>
                </a:solidFill>
                <a:latin typeface="Helvetica Neue"/>
                <a:ea typeface="Helvetica Neue"/>
                <a:cs typeface="Helvetica Neue"/>
                <a:sym typeface="Helvetica Neue"/>
              </a:defRPr>
            </a:lvl4pPr>
            <a:lvl5pPr marL="0" marR="0" lvl="4" indent="0" algn="l" rtl="0">
              <a:spcBef>
                <a:spcPts val="0"/>
              </a:spcBef>
              <a:spcAft>
                <a:spcPts val="0"/>
              </a:spcAft>
              <a:buNone/>
              <a:defRPr sz="800">
                <a:solidFill>
                  <a:srgbClr val="FFFFFE"/>
                </a:solidFill>
                <a:latin typeface="Helvetica Neue"/>
                <a:ea typeface="Helvetica Neue"/>
                <a:cs typeface="Helvetica Neue"/>
                <a:sym typeface="Helvetica Neue"/>
              </a:defRPr>
            </a:lvl5pPr>
            <a:lvl6pPr marL="0" marR="0" lvl="5" indent="0" algn="l" rtl="0">
              <a:spcBef>
                <a:spcPts val="0"/>
              </a:spcBef>
              <a:spcAft>
                <a:spcPts val="0"/>
              </a:spcAft>
              <a:buNone/>
              <a:defRPr sz="800">
                <a:solidFill>
                  <a:srgbClr val="FFFFFE"/>
                </a:solidFill>
                <a:latin typeface="Helvetica Neue"/>
                <a:ea typeface="Helvetica Neue"/>
                <a:cs typeface="Helvetica Neue"/>
                <a:sym typeface="Helvetica Neue"/>
              </a:defRPr>
            </a:lvl6pPr>
            <a:lvl7pPr marL="0" marR="0" lvl="6" indent="0" algn="l" rtl="0">
              <a:spcBef>
                <a:spcPts val="0"/>
              </a:spcBef>
              <a:spcAft>
                <a:spcPts val="0"/>
              </a:spcAft>
              <a:buNone/>
              <a:defRPr sz="800">
                <a:solidFill>
                  <a:srgbClr val="FFFFFE"/>
                </a:solidFill>
                <a:latin typeface="Helvetica Neue"/>
                <a:ea typeface="Helvetica Neue"/>
                <a:cs typeface="Helvetica Neue"/>
                <a:sym typeface="Helvetica Neue"/>
              </a:defRPr>
            </a:lvl7pPr>
            <a:lvl8pPr marL="0" marR="0" lvl="7" indent="0" algn="l" rtl="0">
              <a:spcBef>
                <a:spcPts val="0"/>
              </a:spcBef>
              <a:spcAft>
                <a:spcPts val="0"/>
              </a:spcAft>
              <a:buNone/>
              <a:defRPr sz="800">
                <a:solidFill>
                  <a:srgbClr val="FFFFFE"/>
                </a:solidFill>
                <a:latin typeface="Helvetica Neue"/>
                <a:ea typeface="Helvetica Neue"/>
                <a:cs typeface="Helvetica Neue"/>
                <a:sym typeface="Helvetica Neue"/>
              </a:defRPr>
            </a:lvl8pPr>
            <a:lvl9pPr marL="0" marR="0" lvl="8" indent="0" algn="l" rtl="0">
              <a:spcBef>
                <a:spcPts val="0"/>
              </a:spcBef>
              <a:spcAft>
                <a:spcPts val="0"/>
              </a:spcAft>
              <a:buNone/>
              <a:defRPr sz="800">
                <a:solidFill>
                  <a:srgbClr val="FFFFFE"/>
                </a:solidFill>
                <a:latin typeface="Helvetica Neue"/>
                <a:ea typeface="Helvetica Neue"/>
                <a:cs typeface="Helvetica Neue"/>
                <a:sym typeface="Helvetica Neue"/>
              </a:defRPr>
            </a:lvl9pPr>
          </a:lstStyle>
          <a:p>
            <a:pPr marL="0" lvl="0" indent="0" algn="l" rtl="0">
              <a:spcBef>
                <a:spcPts val="0"/>
              </a:spcBef>
              <a:spcAft>
                <a:spcPts val="0"/>
              </a:spcAft>
              <a:buNone/>
            </a:pPr>
            <a:fld id="{00000000-1234-1234-1234-123412341234}" type="slidenum">
              <a:rPr lang="en-US"/>
              <a:t>‹#›</a:t>
            </a:fld>
            <a:endParaRPr/>
          </a:p>
        </p:txBody>
      </p:sp>
      <p:sp>
        <p:nvSpPr>
          <p:cNvPr id="368" name="Google Shape;368;p55"/>
          <p:cNvSpPr txBox="1"/>
          <p:nvPr/>
        </p:nvSpPr>
        <p:spPr>
          <a:xfrm>
            <a:off x="1283482" y="4869655"/>
            <a:ext cx="2850368"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r>
              <a:rPr lang="en-US" sz="800">
                <a:solidFill>
                  <a:srgbClr val="FFFFFE"/>
                </a:solidFill>
                <a:latin typeface="Helvetica Neue"/>
                <a:ea typeface="Helvetica Neue"/>
                <a:cs typeface="Helvetica Neue"/>
                <a:sym typeface="Helvetica Neue"/>
              </a:rPr>
              <a:t>Confidential. Copyright © Arista 2019. All rights reserved.</a:t>
            </a:r>
            <a:endParaRPr sz="800">
              <a:solidFill>
                <a:srgbClr val="FFFFFE"/>
              </a:solidFill>
              <a:latin typeface="Helvetica Neue"/>
              <a:ea typeface="Helvetica Neue"/>
              <a:cs typeface="Helvetica Neue"/>
              <a:sym typeface="Helvetica Neue"/>
            </a:endParaRPr>
          </a:p>
        </p:txBody>
      </p:sp>
    </p:spTree>
  </p:cSld>
  <p:clrMap bg1="lt1" tx1="dk1" bg2="dk2" tx2="lt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16.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18.xml"/><Relationship Id="rId6" Type="http://schemas.openxmlformats.org/officeDocument/2006/relationships/image" Target="../media/image28.png"/><Relationship Id="rId5" Type="http://schemas.openxmlformats.org/officeDocument/2006/relationships/image" Target="../media/image25.png"/><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18.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38.emf"/><Relationship Id="rId3" Type="http://schemas.openxmlformats.org/officeDocument/2006/relationships/image" Target="../media/image35.png"/><Relationship Id="rId7"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18.xml"/><Relationship Id="rId6" Type="http://schemas.openxmlformats.org/officeDocument/2006/relationships/image" Target="../media/image25.png"/><Relationship Id="rId5" Type="http://schemas.openxmlformats.org/officeDocument/2006/relationships/image" Target="../media/image27.png"/><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hyperlink" Target="https://tools.ietf.org/html/draft-ietf-bess-evpn-vpws-fxc-00" TargetMode="External"/><Relationship Id="rId7"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26.png"/><Relationship Id="rId4"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3.xml"/><Relationship Id="rId1" Type="http://schemas.openxmlformats.org/officeDocument/2006/relationships/slideLayout" Target="../slideLayouts/slideLayout15.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7.xml"/><Relationship Id="rId1" Type="http://schemas.openxmlformats.org/officeDocument/2006/relationships/slideLayout" Target="../slideLayouts/slideLayout15.xml"/><Relationship Id="rId5" Type="http://schemas.openxmlformats.org/officeDocument/2006/relationships/image" Target="../media/image33.png"/><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15.xml"/><Relationship Id="rId5" Type="http://schemas.openxmlformats.org/officeDocument/2006/relationships/image" Target="../media/image39.png"/><Relationship Id="rId4" Type="http://schemas.openxmlformats.org/officeDocument/2006/relationships/image" Target="../media/image3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16.xml"/><Relationship Id="rId5" Type="http://schemas.openxmlformats.org/officeDocument/2006/relationships/image" Target="../media/image33.png"/><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1.xml"/><Relationship Id="rId1" Type="http://schemas.openxmlformats.org/officeDocument/2006/relationships/slideLayout" Target="../slideLayouts/slideLayout16.xml"/><Relationship Id="rId6" Type="http://schemas.openxmlformats.org/officeDocument/2006/relationships/image" Target="../media/image43.png"/><Relationship Id="rId5" Type="http://schemas.openxmlformats.org/officeDocument/2006/relationships/image" Target="../media/image33.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43.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4.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5.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7.xml"/><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6.xml"/></Relationships>
</file>

<file path=ppt/slides/_rels/slide52.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1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70"/>
          <p:cNvSpPr txBox="1">
            <a:spLocks noGrp="1"/>
          </p:cNvSpPr>
          <p:nvPr>
            <p:ph type="title"/>
          </p:nvPr>
        </p:nvSpPr>
        <p:spPr>
          <a:xfrm>
            <a:off x="511941" y="2379286"/>
            <a:ext cx="8851375" cy="1667661"/>
          </a:xfrm>
          <a:prstGeom prst="rect">
            <a:avLst/>
          </a:prstGeom>
          <a:noFill/>
          <a:ln>
            <a:noFill/>
          </a:ln>
        </p:spPr>
        <p:txBody>
          <a:bodyPr spcFirstLastPara="1" wrap="square" lIns="97625" tIns="48800" rIns="97625" bIns="48800" anchor="b" anchorCtr="0">
            <a:noAutofit/>
          </a:bodyPr>
          <a:lstStyle/>
          <a:p>
            <a:pPr marL="0" lvl="0" indent="0" algn="l" rtl="0">
              <a:spcBef>
                <a:spcPts val="0"/>
              </a:spcBef>
              <a:spcAft>
                <a:spcPts val="0"/>
              </a:spcAft>
              <a:buClr>
                <a:schemeClr val="lt1"/>
              </a:buClr>
              <a:buSzPts val="2790"/>
              <a:buFont typeface="Arial"/>
              <a:buNone/>
            </a:pPr>
            <a:r>
              <a:rPr lang="en-US" sz="2790" dirty="0"/>
              <a:t>EVPN VPWS</a:t>
            </a:r>
            <a:br>
              <a:rPr lang="en-US" sz="2700" dirty="0"/>
            </a:br>
            <a:r>
              <a:rPr lang="en-US" sz="2700" dirty="0"/>
              <a:t>The “new” standard for E-line</a:t>
            </a:r>
            <a:br>
              <a:rPr lang="en-US" sz="2430" dirty="0"/>
            </a:br>
            <a:r>
              <a:rPr lang="en-US" sz="2430" dirty="0"/>
              <a:t> </a:t>
            </a:r>
            <a:br>
              <a:rPr lang="en-US" sz="2430" dirty="0"/>
            </a:br>
            <a:endParaRPr sz="2700" dirty="0"/>
          </a:p>
        </p:txBody>
      </p:sp>
      <p:sp>
        <p:nvSpPr>
          <p:cNvPr id="442" name="Google Shape;442;p70"/>
          <p:cNvSpPr txBox="1">
            <a:spLocks noGrp="1"/>
          </p:cNvSpPr>
          <p:nvPr>
            <p:ph type="body" idx="1"/>
          </p:nvPr>
        </p:nvSpPr>
        <p:spPr>
          <a:xfrm>
            <a:off x="511941" y="3443300"/>
            <a:ext cx="7053865" cy="603647"/>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SzPts val="1500"/>
              <a:buNone/>
            </a:pPr>
            <a:r>
              <a:rPr lang="en-US" dirty="0"/>
              <a:t>Peter Lundqvist</a:t>
            </a:r>
          </a:p>
          <a:p>
            <a:pPr marL="0" lvl="0" indent="0" algn="l" rtl="0">
              <a:spcBef>
                <a:spcPts val="0"/>
              </a:spcBef>
              <a:spcAft>
                <a:spcPts val="0"/>
              </a:spcAft>
              <a:buSzPts val="1500"/>
              <a:buNone/>
            </a:pPr>
            <a:r>
              <a:rPr lang="en-US" dirty="0"/>
              <a:t>SE Manager Arista Nordics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78"/>
          <p:cNvSpPr txBox="1">
            <a:spLocks noGrp="1"/>
          </p:cNvSpPr>
          <p:nvPr>
            <p:ph type="title"/>
          </p:nvPr>
        </p:nvSpPr>
        <p:spPr>
          <a:xfrm>
            <a:off x="384190" y="264938"/>
            <a:ext cx="8669136" cy="56197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Terminology</a:t>
            </a:r>
            <a:endParaRPr dirty="0"/>
          </a:p>
        </p:txBody>
      </p:sp>
      <p:sp>
        <p:nvSpPr>
          <p:cNvPr id="626" name="Google Shape;626;p78"/>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10</a:t>
            </a:fld>
            <a:endParaRPr dirty="0">
              <a:solidFill>
                <a:srgbClr val="FFFFFE"/>
              </a:solidFill>
            </a:endParaRPr>
          </a:p>
        </p:txBody>
      </p:sp>
      <p:pic>
        <p:nvPicPr>
          <p:cNvPr id="627" name="Google Shape;627;p78"/>
          <p:cNvPicPr preferRelativeResize="0"/>
          <p:nvPr/>
        </p:nvPicPr>
        <p:blipFill rotWithShape="1">
          <a:blip r:embed="rId3">
            <a:alphaModFix/>
          </a:blip>
          <a:srcRect/>
          <a:stretch/>
        </p:blipFill>
        <p:spPr>
          <a:xfrm>
            <a:off x="2408383" y="1107529"/>
            <a:ext cx="3803817" cy="2428279"/>
          </a:xfrm>
          <a:prstGeom prst="rect">
            <a:avLst/>
          </a:prstGeom>
          <a:noFill/>
          <a:ln>
            <a:noFill/>
          </a:ln>
        </p:spPr>
      </p:pic>
      <p:pic>
        <p:nvPicPr>
          <p:cNvPr id="628" name="Google Shape;628;p78"/>
          <p:cNvPicPr preferRelativeResize="0"/>
          <p:nvPr/>
        </p:nvPicPr>
        <p:blipFill rotWithShape="1">
          <a:blip r:embed="rId4">
            <a:alphaModFix/>
          </a:blip>
          <a:srcRect/>
          <a:stretch/>
        </p:blipFill>
        <p:spPr>
          <a:xfrm>
            <a:off x="787245" y="2418530"/>
            <a:ext cx="389268" cy="333668"/>
          </a:xfrm>
          <a:prstGeom prst="rect">
            <a:avLst/>
          </a:prstGeom>
          <a:noFill/>
          <a:ln>
            <a:noFill/>
          </a:ln>
        </p:spPr>
      </p:pic>
      <p:sp>
        <p:nvSpPr>
          <p:cNvPr id="629" name="Google Shape;629;p78"/>
          <p:cNvSpPr/>
          <p:nvPr/>
        </p:nvSpPr>
        <p:spPr>
          <a:xfrm>
            <a:off x="3841895" y="3041998"/>
            <a:ext cx="978302" cy="401506"/>
          </a:xfrm>
          <a:prstGeom prst="roundRect">
            <a:avLst>
              <a:gd name="adj" fmla="val 16667"/>
            </a:avLst>
          </a:prstGeom>
          <a:noFill/>
          <a:ln w="9525" cap="flat" cmpd="sng">
            <a:no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630" name="Google Shape;630;p78"/>
          <p:cNvSpPr txBox="1"/>
          <p:nvPr/>
        </p:nvSpPr>
        <p:spPr>
          <a:xfrm>
            <a:off x="3781228" y="3049590"/>
            <a:ext cx="1027674" cy="25907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rgbClr val="163058"/>
                </a:solidFill>
                <a:latin typeface="Helvetica Neue"/>
                <a:ea typeface="Helvetica Neue"/>
                <a:cs typeface="Helvetica Neue"/>
                <a:sym typeface="Helvetica Neue"/>
              </a:rPr>
              <a:t>MPLS</a:t>
            </a:r>
            <a:endParaRPr sz="1000" dirty="0">
              <a:solidFill>
                <a:srgbClr val="163058"/>
              </a:solidFill>
              <a:latin typeface="Helvetica Neue"/>
              <a:ea typeface="Helvetica Neue"/>
              <a:cs typeface="Helvetica Neue"/>
              <a:sym typeface="Helvetica Neue"/>
            </a:endParaRPr>
          </a:p>
        </p:txBody>
      </p:sp>
      <p:pic>
        <p:nvPicPr>
          <p:cNvPr id="631" name="Google Shape;631;p78"/>
          <p:cNvPicPr preferRelativeResize="0"/>
          <p:nvPr/>
        </p:nvPicPr>
        <p:blipFill rotWithShape="1">
          <a:blip r:embed="rId5">
            <a:alphaModFix/>
          </a:blip>
          <a:srcRect/>
          <a:stretch/>
        </p:blipFill>
        <p:spPr>
          <a:xfrm>
            <a:off x="2596169" y="1671765"/>
            <a:ext cx="524858" cy="455914"/>
          </a:xfrm>
          <a:prstGeom prst="rect">
            <a:avLst/>
          </a:prstGeom>
          <a:noFill/>
          <a:ln>
            <a:noFill/>
          </a:ln>
        </p:spPr>
      </p:pic>
      <p:pic>
        <p:nvPicPr>
          <p:cNvPr id="632" name="Google Shape;632;p78"/>
          <p:cNvPicPr preferRelativeResize="0"/>
          <p:nvPr/>
        </p:nvPicPr>
        <p:blipFill rotWithShape="1">
          <a:blip r:embed="rId5">
            <a:alphaModFix/>
          </a:blip>
          <a:srcRect/>
          <a:stretch/>
        </p:blipFill>
        <p:spPr>
          <a:xfrm>
            <a:off x="2521561" y="3163495"/>
            <a:ext cx="524858" cy="455914"/>
          </a:xfrm>
          <a:prstGeom prst="rect">
            <a:avLst/>
          </a:prstGeom>
          <a:noFill/>
          <a:ln>
            <a:noFill/>
          </a:ln>
        </p:spPr>
      </p:pic>
      <p:cxnSp>
        <p:nvCxnSpPr>
          <p:cNvPr id="633" name="Google Shape;633;p78"/>
          <p:cNvCxnSpPr>
            <a:stCxn id="632" idx="1"/>
            <a:endCxn id="628" idx="3"/>
          </p:cNvCxnSpPr>
          <p:nvPr/>
        </p:nvCxnSpPr>
        <p:spPr>
          <a:xfrm rot="10800000">
            <a:off x="1176661" y="2585352"/>
            <a:ext cx="1344900" cy="806100"/>
          </a:xfrm>
          <a:prstGeom prst="straightConnector1">
            <a:avLst/>
          </a:prstGeom>
          <a:noFill/>
          <a:ln w="28575" cap="flat" cmpd="sng">
            <a:solidFill>
              <a:schemeClr val="dk1"/>
            </a:solidFill>
            <a:prstDash val="solid"/>
            <a:round/>
            <a:headEnd type="oval" w="med" len="med"/>
            <a:tailEnd type="oval" w="med" len="med"/>
          </a:ln>
        </p:spPr>
      </p:cxnSp>
      <p:cxnSp>
        <p:nvCxnSpPr>
          <p:cNvPr id="634" name="Google Shape;634;p78"/>
          <p:cNvCxnSpPr>
            <a:stCxn id="631" idx="1"/>
            <a:endCxn id="628" idx="3"/>
          </p:cNvCxnSpPr>
          <p:nvPr/>
        </p:nvCxnSpPr>
        <p:spPr>
          <a:xfrm flipH="1">
            <a:off x="1176569" y="1899722"/>
            <a:ext cx="1419600" cy="685500"/>
          </a:xfrm>
          <a:prstGeom prst="straightConnector1">
            <a:avLst/>
          </a:prstGeom>
          <a:noFill/>
          <a:ln w="28575" cap="flat" cmpd="sng">
            <a:solidFill>
              <a:schemeClr val="dk1"/>
            </a:solidFill>
            <a:prstDash val="solid"/>
            <a:round/>
            <a:headEnd type="oval" w="med" len="med"/>
            <a:tailEnd type="oval" w="med" len="med"/>
          </a:ln>
        </p:spPr>
      </p:cxnSp>
      <p:pic>
        <p:nvPicPr>
          <p:cNvPr id="635" name="Google Shape;635;p78"/>
          <p:cNvPicPr preferRelativeResize="0"/>
          <p:nvPr/>
        </p:nvPicPr>
        <p:blipFill rotWithShape="1">
          <a:blip r:embed="rId4">
            <a:alphaModFix/>
          </a:blip>
          <a:srcRect/>
          <a:stretch/>
        </p:blipFill>
        <p:spPr>
          <a:xfrm>
            <a:off x="7431949" y="2398625"/>
            <a:ext cx="389268" cy="333668"/>
          </a:xfrm>
          <a:prstGeom prst="rect">
            <a:avLst/>
          </a:prstGeom>
          <a:noFill/>
          <a:ln>
            <a:noFill/>
          </a:ln>
        </p:spPr>
      </p:pic>
      <p:pic>
        <p:nvPicPr>
          <p:cNvPr id="636" name="Google Shape;636;p78"/>
          <p:cNvPicPr preferRelativeResize="0"/>
          <p:nvPr/>
        </p:nvPicPr>
        <p:blipFill rotWithShape="1">
          <a:blip r:embed="rId6">
            <a:alphaModFix/>
          </a:blip>
          <a:srcRect/>
          <a:stretch/>
        </p:blipFill>
        <p:spPr>
          <a:xfrm>
            <a:off x="5479359" y="1704440"/>
            <a:ext cx="524858" cy="411678"/>
          </a:xfrm>
          <a:prstGeom prst="rect">
            <a:avLst/>
          </a:prstGeom>
          <a:noFill/>
          <a:ln>
            <a:noFill/>
          </a:ln>
        </p:spPr>
      </p:pic>
      <p:pic>
        <p:nvPicPr>
          <p:cNvPr id="637" name="Google Shape;637;p78"/>
          <p:cNvPicPr preferRelativeResize="0"/>
          <p:nvPr/>
        </p:nvPicPr>
        <p:blipFill rotWithShape="1">
          <a:blip r:embed="rId5">
            <a:alphaModFix/>
          </a:blip>
          <a:srcRect/>
          <a:stretch/>
        </p:blipFill>
        <p:spPr>
          <a:xfrm>
            <a:off x="5709561" y="3163495"/>
            <a:ext cx="524858" cy="455914"/>
          </a:xfrm>
          <a:prstGeom prst="rect">
            <a:avLst/>
          </a:prstGeom>
          <a:noFill/>
          <a:ln>
            <a:noFill/>
          </a:ln>
        </p:spPr>
      </p:pic>
      <p:cxnSp>
        <p:nvCxnSpPr>
          <p:cNvPr id="638" name="Google Shape;638;p78"/>
          <p:cNvCxnSpPr>
            <a:stCxn id="637" idx="3"/>
            <a:endCxn id="635" idx="1"/>
          </p:cNvCxnSpPr>
          <p:nvPr/>
        </p:nvCxnSpPr>
        <p:spPr>
          <a:xfrm rot="10800000" flipH="1">
            <a:off x="6234419" y="2565552"/>
            <a:ext cx="1197600" cy="825900"/>
          </a:xfrm>
          <a:prstGeom prst="straightConnector1">
            <a:avLst/>
          </a:prstGeom>
          <a:noFill/>
          <a:ln w="28575" cap="flat" cmpd="sng">
            <a:solidFill>
              <a:schemeClr val="dk1"/>
            </a:solidFill>
            <a:prstDash val="solid"/>
            <a:round/>
            <a:headEnd type="oval" w="med" len="med"/>
            <a:tailEnd type="oval" w="med" len="med"/>
          </a:ln>
        </p:spPr>
      </p:cxnSp>
      <p:cxnSp>
        <p:nvCxnSpPr>
          <p:cNvPr id="639" name="Google Shape;639;p78"/>
          <p:cNvCxnSpPr>
            <a:stCxn id="636" idx="3"/>
            <a:endCxn id="635" idx="1"/>
          </p:cNvCxnSpPr>
          <p:nvPr/>
        </p:nvCxnSpPr>
        <p:spPr>
          <a:xfrm>
            <a:off x="6004217" y="1910279"/>
            <a:ext cx="1427700" cy="655200"/>
          </a:xfrm>
          <a:prstGeom prst="straightConnector1">
            <a:avLst/>
          </a:prstGeom>
          <a:noFill/>
          <a:ln w="28575" cap="flat" cmpd="sng">
            <a:solidFill>
              <a:schemeClr val="dk1"/>
            </a:solidFill>
            <a:prstDash val="solid"/>
            <a:round/>
            <a:headEnd type="oval" w="med" len="med"/>
            <a:tailEnd type="oval" w="med" len="med"/>
          </a:ln>
        </p:spPr>
      </p:cxnSp>
      <p:sp>
        <p:nvSpPr>
          <p:cNvPr id="640" name="Google Shape;640;p78"/>
          <p:cNvSpPr/>
          <p:nvPr/>
        </p:nvSpPr>
        <p:spPr>
          <a:xfrm>
            <a:off x="5282924" y="1504948"/>
            <a:ext cx="909540" cy="24829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Active PE 3</a:t>
            </a:r>
            <a:endParaRPr sz="1000" dirty="0">
              <a:solidFill>
                <a:schemeClr val="lt1"/>
              </a:solidFill>
              <a:latin typeface="Gill Sans"/>
              <a:ea typeface="Gill Sans"/>
              <a:cs typeface="Gill Sans"/>
              <a:sym typeface="Gill Sans"/>
            </a:endParaRPr>
          </a:p>
        </p:txBody>
      </p:sp>
      <p:sp>
        <p:nvSpPr>
          <p:cNvPr id="641" name="Google Shape;641;p78"/>
          <p:cNvSpPr/>
          <p:nvPr/>
        </p:nvSpPr>
        <p:spPr>
          <a:xfrm>
            <a:off x="5474610" y="3564125"/>
            <a:ext cx="909540" cy="24829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Active PE 4</a:t>
            </a:r>
            <a:endParaRPr sz="1000" dirty="0">
              <a:solidFill>
                <a:schemeClr val="lt1"/>
              </a:solidFill>
              <a:latin typeface="Gill Sans"/>
              <a:ea typeface="Gill Sans"/>
              <a:cs typeface="Gill Sans"/>
              <a:sym typeface="Gill Sans"/>
            </a:endParaRPr>
          </a:p>
        </p:txBody>
      </p:sp>
      <p:sp>
        <p:nvSpPr>
          <p:cNvPr id="642" name="Google Shape;642;p78"/>
          <p:cNvSpPr/>
          <p:nvPr/>
        </p:nvSpPr>
        <p:spPr>
          <a:xfrm>
            <a:off x="2329219" y="3602590"/>
            <a:ext cx="909540" cy="24829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Active PE 2</a:t>
            </a:r>
            <a:endParaRPr sz="1000" dirty="0">
              <a:solidFill>
                <a:schemeClr val="lt1"/>
              </a:solidFill>
              <a:latin typeface="Gill Sans"/>
              <a:ea typeface="Gill Sans"/>
              <a:cs typeface="Gill Sans"/>
              <a:sym typeface="Gill Sans"/>
            </a:endParaRPr>
          </a:p>
        </p:txBody>
      </p:sp>
      <p:sp>
        <p:nvSpPr>
          <p:cNvPr id="643" name="Google Shape;643;p78"/>
          <p:cNvSpPr/>
          <p:nvPr/>
        </p:nvSpPr>
        <p:spPr>
          <a:xfrm>
            <a:off x="2279728" y="1489028"/>
            <a:ext cx="909540" cy="24829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Active PE 1</a:t>
            </a:r>
            <a:endParaRPr sz="1000" dirty="0">
              <a:solidFill>
                <a:schemeClr val="lt1"/>
              </a:solidFill>
              <a:latin typeface="Gill Sans"/>
              <a:ea typeface="Gill Sans"/>
              <a:cs typeface="Gill Sans"/>
              <a:sym typeface="Gill Sans"/>
            </a:endParaRPr>
          </a:p>
        </p:txBody>
      </p:sp>
      <p:grpSp>
        <p:nvGrpSpPr>
          <p:cNvPr id="644" name="Google Shape;644;p78"/>
          <p:cNvGrpSpPr/>
          <p:nvPr/>
        </p:nvGrpSpPr>
        <p:grpSpPr>
          <a:xfrm>
            <a:off x="2282573" y="3122752"/>
            <a:ext cx="532318" cy="259071"/>
            <a:chOff x="7384944" y="3239483"/>
            <a:chExt cx="661223" cy="355709"/>
          </a:xfrm>
        </p:grpSpPr>
        <p:sp>
          <p:nvSpPr>
            <p:cNvPr id="645" name="Google Shape;645;p78"/>
            <p:cNvSpPr/>
            <p:nvPr/>
          </p:nvSpPr>
          <p:spPr>
            <a:xfrm>
              <a:off x="7426689" y="3278014"/>
              <a:ext cx="577735" cy="283985"/>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646" name="Google Shape;646;p78"/>
            <p:cNvSpPr txBox="1"/>
            <p:nvPr/>
          </p:nvSpPr>
          <p:spPr>
            <a:xfrm>
              <a:off x="7384944" y="3239483"/>
              <a:ext cx="661223" cy="3557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FFFFFF"/>
                  </a:solidFill>
                  <a:latin typeface="Gill Sans"/>
                  <a:ea typeface="Gill Sans"/>
                  <a:cs typeface="Gill Sans"/>
                  <a:sym typeface="Gill Sans"/>
                </a:rPr>
                <a:t>EVI A</a:t>
              </a:r>
              <a:endParaRPr sz="1000" dirty="0">
                <a:solidFill>
                  <a:srgbClr val="FFFFFF"/>
                </a:solidFill>
                <a:latin typeface="Gill Sans"/>
                <a:ea typeface="Gill Sans"/>
                <a:cs typeface="Gill Sans"/>
                <a:sym typeface="Gill Sans"/>
              </a:endParaRPr>
            </a:p>
          </p:txBody>
        </p:sp>
      </p:grpSp>
      <p:sp>
        <p:nvSpPr>
          <p:cNvPr id="647" name="Google Shape;647;p78"/>
          <p:cNvSpPr/>
          <p:nvPr/>
        </p:nvSpPr>
        <p:spPr>
          <a:xfrm>
            <a:off x="169883" y="995465"/>
            <a:ext cx="1594264" cy="468165"/>
          </a:xfrm>
          <a:prstGeom prst="roundRect">
            <a:avLst>
              <a:gd name="adj" fmla="val 16667"/>
            </a:avLst>
          </a:prstGeom>
          <a:no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rgbClr val="535353"/>
                </a:solidFill>
                <a:latin typeface="Gill Sans"/>
                <a:ea typeface="Gill Sans"/>
                <a:cs typeface="Gill Sans"/>
                <a:sym typeface="Gill Sans"/>
              </a:rPr>
              <a:t>Ethernet Segment A</a:t>
            </a:r>
            <a:endParaRPr dirty="0"/>
          </a:p>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(Multi-homed Site A)</a:t>
            </a:r>
            <a:endParaRPr dirty="0"/>
          </a:p>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ESI 00:11:11:11:11:11:11</a:t>
            </a:r>
            <a:endParaRPr sz="1000" dirty="0">
              <a:solidFill>
                <a:srgbClr val="535353"/>
              </a:solidFill>
              <a:latin typeface="Gill Sans"/>
              <a:ea typeface="Gill Sans"/>
              <a:cs typeface="Gill Sans"/>
              <a:sym typeface="Gill Sans"/>
            </a:endParaRPr>
          </a:p>
        </p:txBody>
      </p:sp>
      <p:sp>
        <p:nvSpPr>
          <p:cNvPr id="648" name="Google Shape;648;p78"/>
          <p:cNvSpPr/>
          <p:nvPr/>
        </p:nvSpPr>
        <p:spPr>
          <a:xfrm>
            <a:off x="6897729" y="1044696"/>
            <a:ext cx="1604110" cy="461867"/>
          </a:xfrm>
          <a:prstGeom prst="roundRect">
            <a:avLst>
              <a:gd name="adj" fmla="val 16667"/>
            </a:avLst>
          </a:prstGeom>
          <a:no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rgbClr val="535353"/>
                </a:solidFill>
                <a:latin typeface="Gill Sans"/>
                <a:ea typeface="Gill Sans"/>
                <a:cs typeface="Gill Sans"/>
                <a:sym typeface="Gill Sans"/>
              </a:rPr>
              <a:t>Ethernet Segment B</a:t>
            </a:r>
            <a:endParaRPr dirty="0"/>
          </a:p>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(Multi-homed Site B)</a:t>
            </a:r>
            <a:endParaRPr dirty="0"/>
          </a:p>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ESI 00:22:22:22:22:22:22</a:t>
            </a:r>
            <a:endParaRPr sz="1000" dirty="0">
              <a:solidFill>
                <a:srgbClr val="535353"/>
              </a:solidFill>
              <a:latin typeface="Gill Sans"/>
              <a:ea typeface="Gill Sans"/>
              <a:cs typeface="Gill Sans"/>
              <a:sym typeface="Gill Sans"/>
            </a:endParaRPr>
          </a:p>
        </p:txBody>
      </p:sp>
      <p:sp>
        <p:nvSpPr>
          <p:cNvPr id="649" name="Google Shape;649;p78"/>
          <p:cNvSpPr/>
          <p:nvPr/>
        </p:nvSpPr>
        <p:spPr>
          <a:xfrm>
            <a:off x="1722854" y="2048640"/>
            <a:ext cx="175571" cy="1083524"/>
          </a:xfrm>
          <a:prstGeom prst="roundRect">
            <a:avLst>
              <a:gd name="adj" fmla="val 16667"/>
            </a:avLst>
          </a:prstGeom>
          <a:noFill/>
          <a:ln w="12700" cap="flat" cmpd="sng">
            <a:solidFill>
              <a:srgbClr val="72894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cxnSp>
        <p:nvCxnSpPr>
          <p:cNvPr id="650" name="Google Shape;650;p78"/>
          <p:cNvCxnSpPr>
            <a:cxnSpLocks/>
          </p:cNvCxnSpPr>
          <p:nvPr/>
        </p:nvCxnSpPr>
        <p:spPr>
          <a:xfrm>
            <a:off x="741805" y="1564279"/>
            <a:ext cx="1079747" cy="971713"/>
          </a:xfrm>
          <a:prstGeom prst="straightConnector1">
            <a:avLst/>
          </a:prstGeom>
          <a:noFill/>
          <a:ln w="25400" cap="flat" cmpd="sng">
            <a:solidFill>
              <a:schemeClr val="dk1"/>
            </a:solidFill>
            <a:prstDash val="sysDot"/>
            <a:round/>
            <a:headEnd type="none" w="sm" len="sm"/>
            <a:tailEnd type="triangle" w="med" len="med"/>
          </a:ln>
          <a:effectLst>
            <a:outerShdw blurRad="40000" dist="20000" dir="5400000" rotWithShape="0">
              <a:srgbClr val="000000">
                <a:alpha val="37647"/>
              </a:srgbClr>
            </a:outerShdw>
          </a:effectLst>
        </p:spPr>
      </p:cxnSp>
      <p:sp>
        <p:nvSpPr>
          <p:cNvPr id="651" name="Google Shape;651;p78"/>
          <p:cNvSpPr/>
          <p:nvPr/>
        </p:nvSpPr>
        <p:spPr>
          <a:xfrm>
            <a:off x="6833184" y="2070360"/>
            <a:ext cx="175571" cy="1083524"/>
          </a:xfrm>
          <a:prstGeom prst="roundRect">
            <a:avLst>
              <a:gd name="adj" fmla="val 16667"/>
            </a:avLst>
          </a:prstGeom>
          <a:noFill/>
          <a:ln w="12700" cap="flat" cmpd="sng">
            <a:solidFill>
              <a:schemeClr val="accent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653" name="Google Shape;653;p78"/>
          <p:cNvSpPr txBox="1"/>
          <p:nvPr/>
        </p:nvSpPr>
        <p:spPr>
          <a:xfrm>
            <a:off x="832993" y="2726256"/>
            <a:ext cx="343519" cy="197169"/>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1000" dirty="0">
                <a:solidFill>
                  <a:srgbClr val="141313"/>
                </a:solidFill>
                <a:latin typeface="Arial"/>
                <a:ea typeface="Arial"/>
                <a:cs typeface="Arial"/>
                <a:sym typeface="Arial"/>
              </a:rPr>
              <a:t>CE1 </a:t>
            </a:r>
            <a:endParaRPr sz="1000" dirty="0">
              <a:solidFill>
                <a:srgbClr val="141313"/>
              </a:solidFill>
              <a:latin typeface="Arial"/>
              <a:ea typeface="Arial"/>
              <a:cs typeface="Arial"/>
              <a:sym typeface="Arial"/>
            </a:endParaRPr>
          </a:p>
        </p:txBody>
      </p:sp>
      <p:sp>
        <p:nvSpPr>
          <p:cNvPr id="654" name="Google Shape;654;p78"/>
          <p:cNvSpPr txBox="1"/>
          <p:nvPr/>
        </p:nvSpPr>
        <p:spPr>
          <a:xfrm>
            <a:off x="7448190" y="2704618"/>
            <a:ext cx="373012" cy="197169"/>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1000" dirty="0">
                <a:solidFill>
                  <a:srgbClr val="141313"/>
                </a:solidFill>
                <a:latin typeface="Arial"/>
                <a:ea typeface="Arial"/>
                <a:cs typeface="Arial"/>
                <a:sym typeface="Arial"/>
              </a:rPr>
              <a:t>CE2</a:t>
            </a:r>
            <a:endParaRPr sz="1000" dirty="0">
              <a:solidFill>
                <a:srgbClr val="141313"/>
              </a:solidFill>
              <a:latin typeface="Arial"/>
              <a:ea typeface="Arial"/>
              <a:cs typeface="Arial"/>
              <a:sym typeface="Arial"/>
            </a:endParaRPr>
          </a:p>
        </p:txBody>
      </p:sp>
      <p:grpSp>
        <p:nvGrpSpPr>
          <p:cNvPr id="655" name="Google Shape;655;p78"/>
          <p:cNvGrpSpPr/>
          <p:nvPr/>
        </p:nvGrpSpPr>
        <p:grpSpPr>
          <a:xfrm>
            <a:off x="2401910" y="1712038"/>
            <a:ext cx="532318" cy="259071"/>
            <a:chOff x="7384944" y="3239483"/>
            <a:chExt cx="661223" cy="355709"/>
          </a:xfrm>
        </p:grpSpPr>
        <p:sp>
          <p:nvSpPr>
            <p:cNvPr id="656" name="Google Shape;656;p78"/>
            <p:cNvSpPr/>
            <p:nvPr/>
          </p:nvSpPr>
          <p:spPr>
            <a:xfrm>
              <a:off x="7426689" y="3278014"/>
              <a:ext cx="577735" cy="283985"/>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657" name="Google Shape;657;p78"/>
            <p:cNvSpPr txBox="1"/>
            <p:nvPr/>
          </p:nvSpPr>
          <p:spPr>
            <a:xfrm>
              <a:off x="7384944" y="3239483"/>
              <a:ext cx="661223" cy="3557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FFFFFF"/>
                  </a:solidFill>
                  <a:latin typeface="Gill Sans"/>
                  <a:ea typeface="Gill Sans"/>
                  <a:cs typeface="Gill Sans"/>
                  <a:sym typeface="Gill Sans"/>
                </a:rPr>
                <a:t>EVI A</a:t>
              </a:r>
              <a:endParaRPr sz="1000" dirty="0">
                <a:solidFill>
                  <a:srgbClr val="FFFFFF"/>
                </a:solidFill>
                <a:latin typeface="Gill Sans"/>
                <a:ea typeface="Gill Sans"/>
                <a:cs typeface="Gill Sans"/>
                <a:sym typeface="Gill Sans"/>
              </a:endParaRPr>
            </a:p>
          </p:txBody>
        </p:sp>
      </p:grpSp>
      <p:grpSp>
        <p:nvGrpSpPr>
          <p:cNvPr id="658" name="Google Shape;658;p78"/>
          <p:cNvGrpSpPr/>
          <p:nvPr/>
        </p:nvGrpSpPr>
        <p:grpSpPr>
          <a:xfrm>
            <a:off x="5998485" y="3242672"/>
            <a:ext cx="532318" cy="259071"/>
            <a:chOff x="7384944" y="3239483"/>
            <a:chExt cx="661223" cy="355709"/>
          </a:xfrm>
        </p:grpSpPr>
        <p:sp>
          <p:nvSpPr>
            <p:cNvPr id="659" name="Google Shape;659;p78"/>
            <p:cNvSpPr/>
            <p:nvPr/>
          </p:nvSpPr>
          <p:spPr>
            <a:xfrm>
              <a:off x="7426689" y="3278014"/>
              <a:ext cx="577735" cy="283985"/>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660" name="Google Shape;660;p78"/>
            <p:cNvSpPr txBox="1"/>
            <p:nvPr/>
          </p:nvSpPr>
          <p:spPr>
            <a:xfrm>
              <a:off x="7384944" y="3239483"/>
              <a:ext cx="661223" cy="3557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FFFFFF"/>
                  </a:solidFill>
                  <a:latin typeface="Gill Sans"/>
                  <a:ea typeface="Gill Sans"/>
                  <a:cs typeface="Gill Sans"/>
                  <a:sym typeface="Gill Sans"/>
                </a:rPr>
                <a:t>EVI A</a:t>
              </a:r>
              <a:endParaRPr sz="1000" dirty="0">
                <a:solidFill>
                  <a:srgbClr val="FFFFFF"/>
                </a:solidFill>
                <a:latin typeface="Gill Sans"/>
                <a:ea typeface="Gill Sans"/>
                <a:cs typeface="Gill Sans"/>
                <a:sym typeface="Gill Sans"/>
              </a:endParaRPr>
            </a:p>
          </p:txBody>
        </p:sp>
      </p:grpSp>
      <p:grpSp>
        <p:nvGrpSpPr>
          <p:cNvPr id="661" name="Google Shape;661;p78"/>
          <p:cNvGrpSpPr/>
          <p:nvPr/>
        </p:nvGrpSpPr>
        <p:grpSpPr>
          <a:xfrm>
            <a:off x="5736382" y="1751233"/>
            <a:ext cx="532318" cy="259071"/>
            <a:chOff x="7384944" y="3239483"/>
            <a:chExt cx="661223" cy="355709"/>
          </a:xfrm>
        </p:grpSpPr>
        <p:sp>
          <p:nvSpPr>
            <p:cNvPr id="662" name="Google Shape;662;p78"/>
            <p:cNvSpPr/>
            <p:nvPr/>
          </p:nvSpPr>
          <p:spPr>
            <a:xfrm>
              <a:off x="7426689" y="3278014"/>
              <a:ext cx="577735" cy="283985"/>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663" name="Google Shape;663;p78"/>
            <p:cNvSpPr txBox="1"/>
            <p:nvPr/>
          </p:nvSpPr>
          <p:spPr>
            <a:xfrm>
              <a:off x="7384944" y="3239483"/>
              <a:ext cx="661223" cy="355709"/>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FFFFFF"/>
                  </a:solidFill>
                  <a:latin typeface="Gill Sans"/>
                  <a:ea typeface="Gill Sans"/>
                  <a:cs typeface="Gill Sans"/>
                  <a:sym typeface="Gill Sans"/>
                </a:rPr>
                <a:t>EVI A</a:t>
              </a:r>
              <a:endParaRPr sz="1000" dirty="0">
                <a:solidFill>
                  <a:srgbClr val="FFFFFF"/>
                </a:solidFill>
                <a:latin typeface="Gill Sans"/>
                <a:ea typeface="Gill Sans"/>
                <a:cs typeface="Gill Sans"/>
                <a:sym typeface="Gill Sans"/>
              </a:endParaRPr>
            </a:p>
          </p:txBody>
        </p:sp>
      </p:grpSp>
      <p:cxnSp>
        <p:nvCxnSpPr>
          <p:cNvPr id="664" name="Google Shape;664;p78"/>
          <p:cNvCxnSpPr/>
          <p:nvPr/>
        </p:nvCxnSpPr>
        <p:spPr>
          <a:xfrm rot="10800000" flipH="1">
            <a:off x="2405408" y="4157104"/>
            <a:ext cx="3806792" cy="18163"/>
          </a:xfrm>
          <a:prstGeom prst="straightConnector1">
            <a:avLst/>
          </a:prstGeom>
          <a:noFill/>
          <a:ln w="22225" cap="flat" cmpd="sng">
            <a:solidFill>
              <a:schemeClr val="dk1"/>
            </a:solidFill>
            <a:prstDash val="solid"/>
            <a:round/>
            <a:headEnd type="triangle" w="med" len="med"/>
            <a:tailEnd type="triangle" w="med" len="med"/>
          </a:ln>
        </p:spPr>
      </p:cxnSp>
      <p:cxnSp>
        <p:nvCxnSpPr>
          <p:cNvPr id="665" name="Google Shape;665;p78"/>
          <p:cNvCxnSpPr/>
          <p:nvPr/>
        </p:nvCxnSpPr>
        <p:spPr>
          <a:xfrm rot="10800000" flipH="1">
            <a:off x="875210" y="4166006"/>
            <a:ext cx="1398958" cy="9260"/>
          </a:xfrm>
          <a:prstGeom prst="straightConnector1">
            <a:avLst/>
          </a:prstGeom>
          <a:noFill/>
          <a:ln w="22225" cap="flat" cmpd="sng">
            <a:solidFill>
              <a:schemeClr val="dk1"/>
            </a:solidFill>
            <a:prstDash val="solid"/>
            <a:round/>
            <a:headEnd type="triangle" w="med" len="med"/>
            <a:tailEnd type="triangle" w="med" len="med"/>
          </a:ln>
        </p:spPr>
      </p:cxnSp>
      <p:grpSp>
        <p:nvGrpSpPr>
          <p:cNvPr id="666" name="Google Shape;666;p78"/>
          <p:cNvGrpSpPr/>
          <p:nvPr/>
        </p:nvGrpSpPr>
        <p:grpSpPr>
          <a:xfrm>
            <a:off x="1023356" y="3996517"/>
            <a:ext cx="1102665" cy="316626"/>
            <a:chOff x="219062" y="1986037"/>
            <a:chExt cx="821680" cy="210446"/>
          </a:xfrm>
        </p:grpSpPr>
        <p:sp>
          <p:nvSpPr>
            <p:cNvPr id="667" name="Google Shape;667;p78"/>
            <p:cNvSpPr/>
            <p:nvPr/>
          </p:nvSpPr>
          <p:spPr>
            <a:xfrm>
              <a:off x="274945" y="1986037"/>
              <a:ext cx="738076" cy="210446"/>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tx1"/>
                </a:solidFill>
                <a:latin typeface="Gill Sans"/>
                <a:ea typeface="Gill Sans"/>
                <a:cs typeface="Gill Sans"/>
                <a:sym typeface="Gill Sans"/>
              </a:endParaRPr>
            </a:p>
          </p:txBody>
        </p:sp>
        <p:sp>
          <p:nvSpPr>
            <p:cNvPr id="668" name="Google Shape;668;p78"/>
            <p:cNvSpPr txBox="1"/>
            <p:nvPr/>
          </p:nvSpPr>
          <p:spPr>
            <a:xfrm>
              <a:off x="219062" y="2003515"/>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tx1"/>
                  </a:solidFill>
                  <a:latin typeface="Helvetica Neue"/>
                  <a:ea typeface="Helvetica Neue"/>
                  <a:cs typeface="Helvetica Neue"/>
                  <a:sym typeface="Helvetica Neue"/>
                </a:rPr>
                <a:t>Local Layer 2</a:t>
              </a:r>
              <a:endParaRPr sz="1000" dirty="0">
                <a:solidFill>
                  <a:schemeClr val="tx1"/>
                </a:solidFill>
                <a:latin typeface="Helvetica Neue"/>
                <a:ea typeface="Helvetica Neue"/>
                <a:cs typeface="Helvetica Neue"/>
                <a:sym typeface="Helvetica Neue"/>
              </a:endParaRPr>
            </a:p>
          </p:txBody>
        </p:sp>
      </p:grpSp>
      <p:grpSp>
        <p:nvGrpSpPr>
          <p:cNvPr id="669" name="Google Shape;669;p78"/>
          <p:cNvGrpSpPr/>
          <p:nvPr/>
        </p:nvGrpSpPr>
        <p:grpSpPr>
          <a:xfrm>
            <a:off x="3149297" y="3972435"/>
            <a:ext cx="2393070" cy="331800"/>
            <a:chOff x="4882835" y="587225"/>
            <a:chExt cx="1648672" cy="209926"/>
          </a:xfrm>
        </p:grpSpPr>
        <p:sp>
          <p:nvSpPr>
            <p:cNvPr id="670" name="Google Shape;670;p78"/>
            <p:cNvSpPr/>
            <p:nvPr/>
          </p:nvSpPr>
          <p:spPr>
            <a:xfrm>
              <a:off x="4882835" y="587225"/>
              <a:ext cx="1586684" cy="209926"/>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tx1"/>
                </a:solidFill>
                <a:latin typeface="Gill Sans"/>
                <a:ea typeface="Gill Sans"/>
                <a:cs typeface="Gill Sans"/>
                <a:sym typeface="Gill Sans"/>
              </a:endParaRPr>
            </a:p>
          </p:txBody>
        </p:sp>
        <p:sp>
          <p:nvSpPr>
            <p:cNvPr id="671" name="Google Shape;671;p78"/>
            <p:cNvSpPr txBox="1"/>
            <p:nvPr/>
          </p:nvSpPr>
          <p:spPr>
            <a:xfrm>
              <a:off x="4908563" y="625252"/>
              <a:ext cx="1622944" cy="1557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b="1" dirty="0">
                  <a:solidFill>
                    <a:schemeClr val="tx1"/>
                  </a:solidFill>
                  <a:latin typeface="Helvetica Neue"/>
                  <a:ea typeface="Helvetica Neue"/>
                  <a:cs typeface="Helvetica Neue"/>
                  <a:sym typeface="Helvetica Neue"/>
                </a:rPr>
                <a:t>MP-iBGP/eBGP</a:t>
              </a:r>
              <a:r>
                <a:rPr lang="en-US" sz="1000" dirty="0">
                  <a:solidFill>
                    <a:schemeClr val="tx1"/>
                  </a:solidFill>
                  <a:latin typeface="Helvetica Neue"/>
                  <a:ea typeface="Helvetica Neue"/>
                  <a:cs typeface="Helvetica Neue"/>
                  <a:sym typeface="Helvetica Neue"/>
                </a:rPr>
                <a:t> </a:t>
              </a:r>
              <a:r>
                <a:rPr lang="en-US" sz="1000" b="1" dirty="0">
                  <a:solidFill>
                    <a:schemeClr val="tx1"/>
                  </a:solidFill>
                  <a:latin typeface="Helvetica Neue"/>
                  <a:ea typeface="Helvetica Neue"/>
                  <a:cs typeface="Helvetica Neue"/>
                  <a:sym typeface="Helvetica Neue"/>
                </a:rPr>
                <a:t>EVPN</a:t>
              </a:r>
              <a:endParaRPr dirty="0">
                <a:solidFill>
                  <a:schemeClr val="tx1"/>
                </a:solidFill>
              </a:endParaRPr>
            </a:p>
          </p:txBody>
        </p:sp>
      </p:grpSp>
      <p:cxnSp>
        <p:nvCxnSpPr>
          <p:cNvPr id="672" name="Google Shape;672;p78"/>
          <p:cNvCxnSpPr/>
          <p:nvPr/>
        </p:nvCxnSpPr>
        <p:spPr>
          <a:xfrm rot="10800000" flipH="1">
            <a:off x="6400040" y="4157104"/>
            <a:ext cx="1398958" cy="9260"/>
          </a:xfrm>
          <a:prstGeom prst="straightConnector1">
            <a:avLst/>
          </a:prstGeom>
          <a:noFill/>
          <a:ln w="22225" cap="flat" cmpd="sng">
            <a:solidFill>
              <a:schemeClr val="dk1"/>
            </a:solidFill>
            <a:prstDash val="solid"/>
            <a:round/>
            <a:headEnd type="triangle" w="med" len="med"/>
            <a:tailEnd type="triangle" w="med" len="med"/>
          </a:ln>
        </p:spPr>
      </p:cxnSp>
      <p:grpSp>
        <p:nvGrpSpPr>
          <p:cNvPr id="673" name="Google Shape;673;p78"/>
          <p:cNvGrpSpPr/>
          <p:nvPr/>
        </p:nvGrpSpPr>
        <p:grpSpPr>
          <a:xfrm>
            <a:off x="6548186" y="3987614"/>
            <a:ext cx="1102665" cy="316626"/>
            <a:chOff x="219062" y="1986037"/>
            <a:chExt cx="821680" cy="210446"/>
          </a:xfrm>
        </p:grpSpPr>
        <p:sp>
          <p:nvSpPr>
            <p:cNvPr id="674" name="Google Shape;674;p78"/>
            <p:cNvSpPr/>
            <p:nvPr/>
          </p:nvSpPr>
          <p:spPr>
            <a:xfrm>
              <a:off x="274945" y="1986037"/>
              <a:ext cx="738076" cy="210446"/>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tx1"/>
                </a:solidFill>
                <a:latin typeface="Gill Sans"/>
                <a:ea typeface="Gill Sans"/>
                <a:cs typeface="Gill Sans"/>
                <a:sym typeface="Gill Sans"/>
              </a:endParaRPr>
            </a:p>
          </p:txBody>
        </p:sp>
        <p:sp>
          <p:nvSpPr>
            <p:cNvPr id="675" name="Google Shape;675;p78"/>
            <p:cNvSpPr txBox="1"/>
            <p:nvPr/>
          </p:nvSpPr>
          <p:spPr>
            <a:xfrm>
              <a:off x="219062" y="1998443"/>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tx1"/>
                  </a:solidFill>
                  <a:latin typeface="Helvetica Neue"/>
                  <a:ea typeface="Helvetica Neue"/>
                  <a:cs typeface="Helvetica Neue"/>
                  <a:sym typeface="Helvetica Neue"/>
                </a:rPr>
                <a:t>Local Layer 2</a:t>
              </a:r>
              <a:endParaRPr sz="1000" dirty="0">
                <a:solidFill>
                  <a:schemeClr val="tx1"/>
                </a:solidFill>
                <a:latin typeface="Helvetica Neue"/>
                <a:ea typeface="Helvetica Neue"/>
                <a:cs typeface="Helvetica Neue"/>
                <a:sym typeface="Helvetica Neue"/>
              </a:endParaRPr>
            </a:p>
          </p:txBody>
        </p:sp>
      </p:grpSp>
      <p:sp>
        <p:nvSpPr>
          <p:cNvPr id="679" name="Google Shape;679;p78"/>
          <p:cNvSpPr/>
          <p:nvPr/>
        </p:nvSpPr>
        <p:spPr>
          <a:xfrm>
            <a:off x="4192224" y="1867028"/>
            <a:ext cx="211922" cy="168095"/>
          </a:xfrm>
          <a:prstGeom prst="roundRect">
            <a:avLst>
              <a:gd name="adj" fmla="val 16667"/>
            </a:avLst>
          </a:prstGeom>
          <a:solidFill>
            <a:srgbClr val="888888">
              <a:alpha val="64705"/>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P</a:t>
            </a:r>
            <a:endParaRPr sz="1000" dirty="0">
              <a:solidFill>
                <a:schemeClr val="lt1"/>
              </a:solidFill>
              <a:latin typeface="Gill Sans"/>
              <a:ea typeface="Gill Sans"/>
              <a:cs typeface="Gill Sans"/>
              <a:sym typeface="Gill Sans"/>
            </a:endParaRPr>
          </a:p>
        </p:txBody>
      </p:sp>
      <p:sp>
        <p:nvSpPr>
          <p:cNvPr id="680" name="Google Shape;680;p78"/>
          <p:cNvSpPr/>
          <p:nvPr/>
        </p:nvSpPr>
        <p:spPr>
          <a:xfrm>
            <a:off x="3555603" y="2861360"/>
            <a:ext cx="211922" cy="168095"/>
          </a:xfrm>
          <a:prstGeom prst="roundRect">
            <a:avLst>
              <a:gd name="adj" fmla="val 16667"/>
            </a:avLst>
          </a:prstGeom>
          <a:solidFill>
            <a:srgbClr val="888888">
              <a:alpha val="64705"/>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P</a:t>
            </a:r>
            <a:endParaRPr sz="1000" dirty="0">
              <a:solidFill>
                <a:schemeClr val="lt1"/>
              </a:solidFill>
              <a:latin typeface="Gill Sans"/>
              <a:ea typeface="Gill Sans"/>
              <a:cs typeface="Gill Sans"/>
              <a:sym typeface="Gill Sans"/>
            </a:endParaRPr>
          </a:p>
        </p:txBody>
      </p:sp>
      <p:sp>
        <p:nvSpPr>
          <p:cNvPr id="681" name="Google Shape;681;p78"/>
          <p:cNvSpPr/>
          <p:nvPr/>
        </p:nvSpPr>
        <p:spPr>
          <a:xfrm>
            <a:off x="5103461" y="3058738"/>
            <a:ext cx="211922" cy="168095"/>
          </a:xfrm>
          <a:prstGeom prst="roundRect">
            <a:avLst>
              <a:gd name="adj" fmla="val 16667"/>
            </a:avLst>
          </a:prstGeom>
          <a:solidFill>
            <a:srgbClr val="888888">
              <a:alpha val="64705"/>
            </a:srgb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P</a:t>
            </a:r>
            <a:endParaRPr sz="1000" dirty="0">
              <a:solidFill>
                <a:schemeClr val="lt1"/>
              </a:solidFill>
              <a:latin typeface="Gill Sans"/>
              <a:ea typeface="Gill Sans"/>
              <a:cs typeface="Gill Sans"/>
              <a:sym typeface="Gill Sans"/>
            </a:endParaRPr>
          </a:p>
        </p:txBody>
      </p:sp>
      <p:cxnSp>
        <p:nvCxnSpPr>
          <p:cNvPr id="682" name="Google Shape;682;p78"/>
          <p:cNvCxnSpPr>
            <a:cxnSpLocks/>
            <a:stCxn id="637" idx="1"/>
          </p:cNvCxnSpPr>
          <p:nvPr/>
        </p:nvCxnSpPr>
        <p:spPr>
          <a:xfrm rot="10800000">
            <a:off x="5384361" y="2870952"/>
            <a:ext cx="325200" cy="520500"/>
          </a:xfrm>
          <a:prstGeom prst="straightConnector1">
            <a:avLst/>
          </a:prstGeom>
          <a:noFill/>
          <a:ln w="19050" cap="flat" cmpd="sng">
            <a:solidFill>
              <a:srgbClr val="C3C3C3"/>
            </a:solidFill>
            <a:prstDash val="solid"/>
            <a:round/>
            <a:headEnd type="none" w="sm" len="sm"/>
            <a:tailEnd type="none" w="sm" len="sm"/>
          </a:ln>
        </p:spPr>
      </p:cxnSp>
      <p:cxnSp>
        <p:nvCxnSpPr>
          <p:cNvPr id="683" name="Google Shape;683;p78"/>
          <p:cNvCxnSpPr>
            <a:cxnSpLocks/>
          </p:cNvCxnSpPr>
          <p:nvPr/>
        </p:nvCxnSpPr>
        <p:spPr>
          <a:xfrm rot="10800000">
            <a:off x="4496123" y="1689773"/>
            <a:ext cx="693600" cy="1014300"/>
          </a:xfrm>
          <a:prstGeom prst="straightConnector1">
            <a:avLst/>
          </a:prstGeom>
          <a:noFill/>
          <a:ln w="19050" cap="flat" cmpd="sng">
            <a:solidFill>
              <a:srgbClr val="C3C3C3"/>
            </a:solidFill>
            <a:prstDash val="solid"/>
            <a:round/>
            <a:headEnd type="none" w="sm" len="sm"/>
            <a:tailEnd type="none" w="sm" len="sm"/>
          </a:ln>
        </p:spPr>
      </p:cxnSp>
      <p:cxnSp>
        <p:nvCxnSpPr>
          <p:cNvPr id="684" name="Google Shape;684;p78"/>
          <p:cNvCxnSpPr>
            <a:cxnSpLocks/>
          </p:cNvCxnSpPr>
          <p:nvPr/>
        </p:nvCxnSpPr>
        <p:spPr>
          <a:xfrm rot="10800000">
            <a:off x="3841889" y="2681607"/>
            <a:ext cx="1153200" cy="189300"/>
          </a:xfrm>
          <a:prstGeom prst="straightConnector1">
            <a:avLst/>
          </a:prstGeom>
          <a:noFill/>
          <a:ln w="19050" cap="flat" cmpd="sng">
            <a:solidFill>
              <a:srgbClr val="C3C3C3"/>
            </a:solidFill>
            <a:prstDash val="solid"/>
            <a:round/>
            <a:headEnd type="none" w="sm" len="sm"/>
            <a:tailEnd type="none" w="sm" len="sm"/>
          </a:ln>
        </p:spPr>
      </p:cxnSp>
      <p:cxnSp>
        <p:nvCxnSpPr>
          <p:cNvPr id="685" name="Google Shape;685;p78"/>
          <p:cNvCxnSpPr>
            <a:cxnSpLocks/>
            <a:stCxn id="636" idx="1"/>
          </p:cNvCxnSpPr>
          <p:nvPr/>
        </p:nvCxnSpPr>
        <p:spPr>
          <a:xfrm rot="10800000">
            <a:off x="4496259" y="1689779"/>
            <a:ext cx="983100" cy="220500"/>
          </a:xfrm>
          <a:prstGeom prst="straightConnector1">
            <a:avLst/>
          </a:prstGeom>
          <a:noFill/>
          <a:ln w="19050" cap="flat" cmpd="sng">
            <a:solidFill>
              <a:srgbClr val="C3C3C3"/>
            </a:solidFill>
            <a:prstDash val="solid"/>
            <a:round/>
            <a:headEnd type="none" w="sm" len="sm"/>
            <a:tailEnd type="none" w="sm" len="sm"/>
          </a:ln>
        </p:spPr>
      </p:cxnSp>
      <p:cxnSp>
        <p:nvCxnSpPr>
          <p:cNvPr id="686" name="Google Shape;686;p78"/>
          <p:cNvCxnSpPr>
            <a:cxnSpLocks/>
            <a:stCxn id="631" idx="3"/>
          </p:cNvCxnSpPr>
          <p:nvPr/>
        </p:nvCxnSpPr>
        <p:spPr>
          <a:xfrm rot="10800000" flipH="1">
            <a:off x="3121027" y="1689722"/>
            <a:ext cx="924300" cy="210000"/>
          </a:xfrm>
          <a:prstGeom prst="straightConnector1">
            <a:avLst/>
          </a:prstGeom>
          <a:noFill/>
          <a:ln w="19050" cap="flat" cmpd="sng">
            <a:solidFill>
              <a:srgbClr val="C3C3C3"/>
            </a:solidFill>
            <a:prstDash val="solid"/>
            <a:round/>
            <a:headEnd type="none" w="sm" len="sm"/>
            <a:tailEnd type="none" w="sm" len="sm"/>
          </a:ln>
        </p:spPr>
      </p:cxnSp>
      <p:cxnSp>
        <p:nvCxnSpPr>
          <p:cNvPr id="687" name="Google Shape;687;p78"/>
          <p:cNvCxnSpPr>
            <a:cxnSpLocks/>
            <a:endCxn id="632" idx="0"/>
          </p:cNvCxnSpPr>
          <p:nvPr/>
        </p:nvCxnSpPr>
        <p:spPr>
          <a:xfrm flipH="1">
            <a:off x="2783969" y="2681614"/>
            <a:ext cx="668700" cy="481800"/>
          </a:xfrm>
          <a:prstGeom prst="straightConnector1">
            <a:avLst/>
          </a:prstGeom>
          <a:noFill/>
          <a:ln w="19050" cap="flat" cmpd="sng">
            <a:solidFill>
              <a:srgbClr val="C3C3C3"/>
            </a:solidFill>
            <a:prstDash val="solid"/>
            <a:round/>
            <a:headEnd type="none" w="sm" len="sm"/>
            <a:tailEnd type="none" w="sm" len="sm"/>
          </a:ln>
        </p:spPr>
      </p:cxnSp>
      <p:cxnSp>
        <p:nvCxnSpPr>
          <p:cNvPr id="688" name="Google Shape;688;p78"/>
          <p:cNvCxnSpPr>
            <a:cxnSpLocks/>
          </p:cNvCxnSpPr>
          <p:nvPr/>
        </p:nvCxnSpPr>
        <p:spPr>
          <a:xfrm rot="10800000" flipH="1">
            <a:off x="3647303" y="1689780"/>
            <a:ext cx="398100" cy="825000"/>
          </a:xfrm>
          <a:prstGeom prst="straightConnector1">
            <a:avLst/>
          </a:prstGeom>
          <a:noFill/>
          <a:ln w="19050" cap="flat" cmpd="sng">
            <a:solidFill>
              <a:srgbClr val="C3C3C3"/>
            </a:solidFill>
            <a:prstDash val="solid"/>
            <a:round/>
            <a:headEnd type="none" w="sm" len="sm"/>
            <a:tailEnd type="none" w="sm" len="sm"/>
          </a:ln>
        </p:spPr>
      </p:cxnSp>
      <p:sp>
        <p:nvSpPr>
          <p:cNvPr id="689" name="Google Shape;689;p78"/>
          <p:cNvSpPr/>
          <p:nvPr/>
        </p:nvSpPr>
        <p:spPr>
          <a:xfrm>
            <a:off x="2916383" y="1981196"/>
            <a:ext cx="362889"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DF</a:t>
            </a:r>
            <a:endParaRPr sz="900" dirty="0">
              <a:solidFill>
                <a:schemeClr val="lt1"/>
              </a:solidFill>
              <a:latin typeface="Gill Sans"/>
              <a:ea typeface="Gill Sans"/>
              <a:cs typeface="Gill Sans"/>
              <a:sym typeface="Gill Sans"/>
            </a:endParaRPr>
          </a:p>
        </p:txBody>
      </p:sp>
      <p:sp>
        <p:nvSpPr>
          <p:cNvPr id="690" name="Google Shape;690;p78"/>
          <p:cNvSpPr/>
          <p:nvPr/>
        </p:nvSpPr>
        <p:spPr>
          <a:xfrm>
            <a:off x="5675747" y="3074388"/>
            <a:ext cx="362889"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DF</a:t>
            </a:r>
            <a:endParaRPr sz="900" dirty="0">
              <a:solidFill>
                <a:schemeClr val="lt1"/>
              </a:solidFill>
              <a:latin typeface="Gill Sans"/>
              <a:ea typeface="Gill Sans"/>
              <a:cs typeface="Gill Sans"/>
              <a:sym typeface="Gill Sans"/>
            </a:endParaRPr>
          </a:p>
        </p:txBody>
      </p:sp>
      <p:pic>
        <p:nvPicPr>
          <p:cNvPr id="691" name="Google Shape;691;p78"/>
          <p:cNvPicPr preferRelativeResize="0"/>
          <p:nvPr/>
        </p:nvPicPr>
        <p:blipFill rotWithShape="1">
          <a:blip r:embed="rId7">
            <a:alphaModFix/>
          </a:blip>
          <a:srcRect/>
          <a:stretch/>
        </p:blipFill>
        <p:spPr>
          <a:xfrm>
            <a:off x="372854" y="2476669"/>
            <a:ext cx="213688" cy="223627"/>
          </a:xfrm>
          <a:prstGeom prst="rect">
            <a:avLst/>
          </a:prstGeom>
          <a:noFill/>
          <a:ln>
            <a:noFill/>
          </a:ln>
        </p:spPr>
      </p:pic>
      <p:sp>
        <p:nvSpPr>
          <p:cNvPr id="692" name="Google Shape;692;p78"/>
          <p:cNvSpPr txBox="1"/>
          <p:nvPr/>
        </p:nvSpPr>
        <p:spPr>
          <a:xfrm>
            <a:off x="368224" y="2491864"/>
            <a:ext cx="222947"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H1</a:t>
            </a:r>
            <a:endParaRPr sz="750" dirty="0">
              <a:solidFill>
                <a:schemeClr val="dk1"/>
              </a:solidFill>
              <a:latin typeface="Arial"/>
              <a:ea typeface="Arial"/>
              <a:cs typeface="Arial"/>
              <a:sym typeface="Arial"/>
            </a:endParaRPr>
          </a:p>
        </p:txBody>
      </p:sp>
      <p:cxnSp>
        <p:nvCxnSpPr>
          <p:cNvPr id="693" name="Google Shape;693;p78"/>
          <p:cNvCxnSpPr>
            <a:stCxn id="628" idx="1"/>
            <a:endCxn id="691" idx="3"/>
          </p:cNvCxnSpPr>
          <p:nvPr/>
        </p:nvCxnSpPr>
        <p:spPr>
          <a:xfrm flipH="1">
            <a:off x="586545" y="2585364"/>
            <a:ext cx="200700" cy="3000"/>
          </a:xfrm>
          <a:prstGeom prst="straightConnector1">
            <a:avLst/>
          </a:prstGeom>
          <a:noFill/>
          <a:ln w="19050" cap="flat" cmpd="sng">
            <a:solidFill>
              <a:schemeClr val="dk1"/>
            </a:solidFill>
            <a:prstDash val="solid"/>
            <a:round/>
            <a:headEnd type="oval" w="med" len="med"/>
            <a:tailEnd type="oval" w="med" len="med"/>
          </a:ln>
        </p:spPr>
      </p:cxnSp>
      <p:sp>
        <p:nvSpPr>
          <p:cNvPr id="694" name="Google Shape;694;p78"/>
          <p:cNvSpPr txBox="1"/>
          <p:nvPr/>
        </p:nvSpPr>
        <p:spPr>
          <a:xfrm>
            <a:off x="352261" y="2713079"/>
            <a:ext cx="292053"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4C5B2D"/>
                </a:solidFill>
                <a:latin typeface="Arial"/>
                <a:ea typeface="Arial"/>
                <a:cs typeface="Arial"/>
                <a:sym typeface="Arial"/>
              </a:rPr>
              <a:t>M1 </a:t>
            </a:r>
            <a:endParaRPr sz="900" dirty="0">
              <a:solidFill>
                <a:srgbClr val="4C5B2D"/>
              </a:solidFill>
              <a:latin typeface="Arial"/>
              <a:ea typeface="Arial"/>
              <a:cs typeface="Arial"/>
              <a:sym typeface="Arial"/>
            </a:endParaRPr>
          </a:p>
        </p:txBody>
      </p:sp>
      <p:pic>
        <p:nvPicPr>
          <p:cNvPr id="695" name="Google Shape;695;p78"/>
          <p:cNvPicPr preferRelativeResize="0"/>
          <p:nvPr/>
        </p:nvPicPr>
        <p:blipFill rotWithShape="1">
          <a:blip r:embed="rId7">
            <a:alphaModFix/>
          </a:blip>
          <a:srcRect/>
          <a:stretch/>
        </p:blipFill>
        <p:spPr>
          <a:xfrm>
            <a:off x="8026113" y="2469380"/>
            <a:ext cx="213688" cy="223627"/>
          </a:xfrm>
          <a:prstGeom prst="rect">
            <a:avLst/>
          </a:prstGeom>
          <a:noFill/>
          <a:ln>
            <a:noFill/>
          </a:ln>
        </p:spPr>
      </p:pic>
      <p:sp>
        <p:nvSpPr>
          <p:cNvPr id="696" name="Google Shape;696;p78"/>
          <p:cNvSpPr txBox="1"/>
          <p:nvPr/>
        </p:nvSpPr>
        <p:spPr>
          <a:xfrm>
            <a:off x="8021483" y="2484575"/>
            <a:ext cx="222947"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H2</a:t>
            </a:r>
            <a:endParaRPr sz="750" dirty="0">
              <a:solidFill>
                <a:schemeClr val="dk1"/>
              </a:solidFill>
              <a:latin typeface="Arial"/>
              <a:ea typeface="Arial"/>
              <a:cs typeface="Arial"/>
              <a:sym typeface="Arial"/>
            </a:endParaRPr>
          </a:p>
        </p:txBody>
      </p:sp>
      <p:cxnSp>
        <p:nvCxnSpPr>
          <p:cNvPr id="697" name="Google Shape;697;p78"/>
          <p:cNvCxnSpPr>
            <a:stCxn id="696" idx="1"/>
            <a:endCxn id="635" idx="3"/>
          </p:cNvCxnSpPr>
          <p:nvPr/>
        </p:nvCxnSpPr>
        <p:spPr>
          <a:xfrm flipH="1">
            <a:off x="7821083" y="2563924"/>
            <a:ext cx="200400" cy="1500"/>
          </a:xfrm>
          <a:prstGeom prst="straightConnector1">
            <a:avLst/>
          </a:prstGeom>
          <a:noFill/>
          <a:ln w="19050" cap="flat" cmpd="sng">
            <a:solidFill>
              <a:schemeClr val="dk1"/>
            </a:solidFill>
            <a:prstDash val="solid"/>
            <a:round/>
            <a:headEnd type="oval" w="med" len="med"/>
            <a:tailEnd type="oval" w="med" len="med"/>
          </a:ln>
        </p:spPr>
      </p:cxnSp>
      <p:sp>
        <p:nvSpPr>
          <p:cNvPr id="698" name="Google Shape;698;p78"/>
          <p:cNvSpPr txBox="1"/>
          <p:nvPr/>
        </p:nvSpPr>
        <p:spPr>
          <a:xfrm>
            <a:off x="8005520" y="2705790"/>
            <a:ext cx="292053"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4C5B2D"/>
                </a:solidFill>
                <a:latin typeface="Arial"/>
                <a:ea typeface="Arial"/>
                <a:cs typeface="Arial"/>
                <a:sym typeface="Arial"/>
              </a:rPr>
              <a:t>M2 </a:t>
            </a:r>
            <a:endParaRPr dirty="0"/>
          </a:p>
        </p:txBody>
      </p:sp>
      <p:grpSp>
        <p:nvGrpSpPr>
          <p:cNvPr id="699" name="Google Shape;699;p78"/>
          <p:cNvGrpSpPr/>
          <p:nvPr/>
        </p:nvGrpSpPr>
        <p:grpSpPr>
          <a:xfrm>
            <a:off x="1276658" y="3298998"/>
            <a:ext cx="1102665" cy="246221"/>
            <a:chOff x="231652" y="1959387"/>
            <a:chExt cx="821680" cy="163651"/>
          </a:xfrm>
        </p:grpSpPr>
        <p:sp>
          <p:nvSpPr>
            <p:cNvPr id="700" name="Google Shape;700;p78"/>
            <p:cNvSpPr/>
            <p:nvPr/>
          </p:nvSpPr>
          <p:spPr>
            <a:xfrm>
              <a:off x="274945" y="1986038"/>
              <a:ext cx="738076" cy="119823"/>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01" name="Google Shape;701;p78"/>
            <p:cNvSpPr txBox="1"/>
            <p:nvPr/>
          </p:nvSpPr>
          <p:spPr>
            <a:xfrm>
              <a:off x="231652" y="1959387"/>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VPWS 101</a:t>
              </a:r>
              <a:endParaRPr sz="1000" dirty="0">
                <a:solidFill>
                  <a:srgbClr val="163058"/>
                </a:solidFill>
                <a:latin typeface="Helvetica Neue"/>
                <a:ea typeface="Helvetica Neue"/>
                <a:cs typeface="Helvetica Neue"/>
                <a:sym typeface="Helvetica Neue"/>
              </a:endParaRPr>
            </a:p>
          </p:txBody>
        </p:sp>
      </p:grpSp>
      <p:grpSp>
        <p:nvGrpSpPr>
          <p:cNvPr id="702" name="Google Shape;702;p78"/>
          <p:cNvGrpSpPr/>
          <p:nvPr/>
        </p:nvGrpSpPr>
        <p:grpSpPr>
          <a:xfrm>
            <a:off x="1299141" y="1745737"/>
            <a:ext cx="1102665" cy="246221"/>
            <a:chOff x="231652" y="1959387"/>
            <a:chExt cx="821680" cy="163651"/>
          </a:xfrm>
        </p:grpSpPr>
        <p:sp>
          <p:nvSpPr>
            <p:cNvPr id="703" name="Google Shape;703;p78"/>
            <p:cNvSpPr/>
            <p:nvPr/>
          </p:nvSpPr>
          <p:spPr>
            <a:xfrm>
              <a:off x="274945" y="1986038"/>
              <a:ext cx="738076" cy="119823"/>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04" name="Google Shape;704;p78"/>
            <p:cNvSpPr txBox="1"/>
            <p:nvPr/>
          </p:nvSpPr>
          <p:spPr>
            <a:xfrm>
              <a:off x="231652" y="1959387"/>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tx1"/>
                  </a:solidFill>
                  <a:latin typeface="Helvetica Neue"/>
                  <a:ea typeface="Helvetica Neue"/>
                  <a:cs typeface="Helvetica Neue"/>
                  <a:sym typeface="Helvetica Neue"/>
                </a:rPr>
                <a:t>VPWS</a:t>
              </a:r>
              <a:r>
                <a:rPr lang="en-US" sz="1000" dirty="0">
                  <a:solidFill>
                    <a:srgbClr val="163058"/>
                  </a:solidFill>
                  <a:latin typeface="Helvetica Neue"/>
                  <a:ea typeface="Helvetica Neue"/>
                  <a:cs typeface="Helvetica Neue"/>
                  <a:sym typeface="Helvetica Neue"/>
                </a:rPr>
                <a:t> 101</a:t>
              </a:r>
              <a:endParaRPr sz="1000" dirty="0">
                <a:solidFill>
                  <a:srgbClr val="163058"/>
                </a:solidFill>
                <a:latin typeface="Helvetica Neue"/>
                <a:ea typeface="Helvetica Neue"/>
                <a:cs typeface="Helvetica Neue"/>
                <a:sym typeface="Helvetica Neue"/>
              </a:endParaRPr>
            </a:p>
          </p:txBody>
        </p:sp>
      </p:grpSp>
      <p:grpSp>
        <p:nvGrpSpPr>
          <p:cNvPr id="705" name="Google Shape;705;p78"/>
          <p:cNvGrpSpPr/>
          <p:nvPr/>
        </p:nvGrpSpPr>
        <p:grpSpPr>
          <a:xfrm>
            <a:off x="6463202" y="3306125"/>
            <a:ext cx="1102665" cy="246221"/>
            <a:chOff x="231652" y="1959387"/>
            <a:chExt cx="821680" cy="163651"/>
          </a:xfrm>
        </p:grpSpPr>
        <p:sp>
          <p:nvSpPr>
            <p:cNvPr id="706" name="Google Shape;706;p78"/>
            <p:cNvSpPr/>
            <p:nvPr/>
          </p:nvSpPr>
          <p:spPr>
            <a:xfrm>
              <a:off x="274945" y="1986038"/>
              <a:ext cx="738076" cy="119823"/>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07" name="Google Shape;707;p78"/>
            <p:cNvSpPr txBox="1"/>
            <p:nvPr/>
          </p:nvSpPr>
          <p:spPr>
            <a:xfrm>
              <a:off x="231652" y="1959387"/>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tx1"/>
                  </a:solidFill>
                  <a:latin typeface="Helvetica Neue"/>
                  <a:ea typeface="Helvetica Neue"/>
                  <a:cs typeface="Helvetica Neue"/>
                  <a:sym typeface="Helvetica Neue"/>
                </a:rPr>
                <a:t>VPWS</a:t>
              </a:r>
              <a:r>
                <a:rPr lang="en-US" sz="1000" dirty="0">
                  <a:solidFill>
                    <a:srgbClr val="163058"/>
                  </a:solidFill>
                  <a:latin typeface="Helvetica Neue"/>
                  <a:ea typeface="Helvetica Neue"/>
                  <a:cs typeface="Helvetica Neue"/>
                  <a:sym typeface="Helvetica Neue"/>
                </a:rPr>
                <a:t> 202</a:t>
              </a:r>
              <a:endParaRPr sz="1000" dirty="0">
                <a:solidFill>
                  <a:srgbClr val="163058"/>
                </a:solidFill>
                <a:latin typeface="Helvetica Neue"/>
                <a:ea typeface="Helvetica Neue"/>
                <a:cs typeface="Helvetica Neue"/>
                <a:sym typeface="Helvetica Neue"/>
              </a:endParaRPr>
            </a:p>
          </p:txBody>
        </p:sp>
      </p:grpSp>
      <p:grpSp>
        <p:nvGrpSpPr>
          <p:cNvPr id="708" name="Google Shape;708;p78"/>
          <p:cNvGrpSpPr/>
          <p:nvPr/>
        </p:nvGrpSpPr>
        <p:grpSpPr>
          <a:xfrm>
            <a:off x="6234090" y="1757657"/>
            <a:ext cx="1102665" cy="246221"/>
            <a:chOff x="231652" y="1959387"/>
            <a:chExt cx="821680" cy="163651"/>
          </a:xfrm>
        </p:grpSpPr>
        <p:sp>
          <p:nvSpPr>
            <p:cNvPr id="709" name="Google Shape;709;p78"/>
            <p:cNvSpPr/>
            <p:nvPr/>
          </p:nvSpPr>
          <p:spPr>
            <a:xfrm>
              <a:off x="274945" y="1986038"/>
              <a:ext cx="738076" cy="119823"/>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10" name="Google Shape;710;p78"/>
            <p:cNvSpPr txBox="1"/>
            <p:nvPr/>
          </p:nvSpPr>
          <p:spPr>
            <a:xfrm>
              <a:off x="231652" y="1959387"/>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chemeClr val="tx1"/>
                  </a:solidFill>
                  <a:latin typeface="Helvetica Neue"/>
                  <a:ea typeface="Helvetica Neue"/>
                  <a:cs typeface="Helvetica Neue"/>
                  <a:sym typeface="Helvetica Neue"/>
                </a:rPr>
                <a:t>VPWS 202</a:t>
              </a:r>
              <a:endParaRPr sz="1000" dirty="0">
                <a:solidFill>
                  <a:schemeClr val="tx1"/>
                </a:solidFill>
                <a:latin typeface="Helvetica Neue"/>
                <a:ea typeface="Helvetica Neue"/>
                <a:cs typeface="Helvetica Neue"/>
                <a:sym typeface="Helvetica Neue"/>
              </a:endParaRPr>
            </a:p>
          </p:txBody>
        </p:sp>
      </p:grpSp>
      <p:pic>
        <p:nvPicPr>
          <p:cNvPr id="88" name="Google Shape;632;p78">
            <a:extLst>
              <a:ext uri="{FF2B5EF4-FFF2-40B4-BE49-F238E27FC236}">
                <a16:creationId xmlns:a16="http://schemas.microsoft.com/office/drawing/2014/main" id="{B3185432-EC04-7B4C-85A3-ED8E426333C6}"/>
              </a:ext>
            </a:extLst>
          </p:cNvPr>
          <p:cNvPicPr preferRelativeResize="0"/>
          <p:nvPr/>
        </p:nvPicPr>
        <p:blipFill rotWithShape="1">
          <a:blip r:embed="rId5">
            <a:alphaModFix/>
          </a:blip>
          <a:srcRect/>
          <a:stretch/>
        </p:blipFill>
        <p:spPr>
          <a:xfrm>
            <a:off x="4008258" y="1354653"/>
            <a:ext cx="524858" cy="455914"/>
          </a:xfrm>
          <a:prstGeom prst="rect">
            <a:avLst/>
          </a:prstGeom>
          <a:noFill/>
          <a:ln>
            <a:noFill/>
          </a:ln>
        </p:spPr>
      </p:pic>
      <p:pic>
        <p:nvPicPr>
          <p:cNvPr id="89" name="Google Shape;632;p78">
            <a:extLst>
              <a:ext uri="{FF2B5EF4-FFF2-40B4-BE49-F238E27FC236}">
                <a16:creationId xmlns:a16="http://schemas.microsoft.com/office/drawing/2014/main" id="{FF028900-FE00-8145-9CA9-77190C11D308}"/>
              </a:ext>
            </a:extLst>
          </p:cNvPr>
          <p:cNvPicPr preferRelativeResize="0"/>
          <p:nvPr/>
        </p:nvPicPr>
        <p:blipFill rotWithShape="1">
          <a:blip r:embed="rId5">
            <a:alphaModFix/>
          </a:blip>
          <a:srcRect/>
          <a:stretch/>
        </p:blipFill>
        <p:spPr>
          <a:xfrm>
            <a:off x="3409454" y="2351308"/>
            <a:ext cx="524858" cy="455914"/>
          </a:xfrm>
          <a:prstGeom prst="rect">
            <a:avLst/>
          </a:prstGeom>
          <a:noFill/>
          <a:ln>
            <a:noFill/>
          </a:ln>
        </p:spPr>
      </p:pic>
      <p:pic>
        <p:nvPicPr>
          <p:cNvPr id="90" name="Google Shape;632;p78">
            <a:extLst>
              <a:ext uri="{FF2B5EF4-FFF2-40B4-BE49-F238E27FC236}">
                <a16:creationId xmlns:a16="http://schemas.microsoft.com/office/drawing/2014/main" id="{79C46296-2E12-B74D-A2A8-55A3A1D7092C}"/>
              </a:ext>
            </a:extLst>
          </p:cNvPr>
          <p:cNvPicPr preferRelativeResize="0"/>
          <p:nvPr/>
        </p:nvPicPr>
        <p:blipFill rotWithShape="1">
          <a:blip r:embed="rId5">
            <a:alphaModFix/>
          </a:blip>
          <a:srcRect/>
          <a:stretch/>
        </p:blipFill>
        <p:spPr>
          <a:xfrm>
            <a:off x="4910335" y="2558319"/>
            <a:ext cx="524858" cy="455914"/>
          </a:xfrm>
          <a:prstGeom prst="rect">
            <a:avLst/>
          </a:prstGeom>
          <a:noFill/>
          <a:ln>
            <a:noFill/>
          </a:ln>
        </p:spPr>
      </p:pic>
      <p:sp>
        <p:nvSpPr>
          <p:cNvPr id="91" name="Google Shape;704;p78">
            <a:extLst>
              <a:ext uri="{FF2B5EF4-FFF2-40B4-BE49-F238E27FC236}">
                <a16:creationId xmlns:a16="http://schemas.microsoft.com/office/drawing/2014/main" id="{8529C544-F452-A349-9B7F-8049E76D5148}"/>
              </a:ext>
            </a:extLst>
          </p:cNvPr>
          <p:cNvSpPr txBox="1"/>
          <p:nvPr/>
        </p:nvSpPr>
        <p:spPr>
          <a:xfrm>
            <a:off x="169321" y="2982587"/>
            <a:ext cx="1313960" cy="235001"/>
          </a:xfrm>
          <a:prstGeom prst="rect">
            <a:avLst/>
          </a:prstGeom>
          <a:solidFill>
            <a:schemeClr val="bg1"/>
          </a:solidFill>
          <a:ln w="12700">
            <a:solidFill>
              <a:schemeClr val="tx1"/>
            </a:solidFill>
            <a:prstDash val="sysDot"/>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163058"/>
                </a:solidFill>
                <a:latin typeface="Helvetica Neue"/>
                <a:ea typeface="Helvetica Neue"/>
                <a:cs typeface="Helvetica Neue"/>
                <a:sym typeface="Helvetica Neue"/>
              </a:rPr>
              <a:t>Attachment circuit (AC)</a:t>
            </a:r>
            <a:endParaRPr sz="800" dirty="0">
              <a:solidFill>
                <a:srgbClr val="163058"/>
              </a:solidFill>
              <a:latin typeface="Helvetica Neue"/>
              <a:ea typeface="Helvetica Neue"/>
              <a:cs typeface="Helvetica Neue"/>
              <a:sym typeface="Helvetica Neue"/>
            </a:endParaRPr>
          </a:p>
        </p:txBody>
      </p:sp>
      <p:cxnSp>
        <p:nvCxnSpPr>
          <p:cNvPr id="93" name="Google Shape;650;p78">
            <a:extLst>
              <a:ext uri="{FF2B5EF4-FFF2-40B4-BE49-F238E27FC236}">
                <a16:creationId xmlns:a16="http://schemas.microsoft.com/office/drawing/2014/main" id="{0D1E5572-6BA7-C844-98BE-2D8AA74ACE05}"/>
              </a:ext>
            </a:extLst>
          </p:cNvPr>
          <p:cNvCxnSpPr>
            <a:cxnSpLocks/>
          </p:cNvCxnSpPr>
          <p:nvPr/>
        </p:nvCxnSpPr>
        <p:spPr>
          <a:xfrm flipH="1">
            <a:off x="6919092" y="1568368"/>
            <a:ext cx="838607" cy="982773"/>
          </a:xfrm>
          <a:prstGeom prst="straightConnector1">
            <a:avLst/>
          </a:prstGeom>
          <a:noFill/>
          <a:ln w="25400" cap="flat" cmpd="sng">
            <a:solidFill>
              <a:schemeClr val="dk1"/>
            </a:solidFill>
            <a:prstDash val="sysDot"/>
            <a:round/>
            <a:headEnd type="none" w="sm" len="sm"/>
            <a:tailEnd type="triangle" w="med" len="med"/>
          </a:ln>
          <a:effectLst>
            <a:outerShdw blurRad="40000" dist="20000" dir="5400000" rotWithShape="0">
              <a:srgbClr val="000000">
                <a:alpha val="37647"/>
              </a:srgbClr>
            </a:outerShdw>
          </a:effectLst>
        </p:spPr>
      </p:cxnSp>
      <p:sp>
        <p:nvSpPr>
          <p:cNvPr id="4" name="Freeform 3">
            <a:extLst>
              <a:ext uri="{FF2B5EF4-FFF2-40B4-BE49-F238E27FC236}">
                <a16:creationId xmlns:a16="http://schemas.microsoft.com/office/drawing/2014/main" id="{0CB93D84-0544-4A40-91C7-3EF9AE7ABFC8}"/>
              </a:ext>
            </a:extLst>
          </p:cNvPr>
          <p:cNvSpPr/>
          <p:nvPr/>
        </p:nvSpPr>
        <p:spPr>
          <a:xfrm>
            <a:off x="1426101" y="2132949"/>
            <a:ext cx="879347" cy="967138"/>
          </a:xfrm>
          <a:custGeom>
            <a:avLst/>
            <a:gdLst>
              <a:gd name="connsiteX0" fmla="*/ 0 w 697424"/>
              <a:gd name="connsiteY0" fmla="*/ 914400 h 914400"/>
              <a:gd name="connsiteX1" fmla="*/ 534692 w 697424"/>
              <a:gd name="connsiteY1" fmla="*/ 751668 h 914400"/>
              <a:gd name="connsiteX2" fmla="*/ 697424 w 697424"/>
              <a:gd name="connsiteY2" fmla="*/ 0 h 914400"/>
            </a:gdLst>
            <a:ahLst/>
            <a:cxnLst>
              <a:cxn ang="0">
                <a:pos x="connsiteX0" y="connsiteY0"/>
              </a:cxn>
              <a:cxn ang="0">
                <a:pos x="connsiteX1" y="connsiteY1"/>
              </a:cxn>
              <a:cxn ang="0">
                <a:pos x="connsiteX2" y="connsiteY2"/>
              </a:cxn>
            </a:cxnLst>
            <a:rect l="l" t="t" r="r" b="b"/>
            <a:pathLst>
              <a:path w="697424" h="914400">
                <a:moveTo>
                  <a:pt x="0" y="914400"/>
                </a:moveTo>
                <a:cubicBezTo>
                  <a:pt x="209227" y="909234"/>
                  <a:pt x="418455" y="904068"/>
                  <a:pt x="534692" y="751668"/>
                </a:cubicBezTo>
                <a:cubicBezTo>
                  <a:pt x="650929" y="599268"/>
                  <a:pt x="674176" y="299634"/>
                  <a:pt x="697424" y="0"/>
                </a:cubicBezTo>
              </a:path>
            </a:pathLst>
          </a:custGeom>
          <a:noFill/>
          <a:ln>
            <a:prstDash val="sysDot"/>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Google Shape;704;p78">
            <a:extLst>
              <a:ext uri="{FF2B5EF4-FFF2-40B4-BE49-F238E27FC236}">
                <a16:creationId xmlns:a16="http://schemas.microsoft.com/office/drawing/2014/main" id="{6C01163E-81DE-F349-B483-A128BB3931CC}"/>
              </a:ext>
            </a:extLst>
          </p:cNvPr>
          <p:cNvSpPr txBox="1"/>
          <p:nvPr/>
        </p:nvSpPr>
        <p:spPr>
          <a:xfrm>
            <a:off x="2333080" y="893010"/>
            <a:ext cx="1529493" cy="235001"/>
          </a:xfrm>
          <a:prstGeom prst="rect">
            <a:avLst/>
          </a:prstGeom>
          <a:solidFill>
            <a:schemeClr val="bg1"/>
          </a:solidFill>
          <a:ln w="12700">
            <a:solidFill>
              <a:schemeClr val="tx1"/>
            </a:solidFill>
            <a:prstDash val="sysDot"/>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163058"/>
                </a:solidFill>
                <a:latin typeface="Helvetica Neue"/>
                <a:ea typeface="Helvetica Neue"/>
                <a:cs typeface="Helvetica Neue"/>
                <a:sym typeface="Helvetica Neue"/>
              </a:rPr>
              <a:t>EVPN VPWS Instance (EVI)</a:t>
            </a:r>
            <a:endParaRPr sz="800" dirty="0">
              <a:solidFill>
                <a:srgbClr val="163058"/>
              </a:solidFill>
              <a:latin typeface="Helvetica Neue"/>
              <a:ea typeface="Helvetica Neue"/>
              <a:cs typeface="Helvetica Neue"/>
              <a:sym typeface="Helvetica Neue"/>
            </a:endParaRPr>
          </a:p>
        </p:txBody>
      </p:sp>
      <p:cxnSp>
        <p:nvCxnSpPr>
          <p:cNvPr id="94" name="Google Shape;650;p78">
            <a:extLst>
              <a:ext uri="{FF2B5EF4-FFF2-40B4-BE49-F238E27FC236}">
                <a16:creationId xmlns:a16="http://schemas.microsoft.com/office/drawing/2014/main" id="{222FA740-ACC5-B148-99D1-3DEB3EC5F260}"/>
              </a:ext>
            </a:extLst>
          </p:cNvPr>
          <p:cNvCxnSpPr>
            <a:cxnSpLocks/>
          </p:cNvCxnSpPr>
          <p:nvPr/>
        </p:nvCxnSpPr>
        <p:spPr>
          <a:xfrm flipH="1">
            <a:off x="2900623" y="1192391"/>
            <a:ext cx="197324" cy="262212"/>
          </a:xfrm>
          <a:prstGeom prst="straightConnector1">
            <a:avLst/>
          </a:prstGeom>
          <a:noFill/>
          <a:ln w="25400" cap="flat" cmpd="sng">
            <a:solidFill>
              <a:schemeClr val="dk1"/>
            </a:solidFill>
            <a:prstDash val="sysDot"/>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79"/>
          <p:cNvSpPr txBox="1">
            <a:spLocks noGrp="1"/>
          </p:cNvSpPr>
          <p:nvPr>
            <p:ph type="title"/>
          </p:nvPr>
        </p:nvSpPr>
        <p:spPr>
          <a:xfrm>
            <a:off x="445741" y="296591"/>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Supported Topologies</a:t>
            </a:r>
            <a:endParaRPr dirty="0"/>
          </a:p>
        </p:txBody>
      </p:sp>
      <p:sp>
        <p:nvSpPr>
          <p:cNvPr id="716" name="Google Shape;716;p79"/>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11</a:t>
            </a:fld>
            <a:endParaRPr dirty="0">
              <a:solidFill>
                <a:srgbClr val="FFFFFE"/>
              </a:solidFill>
            </a:endParaRPr>
          </a:p>
        </p:txBody>
      </p:sp>
      <p:pic>
        <p:nvPicPr>
          <p:cNvPr id="717" name="Google Shape;717;p79"/>
          <p:cNvPicPr preferRelativeResize="0"/>
          <p:nvPr/>
        </p:nvPicPr>
        <p:blipFill rotWithShape="1">
          <a:blip r:embed="rId3">
            <a:alphaModFix/>
          </a:blip>
          <a:srcRect/>
          <a:stretch/>
        </p:blipFill>
        <p:spPr>
          <a:xfrm>
            <a:off x="359025" y="2555244"/>
            <a:ext cx="754195" cy="205280"/>
          </a:xfrm>
          <a:prstGeom prst="rect">
            <a:avLst/>
          </a:prstGeom>
          <a:noFill/>
          <a:ln>
            <a:noFill/>
          </a:ln>
        </p:spPr>
      </p:pic>
      <p:sp>
        <p:nvSpPr>
          <p:cNvPr id="718" name="Google Shape;718;p79"/>
          <p:cNvSpPr/>
          <p:nvPr/>
        </p:nvSpPr>
        <p:spPr>
          <a:xfrm>
            <a:off x="566270" y="2631223"/>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719" name="Google Shape;719;p79"/>
          <p:cNvCxnSpPr/>
          <p:nvPr/>
        </p:nvCxnSpPr>
        <p:spPr>
          <a:xfrm rot="10800000">
            <a:off x="1762151" y="2881580"/>
            <a:ext cx="27818" cy="663331"/>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cxnSp>
        <p:nvCxnSpPr>
          <p:cNvPr id="720" name="Google Shape;720;p79"/>
          <p:cNvCxnSpPr/>
          <p:nvPr/>
        </p:nvCxnSpPr>
        <p:spPr>
          <a:xfrm rot="10800000" flipH="1">
            <a:off x="1789969" y="2858071"/>
            <a:ext cx="897508" cy="686840"/>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pic>
        <p:nvPicPr>
          <p:cNvPr id="721" name="Google Shape;721;p79"/>
          <p:cNvPicPr preferRelativeResize="0"/>
          <p:nvPr/>
        </p:nvPicPr>
        <p:blipFill rotWithShape="1">
          <a:blip r:embed="rId3">
            <a:alphaModFix/>
          </a:blip>
          <a:srcRect/>
          <a:stretch/>
        </p:blipFill>
        <p:spPr>
          <a:xfrm>
            <a:off x="1412725" y="2503344"/>
            <a:ext cx="754195" cy="258826"/>
          </a:xfrm>
          <a:prstGeom prst="rect">
            <a:avLst/>
          </a:prstGeom>
          <a:noFill/>
          <a:ln>
            <a:noFill/>
          </a:ln>
        </p:spPr>
      </p:pic>
      <p:pic>
        <p:nvPicPr>
          <p:cNvPr id="722" name="Google Shape;722;p79"/>
          <p:cNvPicPr preferRelativeResize="0"/>
          <p:nvPr/>
        </p:nvPicPr>
        <p:blipFill rotWithShape="1">
          <a:blip r:embed="rId3">
            <a:alphaModFix/>
          </a:blip>
          <a:srcRect/>
          <a:stretch/>
        </p:blipFill>
        <p:spPr>
          <a:xfrm>
            <a:off x="2300210" y="2508683"/>
            <a:ext cx="754195" cy="258826"/>
          </a:xfrm>
          <a:prstGeom prst="rect">
            <a:avLst/>
          </a:prstGeom>
          <a:noFill/>
          <a:ln>
            <a:noFill/>
          </a:ln>
        </p:spPr>
      </p:pic>
      <p:sp>
        <p:nvSpPr>
          <p:cNvPr id="723" name="Google Shape;723;p79"/>
          <p:cNvSpPr/>
          <p:nvPr/>
        </p:nvSpPr>
        <p:spPr>
          <a:xfrm>
            <a:off x="1440439" y="2405996"/>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724" name="Google Shape;724;p79"/>
          <p:cNvSpPr/>
          <p:nvPr/>
        </p:nvSpPr>
        <p:spPr>
          <a:xfrm>
            <a:off x="2592821" y="2574087"/>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sp>
        <p:nvSpPr>
          <p:cNvPr id="725" name="Google Shape;725;p79"/>
          <p:cNvSpPr/>
          <p:nvPr/>
        </p:nvSpPr>
        <p:spPr>
          <a:xfrm>
            <a:off x="1592562" y="2597596"/>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pic>
        <p:nvPicPr>
          <p:cNvPr id="726" name="Google Shape;726;p79"/>
          <p:cNvPicPr preferRelativeResize="0"/>
          <p:nvPr/>
        </p:nvPicPr>
        <p:blipFill rotWithShape="1">
          <a:blip r:embed="rId4">
            <a:alphaModFix/>
          </a:blip>
          <a:srcRect/>
          <a:stretch/>
        </p:blipFill>
        <p:spPr>
          <a:xfrm>
            <a:off x="1576580" y="3549615"/>
            <a:ext cx="410796" cy="237668"/>
          </a:xfrm>
          <a:prstGeom prst="rect">
            <a:avLst/>
          </a:prstGeom>
          <a:noFill/>
          <a:ln>
            <a:noFill/>
          </a:ln>
        </p:spPr>
      </p:pic>
      <p:sp>
        <p:nvSpPr>
          <p:cNvPr id="727" name="Google Shape;727;p79"/>
          <p:cNvSpPr/>
          <p:nvPr/>
        </p:nvSpPr>
        <p:spPr>
          <a:xfrm>
            <a:off x="2339992" y="2389129"/>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Active-PE</a:t>
            </a:r>
            <a:endParaRPr sz="700" dirty="0">
              <a:solidFill>
                <a:srgbClr val="FFFFFF"/>
              </a:solidFill>
              <a:latin typeface="Gill Sans"/>
              <a:ea typeface="Gill Sans"/>
              <a:cs typeface="Gill Sans"/>
              <a:sym typeface="Gill Sans"/>
            </a:endParaRPr>
          </a:p>
        </p:txBody>
      </p:sp>
      <p:sp>
        <p:nvSpPr>
          <p:cNvPr id="728" name="Google Shape;728;p79"/>
          <p:cNvSpPr txBox="1"/>
          <p:nvPr/>
        </p:nvSpPr>
        <p:spPr>
          <a:xfrm>
            <a:off x="1446363" y="2968440"/>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29" name="Google Shape;729;p79"/>
          <p:cNvSpPr txBox="1"/>
          <p:nvPr/>
        </p:nvSpPr>
        <p:spPr>
          <a:xfrm>
            <a:off x="2605691" y="2618340"/>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30" name="Google Shape;730;p79"/>
          <p:cNvSpPr/>
          <p:nvPr/>
        </p:nvSpPr>
        <p:spPr>
          <a:xfrm>
            <a:off x="386739" y="2403080"/>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731" name="Google Shape;731;p79"/>
          <p:cNvSpPr txBox="1"/>
          <p:nvPr/>
        </p:nvSpPr>
        <p:spPr>
          <a:xfrm>
            <a:off x="566269" y="2654878"/>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cxnSp>
        <p:nvCxnSpPr>
          <p:cNvPr id="732" name="Google Shape;732;p79"/>
          <p:cNvCxnSpPr/>
          <p:nvPr/>
        </p:nvCxnSpPr>
        <p:spPr>
          <a:xfrm rot="10800000">
            <a:off x="735859" y="2915207"/>
            <a:ext cx="1054110" cy="629704"/>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sp>
        <p:nvSpPr>
          <p:cNvPr id="733" name="Google Shape;733;p79"/>
          <p:cNvSpPr txBox="1"/>
          <p:nvPr/>
        </p:nvSpPr>
        <p:spPr>
          <a:xfrm>
            <a:off x="1586701" y="2624558"/>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34" name="Google Shape;734;p79"/>
          <p:cNvSpPr txBox="1"/>
          <p:nvPr/>
        </p:nvSpPr>
        <p:spPr>
          <a:xfrm>
            <a:off x="701499" y="3831225"/>
            <a:ext cx="2170274"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Tahoma"/>
                <a:ea typeface="Tahoma"/>
                <a:cs typeface="Tahoma"/>
                <a:sym typeface="Tahoma"/>
              </a:rPr>
              <a:t>Multi-node Active-Active Site </a:t>
            </a:r>
            <a:endParaRPr sz="1200" dirty="0">
              <a:solidFill>
                <a:schemeClr val="tx1"/>
              </a:solidFill>
              <a:latin typeface="Tahoma"/>
              <a:ea typeface="Tahoma"/>
              <a:cs typeface="Tahoma"/>
              <a:sym typeface="Tahoma"/>
            </a:endParaRPr>
          </a:p>
        </p:txBody>
      </p:sp>
      <p:sp>
        <p:nvSpPr>
          <p:cNvPr id="737" name="Google Shape;737;p79"/>
          <p:cNvSpPr/>
          <p:nvPr/>
        </p:nvSpPr>
        <p:spPr>
          <a:xfrm>
            <a:off x="385873" y="3537345"/>
            <a:ext cx="985780" cy="209365"/>
          </a:xfrm>
          <a:prstGeom prst="roundRect">
            <a:avLst>
              <a:gd name="adj" fmla="val 16667"/>
            </a:avLst>
          </a:prstGeom>
          <a:no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Gill Sans"/>
              <a:buNone/>
            </a:pPr>
            <a:r>
              <a:rPr lang="en-US" sz="700" b="0" i="0" u="none" strike="noStrike" cap="none" dirty="0">
                <a:solidFill>
                  <a:srgbClr val="000000"/>
                </a:solidFill>
                <a:latin typeface="Gill Sans"/>
                <a:ea typeface="Gill Sans"/>
                <a:cs typeface="Gill Sans"/>
                <a:sym typeface="Gill Sans"/>
              </a:rPr>
              <a:t>Ethernet Segment A</a:t>
            </a:r>
            <a:endParaRPr sz="700" b="0" i="0" u="none" strike="noStrike" cap="none" dirty="0">
              <a:solidFill>
                <a:srgbClr val="000000"/>
              </a:solidFill>
              <a:latin typeface="Gill Sans"/>
              <a:ea typeface="Gill Sans"/>
              <a:cs typeface="Gill Sans"/>
              <a:sym typeface="Gill Sans"/>
            </a:endParaRPr>
          </a:p>
        </p:txBody>
      </p:sp>
      <p:sp>
        <p:nvSpPr>
          <p:cNvPr id="738" name="Google Shape;738;p79"/>
          <p:cNvSpPr/>
          <p:nvPr/>
        </p:nvSpPr>
        <p:spPr>
          <a:xfrm>
            <a:off x="929653" y="3116519"/>
            <a:ext cx="1566124" cy="197612"/>
          </a:xfrm>
          <a:prstGeom prst="roundRect">
            <a:avLst>
              <a:gd name="adj" fmla="val 16667"/>
            </a:avLst>
          </a:prstGeom>
          <a:noFill/>
          <a:ln w="12700" cap="flat" cmpd="sng">
            <a:solidFill>
              <a:schemeClr val="tx1"/>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739" name="Google Shape;739;p79"/>
          <p:cNvCxnSpPr/>
          <p:nvPr/>
        </p:nvCxnSpPr>
        <p:spPr>
          <a:xfrm rot="10800000" flipH="1">
            <a:off x="704804" y="3250572"/>
            <a:ext cx="177580" cy="239731"/>
          </a:xfrm>
          <a:prstGeom prst="straightConnector1">
            <a:avLst/>
          </a:prstGeom>
          <a:noFill/>
          <a:ln w="254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740" name="Google Shape;740;p79"/>
          <p:cNvCxnSpPr/>
          <p:nvPr/>
        </p:nvCxnSpPr>
        <p:spPr>
          <a:xfrm rot="10800000" flipH="1">
            <a:off x="741749" y="2070017"/>
            <a:ext cx="163699" cy="333063"/>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cxnSp>
        <p:nvCxnSpPr>
          <p:cNvPr id="741" name="Google Shape;741;p79"/>
          <p:cNvCxnSpPr/>
          <p:nvPr/>
        </p:nvCxnSpPr>
        <p:spPr>
          <a:xfrm rot="10800000">
            <a:off x="2517888" y="2049065"/>
            <a:ext cx="177114" cy="340064"/>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cxnSp>
        <p:nvCxnSpPr>
          <p:cNvPr id="742" name="Google Shape;742;p79"/>
          <p:cNvCxnSpPr/>
          <p:nvPr/>
        </p:nvCxnSpPr>
        <p:spPr>
          <a:xfrm rot="10800000" flipH="1">
            <a:off x="1795449" y="2070017"/>
            <a:ext cx="2292" cy="335979"/>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sp>
        <p:nvSpPr>
          <p:cNvPr id="743" name="Google Shape;743;p79"/>
          <p:cNvSpPr/>
          <p:nvPr/>
        </p:nvSpPr>
        <p:spPr>
          <a:xfrm>
            <a:off x="717724" y="1914593"/>
            <a:ext cx="1030456" cy="1673158"/>
          </a:xfrm>
          <a:custGeom>
            <a:avLst/>
            <a:gdLst/>
            <a:ahLst/>
            <a:cxnLst/>
            <a:rect l="l" t="t" r="r" b="b"/>
            <a:pathLst>
              <a:path w="1030456" h="1673158" extrusionOk="0">
                <a:moveTo>
                  <a:pt x="1030456" y="1673158"/>
                </a:moveTo>
                <a:cubicBezTo>
                  <a:pt x="697553" y="1454285"/>
                  <a:pt x="364651" y="1235413"/>
                  <a:pt x="193877" y="1070043"/>
                </a:cubicBezTo>
                <a:cubicBezTo>
                  <a:pt x="23102" y="904673"/>
                  <a:pt x="-16889" y="859278"/>
                  <a:pt x="5809" y="680937"/>
                </a:cubicBezTo>
                <a:cubicBezTo>
                  <a:pt x="28507" y="502596"/>
                  <a:pt x="330064" y="0"/>
                  <a:pt x="330064" y="0"/>
                </a:cubicBezTo>
              </a:path>
            </a:pathLst>
          </a:custGeom>
          <a:no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744" name="Google Shape;744;p79"/>
          <p:cNvSpPr/>
          <p:nvPr/>
        </p:nvSpPr>
        <p:spPr>
          <a:xfrm flipH="1">
            <a:off x="1821758" y="1914593"/>
            <a:ext cx="993805" cy="1673158"/>
          </a:xfrm>
          <a:custGeom>
            <a:avLst/>
            <a:gdLst/>
            <a:ahLst/>
            <a:cxnLst/>
            <a:rect l="l" t="t" r="r" b="b"/>
            <a:pathLst>
              <a:path w="1030456" h="1673158" extrusionOk="0">
                <a:moveTo>
                  <a:pt x="1030456" y="1673158"/>
                </a:moveTo>
                <a:cubicBezTo>
                  <a:pt x="697553" y="1454285"/>
                  <a:pt x="364651" y="1235413"/>
                  <a:pt x="193877" y="1070043"/>
                </a:cubicBezTo>
                <a:cubicBezTo>
                  <a:pt x="23102" y="904673"/>
                  <a:pt x="-16889" y="859278"/>
                  <a:pt x="5809" y="680937"/>
                </a:cubicBezTo>
                <a:cubicBezTo>
                  <a:pt x="28507" y="502596"/>
                  <a:pt x="330064" y="0"/>
                  <a:pt x="330064" y="0"/>
                </a:cubicBezTo>
              </a:path>
            </a:pathLst>
          </a:custGeom>
          <a:no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745" name="Google Shape;745;p79"/>
          <p:cNvSpPr/>
          <p:nvPr/>
        </p:nvSpPr>
        <p:spPr>
          <a:xfrm>
            <a:off x="1774120" y="1992415"/>
            <a:ext cx="6485" cy="1549940"/>
          </a:xfrm>
          <a:custGeom>
            <a:avLst/>
            <a:gdLst/>
            <a:ahLst/>
            <a:cxnLst/>
            <a:rect l="l" t="t" r="r" b="b"/>
            <a:pathLst>
              <a:path w="6485" h="1549940" extrusionOk="0">
                <a:moveTo>
                  <a:pt x="6485" y="1549940"/>
                </a:moveTo>
                <a:lnTo>
                  <a:pt x="0" y="0"/>
                </a:lnTo>
              </a:path>
            </a:pathLst>
          </a:custGeom>
          <a:noFill/>
          <a:ln w="15875" cap="flat" cmpd="sng">
            <a:solidFill>
              <a:srgbClr val="C00000"/>
            </a:solidFill>
            <a:prstDash val="solid"/>
            <a:miter lim="800000"/>
            <a:headEnd type="triangle"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cxnSp>
        <p:nvCxnSpPr>
          <p:cNvPr id="746" name="Google Shape;746;p79"/>
          <p:cNvCxnSpPr/>
          <p:nvPr/>
        </p:nvCxnSpPr>
        <p:spPr>
          <a:xfrm rot="10800000">
            <a:off x="7632065" y="2907250"/>
            <a:ext cx="27818" cy="663331"/>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pic>
        <p:nvPicPr>
          <p:cNvPr id="747" name="Google Shape;747;p79"/>
          <p:cNvPicPr preferRelativeResize="0"/>
          <p:nvPr/>
        </p:nvPicPr>
        <p:blipFill rotWithShape="1">
          <a:blip r:embed="rId3">
            <a:alphaModFix/>
          </a:blip>
          <a:srcRect/>
          <a:stretch/>
        </p:blipFill>
        <p:spPr>
          <a:xfrm>
            <a:off x="7282639" y="2529014"/>
            <a:ext cx="754195" cy="258826"/>
          </a:xfrm>
          <a:prstGeom prst="rect">
            <a:avLst/>
          </a:prstGeom>
          <a:noFill/>
          <a:ln>
            <a:noFill/>
          </a:ln>
        </p:spPr>
      </p:pic>
      <p:sp>
        <p:nvSpPr>
          <p:cNvPr id="748" name="Google Shape;748;p79"/>
          <p:cNvSpPr/>
          <p:nvPr/>
        </p:nvSpPr>
        <p:spPr>
          <a:xfrm>
            <a:off x="7310353" y="2431666"/>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749" name="Google Shape;749;p79"/>
          <p:cNvSpPr/>
          <p:nvPr/>
        </p:nvSpPr>
        <p:spPr>
          <a:xfrm>
            <a:off x="7462476" y="2623266"/>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pic>
        <p:nvPicPr>
          <p:cNvPr id="750" name="Google Shape;750;p79"/>
          <p:cNvPicPr preferRelativeResize="0"/>
          <p:nvPr/>
        </p:nvPicPr>
        <p:blipFill rotWithShape="1">
          <a:blip r:embed="rId4">
            <a:alphaModFix/>
          </a:blip>
          <a:srcRect/>
          <a:stretch/>
        </p:blipFill>
        <p:spPr>
          <a:xfrm>
            <a:off x="7446494" y="3575285"/>
            <a:ext cx="410796" cy="237668"/>
          </a:xfrm>
          <a:prstGeom prst="rect">
            <a:avLst/>
          </a:prstGeom>
          <a:noFill/>
          <a:ln>
            <a:noFill/>
          </a:ln>
        </p:spPr>
      </p:pic>
      <p:sp>
        <p:nvSpPr>
          <p:cNvPr id="751" name="Google Shape;751;p79"/>
          <p:cNvSpPr txBox="1"/>
          <p:nvPr/>
        </p:nvSpPr>
        <p:spPr>
          <a:xfrm>
            <a:off x="7456615" y="2650228"/>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52" name="Google Shape;752;p79"/>
          <p:cNvSpPr txBox="1"/>
          <p:nvPr/>
        </p:nvSpPr>
        <p:spPr>
          <a:xfrm>
            <a:off x="6980660" y="3856895"/>
            <a:ext cx="1351781"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Tahoma"/>
                <a:ea typeface="Tahoma"/>
                <a:cs typeface="Tahoma"/>
                <a:sym typeface="Tahoma"/>
              </a:rPr>
              <a:t>Single-Node Site </a:t>
            </a:r>
            <a:endParaRPr sz="1200" dirty="0">
              <a:solidFill>
                <a:schemeClr val="tx1"/>
              </a:solidFill>
              <a:latin typeface="Tahoma"/>
              <a:ea typeface="Tahoma"/>
              <a:cs typeface="Tahoma"/>
              <a:sym typeface="Tahoma"/>
            </a:endParaRPr>
          </a:p>
        </p:txBody>
      </p:sp>
      <p:sp>
        <p:nvSpPr>
          <p:cNvPr id="755" name="Google Shape;755;p79"/>
          <p:cNvSpPr/>
          <p:nvPr/>
        </p:nvSpPr>
        <p:spPr>
          <a:xfrm>
            <a:off x="6255787" y="3489156"/>
            <a:ext cx="985780" cy="209365"/>
          </a:xfrm>
          <a:prstGeom prst="roundRect">
            <a:avLst>
              <a:gd name="adj" fmla="val 16667"/>
            </a:avLst>
          </a:prstGeom>
          <a:no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Gill Sans"/>
              <a:buNone/>
            </a:pPr>
            <a:r>
              <a:rPr lang="en-US" sz="700" b="0" i="0" u="none" strike="noStrike" cap="none" dirty="0">
                <a:solidFill>
                  <a:srgbClr val="000000"/>
                </a:solidFill>
                <a:latin typeface="Gill Sans"/>
                <a:ea typeface="Gill Sans"/>
                <a:cs typeface="Gill Sans"/>
                <a:sym typeface="Gill Sans"/>
              </a:rPr>
              <a:t>Ethernet Segment A</a:t>
            </a:r>
            <a:endParaRPr sz="700" b="0" i="0" u="none" strike="noStrike" cap="none" dirty="0">
              <a:solidFill>
                <a:srgbClr val="000000"/>
              </a:solidFill>
              <a:latin typeface="Gill Sans"/>
              <a:ea typeface="Gill Sans"/>
              <a:cs typeface="Gill Sans"/>
              <a:sym typeface="Gill Sans"/>
            </a:endParaRPr>
          </a:p>
        </p:txBody>
      </p:sp>
      <p:cxnSp>
        <p:nvCxnSpPr>
          <p:cNvPr id="756" name="Google Shape;756;p79"/>
          <p:cNvCxnSpPr/>
          <p:nvPr/>
        </p:nvCxnSpPr>
        <p:spPr>
          <a:xfrm rot="10800000" flipH="1">
            <a:off x="7151206" y="3209877"/>
            <a:ext cx="424051" cy="230024"/>
          </a:xfrm>
          <a:prstGeom prst="straightConnector1">
            <a:avLst/>
          </a:prstGeom>
          <a:noFill/>
          <a:ln w="254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757" name="Google Shape;757;p79"/>
          <p:cNvCxnSpPr/>
          <p:nvPr/>
        </p:nvCxnSpPr>
        <p:spPr>
          <a:xfrm rot="10800000" flipH="1">
            <a:off x="7665363" y="2095687"/>
            <a:ext cx="2292" cy="335979"/>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sp>
        <p:nvSpPr>
          <p:cNvPr id="758" name="Google Shape;758;p79"/>
          <p:cNvSpPr/>
          <p:nvPr/>
        </p:nvSpPr>
        <p:spPr>
          <a:xfrm>
            <a:off x="7644034" y="2018085"/>
            <a:ext cx="6485" cy="1549940"/>
          </a:xfrm>
          <a:custGeom>
            <a:avLst/>
            <a:gdLst/>
            <a:ahLst/>
            <a:cxnLst/>
            <a:rect l="l" t="t" r="r" b="b"/>
            <a:pathLst>
              <a:path w="6485" h="1549940" extrusionOk="0">
                <a:moveTo>
                  <a:pt x="6485" y="1549940"/>
                </a:moveTo>
                <a:lnTo>
                  <a:pt x="0" y="0"/>
                </a:lnTo>
              </a:path>
            </a:pathLst>
          </a:custGeom>
          <a:noFill/>
          <a:ln w="15875" cap="flat" cmpd="sng">
            <a:solidFill>
              <a:srgbClr val="C00000"/>
            </a:solidFill>
            <a:prstDash val="solid"/>
            <a:miter lim="800000"/>
            <a:headEnd type="triangle"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grpSp>
        <p:nvGrpSpPr>
          <p:cNvPr id="759" name="Google Shape;759;p79"/>
          <p:cNvGrpSpPr/>
          <p:nvPr/>
        </p:nvGrpSpPr>
        <p:grpSpPr>
          <a:xfrm>
            <a:off x="7887863" y="3023197"/>
            <a:ext cx="1102665" cy="246221"/>
            <a:chOff x="231652" y="1959387"/>
            <a:chExt cx="821680" cy="163651"/>
          </a:xfrm>
        </p:grpSpPr>
        <p:sp>
          <p:nvSpPr>
            <p:cNvPr id="760" name="Google Shape;760;p79"/>
            <p:cNvSpPr/>
            <p:nvPr/>
          </p:nvSpPr>
          <p:spPr>
            <a:xfrm>
              <a:off x="274946" y="1986037"/>
              <a:ext cx="703874" cy="127014"/>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61" name="Google Shape;761;p79"/>
            <p:cNvSpPr txBox="1"/>
            <p:nvPr/>
          </p:nvSpPr>
          <p:spPr>
            <a:xfrm>
              <a:off x="231652" y="1959387"/>
              <a:ext cx="821680" cy="16365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Dot1q Trunk</a:t>
              </a:r>
              <a:endParaRPr sz="1000" dirty="0">
                <a:solidFill>
                  <a:srgbClr val="163058"/>
                </a:solidFill>
                <a:latin typeface="Helvetica Neue"/>
                <a:ea typeface="Helvetica Neue"/>
                <a:cs typeface="Helvetica Neue"/>
                <a:sym typeface="Helvetica Neue"/>
              </a:endParaRPr>
            </a:p>
          </p:txBody>
        </p:sp>
      </p:grpSp>
      <p:cxnSp>
        <p:nvCxnSpPr>
          <p:cNvPr id="762" name="Google Shape;762;p79"/>
          <p:cNvCxnSpPr>
            <a:cxnSpLocks/>
          </p:cNvCxnSpPr>
          <p:nvPr/>
        </p:nvCxnSpPr>
        <p:spPr>
          <a:xfrm flipH="1" flipV="1">
            <a:off x="7697637" y="3002901"/>
            <a:ext cx="224637" cy="146521"/>
          </a:xfrm>
          <a:prstGeom prst="straightConnector1">
            <a:avLst/>
          </a:prstGeom>
          <a:noFill/>
          <a:ln w="12700" cap="flat" cmpd="sng">
            <a:solidFill>
              <a:srgbClr val="223957"/>
            </a:solidFill>
            <a:prstDash val="sysDot"/>
            <a:round/>
            <a:headEnd type="none" w="sm" len="sm"/>
            <a:tailEnd type="triangle" w="med" len="med"/>
          </a:ln>
          <a:effectLst>
            <a:outerShdw blurRad="40000" dist="20000" dir="5400000" rotWithShape="0">
              <a:srgbClr val="000000">
                <a:alpha val="37647"/>
              </a:srgbClr>
            </a:outerShdw>
          </a:effectLst>
        </p:spPr>
      </p:cxnSp>
      <p:grpSp>
        <p:nvGrpSpPr>
          <p:cNvPr id="763" name="Google Shape;763;p79"/>
          <p:cNvGrpSpPr/>
          <p:nvPr/>
        </p:nvGrpSpPr>
        <p:grpSpPr>
          <a:xfrm>
            <a:off x="5871362" y="2944938"/>
            <a:ext cx="1102665" cy="400110"/>
            <a:chOff x="225242" y="1923949"/>
            <a:chExt cx="821680" cy="195195"/>
          </a:xfrm>
        </p:grpSpPr>
        <p:sp>
          <p:nvSpPr>
            <p:cNvPr id="764" name="Google Shape;764;p79"/>
            <p:cNvSpPr/>
            <p:nvPr/>
          </p:nvSpPr>
          <p:spPr>
            <a:xfrm>
              <a:off x="274946" y="1931175"/>
              <a:ext cx="703874" cy="181876"/>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65" name="Google Shape;765;p79"/>
            <p:cNvSpPr txBox="1"/>
            <p:nvPr/>
          </p:nvSpPr>
          <p:spPr>
            <a:xfrm>
              <a:off x="225242" y="1923949"/>
              <a:ext cx="821680" cy="1951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Dot1q Trunk</a:t>
              </a:r>
              <a:endParaRPr dirty="0"/>
            </a:p>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(Port-Channel)</a:t>
              </a:r>
              <a:endParaRPr sz="1000" dirty="0">
                <a:solidFill>
                  <a:srgbClr val="163058"/>
                </a:solidFill>
                <a:latin typeface="Helvetica Neue"/>
                <a:ea typeface="Helvetica Neue"/>
                <a:cs typeface="Helvetica Neue"/>
                <a:sym typeface="Helvetica Neue"/>
              </a:endParaRPr>
            </a:p>
          </p:txBody>
        </p:sp>
      </p:grpSp>
      <p:grpSp>
        <p:nvGrpSpPr>
          <p:cNvPr id="766" name="Google Shape;766;p79"/>
          <p:cNvGrpSpPr/>
          <p:nvPr/>
        </p:nvGrpSpPr>
        <p:grpSpPr>
          <a:xfrm>
            <a:off x="2739814" y="2973581"/>
            <a:ext cx="1102665" cy="400110"/>
            <a:chOff x="225242" y="1923949"/>
            <a:chExt cx="821680" cy="195195"/>
          </a:xfrm>
        </p:grpSpPr>
        <p:sp>
          <p:nvSpPr>
            <p:cNvPr id="767" name="Google Shape;767;p79"/>
            <p:cNvSpPr/>
            <p:nvPr/>
          </p:nvSpPr>
          <p:spPr>
            <a:xfrm>
              <a:off x="274946" y="1931175"/>
              <a:ext cx="703874" cy="181876"/>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rgbClr val="FFFFFE"/>
                </a:solidFill>
                <a:latin typeface="Gill Sans"/>
                <a:ea typeface="Gill Sans"/>
                <a:cs typeface="Gill Sans"/>
                <a:sym typeface="Gill Sans"/>
              </a:endParaRPr>
            </a:p>
          </p:txBody>
        </p:sp>
        <p:sp>
          <p:nvSpPr>
            <p:cNvPr id="768" name="Google Shape;768;p79"/>
            <p:cNvSpPr txBox="1"/>
            <p:nvPr/>
          </p:nvSpPr>
          <p:spPr>
            <a:xfrm>
              <a:off x="225242" y="1923949"/>
              <a:ext cx="821680" cy="19519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Dot1q Trunk</a:t>
              </a:r>
              <a:endParaRPr dirty="0"/>
            </a:p>
            <a:p>
              <a:pPr marL="0" marR="0" lvl="0" indent="0" algn="ctr" rtl="0">
                <a:spcBef>
                  <a:spcPts val="0"/>
                </a:spcBef>
                <a:spcAft>
                  <a:spcPts val="0"/>
                </a:spcAft>
                <a:buNone/>
              </a:pPr>
              <a:r>
                <a:rPr lang="en-US" sz="1000" dirty="0">
                  <a:solidFill>
                    <a:srgbClr val="163058"/>
                  </a:solidFill>
                  <a:latin typeface="Helvetica Neue"/>
                  <a:ea typeface="Helvetica Neue"/>
                  <a:cs typeface="Helvetica Neue"/>
                  <a:sym typeface="Helvetica Neue"/>
                </a:rPr>
                <a:t>(Port-Channel)</a:t>
              </a:r>
              <a:endParaRPr sz="1000" dirty="0">
                <a:solidFill>
                  <a:srgbClr val="163058"/>
                </a:solidFill>
                <a:latin typeface="Helvetica Neue"/>
                <a:ea typeface="Helvetica Neue"/>
                <a:cs typeface="Helvetica Neue"/>
                <a:sym typeface="Helvetica Neue"/>
              </a:endParaRPr>
            </a:p>
          </p:txBody>
        </p:sp>
      </p:grpSp>
      <p:cxnSp>
        <p:nvCxnSpPr>
          <p:cNvPr id="769" name="Google Shape;769;p79"/>
          <p:cNvCxnSpPr>
            <a:cxnSpLocks/>
          </p:cNvCxnSpPr>
          <p:nvPr/>
        </p:nvCxnSpPr>
        <p:spPr>
          <a:xfrm flipH="1">
            <a:off x="2535183" y="3163125"/>
            <a:ext cx="246300" cy="52200"/>
          </a:xfrm>
          <a:prstGeom prst="straightConnector1">
            <a:avLst/>
          </a:prstGeom>
          <a:noFill/>
          <a:ln w="12700" cap="flat" cmpd="sng">
            <a:solidFill>
              <a:srgbClr val="223957"/>
            </a:solidFill>
            <a:prstDash val="sysDot"/>
            <a:round/>
            <a:headEnd type="none" w="sm" len="sm"/>
            <a:tailEnd type="triangle" w="med" len="med"/>
          </a:ln>
          <a:effectLst>
            <a:outerShdw blurRad="40000" dist="20000" dir="5400000" rotWithShape="0">
              <a:srgbClr val="000000">
                <a:alpha val="37647"/>
              </a:srgbClr>
            </a:outerShdw>
          </a:effectLst>
        </p:spPr>
      </p:cxnSp>
      <p:pic>
        <p:nvPicPr>
          <p:cNvPr id="770" name="Google Shape;770;p79"/>
          <p:cNvPicPr preferRelativeResize="0"/>
          <p:nvPr/>
        </p:nvPicPr>
        <p:blipFill rotWithShape="1">
          <a:blip r:embed="rId3">
            <a:alphaModFix/>
          </a:blip>
          <a:srcRect/>
          <a:stretch/>
        </p:blipFill>
        <p:spPr>
          <a:xfrm>
            <a:off x="3495560" y="2538540"/>
            <a:ext cx="754195" cy="205280"/>
          </a:xfrm>
          <a:prstGeom prst="rect">
            <a:avLst/>
          </a:prstGeom>
          <a:noFill/>
          <a:ln>
            <a:noFill/>
          </a:ln>
        </p:spPr>
      </p:pic>
      <p:sp>
        <p:nvSpPr>
          <p:cNvPr id="771" name="Google Shape;771;p79"/>
          <p:cNvSpPr/>
          <p:nvPr/>
        </p:nvSpPr>
        <p:spPr>
          <a:xfrm>
            <a:off x="3702805" y="2614519"/>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772" name="Google Shape;772;p79"/>
          <p:cNvCxnSpPr/>
          <p:nvPr/>
        </p:nvCxnSpPr>
        <p:spPr>
          <a:xfrm rot="10800000">
            <a:off x="4898686" y="2864876"/>
            <a:ext cx="27818" cy="663331"/>
          </a:xfrm>
          <a:prstGeom prst="straightConnector1">
            <a:avLst/>
          </a:prstGeom>
          <a:noFill/>
          <a:ln w="19050" cap="flat" cmpd="sng">
            <a:solidFill>
              <a:srgbClr val="87BD69"/>
            </a:solidFill>
            <a:prstDash val="dot"/>
            <a:round/>
            <a:headEnd type="none" w="sm" len="sm"/>
            <a:tailEnd type="none" w="sm" len="sm"/>
          </a:ln>
          <a:effectLst>
            <a:outerShdw blurRad="40000" dist="20000" dir="5400000" rotWithShape="0">
              <a:srgbClr val="000000">
                <a:alpha val="37647"/>
              </a:srgbClr>
            </a:outerShdw>
          </a:effectLst>
        </p:spPr>
      </p:cxnSp>
      <p:cxnSp>
        <p:nvCxnSpPr>
          <p:cNvPr id="773" name="Google Shape;773;p79"/>
          <p:cNvCxnSpPr/>
          <p:nvPr/>
        </p:nvCxnSpPr>
        <p:spPr>
          <a:xfrm rot="10800000" flipH="1">
            <a:off x="4926504" y="2841367"/>
            <a:ext cx="897508" cy="686840"/>
          </a:xfrm>
          <a:prstGeom prst="straightConnector1">
            <a:avLst/>
          </a:prstGeom>
          <a:noFill/>
          <a:ln w="19050" cap="flat" cmpd="sng">
            <a:solidFill>
              <a:srgbClr val="87BD69"/>
            </a:solidFill>
            <a:prstDash val="dot"/>
            <a:round/>
            <a:headEnd type="none" w="sm" len="sm"/>
            <a:tailEnd type="none" w="sm" len="sm"/>
          </a:ln>
          <a:effectLst>
            <a:outerShdw blurRad="40000" dist="20000" dir="5400000" rotWithShape="0">
              <a:srgbClr val="000000">
                <a:alpha val="37647"/>
              </a:srgbClr>
            </a:outerShdw>
          </a:effectLst>
        </p:spPr>
      </p:cxnSp>
      <p:pic>
        <p:nvPicPr>
          <p:cNvPr id="774" name="Google Shape;774;p79"/>
          <p:cNvPicPr preferRelativeResize="0"/>
          <p:nvPr/>
        </p:nvPicPr>
        <p:blipFill rotWithShape="1">
          <a:blip r:embed="rId3">
            <a:alphaModFix/>
          </a:blip>
          <a:srcRect/>
          <a:stretch/>
        </p:blipFill>
        <p:spPr>
          <a:xfrm>
            <a:off x="4549260" y="2486640"/>
            <a:ext cx="754195" cy="258826"/>
          </a:xfrm>
          <a:prstGeom prst="rect">
            <a:avLst/>
          </a:prstGeom>
          <a:noFill/>
          <a:ln>
            <a:noFill/>
          </a:ln>
        </p:spPr>
      </p:pic>
      <p:pic>
        <p:nvPicPr>
          <p:cNvPr id="775" name="Google Shape;775;p79"/>
          <p:cNvPicPr preferRelativeResize="0"/>
          <p:nvPr/>
        </p:nvPicPr>
        <p:blipFill rotWithShape="1">
          <a:blip r:embed="rId3">
            <a:alphaModFix/>
          </a:blip>
          <a:srcRect/>
          <a:stretch/>
        </p:blipFill>
        <p:spPr>
          <a:xfrm>
            <a:off x="5436745" y="2491979"/>
            <a:ext cx="754195" cy="258826"/>
          </a:xfrm>
          <a:prstGeom prst="rect">
            <a:avLst/>
          </a:prstGeom>
          <a:noFill/>
          <a:ln>
            <a:noFill/>
          </a:ln>
        </p:spPr>
      </p:pic>
      <p:sp>
        <p:nvSpPr>
          <p:cNvPr id="776" name="Google Shape;776;p79"/>
          <p:cNvSpPr/>
          <p:nvPr/>
        </p:nvSpPr>
        <p:spPr>
          <a:xfrm>
            <a:off x="4576974" y="2389292"/>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777" name="Google Shape;777;p79"/>
          <p:cNvSpPr/>
          <p:nvPr/>
        </p:nvSpPr>
        <p:spPr>
          <a:xfrm>
            <a:off x="5729356" y="2557383"/>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sp>
        <p:nvSpPr>
          <p:cNvPr id="778" name="Google Shape;778;p79"/>
          <p:cNvSpPr/>
          <p:nvPr/>
        </p:nvSpPr>
        <p:spPr>
          <a:xfrm>
            <a:off x="4729097" y="2580892"/>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pic>
        <p:nvPicPr>
          <p:cNvPr id="779" name="Google Shape;779;p79"/>
          <p:cNvPicPr preferRelativeResize="0"/>
          <p:nvPr/>
        </p:nvPicPr>
        <p:blipFill rotWithShape="1">
          <a:blip r:embed="rId4">
            <a:alphaModFix/>
          </a:blip>
          <a:srcRect/>
          <a:stretch/>
        </p:blipFill>
        <p:spPr>
          <a:xfrm>
            <a:off x="4713115" y="3532911"/>
            <a:ext cx="410796" cy="237668"/>
          </a:xfrm>
          <a:prstGeom prst="rect">
            <a:avLst/>
          </a:prstGeom>
          <a:noFill/>
          <a:ln>
            <a:noFill/>
          </a:ln>
        </p:spPr>
      </p:pic>
      <p:sp>
        <p:nvSpPr>
          <p:cNvPr id="780" name="Google Shape;780;p79"/>
          <p:cNvSpPr/>
          <p:nvPr/>
        </p:nvSpPr>
        <p:spPr>
          <a:xfrm>
            <a:off x="5476527" y="2372425"/>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Active-PE</a:t>
            </a:r>
            <a:endParaRPr sz="700" dirty="0">
              <a:solidFill>
                <a:srgbClr val="FFFFFF"/>
              </a:solidFill>
              <a:latin typeface="Gill Sans"/>
              <a:ea typeface="Gill Sans"/>
              <a:cs typeface="Gill Sans"/>
              <a:sym typeface="Gill Sans"/>
            </a:endParaRPr>
          </a:p>
        </p:txBody>
      </p:sp>
      <p:sp>
        <p:nvSpPr>
          <p:cNvPr id="781" name="Google Shape;781;p79"/>
          <p:cNvSpPr txBox="1"/>
          <p:nvPr/>
        </p:nvSpPr>
        <p:spPr>
          <a:xfrm>
            <a:off x="4582898" y="2951736"/>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82" name="Google Shape;782;p79"/>
          <p:cNvSpPr txBox="1"/>
          <p:nvPr/>
        </p:nvSpPr>
        <p:spPr>
          <a:xfrm>
            <a:off x="5742226" y="2601636"/>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83" name="Google Shape;783;p79"/>
          <p:cNvSpPr/>
          <p:nvPr/>
        </p:nvSpPr>
        <p:spPr>
          <a:xfrm>
            <a:off x="3523274" y="2386376"/>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784" name="Google Shape;784;p79"/>
          <p:cNvSpPr txBox="1"/>
          <p:nvPr/>
        </p:nvSpPr>
        <p:spPr>
          <a:xfrm>
            <a:off x="3702804" y="2638174"/>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cxnSp>
        <p:nvCxnSpPr>
          <p:cNvPr id="785" name="Google Shape;785;p79"/>
          <p:cNvCxnSpPr/>
          <p:nvPr/>
        </p:nvCxnSpPr>
        <p:spPr>
          <a:xfrm rot="10800000">
            <a:off x="3872394" y="2898503"/>
            <a:ext cx="1054110" cy="629704"/>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sp>
        <p:nvSpPr>
          <p:cNvPr id="786" name="Google Shape;786;p79"/>
          <p:cNvSpPr txBox="1"/>
          <p:nvPr/>
        </p:nvSpPr>
        <p:spPr>
          <a:xfrm>
            <a:off x="4723236" y="2607854"/>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787" name="Google Shape;787;p79"/>
          <p:cNvSpPr txBox="1"/>
          <p:nvPr/>
        </p:nvSpPr>
        <p:spPr>
          <a:xfrm>
            <a:off x="3728645" y="3854593"/>
            <a:ext cx="239514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Tahoma"/>
                <a:ea typeface="Tahoma"/>
                <a:cs typeface="Tahoma"/>
                <a:sym typeface="Tahoma"/>
              </a:rPr>
              <a:t>Multi-node Active-Standby Site </a:t>
            </a:r>
            <a:endParaRPr sz="1200" dirty="0">
              <a:solidFill>
                <a:schemeClr val="tx1"/>
              </a:solidFill>
              <a:latin typeface="Tahoma"/>
              <a:ea typeface="Tahoma"/>
              <a:cs typeface="Tahoma"/>
              <a:sym typeface="Tahoma"/>
            </a:endParaRPr>
          </a:p>
        </p:txBody>
      </p:sp>
      <p:sp>
        <p:nvSpPr>
          <p:cNvPr id="790" name="Google Shape;790;p79"/>
          <p:cNvSpPr/>
          <p:nvPr/>
        </p:nvSpPr>
        <p:spPr>
          <a:xfrm>
            <a:off x="3522408" y="3520641"/>
            <a:ext cx="985780" cy="209365"/>
          </a:xfrm>
          <a:prstGeom prst="roundRect">
            <a:avLst>
              <a:gd name="adj" fmla="val 16667"/>
            </a:avLst>
          </a:prstGeom>
          <a:no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Gill Sans"/>
              <a:buNone/>
            </a:pPr>
            <a:r>
              <a:rPr lang="en-US" sz="700" b="0" i="0" u="none" strike="noStrike" cap="none" dirty="0">
                <a:solidFill>
                  <a:srgbClr val="000000"/>
                </a:solidFill>
                <a:latin typeface="Gill Sans"/>
                <a:ea typeface="Gill Sans"/>
                <a:cs typeface="Gill Sans"/>
                <a:sym typeface="Gill Sans"/>
              </a:rPr>
              <a:t>Ethernet Segment A</a:t>
            </a:r>
            <a:endParaRPr sz="700" b="0" i="0" u="none" strike="noStrike" cap="none" dirty="0">
              <a:solidFill>
                <a:srgbClr val="000000"/>
              </a:solidFill>
              <a:latin typeface="Gill Sans"/>
              <a:ea typeface="Gill Sans"/>
              <a:cs typeface="Gill Sans"/>
              <a:sym typeface="Gill Sans"/>
            </a:endParaRPr>
          </a:p>
        </p:txBody>
      </p:sp>
      <p:sp>
        <p:nvSpPr>
          <p:cNvPr id="791" name="Google Shape;791;p79"/>
          <p:cNvSpPr/>
          <p:nvPr/>
        </p:nvSpPr>
        <p:spPr>
          <a:xfrm>
            <a:off x="4066188" y="3099815"/>
            <a:ext cx="1566124" cy="197612"/>
          </a:xfrm>
          <a:prstGeom prst="roundRect">
            <a:avLst>
              <a:gd name="adj" fmla="val 16667"/>
            </a:avLst>
          </a:prstGeom>
          <a:noFill/>
          <a:ln w="12700" cap="flat" cmpd="sng">
            <a:solidFill>
              <a:schemeClr val="tx1"/>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792" name="Google Shape;792;p79"/>
          <p:cNvCxnSpPr/>
          <p:nvPr/>
        </p:nvCxnSpPr>
        <p:spPr>
          <a:xfrm rot="10800000" flipH="1">
            <a:off x="3833884" y="3238915"/>
            <a:ext cx="177580" cy="239731"/>
          </a:xfrm>
          <a:prstGeom prst="straightConnector1">
            <a:avLst/>
          </a:prstGeom>
          <a:noFill/>
          <a:ln w="254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793" name="Google Shape;793;p79"/>
          <p:cNvCxnSpPr/>
          <p:nvPr/>
        </p:nvCxnSpPr>
        <p:spPr>
          <a:xfrm rot="10800000" flipH="1">
            <a:off x="3878284" y="2053313"/>
            <a:ext cx="163699" cy="333063"/>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cxnSp>
        <p:nvCxnSpPr>
          <p:cNvPr id="794" name="Google Shape;794;p79"/>
          <p:cNvCxnSpPr/>
          <p:nvPr/>
        </p:nvCxnSpPr>
        <p:spPr>
          <a:xfrm rot="10800000">
            <a:off x="5654423" y="2032361"/>
            <a:ext cx="177114" cy="340064"/>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cxnSp>
        <p:nvCxnSpPr>
          <p:cNvPr id="795" name="Google Shape;795;p79"/>
          <p:cNvCxnSpPr/>
          <p:nvPr/>
        </p:nvCxnSpPr>
        <p:spPr>
          <a:xfrm rot="10800000" flipH="1">
            <a:off x="4931984" y="2053313"/>
            <a:ext cx="2292" cy="335979"/>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sp>
        <p:nvSpPr>
          <p:cNvPr id="796" name="Google Shape;796;p79"/>
          <p:cNvSpPr/>
          <p:nvPr/>
        </p:nvSpPr>
        <p:spPr>
          <a:xfrm>
            <a:off x="3854259" y="1897889"/>
            <a:ext cx="1030456" cy="1673158"/>
          </a:xfrm>
          <a:custGeom>
            <a:avLst/>
            <a:gdLst/>
            <a:ahLst/>
            <a:cxnLst/>
            <a:rect l="l" t="t" r="r" b="b"/>
            <a:pathLst>
              <a:path w="1030456" h="1673158" extrusionOk="0">
                <a:moveTo>
                  <a:pt x="1030456" y="1673158"/>
                </a:moveTo>
                <a:cubicBezTo>
                  <a:pt x="697553" y="1454285"/>
                  <a:pt x="364651" y="1235413"/>
                  <a:pt x="193877" y="1070043"/>
                </a:cubicBezTo>
                <a:cubicBezTo>
                  <a:pt x="23102" y="904673"/>
                  <a:pt x="-16889" y="859278"/>
                  <a:pt x="5809" y="680937"/>
                </a:cubicBezTo>
                <a:cubicBezTo>
                  <a:pt x="28507" y="502596"/>
                  <a:pt x="330064" y="0"/>
                  <a:pt x="330064" y="0"/>
                </a:cubicBezTo>
              </a:path>
            </a:pathLst>
          </a:custGeom>
          <a:no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797" name="Google Shape;797;p79"/>
          <p:cNvSpPr/>
          <p:nvPr/>
        </p:nvSpPr>
        <p:spPr>
          <a:xfrm>
            <a:off x="3296069" y="2589354"/>
            <a:ext cx="362889"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DF</a:t>
            </a:r>
            <a:endParaRPr sz="900" dirty="0">
              <a:solidFill>
                <a:schemeClr val="lt1"/>
              </a:solidFill>
              <a:latin typeface="Gill Sans"/>
              <a:ea typeface="Gill Sans"/>
              <a:cs typeface="Gill Sans"/>
              <a:sym typeface="Gill Sans"/>
            </a:endParaRPr>
          </a:p>
        </p:txBody>
      </p:sp>
      <p:cxnSp>
        <p:nvCxnSpPr>
          <p:cNvPr id="798" name="Google Shape;798;p79"/>
          <p:cNvCxnSpPr>
            <a:cxnSpLocks/>
          </p:cNvCxnSpPr>
          <p:nvPr/>
        </p:nvCxnSpPr>
        <p:spPr>
          <a:xfrm flipH="1">
            <a:off x="5648220" y="3154128"/>
            <a:ext cx="246300" cy="52200"/>
          </a:xfrm>
          <a:prstGeom prst="straightConnector1">
            <a:avLst/>
          </a:prstGeom>
          <a:noFill/>
          <a:ln w="12700" cap="flat" cmpd="sng">
            <a:solidFill>
              <a:srgbClr val="223957"/>
            </a:solidFill>
            <a:prstDash val="sysDot"/>
            <a:round/>
            <a:headEnd type="none" w="sm" len="sm"/>
            <a:tailEnd type="triangle" w="med" len="med"/>
          </a:ln>
          <a:effectLst>
            <a:outerShdw blurRad="40000" dist="20000" dir="5400000" rotWithShape="0">
              <a:srgbClr val="000000">
                <a:alpha val="37647"/>
              </a:srgbClr>
            </a:outerShdw>
          </a:effectLst>
        </p:spPr>
      </p:cxnSp>
      <p:sp>
        <p:nvSpPr>
          <p:cNvPr id="799" name="Google Shape;799;p79"/>
          <p:cNvSpPr/>
          <p:nvPr/>
        </p:nvSpPr>
        <p:spPr>
          <a:xfrm>
            <a:off x="4323292" y="2586417"/>
            <a:ext cx="397829"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lt1"/>
                </a:solidFill>
                <a:latin typeface="Gill Sans"/>
                <a:ea typeface="Gill Sans"/>
                <a:cs typeface="Gill Sans"/>
                <a:sym typeface="Gill Sans"/>
              </a:rPr>
              <a:t>BDF</a:t>
            </a:r>
            <a:endParaRPr sz="800" dirty="0">
              <a:solidFill>
                <a:schemeClr val="lt1"/>
              </a:solidFill>
              <a:latin typeface="Gill Sans"/>
              <a:ea typeface="Gill Sans"/>
              <a:cs typeface="Gill Sans"/>
              <a:sym typeface="Gill Sans"/>
            </a:endParaRPr>
          </a:p>
        </p:txBody>
      </p:sp>
      <p:sp>
        <p:nvSpPr>
          <p:cNvPr id="800" name="Google Shape;800;p79"/>
          <p:cNvSpPr/>
          <p:nvPr/>
        </p:nvSpPr>
        <p:spPr>
          <a:xfrm>
            <a:off x="5321104" y="2605775"/>
            <a:ext cx="417267"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dirty="0">
                <a:solidFill>
                  <a:schemeClr val="lt1"/>
                </a:solidFill>
                <a:latin typeface="Gill Sans"/>
                <a:ea typeface="Gill Sans"/>
                <a:cs typeface="Gill Sans"/>
                <a:sym typeface="Gill Sans"/>
              </a:rPr>
              <a:t>NDF</a:t>
            </a:r>
            <a:endParaRPr sz="800" dirty="0">
              <a:solidFill>
                <a:schemeClr val="lt1"/>
              </a:solidFill>
              <a:latin typeface="Gill Sans"/>
              <a:ea typeface="Gill Sans"/>
              <a:cs typeface="Gill Sans"/>
              <a:sym typeface="Gill Sans"/>
            </a:endParaRPr>
          </a:p>
        </p:txBody>
      </p:sp>
      <p:pic>
        <p:nvPicPr>
          <p:cNvPr id="92" name="Google Shape;603;p76">
            <a:extLst>
              <a:ext uri="{FF2B5EF4-FFF2-40B4-BE49-F238E27FC236}">
                <a16:creationId xmlns:a16="http://schemas.microsoft.com/office/drawing/2014/main" id="{631C891F-C9A0-DE49-BF3C-003891C6DEF5}"/>
              </a:ext>
            </a:extLst>
          </p:cNvPr>
          <p:cNvPicPr preferRelativeResize="0"/>
          <p:nvPr/>
        </p:nvPicPr>
        <p:blipFill rotWithShape="1">
          <a:blip r:embed="rId5">
            <a:alphaModFix/>
          </a:blip>
          <a:srcRect/>
          <a:stretch/>
        </p:blipFill>
        <p:spPr>
          <a:xfrm>
            <a:off x="506941" y="972694"/>
            <a:ext cx="7632701" cy="1051795"/>
          </a:xfrm>
          <a:prstGeom prst="rect">
            <a:avLst/>
          </a:prstGeom>
          <a:noFill/>
          <a:ln>
            <a:noFill/>
          </a:ln>
        </p:spPr>
      </p:pic>
      <p:sp>
        <p:nvSpPr>
          <p:cNvPr id="93" name="Google Shape;604;p76">
            <a:extLst>
              <a:ext uri="{FF2B5EF4-FFF2-40B4-BE49-F238E27FC236}">
                <a16:creationId xmlns:a16="http://schemas.microsoft.com/office/drawing/2014/main" id="{2F918D49-BDEF-EB4F-BE54-10533B6D7741}"/>
              </a:ext>
            </a:extLst>
          </p:cNvPr>
          <p:cNvSpPr txBox="1"/>
          <p:nvPr/>
        </p:nvSpPr>
        <p:spPr>
          <a:xfrm>
            <a:off x="3291146" y="1350772"/>
            <a:ext cx="212251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 CORE</a:t>
            </a:r>
            <a:r>
              <a:rPr lang="en-US" sz="1400" dirty="0">
                <a:solidFill>
                  <a:srgbClr val="163058"/>
                </a:solidFill>
                <a:latin typeface="Helvetica Neue"/>
                <a:ea typeface="Helvetica Neue"/>
                <a:cs typeface="Helvetica Neue"/>
                <a:sym typeface="Helvetica Neue"/>
              </a:rPr>
              <a:t> </a:t>
            </a:r>
            <a:endParaRPr sz="1400" dirty="0">
              <a:solidFill>
                <a:srgbClr val="163058"/>
              </a:solidFill>
              <a:latin typeface="Helvetica Neue"/>
              <a:ea typeface="Helvetica Neue"/>
              <a:cs typeface="Helvetica Neue"/>
              <a:sym typeface="Helvetica Neue"/>
            </a:endParaRPr>
          </a:p>
          <a:p>
            <a:pPr marL="0" marR="0" lvl="0" indent="0" algn="ctr" rtl="0">
              <a:spcBef>
                <a:spcPts val="0"/>
              </a:spcBef>
              <a:spcAft>
                <a:spcPts val="0"/>
              </a:spcAft>
              <a:buNone/>
            </a:pPr>
            <a:r>
              <a:rPr lang="en-US" sz="1200" dirty="0">
                <a:solidFill>
                  <a:srgbClr val="163058"/>
                </a:solidFill>
                <a:latin typeface="Helvetica Neue"/>
                <a:ea typeface="Helvetica Neue"/>
                <a:cs typeface="Helvetica Neue"/>
                <a:sym typeface="Helvetica Neue"/>
              </a:rPr>
              <a:t>LDP/ISIS-SR/BGP-SR</a:t>
            </a:r>
            <a:endParaRPr sz="1200" dirty="0">
              <a:solidFill>
                <a:srgbClr val="163058"/>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04"/>
        <p:cNvGrpSpPr/>
        <p:nvPr/>
      </p:nvGrpSpPr>
      <p:grpSpPr>
        <a:xfrm>
          <a:off x="0" y="0"/>
          <a:ext cx="0" cy="0"/>
          <a:chOff x="0" y="0"/>
          <a:chExt cx="0" cy="0"/>
        </a:xfrm>
      </p:grpSpPr>
      <p:sp>
        <p:nvSpPr>
          <p:cNvPr id="805" name="Google Shape;805;p80"/>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Types – VLAN Based Service</a:t>
            </a:r>
            <a:endParaRPr dirty="0"/>
          </a:p>
        </p:txBody>
      </p:sp>
      <p:sp>
        <p:nvSpPr>
          <p:cNvPr id="806" name="Google Shape;806;p80"/>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12</a:t>
            </a:fld>
            <a:endParaRPr dirty="0">
              <a:solidFill>
                <a:srgbClr val="FFFFFE"/>
              </a:solidFill>
            </a:endParaRPr>
          </a:p>
        </p:txBody>
      </p:sp>
      <p:sp>
        <p:nvSpPr>
          <p:cNvPr id="807" name="Google Shape;807;p80"/>
          <p:cNvSpPr/>
          <p:nvPr/>
        </p:nvSpPr>
        <p:spPr>
          <a:xfrm>
            <a:off x="7669213" y="2793037"/>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09" name="Google Shape;809;p80"/>
          <p:cNvSpPr/>
          <p:nvPr/>
        </p:nvSpPr>
        <p:spPr>
          <a:xfrm>
            <a:off x="1826908" y="1253677"/>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10" name="Google Shape;810;p80"/>
          <p:cNvSpPr txBox="1"/>
          <p:nvPr/>
        </p:nvSpPr>
        <p:spPr>
          <a:xfrm>
            <a:off x="2045575" y="1259905"/>
            <a:ext cx="50539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FFFFFF"/>
                </a:solidFill>
                <a:latin typeface="Arial"/>
                <a:ea typeface="Arial"/>
                <a:cs typeface="Arial"/>
                <a:sym typeface="Arial"/>
              </a:rPr>
              <a:t>EVI-1</a:t>
            </a:r>
            <a:endParaRPr sz="1000" dirty="0">
              <a:solidFill>
                <a:srgbClr val="FFFFFF"/>
              </a:solidFill>
              <a:latin typeface="Arial"/>
              <a:ea typeface="Arial"/>
              <a:cs typeface="Arial"/>
              <a:sym typeface="Arial"/>
            </a:endParaRPr>
          </a:p>
        </p:txBody>
      </p:sp>
      <p:cxnSp>
        <p:nvCxnSpPr>
          <p:cNvPr id="811" name="Google Shape;811;p80"/>
          <p:cNvCxnSpPr/>
          <p:nvPr/>
        </p:nvCxnSpPr>
        <p:spPr>
          <a:xfrm>
            <a:off x="7088682" y="1666966"/>
            <a:ext cx="591600" cy="6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12" name="Google Shape;812;p80"/>
          <p:cNvSpPr/>
          <p:nvPr/>
        </p:nvSpPr>
        <p:spPr>
          <a:xfrm>
            <a:off x="619812" y="1425330"/>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13" name="Google Shape;813;p80"/>
          <p:cNvSpPr txBox="1"/>
          <p:nvPr/>
        </p:nvSpPr>
        <p:spPr>
          <a:xfrm>
            <a:off x="644958" y="1415536"/>
            <a:ext cx="8048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Eth1</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10)</a:t>
            </a:r>
            <a:endParaRPr dirty="0"/>
          </a:p>
        </p:txBody>
      </p:sp>
      <p:sp>
        <p:nvSpPr>
          <p:cNvPr id="814" name="Google Shape;814;p80"/>
          <p:cNvSpPr/>
          <p:nvPr/>
        </p:nvSpPr>
        <p:spPr>
          <a:xfrm rot="5400000">
            <a:off x="4319226" y="779019"/>
            <a:ext cx="290675" cy="2519151"/>
          </a:xfrm>
          <a:prstGeom prst="can">
            <a:avLst>
              <a:gd name="adj" fmla="val 25000"/>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15" name="Google Shape;815;p80"/>
          <p:cNvSpPr txBox="1"/>
          <p:nvPr/>
        </p:nvSpPr>
        <p:spPr>
          <a:xfrm>
            <a:off x="3757138" y="1907490"/>
            <a:ext cx="13308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tx1"/>
                </a:solidFill>
                <a:latin typeface="Arial"/>
                <a:ea typeface="Arial"/>
                <a:cs typeface="Arial"/>
                <a:sym typeface="Arial"/>
              </a:rPr>
              <a:t>EVI-1 (2 Labels)</a:t>
            </a:r>
            <a:endParaRPr sz="1200" dirty="0">
              <a:solidFill>
                <a:schemeClr val="tx1"/>
              </a:solidFill>
              <a:latin typeface="Arial"/>
              <a:ea typeface="Arial"/>
              <a:cs typeface="Arial"/>
              <a:sym typeface="Arial"/>
            </a:endParaRPr>
          </a:p>
        </p:txBody>
      </p:sp>
      <p:cxnSp>
        <p:nvCxnSpPr>
          <p:cNvPr id="816" name="Google Shape;816;p80"/>
          <p:cNvCxnSpPr/>
          <p:nvPr/>
        </p:nvCxnSpPr>
        <p:spPr>
          <a:xfrm>
            <a:off x="7078601" y="2992648"/>
            <a:ext cx="590700" cy="600"/>
          </a:xfrm>
          <a:prstGeom prst="bentConnector3">
            <a:avLst>
              <a:gd name="adj1" fmla="val 49993"/>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17" name="Google Shape;817;p80"/>
          <p:cNvSpPr txBox="1"/>
          <p:nvPr/>
        </p:nvSpPr>
        <p:spPr>
          <a:xfrm>
            <a:off x="7709025" y="2767966"/>
            <a:ext cx="8048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3</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11)</a:t>
            </a:r>
            <a:endParaRPr sz="800" dirty="0">
              <a:solidFill>
                <a:srgbClr val="000000"/>
              </a:solidFill>
              <a:latin typeface="Arial"/>
              <a:ea typeface="Arial"/>
              <a:cs typeface="Arial"/>
              <a:sym typeface="Arial"/>
            </a:endParaRPr>
          </a:p>
        </p:txBody>
      </p:sp>
      <p:sp>
        <p:nvSpPr>
          <p:cNvPr id="818" name="Google Shape;818;p80"/>
          <p:cNvSpPr/>
          <p:nvPr/>
        </p:nvSpPr>
        <p:spPr>
          <a:xfrm rot="5400000">
            <a:off x="4316319" y="1212300"/>
            <a:ext cx="290675" cy="2519151"/>
          </a:xfrm>
          <a:prstGeom prst="can">
            <a:avLst>
              <a:gd name="adj" fmla="val 25000"/>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19" name="Google Shape;819;p80"/>
          <p:cNvSpPr txBox="1"/>
          <p:nvPr/>
        </p:nvSpPr>
        <p:spPr>
          <a:xfrm>
            <a:off x="3769428" y="2329994"/>
            <a:ext cx="1330814"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tx1"/>
                </a:solidFill>
                <a:latin typeface="Arial"/>
                <a:ea typeface="Arial"/>
                <a:cs typeface="Arial"/>
                <a:sym typeface="Arial"/>
              </a:rPr>
              <a:t>EVI-2 (2 Labels)</a:t>
            </a:r>
            <a:endParaRPr sz="1200" dirty="0">
              <a:solidFill>
                <a:schemeClr val="tx1"/>
              </a:solidFill>
              <a:latin typeface="Arial"/>
              <a:ea typeface="Arial"/>
              <a:cs typeface="Arial"/>
              <a:sym typeface="Arial"/>
            </a:endParaRPr>
          </a:p>
        </p:txBody>
      </p:sp>
      <p:sp>
        <p:nvSpPr>
          <p:cNvPr id="820" name="Google Shape;820;p80"/>
          <p:cNvSpPr txBox="1"/>
          <p:nvPr/>
        </p:nvSpPr>
        <p:spPr>
          <a:xfrm>
            <a:off x="1755395" y="1016268"/>
            <a:ext cx="874077" cy="206147"/>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RD-1, RT-1</a:t>
            </a:r>
            <a:endParaRPr sz="800" dirty="0">
              <a:solidFill>
                <a:srgbClr val="000000"/>
              </a:solidFill>
              <a:latin typeface="Arial"/>
              <a:ea typeface="Arial"/>
              <a:cs typeface="Arial"/>
              <a:sym typeface="Arial"/>
            </a:endParaRPr>
          </a:p>
        </p:txBody>
      </p:sp>
      <p:sp>
        <p:nvSpPr>
          <p:cNvPr id="821" name="Google Shape;821;p80"/>
          <p:cNvSpPr txBox="1"/>
          <p:nvPr/>
        </p:nvSpPr>
        <p:spPr>
          <a:xfrm>
            <a:off x="3071723" y="909688"/>
            <a:ext cx="2861935"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000000"/>
                </a:solidFill>
                <a:latin typeface="Arial"/>
                <a:ea typeface="Arial"/>
                <a:cs typeface="Arial"/>
                <a:sym typeface="Arial"/>
              </a:rPr>
              <a:t>EVPN VPWS service instance (EVI) </a:t>
            </a:r>
            <a:r>
              <a:rPr lang="en-US" sz="1200" dirty="0">
                <a:solidFill>
                  <a:srgbClr val="000000"/>
                </a:solidFill>
                <a:latin typeface="Arial"/>
                <a:ea typeface="Arial"/>
                <a:cs typeface="Arial"/>
                <a:sym typeface="Arial"/>
              </a:rPr>
              <a:t>is represented by a pair of downstream assigned EVPN service labels associated with a pair of endpoints</a:t>
            </a:r>
            <a:endParaRPr dirty="0"/>
          </a:p>
        </p:txBody>
      </p:sp>
      <p:cxnSp>
        <p:nvCxnSpPr>
          <p:cNvPr id="822" name="Google Shape;822;p80"/>
          <p:cNvCxnSpPr>
            <a:cxnSpLocks/>
          </p:cNvCxnSpPr>
          <p:nvPr/>
        </p:nvCxnSpPr>
        <p:spPr>
          <a:xfrm>
            <a:off x="2700881" y="1629360"/>
            <a:ext cx="526200" cy="4020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cxnSp>
        <p:nvCxnSpPr>
          <p:cNvPr id="823" name="Google Shape;823;p80"/>
          <p:cNvCxnSpPr/>
          <p:nvPr/>
        </p:nvCxnSpPr>
        <p:spPr>
          <a:xfrm rot="10800000" flipH="1">
            <a:off x="2634734" y="2471983"/>
            <a:ext cx="567300" cy="4887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cxnSp>
        <p:nvCxnSpPr>
          <p:cNvPr id="824" name="Google Shape;824;p80"/>
          <p:cNvCxnSpPr>
            <a:cxnSpLocks/>
          </p:cNvCxnSpPr>
          <p:nvPr/>
        </p:nvCxnSpPr>
        <p:spPr>
          <a:xfrm flipH="1">
            <a:off x="5710472" y="1659731"/>
            <a:ext cx="655500" cy="3717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cxnSp>
        <p:nvCxnSpPr>
          <p:cNvPr id="826" name="Google Shape;826;p80"/>
          <p:cNvCxnSpPr/>
          <p:nvPr/>
        </p:nvCxnSpPr>
        <p:spPr>
          <a:xfrm rot="10800000">
            <a:off x="5721254" y="2471848"/>
            <a:ext cx="648300" cy="520800"/>
          </a:xfrm>
          <a:prstGeom prst="bentConnector3">
            <a:avLst>
              <a:gd name="adj1" fmla="val 50002"/>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grpSp>
        <p:nvGrpSpPr>
          <p:cNvPr id="827" name="Google Shape;827;p80"/>
          <p:cNvGrpSpPr/>
          <p:nvPr/>
        </p:nvGrpSpPr>
        <p:grpSpPr>
          <a:xfrm>
            <a:off x="1926556" y="1490689"/>
            <a:ext cx="723275" cy="264956"/>
            <a:chOff x="3654859" y="4860556"/>
            <a:chExt cx="723275" cy="264956"/>
          </a:xfrm>
        </p:grpSpPr>
        <p:sp>
          <p:nvSpPr>
            <p:cNvPr id="828" name="Google Shape;828;p80"/>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0" i="0" u="none" strike="noStrike" cap="none" dirty="0">
                <a:solidFill>
                  <a:srgbClr val="FFFFFF"/>
                </a:solidFill>
                <a:latin typeface="Corbel"/>
                <a:ea typeface="Corbel"/>
                <a:cs typeface="Corbel"/>
                <a:sym typeface="Corbel"/>
              </a:endParaRPr>
            </a:p>
          </p:txBody>
        </p:sp>
        <p:sp>
          <p:nvSpPr>
            <p:cNvPr id="829" name="Google Shape;829;p80"/>
            <p:cNvSpPr txBox="1"/>
            <p:nvPr/>
          </p:nvSpPr>
          <p:spPr>
            <a:xfrm>
              <a:off x="3654859" y="4887967"/>
              <a:ext cx="723275"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Arial"/>
                <a:buNone/>
              </a:pPr>
              <a:r>
                <a:rPr lang="en-US" sz="700" b="0" i="0" u="none" strike="noStrike" cap="none" dirty="0">
                  <a:solidFill>
                    <a:srgbClr val="FFFFFF"/>
                  </a:solidFill>
                  <a:latin typeface="Arial"/>
                  <a:ea typeface="Arial"/>
                  <a:cs typeface="Arial"/>
                  <a:sym typeface="Arial"/>
                </a:rPr>
                <a:t>VPWS</a:t>
              </a:r>
              <a:r>
                <a:rPr lang="en-US" sz="800" b="0" i="0" u="none" strike="noStrike" cap="none" dirty="0">
                  <a:solidFill>
                    <a:srgbClr val="FFFFFF"/>
                  </a:solidFill>
                  <a:latin typeface="Arial"/>
                  <a:ea typeface="Arial"/>
                  <a:cs typeface="Arial"/>
                  <a:sym typeface="Arial"/>
                </a:rPr>
                <a:t> ID 10</a:t>
              </a:r>
              <a:endParaRPr dirty="0"/>
            </a:p>
          </p:txBody>
        </p:sp>
      </p:grpSp>
      <p:sp>
        <p:nvSpPr>
          <p:cNvPr id="830" name="Google Shape;830;p80"/>
          <p:cNvSpPr/>
          <p:nvPr/>
        </p:nvSpPr>
        <p:spPr>
          <a:xfrm>
            <a:off x="1826038" y="2588538"/>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25" name="Google Shape;825;p80"/>
          <p:cNvSpPr txBox="1"/>
          <p:nvPr/>
        </p:nvSpPr>
        <p:spPr>
          <a:xfrm>
            <a:off x="2044705" y="2594766"/>
            <a:ext cx="50539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FFFFFF"/>
                </a:solidFill>
                <a:latin typeface="Arial"/>
                <a:ea typeface="Arial"/>
                <a:cs typeface="Arial"/>
                <a:sym typeface="Arial"/>
              </a:rPr>
              <a:t>EVI-2</a:t>
            </a:r>
            <a:endParaRPr sz="1000" dirty="0">
              <a:solidFill>
                <a:srgbClr val="FFFFFF"/>
              </a:solidFill>
              <a:latin typeface="Arial"/>
              <a:ea typeface="Arial"/>
              <a:cs typeface="Arial"/>
              <a:sym typeface="Arial"/>
            </a:endParaRPr>
          </a:p>
        </p:txBody>
      </p:sp>
      <p:cxnSp>
        <p:nvCxnSpPr>
          <p:cNvPr id="831" name="Google Shape;831;p80"/>
          <p:cNvCxnSpPr/>
          <p:nvPr/>
        </p:nvCxnSpPr>
        <p:spPr>
          <a:xfrm>
            <a:off x="1420079" y="2959418"/>
            <a:ext cx="505500" cy="12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32" name="Google Shape;832;p80"/>
          <p:cNvSpPr txBox="1"/>
          <p:nvPr/>
        </p:nvSpPr>
        <p:spPr>
          <a:xfrm>
            <a:off x="1755395" y="2383976"/>
            <a:ext cx="876092" cy="210790"/>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RD-2, RT-2</a:t>
            </a:r>
            <a:endParaRPr sz="800" dirty="0">
              <a:solidFill>
                <a:srgbClr val="000000"/>
              </a:solidFill>
              <a:latin typeface="Arial"/>
              <a:ea typeface="Arial"/>
              <a:cs typeface="Arial"/>
              <a:sym typeface="Arial"/>
            </a:endParaRPr>
          </a:p>
        </p:txBody>
      </p:sp>
      <p:grpSp>
        <p:nvGrpSpPr>
          <p:cNvPr id="833" name="Google Shape;833;p80"/>
          <p:cNvGrpSpPr/>
          <p:nvPr/>
        </p:nvGrpSpPr>
        <p:grpSpPr>
          <a:xfrm>
            <a:off x="1925686" y="2825550"/>
            <a:ext cx="688009" cy="264956"/>
            <a:chOff x="3654859" y="4860556"/>
            <a:chExt cx="688009" cy="264956"/>
          </a:xfrm>
        </p:grpSpPr>
        <p:sp>
          <p:nvSpPr>
            <p:cNvPr id="834" name="Google Shape;834;p80"/>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0" i="0" u="none" strike="noStrike" cap="none" dirty="0">
                <a:solidFill>
                  <a:srgbClr val="FFFFFF"/>
                </a:solidFill>
                <a:latin typeface="Corbel"/>
                <a:ea typeface="Corbel"/>
                <a:cs typeface="Corbel"/>
                <a:sym typeface="Corbel"/>
              </a:endParaRPr>
            </a:p>
          </p:txBody>
        </p:sp>
        <p:sp>
          <p:nvSpPr>
            <p:cNvPr id="835" name="Google Shape;835;p80"/>
            <p:cNvSpPr txBox="1"/>
            <p:nvPr/>
          </p:nvSpPr>
          <p:spPr>
            <a:xfrm>
              <a:off x="3654859" y="4887967"/>
              <a:ext cx="688009"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Arial"/>
                <a:buNone/>
              </a:pPr>
              <a:r>
                <a:rPr lang="en-US" sz="700" b="0" i="0" u="none" strike="noStrike" cap="none" dirty="0">
                  <a:solidFill>
                    <a:srgbClr val="FFFFFF"/>
                  </a:solidFill>
                  <a:latin typeface="Arial"/>
                  <a:ea typeface="Arial"/>
                  <a:cs typeface="Arial"/>
                  <a:sym typeface="Arial"/>
                </a:rPr>
                <a:t>VPWS ID 11</a:t>
              </a:r>
              <a:endParaRPr dirty="0"/>
            </a:p>
          </p:txBody>
        </p:sp>
      </p:grpSp>
      <p:grpSp>
        <p:nvGrpSpPr>
          <p:cNvPr id="836" name="Google Shape;836;p80"/>
          <p:cNvGrpSpPr/>
          <p:nvPr/>
        </p:nvGrpSpPr>
        <p:grpSpPr>
          <a:xfrm>
            <a:off x="6269905" y="2620503"/>
            <a:ext cx="874078" cy="655061"/>
            <a:chOff x="6195090" y="3921404"/>
            <a:chExt cx="874078" cy="655061"/>
          </a:xfrm>
        </p:grpSpPr>
        <p:sp>
          <p:nvSpPr>
            <p:cNvPr id="837" name="Google Shape;837;p80"/>
            <p:cNvSpPr/>
            <p:nvPr/>
          </p:nvSpPr>
          <p:spPr>
            <a:xfrm>
              <a:off x="6195090" y="3921404"/>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38" name="Google Shape;838;p80"/>
            <p:cNvSpPr txBox="1"/>
            <p:nvPr/>
          </p:nvSpPr>
          <p:spPr>
            <a:xfrm>
              <a:off x="6413757" y="3927632"/>
              <a:ext cx="50539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strike="noStrike" cap="none" dirty="0">
                  <a:solidFill>
                    <a:srgbClr val="FFFFFF"/>
                  </a:solidFill>
                  <a:latin typeface="Arial"/>
                  <a:ea typeface="Arial"/>
                  <a:cs typeface="Arial"/>
                  <a:sym typeface="Arial"/>
                </a:rPr>
                <a:t>EVI-2</a:t>
              </a:r>
              <a:endParaRPr dirty="0"/>
            </a:p>
          </p:txBody>
        </p:sp>
        <p:grpSp>
          <p:nvGrpSpPr>
            <p:cNvPr id="839" name="Google Shape;839;p80"/>
            <p:cNvGrpSpPr/>
            <p:nvPr/>
          </p:nvGrpSpPr>
          <p:grpSpPr>
            <a:xfrm>
              <a:off x="6294738" y="4158416"/>
              <a:ext cx="688009" cy="264956"/>
              <a:chOff x="3654859" y="4860556"/>
              <a:chExt cx="688009" cy="264956"/>
            </a:xfrm>
          </p:grpSpPr>
          <p:sp>
            <p:nvSpPr>
              <p:cNvPr id="840" name="Google Shape;840;p80"/>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41" name="Google Shape;841;p80"/>
              <p:cNvSpPr txBox="1"/>
              <p:nvPr/>
            </p:nvSpPr>
            <p:spPr>
              <a:xfrm>
                <a:off x="3654859" y="4887967"/>
                <a:ext cx="688009"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Arial"/>
                  <a:buNone/>
                </a:pPr>
                <a:r>
                  <a:rPr lang="en-US" sz="700" b="0" i="0" u="none" strike="noStrike" cap="none" dirty="0">
                    <a:solidFill>
                      <a:srgbClr val="FFFFFF"/>
                    </a:solidFill>
                    <a:latin typeface="Arial"/>
                    <a:ea typeface="Arial"/>
                    <a:cs typeface="Arial"/>
                    <a:sym typeface="Arial"/>
                  </a:rPr>
                  <a:t>VPWS ID 13</a:t>
                </a:r>
                <a:endParaRPr dirty="0"/>
              </a:p>
            </p:txBody>
          </p:sp>
        </p:grpSp>
      </p:grpSp>
      <p:sp>
        <p:nvSpPr>
          <p:cNvPr id="842" name="Google Shape;842;p80"/>
          <p:cNvSpPr txBox="1"/>
          <p:nvPr/>
        </p:nvSpPr>
        <p:spPr>
          <a:xfrm>
            <a:off x="6384768" y="2372145"/>
            <a:ext cx="769296" cy="236383"/>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RD-4, RT-2</a:t>
            </a:r>
            <a:endParaRPr sz="800" dirty="0">
              <a:solidFill>
                <a:srgbClr val="000000"/>
              </a:solidFill>
              <a:latin typeface="Arial"/>
              <a:ea typeface="Arial"/>
              <a:cs typeface="Arial"/>
              <a:sym typeface="Arial"/>
            </a:endParaRPr>
          </a:p>
        </p:txBody>
      </p:sp>
      <p:grpSp>
        <p:nvGrpSpPr>
          <p:cNvPr id="843" name="Google Shape;843;p80"/>
          <p:cNvGrpSpPr/>
          <p:nvPr/>
        </p:nvGrpSpPr>
        <p:grpSpPr>
          <a:xfrm>
            <a:off x="6279986" y="1294821"/>
            <a:ext cx="874078" cy="655061"/>
            <a:chOff x="6195090" y="3921404"/>
            <a:chExt cx="874078" cy="655061"/>
          </a:xfrm>
        </p:grpSpPr>
        <p:sp>
          <p:nvSpPr>
            <p:cNvPr id="844" name="Google Shape;844;p80"/>
            <p:cNvSpPr/>
            <p:nvPr/>
          </p:nvSpPr>
          <p:spPr>
            <a:xfrm>
              <a:off x="6195090" y="3921404"/>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45" name="Google Shape;845;p80"/>
            <p:cNvSpPr txBox="1"/>
            <p:nvPr/>
          </p:nvSpPr>
          <p:spPr>
            <a:xfrm>
              <a:off x="6413757" y="3927632"/>
              <a:ext cx="50539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strike="noStrike" cap="none" dirty="0">
                  <a:solidFill>
                    <a:srgbClr val="FFFFFF"/>
                  </a:solidFill>
                  <a:latin typeface="Arial"/>
                  <a:ea typeface="Arial"/>
                  <a:cs typeface="Arial"/>
                  <a:sym typeface="Arial"/>
                </a:rPr>
                <a:t>EVI-1</a:t>
              </a:r>
              <a:endParaRPr dirty="0"/>
            </a:p>
          </p:txBody>
        </p:sp>
        <p:grpSp>
          <p:nvGrpSpPr>
            <p:cNvPr id="846" name="Google Shape;846;p80"/>
            <p:cNvGrpSpPr/>
            <p:nvPr/>
          </p:nvGrpSpPr>
          <p:grpSpPr>
            <a:xfrm>
              <a:off x="6294738" y="4158416"/>
              <a:ext cx="688009" cy="264956"/>
              <a:chOff x="3654859" y="4860556"/>
              <a:chExt cx="688009" cy="264956"/>
            </a:xfrm>
          </p:grpSpPr>
          <p:sp>
            <p:nvSpPr>
              <p:cNvPr id="847" name="Google Shape;847;p80"/>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48" name="Google Shape;848;p80"/>
              <p:cNvSpPr txBox="1"/>
              <p:nvPr/>
            </p:nvSpPr>
            <p:spPr>
              <a:xfrm>
                <a:off x="3654859" y="4887967"/>
                <a:ext cx="688009" cy="20005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700"/>
                  <a:buFont typeface="Arial"/>
                  <a:buNone/>
                </a:pPr>
                <a:r>
                  <a:rPr lang="en-US" sz="700" dirty="0">
                    <a:solidFill>
                      <a:srgbClr val="FFFFFF"/>
                    </a:solidFill>
                    <a:latin typeface="Arial"/>
                    <a:ea typeface="Arial"/>
                    <a:cs typeface="Arial"/>
                    <a:sym typeface="Arial"/>
                  </a:rPr>
                  <a:t>VPWS ID 12</a:t>
                </a:r>
                <a:endParaRPr sz="700" dirty="0">
                  <a:solidFill>
                    <a:srgbClr val="FFFFFF"/>
                  </a:solidFill>
                  <a:latin typeface="Arial"/>
                  <a:ea typeface="Arial"/>
                  <a:cs typeface="Arial"/>
                  <a:sym typeface="Arial"/>
                </a:endParaRPr>
              </a:p>
            </p:txBody>
          </p:sp>
        </p:grpSp>
      </p:grpSp>
      <p:sp>
        <p:nvSpPr>
          <p:cNvPr id="849" name="Google Shape;849;p80"/>
          <p:cNvSpPr txBox="1"/>
          <p:nvPr/>
        </p:nvSpPr>
        <p:spPr>
          <a:xfrm>
            <a:off x="6394848" y="1046463"/>
            <a:ext cx="759215" cy="219357"/>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RD-3, RT-1</a:t>
            </a:r>
            <a:endParaRPr sz="800" dirty="0">
              <a:solidFill>
                <a:srgbClr val="000000"/>
              </a:solidFill>
              <a:latin typeface="Arial"/>
              <a:ea typeface="Arial"/>
              <a:cs typeface="Arial"/>
              <a:sym typeface="Arial"/>
            </a:endParaRPr>
          </a:p>
        </p:txBody>
      </p:sp>
      <p:sp>
        <p:nvSpPr>
          <p:cNvPr id="850" name="Google Shape;850;p80"/>
          <p:cNvSpPr/>
          <p:nvPr/>
        </p:nvSpPr>
        <p:spPr>
          <a:xfrm>
            <a:off x="575152" y="2760191"/>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51" name="Google Shape;851;p80"/>
          <p:cNvSpPr txBox="1"/>
          <p:nvPr/>
        </p:nvSpPr>
        <p:spPr>
          <a:xfrm>
            <a:off x="587728" y="2750396"/>
            <a:ext cx="80807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2</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11)</a:t>
            </a:r>
            <a:endParaRPr dirty="0"/>
          </a:p>
        </p:txBody>
      </p:sp>
      <p:sp>
        <p:nvSpPr>
          <p:cNvPr id="852" name="Google Shape;852;p80"/>
          <p:cNvSpPr/>
          <p:nvPr/>
        </p:nvSpPr>
        <p:spPr>
          <a:xfrm>
            <a:off x="7680159" y="1468243"/>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53" name="Google Shape;853;p80"/>
          <p:cNvSpPr txBox="1"/>
          <p:nvPr/>
        </p:nvSpPr>
        <p:spPr>
          <a:xfrm>
            <a:off x="7699465" y="1457269"/>
            <a:ext cx="8048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4</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10)</a:t>
            </a:r>
            <a:endParaRPr dirty="0"/>
          </a:p>
        </p:txBody>
      </p:sp>
      <p:cxnSp>
        <p:nvCxnSpPr>
          <p:cNvPr id="854" name="Google Shape;854;p80"/>
          <p:cNvCxnSpPr/>
          <p:nvPr/>
        </p:nvCxnSpPr>
        <p:spPr>
          <a:xfrm>
            <a:off x="1461107" y="1632863"/>
            <a:ext cx="505500" cy="12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pic>
        <p:nvPicPr>
          <p:cNvPr id="855" name="Google Shape;855;p80"/>
          <p:cNvPicPr preferRelativeResize="0"/>
          <p:nvPr/>
        </p:nvPicPr>
        <p:blipFill rotWithShape="1">
          <a:blip r:embed="rId3">
            <a:alphaModFix/>
          </a:blip>
          <a:srcRect/>
          <a:stretch/>
        </p:blipFill>
        <p:spPr>
          <a:xfrm>
            <a:off x="1895693" y="2002260"/>
            <a:ext cx="747993" cy="242193"/>
          </a:xfrm>
          <a:prstGeom prst="rect">
            <a:avLst/>
          </a:prstGeom>
          <a:noFill/>
          <a:ln>
            <a:noFill/>
          </a:ln>
        </p:spPr>
      </p:pic>
      <p:pic>
        <p:nvPicPr>
          <p:cNvPr id="856" name="Google Shape;856;p80"/>
          <p:cNvPicPr preferRelativeResize="0"/>
          <p:nvPr/>
        </p:nvPicPr>
        <p:blipFill rotWithShape="1">
          <a:blip r:embed="rId3">
            <a:alphaModFix/>
          </a:blip>
          <a:srcRect/>
          <a:stretch/>
        </p:blipFill>
        <p:spPr>
          <a:xfrm>
            <a:off x="6371619" y="2016919"/>
            <a:ext cx="747993" cy="242193"/>
          </a:xfrm>
          <a:prstGeom prst="rect">
            <a:avLst/>
          </a:prstGeom>
          <a:noFill/>
          <a:ln>
            <a:noFill/>
          </a:ln>
        </p:spPr>
      </p:pic>
      <p:sp>
        <p:nvSpPr>
          <p:cNvPr id="2" name="TextBox 1">
            <a:extLst>
              <a:ext uri="{FF2B5EF4-FFF2-40B4-BE49-F238E27FC236}">
                <a16:creationId xmlns:a16="http://schemas.microsoft.com/office/drawing/2014/main" id="{0F337AB8-AF6C-5343-A35D-0854D4093A55}"/>
              </a:ext>
            </a:extLst>
          </p:cNvPr>
          <p:cNvSpPr txBox="1"/>
          <p:nvPr/>
        </p:nvSpPr>
        <p:spPr>
          <a:xfrm>
            <a:off x="644957" y="3487123"/>
            <a:ext cx="7758063" cy="1169551"/>
          </a:xfrm>
          <a:prstGeom prst="rect">
            <a:avLst/>
          </a:prstGeom>
          <a:solidFill>
            <a:schemeClr val="tx2"/>
          </a:solidFill>
          <a:ln>
            <a:solidFill>
              <a:schemeClr val="accent1"/>
            </a:solidFill>
          </a:ln>
        </p:spPr>
        <p:txBody>
          <a:bodyPr wrap="square" rtlCol="0">
            <a:spAutoFit/>
          </a:bodyPr>
          <a:lstStyle/>
          <a:p>
            <a:pPr marL="285750" indent="-285750">
              <a:buFont typeface="Arial" panose="020B0604020202020204" pitchFamily="34" charset="0"/>
              <a:buChar char="•"/>
            </a:pPr>
            <a:r>
              <a:rPr lang="en-IE" dirty="0"/>
              <a:t>Single VLAN on Specific Port → </a:t>
            </a:r>
            <a:r>
              <a:rPr lang="en-IE" b="1" dirty="0"/>
              <a:t>1:1 Mapping of VPWS ID to VLAN ID</a:t>
            </a:r>
          </a:p>
          <a:p>
            <a:pPr marL="285750" indent="-285750">
              <a:buFont typeface="Arial" panose="020B0604020202020204" pitchFamily="34" charset="0"/>
              <a:buChar char="•"/>
            </a:pPr>
            <a:r>
              <a:rPr lang="en-IE" dirty="0"/>
              <a:t>PE Provides x-connect  between &lt;PORT,VLAN&gt; and VPN Label</a:t>
            </a:r>
          </a:p>
          <a:p>
            <a:pPr marL="285750" indent="-285750">
              <a:buFont typeface="Arial" panose="020B0604020202020204" pitchFamily="34" charset="0"/>
              <a:buChar char="•"/>
            </a:pPr>
            <a:r>
              <a:rPr lang="en-IE" dirty="0"/>
              <a:t>VPN Label Identified by local PORT,VLAN and VPWS ID</a:t>
            </a:r>
          </a:p>
          <a:p>
            <a:pPr marL="285750" indent="-285750">
              <a:buFont typeface="Arial" panose="020B0604020202020204" pitchFamily="34" charset="0"/>
              <a:buChar char="•"/>
            </a:pPr>
            <a:r>
              <a:rPr lang="en-IE" b="1" dirty="0"/>
              <a:t>Original VLAN ID SHOULD Remain on Eth Frame Over MPLS (QOS transparency)</a:t>
            </a:r>
          </a:p>
          <a:p>
            <a:pPr marL="285750" indent="-285750">
              <a:buFont typeface="Arial" panose="020B0604020202020204" pitchFamily="34" charset="0"/>
              <a:buChar char="•"/>
            </a:pPr>
            <a:r>
              <a:rPr lang="en-IE" dirty="0"/>
              <a:t>If VLAN Translation required MUST be performed on Egress PE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p81"/>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Types – VLAN Bundle Service</a:t>
            </a:r>
            <a:endParaRPr sz="2000" dirty="0"/>
          </a:p>
        </p:txBody>
      </p:sp>
      <p:sp>
        <p:nvSpPr>
          <p:cNvPr id="862" name="Google Shape;862;p8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13</a:t>
            </a:fld>
            <a:endParaRPr dirty="0">
              <a:solidFill>
                <a:srgbClr val="FFFFFE"/>
              </a:solidFill>
            </a:endParaRPr>
          </a:p>
        </p:txBody>
      </p:sp>
      <p:grpSp>
        <p:nvGrpSpPr>
          <p:cNvPr id="863" name="Google Shape;863;p81"/>
          <p:cNvGrpSpPr/>
          <p:nvPr/>
        </p:nvGrpSpPr>
        <p:grpSpPr>
          <a:xfrm>
            <a:off x="525891" y="1246250"/>
            <a:ext cx="8035783" cy="1786557"/>
            <a:chOff x="525891" y="1246250"/>
            <a:chExt cx="8035783" cy="1786557"/>
          </a:xfrm>
        </p:grpSpPr>
        <p:grpSp>
          <p:nvGrpSpPr>
            <p:cNvPr id="864" name="Google Shape;864;p81"/>
            <p:cNvGrpSpPr/>
            <p:nvPr/>
          </p:nvGrpSpPr>
          <p:grpSpPr>
            <a:xfrm>
              <a:off x="6273649" y="1524803"/>
              <a:ext cx="874078" cy="655061"/>
              <a:chOff x="6195090" y="3921404"/>
              <a:chExt cx="874078" cy="655061"/>
            </a:xfrm>
          </p:grpSpPr>
          <p:sp>
            <p:nvSpPr>
              <p:cNvPr id="865" name="Google Shape;865;p81"/>
              <p:cNvSpPr/>
              <p:nvPr/>
            </p:nvSpPr>
            <p:spPr>
              <a:xfrm>
                <a:off x="6195090" y="3921404"/>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66" name="Google Shape;866;p81"/>
              <p:cNvSpPr txBox="1"/>
              <p:nvPr/>
            </p:nvSpPr>
            <p:spPr>
              <a:xfrm>
                <a:off x="6413757" y="3927632"/>
                <a:ext cx="50539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strike="noStrike" cap="none" dirty="0">
                    <a:solidFill>
                      <a:srgbClr val="FFFFFF"/>
                    </a:solidFill>
                    <a:latin typeface="Arial"/>
                    <a:ea typeface="Arial"/>
                    <a:cs typeface="Arial"/>
                    <a:sym typeface="Arial"/>
                  </a:rPr>
                  <a:t>EVI-1</a:t>
                </a:r>
                <a:endParaRPr dirty="0"/>
              </a:p>
            </p:txBody>
          </p:sp>
        </p:grpSp>
        <p:sp>
          <p:nvSpPr>
            <p:cNvPr id="867" name="Google Shape;867;p81"/>
            <p:cNvSpPr/>
            <p:nvPr/>
          </p:nvSpPr>
          <p:spPr>
            <a:xfrm>
              <a:off x="1820571" y="1483659"/>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68" name="Google Shape;868;p81"/>
            <p:cNvSpPr txBox="1"/>
            <p:nvPr/>
          </p:nvSpPr>
          <p:spPr>
            <a:xfrm>
              <a:off x="2039238" y="1489887"/>
              <a:ext cx="50539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FFFFFF"/>
                  </a:solidFill>
                  <a:latin typeface="Arial"/>
                  <a:ea typeface="Arial"/>
                  <a:cs typeface="Arial"/>
                  <a:sym typeface="Arial"/>
                </a:rPr>
                <a:t>EVI-1</a:t>
              </a:r>
              <a:endParaRPr sz="1000" dirty="0">
                <a:solidFill>
                  <a:srgbClr val="FFFFFF"/>
                </a:solidFill>
                <a:latin typeface="Arial"/>
                <a:ea typeface="Arial"/>
                <a:cs typeface="Arial"/>
                <a:sym typeface="Arial"/>
              </a:endParaRPr>
            </a:p>
          </p:txBody>
        </p:sp>
        <p:cxnSp>
          <p:nvCxnSpPr>
            <p:cNvPr id="869" name="Google Shape;869;p81"/>
            <p:cNvCxnSpPr/>
            <p:nvPr/>
          </p:nvCxnSpPr>
          <p:spPr>
            <a:xfrm>
              <a:off x="1414610" y="1482283"/>
              <a:ext cx="472765" cy="362572"/>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cxnSp>
          <p:nvCxnSpPr>
            <p:cNvPr id="870" name="Google Shape;870;p81"/>
            <p:cNvCxnSpPr>
              <a:endCxn id="871" idx="1"/>
            </p:cNvCxnSpPr>
            <p:nvPr/>
          </p:nvCxnSpPr>
          <p:spPr>
            <a:xfrm rot="10800000" flipH="1">
              <a:off x="7147727" y="1449434"/>
              <a:ext cx="578100" cy="4029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72" name="Google Shape;872;p81"/>
            <p:cNvSpPr/>
            <p:nvPr/>
          </p:nvSpPr>
          <p:spPr>
            <a:xfrm>
              <a:off x="525891" y="1294005"/>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73" name="Google Shape;873;p81"/>
            <p:cNvSpPr txBox="1"/>
            <p:nvPr/>
          </p:nvSpPr>
          <p:spPr>
            <a:xfrm>
              <a:off x="534216" y="1289832"/>
              <a:ext cx="8048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1</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10)</a:t>
              </a:r>
              <a:endParaRPr dirty="0"/>
            </a:p>
          </p:txBody>
        </p:sp>
        <p:sp>
          <p:nvSpPr>
            <p:cNvPr id="874" name="Google Shape;874;p81"/>
            <p:cNvSpPr/>
            <p:nvPr/>
          </p:nvSpPr>
          <p:spPr>
            <a:xfrm rot="5400000">
              <a:off x="4312889" y="1009001"/>
              <a:ext cx="290675" cy="2519151"/>
            </a:xfrm>
            <a:prstGeom prst="can">
              <a:avLst>
                <a:gd name="adj" fmla="val 25000"/>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75" name="Google Shape;875;p81"/>
            <p:cNvSpPr txBox="1"/>
            <p:nvPr/>
          </p:nvSpPr>
          <p:spPr>
            <a:xfrm>
              <a:off x="3390127" y="2126988"/>
              <a:ext cx="199605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tx1"/>
                  </a:solidFill>
                  <a:latin typeface="Arial"/>
                  <a:ea typeface="Arial"/>
                  <a:cs typeface="Arial"/>
                  <a:sym typeface="Arial"/>
                </a:rPr>
                <a:t>EVI Label + Ethernet tag </a:t>
              </a:r>
              <a:endParaRPr sz="1200" dirty="0">
                <a:solidFill>
                  <a:schemeClr val="tx1"/>
                </a:solidFill>
                <a:latin typeface="Arial"/>
                <a:ea typeface="Arial"/>
                <a:cs typeface="Arial"/>
                <a:sym typeface="Arial"/>
              </a:endParaRPr>
            </a:p>
          </p:txBody>
        </p:sp>
        <p:sp>
          <p:nvSpPr>
            <p:cNvPr id="876" name="Google Shape;876;p81"/>
            <p:cNvSpPr txBox="1"/>
            <p:nvPr/>
          </p:nvSpPr>
          <p:spPr>
            <a:xfrm>
              <a:off x="1927370" y="1246250"/>
              <a:ext cx="753038" cy="201599"/>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RD-1, RT-1</a:t>
              </a:r>
              <a:endParaRPr sz="800" dirty="0">
                <a:solidFill>
                  <a:srgbClr val="000000"/>
                </a:solidFill>
                <a:latin typeface="Arial"/>
                <a:ea typeface="Arial"/>
                <a:cs typeface="Arial"/>
                <a:sym typeface="Arial"/>
              </a:endParaRPr>
            </a:p>
          </p:txBody>
        </p:sp>
        <p:cxnSp>
          <p:nvCxnSpPr>
            <p:cNvPr id="877" name="Google Shape;877;p81"/>
            <p:cNvCxnSpPr/>
            <p:nvPr/>
          </p:nvCxnSpPr>
          <p:spPr>
            <a:xfrm rot="10800000" flipH="1">
              <a:off x="2451495" y="1851453"/>
              <a:ext cx="4648141" cy="3470"/>
            </a:xfrm>
            <a:prstGeom prst="bentConnector3">
              <a:avLst>
                <a:gd name="adj1" fmla="val 45887"/>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grpSp>
          <p:nvGrpSpPr>
            <p:cNvPr id="878" name="Google Shape;878;p81"/>
            <p:cNvGrpSpPr/>
            <p:nvPr/>
          </p:nvGrpSpPr>
          <p:grpSpPr>
            <a:xfrm>
              <a:off x="1882101" y="1720671"/>
              <a:ext cx="763351" cy="264956"/>
              <a:chOff x="3616741" y="4860556"/>
              <a:chExt cx="763351" cy="264956"/>
            </a:xfrm>
          </p:grpSpPr>
          <p:sp>
            <p:nvSpPr>
              <p:cNvPr id="879" name="Google Shape;879;p81"/>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80" name="Google Shape;880;p81"/>
              <p:cNvSpPr txBox="1"/>
              <p:nvPr/>
            </p:nvSpPr>
            <p:spPr>
              <a:xfrm>
                <a:off x="3616741" y="4893030"/>
                <a:ext cx="76335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dirty="0">
                    <a:solidFill>
                      <a:srgbClr val="FFFFFF"/>
                    </a:solidFill>
                    <a:latin typeface="Arial"/>
                    <a:ea typeface="Arial"/>
                    <a:cs typeface="Arial"/>
                    <a:sym typeface="Arial"/>
                  </a:rPr>
                  <a:t>VPWS ID 11</a:t>
                </a:r>
                <a:endParaRPr sz="800" b="0" i="0" u="none" strike="noStrike" cap="none" dirty="0">
                  <a:solidFill>
                    <a:srgbClr val="FFFFFF"/>
                  </a:solidFill>
                  <a:latin typeface="Arial"/>
                  <a:ea typeface="Arial"/>
                  <a:cs typeface="Arial"/>
                  <a:sym typeface="Arial"/>
                </a:endParaRPr>
              </a:p>
            </p:txBody>
          </p:sp>
        </p:grpSp>
        <p:cxnSp>
          <p:nvCxnSpPr>
            <p:cNvPr id="871" name="Google Shape;871;p81"/>
            <p:cNvCxnSpPr/>
            <p:nvPr/>
          </p:nvCxnSpPr>
          <p:spPr>
            <a:xfrm rot="10800000" flipH="1">
              <a:off x="1380899" y="1855804"/>
              <a:ext cx="539320" cy="260622"/>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81" name="Google Shape;881;p81"/>
            <p:cNvSpPr txBox="1"/>
            <p:nvPr/>
          </p:nvSpPr>
          <p:spPr>
            <a:xfrm>
              <a:off x="6384855" y="1276446"/>
              <a:ext cx="708848" cy="215444"/>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RD-3, RT-1</a:t>
              </a:r>
              <a:endParaRPr sz="800" dirty="0">
                <a:solidFill>
                  <a:srgbClr val="000000"/>
                </a:solidFill>
                <a:latin typeface="Arial"/>
                <a:ea typeface="Arial"/>
                <a:cs typeface="Arial"/>
                <a:sym typeface="Arial"/>
              </a:endParaRPr>
            </a:p>
          </p:txBody>
        </p:sp>
        <p:sp>
          <p:nvSpPr>
            <p:cNvPr id="882" name="Google Shape;882;p81"/>
            <p:cNvSpPr/>
            <p:nvPr/>
          </p:nvSpPr>
          <p:spPr>
            <a:xfrm>
              <a:off x="535972" y="1917199"/>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83" name="Google Shape;883;p81"/>
            <p:cNvSpPr txBox="1"/>
            <p:nvPr/>
          </p:nvSpPr>
          <p:spPr>
            <a:xfrm>
              <a:off x="548548" y="1907404"/>
              <a:ext cx="808071"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1</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11)</a:t>
              </a:r>
              <a:endParaRPr dirty="0"/>
            </a:p>
          </p:txBody>
        </p:sp>
        <p:sp>
          <p:nvSpPr>
            <p:cNvPr id="884" name="Google Shape;884;p81"/>
            <p:cNvSpPr/>
            <p:nvPr/>
          </p:nvSpPr>
          <p:spPr>
            <a:xfrm>
              <a:off x="7706666" y="1260265"/>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85" name="Google Shape;885;p81"/>
            <p:cNvSpPr txBox="1"/>
            <p:nvPr/>
          </p:nvSpPr>
          <p:spPr>
            <a:xfrm>
              <a:off x="7725972" y="1249291"/>
              <a:ext cx="8048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Eth2</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 10)</a:t>
              </a:r>
              <a:endParaRPr dirty="0"/>
            </a:p>
          </p:txBody>
        </p:sp>
        <p:sp>
          <p:nvSpPr>
            <p:cNvPr id="886" name="Google Shape;886;p81"/>
            <p:cNvSpPr/>
            <p:nvPr/>
          </p:nvSpPr>
          <p:spPr>
            <a:xfrm>
              <a:off x="7716747" y="1992950"/>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87" name="Google Shape;887;p81"/>
            <p:cNvSpPr txBox="1"/>
            <p:nvPr/>
          </p:nvSpPr>
          <p:spPr>
            <a:xfrm>
              <a:off x="7765608" y="1981976"/>
              <a:ext cx="745717"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2</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(VLAN11)</a:t>
              </a:r>
              <a:endParaRPr dirty="0"/>
            </a:p>
          </p:txBody>
        </p:sp>
        <p:cxnSp>
          <p:nvCxnSpPr>
            <p:cNvPr id="888" name="Google Shape;888;p81"/>
            <p:cNvCxnSpPr>
              <a:endCxn id="886" idx="1"/>
            </p:cNvCxnSpPr>
            <p:nvPr/>
          </p:nvCxnSpPr>
          <p:spPr>
            <a:xfrm>
              <a:off x="7147647" y="1852277"/>
              <a:ext cx="569100" cy="3399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889" name="Google Shape;889;p81"/>
            <p:cNvSpPr txBox="1"/>
            <p:nvPr/>
          </p:nvSpPr>
          <p:spPr>
            <a:xfrm>
              <a:off x="2978593" y="2571142"/>
              <a:ext cx="3295056"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000000"/>
                  </a:solidFill>
                  <a:latin typeface="Arial"/>
                  <a:ea typeface="Arial"/>
                  <a:cs typeface="Arial"/>
                  <a:sym typeface="Arial"/>
                </a:rPr>
                <a:t>Ethernet Tag retained in encapsulated frame. Only the EVI label only identifies the VPWS </a:t>
              </a:r>
              <a:endParaRPr sz="1200" dirty="0">
                <a:solidFill>
                  <a:srgbClr val="000000"/>
                </a:solidFill>
                <a:latin typeface="Arial"/>
                <a:ea typeface="Arial"/>
                <a:cs typeface="Arial"/>
                <a:sym typeface="Arial"/>
              </a:endParaRPr>
            </a:p>
          </p:txBody>
        </p:sp>
        <p:sp>
          <p:nvSpPr>
            <p:cNvPr id="890" name="Google Shape;890;p81"/>
            <p:cNvSpPr/>
            <p:nvPr/>
          </p:nvSpPr>
          <p:spPr>
            <a:xfrm>
              <a:off x="6427211" y="1748082"/>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891" name="Google Shape;891;p81"/>
            <p:cNvSpPr txBox="1"/>
            <p:nvPr/>
          </p:nvSpPr>
          <p:spPr>
            <a:xfrm>
              <a:off x="6360330" y="1772838"/>
              <a:ext cx="76335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dirty="0">
                  <a:solidFill>
                    <a:srgbClr val="FFFFFF"/>
                  </a:solidFill>
                  <a:latin typeface="Arial"/>
                  <a:ea typeface="Arial"/>
                  <a:cs typeface="Arial"/>
                  <a:sym typeface="Arial"/>
                </a:rPr>
                <a:t>VPWS ID 12</a:t>
              </a:r>
              <a:endParaRPr sz="800" b="0" i="0" u="none" strike="noStrike" cap="none" dirty="0">
                <a:solidFill>
                  <a:srgbClr val="FFFFFF"/>
                </a:solidFill>
                <a:latin typeface="Arial"/>
                <a:ea typeface="Arial"/>
                <a:cs typeface="Arial"/>
                <a:sym typeface="Arial"/>
              </a:endParaRPr>
            </a:p>
          </p:txBody>
        </p:sp>
      </p:grpSp>
      <p:pic>
        <p:nvPicPr>
          <p:cNvPr id="893" name="Google Shape;893;p81"/>
          <p:cNvPicPr preferRelativeResize="0"/>
          <p:nvPr/>
        </p:nvPicPr>
        <p:blipFill rotWithShape="1">
          <a:blip r:embed="rId3">
            <a:alphaModFix/>
          </a:blip>
          <a:srcRect/>
          <a:stretch/>
        </p:blipFill>
        <p:spPr>
          <a:xfrm>
            <a:off x="1901255" y="2226080"/>
            <a:ext cx="747993" cy="242193"/>
          </a:xfrm>
          <a:prstGeom prst="rect">
            <a:avLst/>
          </a:prstGeom>
          <a:noFill/>
          <a:ln>
            <a:noFill/>
          </a:ln>
        </p:spPr>
      </p:pic>
      <p:pic>
        <p:nvPicPr>
          <p:cNvPr id="894" name="Google Shape;894;p81"/>
          <p:cNvPicPr preferRelativeResize="0"/>
          <p:nvPr/>
        </p:nvPicPr>
        <p:blipFill rotWithShape="1">
          <a:blip r:embed="rId3">
            <a:alphaModFix/>
          </a:blip>
          <a:srcRect/>
          <a:stretch/>
        </p:blipFill>
        <p:spPr>
          <a:xfrm>
            <a:off x="6360330" y="2250143"/>
            <a:ext cx="747993" cy="242193"/>
          </a:xfrm>
          <a:prstGeom prst="rect">
            <a:avLst/>
          </a:prstGeom>
          <a:noFill/>
          <a:ln>
            <a:noFill/>
          </a:ln>
        </p:spPr>
      </p:pic>
      <p:sp>
        <p:nvSpPr>
          <p:cNvPr id="895" name="Google Shape;895;p81"/>
          <p:cNvSpPr txBox="1"/>
          <p:nvPr/>
        </p:nvSpPr>
        <p:spPr>
          <a:xfrm>
            <a:off x="3039450" y="827722"/>
            <a:ext cx="279868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000000"/>
                </a:solidFill>
                <a:latin typeface="Arial"/>
                <a:ea typeface="Arial"/>
                <a:cs typeface="Arial"/>
                <a:sym typeface="Arial"/>
              </a:rPr>
              <a:t>EVPN VPWS service instance (EVI) is represented by a pair of downstream assigned EVPN service labels associated with a pair of endpoints</a:t>
            </a:r>
            <a:endParaRPr dirty="0"/>
          </a:p>
        </p:txBody>
      </p:sp>
      <p:sp>
        <p:nvSpPr>
          <p:cNvPr id="2" name="TextBox 1">
            <a:extLst>
              <a:ext uri="{FF2B5EF4-FFF2-40B4-BE49-F238E27FC236}">
                <a16:creationId xmlns:a16="http://schemas.microsoft.com/office/drawing/2014/main" id="{A1D1E140-A17E-A04E-9F97-BB76156C6BCF}"/>
              </a:ext>
            </a:extLst>
          </p:cNvPr>
          <p:cNvSpPr txBox="1"/>
          <p:nvPr/>
        </p:nvSpPr>
        <p:spPr>
          <a:xfrm>
            <a:off x="780393" y="3374343"/>
            <a:ext cx="7583214" cy="1169551"/>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IE" dirty="0"/>
              <a:t>Group of VLANs on Specific Port → </a:t>
            </a:r>
            <a:r>
              <a:rPr lang="en-IE" b="1" dirty="0"/>
              <a:t>1:N Mapping of VPWS ID to NxVLAN IDs</a:t>
            </a:r>
          </a:p>
          <a:p>
            <a:pPr marL="285750" indent="-285750">
              <a:buFont typeface="Arial" panose="020B0604020202020204" pitchFamily="34" charset="0"/>
              <a:buChar char="•"/>
            </a:pPr>
            <a:r>
              <a:rPr lang="en-IE" dirty="0"/>
              <a:t>Transmitting PE Provides x-connect  between &lt;PORT,N x VLAN &gt; and VPN Label</a:t>
            </a:r>
          </a:p>
          <a:p>
            <a:pPr marL="285750" indent="-285750">
              <a:buFont typeface="Arial" panose="020B0604020202020204" pitchFamily="34" charset="0"/>
              <a:buChar char="•"/>
            </a:pPr>
            <a:r>
              <a:rPr lang="en-IE" dirty="0"/>
              <a:t>Receiving PE x-connect based on VPN Label alone → Egress Port</a:t>
            </a:r>
          </a:p>
          <a:p>
            <a:pPr marL="285750" indent="-285750">
              <a:buFont typeface="Arial" panose="020B0604020202020204" pitchFamily="34" charset="0"/>
              <a:buChar char="•"/>
            </a:pPr>
            <a:r>
              <a:rPr lang="en-IE" b="1" dirty="0"/>
              <a:t>Original VLAN ID MUST Remain on Eth Frame (Single VLAN ID only)</a:t>
            </a:r>
          </a:p>
          <a:p>
            <a:pPr marL="285750" indent="-285750">
              <a:buFont typeface="Arial" panose="020B0604020202020204" pitchFamily="34" charset="0"/>
              <a:buChar char="•"/>
            </a:pPr>
            <a:r>
              <a:rPr lang="en-IE" dirty="0"/>
              <a:t>No VLAN Translation Allowed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99"/>
        <p:cNvGrpSpPr/>
        <p:nvPr/>
      </p:nvGrpSpPr>
      <p:grpSpPr>
        <a:xfrm>
          <a:off x="0" y="0"/>
          <a:ext cx="0" cy="0"/>
          <a:chOff x="0" y="0"/>
          <a:chExt cx="0" cy="0"/>
        </a:xfrm>
      </p:grpSpPr>
      <p:sp>
        <p:nvSpPr>
          <p:cNvPr id="900" name="Google Shape;900;p82"/>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Types – Port Based Service</a:t>
            </a:r>
            <a:endParaRPr sz="2000" dirty="0"/>
          </a:p>
        </p:txBody>
      </p:sp>
      <p:sp>
        <p:nvSpPr>
          <p:cNvPr id="901" name="Google Shape;901;p8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14</a:t>
            </a:fld>
            <a:endParaRPr dirty="0">
              <a:solidFill>
                <a:srgbClr val="FFFFFE"/>
              </a:solidFill>
            </a:endParaRPr>
          </a:p>
        </p:txBody>
      </p:sp>
      <p:grpSp>
        <p:nvGrpSpPr>
          <p:cNvPr id="902" name="Google Shape;902;p82"/>
          <p:cNvGrpSpPr/>
          <p:nvPr/>
        </p:nvGrpSpPr>
        <p:grpSpPr>
          <a:xfrm>
            <a:off x="502835" y="1246250"/>
            <a:ext cx="8100979" cy="1774919"/>
            <a:chOff x="502835" y="1246250"/>
            <a:chExt cx="8100979" cy="1774919"/>
          </a:xfrm>
        </p:grpSpPr>
        <p:grpSp>
          <p:nvGrpSpPr>
            <p:cNvPr id="903" name="Google Shape;903;p82"/>
            <p:cNvGrpSpPr/>
            <p:nvPr/>
          </p:nvGrpSpPr>
          <p:grpSpPr>
            <a:xfrm>
              <a:off x="6273649" y="1524803"/>
              <a:ext cx="874078" cy="655061"/>
              <a:chOff x="6195090" y="3921404"/>
              <a:chExt cx="874078" cy="655061"/>
            </a:xfrm>
          </p:grpSpPr>
          <p:sp>
            <p:nvSpPr>
              <p:cNvPr id="904" name="Google Shape;904;p82"/>
              <p:cNvSpPr/>
              <p:nvPr/>
            </p:nvSpPr>
            <p:spPr>
              <a:xfrm>
                <a:off x="6195090" y="3921404"/>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05" name="Google Shape;905;p82"/>
              <p:cNvSpPr txBox="1"/>
              <p:nvPr/>
            </p:nvSpPr>
            <p:spPr>
              <a:xfrm>
                <a:off x="6413757" y="3927632"/>
                <a:ext cx="505392" cy="24622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1000"/>
                  <a:buFont typeface="Arial"/>
                  <a:buNone/>
                </a:pPr>
                <a:r>
                  <a:rPr lang="en-US" sz="1000" b="0" i="0" u="none" strike="noStrike" cap="none" dirty="0">
                    <a:solidFill>
                      <a:srgbClr val="FFFFFF"/>
                    </a:solidFill>
                    <a:latin typeface="Arial"/>
                    <a:ea typeface="Arial"/>
                    <a:cs typeface="Arial"/>
                    <a:sym typeface="Arial"/>
                  </a:rPr>
                  <a:t>EVI-1</a:t>
                </a:r>
                <a:endParaRPr dirty="0"/>
              </a:p>
            </p:txBody>
          </p:sp>
        </p:grpSp>
        <p:sp>
          <p:nvSpPr>
            <p:cNvPr id="906" name="Google Shape;906;p82"/>
            <p:cNvSpPr/>
            <p:nvPr/>
          </p:nvSpPr>
          <p:spPr>
            <a:xfrm>
              <a:off x="1820571" y="1483659"/>
              <a:ext cx="874078" cy="655061"/>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07" name="Google Shape;907;p82"/>
            <p:cNvSpPr txBox="1"/>
            <p:nvPr/>
          </p:nvSpPr>
          <p:spPr>
            <a:xfrm>
              <a:off x="2039238" y="1489887"/>
              <a:ext cx="505392"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dirty="0">
                  <a:solidFill>
                    <a:srgbClr val="FFFFFF"/>
                  </a:solidFill>
                  <a:latin typeface="Arial"/>
                  <a:ea typeface="Arial"/>
                  <a:cs typeface="Arial"/>
                  <a:sym typeface="Arial"/>
                </a:rPr>
                <a:t>EVI-1</a:t>
              </a:r>
              <a:endParaRPr sz="1000" dirty="0">
                <a:solidFill>
                  <a:srgbClr val="FFFFFF"/>
                </a:solidFill>
                <a:latin typeface="Arial"/>
                <a:ea typeface="Arial"/>
                <a:cs typeface="Arial"/>
                <a:sym typeface="Arial"/>
              </a:endParaRPr>
            </a:p>
          </p:txBody>
        </p:sp>
        <p:cxnSp>
          <p:nvCxnSpPr>
            <p:cNvPr id="908" name="Google Shape;908;p82"/>
            <p:cNvCxnSpPr/>
            <p:nvPr/>
          </p:nvCxnSpPr>
          <p:spPr>
            <a:xfrm rot="10800000" flipH="1">
              <a:off x="706333" y="1844855"/>
              <a:ext cx="1181042" cy="65531"/>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cxnSp>
          <p:nvCxnSpPr>
            <p:cNvPr id="909" name="Google Shape;909;p82"/>
            <p:cNvCxnSpPr>
              <a:stCxn id="910" idx="3"/>
            </p:cNvCxnSpPr>
            <p:nvPr/>
          </p:nvCxnSpPr>
          <p:spPr>
            <a:xfrm rot="10800000" flipH="1">
              <a:off x="7147727" y="1860921"/>
              <a:ext cx="1185900" cy="16800"/>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sp>
          <p:nvSpPr>
            <p:cNvPr id="911" name="Google Shape;911;p82"/>
            <p:cNvSpPr/>
            <p:nvPr/>
          </p:nvSpPr>
          <p:spPr>
            <a:xfrm>
              <a:off x="545404" y="1681333"/>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12" name="Google Shape;912;p82"/>
            <p:cNvSpPr txBox="1"/>
            <p:nvPr/>
          </p:nvSpPr>
          <p:spPr>
            <a:xfrm>
              <a:off x="502835" y="1669239"/>
              <a:ext cx="93006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1</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(ALL VLANs)</a:t>
              </a:r>
              <a:endParaRPr dirty="0"/>
            </a:p>
          </p:txBody>
        </p:sp>
        <p:sp>
          <p:nvSpPr>
            <p:cNvPr id="913" name="Google Shape;913;p82"/>
            <p:cNvSpPr/>
            <p:nvPr/>
          </p:nvSpPr>
          <p:spPr>
            <a:xfrm rot="5400000">
              <a:off x="4312889" y="1009001"/>
              <a:ext cx="290675" cy="2519151"/>
            </a:xfrm>
            <a:prstGeom prst="can">
              <a:avLst>
                <a:gd name="adj" fmla="val 25000"/>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14" name="Google Shape;914;p82"/>
            <p:cNvSpPr txBox="1"/>
            <p:nvPr/>
          </p:nvSpPr>
          <p:spPr>
            <a:xfrm>
              <a:off x="3390127" y="2126988"/>
              <a:ext cx="1996059"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dirty="0">
                  <a:solidFill>
                    <a:schemeClr val="tx1"/>
                  </a:solidFill>
                  <a:latin typeface="Arial"/>
                  <a:ea typeface="Arial"/>
                  <a:cs typeface="Arial"/>
                  <a:sym typeface="Arial"/>
                </a:rPr>
                <a:t>EVI Label + Ethernet tag </a:t>
              </a:r>
              <a:endParaRPr sz="1200" dirty="0">
                <a:solidFill>
                  <a:schemeClr val="tx1"/>
                </a:solidFill>
                <a:latin typeface="Arial"/>
                <a:ea typeface="Arial"/>
                <a:cs typeface="Arial"/>
                <a:sym typeface="Arial"/>
              </a:endParaRPr>
            </a:p>
          </p:txBody>
        </p:sp>
        <p:sp>
          <p:nvSpPr>
            <p:cNvPr id="915" name="Google Shape;915;p82"/>
            <p:cNvSpPr txBox="1"/>
            <p:nvPr/>
          </p:nvSpPr>
          <p:spPr>
            <a:xfrm>
              <a:off x="1820572" y="1246250"/>
              <a:ext cx="802564" cy="201599"/>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RD-1, RT-1</a:t>
              </a:r>
              <a:endParaRPr sz="800" dirty="0">
                <a:solidFill>
                  <a:srgbClr val="000000"/>
                </a:solidFill>
                <a:latin typeface="Arial"/>
                <a:ea typeface="Arial"/>
                <a:cs typeface="Arial"/>
                <a:sym typeface="Arial"/>
              </a:endParaRPr>
            </a:p>
          </p:txBody>
        </p:sp>
        <p:cxnSp>
          <p:nvCxnSpPr>
            <p:cNvPr id="916" name="Google Shape;916;p82"/>
            <p:cNvCxnSpPr/>
            <p:nvPr/>
          </p:nvCxnSpPr>
          <p:spPr>
            <a:xfrm rot="10800000" flipH="1">
              <a:off x="2451495" y="1854897"/>
              <a:ext cx="4458522" cy="26"/>
            </a:xfrm>
            <a:prstGeom prst="bentConnector3">
              <a:avLst>
                <a:gd name="adj1" fmla="val 50000"/>
              </a:avLst>
            </a:prstGeom>
            <a:noFill/>
            <a:ln w="25400" cap="flat" cmpd="sng">
              <a:solidFill>
                <a:srgbClr val="629DD1"/>
              </a:solidFill>
              <a:prstDash val="solid"/>
              <a:round/>
              <a:headEnd type="none" w="sm" len="sm"/>
              <a:tailEnd type="none" w="sm" len="sm"/>
            </a:ln>
            <a:effectLst>
              <a:outerShdw blurRad="40000" dist="20000" dir="5400000" rotWithShape="0">
                <a:srgbClr val="000000">
                  <a:alpha val="37647"/>
                </a:srgbClr>
              </a:outerShdw>
            </a:effectLst>
          </p:spPr>
        </p:cxnSp>
        <p:grpSp>
          <p:nvGrpSpPr>
            <p:cNvPr id="917" name="Google Shape;917;p82"/>
            <p:cNvGrpSpPr/>
            <p:nvPr/>
          </p:nvGrpSpPr>
          <p:grpSpPr>
            <a:xfrm>
              <a:off x="1882101" y="1720671"/>
              <a:ext cx="763351" cy="264956"/>
              <a:chOff x="3616741" y="4860556"/>
              <a:chExt cx="763351" cy="264956"/>
            </a:xfrm>
          </p:grpSpPr>
          <p:sp>
            <p:nvSpPr>
              <p:cNvPr id="918" name="Google Shape;918;p82"/>
              <p:cNvSpPr/>
              <p:nvPr/>
            </p:nvSpPr>
            <p:spPr>
              <a:xfrm>
                <a:off x="3691407" y="4860556"/>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19" name="Google Shape;919;p82"/>
              <p:cNvSpPr txBox="1"/>
              <p:nvPr/>
            </p:nvSpPr>
            <p:spPr>
              <a:xfrm>
                <a:off x="3616741" y="4893030"/>
                <a:ext cx="76335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dirty="0">
                    <a:solidFill>
                      <a:srgbClr val="FFFFFF"/>
                    </a:solidFill>
                    <a:latin typeface="Arial"/>
                    <a:ea typeface="Arial"/>
                    <a:cs typeface="Arial"/>
                    <a:sym typeface="Arial"/>
                  </a:rPr>
                  <a:t>VPWS ID 11</a:t>
                </a:r>
                <a:endParaRPr sz="800" b="0" i="0" u="none" strike="noStrike" cap="none" dirty="0">
                  <a:solidFill>
                    <a:srgbClr val="FFFFFF"/>
                  </a:solidFill>
                  <a:latin typeface="Arial"/>
                  <a:ea typeface="Arial"/>
                  <a:cs typeface="Arial"/>
                  <a:sym typeface="Arial"/>
                </a:endParaRPr>
              </a:p>
            </p:txBody>
          </p:sp>
        </p:grpSp>
        <p:sp>
          <p:nvSpPr>
            <p:cNvPr id="920" name="Google Shape;920;p82"/>
            <p:cNvSpPr txBox="1"/>
            <p:nvPr/>
          </p:nvSpPr>
          <p:spPr>
            <a:xfrm>
              <a:off x="6384855" y="1276446"/>
              <a:ext cx="762872" cy="215444"/>
            </a:xfrm>
            <a:prstGeom prst="rect">
              <a:avLst/>
            </a:prstGeom>
            <a:solidFill>
              <a:srgbClr val="FFFFFF"/>
            </a:solid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000000"/>
                  </a:solidFill>
                  <a:latin typeface="Arial"/>
                  <a:ea typeface="Arial"/>
                  <a:cs typeface="Arial"/>
                  <a:sym typeface="Arial"/>
                </a:rPr>
                <a:t>RD-3, RT-1</a:t>
              </a:r>
              <a:endParaRPr sz="800" dirty="0">
                <a:solidFill>
                  <a:srgbClr val="000000"/>
                </a:solidFill>
                <a:latin typeface="Arial"/>
                <a:ea typeface="Arial"/>
                <a:cs typeface="Arial"/>
                <a:sym typeface="Arial"/>
              </a:endParaRPr>
            </a:p>
          </p:txBody>
        </p:sp>
        <p:sp>
          <p:nvSpPr>
            <p:cNvPr id="921" name="Google Shape;921;p82"/>
            <p:cNvSpPr/>
            <p:nvPr/>
          </p:nvSpPr>
          <p:spPr>
            <a:xfrm>
              <a:off x="7716318" y="1681333"/>
              <a:ext cx="844927" cy="398454"/>
            </a:xfrm>
            <a:prstGeom prst="roundRect">
              <a:avLst>
                <a:gd name="adj" fmla="val 16667"/>
              </a:avLst>
            </a:prstGeom>
            <a:gradFill>
              <a:gsLst>
                <a:gs pos="0">
                  <a:srgbClr val="519EE1"/>
                </a:gs>
                <a:gs pos="100000">
                  <a:srgbClr val="95D1FF"/>
                </a:gs>
              </a:gsLst>
              <a:lin ang="16200000" scaled="0"/>
            </a:gradFill>
            <a:ln w="9525" cap="flat" cmpd="sng">
              <a:solidFill>
                <a:srgbClr val="5C99CE"/>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22" name="Google Shape;922;p82"/>
            <p:cNvSpPr txBox="1"/>
            <p:nvPr/>
          </p:nvSpPr>
          <p:spPr>
            <a:xfrm>
              <a:off x="7673751" y="1660812"/>
              <a:ext cx="930063"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dirty="0">
                  <a:solidFill>
                    <a:srgbClr val="000000"/>
                  </a:solidFill>
                  <a:latin typeface="Arial"/>
                  <a:ea typeface="Arial"/>
                  <a:cs typeface="Arial"/>
                  <a:sym typeface="Arial"/>
                </a:rPr>
                <a:t>Eth 2</a:t>
              </a:r>
              <a:endParaRPr dirty="0"/>
            </a:p>
            <a:p>
              <a:pPr marL="0" marR="0" lvl="0" indent="0" algn="ctr" rtl="0">
                <a:spcBef>
                  <a:spcPts val="0"/>
                </a:spcBef>
                <a:spcAft>
                  <a:spcPts val="0"/>
                </a:spcAft>
                <a:buNone/>
              </a:pPr>
              <a:r>
                <a:rPr lang="en-US" sz="1000" dirty="0">
                  <a:solidFill>
                    <a:srgbClr val="000000"/>
                  </a:solidFill>
                  <a:latin typeface="Arial"/>
                  <a:ea typeface="Arial"/>
                  <a:cs typeface="Arial"/>
                  <a:sym typeface="Arial"/>
                </a:rPr>
                <a:t>(ALL VLANs)</a:t>
              </a:r>
              <a:endParaRPr dirty="0"/>
            </a:p>
          </p:txBody>
        </p:sp>
        <p:sp>
          <p:nvSpPr>
            <p:cNvPr id="923" name="Google Shape;923;p82"/>
            <p:cNvSpPr txBox="1"/>
            <p:nvPr/>
          </p:nvSpPr>
          <p:spPr>
            <a:xfrm>
              <a:off x="3609959" y="2559504"/>
              <a:ext cx="181589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000000"/>
                  </a:solidFill>
                  <a:latin typeface="Arial"/>
                  <a:ea typeface="Arial"/>
                  <a:cs typeface="Arial"/>
                  <a:sym typeface="Arial"/>
                </a:rPr>
                <a:t>Ethernet Tag retained in </a:t>
              </a:r>
              <a:endParaRPr dirty="0"/>
            </a:p>
            <a:p>
              <a:pPr marL="0" marR="0" lvl="0" indent="0" algn="ctr" rtl="0">
                <a:spcBef>
                  <a:spcPts val="0"/>
                </a:spcBef>
                <a:spcAft>
                  <a:spcPts val="0"/>
                </a:spcAft>
                <a:buNone/>
              </a:pPr>
              <a:r>
                <a:rPr lang="en-US" sz="1200" dirty="0">
                  <a:solidFill>
                    <a:srgbClr val="000000"/>
                  </a:solidFill>
                  <a:latin typeface="Arial"/>
                  <a:ea typeface="Arial"/>
                  <a:cs typeface="Arial"/>
                  <a:sym typeface="Arial"/>
                </a:rPr>
                <a:t>encapsulated frame </a:t>
              </a:r>
              <a:endParaRPr sz="1200" dirty="0">
                <a:solidFill>
                  <a:srgbClr val="000000"/>
                </a:solidFill>
                <a:latin typeface="Arial"/>
                <a:ea typeface="Arial"/>
                <a:cs typeface="Arial"/>
                <a:sym typeface="Arial"/>
              </a:endParaRPr>
            </a:p>
          </p:txBody>
        </p:sp>
        <p:sp>
          <p:nvSpPr>
            <p:cNvPr id="924" name="Google Shape;924;p82"/>
            <p:cNvSpPr/>
            <p:nvPr/>
          </p:nvSpPr>
          <p:spPr>
            <a:xfrm>
              <a:off x="6464317" y="1747799"/>
              <a:ext cx="612189" cy="264956"/>
            </a:xfrm>
            <a:prstGeom prst="roundRect">
              <a:avLst>
                <a:gd name="adj" fmla="val 16667"/>
              </a:avLst>
            </a:prstGeom>
            <a:solidFill>
              <a:srgbClr val="808080"/>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910" name="Google Shape;910;p82"/>
            <p:cNvSpPr txBox="1"/>
            <p:nvPr/>
          </p:nvSpPr>
          <p:spPr>
            <a:xfrm>
              <a:off x="6384376" y="1769999"/>
              <a:ext cx="763351" cy="21544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800"/>
                <a:buFont typeface="Arial"/>
                <a:buNone/>
              </a:pPr>
              <a:r>
                <a:rPr lang="en-US" sz="800" b="0" i="0" u="none" strike="noStrike" cap="none" dirty="0">
                  <a:solidFill>
                    <a:srgbClr val="FFFFFF"/>
                  </a:solidFill>
                  <a:latin typeface="Arial"/>
                  <a:ea typeface="Arial"/>
                  <a:cs typeface="Arial"/>
                  <a:sym typeface="Arial"/>
                </a:rPr>
                <a:t>VPWS ID 12</a:t>
              </a:r>
              <a:endParaRPr sz="800" b="0" i="0" u="none" strike="noStrike" cap="none" dirty="0">
                <a:solidFill>
                  <a:srgbClr val="FFFFFF"/>
                </a:solidFill>
                <a:latin typeface="Arial"/>
                <a:ea typeface="Arial"/>
                <a:cs typeface="Arial"/>
                <a:sym typeface="Arial"/>
              </a:endParaRPr>
            </a:p>
          </p:txBody>
        </p:sp>
      </p:grpSp>
      <p:pic>
        <p:nvPicPr>
          <p:cNvPr id="926" name="Google Shape;926;p82"/>
          <p:cNvPicPr preferRelativeResize="0"/>
          <p:nvPr/>
        </p:nvPicPr>
        <p:blipFill rotWithShape="1">
          <a:blip r:embed="rId3">
            <a:alphaModFix/>
          </a:blip>
          <a:srcRect/>
          <a:stretch/>
        </p:blipFill>
        <p:spPr>
          <a:xfrm>
            <a:off x="1901255" y="2226080"/>
            <a:ext cx="747993" cy="242193"/>
          </a:xfrm>
          <a:prstGeom prst="rect">
            <a:avLst/>
          </a:prstGeom>
          <a:noFill/>
          <a:ln>
            <a:noFill/>
          </a:ln>
        </p:spPr>
      </p:pic>
      <p:pic>
        <p:nvPicPr>
          <p:cNvPr id="927" name="Google Shape;927;p82"/>
          <p:cNvPicPr preferRelativeResize="0"/>
          <p:nvPr/>
        </p:nvPicPr>
        <p:blipFill rotWithShape="1">
          <a:blip r:embed="rId3">
            <a:alphaModFix/>
          </a:blip>
          <a:srcRect/>
          <a:stretch/>
        </p:blipFill>
        <p:spPr>
          <a:xfrm>
            <a:off x="6392054" y="2330066"/>
            <a:ext cx="747993" cy="242193"/>
          </a:xfrm>
          <a:prstGeom prst="rect">
            <a:avLst/>
          </a:prstGeom>
          <a:noFill/>
          <a:ln>
            <a:noFill/>
          </a:ln>
        </p:spPr>
      </p:pic>
      <p:sp>
        <p:nvSpPr>
          <p:cNvPr id="928" name="Google Shape;928;p82"/>
          <p:cNvSpPr txBox="1"/>
          <p:nvPr/>
        </p:nvSpPr>
        <p:spPr>
          <a:xfrm>
            <a:off x="3039450" y="827722"/>
            <a:ext cx="2798687"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000000"/>
                </a:solidFill>
                <a:latin typeface="Arial"/>
                <a:ea typeface="Arial"/>
                <a:cs typeface="Arial"/>
                <a:sym typeface="Arial"/>
              </a:rPr>
              <a:t>EVPN VPWS service instance (EVI) is represented by a pair of downstream assigned EVPN service labels associated with a pair of endpoints</a:t>
            </a:r>
            <a:endParaRPr dirty="0"/>
          </a:p>
        </p:txBody>
      </p:sp>
      <p:sp>
        <p:nvSpPr>
          <p:cNvPr id="2" name="TextBox 1">
            <a:extLst>
              <a:ext uri="{FF2B5EF4-FFF2-40B4-BE49-F238E27FC236}">
                <a16:creationId xmlns:a16="http://schemas.microsoft.com/office/drawing/2014/main" id="{E8855FC8-7ED9-0A43-935A-47181B1542CA}"/>
              </a:ext>
            </a:extLst>
          </p:cNvPr>
          <p:cNvSpPr txBox="1"/>
          <p:nvPr/>
        </p:nvSpPr>
        <p:spPr>
          <a:xfrm>
            <a:off x="2323470" y="3288577"/>
            <a:ext cx="4338047" cy="784830"/>
          </a:xfrm>
          <a:prstGeom prst="rect">
            <a:avLst/>
          </a:prstGeom>
          <a:noFill/>
          <a:ln>
            <a:solidFill>
              <a:schemeClr val="tx1"/>
            </a:solidFill>
          </a:ln>
        </p:spPr>
        <p:txBody>
          <a:bodyPr wrap="none" rtlCol="0">
            <a:spAutoFit/>
          </a:bodyPr>
          <a:lstStyle/>
          <a:p>
            <a:pPr marL="285750" indent="-285750">
              <a:buFont typeface="Arial" panose="020B0604020202020204" pitchFamily="34" charset="0"/>
              <a:buChar char="•"/>
            </a:pPr>
            <a:r>
              <a:rPr lang="en-IE" sz="1500" dirty="0"/>
              <a:t>All VLANs on Specific Port </a:t>
            </a:r>
          </a:p>
          <a:p>
            <a:pPr marL="285750" indent="-285750">
              <a:buFont typeface="Arial" panose="020B0604020202020204" pitchFamily="34" charset="0"/>
              <a:buChar char="•"/>
            </a:pPr>
            <a:r>
              <a:rPr lang="en-IE" sz="1500" dirty="0"/>
              <a:t>All VLANs Mapped to VPWS ID</a:t>
            </a:r>
          </a:p>
          <a:p>
            <a:pPr marL="285750" indent="-285750">
              <a:buFont typeface="Arial" panose="020B0604020202020204" pitchFamily="34" charset="0"/>
              <a:buChar char="•"/>
            </a:pPr>
            <a:r>
              <a:rPr lang="en-IE" sz="1500" dirty="0"/>
              <a:t>Rest of Behaviour Identical to Bundle Service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7"/>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dirty="0"/>
              <a:t>EVPN VPWS </a:t>
            </a:r>
            <a:br>
              <a:rPr lang="en-US" sz="3600" dirty="0"/>
            </a:br>
            <a:r>
              <a:rPr lang="en-US" sz="1800" dirty="0"/>
              <a:t>EVPN Route Types theory</a:t>
            </a:r>
            <a:endParaRPr sz="1800" dirty="0"/>
          </a:p>
        </p:txBody>
      </p:sp>
    </p:spTree>
    <p:extLst>
      <p:ext uri="{BB962C8B-B14F-4D97-AF65-F5344CB8AC3E}">
        <p14:creationId xmlns:p14="http://schemas.microsoft.com/office/powerpoint/2010/main" val="28952940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84"/>
          <p:cNvSpPr txBox="1">
            <a:spLocks noGrp="1"/>
          </p:cNvSpPr>
          <p:nvPr>
            <p:ph type="title"/>
          </p:nvPr>
        </p:nvSpPr>
        <p:spPr>
          <a:xfrm>
            <a:off x="493832" y="28036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BGP EVPN Main Route Types</a:t>
            </a:r>
            <a:endParaRPr dirty="0"/>
          </a:p>
        </p:txBody>
      </p:sp>
      <p:graphicFrame>
        <p:nvGraphicFramePr>
          <p:cNvPr id="941" name="Google Shape;941;p84"/>
          <p:cNvGraphicFramePr/>
          <p:nvPr>
            <p:extLst>
              <p:ext uri="{D42A27DB-BD31-4B8C-83A1-F6EECF244321}">
                <p14:modId xmlns:p14="http://schemas.microsoft.com/office/powerpoint/2010/main" val="185290866"/>
              </p:ext>
            </p:extLst>
          </p:nvPr>
        </p:nvGraphicFramePr>
        <p:xfrm>
          <a:off x="468800" y="1386086"/>
          <a:ext cx="8254625" cy="2013105"/>
        </p:xfrm>
        <a:graphic>
          <a:graphicData uri="http://schemas.openxmlformats.org/drawingml/2006/table">
            <a:tbl>
              <a:tblPr firstRow="1" bandRow="1">
                <a:noFill/>
                <a:tableStyleId>{38D0ED54-A603-459F-A965-810696273383}</a:tableStyleId>
              </a:tblPr>
              <a:tblGrid>
                <a:gridCol w="1086675">
                  <a:extLst>
                    <a:ext uri="{9D8B030D-6E8A-4147-A177-3AD203B41FA5}">
                      <a16:colId xmlns:a16="http://schemas.microsoft.com/office/drawing/2014/main" val="20000"/>
                    </a:ext>
                  </a:extLst>
                </a:gridCol>
                <a:gridCol w="7167950">
                  <a:extLst>
                    <a:ext uri="{9D8B030D-6E8A-4147-A177-3AD203B41FA5}">
                      <a16:colId xmlns:a16="http://schemas.microsoft.com/office/drawing/2014/main" val="20001"/>
                    </a:ext>
                  </a:extLst>
                </a:gridCol>
              </a:tblGrid>
              <a:tr h="232875">
                <a:tc>
                  <a:txBody>
                    <a:bodyPr/>
                    <a:lstStyle/>
                    <a:p>
                      <a:pPr marL="0" marR="0" lvl="0" indent="0" algn="l" rtl="0">
                        <a:spcBef>
                          <a:spcPts val="0"/>
                        </a:spcBef>
                        <a:spcAft>
                          <a:spcPts val="0"/>
                        </a:spcAft>
                        <a:buNone/>
                      </a:pPr>
                      <a:r>
                        <a:rPr lang="en-US" sz="1200" u="none" strike="noStrike" cap="none" dirty="0"/>
                        <a:t>Route Type</a:t>
                      </a:r>
                      <a:endParaRPr sz="1200" dirty="0">
                        <a:solidFill>
                          <a:schemeClr val="lt1"/>
                        </a:solidFill>
                      </a:endParaRPr>
                    </a:p>
                  </a:txBody>
                  <a:tcPr marL="91450" marR="91450" marT="45725" marB="45725" anchor="ctr"/>
                </a:tc>
                <a:tc>
                  <a:txBody>
                    <a:bodyPr/>
                    <a:lstStyle/>
                    <a:p>
                      <a:pPr marL="0" marR="0" lvl="0" indent="0" algn="l" rtl="0">
                        <a:spcBef>
                          <a:spcPts val="0"/>
                        </a:spcBef>
                        <a:spcAft>
                          <a:spcPts val="0"/>
                        </a:spcAft>
                        <a:buNone/>
                      </a:pPr>
                      <a:r>
                        <a:rPr lang="en-US" sz="1200" dirty="0"/>
                        <a:t> Description</a:t>
                      </a:r>
                      <a:endParaRPr sz="1200" dirty="0">
                        <a:solidFill>
                          <a:schemeClr val="lt1"/>
                        </a:solidFill>
                      </a:endParaRPr>
                    </a:p>
                  </a:txBody>
                  <a:tcPr marL="91450" marR="91450" marT="45725" marB="45725" anchor="ctr"/>
                </a:tc>
                <a:extLst>
                  <a:ext uri="{0D108BD9-81ED-4DB2-BD59-A6C34878D82A}">
                    <a16:rowId xmlns:a16="http://schemas.microsoft.com/office/drawing/2014/main" val="10000"/>
                  </a:ext>
                </a:extLst>
              </a:tr>
              <a:tr h="356950">
                <a:tc>
                  <a:txBody>
                    <a:bodyPr/>
                    <a:lstStyle/>
                    <a:p>
                      <a:pPr marL="0" marR="0" lvl="0" indent="0" algn="ctr" rtl="0">
                        <a:spcBef>
                          <a:spcPts val="0"/>
                        </a:spcBef>
                        <a:spcAft>
                          <a:spcPts val="0"/>
                        </a:spcAft>
                        <a:buNone/>
                      </a:pPr>
                      <a:r>
                        <a:rPr lang="en-US" sz="1000" dirty="0"/>
                        <a:t> 1 </a:t>
                      </a:r>
                      <a:endParaRPr sz="1000" b="1" dirty="0">
                        <a:latin typeface="Helvetica Neue"/>
                        <a:ea typeface="Helvetica Neue"/>
                        <a:cs typeface="Helvetica Neue"/>
                        <a:sym typeface="Helvetica Neue"/>
                      </a:endParaRPr>
                    </a:p>
                  </a:txBody>
                  <a:tcPr marL="91450" marR="91450" marT="45725" marB="45725" anchor="ctr"/>
                </a:tc>
                <a:tc>
                  <a:txBody>
                    <a:bodyPr/>
                    <a:lstStyle/>
                    <a:p>
                      <a:pPr marL="0" marR="0" lvl="0" indent="0" algn="l" rtl="0">
                        <a:spcBef>
                          <a:spcPts val="0"/>
                        </a:spcBef>
                        <a:spcAft>
                          <a:spcPts val="0"/>
                        </a:spcAft>
                        <a:buNone/>
                      </a:pPr>
                      <a:r>
                        <a:rPr lang="en-US" sz="1000" dirty="0"/>
                        <a:t>Auto-Discover (A-D) Segment route – A/A multi-homing forwarding, and allow remote discovery of dual-homed Segments.</a:t>
                      </a:r>
                      <a:endParaRPr sz="1000" b="1" dirty="0">
                        <a:latin typeface="Helvetica Neue"/>
                        <a:ea typeface="Helvetica Neue"/>
                        <a:cs typeface="Helvetica Neue"/>
                        <a:sym typeface="Helvetica Neue"/>
                      </a:endParaRPr>
                    </a:p>
                  </a:txBody>
                  <a:tcPr marL="91450" marR="91450" marT="45725" marB="45725" anchor="ctr"/>
                </a:tc>
                <a:extLst>
                  <a:ext uri="{0D108BD9-81ED-4DB2-BD59-A6C34878D82A}">
                    <a16:rowId xmlns:a16="http://schemas.microsoft.com/office/drawing/2014/main" val="10001"/>
                  </a:ext>
                </a:extLst>
              </a:tr>
              <a:tr h="356950">
                <a:tc>
                  <a:txBody>
                    <a:bodyPr/>
                    <a:lstStyle/>
                    <a:p>
                      <a:pPr marL="0" marR="0" lvl="0" indent="0" algn="ctr" rtl="0">
                        <a:spcBef>
                          <a:spcPts val="0"/>
                        </a:spcBef>
                        <a:spcAft>
                          <a:spcPts val="0"/>
                        </a:spcAft>
                        <a:buNone/>
                      </a:pPr>
                      <a:r>
                        <a:rPr lang="en-US" sz="1000" dirty="0"/>
                        <a:t>2</a:t>
                      </a:r>
                      <a:endParaRPr sz="1000" dirty="0">
                        <a:latin typeface="Helvetica Neue"/>
                        <a:ea typeface="Helvetica Neue"/>
                        <a:cs typeface="Helvetica Neue"/>
                        <a:sym typeface="Helvetica Neue"/>
                      </a:endParaRPr>
                    </a:p>
                  </a:txBody>
                  <a:tcPr marL="91450" marR="91450" marT="45725" marB="45725" anchor="ctr"/>
                </a:tc>
                <a:tc>
                  <a:txBody>
                    <a:bodyPr/>
                    <a:lstStyle/>
                    <a:p>
                      <a:pPr marL="0" marR="0" lvl="0" indent="0" algn="l" rtl="0">
                        <a:spcBef>
                          <a:spcPts val="0"/>
                        </a:spcBef>
                        <a:spcAft>
                          <a:spcPts val="0"/>
                        </a:spcAft>
                        <a:buNone/>
                      </a:pPr>
                      <a:r>
                        <a:rPr lang="en-US" sz="1000" dirty="0"/>
                        <a:t>MAC address Route - Advertisement of locally learnt/provisioned MAC address and optionally IP addresses. </a:t>
                      </a:r>
                      <a:endParaRPr sz="1000" dirty="0">
                        <a:latin typeface="Helvetica Neue"/>
                        <a:ea typeface="Helvetica Neue"/>
                        <a:cs typeface="Helvetica Neue"/>
                        <a:sym typeface="Helvetica Neue"/>
                      </a:endParaRPr>
                    </a:p>
                  </a:txBody>
                  <a:tcPr marL="91450" marR="91450" marT="45725" marB="45725" anchor="ctr"/>
                </a:tc>
                <a:extLst>
                  <a:ext uri="{0D108BD9-81ED-4DB2-BD59-A6C34878D82A}">
                    <a16:rowId xmlns:a16="http://schemas.microsoft.com/office/drawing/2014/main" val="10002"/>
                  </a:ext>
                </a:extLst>
              </a:tr>
              <a:tr h="356950">
                <a:tc>
                  <a:txBody>
                    <a:bodyPr/>
                    <a:lstStyle/>
                    <a:p>
                      <a:pPr marL="0" marR="0" lvl="0" indent="0" algn="ctr" rtl="0">
                        <a:spcBef>
                          <a:spcPts val="0"/>
                        </a:spcBef>
                        <a:spcAft>
                          <a:spcPts val="0"/>
                        </a:spcAft>
                        <a:buNone/>
                      </a:pPr>
                      <a:r>
                        <a:rPr lang="en-US" sz="1000" dirty="0"/>
                        <a:t>3</a:t>
                      </a:r>
                      <a:endParaRPr sz="1000" dirty="0">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000" dirty="0"/>
                        <a:t>Inclusive Multicast Ethernet Route  - For advertisement EVI membership for the creation of ingress replication lists</a:t>
                      </a:r>
                      <a:endParaRPr sz="1000"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3"/>
                  </a:ext>
                </a:extLst>
              </a:tr>
              <a:tr h="310975">
                <a:tc>
                  <a:txBody>
                    <a:bodyPr/>
                    <a:lstStyle/>
                    <a:p>
                      <a:pPr marL="0" marR="0" lvl="0" indent="0" algn="ctr" rtl="0">
                        <a:spcBef>
                          <a:spcPts val="0"/>
                        </a:spcBef>
                        <a:spcAft>
                          <a:spcPts val="0"/>
                        </a:spcAft>
                        <a:buNone/>
                      </a:pPr>
                      <a:r>
                        <a:rPr lang="en-US" sz="1000" dirty="0"/>
                        <a:t>4</a:t>
                      </a:r>
                      <a:endParaRPr sz="1000" b="1" dirty="0">
                        <a:latin typeface="Helvetica Neue"/>
                        <a:ea typeface="Helvetica Neue"/>
                        <a:cs typeface="Helvetica Neue"/>
                        <a:sym typeface="Helvetica Neue"/>
                      </a:endParaRPr>
                    </a:p>
                  </a:txBody>
                  <a:tcPr marL="91450" marR="91450" marT="45725" marB="45725"/>
                </a:tc>
                <a:tc>
                  <a:txBody>
                    <a:bodyPr/>
                    <a:lstStyle/>
                    <a:p>
                      <a:pPr marL="0" marR="0" lvl="0" indent="0" algn="l" rtl="0">
                        <a:lnSpc>
                          <a:spcPct val="100000"/>
                        </a:lnSpc>
                        <a:spcBef>
                          <a:spcPts val="0"/>
                        </a:spcBef>
                        <a:spcAft>
                          <a:spcPts val="0"/>
                        </a:spcAft>
                        <a:buClr>
                          <a:schemeClr val="dk1"/>
                        </a:buClr>
                        <a:buSzPts val="1000"/>
                        <a:buFont typeface="Arial"/>
                        <a:buNone/>
                      </a:pPr>
                      <a:r>
                        <a:rPr lang="en-US" sz="1000" dirty="0"/>
                        <a:t>Ethernet Segment Route – For multi-homing deployments to allow Peer discovery on same segment and DF election</a:t>
                      </a:r>
                      <a:endParaRPr sz="1000" b="1"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r h="356950">
                <a:tc>
                  <a:txBody>
                    <a:bodyPr/>
                    <a:lstStyle/>
                    <a:p>
                      <a:pPr marL="0" marR="0" lvl="0" indent="0" algn="ctr" rtl="0">
                        <a:spcBef>
                          <a:spcPts val="0"/>
                        </a:spcBef>
                        <a:spcAft>
                          <a:spcPts val="0"/>
                        </a:spcAft>
                        <a:buNone/>
                      </a:pPr>
                      <a:r>
                        <a:rPr lang="en-US" sz="1000" dirty="0"/>
                        <a:t>5</a:t>
                      </a:r>
                      <a:endParaRPr sz="1000" dirty="0">
                        <a:latin typeface="Helvetica Neue"/>
                        <a:ea typeface="Helvetica Neue"/>
                        <a:cs typeface="Helvetica Neue"/>
                        <a:sym typeface="Helvetica Neue"/>
                      </a:endParaRPr>
                    </a:p>
                  </a:txBody>
                  <a:tcPr marL="91450" marR="91450" marT="45725" marB="45725"/>
                </a:tc>
                <a:tc>
                  <a:txBody>
                    <a:bodyPr/>
                    <a:lstStyle/>
                    <a:p>
                      <a:pPr marL="0" marR="0" lvl="0" indent="0" algn="l" rtl="0">
                        <a:spcBef>
                          <a:spcPts val="0"/>
                        </a:spcBef>
                        <a:spcAft>
                          <a:spcPts val="0"/>
                        </a:spcAft>
                        <a:buNone/>
                      </a:pPr>
                      <a:r>
                        <a:rPr lang="en-US" sz="1000" dirty="0"/>
                        <a:t>IP prefix Route, advertisement of a IP prefix and next-hop, no MAC address for the route is advertised. </a:t>
                      </a:r>
                      <a:endParaRPr sz="1000"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p85"/>
          <p:cNvSpPr txBox="1">
            <a:spLocks noGrp="1"/>
          </p:cNvSpPr>
          <p:nvPr>
            <p:ph type="title"/>
          </p:nvPr>
        </p:nvSpPr>
        <p:spPr>
          <a:xfrm>
            <a:off x="493832" y="28036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Relevant Route Types</a:t>
            </a:r>
            <a:endParaRPr dirty="0"/>
          </a:p>
        </p:txBody>
      </p:sp>
      <p:graphicFrame>
        <p:nvGraphicFramePr>
          <p:cNvPr id="948" name="Google Shape;948;p85"/>
          <p:cNvGraphicFramePr/>
          <p:nvPr>
            <p:extLst>
              <p:ext uri="{D42A27DB-BD31-4B8C-83A1-F6EECF244321}">
                <p14:modId xmlns:p14="http://schemas.microsoft.com/office/powerpoint/2010/main" val="3719057209"/>
              </p:ext>
            </p:extLst>
          </p:nvPr>
        </p:nvGraphicFramePr>
        <p:xfrm>
          <a:off x="493832" y="1995686"/>
          <a:ext cx="8254625" cy="2098380"/>
        </p:xfrm>
        <a:graphic>
          <a:graphicData uri="http://schemas.openxmlformats.org/drawingml/2006/table">
            <a:tbl>
              <a:tblPr firstRow="1" bandRow="1">
                <a:noFill/>
                <a:tableStyleId>{38D0ED54-A603-459F-A965-810696273383}</a:tableStyleId>
              </a:tblPr>
              <a:tblGrid>
                <a:gridCol w="1086675">
                  <a:extLst>
                    <a:ext uri="{9D8B030D-6E8A-4147-A177-3AD203B41FA5}">
                      <a16:colId xmlns:a16="http://schemas.microsoft.com/office/drawing/2014/main" val="20000"/>
                    </a:ext>
                  </a:extLst>
                </a:gridCol>
                <a:gridCol w="7167950">
                  <a:extLst>
                    <a:ext uri="{9D8B030D-6E8A-4147-A177-3AD203B41FA5}">
                      <a16:colId xmlns:a16="http://schemas.microsoft.com/office/drawing/2014/main" val="20001"/>
                    </a:ext>
                  </a:extLst>
                </a:gridCol>
              </a:tblGrid>
              <a:tr h="232875">
                <a:tc>
                  <a:txBody>
                    <a:bodyPr/>
                    <a:lstStyle/>
                    <a:p>
                      <a:pPr marL="0" marR="0" lvl="0" indent="0" algn="l" rtl="0">
                        <a:spcBef>
                          <a:spcPts val="0"/>
                        </a:spcBef>
                        <a:spcAft>
                          <a:spcPts val="0"/>
                        </a:spcAft>
                        <a:buNone/>
                      </a:pPr>
                      <a:r>
                        <a:rPr lang="en-US" sz="1200" dirty="0"/>
                        <a:t>Route Type</a:t>
                      </a:r>
                      <a:endParaRPr sz="1200" dirty="0">
                        <a:solidFill>
                          <a:schemeClr val="lt1"/>
                        </a:solidFill>
                      </a:endParaRPr>
                    </a:p>
                  </a:txBody>
                  <a:tcPr marL="91450" marR="91450" marT="45725" marB="45725" anchor="ctr"/>
                </a:tc>
                <a:tc>
                  <a:txBody>
                    <a:bodyPr/>
                    <a:lstStyle/>
                    <a:p>
                      <a:pPr marL="0" marR="0" lvl="0" indent="0" algn="l" rtl="0">
                        <a:spcBef>
                          <a:spcPts val="0"/>
                        </a:spcBef>
                        <a:spcAft>
                          <a:spcPts val="0"/>
                        </a:spcAft>
                        <a:buNone/>
                      </a:pPr>
                      <a:r>
                        <a:rPr lang="en-US" sz="1200" dirty="0"/>
                        <a:t> Description</a:t>
                      </a:r>
                      <a:endParaRPr sz="1200" dirty="0">
                        <a:solidFill>
                          <a:schemeClr val="lt1"/>
                        </a:solidFill>
                      </a:endParaRPr>
                    </a:p>
                  </a:txBody>
                  <a:tcPr marL="91450" marR="91450" marT="45725" marB="45725" anchor="ctr"/>
                </a:tc>
                <a:extLst>
                  <a:ext uri="{0D108BD9-81ED-4DB2-BD59-A6C34878D82A}">
                    <a16:rowId xmlns:a16="http://schemas.microsoft.com/office/drawing/2014/main" val="10000"/>
                  </a:ext>
                </a:extLst>
              </a:tr>
              <a:tr h="356950">
                <a:tc>
                  <a:txBody>
                    <a:bodyPr/>
                    <a:lstStyle/>
                    <a:p>
                      <a:pPr marL="488186" marR="0" lvl="1" indent="0" algn="ctr" rtl="0">
                        <a:spcBef>
                          <a:spcPts val="0"/>
                        </a:spcBef>
                        <a:spcAft>
                          <a:spcPts val="0"/>
                        </a:spcAft>
                        <a:buNone/>
                      </a:pPr>
                      <a:r>
                        <a:rPr lang="en-US" sz="1000" u="none" strike="noStrike" cap="none" dirty="0"/>
                        <a:t> 1 </a:t>
                      </a:r>
                      <a:endParaRPr sz="1000" b="1" u="none" strike="noStrike" cap="none" dirty="0">
                        <a:latin typeface="Helvetica Neue"/>
                        <a:ea typeface="Helvetica Neue"/>
                        <a:cs typeface="Helvetica Neue"/>
                        <a:sym typeface="Helvetica Neue"/>
                      </a:endParaRPr>
                    </a:p>
                  </a:txBody>
                  <a:tcPr marL="91450" marR="91450" marT="45725" marB="45725" anchor="ctr"/>
                </a:tc>
                <a:tc>
                  <a:txBody>
                    <a:bodyPr/>
                    <a:lstStyle/>
                    <a:p>
                      <a:pPr marL="488186" marR="0" lvl="1" indent="0" algn="l" rtl="0">
                        <a:spcBef>
                          <a:spcPts val="0"/>
                        </a:spcBef>
                        <a:spcAft>
                          <a:spcPts val="0"/>
                        </a:spcAft>
                        <a:buNone/>
                      </a:pPr>
                      <a:r>
                        <a:rPr lang="en-US" sz="1000" u="none" strike="noStrike" cap="none" dirty="0"/>
                        <a:t>Auto-Discover (A-D) Segment route – Per-EVI Ethernet A-D route signal VPWS services and A/A multi-homing </a:t>
                      </a:r>
                      <a:endParaRPr sz="1000" b="1" u="none" strike="noStrike" cap="none" dirty="0">
                        <a:latin typeface="Helvetica Neue"/>
                        <a:ea typeface="Helvetica Neue"/>
                        <a:cs typeface="Helvetica Neue"/>
                        <a:sym typeface="Helvetica Neue"/>
                      </a:endParaRPr>
                    </a:p>
                  </a:txBody>
                  <a:tcPr marL="91450" marR="91450" marT="45725" marB="45725" anchor="ctr"/>
                </a:tc>
                <a:extLst>
                  <a:ext uri="{0D108BD9-81ED-4DB2-BD59-A6C34878D82A}">
                    <a16:rowId xmlns:a16="http://schemas.microsoft.com/office/drawing/2014/main" val="10001"/>
                  </a:ext>
                </a:extLst>
              </a:tr>
              <a:tr h="356950">
                <a:tc>
                  <a:txBody>
                    <a:bodyPr/>
                    <a:lstStyle/>
                    <a:p>
                      <a:pPr marL="488186" marR="0" lvl="1" indent="0" algn="ctr" rtl="0">
                        <a:spcBef>
                          <a:spcPts val="0"/>
                        </a:spcBef>
                        <a:spcAft>
                          <a:spcPts val="0"/>
                        </a:spcAft>
                        <a:buNone/>
                      </a:pPr>
                      <a:r>
                        <a:rPr lang="en-US" sz="1000" u="none" strike="noStrike" cap="none" dirty="0"/>
                        <a:t>2</a:t>
                      </a:r>
                      <a:endParaRPr sz="1000" u="none" strike="noStrike" cap="none" dirty="0">
                        <a:latin typeface="Helvetica Neue"/>
                        <a:ea typeface="Helvetica Neue"/>
                        <a:cs typeface="Helvetica Neue"/>
                        <a:sym typeface="Helvetica Neue"/>
                      </a:endParaRPr>
                    </a:p>
                  </a:txBody>
                  <a:tcPr marL="91450" marR="91450" marT="45725" marB="45725" anchor="ctr"/>
                </a:tc>
                <a:tc>
                  <a:txBody>
                    <a:bodyPr/>
                    <a:lstStyle/>
                    <a:p>
                      <a:pPr marL="488186" marR="0" lvl="1" indent="0" algn="l" rtl="0">
                        <a:spcBef>
                          <a:spcPts val="0"/>
                        </a:spcBef>
                        <a:spcAft>
                          <a:spcPts val="0"/>
                        </a:spcAft>
                        <a:buNone/>
                      </a:pPr>
                      <a:r>
                        <a:rPr lang="en-US" sz="1000" u="none" strike="noStrike" cap="none" dirty="0"/>
                        <a:t>MAC address Route - Advertisement of locally learnt/provisioned MAC address and optionally IP addresses. </a:t>
                      </a:r>
                      <a:endParaRPr sz="1000" u="none" strike="noStrike" cap="none" dirty="0">
                        <a:latin typeface="Helvetica Neue"/>
                        <a:ea typeface="Helvetica Neue"/>
                        <a:cs typeface="Helvetica Neue"/>
                        <a:sym typeface="Helvetica Neue"/>
                      </a:endParaRPr>
                    </a:p>
                  </a:txBody>
                  <a:tcPr marL="91450" marR="91450" marT="45725" marB="45725" anchor="ctr"/>
                </a:tc>
                <a:extLst>
                  <a:ext uri="{0D108BD9-81ED-4DB2-BD59-A6C34878D82A}">
                    <a16:rowId xmlns:a16="http://schemas.microsoft.com/office/drawing/2014/main" val="10002"/>
                  </a:ext>
                </a:extLst>
              </a:tr>
              <a:tr h="356950">
                <a:tc>
                  <a:txBody>
                    <a:bodyPr/>
                    <a:lstStyle/>
                    <a:p>
                      <a:pPr marL="488186" marR="0" lvl="1" indent="0" algn="ctr" rtl="0">
                        <a:spcBef>
                          <a:spcPts val="0"/>
                        </a:spcBef>
                        <a:spcAft>
                          <a:spcPts val="0"/>
                        </a:spcAft>
                        <a:buNone/>
                      </a:pPr>
                      <a:r>
                        <a:rPr lang="en-US" sz="1000" u="none" strike="noStrike" cap="none" dirty="0"/>
                        <a:t>3</a:t>
                      </a:r>
                      <a:endParaRPr sz="1000" u="none" strike="noStrike" cap="none" dirty="0">
                        <a:latin typeface="Helvetica Neue"/>
                        <a:ea typeface="Helvetica Neue"/>
                        <a:cs typeface="Helvetica Neue"/>
                        <a:sym typeface="Helvetica Neue"/>
                      </a:endParaRPr>
                    </a:p>
                  </a:txBody>
                  <a:tcPr marL="91450" marR="91450" marT="45725" marB="45725"/>
                </a:tc>
                <a:tc>
                  <a:txBody>
                    <a:bodyPr/>
                    <a:lstStyle/>
                    <a:p>
                      <a:pPr marL="488186" marR="0" lvl="1" indent="0" algn="l" rtl="0">
                        <a:spcBef>
                          <a:spcPts val="0"/>
                        </a:spcBef>
                        <a:spcAft>
                          <a:spcPts val="0"/>
                        </a:spcAft>
                        <a:buNone/>
                      </a:pPr>
                      <a:r>
                        <a:rPr lang="en-US" sz="1000" u="none" strike="noStrike" cap="none" dirty="0"/>
                        <a:t>Inclusive Multicast Ethernet Route  - For advertisement EVI membership for the creation of ingress replication lists</a:t>
                      </a:r>
                      <a:endParaRPr sz="10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3"/>
                  </a:ext>
                </a:extLst>
              </a:tr>
              <a:tr h="310975">
                <a:tc>
                  <a:txBody>
                    <a:bodyPr/>
                    <a:lstStyle/>
                    <a:p>
                      <a:pPr marL="488186" marR="0" lvl="1" indent="0" algn="ctr" rtl="0">
                        <a:spcBef>
                          <a:spcPts val="0"/>
                        </a:spcBef>
                        <a:spcAft>
                          <a:spcPts val="0"/>
                        </a:spcAft>
                        <a:buNone/>
                      </a:pPr>
                      <a:r>
                        <a:rPr lang="en-US" sz="1000" u="none" strike="noStrike" cap="none" dirty="0"/>
                        <a:t>4</a:t>
                      </a:r>
                      <a:endParaRPr sz="1000" b="1" u="none" strike="noStrike" cap="none" dirty="0">
                        <a:latin typeface="Helvetica Neue"/>
                        <a:ea typeface="Helvetica Neue"/>
                        <a:cs typeface="Helvetica Neue"/>
                        <a:sym typeface="Helvetica Neue"/>
                      </a:endParaRPr>
                    </a:p>
                  </a:txBody>
                  <a:tcPr marL="91450" marR="91450" marT="45725" marB="45725"/>
                </a:tc>
                <a:tc>
                  <a:txBody>
                    <a:bodyPr/>
                    <a:lstStyle/>
                    <a:p>
                      <a:pPr marL="488186" marR="0" lvl="1" indent="0" algn="l" rtl="0">
                        <a:lnSpc>
                          <a:spcPct val="100000"/>
                        </a:lnSpc>
                        <a:spcBef>
                          <a:spcPts val="0"/>
                        </a:spcBef>
                        <a:spcAft>
                          <a:spcPts val="0"/>
                        </a:spcAft>
                        <a:buClr>
                          <a:schemeClr val="dk1"/>
                        </a:buClr>
                        <a:buSzPts val="1000"/>
                        <a:buFont typeface="Arial"/>
                        <a:buNone/>
                      </a:pPr>
                      <a:r>
                        <a:rPr lang="en-US" sz="1000" u="none" strike="noStrike" cap="none" dirty="0"/>
                        <a:t>Ethernet Segment Route – For multi-homing deployments to allow Peer discovery on same segment and DF election</a:t>
                      </a:r>
                      <a:endParaRPr sz="1000" b="1"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4"/>
                  </a:ext>
                </a:extLst>
              </a:tr>
              <a:tr h="356950">
                <a:tc>
                  <a:txBody>
                    <a:bodyPr/>
                    <a:lstStyle/>
                    <a:p>
                      <a:pPr marL="488186" marR="0" lvl="1" indent="0" algn="ctr" rtl="0">
                        <a:spcBef>
                          <a:spcPts val="0"/>
                        </a:spcBef>
                        <a:spcAft>
                          <a:spcPts val="0"/>
                        </a:spcAft>
                        <a:buNone/>
                      </a:pPr>
                      <a:r>
                        <a:rPr lang="en-US" sz="1000" u="none" strike="noStrike" cap="none" dirty="0"/>
                        <a:t>5</a:t>
                      </a:r>
                      <a:endParaRPr sz="1000" u="none" strike="noStrike" cap="none" dirty="0">
                        <a:latin typeface="Helvetica Neue"/>
                        <a:ea typeface="Helvetica Neue"/>
                        <a:cs typeface="Helvetica Neue"/>
                        <a:sym typeface="Helvetica Neue"/>
                      </a:endParaRPr>
                    </a:p>
                  </a:txBody>
                  <a:tcPr marL="91450" marR="91450" marT="45725" marB="45725"/>
                </a:tc>
                <a:tc>
                  <a:txBody>
                    <a:bodyPr/>
                    <a:lstStyle/>
                    <a:p>
                      <a:pPr marL="488186" marR="0" lvl="1" indent="0" algn="l" rtl="0">
                        <a:spcBef>
                          <a:spcPts val="0"/>
                        </a:spcBef>
                        <a:spcAft>
                          <a:spcPts val="0"/>
                        </a:spcAft>
                        <a:buNone/>
                      </a:pPr>
                      <a:r>
                        <a:rPr lang="en-US" sz="1000" u="none" strike="noStrike" cap="none" dirty="0"/>
                        <a:t>IP prefix Route, advertisement of a IP prefix and next-hop, no MAC address for the route is advertised. </a:t>
                      </a:r>
                      <a:endParaRPr sz="1000" u="none" strike="noStrike" cap="none" dirty="0">
                        <a:latin typeface="Helvetica Neue"/>
                        <a:ea typeface="Helvetica Neue"/>
                        <a:cs typeface="Helvetica Neue"/>
                        <a:sym typeface="Helvetica Neue"/>
                      </a:endParaRPr>
                    </a:p>
                  </a:txBody>
                  <a:tcPr marL="91450" marR="91450" marT="45725" marB="45725"/>
                </a:tc>
                <a:extLst>
                  <a:ext uri="{0D108BD9-81ED-4DB2-BD59-A6C34878D82A}">
                    <a16:rowId xmlns:a16="http://schemas.microsoft.com/office/drawing/2014/main" val="10005"/>
                  </a:ext>
                </a:extLst>
              </a:tr>
            </a:tbl>
          </a:graphicData>
        </a:graphic>
      </p:graphicFrame>
      <p:sp>
        <p:nvSpPr>
          <p:cNvPr id="949" name="Google Shape;949;p85"/>
          <p:cNvSpPr txBox="1"/>
          <p:nvPr/>
        </p:nvSpPr>
        <p:spPr>
          <a:xfrm>
            <a:off x="493832" y="866265"/>
            <a:ext cx="7953750" cy="95410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dirty="0">
                <a:solidFill>
                  <a:schemeClr val="dk2"/>
                </a:solidFill>
                <a:latin typeface="Arial"/>
                <a:ea typeface="Arial"/>
                <a:cs typeface="Arial"/>
                <a:sym typeface="Arial"/>
              </a:rPr>
              <a:t>Enabled With The Following Route Type:</a:t>
            </a:r>
            <a:endParaRPr dirty="0"/>
          </a:p>
          <a:p>
            <a:pPr marL="0" marR="0" lvl="0" indent="0" algn="l" rtl="0">
              <a:spcBef>
                <a:spcPts val="0"/>
              </a:spcBef>
              <a:spcAft>
                <a:spcPts val="0"/>
              </a:spcAft>
              <a:buNone/>
            </a:pPr>
            <a:endParaRPr sz="1400" b="1" dirty="0">
              <a:solidFill>
                <a:schemeClr val="dk2"/>
              </a:solidFill>
              <a:latin typeface="Arial"/>
              <a:ea typeface="Arial"/>
              <a:cs typeface="Arial"/>
              <a:sym typeface="Arial"/>
            </a:endParaRPr>
          </a:p>
          <a:p>
            <a:pPr marL="285750" marR="0" lvl="0" indent="-285750" algn="l" rtl="0">
              <a:spcBef>
                <a:spcPts val="0"/>
              </a:spcBef>
              <a:spcAft>
                <a:spcPts val="0"/>
              </a:spcAft>
              <a:buClr>
                <a:schemeClr val="dk2"/>
              </a:buClr>
              <a:buSzPts val="1400"/>
              <a:buFont typeface="Arial"/>
              <a:buChar char="•"/>
            </a:pPr>
            <a:r>
              <a:rPr lang="en-US" sz="1400" dirty="0">
                <a:solidFill>
                  <a:schemeClr val="dk2"/>
                </a:solidFill>
                <a:latin typeface="Arial"/>
                <a:ea typeface="Arial"/>
                <a:cs typeface="Arial"/>
                <a:sym typeface="Arial"/>
              </a:rPr>
              <a:t>Type 1 – Auto-Discover Segment route </a:t>
            </a:r>
          </a:p>
          <a:p>
            <a:pPr marL="285750" marR="0" lvl="0" indent="-285750" algn="l" rtl="0">
              <a:spcBef>
                <a:spcPts val="0"/>
              </a:spcBef>
              <a:spcAft>
                <a:spcPts val="0"/>
              </a:spcAft>
              <a:buClr>
                <a:schemeClr val="dk2"/>
              </a:buClr>
              <a:buSzPts val="1400"/>
              <a:buFont typeface="Arial"/>
              <a:buChar char="•"/>
            </a:pPr>
            <a:r>
              <a:rPr lang="en-US" sz="1400" dirty="0">
                <a:solidFill>
                  <a:schemeClr val="dk2"/>
                </a:solidFill>
                <a:latin typeface="Arial"/>
                <a:ea typeface="Arial"/>
                <a:cs typeface="Arial"/>
                <a:sym typeface="Arial"/>
              </a:rPr>
              <a:t>Type 4 – Ethernet Segment Route For Designated Forwarder Election </a:t>
            </a:r>
            <a:endParaRPr sz="1400" dirty="0">
              <a:solidFill>
                <a:schemeClr val="dk2"/>
              </a:solidFill>
              <a:latin typeface="Arial"/>
              <a:ea typeface="Arial"/>
              <a:cs typeface="Arial"/>
              <a:sym typeface="Arial"/>
            </a:endParaRPr>
          </a:p>
        </p:txBody>
      </p:sp>
      <p:sp>
        <p:nvSpPr>
          <p:cNvPr id="950" name="Google Shape;950;p85"/>
          <p:cNvSpPr/>
          <p:nvPr/>
        </p:nvSpPr>
        <p:spPr>
          <a:xfrm>
            <a:off x="456374" y="2279480"/>
            <a:ext cx="8304516" cy="370824"/>
          </a:xfrm>
          <a:prstGeom prst="roundRect">
            <a:avLst>
              <a:gd name="adj" fmla="val 16667"/>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
        <p:nvSpPr>
          <p:cNvPr id="951" name="Google Shape;951;p85"/>
          <p:cNvSpPr/>
          <p:nvPr/>
        </p:nvSpPr>
        <p:spPr>
          <a:xfrm>
            <a:off x="443941" y="3341231"/>
            <a:ext cx="8304516" cy="370824"/>
          </a:xfrm>
          <a:prstGeom prst="roundRect">
            <a:avLst>
              <a:gd name="adj" fmla="val 16667"/>
            </a:avLst>
          </a:prstGeom>
          <a:noFill/>
          <a:ln w="25400"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000" dirty="0">
              <a:solidFill>
                <a:schemeClr val="lt1"/>
              </a:solidFill>
              <a:latin typeface="Gill Sans"/>
              <a:ea typeface="Gill Sans"/>
              <a:cs typeface="Gill Sans"/>
              <a:sym typeface="Gill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55"/>
        <p:cNvGrpSpPr/>
        <p:nvPr/>
      </p:nvGrpSpPr>
      <p:grpSpPr>
        <a:xfrm>
          <a:off x="0" y="0"/>
          <a:ext cx="0" cy="0"/>
          <a:chOff x="0" y="0"/>
          <a:chExt cx="0" cy="0"/>
        </a:xfrm>
      </p:grpSpPr>
      <p:sp>
        <p:nvSpPr>
          <p:cNvPr id="956" name="Google Shape;956;p86"/>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Multi-homed Sites Using LAG</a:t>
            </a:r>
            <a:br>
              <a:rPr lang="en-US" sz="2250" dirty="0"/>
            </a:br>
            <a:r>
              <a:rPr lang="en-US" sz="1800" dirty="0"/>
              <a:t>The Concepts of ES and ESI</a:t>
            </a:r>
            <a:endParaRPr sz="2250" dirty="0"/>
          </a:p>
        </p:txBody>
      </p:sp>
      <p:sp>
        <p:nvSpPr>
          <p:cNvPr id="957" name="Google Shape;957;p86"/>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18</a:t>
            </a:fld>
            <a:endParaRPr dirty="0">
              <a:solidFill>
                <a:srgbClr val="FFFFFE"/>
              </a:solidFill>
            </a:endParaRPr>
          </a:p>
        </p:txBody>
      </p:sp>
      <p:cxnSp>
        <p:nvCxnSpPr>
          <p:cNvPr id="960" name="Google Shape;960;p86"/>
          <p:cNvCxnSpPr/>
          <p:nvPr/>
        </p:nvCxnSpPr>
        <p:spPr>
          <a:xfrm flipH="1">
            <a:off x="1181421" y="1990074"/>
            <a:ext cx="1503365" cy="9374"/>
          </a:xfrm>
          <a:prstGeom prst="straightConnector1">
            <a:avLst/>
          </a:prstGeom>
          <a:noFill/>
          <a:ln w="12700" cap="flat" cmpd="sng">
            <a:solidFill>
              <a:srgbClr val="5297CB"/>
            </a:solidFill>
            <a:prstDash val="solid"/>
            <a:round/>
            <a:headEnd type="none" w="sm" len="sm"/>
            <a:tailEnd type="none" w="sm" len="sm"/>
          </a:ln>
        </p:spPr>
      </p:cxnSp>
      <p:sp>
        <p:nvSpPr>
          <p:cNvPr id="961" name="Google Shape;961;p86"/>
          <p:cNvSpPr/>
          <p:nvPr/>
        </p:nvSpPr>
        <p:spPr>
          <a:xfrm>
            <a:off x="961287" y="1889381"/>
            <a:ext cx="220134" cy="220134"/>
          </a:xfrm>
          <a:prstGeom prst="ellipse">
            <a:avLst/>
          </a:prstGeom>
          <a:solidFill>
            <a:srgbClr val="5297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62" name="Google Shape;962;p86"/>
          <p:cNvSpPr txBox="1"/>
          <p:nvPr/>
        </p:nvSpPr>
        <p:spPr>
          <a:xfrm>
            <a:off x="519478" y="1674012"/>
            <a:ext cx="47481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sym typeface="Arial"/>
              </a:rPr>
              <a:t>PE1</a:t>
            </a:r>
            <a:endParaRPr dirty="0">
              <a:solidFill>
                <a:schemeClr val="tx1"/>
              </a:solidFill>
            </a:endParaRPr>
          </a:p>
        </p:txBody>
      </p:sp>
      <p:sp>
        <p:nvSpPr>
          <p:cNvPr id="963" name="Google Shape;963;p86"/>
          <p:cNvSpPr txBox="1"/>
          <p:nvPr/>
        </p:nvSpPr>
        <p:spPr>
          <a:xfrm>
            <a:off x="2561895" y="1593682"/>
            <a:ext cx="441146"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333333"/>
                </a:solidFill>
                <a:latin typeface="Arial"/>
                <a:ea typeface="Arial"/>
                <a:cs typeface="Arial"/>
                <a:sym typeface="Arial"/>
              </a:rPr>
              <a:t>CE </a:t>
            </a:r>
            <a:endParaRPr dirty="0"/>
          </a:p>
        </p:txBody>
      </p:sp>
      <p:sp>
        <p:nvSpPr>
          <p:cNvPr id="964" name="Google Shape;964;p86"/>
          <p:cNvSpPr/>
          <p:nvPr/>
        </p:nvSpPr>
        <p:spPr>
          <a:xfrm>
            <a:off x="953517" y="2945693"/>
            <a:ext cx="220134" cy="220134"/>
          </a:xfrm>
          <a:prstGeom prst="ellipse">
            <a:avLst/>
          </a:prstGeom>
          <a:solidFill>
            <a:srgbClr val="5297CB"/>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65" name="Google Shape;965;p86"/>
          <p:cNvSpPr txBox="1"/>
          <p:nvPr/>
        </p:nvSpPr>
        <p:spPr>
          <a:xfrm>
            <a:off x="499123" y="2712514"/>
            <a:ext cx="474810"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sym typeface="Arial"/>
              </a:rPr>
              <a:t>PE2</a:t>
            </a:r>
            <a:endParaRPr dirty="0">
              <a:solidFill>
                <a:schemeClr val="tx1"/>
              </a:solidFill>
            </a:endParaRPr>
          </a:p>
        </p:txBody>
      </p:sp>
      <p:cxnSp>
        <p:nvCxnSpPr>
          <p:cNvPr id="966" name="Google Shape;966;p86"/>
          <p:cNvCxnSpPr/>
          <p:nvPr/>
        </p:nvCxnSpPr>
        <p:spPr>
          <a:xfrm flipH="1">
            <a:off x="1173651" y="1990074"/>
            <a:ext cx="1511135" cy="1065686"/>
          </a:xfrm>
          <a:prstGeom prst="straightConnector1">
            <a:avLst/>
          </a:prstGeom>
          <a:noFill/>
          <a:ln w="12700" cap="flat" cmpd="sng">
            <a:solidFill>
              <a:srgbClr val="5297CB"/>
            </a:solidFill>
            <a:prstDash val="solid"/>
            <a:round/>
            <a:headEnd type="none" w="sm" len="sm"/>
            <a:tailEnd type="none" w="sm" len="sm"/>
          </a:ln>
        </p:spPr>
      </p:cxnSp>
      <p:sp>
        <p:nvSpPr>
          <p:cNvPr id="967" name="Google Shape;967;p86"/>
          <p:cNvSpPr/>
          <p:nvPr/>
        </p:nvSpPr>
        <p:spPr>
          <a:xfrm>
            <a:off x="2296084" y="1908211"/>
            <a:ext cx="110652" cy="414867"/>
          </a:xfrm>
          <a:prstGeom prst="roundRect">
            <a:avLst>
              <a:gd name="adj" fmla="val 50000"/>
            </a:avLst>
          </a:prstGeom>
          <a:noFill/>
          <a:ln w="9525" cap="flat" cmpd="sng">
            <a:solidFill>
              <a:srgbClr val="5297CB"/>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68" name="Google Shape;968;p86"/>
          <p:cNvSpPr txBox="1"/>
          <p:nvPr/>
        </p:nvSpPr>
        <p:spPr>
          <a:xfrm>
            <a:off x="2195191" y="1657383"/>
            <a:ext cx="49259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Arial"/>
                <a:ea typeface="Arial"/>
                <a:cs typeface="Arial"/>
                <a:sym typeface="Arial"/>
              </a:rPr>
              <a:t>LAG</a:t>
            </a:r>
            <a:endParaRPr sz="1200" dirty="0">
              <a:solidFill>
                <a:schemeClr val="tx1"/>
              </a:solidFill>
              <a:latin typeface="Arial"/>
              <a:ea typeface="Arial"/>
              <a:cs typeface="Arial"/>
              <a:sym typeface="Arial"/>
            </a:endParaRPr>
          </a:p>
        </p:txBody>
      </p:sp>
      <p:sp>
        <p:nvSpPr>
          <p:cNvPr id="969" name="Google Shape;969;p86"/>
          <p:cNvSpPr/>
          <p:nvPr/>
        </p:nvSpPr>
        <p:spPr>
          <a:xfrm>
            <a:off x="1303599" y="1916651"/>
            <a:ext cx="110652" cy="1118960"/>
          </a:xfrm>
          <a:prstGeom prst="roundRect">
            <a:avLst>
              <a:gd name="adj" fmla="val 50000"/>
            </a:avLst>
          </a:prstGeom>
          <a:noFill/>
          <a:ln w="9525" cap="flat" cmpd="sng">
            <a:solidFill>
              <a:srgbClr val="5297CB"/>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cxnSp>
        <p:nvCxnSpPr>
          <p:cNvPr id="970" name="Google Shape;970;p86"/>
          <p:cNvCxnSpPr/>
          <p:nvPr/>
        </p:nvCxnSpPr>
        <p:spPr>
          <a:xfrm rot="10800000">
            <a:off x="1180954" y="2257673"/>
            <a:ext cx="1503365" cy="1048868"/>
          </a:xfrm>
          <a:prstGeom prst="straightConnector1">
            <a:avLst/>
          </a:prstGeom>
          <a:noFill/>
          <a:ln w="12700" cap="flat" cmpd="sng">
            <a:solidFill>
              <a:schemeClr val="accent1"/>
            </a:solidFill>
            <a:prstDash val="dot"/>
            <a:round/>
            <a:headEnd type="none" w="sm" len="sm"/>
            <a:tailEnd type="none" w="sm" len="sm"/>
          </a:ln>
        </p:spPr>
      </p:cxnSp>
      <p:sp>
        <p:nvSpPr>
          <p:cNvPr id="971" name="Google Shape;971;p86"/>
          <p:cNvSpPr/>
          <p:nvPr/>
        </p:nvSpPr>
        <p:spPr>
          <a:xfrm>
            <a:off x="960820" y="2147606"/>
            <a:ext cx="220134" cy="220134"/>
          </a:xfrm>
          <a:prstGeom prst="ellipse">
            <a:avLst/>
          </a:prstGeom>
          <a:solidFill>
            <a:srgbClr val="32558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72" name="Google Shape;972;p86"/>
          <p:cNvSpPr/>
          <p:nvPr/>
        </p:nvSpPr>
        <p:spPr>
          <a:xfrm>
            <a:off x="953050" y="3203918"/>
            <a:ext cx="220134" cy="220134"/>
          </a:xfrm>
          <a:prstGeom prst="ellipse">
            <a:avLst/>
          </a:prstGeom>
          <a:solidFill>
            <a:srgbClr val="325582"/>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cxnSp>
        <p:nvCxnSpPr>
          <p:cNvPr id="973" name="Google Shape;973;p86"/>
          <p:cNvCxnSpPr/>
          <p:nvPr/>
        </p:nvCxnSpPr>
        <p:spPr>
          <a:xfrm flipH="1">
            <a:off x="1173184" y="3306541"/>
            <a:ext cx="1511135" cy="7444"/>
          </a:xfrm>
          <a:prstGeom prst="straightConnector1">
            <a:avLst/>
          </a:prstGeom>
          <a:noFill/>
          <a:ln w="12700" cap="flat" cmpd="sng">
            <a:solidFill>
              <a:schemeClr val="accent1"/>
            </a:solidFill>
            <a:prstDash val="solid"/>
            <a:round/>
            <a:headEnd type="none" w="sm" len="sm"/>
            <a:tailEnd type="none" w="sm" len="sm"/>
          </a:ln>
        </p:spPr>
      </p:cxnSp>
      <p:sp>
        <p:nvSpPr>
          <p:cNvPr id="974" name="Google Shape;974;p86"/>
          <p:cNvSpPr/>
          <p:nvPr/>
        </p:nvSpPr>
        <p:spPr>
          <a:xfrm>
            <a:off x="2319135" y="2989513"/>
            <a:ext cx="110652" cy="414867"/>
          </a:xfrm>
          <a:prstGeom prst="roundRect">
            <a:avLst>
              <a:gd name="adj" fmla="val 50000"/>
            </a:avLst>
          </a:prstGeom>
          <a:noFill/>
          <a:ln w="9525" cap="flat" cmpd="sng">
            <a:solidFill>
              <a:schemeClr val="accent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75" name="Google Shape;975;p86"/>
          <p:cNvSpPr txBox="1"/>
          <p:nvPr/>
        </p:nvSpPr>
        <p:spPr>
          <a:xfrm>
            <a:off x="2216016" y="3350746"/>
            <a:ext cx="492593"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Arial"/>
                <a:ea typeface="Arial"/>
                <a:cs typeface="Arial"/>
                <a:sym typeface="Arial"/>
              </a:rPr>
              <a:t>LAG</a:t>
            </a:r>
            <a:endParaRPr sz="1200" dirty="0">
              <a:solidFill>
                <a:schemeClr val="tx1"/>
              </a:solidFill>
              <a:latin typeface="Arial"/>
              <a:ea typeface="Arial"/>
              <a:cs typeface="Arial"/>
              <a:sym typeface="Arial"/>
            </a:endParaRPr>
          </a:p>
        </p:txBody>
      </p:sp>
      <p:sp>
        <p:nvSpPr>
          <p:cNvPr id="976" name="Google Shape;976;p86"/>
          <p:cNvSpPr/>
          <p:nvPr/>
        </p:nvSpPr>
        <p:spPr>
          <a:xfrm>
            <a:off x="1514794" y="2428127"/>
            <a:ext cx="108561" cy="963083"/>
          </a:xfrm>
          <a:prstGeom prst="roundRect">
            <a:avLst>
              <a:gd name="adj" fmla="val 50000"/>
            </a:avLst>
          </a:prstGeom>
          <a:noFill/>
          <a:ln w="9525" cap="flat" cmpd="sng">
            <a:solidFill>
              <a:schemeClr val="accent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77" name="Google Shape;977;p86"/>
          <p:cNvSpPr/>
          <p:nvPr/>
        </p:nvSpPr>
        <p:spPr>
          <a:xfrm>
            <a:off x="1545021" y="2503207"/>
            <a:ext cx="49289" cy="49289"/>
          </a:xfrm>
          <a:prstGeom prst="ellipse">
            <a:avLst/>
          </a:prstGeom>
          <a:solidFill>
            <a:schemeClr val="dk2"/>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78" name="Google Shape;978;p86"/>
          <p:cNvSpPr/>
          <p:nvPr/>
        </p:nvSpPr>
        <p:spPr>
          <a:xfrm>
            <a:off x="1545021" y="3287432"/>
            <a:ext cx="49289" cy="49289"/>
          </a:xfrm>
          <a:prstGeom prst="ellipse">
            <a:avLst/>
          </a:prstGeom>
          <a:solidFill>
            <a:schemeClr val="dk2"/>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79" name="Google Shape;979;p86"/>
          <p:cNvSpPr/>
          <p:nvPr/>
        </p:nvSpPr>
        <p:spPr>
          <a:xfrm>
            <a:off x="1332296" y="1972982"/>
            <a:ext cx="49289" cy="49289"/>
          </a:xfrm>
          <a:prstGeom prst="ellipse">
            <a:avLst/>
          </a:prstGeom>
          <a:solidFill>
            <a:srgbClr val="5297CB"/>
          </a:solidFill>
          <a:ln w="9525" cap="flat" cmpd="sng">
            <a:solidFill>
              <a:srgbClr val="5297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80" name="Google Shape;980;p86"/>
          <p:cNvSpPr/>
          <p:nvPr/>
        </p:nvSpPr>
        <p:spPr>
          <a:xfrm>
            <a:off x="1332296" y="2903257"/>
            <a:ext cx="49289" cy="49289"/>
          </a:xfrm>
          <a:prstGeom prst="ellipse">
            <a:avLst/>
          </a:prstGeom>
          <a:solidFill>
            <a:srgbClr val="5297CB"/>
          </a:solidFill>
          <a:ln w="9525" cap="flat" cmpd="sng">
            <a:solidFill>
              <a:srgbClr val="5297C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tx1"/>
              </a:solidFill>
              <a:latin typeface="Arial"/>
              <a:ea typeface="Arial"/>
              <a:cs typeface="Arial"/>
              <a:sym typeface="Arial"/>
            </a:endParaRPr>
          </a:p>
        </p:txBody>
      </p:sp>
      <p:sp>
        <p:nvSpPr>
          <p:cNvPr id="981" name="Google Shape;981;p86"/>
          <p:cNvSpPr/>
          <p:nvPr/>
        </p:nvSpPr>
        <p:spPr>
          <a:xfrm>
            <a:off x="3339067" y="2640606"/>
            <a:ext cx="5192223" cy="1114005"/>
          </a:xfrm>
          <a:prstGeom prst="rect">
            <a:avLst/>
          </a:prstGeom>
          <a:noFill/>
          <a:ln w="285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0" marR="0" lvl="0" indent="0" algn="l" rtl="0">
              <a:lnSpc>
                <a:spcPct val="100000"/>
              </a:lnSpc>
              <a:spcBef>
                <a:spcPts val="0"/>
              </a:spcBef>
              <a:spcAft>
                <a:spcPts val="0"/>
              </a:spcAft>
              <a:buClr>
                <a:srgbClr val="333333"/>
              </a:buClr>
              <a:buSzPts val="1800"/>
              <a:buFont typeface="Arial"/>
              <a:buNone/>
            </a:pPr>
            <a:r>
              <a:rPr lang="en-US" sz="1800" b="1" i="0" u="none" strike="noStrike" cap="none" dirty="0">
                <a:solidFill>
                  <a:srgbClr val="333333"/>
                </a:solidFill>
                <a:latin typeface="Arial"/>
                <a:ea typeface="Arial"/>
                <a:cs typeface="Arial"/>
                <a:sym typeface="Arial"/>
              </a:rPr>
              <a:t>Ethernet Segment Identifier (ESI)</a:t>
            </a:r>
            <a:endParaRPr dirty="0"/>
          </a:p>
          <a:p>
            <a:pPr marL="164592" marR="0" lvl="0" indent="-164592" algn="l" rtl="0">
              <a:lnSpc>
                <a:spcPct val="100000"/>
              </a:lnSpc>
              <a:spcBef>
                <a:spcPts val="200"/>
              </a:spcBef>
              <a:spcAft>
                <a:spcPts val="0"/>
              </a:spcAft>
              <a:buClr>
                <a:srgbClr val="333333"/>
              </a:buClr>
              <a:buSzPts val="1600"/>
              <a:buFont typeface="Arial"/>
              <a:buChar char="•"/>
            </a:pPr>
            <a:r>
              <a:rPr lang="en-US" sz="1600" b="0" i="0" u="none" strike="noStrike" cap="none" dirty="0">
                <a:solidFill>
                  <a:srgbClr val="333333"/>
                </a:solidFill>
                <a:latin typeface="Arial"/>
                <a:ea typeface="Arial"/>
                <a:cs typeface="Arial"/>
                <a:sym typeface="Arial"/>
              </a:rPr>
              <a:t>10 bytes (e.g. 00:11:11:11:11:11:11:11:11:11)</a:t>
            </a:r>
            <a:endParaRPr dirty="0"/>
          </a:p>
          <a:p>
            <a:pPr marL="164592" marR="0" lvl="0" indent="-164592" algn="l" rtl="0">
              <a:lnSpc>
                <a:spcPct val="100000"/>
              </a:lnSpc>
              <a:spcBef>
                <a:spcPts val="200"/>
              </a:spcBef>
              <a:spcAft>
                <a:spcPts val="0"/>
              </a:spcAft>
              <a:buClr>
                <a:srgbClr val="333333"/>
              </a:buClr>
              <a:buSzPts val="1600"/>
              <a:buFont typeface="Arial"/>
              <a:buChar char="•"/>
            </a:pPr>
            <a:r>
              <a:rPr lang="en-US" sz="1600" b="0" i="0" u="none" strike="noStrike" cap="none" dirty="0">
                <a:solidFill>
                  <a:srgbClr val="333333"/>
                </a:solidFill>
                <a:latin typeface="Arial"/>
                <a:ea typeface="Arial"/>
                <a:cs typeface="Arial"/>
                <a:sym typeface="Arial"/>
              </a:rPr>
              <a:t>Operator Assigned ESI (Must start with 00</a:t>
            </a:r>
            <a:endParaRPr dirty="0"/>
          </a:p>
        </p:txBody>
      </p:sp>
      <p:sp>
        <p:nvSpPr>
          <p:cNvPr id="982" name="Google Shape;982;p86"/>
          <p:cNvSpPr/>
          <p:nvPr/>
        </p:nvSpPr>
        <p:spPr>
          <a:xfrm>
            <a:off x="3343674" y="1423257"/>
            <a:ext cx="5174880" cy="1107461"/>
          </a:xfrm>
          <a:prstGeom prst="rect">
            <a:avLst/>
          </a:prstGeom>
          <a:noFill/>
          <a:ln w="285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0" marR="0" lvl="0" indent="0" algn="l" rtl="0">
              <a:lnSpc>
                <a:spcPct val="100000"/>
              </a:lnSpc>
              <a:spcBef>
                <a:spcPts val="0"/>
              </a:spcBef>
              <a:spcAft>
                <a:spcPts val="0"/>
              </a:spcAft>
              <a:buClr>
                <a:srgbClr val="333333"/>
              </a:buClr>
              <a:buSzPts val="1800"/>
              <a:buFont typeface="Arial"/>
              <a:buNone/>
            </a:pPr>
            <a:r>
              <a:rPr lang="en-US" sz="1800" b="1" i="0" u="none" strike="noStrike" cap="none" dirty="0">
                <a:solidFill>
                  <a:srgbClr val="333333"/>
                </a:solidFill>
                <a:latin typeface="Arial"/>
                <a:ea typeface="Arial"/>
                <a:cs typeface="Arial"/>
                <a:sym typeface="Arial"/>
              </a:rPr>
              <a:t>Ethernet Segment (ES)</a:t>
            </a:r>
            <a:endParaRPr dirty="0"/>
          </a:p>
          <a:p>
            <a:pPr marL="164592" marR="0" lvl="0" indent="-164592" algn="l" rtl="0">
              <a:lnSpc>
                <a:spcPct val="100000"/>
              </a:lnSpc>
              <a:spcBef>
                <a:spcPts val="200"/>
              </a:spcBef>
              <a:spcAft>
                <a:spcPts val="0"/>
              </a:spcAft>
              <a:buClr>
                <a:srgbClr val="333333"/>
              </a:buClr>
              <a:buSzPts val="1600"/>
              <a:buFont typeface="Arial"/>
              <a:buChar char="•"/>
            </a:pPr>
            <a:r>
              <a:rPr lang="en-US" sz="1600" b="0" i="0" u="none" strike="noStrike" cap="none" dirty="0">
                <a:solidFill>
                  <a:srgbClr val="333333"/>
                </a:solidFill>
                <a:latin typeface="Arial"/>
                <a:ea typeface="Arial"/>
                <a:cs typeface="Arial"/>
                <a:sym typeface="Arial"/>
              </a:rPr>
              <a:t>Set of links connected to same “customer site/host”</a:t>
            </a:r>
            <a:endParaRPr dirty="0"/>
          </a:p>
          <a:p>
            <a:pPr marL="164592" marR="0" lvl="0" indent="-164592" algn="l" rtl="0">
              <a:lnSpc>
                <a:spcPct val="100000"/>
              </a:lnSpc>
              <a:spcBef>
                <a:spcPts val="200"/>
              </a:spcBef>
              <a:spcAft>
                <a:spcPts val="0"/>
              </a:spcAft>
              <a:buClr>
                <a:srgbClr val="333333"/>
              </a:buClr>
              <a:buSzPts val="1600"/>
              <a:buFont typeface="Arial"/>
              <a:buChar char="•"/>
            </a:pPr>
            <a:r>
              <a:rPr lang="en-US" sz="1600" b="0" i="0" u="none" strike="noStrike" cap="none" dirty="0">
                <a:solidFill>
                  <a:srgbClr val="333333"/>
                </a:solidFill>
                <a:latin typeface="Arial"/>
                <a:ea typeface="Arial"/>
                <a:cs typeface="Arial"/>
                <a:sym typeface="Arial"/>
              </a:rPr>
              <a:t>Links can be Single-Active or All-Active</a:t>
            </a:r>
            <a:br>
              <a:rPr lang="en-US" sz="1600" b="0" i="0" u="none" strike="noStrike" cap="none" dirty="0">
                <a:solidFill>
                  <a:srgbClr val="333333"/>
                </a:solidFill>
                <a:latin typeface="Arial"/>
                <a:ea typeface="Arial"/>
                <a:cs typeface="Arial"/>
                <a:sym typeface="Arial"/>
              </a:rPr>
            </a:br>
            <a:endParaRPr sz="1600" b="0" i="0" u="none" strike="noStrike" cap="none" dirty="0">
              <a:solidFill>
                <a:srgbClr val="333333"/>
              </a:solidFill>
              <a:latin typeface="Arial"/>
              <a:ea typeface="Arial"/>
              <a:cs typeface="Arial"/>
              <a:sym typeface="Arial"/>
            </a:endParaRPr>
          </a:p>
        </p:txBody>
      </p:sp>
      <p:pic>
        <p:nvPicPr>
          <p:cNvPr id="983" name="Google Shape;983;p86"/>
          <p:cNvPicPr preferRelativeResize="0"/>
          <p:nvPr/>
        </p:nvPicPr>
        <p:blipFill rotWithShape="1">
          <a:blip r:embed="rId3">
            <a:alphaModFix/>
          </a:blip>
          <a:srcRect/>
          <a:stretch/>
        </p:blipFill>
        <p:spPr>
          <a:xfrm>
            <a:off x="2623884" y="1830157"/>
            <a:ext cx="303876" cy="281352"/>
          </a:xfrm>
          <a:prstGeom prst="rect">
            <a:avLst/>
          </a:prstGeom>
          <a:noFill/>
          <a:ln>
            <a:noFill/>
          </a:ln>
        </p:spPr>
      </p:pic>
      <p:sp>
        <p:nvSpPr>
          <p:cNvPr id="984" name="Google Shape;984;p86"/>
          <p:cNvSpPr txBox="1"/>
          <p:nvPr/>
        </p:nvSpPr>
        <p:spPr>
          <a:xfrm>
            <a:off x="2584783" y="2894597"/>
            <a:ext cx="441146"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333333"/>
                </a:solidFill>
                <a:latin typeface="Arial"/>
                <a:ea typeface="Arial"/>
                <a:cs typeface="Arial"/>
                <a:sym typeface="Arial"/>
              </a:rPr>
              <a:t>CE </a:t>
            </a:r>
            <a:endParaRPr dirty="0"/>
          </a:p>
        </p:txBody>
      </p:sp>
      <p:pic>
        <p:nvPicPr>
          <p:cNvPr id="985" name="Google Shape;985;p86"/>
          <p:cNvPicPr preferRelativeResize="0"/>
          <p:nvPr/>
        </p:nvPicPr>
        <p:blipFill rotWithShape="1">
          <a:blip r:embed="rId3">
            <a:alphaModFix/>
          </a:blip>
          <a:srcRect/>
          <a:stretch/>
        </p:blipFill>
        <p:spPr>
          <a:xfrm>
            <a:off x="2646570" y="3146756"/>
            <a:ext cx="303876" cy="281352"/>
          </a:xfrm>
          <a:prstGeom prst="rect">
            <a:avLst/>
          </a:prstGeom>
          <a:noFill/>
          <a:ln>
            <a:noFill/>
          </a:ln>
        </p:spPr>
      </p:pic>
      <p:sp>
        <p:nvSpPr>
          <p:cNvPr id="986" name="Google Shape;986;p86"/>
          <p:cNvSpPr txBox="1"/>
          <p:nvPr/>
        </p:nvSpPr>
        <p:spPr>
          <a:xfrm>
            <a:off x="1059526" y="1298603"/>
            <a:ext cx="1542665"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sym typeface="Arial"/>
              </a:rPr>
              <a:t>A/A</a:t>
            </a:r>
            <a:endParaRPr dirty="0">
              <a:solidFill>
                <a:schemeClr val="tx1"/>
              </a:solidFill>
            </a:endParaRPr>
          </a:p>
          <a:p>
            <a:pPr marL="0" marR="0" lvl="0" indent="0" algn="ctr" rtl="0">
              <a:spcBef>
                <a:spcPts val="0"/>
              </a:spcBef>
              <a:spcAft>
                <a:spcPts val="0"/>
              </a:spcAft>
              <a:buNone/>
            </a:pPr>
            <a:r>
              <a:rPr lang="en-US" sz="1200" dirty="0">
                <a:solidFill>
                  <a:schemeClr val="tx1"/>
                </a:solidFill>
                <a:latin typeface="Arial"/>
                <a:ea typeface="Arial"/>
                <a:cs typeface="Arial"/>
                <a:sym typeface="Arial"/>
              </a:rPr>
              <a:t>Ethernet Segment</a:t>
            </a:r>
            <a:endParaRPr sz="1200" dirty="0">
              <a:solidFill>
                <a:schemeClr val="tx1"/>
              </a:solidFill>
              <a:latin typeface="Arial"/>
              <a:ea typeface="Arial"/>
              <a:cs typeface="Arial"/>
              <a:sym typeface="Arial"/>
            </a:endParaRPr>
          </a:p>
        </p:txBody>
      </p:sp>
      <p:sp>
        <p:nvSpPr>
          <p:cNvPr id="987" name="Google Shape;987;p86"/>
          <p:cNvSpPr txBox="1"/>
          <p:nvPr/>
        </p:nvSpPr>
        <p:spPr>
          <a:xfrm>
            <a:off x="1139711" y="3425349"/>
            <a:ext cx="1422184"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sym typeface="Arial"/>
              </a:rPr>
              <a:t>A/S</a:t>
            </a:r>
            <a:endParaRPr dirty="0">
              <a:solidFill>
                <a:schemeClr val="tx1"/>
              </a:solidFill>
            </a:endParaRPr>
          </a:p>
          <a:p>
            <a:pPr marL="0" marR="0" lvl="0" indent="0" algn="ctr" rtl="0">
              <a:spcBef>
                <a:spcPts val="0"/>
              </a:spcBef>
              <a:spcAft>
                <a:spcPts val="0"/>
              </a:spcAft>
              <a:buNone/>
            </a:pPr>
            <a:r>
              <a:rPr lang="en-US" sz="1200" dirty="0">
                <a:solidFill>
                  <a:schemeClr val="tx1"/>
                </a:solidFill>
                <a:latin typeface="Arial"/>
                <a:ea typeface="Arial"/>
                <a:cs typeface="Arial"/>
                <a:sym typeface="Arial"/>
              </a:rPr>
              <a:t>Ethernet Segment</a:t>
            </a:r>
            <a:endParaRPr sz="1200" dirty="0">
              <a:solidFill>
                <a:schemeClr val="tx1"/>
              </a:solidFill>
              <a:latin typeface="Arial"/>
              <a:ea typeface="Arial"/>
              <a:cs typeface="Arial"/>
              <a:sym typeface="Arial"/>
            </a:endParaRPr>
          </a:p>
        </p:txBody>
      </p:sp>
      <p:pic>
        <p:nvPicPr>
          <p:cNvPr id="34" name="Google Shape;983;p86">
            <a:extLst>
              <a:ext uri="{FF2B5EF4-FFF2-40B4-BE49-F238E27FC236}">
                <a16:creationId xmlns:a16="http://schemas.microsoft.com/office/drawing/2014/main" id="{B02987A1-FCC9-8444-B6D0-38416895E3EE}"/>
              </a:ext>
            </a:extLst>
          </p:cNvPr>
          <p:cNvPicPr preferRelativeResize="0"/>
          <p:nvPr/>
        </p:nvPicPr>
        <p:blipFill rotWithShape="1">
          <a:blip r:embed="rId3">
            <a:alphaModFix/>
          </a:blip>
          <a:srcRect/>
          <a:stretch/>
        </p:blipFill>
        <p:spPr>
          <a:xfrm>
            <a:off x="479584" y="1897775"/>
            <a:ext cx="527659" cy="456824"/>
          </a:xfrm>
          <a:prstGeom prst="rect">
            <a:avLst/>
          </a:prstGeom>
          <a:noFill/>
          <a:ln>
            <a:noFill/>
          </a:ln>
        </p:spPr>
      </p:pic>
      <p:pic>
        <p:nvPicPr>
          <p:cNvPr id="35" name="Google Shape;983;p86">
            <a:extLst>
              <a:ext uri="{FF2B5EF4-FFF2-40B4-BE49-F238E27FC236}">
                <a16:creationId xmlns:a16="http://schemas.microsoft.com/office/drawing/2014/main" id="{B0C898A2-5572-3447-B110-A5A3632D3A28}"/>
              </a:ext>
            </a:extLst>
          </p:cNvPr>
          <p:cNvPicPr preferRelativeResize="0"/>
          <p:nvPr/>
        </p:nvPicPr>
        <p:blipFill rotWithShape="1">
          <a:blip r:embed="rId3">
            <a:alphaModFix/>
          </a:blip>
          <a:srcRect/>
          <a:stretch/>
        </p:blipFill>
        <p:spPr>
          <a:xfrm>
            <a:off x="457202" y="2948657"/>
            <a:ext cx="527659" cy="45682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27"/>
        <p:cNvGrpSpPr/>
        <p:nvPr/>
      </p:nvGrpSpPr>
      <p:grpSpPr>
        <a:xfrm>
          <a:off x="0" y="0"/>
          <a:ext cx="0" cy="0"/>
          <a:chOff x="0" y="0"/>
          <a:chExt cx="0" cy="0"/>
        </a:xfrm>
      </p:grpSpPr>
      <p:sp>
        <p:nvSpPr>
          <p:cNvPr id="1128" name="Google Shape;1128;p92"/>
          <p:cNvSpPr txBox="1">
            <a:spLocks noGrp="1"/>
          </p:cNvSpPr>
          <p:nvPr>
            <p:ph type="title"/>
          </p:nvPr>
        </p:nvSpPr>
        <p:spPr>
          <a:xfrm>
            <a:off x="465577" y="228839"/>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Route Types – Type 1 (EVPN VPWS)</a:t>
            </a:r>
            <a:endParaRPr dirty="0"/>
          </a:p>
        </p:txBody>
      </p:sp>
      <p:sp>
        <p:nvSpPr>
          <p:cNvPr id="1129" name="Google Shape;1129;p92"/>
          <p:cNvSpPr txBox="1"/>
          <p:nvPr/>
        </p:nvSpPr>
        <p:spPr>
          <a:xfrm>
            <a:off x="542892" y="733151"/>
            <a:ext cx="8074969" cy="1565192"/>
          </a:xfrm>
          <a:prstGeom prst="rect">
            <a:avLst/>
          </a:prstGeom>
          <a:noFill/>
          <a:ln>
            <a:noFill/>
          </a:ln>
        </p:spPr>
        <p:txBody>
          <a:bodyPr spcFirstLastPara="1" wrap="square" lIns="91425" tIns="91425" rIns="91425" bIns="91425" anchor="t" anchorCtr="0">
            <a:noAutofit/>
          </a:bodyPr>
          <a:lstStyle/>
          <a:p>
            <a:pPr marL="142875" marR="0" lvl="1" indent="-142875" algn="l" rtl="0">
              <a:lnSpc>
                <a:spcPct val="100000"/>
              </a:lnSpc>
              <a:spcBef>
                <a:spcPts val="0"/>
              </a:spcBef>
              <a:spcAft>
                <a:spcPts val="0"/>
              </a:spcAft>
              <a:buClr>
                <a:srgbClr val="629DD1"/>
              </a:buClr>
              <a:buSzPts val="1500"/>
              <a:buFont typeface="Noto Sans Symbols"/>
              <a:buChar char="▪"/>
            </a:pPr>
            <a:r>
              <a:rPr lang="en-US" sz="1500" b="1" i="0" u="none" strike="noStrike" cap="none" dirty="0">
                <a:solidFill>
                  <a:schemeClr val="dk1"/>
                </a:solidFill>
                <a:latin typeface="PT Sans"/>
                <a:ea typeface="PT Sans"/>
                <a:cs typeface="PT Sans"/>
                <a:sym typeface="PT Sans"/>
              </a:rPr>
              <a:t>Type 1 EVPN route – The Auto-Discover Per-EVI Route</a:t>
            </a:r>
            <a:endParaRPr sz="1500" b="1" i="0" u="none" strike="noStrike" cap="none" dirty="0">
              <a:solidFill>
                <a:schemeClr val="dk1"/>
              </a:solidFill>
              <a:latin typeface="PT Sans"/>
              <a:ea typeface="PT Sans"/>
              <a:cs typeface="PT Sans"/>
              <a:sym typeface="PT Sans"/>
            </a:endParaRPr>
          </a:p>
          <a:p>
            <a:pPr marL="285750" marR="0" lvl="1" indent="-76200" algn="l" rtl="0">
              <a:lnSpc>
                <a:spcPct val="100000"/>
              </a:lnSpc>
              <a:spcBef>
                <a:spcPts val="405"/>
              </a:spcBef>
              <a:spcAft>
                <a:spcPts val="0"/>
              </a:spcAft>
              <a:buClr>
                <a:srgbClr val="629DD1"/>
              </a:buClr>
              <a:buSzPts val="1200"/>
              <a:buFont typeface="PT Sans"/>
              <a:buChar char="-"/>
            </a:pPr>
            <a:r>
              <a:rPr lang="en-US" b="0" i="0" u="none" strike="noStrike" cap="none" dirty="0">
                <a:solidFill>
                  <a:schemeClr val="dk1"/>
                </a:solidFill>
                <a:latin typeface="PT Sans"/>
                <a:ea typeface="PT Sans"/>
                <a:cs typeface="PT Sans"/>
                <a:sym typeface="PT Sans"/>
              </a:rPr>
              <a:t>Type-1 per-EVI used for </a:t>
            </a:r>
            <a:r>
              <a:rPr lang="en-US" b="1" i="0" u="none" strike="noStrike" cap="none" dirty="0">
                <a:solidFill>
                  <a:schemeClr val="dk1"/>
                </a:solidFill>
                <a:latin typeface="PT Sans"/>
                <a:ea typeface="PT Sans"/>
                <a:cs typeface="PT Sans"/>
                <a:sym typeface="PT Sans"/>
              </a:rPr>
              <a:t>VPWS signaling</a:t>
            </a:r>
            <a:endParaRPr b="0" i="0" u="none" strike="noStrike" cap="none" dirty="0">
              <a:solidFill>
                <a:schemeClr val="dk1"/>
              </a:solidFill>
              <a:latin typeface="PT Sans"/>
              <a:ea typeface="PT Sans"/>
              <a:cs typeface="PT Sans"/>
              <a:sym typeface="PT Sans"/>
            </a:endParaRPr>
          </a:p>
        </p:txBody>
      </p:sp>
      <p:sp>
        <p:nvSpPr>
          <p:cNvPr id="1131" name="Google Shape;1131;p92"/>
          <p:cNvSpPr txBox="1"/>
          <p:nvPr/>
        </p:nvSpPr>
        <p:spPr>
          <a:xfrm>
            <a:off x="3761775" y="1819648"/>
            <a:ext cx="1121978"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dirty="0">
                <a:solidFill>
                  <a:srgbClr val="000000"/>
                </a:solidFill>
                <a:latin typeface="Arial"/>
                <a:ea typeface="Arial"/>
                <a:cs typeface="Arial"/>
                <a:sym typeface="Arial"/>
              </a:rPr>
              <a:t>Type 1 NLRI  </a:t>
            </a:r>
            <a:endParaRPr dirty="0"/>
          </a:p>
        </p:txBody>
      </p:sp>
      <p:sp>
        <p:nvSpPr>
          <p:cNvPr id="1132" name="Google Shape;1132;p92"/>
          <p:cNvSpPr txBox="1"/>
          <p:nvPr/>
        </p:nvSpPr>
        <p:spPr>
          <a:xfrm>
            <a:off x="3016125" y="1466414"/>
            <a:ext cx="23959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Next-hop for the prefixes within the NLRI</a:t>
            </a:r>
            <a:endParaRPr dirty="0"/>
          </a:p>
          <a:p>
            <a:pPr marL="0" marR="0" lvl="0" indent="0" algn="l" rtl="0">
              <a:spcBef>
                <a:spcPts val="0"/>
              </a:spcBef>
              <a:spcAft>
                <a:spcPts val="0"/>
              </a:spcAft>
              <a:buNone/>
            </a:pPr>
            <a:r>
              <a:rPr lang="en-US" sz="900" dirty="0">
                <a:solidFill>
                  <a:srgbClr val="000000"/>
                </a:solidFill>
                <a:latin typeface="Arial"/>
                <a:ea typeface="Arial"/>
                <a:cs typeface="Arial"/>
                <a:sym typeface="Arial"/>
              </a:rPr>
              <a:t>= IP of the advertising PE</a:t>
            </a:r>
            <a:endParaRPr dirty="0"/>
          </a:p>
        </p:txBody>
      </p:sp>
      <p:cxnSp>
        <p:nvCxnSpPr>
          <p:cNvPr id="1133" name="Google Shape;1133;p92"/>
          <p:cNvCxnSpPr/>
          <p:nvPr/>
        </p:nvCxnSpPr>
        <p:spPr>
          <a:xfrm rot="10800000">
            <a:off x="2586798" y="1600759"/>
            <a:ext cx="410184" cy="41"/>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34" name="Google Shape;1134;p9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19</a:t>
            </a:fld>
            <a:endParaRPr dirty="0">
              <a:solidFill>
                <a:srgbClr val="FFFFFE"/>
              </a:solidFill>
            </a:endParaRPr>
          </a:p>
        </p:txBody>
      </p:sp>
      <p:graphicFrame>
        <p:nvGraphicFramePr>
          <p:cNvPr id="1135" name="Google Shape;1135;p92"/>
          <p:cNvGraphicFramePr/>
          <p:nvPr>
            <p:extLst>
              <p:ext uri="{D42A27DB-BD31-4B8C-83A1-F6EECF244321}">
                <p14:modId xmlns:p14="http://schemas.microsoft.com/office/powerpoint/2010/main" val="1709926931"/>
              </p:ext>
            </p:extLst>
          </p:nvPr>
        </p:nvGraphicFramePr>
        <p:xfrm>
          <a:off x="3196952" y="2804400"/>
          <a:ext cx="2361800" cy="254350"/>
        </p:xfrm>
        <a:graphic>
          <a:graphicData uri="http://schemas.openxmlformats.org/drawingml/2006/table">
            <a:tbl>
              <a:tblPr>
                <a:noFill/>
                <a:tableStyleId>{C77D7896-9AB1-45D3-876E-9B1F612B6058}</a:tableStyleId>
              </a:tblPr>
              <a:tblGrid>
                <a:gridCol w="2361800">
                  <a:extLst>
                    <a:ext uri="{9D8B030D-6E8A-4147-A177-3AD203B41FA5}">
                      <a16:colId xmlns:a16="http://schemas.microsoft.com/office/drawing/2014/main" val="20000"/>
                    </a:ext>
                  </a:extLst>
                </a:gridCol>
              </a:tblGrid>
              <a:tr h="254350">
                <a:tc>
                  <a:txBody>
                    <a:bodyPr/>
                    <a:lstStyle/>
                    <a:p>
                      <a:pPr marL="0" marR="0" lvl="0" indent="0" algn="ctr" rtl="0">
                        <a:spcBef>
                          <a:spcPts val="0"/>
                        </a:spcBef>
                        <a:spcAft>
                          <a:spcPts val="0"/>
                        </a:spcAft>
                        <a:buNone/>
                      </a:pPr>
                      <a:r>
                        <a:rPr lang="en-US" sz="800" b="0" dirty="0">
                          <a:solidFill>
                            <a:schemeClr val="lt1"/>
                          </a:solidFill>
                        </a:rPr>
                        <a:t>Route Target Ext Community </a:t>
                      </a:r>
                      <a:endParaRPr sz="800" b="0" dirty="0">
                        <a:solidFill>
                          <a:schemeClr val="lt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bl>
          </a:graphicData>
        </a:graphic>
      </p:graphicFrame>
      <p:graphicFrame>
        <p:nvGraphicFramePr>
          <p:cNvPr id="1136" name="Google Shape;1136;p92"/>
          <p:cNvGraphicFramePr/>
          <p:nvPr>
            <p:extLst>
              <p:ext uri="{D42A27DB-BD31-4B8C-83A1-F6EECF244321}">
                <p14:modId xmlns:p14="http://schemas.microsoft.com/office/powerpoint/2010/main" val="1968830908"/>
              </p:ext>
            </p:extLst>
          </p:nvPr>
        </p:nvGraphicFramePr>
        <p:xfrm>
          <a:off x="3196952" y="2031815"/>
          <a:ext cx="2374625" cy="766400"/>
        </p:xfrm>
        <a:graphic>
          <a:graphicData uri="http://schemas.openxmlformats.org/drawingml/2006/table">
            <a:tbl>
              <a:tblPr>
                <a:noFill/>
                <a:tableStyleId>{C77D7896-9AB1-45D3-876E-9B1F612B6058}</a:tableStyleId>
              </a:tblPr>
              <a:tblGrid>
                <a:gridCol w="23746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Distinguisher (RD)</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Ethernet Segment Identifier = &lt;value&gt;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Ethernet Tag ID = VPWS ID</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b="1" dirty="0">
                          <a:solidFill>
                            <a:srgbClr val="003468"/>
                          </a:solidFill>
                        </a:rPr>
                        <a:t>MPLS Label (EVI label)</a:t>
                      </a:r>
                      <a:endParaRPr sz="800" b="1"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bl>
          </a:graphicData>
        </a:graphic>
      </p:graphicFrame>
      <p:sp>
        <p:nvSpPr>
          <p:cNvPr id="1137" name="Google Shape;1137;p92"/>
          <p:cNvSpPr txBox="1"/>
          <p:nvPr/>
        </p:nvSpPr>
        <p:spPr>
          <a:xfrm>
            <a:off x="5975845" y="2006713"/>
            <a:ext cx="307134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Standard type-1 RD &lt;IP Address&gt;:&lt;ID&gt;. Identifies a MAC VRF</a:t>
            </a:r>
            <a:endParaRPr dirty="0"/>
          </a:p>
        </p:txBody>
      </p:sp>
      <p:cxnSp>
        <p:nvCxnSpPr>
          <p:cNvPr id="1138" name="Google Shape;1138;p92"/>
          <p:cNvCxnSpPr/>
          <p:nvPr/>
        </p:nvCxnSpPr>
        <p:spPr>
          <a:xfrm flipH="1">
            <a:off x="5731728" y="2125391"/>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39" name="Google Shape;1139;p92"/>
          <p:cNvSpPr txBox="1"/>
          <p:nvPr/>
        </p:nvSpPr>
        <p:spPr>
          <a:xfrm>
            <a:off x="5990437" y="2217793"/>
            <a:ext cx="2956836"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Set to the ESI value configured (10 octet) </a:t>
            </a:r>
            <a:endParaRPr sz="800" dirty="0">
              <a:solidFill>
                <a:srgbClr val="000000"/>
              </a:solidFill>
              <a:latin typeface="Arial"/>
              <a:ea typeface="Arial"/>
              <a:cs typeface="Arial"/>
              <a:sym typeface="Arial"/>
            </a:endParaRPr>
          </a:p>
        </p:txBody>
      </p:sp>
      <p:cxnSp>
        <p:nvCxnSpPr>
          <p:cNvPr id="1140" name="Google Shape;1140;p92"/>
          <p:cNvCxnSpPr/>
          <p:nvPr/>
        </p:nvCxnSpPr>
        <p:spPr>
          <a:xfrm flipH="1">
            <a:off x="5731728" y="2307262"/>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1141" name="Google Shape;1141;p92"/>
          <p:cNvCxnSpPr/>
          <p:nvPr/>
        </p:nvCxnSpPr>
        <p:spPr>
          <a:xfrm flipH="1">
            <a:off x="5720027" y="2497341"/>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42" name="Google Shape;1142;p92"/>
          <p:cNvSpPr txBox="1"/>
          <p:nvPr/>
        </p:nvSpPr>
        <p:spPr>
          <a:xfrm>
            <a:off x="5987385" y="2600345"/>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label for EVI.  Downstream assigned</a:t>
            </a:r>
            <a:endParaRPr sz="800" dirty="0">
              <a:solidFill>
                <a:srgbClr val="000000"/>
              </a:solidFill>
              <a:latin typeface="Arial"/>
              <a:ea typeface="Arial"/>
              <a:cs typeface="Arial"/>
              <a:sym typeface="Arial"/>
            </a:endParaRPr>
          </a:p>
        </p:txBody>
      </p:sp>
      <p:cxnSp>
        <p:nvCxnSpPr>
          <p:cNvPr id="1143" name="Google Shape;1143;p92"/>
          <p:cNvCxnSpPr/>
          <p:nvPr/>
        </p:nvCxnSpPr>
        <p:spPr>
          <a:xfrm flipH="1">
            <a:off x="5718272" y="2706520"/>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1144" name="Google Shape;1144;p92"/>
          <p:cNvGraphicFramePr/>
          <p:nvPr>
            <p:extLst>
              <p:ext uri="{D42A27DB-BD31-4B8C-83A1-F6EECF244321}">
                <p14:modId xmlns:p14="http://schemas.microsoft.com/office/powerpoint/2010/main" val="4074291499"/>
              </p:ext>
            </p:extLst>
          </p:nvPr>
        </p:nvGraphicFramePr>
        <p:xfrm>
          <a:off x="516710" y="2111418"/>
          <a:ext cx="1937925" cy="383200"/>
        </p:xfrm>
        <a:graphic>
          <a:graphicData uri="http://schemas.openxmlformats.org/drawingml/2006/table">
            <a:tbl>
              <a:tblPr>
                <a:noFill/>
                <a:tableStyleId>{C77D7896-9AB1-45D3-876E-9B1F612B6058}</a:tableStyleId>
              </a:tblPr>
              <a:tblGrid>
                <a:gridCol w="19379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Type ( A-D Route, Type 1)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Length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bl>
          </a:graphicData>
        </a:graphic>
      </p:graphicFrame>
      <p:sp>
        <p:nvSpPr>
          <p:cNvPr id="1145" name="Google Shape;1145;p92"/>
          <p:cNvSpPr txBox="1"/>
          <p:nvPr/>
        </p:nvSpPr>
        <p:spPr>
          <a:xfrm>
            <a:off x="759300" y="2584814"/>
            <a:ext cx="1479892" cy="669414"/>
          </a:xfrm>
          <a:prstGeom prst="rect">
            <a:avLst/>
          </a:prstGeom>
          <a:no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1" dirty="0">
                <a:solidFill>
                  <a:srgbClr val="234F77"/>
                </a:solidFill>
                <a:latin typeface="Arial"/>
                <a:ea typeface="Arial"/>
                <a:cs typeface="Arial"/>
                <a:sym typeface="Arial"/>
              </a:rPr>
              <a:t>1 - Ethernet A-D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2 - MAC-advertisement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3 - Inclusive Multicast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4 - Ethernet Segment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5 - IP prefix route (optional)</a:t>
            </a:r>
            <a:r>
              <a:rPr lang="en-US" sz="750" dirty="0">
                <a:solidFill>
                  <a:srgbClr val="000000"/>
                </a:solidFill>
                <a:latin typeface="Arial"/>
                <a:ea typeface="Arial"/>
                <a:cs typeface="Arial"/>
                <a:sym typeface="Arial"/>
              </a:rPr>
              <a:t> </a:t>
            </a:r>
            <a:endParaRPr dirty="0"/>
          </a:p>
        </p:txBody>
      </p:sp>
      <p:cxnSp>
        <p:nvCxnSpPr>
          <p:cNvPr id="1147" name="Google Shape;1147;p92"/>
          <p:cNvCxnSpPr/>
          <p:nvPr/>
        </p:nvCxnSpPr>
        <p:spPr>
          <a:xfrm flipH="1">
            <a:off x="1478174" y="1952212"/>
            <a:ext cx="5961" cy="159206"/>
          </a:xfrm>
          <a:prstGeom prst="straightConnector1">
            <a:avLst/>
          </a:prstGeom>
          <a:noFill/>
          <a:ln w="25400" cap="flat" cmpd="sng">
            <a:solidFill>
              <a:schemeClr val="tx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148" name="Google Shape;1148;p92"/>
          <p:cNvCxnSpPr>
            <a:cxnSpLocks/>
          </p:cNvCxnSpPr>
          <p:nvPr/>
        </p:nvCxnSpPr>
        <p:spPr>
          <a:xfrm flipV="1">
            <a:off x="2344254" y="2612244"/>
            <a:ext cx="730022" cy="303726"/>
          </a:xfrm>
          <a:prstGeom prst="straightConnector1">
            <a:avLst/>
          </a:prstGeom>
          <a:noFill/>
          <a:ln w="31750" cap="flat" cmpd="sng">
            <a:solidFill>
              <a:schemeClr val="tx1"/>
            </a:solidFill>
            <a:prstDash val="sysDot"/>
            <a:round/>
            <a:headEnd type="none" w="sm" len="sm"/>
            <a:tailEnd type="triangle" w="med" len="med"/>
          </a:ln>
          <a:effectLst>
            <a:outerShdw blurRad="40000" dist="20000" dir="5400000" rotWithShape="0">
              <a:srgbClr val="000000">
                <a:alpha val="37647"/>
              </a:srgbClr>
            </a:outerShdw>
          </a:effectLst>
        </p:spPr>
      </p:cxnSp>
      <p:sp>
        <p:nvSpPr>
          <p:cNvPr id="1149" name="Google Shape;1149;p92"/>
          <p:cNvSpPr txBox="1"/>
          <p:nvPr/>
        </p:nvSpPr>
        <p:spPr>
          <a:xfrm>
            <a:off x="5988682" y="2396800"/>
            <a:ext cx="26577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Set to the VPWS ID.  Value up to 24 bits, right aligned</a:t>
            </a:r>
            <a:endParaRPr sz="800" dirty="0">
              <a:solidFill>
                <a:srgbClr val="000000"/>
              </a:solidFill>
              <a:latin typeface="Arial"/>
              <a:ea typeface="Arial"/>
              <a:cs typeface="Arial"/>
              <a:sym typeface="Arial"/>
            </a:endParaRPr>
          </a:p>
        </p:txBody>
      </p:sp>
      <p:sp>
        <p:nvSpPr>
          <p:cNvPr id="1150" name="Google Shape;1150;p92"/>
          <p:cNvSpPr txBox="1"/>
          <p:nvPr/>
        </p:nvSpPr>
        <p:spPr>
          <a:xfrm>
            <a:off x="5975845" y="2793297"/>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Route target for the EVI</a:t>
            </a:r>
            <a:endParaRPr sz="800" dirty="0">
              <a:solidFill>
                <a:srgbClr val="000000"/>
              </a:solidFill>
              <a:latin typeface="Arial"/>
              <a:ea typeface="Arial"/>
              <a:cs typeface="Arial"/>
              <a:sym typeface="Arial"/>
            </a:endParaRPr>
          </a:p>
        </p:txBody>
      </p:sp>
      <p:cxnSp>
        <p:nvCxnSpPr>
          <p:cNvPr id="1151" name="Google Shape;1151;p92"/>
          <p:cNvCxnSpPr/>
          <p:nvPr/>
        </p:nvCxnSpPr>
        <p:spPr>
          <a:xfrm flipH="1">
            <a:off x="5725779" y="2913236"/>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1152" name="Google Shape;1152;p92"/>
          <p:cNvGraphicFramePr/>
          <p:nvPr>
            <p:extLst>
              <p:ext uri="{D42A27DB-BD31-4B8C-83A1-F6EECF244321}">
                <p14:modId xmlns:p14="http://schemas.microsoft.com/office/powerpoint/2010/main" val="487922708"/>
              </p:ext>
            </p:extLst>
          </p:nvPr>
        </p:nvGraphicFramePr>
        <p:xfrm>
          <a:off x="3196952" y="3055379"/>
          <a:ext cx="2361800" cy="254350"/>
        </p:xfrm>
        <a:graphic>
          <a:graphicData uri="http://schemas.openxmlformats.org/drawingml/2006/table">
            <a:tbl>
              <a:tblPr>
                <a:noFill/>
                <a:tableStyleId>{C77D7896-9AB1-45D3-876E-9B1F612B6058}</a:tableStyleId>
              </a:tblPr>
              <a:tblGrid>
                <a:gridCol w="2361800">
                  <a:extLst>
                    <a:ext uri="{9D8B030D-6E8A-4147-A177-3AD203B41FA5}">
                      <a16:colId xmlns:a16="http://schemas.microsoft.com/office/drawing/2014/main" val="20000"/>
                    </a:ext>
                  </a:extLst>
                </a:gridCol>
              </a:tblGrid>
              <a:tr h="254350">
                <a:tc>
                  <a:txBody>
                    <a:bodyPr/>
                    <a:lstStyle/>
                    <a:p>
                      <a:pPr marL="0" marR="0" lvl="0" indent="0" algn="ctr" rtl="0">
                        <a:spcBef>
                          <a:spcPts val="0"/>
                        </a:spcBef>
                        <a:spcAft>
                          <a:spcPts val="0"/>
                        </a:spcAft>
                        <a:buNone/>
                      </a:pPr>
                      <a:r>
                        <a:rPr lang="en-US" sz="800" b="0" dirty="0">
                          <a:solidFill>
                            <a:schemeClr val="lt1"/>
                          </a:solidFill>
                        </a:rPr>
                        <a:t>Layer 2 EVPN Ext Community </a:t>
                      </a:r>
                      <a:endParaRPr sz="800" b="0" dirty="0">
                        <a:solidFill>
                          <a:schemeClr val="lt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bl>
          </a:graphicData>
        </a:graphic>
      </p:graphicFrame>
      <p:sp>
        <p:nvSpPr>
          <p:cNvPr id="1153" name="Google Shape;1153;p92"/>
          <p:cNvSpPr txBox="1"/>
          <p:nvPr/>
        </p:nvSpPr>
        <p:spPr>
          <a:xfrm>
            <a:off x="5975845" y="3044276"/>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EVPN VPWS Specific information</a:t>
            </a:r>
            <a:endParaRPr sz="800" dirty="0">
              <a:solidFill>
                <a:srgbClr val="000000"/>
              </a:solidFill>
              <a:latin typeface="Arial"/>
              <a:ea typeface="Arial"/>
              <a:cs typeface="Arial"/>
              <a:sym typeface="Arial"/>
            </a:endParaRPr>
          </a:p>
        </p:txBody>
      </p:sp>
      <p:cxnSp>
        <p:nvCxnSpPr>
          <p:cNvPr id="1154" name="Google Shape;1154;p92"/>
          <p:cNvCxnSpPr/>
          <p:nvPr/>
        </p:nvCxnSpPr>
        <p:spPr>
          <a:xfrm flipH="1">
            <a:off x="5725779" y="3164215"/>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1155" name="Google Shape;1155;p92"/>
          <p:cNvCxnSpPr/>
          <p:nvPr/>
        </p:nvCxnSpPr>
        <p:spPr>
          <a:xfrm>
            <a:off x="3196951" y="3182554"/>
            <a:ext cx="2102700" cy="351000"/>
          </a:xfrm>
          <a:prstGeom prst="bentConnector4">
            <a:avLst>
              <a:gd name="adj1" fmla="val -10872"/>
              <a:gd name="adj2" fmla="val 68105"/>
            </a:avLst>
          </a:prstGeom>
          <a:noFill/>
          <a:ln w="25400" cap="flat" cmpd="sng">
            <a:solidFill>
              <a:srgbClr val="234F77"/>
            </a:solidFill>
            <a:prstDash val="solid"/>
            <a:round/>
            <a:headEnd type="none" w="sm" len="sm"/>
            <a:tailEnd type="triangle" w="med" len="med"/>
          </a:ln>
          <a:effectLst>
            <a:outerShdw blurRad="40000" dist="20000" dir="5400000" rotWithShape="0">
              <a:srgbClr val="000000">
                <a:alpha val="37647"/>
              </a:srgbClr>
            </a:outerShdw>
          </a:effectLst>
        </p:spPr>
      </p:cxnSp>
      <p:graphicFrame>
        <p:nvGraphicFramePr>
          <p:cNvPr id="1156" name="Google Shape;1156;p92"/>
          <p:cNvGraphicFramePr/>
          <p:nvPr>
            <p:extLst>
              <p:ext uri="{D42A27DB-BD31-4B8C-83A1-F6EECF244321}">
                <p14:modId xmlns:p14="http://schemas.microsoft.com/office/powerpoint/2010/main" val="2450244186"/>
              </p:ext>
            </p:extLst>
          </p:nvPr>
        </p:nvGraphicFramePr>
        <p:xfrm>
          <a:off x="4112273" y="3533478"/>
          <a:ext cx="2374625" cy="958000"/>
        </p:xfrm>
        <a:graphic>
          <a:graphicData uri="http://schemas.openxmlformats.org/drawingml/2006/table">
            <a:tbl>
              <a:tblPr>
                <a:noFill/>
                <a:tableStyleId>{C77D7896-9AB1-45D3-876E-9B1F612B6058}</a:tableStyleId>
              </a:tblPr>
              <a:tblGrid>
                <a:gridCol w="23746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Layer 2 EVPN Ext Community </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Type (0x06) / Sub-type (0x04) (2 octets)</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Control Flags (2 octets)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b="0" dirty="0">
                          <a:solidFill>
                            <a:srgbClr val="003468"/>
                          </a:solidFill>
                        </a:rPr>
                        <a:t>L2 MTU (2 octets)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r h="191600">
                <a:tc>
                  <a:txBody>
                    <a:bodyPr/>
                    <a:lstStyle/>
                    <a:p>
                      <a:pPr marL="0" marR="0" lvl="0" indent="0" algn="ctr" rtl="0">
                        <a:lnSpc>
                          <a:spcPct val="100000"/>
                        </a:lnSpc>
                        <a:spcBef>
                          <a:spcPts val="0"/>
                        </a:spcBef>
                        <a:spcAft>
                          <a:spcPts val="0"/>
                        </a:spcAft>
                        <a:buClr>
                          <a:srgbClr val="003468"/>
                        </a:buClr>
                        <a:buSzPts val="800"/>
                        <a:buFont typeface="Arial"/>
                        <a:buNone/>
                      </a:pPr>
                      <a:r>
                        <a:rPr lang="en-US" sz="800" b="0" dirty="0">
                          <a:solidFill>
                            <a:srgbClr val="003468"/>
                          </a:solidFill>
                        </a:rPr>
                        <a:t>Reserved (2 octets)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bl>
          </a:graphicData>
        </a:graphic>
      </p:graphicFrame>
      <p:sp>
        <p:nvSpPr>
          <p:cNvPr id="1157" name="Google Shape;1157;p92"/>
          <p:cNvSpPr txBox="1"/>
          <p:nvPr/>
        </p:nvSpPr>
        <p:spPr>
          <a:xfrm>
            <a:off x="6831829" y="4017460"/>
            <a:ext cx="2147049" cy="49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MTU value to be negotiated.  Non zero value must match.</a:t>
            </a:r>
            <a:endParaRPr sz="800" dirty="0">
              <a:solidFill>
                <a:srgbClr val="000000"/>
              </a:solidFill>
              <a:latin typeface="Arial"/>
              <a:ea typeface="Arial"/>
              <a:cs typeface="Arial"/>
              <a:sym typeface="Arial"/>
            </a:endParaRPr>
          </a:p>
        </p:txBody>
      </p:sp>
      <p:cxnSp>
        <p:nvCxnSpPr>
          <p:cNvPr id="1158" name="Google Shape;1158;p92"/>
          <p:cNvCxnSpPr/>
          <p:nvPr/>
        </p:nvCxnSpPr>
        <p:spPr>
          <a:xfrm flipH="1">
            <a:off x="6515981" y="4191904"/>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59" name="Google Shape;1159;p92"/>
          <p:cNvSpPr txBox="1"/>
          <p:nvPr/>
        </p:nvSpPr>
        <p:spPr>
          <a:xfrm>
            <a:off x="6831829" y="3680759"/>
            <a:ext cx="1523895"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Type/Sub type identifier</a:t>
            </a:r>
            <a:endParaRPr sz="800" dirty="0">
              <a:solidFill>
                <a:srgbClr val="000000"/>
              </a:solidFill>
              <a:latin typeface="Arial"/>
              <a:ea typeface="Arial"/>
              <a:cs typeface="Arial"/>
              <a:sym typeface="Arial"/>
            </a:endParaRPr>
          </a:p>
        </p:txBody>
      </p:sp>
      <p:cxnSp>
        <p:nvCxnSpPr>
          <p:cNvPr id="1160" name="Google Shape;1160;p92"/>
          <p:cNvCxnSpPr/>
          <p:nvPr/>
        </p:nvCxnSpPr>
        <p:spPr>
          <a:xfrm flipH="1">
            <a:off x="6515982" y="3837402"/>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1161" name="Google Shape;1161;p92"/>
          <p:cNvGraphicFramePr/>
          <p:nvPr>
            <p:extLst>
              <p:ext uri="{D42A27DB-BD31-4B8C-83A1-F6EECF244321}">
                <p14:modId xmlns:p14="http://schemas.microsoft.com/office/powerpoint/2010/main" val="1204110451"/>
              </p:ext>
            </p:extLst>
          </p:nvPr>
        </p:nvGraphicFramePr>
        <p:xfrm>
          <a:off x="2344254" y="3495117"/>
          <a:ext cx="1095325" cy="974775"/>
        </p:xfrm>
        <a:graphic>
          <a:graphicData uri="http://schemas.openxmlformats.org/drawingml/2006/table">
            <a:tbl>
              <a:tblPr>
                <a:noFill/>
                <a:tableStyleId>{C77D7896-9AB1-45D3-876E-9B1F612B6058}</a:tableStyleId>
              </a:tblPr>
              <a:tblGrid>
                <a:gridCol w="1095325">
                  <a:extLst>
                    <a:ext uri="{9D8B030D-6E8A-4147-A177-3AD203B41FA5}">
                      <a16:colId xmlns:a16="http://schemas.microsoft.com/office/drawing/2014/main" val="20000"/>
                    </a:ext>
                  </a:extLst>
                </a:gridCol>
              </a:tblGrid>
              <a:tr h="208375">
                <a:tc>
                  <a:txBody>
                    <a:bodyPr/>
                    <a:lstStyle/>
                    <a:p>
                      <a:pPr marL="0" marR="0" lvl="0" indent="0" algn="ctr" rtl="0">
                        <a:spcBef>
                          <a:spcPts val="0"/>
                        </a:spcBef>
                        <a:spcAft>
                          <a:spcPts val="0"/>
                        </a:spcAft>
                        <a:buNone/>
                      </a:pPr>
                      <a:r>
                        <a:rPr lang="en-US" sz="800" dirty="0">
                          <a:solidFill>
                            <a:srgbClr val="003468"/>
                          </a:solidFill>
                        </a:rPr>
                        <a:t>Control Flags </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Must be 0 (13 bits)</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P (1 bit)</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b="0" dirty="0">
                          <a:solidFill>
                            <a:srgbClr val="003468"/>
                          </a:solidFill>
                        </a:rPr>
                        <a:t>B (1 bit)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r h="191600">
                <a:tc>
                  <a:txBody>
                    <a:bodyPr/>
                    <a:lstStyle/>
                    <a:p>
                      <a:pPr marL="0" marR="0" lvl="0" indent="0" algn="ctr" rtl="0">
                        <a:lnSpc>
                          <a:spcPct val="100000"/>
                        </a:lnSpc>
                        <a:spcBef>
                          <a:spcPts val="0"/>
                        </a:spcBef>
                        <a:spcAft>
                          <a:spcPts val="0"/>
                        </a:spcAft>
                        <a:buClr>
                          <a:srgbClr val="003468"/>
                        </a:buClr>
                        <a:buSzPts val="800"/>
                        <a:buFont typeface="Arial"/>
                        <a:buNone/>
                      </a:pPr>
                      <a:r>
                        <a:rPr lang="en-US" sz="800" b="0" dirty="0">
                          <a:solidFill>
                            <a:srgbClr val="003468"/>
                          </a:solidFill>
                        </a:rPr>
                        <a:t>C (1 bit)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bl>
          </a:graphicData>
        </a:graphic>
      </p:graphicFrame>
      <p:cxnSp>
        <p:nvCxnSpPr>
          <p:cNvPr id="1162" name="Google Shape;1162;p92"/>
          <p:cNvCxnSpPr/>
          <p:nvPr/>
        </p:nvCxnSpPr>
        <p:spPr>
          <a:xfrm rot="10800000">
            <a:off x="3418374" y="3581354"/>
            <a:ext cx="693900" cy="431100"/>
          </a:xfrm>
          <a:prstGeom prst="bentConnector3">
            <a:avLst>
              <a:gd name="adj1" fmla="val 49992"/>
            </a:avLst>
          </a:prstGeom>
          <a:noFill/>
          <a:ln w="25400" cap="flat" cmpd="sng">
            <a:solidFill>
              <a:srgbClr val="234F77"/>
            </a:solidFill>
            <a:prstDash val="solid"/>
            <a:round/>
            <a:headEnd type="none" w="sm" len="sm"/>
            <a:tailEnd type="triangle" w="med" len="med"/>
          </a:ln>
          <a:effectLst>
            <a:outerShdw blurRad="40000" dist="20000" dir="5400000" rotWithShape="0">
              <a:srgbClr val="000000">
                <a:alpha val="37647"/>
              </a:srgbClr>
            </a:outerShdw>
          </a:effectLst>
        </p:spPr>
      </p:cxnSp>
      <p:sp>
        <p:nvSpPr>
          <p:cNvPr id="1163" name="Google Shape;1163;p92"/>
          <p:cNvSpPr txBox="1"/>
          <p:nvPr/>
        </p:nvSpPr>
        <p:spPr>
          <a:xfrm>
            <a:off x="396891" y="3768194"/>
            <a:ext cx="1611016"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All PEs set to 1 in A/A MH</a:t>
            </a:r>
            <a:endParaRPr dirty="0"/>
          </a:p>
          <a:p>
            <a:pPr marL="0" marR="0" lvl="0" indent="0" algn="r" rtl="0">
              <a:spcBef>
                <a:spcPts val="0"/>
              </a:spcBef>
              <a:spcAft>
                <a:spcPts val="0"/>
              </a:spcAft>
              <a:buNone/>
            </a:pPr>
            <a:r>
              <a:rPr lang="en-US" sz="800" dirty="0">
                <a:solidFill>
                  <a:srgbClr val="000000"/>
                </a:solidFill>
                <a:latin typeface="Arial"/>
                <a:ea typeface="Arial"/>
                <a:cs typeface="Arial"/>
                <a:sym typeface="Arial"/>
              </a:rPr>
              <a:t>Primary PE sets 1 for A/S MH</a:t>
            </a:r>
            <a:endParaRPr sz="800" dirty="0">
              <a:solidFill>
                <a:srgbClr val="000000"/>
              </a:solidFill>
              <a:latin typeface="Arial"/>
              <a:ea typeface="Arial"/>
              <a:cs typeface="Arial"/>
              <a:sym typeface="Arial"/>
            </a:endParaRPr>
          </a:p>
        </p:txBody>
      </p:sp>
      <p:cxnSp>
        <p:nvCxnSpPr>
          <p:cNvPr id="1164" name="Google Shape;1164;p92"/>
          <p:cNvCxnSpPr/>
          <p:nvPr/>
        </p:nvCxnSpPr>
        <p:spPr>
          <a:xfrm>
            <a:off x="1927603" y="3976312"/>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65" name="Google Shape;1165;p92"/>
          <p:cNvSpPr txBox="1"/>
          <p:nvPr/>
        </p:nvSpPr>
        <p:spPr>
          <a:xfrm>
            <a:off x="74503" y="4077996"/>
            <a:ext cx="1887973"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Set to 1 on backup PEs in A/S MH</a:t>
            </a:r>
            <a:endParaRPr sz="800" dirty="0">
              <a:solidFill>
                <a:srgbClr val="000000"/>
              </a:solidFill>
              <a:latin typeface="Arial"/>
              <a:ea typeface="Arial"/>
              <a:cs typeface="Arial"/>
              <a:sym typeface="Arial"/>
            </a:endParaRPr>
          </a:p>
        </p:txBody>
      </p:sp>
      <p:cxnSp>
        <p:nvCxnSpPr>
          <p:cNvPr id="1166" name="Google Shape;1166;p92"/>
          <p:cNvCxnSpPr/>
          <p:nvPr/>
        </p:nvCxnSpPr>
        <p:spPr>
          <a:xfrm>
            <a:off x="1919596" y="4191814"/>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167" name="Google Shape;1167;p92"/>
          <p:cNvSpPr txBox="1"/>
          <p:nvPr/>
        </p:nvSpPr>
        <p:spPr>
          <a:xfrm>
            <a:off x="74503" y="4262876"/>
            <a:ext cx="1887973"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If set to 1 CW MUST be present</a:t>
            </a:r>
            <a:endParaRPr sz="800" dirty="0">
              <a:solidFill>
                <a:srgbClr val="000000"/>
              </a:solidFill>
              <a:latin typeface="Arial"/>
              <a:ea typeface="Arial"/>
              <a:cs typeface="Arial"/>
              <a:sym typeface="Arial"/>
            </a:endParaRPr>
          </a:p>
        </p:txBody>
      </p:sp>
      <p:cxnSp>
        <p:nvCxnSpPr>
          <p:cNvPr id="1168" name="Google Shape;1168;p92"/>
          <p:cNvCxnSpPr/>
          <p:nvPr/>
        </p:nvCxnSpPr>
        <p:spPr>
          <a:xfrm>
            <a:off x="1919596" y="4376694"/>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45" name="Google Shape;1130;p92">
            <a:extLst>
              <a:ext uri="{FF2B5EF4-FFF2-40B4-BE49-F238E27FC236}">
                <a16:creationId xmlns:a16="http://schemas.microsoft.com/office/drawing/2014/main" id="{BB101131-F803-9040-B351-F8517C668FD5}"/>
              </a:ext>
            </a:extLst>
          </p:cNvPr>
          <p:cNvGraphicFramePr/>
          <p:nvPr>
            <p:extLst>
              <p:ext uri="{D42A27DB-BD31-4B8C-83A1-F6EECF244321}">
                <p14:modId xmlns:p14="http://schemas.microsoft.com/office/powerpoint/2010/main" val="2642809228"/>
              </p:ext>
            </p:extLst>
          </p:nvPr>
        </p:nvGraphicFramePr>
        <p:xfrm>
          <a:off x="504490" y="1516131"/>
          <a:ext cx="1942650" cy="434360"/>
        </p:xfrm>
        <a:graphic>
          <a:graphicData uri="http://schemas.openxmlformats.org/drawingml/2006/table">
            <a:tbl>
              <a:tblPr>
                <a:noFill/>
                <a:tableStyleId>{C77D7896-9AB1-45D3-876E-9B1F612B6058}</a:tableStyleId>
              </a:tblPr>
              <a:tblGrid>
                <a:gridCol w="1942650">
                  <a:extLst>
                    <a:ext uri="{9D8B030D-6E8A-4147-A177-3AD203B41FA5}">
                      <a16:colId xmlns:a16="http://schemas.microsoft.com/office/drawing/2014/main" val="20000"/>
                    </a:ext>
                  </a:extLst>
                </a:gridCol>
              </a:tblGrid>
              <a:tr h="411475">
                <a:tc>
                  <a:txBody>
                    <a:bodyPr/>
                    <a:lstStyle/>
                    <a:p>
                      <a:pPr marL="0" marR="0" lvl="0" indent="0" algn="ctr" rtl="0">
                        <a:spcBef>
                          <a:spcPts val="0"/>
                        </a:spcBef>
                        <a:spcAft>
                          <a:spcPts val="0"/>
                        </a:spcAft>
                        <a:buNone/>
                      </a:pPr>
                      <a:r>
                        <a:rPr lang="en-US" sz="800" b="0" dirty="0">
                          <a:solidFill>
                            <a:schemeClr val="dk1"/>
                          </a:solidFill>
                        </a:rPr>
                        <a:t>Path Attribute MP_REACH_NLRI</a:t>
                      </a:r>
                      <a:endParaRPr dirty="0"/>
                    </a:p>
                    <a:p>
                      <a:pPr marL="0" marR="0" lvl="0" indent="0" algn="ctr" rtl="0">
                        <a:spcBef>
                          <a:spcPts val="0"/>
                        </a:spcBef>
                        <a:spcAft>
                          <a:spcPts val="0"/>
                        </a:spcAft>
                        <a:buNone/>
                      </a:pPr>
                      <a:r>
                        <a:rPr lang="en-US" sz="800" b="0" dirty="0">
                          <a:solidFill>
                            <a:schemeClr val="dk1"/>
                          </a:solidFill>
                        </a:rPr>
                        <a:t>NEXT_HOP = PE IP</a:t>
                      </a:r>
                      <a:endParaRPr dirty="0"/>
                    </a:p>
                    <a:p>
                      <a:pPr marL="0" marR="0" lvl="0" indent="0" algn="ctr" rtl="0">
                        <a:spcBef>
                          <a:spcPts val="0"/>
                        </a:spcBef>
                        <a:spcAft>
                          <a:spcPts val="0"/>
                        </a:spcAft>
                        <a:buNone/>
                      </a:pPr>
                      <a:r>
                        <a:rPr lang="en-US" sz="800" b="0" dirty="0">
                          <a:solidFill>
                            <a:schemeClr val="dk1"/>
                          </a:solidFill>
                        </a:rPr>
                        <a:t>AFI = 25 (L2VPN) , SAFI =70 (EVPN)</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71"/>
          <p:cNvSpPr txBox="1">
            <a:spLocks noGrp="1"/>
          </p:cNvSpPr>
          <p:nvPr>
            <p:ph type="title"/>
          </p:nvPr>
        </p:nvSpPr>
        <p:spPr>
          <a:xfrm>
            <a:off x="457202" y="25330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dk1"/>
              </a:buClr>
              <a:buSzPts val="2800"/>
              <a:buFont typeface="Helvetica Neue"/>
              <a:buNone/>
            </a:pPr>
            <a:r>
              <a:rPr lang="en-US" sz="2800" dirty="0"/>
              <a:t>EVPN VPWS Agenda</a:t>
            </a:r>
            <a:endParaRPr dirty="0"/>
          </a:p>
        </p:txBody>
      </p:sp>
      <p:sp>
        <p:nvSpPr>
          <p:cNvPr id="448" name="Google Shape;448;p71"/>
          <p:cNvSpPr txBox="1">
            <a:spLocks noGrp="1"/>
          </p:cNvSpPr>
          <p:nvPr>
            <p:ph type="body" idx="1"/>
          </p:nvPr>
        </p:nvSpPr>
        <p:spPr>
          <a:xfrm>
            <a:off x="515890" y="783486"/>
            <a:ext cx="6944267" cy="3303458"/>
          </a:xfrm>
          <a:prstGeom prst="rect">
            <a:avLst/>
          </a:prstGeom>
          <a:noFill/>
          <a:ln>
            <a:noFill/>
          </a:ln>
        </p:spPr>
        <p:txBody>
          <a:bodyPr spcFirstLastPara="1" wrap="square" lIns="97625" tIns="48800" rIns="97625" bIns="48800" anchor="t" anchorCtr="0">
            <a:noAutofit/>
          </a:bodyPr>
          <a:lstStyle/>
          <a:p>
            <a:pPr marL="229743" lvl="0" indent="-229743" algn="l" rtl="0">
              <a:spcBef>
                <a:spcPts val="0"/>
              </a:spcBef>
              <a:spcAft>
                <a:spcPts val="0"/>
              </a:spcAft>
              <a:buSzPts val="1800"/>
              <a:buChar char="•"/>
            </a:pPr>
            <a:r>
              <a:rPr lang="en-US" dirty="0"/>
              <a:t>Why Layer 2 Services?</a:t>
            </a:r>
          </a:p>
          <a:p>
            <a:pPr marL="686943" lvl="1" indent="-229743">
              <a:spcBef>
                <a:spcPts val="0"/>
              </a:spcBef>
              <a:buSzPts val="1800"/>
              <a:buChar char="•"/>
            </a:pPr>
            <a:r>
              <a:rPr lang="en-US" dirty="0"/>
              <a:t>Where did it start ?</a:t>
            </a:r>
          </a:p>
          <a:p>
            <a:pPr marL="229743" lvl="0" indent="-229743" algn="l" rtl="0">
              <a:spcBef>
                <a:spcPts val="450"/>
              </a:spcBef>
              <a:spcAft>
                <a:spcPts val="0"/>
              </a:spcAft>
              <a:buSzPts val="1800"/>
              <a:buChar char="•"/>
            </a:pPr>
            <a:r>
              <a:rPr lang="en-US" dirty="0"/>
              <a:t>EVPN VPWS </a:t>
            </a:r>
            <a:r>
              <a:rPr lang="en-US" dirty="0" err="1"/>
              <a:t>Service&amp;Theory</a:t>
            </a:r>
            <a:endParaRPr lang="en-US"/>
          </a:p>
          <a:p>
            <a:pPr marL="686943" lvl="1" indent="-229743">
              <a:buSzPts val="1800"/>
              <a:buChar char="•"/>
            </a:pPr>
            <a:r>
              <a:rPr lang="en-US"/>
              <a:t>L2 rarely work, except if its over BGP</a:t>
            </a:r>
          </a:p>
          <a:p>
            <a:pPr marL="229743" lvl="0" indent="-229743" algn="l" rtl="0">
              <a:spcBef>
                <a:spcPts val="450"/>
              </a:spcBef>
              <a:spcAft>
                <a:spcPts val="0"/>
              </a:spcAft>
              <a:buSzPts val="1800"/>
              <a:buChar char="•"/>
            </a:pPr>
            <a:r>
              <a:rPr lang="en-US"/>
              <a:t>EVPN VPWS FXC</a:t>
            </a:r>
          </a:p>
          <a:p>
            <a:pPr marL="686943" lvl="1" indent="-229743">
              <a:buSzPts val="1800"/>
              <a:buChar char="•"/>
            </a:pPr>
            <a:r>
              <a:rPr lang="en-US"/>
              <a:t>Lets scale it, OAM </a:t>
            </a:r>
            <a:r>
              <a:rPr lang="en-US" err="1"/>
              <a:t>challange</a:t>
            </a:r>
            <a:r>
              <a:rPr lang="en-US"/>
              <a:t> </a:t>
            </a:r>
          </a:p>
          <a:p>
            <a:pPr marL="229743" indent="-229743"/>
            <a:r>
              <a:rPr lang="en-US"/>
              <a:t>ECMP with MPLS VPN</a:t>
            </a:r>
          </a:p>
          <a:p>
            <a:pPr marL="686943" lvl="1" indent="-229743">
              <a:buSzPts val="1800"/>
              <a:buFont typeface="Merriweather Sans"/>
              <a:buChar char="•"/>
            </a:pPr>
            <a:r>
              <a:rPr lang="en-US"/>
              <a:t>That weird thing and its solution (Flow labels)</a:t>
            </a:r>
          </a:p>
          <a:p>
            <a:pPr marL="229743" indent="-229743"/>
            <a:r>
              <a:rPr lang="en-US"/>
              <a:t>EVPN VPWS Sample</a:t>
            </a:r>
          </a:p>
          <a:p>
            <a:pPr marL="686943" lvl="1" indent="-229743"/>
            <a:r>
              <a:rPr lang="en-US"/>
              <a:t>PW =&gt; VPWS</a:t>
            </a:r>
          </a:p>
        </p:txBody>
      </p:sp>
      <p:sp>
        <p:nvSpPr>
          <p:cNvPr id="449" name="Google Shape;449;p7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t>2</a:t>
            </a:fld>
            <a:endParaRPr/>
          </a:p>
        </p:txBody>
      </p:sp>
      <p:sp>
        <p:nvSpPr>
          <p:cNvPr id="450" name="Google Shape;450;p71"/>
          <p:cNvSpPr/>
          <p:nvPr/>
        </p:nvSpPr>
        <p:spPr>
          <a:xfrm>
            <a:off x="7009866" y="550940"/>
            <a:ext cx="1210027" cy="1586638"/>
          </a:xfrm>
          <a:prstGeom prst="roundRect">
            <a:avLst>
              <a:gd name="adj" fmla="val 16667"/>
            </a:avLst>
          </a:prstGeom>
          <a:noFill/>
          <a:ln w="76200" cap="flat" cmpd="sng">
            <a:solidFill>
              <a:srgbClr val="ACD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92D050"/>
              </a:solidFill>
              <a:latin typeface="Gill Sans"/>
              <a:ea typeface="Gill Sans"/>
              <a:cs typeface="Gill Sans"/>
              <a:sym typeface="Gill Sans"/>
            </a:endParaRPr>
          </a:p>
        </p:txBody>
      </p:sp>
      <p:cxnSp>
        <p:nvCxnSpPr>
          <p:cNvPr id="451" name="Google Shape;451;p71"/>
          <p:cNvCxnSpPr/>
          <p:nvPr/>
        </p:nvCxnSpPr>
        <p:spPr>
          <a:xfrm>
            <a:off x="7708993" y="530771"/>
            <a:ext cx="0" cy="615048"/>
          </a:xfrm>
          <a:prstGeom prst="straightConnector1">
            <a:avLst/>
          </a:prstGeom>
          <a:noFill/>
          <a:ln w="76200" cap="flat" cmpd="sng">
            <a:solidFill>
              <a:srgbClr val="ACD13B"/>
            </a:solidFill>
            <a:prstDash val="solid"/>
            <a:round/>
            <a:headEnd type="none" w="sm" len="sm"/>
            <a:tailEnd type="none" w="sm" len="sm"/>
          </a:ln>
        </p:spPr>
      </p:cxnSp>
      <p:cxnSp>
        <p:nvCxnSpPr>
          <p:cNvPr id="452" name="Google Shape;452;p71"/>
          <p:cNvCxnSpPr/>
          <p:nvPr/>
        </p:nvCxnSpPr>
        <p:spPr>
          <a:xfrm rot="10800000">
            <a:off x="7192544" y="838295"/>
            <a:ext cx="92939" cy="0"/>
          </a:xfrm>
          <a:prstGeom prst="straightConnector1">
            <a:avLst/>
          </a:prstGeom>
          <a:noFill/>
          <a:ln w="76200" cap="flat" cmpd="sng">
            <a:solidFill>
              <a:srgbClr val="ACD13B"/>
            </a:solidFill>
            <a:prstDash val="solid"/>
            <a:round/>
            <a:headEnd type="none" w="sm" len="sm"/>
            <a:tailEnd type="none" w="sm" len="sm"/>
          </a:ln>
        </p:spPr>
      </p:cxnSp>
      <p:cxnSp>
        <p:nvCxnSpPr>
          <p:cNvPr id="453" name="Google Shape;453;p71"/>
          <p:cNvCxnSpPr/>
          <p:nvPr/>
        </p:nvCxnSpPr>
        <p:spPr>
          <a:xfrm>
            <a:off x="7708993" y="696018"/>
            <a:ext cx="0" cy="615048"/>
          </a:xfrm>
          <a:prstGeom prst="straightConnector1">
            <a:avLst/>
          </a:prstGeom>
          <a:noFill/>
          <a:ln w="76200" cap="flat" cmpd="sng">
            <a:solidFill>
              <a:srgbClr val="ACD13B"/>
            </a:solidFill>
            <a:prstDash val="solid"/>
            <a:round/>
            <a:headEnd type="none" w="sm" len="sm"/>
            <a:tailEnd type="none" w="sm" len="sm"/>
          </a:ln>
        </p:spPr>
      </p:cxnSp>
      <p:cxnSp>
        <p:nvCxnSpPr>
          <p:cNvPr id="454" name="Google Shape;454;p71"/>
          <p:cNvCxnSpPr/>
          <p:nvPr/>
        </p:nvCxnSpPr>
        <p:spPr>
          <a:xfrm rot="10800000">
            <a:off x="7192544" y="1003543"/>
            <a:ext cx="92939" cy="0"/>
          </a:xfrm>
          <a:prstGeom prst="straightConnector1">
            <a:avLst/>
          </a:prstGeom>
          <a:noFill/>
          <a:ln w="76200" cap="flat" cmpd="sng">
            <a:solidFill>
              <a:srgbClr val="ACD13B"/>
            </a:solidFill>
            <a:prstDash val="solid"/>
            <a:round/>
            <a:headEnd type="none" w="sm" len="sm"/>
            <a:tailEnd type="none" w="sm" len="sm"/>
          </a:ln>
        </p:spPr>
      </p:cxnSp>
      <p:cxnSp>
        <p:nvCxnSpPr>
          <p:cNvPr id="455" name="Google Shape;455;p71"/>
          <p:cNvCxnSpPr/>
          <p:nvPr/>
        </p:nvCxnSpPr>
        <p:spPr>
          <a:xfrm>
            <a:off x="7708993" y="861265"/>
            <a:ext cx="0" cy="615048"/>
          </a:xfrm>
          <a:prstGeom prst="straightConnector1">
            <a:avLst/>
          </a:prstGeom>
          <a:noFill/>
          <a:ln w="76200" cap="flat" cmpd="sng">
            <a:solidFill>
              <a:srgbClr val="ACD13B"/>
            </a:solidFill>
            <a:prstDash val="solid"/>
            <a:round/>
            <a:headEnd type="none" w="sm" len="sm"/>
            <a:tailEnd type="none" w="sm" len="sm"/>
          </a:ln>
        </p:spPr>
      </p:cxnSp>
      <p:cxnSp>
        <p:nvCxnSpPr>
          <p:cNvPr id="456" name="Google Shape;456;p71"/>
          <p:cNvCxnSpPr/>
          <p:nvPr/>
        </p:nvCxnSpPr>
        <p:spPr>
          <a:xfrm rot="10800000">
            <a:off x="7192544" y="1168790"/>
            <a:ext cx="92939" cy="0"/>
          </a:xfrm>
          <a:prstGeom prst="straightConnector1">
            <a:avLst/>
          </a:prstGeom>
          <a:noFill/>
          <a:ln w="76200" cap="flat" cmpd="sng">
            <a:solidFill>
              <a:srgbClr val="ACD13B"/>
            </a:solidFill>
            <a:prstDash val="solid"/>
            <a:round/>
            <a:headEnd type="none" w="sm" len="sm"/>
            <a:tailEnd type="none" w="sm" len="sm"/>
          </a:ln>
        </p:spPr>
      </p:cxnSp>
      <p:cxnSp>
        <p:nvCxnSpPr>
          <p:cNvPr id="457" name="Google Shape;457;p71"/>
          <p:cNvCxnSpPr/>
          <p:nvPr/>
        </p:nvCxnSpPr>
        <p:spPr>
          <a:xfrm>
            <a:off x="7708993" y="1026512"/>
            <a:ext cx="0" cy="615048"/>
          </a:xfrm>
          <a:prstGeom prst="straightConnector1">
            <a:avLst/>
          </a:prstGeom>
          <a:noFill/>
          <a:ln w="76200" cap="flat" cmpd="sng">
            <a:solidFill>
              <a:srgbClr val="ACD13B"/>
            </a:solidFill>
            <a:prstDash val="solid"/>
            <a:round/>
            <a:headEnd type="none" w="sm" len="sm"/>
            <a:tailEnd type="none" w="sm" len="sm"/>
          </a:ln>
        </p:spPr>
      </p:cxnSp>
      <p:cxnSp>
        <p:nvCxnSpPr>
          <p:cNvPr id="458" name="Google Shape;458;p71"/>
          <p:cNvCxnSpPr/>
          <p:nvPr/>
        </p:nvCxnSpPr>
        <p:spPr>
          <a:xfrm rot="10800000">
            <a:off x="7192544" y="1334037"/>
            <a:ext cx="92939" cy="0"/>
          </a:xfrm>
          <a:prstGeom prst="straightConnector1">
            <a:avLst/>
          </a:prstGeom>
          <a:noFill/>
          <a:ln w="76200" cap="flat" cmpd="sng">
            <a:solidFill>
              <a:srgbClr val="ACD13B"/>
            </a:solidFill>
            <a:prstDash val="solid"/>
            <a:round/>
            <a:headEnd type="none" w="sm" len="sm"/>
            <a:tailEnd type="none" w="sm" len="sm"/>
          </a:ln>
        </p:spPr>
      </p:cxnSp>
      <p:cxnSp>
        <p:nvCxnSpPr>
          <p:cNvPr id="459" name="Google Shape;459;p71"/>
          <p:cNvCxnSpPr/>
          <p:nvPr/>
        </p:nvCxnSpPr>
        <p:spPr>
          <a:xfrm>
            <a:off x="7708993" y="1191760"/>
            <a:ext cx="0" cy="615048"/>
          </a:xfrm>
          <a:prstGeom prst="straightConnector1">
            <a:avLst/>
          </a:prstGeom>
          <a:noFill/>
          <a:ln w="76200" cap="flat" cmpd="sng">
            <a:solidFill>
              <a:srgbClr val="ACD13B"/>
            </a:solidFill>
            <a:prstDash val="solid"/>
            <a:round/>
            <a:headEnd type="none" w="sm" len="sm"/>
            <a:tailEnd type="none" w="sm" len="sm"/>
          </a:ln>
        </p:spPr>
      </p:cxnSp>
      <p:cxnSp>
        <p:nvCxnSpPr>
          <p:cNvPr id="460" name="Google Shape;460;p71"/>
          <p:cNvCxnSpPr/>
          <p:nvPr/>
        </p:nvCxnSpPr>
        <p:spPr>
          <a:xfrm rot="10800000">
            <a:off x="7192544" y="1499284"/>
            <a:ext cx="92939" cy="0"/>
          </a:xfrm>
          <a:prstGeom prst="straightConnector1">
            <a:avLst/>
          </a:prstGeom>
          <a:noFill/>
          <a:ln w="76200" cap="flat" cmpd="sng">
            <a:solidFill>
              <a:srgbClr val="ACD13B"/>
            </a:solidFill>
            <a:prstDash val="solid"/>
            <a:round/>
            <a:headEnd type="none" w="sm" len="sm"/>
            <a:tailEnd type="none" w="sm" len="sm"/>
          </a:ln>
        </p:spPr>
      </p:cxnSp>
      <p:cxnSp>
        <p:nvCxnSpPr>
          <p:cNvPr id="461" name="Google Shape;461;p71"/>
          <p:cNvCxnSpPr/>
          <p:nvPr/>
        </p:nvCxnSpPr>
        <p:spPr>
          <a:xfrm>
            <a:off x="7708993" y="1345842"/>
            <a:ext cx="0" cy="615048"/>
          </a:xfrm>
          <a:prstGeom prst="straightConnector1">
            <a:avLst/>
          </a:prstGeom>
          <a:noFill/>
          <a:ln w="76200" cap="flat" cmpd="sng">
            <a:solidFill>
              <a:srgbClr val="ACD13B"/>
            </a:solidFill>
            <a:prstDash val="solid"/>
            <a:round/>
            <a:headEnd type="none" w="sm" len="sm"/>
            <a:tailEnd type="none" w="sm" len="sm"/>
          </a:ln>
        </p:spPr>
      </p:cxnSp>
      <p:cxnSp>
        <p:nvCxnSpPr>
          <p:cNvPr id="462" name="Google Shape;462;p71"/>
          <p:cNvCxnSpPr/>
          <p:nvPr/>
        </p:nvCxnSpPr>
        <p:spPr>
          <a:xfrm rot="10800000">
            <a:off x="7192544" y="1653367"/>
            <a:ext cx="92939" cy="0"/>
          </a:xfrm>
          <a:prstGeom prst="straightConnector1">
            <a:avLst/>
          </a:prstGeom>
          <a:noFill/>
          <a:ln w="76200" cap="flat" cmpd="sng">
            <a:solidFill>
              <a:srgbClr val="ACD13B"/>
            </a:solidFill>
            <a:prstDash val="solid"/>
            <a:round/>
            <a:headEnd type="none" w="sm" len="sm"/>
            <a:tailEnd type="none" w="sm" len="sm"/>
          </a:ln>
        </p:spPr>
      </p:cxnSp>
      <p:cxnSp>
        <p:nvCxnSpPr>
          <p:cNvPr id="463" name="Google Shape;463;p71"/>
          <p:cNvCxnSpPr/>
          <p:nvPr/>
        </p:nvCxnSpPr>
        <p:spPr>
          <a:xfrm>
            <a:off x="7708993" y="1499924"/>
            <a:ext cx="0" cy="615048"/>
          </a:xfrm>
          <a:prstGeom prst="straightConnector1">
            <a:avLst/>
          </a:prstGeom>
          <a:noFill/>
          <a:ln w="76200" cap="flat" cmpd="sng">
            <a:solidFill>
              <a:srgbClr val="ACD13B"/>
            </a:solidFill>
            <a:prstDash val="solid"/>
            <a:round/>
            <a:headEnd type="none" w="sm" len="sm"/>
            <a:tailEnd type="none" w="sm" len="sm"/>
          </a:ln>
        </p:spPr>
      </p:cxnSp>
      <p:cxnSp>
        <p:nvCxnSpPr>
          <p:cNvPr id="464" name="Google Shape;464;p71"/>
          <p:cNvCxnSpPr/>
          <p:nvPr/>
        </p:nvCxnSpPr>
        <p:spPr>
          <a:xfrm rot="10800000">
            <a:off x="7192544" y="1807449"/>
            <a:ext cx="92939" cy="0"/>
          </a:xfrm>
          <a:prstGeom prst="straightConnector1">
            <a:avLst/>
          </a:prstGeom>
          <a:noFill/>
          <a:ln w="76200" cap="flat" cmpd="sng">
            <a:solidFill>
              <a:srgbClr val="ACD13B"/>
            </a:solidFill>
            <a:prstDash val="solid"/>
            <a:round/>
            <a:headEnd type="none" w="sm" len="sm"/>
            <a:tailEnd type="none" w="sm" len="sm"/>
          </a:ln>
        </p:spPr>
      </p:cxnSp>
      <p:sp>
        <p:nvSpPr>
          <p:cNvPr id="465" name="Google Shape;465;p71"/>
          <p:cNvSpPr/>
          <p:nvPr/>
        </p:nvSpPr>
        <p:spPr>
          <a:xfrm>
            <a:off x="7480348" y="1401404"/>
            <a:ext cx="1472349" cy="1472348"/>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92D050"/>
              </a:solidFill>
              <a:latin typeface="Gill Sans"/>
              <a:ea typeface="Gill Sans"/>
              <a:cs typeface="Gill Sans"/>
              <a:sym typeface="Gill Sans"/>
            </a:endParaRPr>
          </a:p>
        </p:txBody>
      </p:sp>
      <p:sp>
        <p:nvSpPr>
          <p:cNvPr id="466" name="Google Shape;466;p71"/>
          <p:cNvSpPr/>
          <p:nvPr/>
        </p:nvSpPr>
        <p:spPr>
          <a:xfrm>
            <a:off x="7574480" y="1492166"/>
            <a:ext cx="1290826" cy="1290826"/>
          </a:xfrm>
          <a:prstGeom prst="ellipse">
            <a:avLst/>
          </a:prstGeom>
          <a:solidFill>
            <a:schemeClr val="lt1"/>
          </a:solidFill>
          <a:ln w="76200" cap="flat" cmpd="sng">
            <a:solidFill>
              <a:srgbClr val="ACD13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92D050"/>
              </a:solidFill>
              <a:latin typeface="Gill Sans"/>
              <a:ea typeface="Gill Sans"/>
              <a:cs typeface="Gill Sans"/>
              <a:sym typeface="Gill Sans"/>
            </a:endParaRPr>
          </a:p>
        </p:txBody>
      </p:sp>
      <p:cxnSp>
        <p:nvCxnSpPr>
          <p:cNvPr id="467" name="Google Shape;467;p71"/>
          <p:cNvCxnSpPr/>
          <p:nvPr/>
        </p:nvCxnSpPr>
        <p:spPr>
          <a:xfrm flipH="1">
            <a:off x="7826557" y="2134219"/>
            <a:ext cx="400060" cy="3364"/>
          </a:xfrm>
          <a:prstGeom prst="straightConnector1">
            <a:avLst/>
          </a:prstGeom>
          <a:noFill/>
          <a:ln w="76200" cap="rnd" cmpd="sng">
            <a:solidFill>
              <a:srgbClr val="ACD13B"/>
            </a:solidFill>
            <a:prstDash val="solid"/>
            <a:round/>
            <a:headEnd type="oval" w="sm" len="sm"/>
            <a:tailEnd type="none" w="sm" len="sm"/>
          </a:ln>
        </p:spPr>
      </p:cxnSp>
      <p:cxnSp>
        <p:nvCxnSpPr>
          <p:cNvPr id="468" name="Google Shape;468;p71"/>
          <p:cNvCxnSpPr/>
          <p:nvPr/>
        </p:nvCxnSpPr>
        <p:spPr>
          <a:xfrm rot="10800000">
            <a:off x="8226616" y="1646642"/>
            <a:ext cx="1" cy="490940"/>
          </a:xfrm>
          <a:prstGeom prst="straightConnector1">
            <a:avLst/>
          </a:prstGeom>
          <a:noFill/>
          <a:ln w="76200" cap="rnd" cmpd="sng">
            <a:solidFill>
              <a:srgbClr val="ACD13B"/>
            </a:solidFill>
            <a:prstDash val="solid"/>
            <a:round/>
            <a:headEnd type="oval" w="sm" len="sm"/>
            <a:tailEnd type="none" w="sm" len="sm"/>
          </a:ln>
        </p:spPr>
      </p:cxn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038"/>
        <p:cNvGrpSpPr/>
        <p:nvPr/>
      </p:nvGrpSpPr>
      <p:grpSpPr>
        <a:xfrm>
          <a:off x="0" y="0"/>
          <a:ext cx="0" cy="0"/>
          <a:chOff x="0" y="0"/>
          <a:chExt cx="0" cy="0"/>
        </a:xfrm>
      </p:grpSpPr>
      <p:sp>
        <p:nvSpPr>
          <p:cNvPr id="1039" name="Google Shape;1039;p90"/>
          <p:cNvSpPr/>
          <p:nvPr/>
        </p:nvSpPr>
        <p:spPr>
          <a:xfrm>
            <a:off x="5788944" y="3798412"/>
            <a:ext cx="715234" cy="647796"/>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graphicFrame>
        <p:nvGraphicFramePr>
          <p:cNvPr id="1040" name="Google Shape;1040;p90"/>
          <p:cNvGraphicFramePr/>
          <p:nvPr>
            <p:extLst>
              <p:ext uri="{D42A27DB-BD31-4B8C-83A1-F6EECF244321}">
                <p14:modId xmlns:p14="http://schemas.microsoft.com/office/powerpoint/2010/main" val="1104757235"/>
              </p:ext>
            </p:extLst>
          </p:nvPr>
        </p:nvGraphicFramePr>
        <p:xfrm>
          <a:off x="734291" y="860758"/>
          <a:ext cx="7889650" cy="2255600"/>
        </p:xfrm>
        <a:graphic>
          <a:graphicData uri="http://schemas.openxmlformats.org/drawingml/2006/table">
            <a:tbl>
              <a:tblPr>
                <a:noFill/>
                <a:tableStyleId>{C77D7896-9AB1-45D3-876E-9B1F612B6058}</a:tableStyleId>
              </a:tblPr>
              <a:tblGrid>
                <a:gridCol w="844150">
                  <a:extLst>
                    <a:ext uri="{9D8B030D-6E8A-4147-A177-3AD203B41FA5}">
                      <a16:colId xmlns:a16="http://schemas.microsoft.com/office/drawing/2014/main" val="20000"/>
                    </a:ext>
                  </a:extLst>
                </a:gridCol>
                <a:gridCol w="2772450">
                  <a:extLst>
                    <a:ext uri="{9D8B030D-6E8A-4147-A177-3AD203B41FA5}">
                      <a16:colId xmlns:a16="http://schemas.microsoft.com/office/drawing/2014/main" val="20001"/>
                    </a:ext>
                  </a:extLst>
                </a:gridCol>
                <a:gridCol w="4273050">
                  <a:extLst>
                    <a:ext uri="{9D8B030D-6E8A-4147-A177-3AD203B41FA5}">
                      <a16:colId xmlns:a16="http://schemas.microsoft.com/office/drawing/2014/main" val="20002"/>
                    </a:ext>
                  </a:extLst>
                </a:gridCol>
              </a:tblGrid>
              <a:tr h="0">
                <a:tc rowSpan="5">
                  <a:txBody>
                    <a:bodyPr/>
                    <a:lstStyle/>
                    <a:p>
                      <a:pPr marL="0" marR="0" lvl="0" indent="0" algn="l" rtl="0">
                        <a:spcBef>
                          <a:spcPts val="0"/>
                        </a:spcBef>
                        <a:spcAft>
                          <a:spcPts val="0"/>
                        </a:spcAft>
                        <a:buNone/>
                      </a:pPr>
                      <a:r>
                        <a:rPr lang="en-US" sz="1000" b="1" dirty="0">
                          <a:solidFill>
                            <a:schemeClr val="lt1"/>
                          </a:solidFill>
                          <a:latin typeface="Arial"/>
                          <a:ea typeface="Arial"/>
                          <a:cs typeface="Arial"/>
                          <a:sym typeface="Arial"/>
                        </a:rPr>
                        <a:t>NLRI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Route type</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Ethernet Auto-Discovery Route (Type 1)</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Route Distinguisher (RD)</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RD of EVI on PE2</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1"/>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Ethernet Segment ID (ESI)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0:1:1:1:1:1:1:1:1:1</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2"/>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0" dirty="0"/>
                        <a:t>Ethernet Tag ID</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b="0" dirty="0">
                          <a:solidFill>
                            <a:schemeClr val="dk1"/>
                          </a:solidFill>
                          <a:latin typeface="Arial"/>
                          <a:cs typeface="Arial"/>
                          <a:sym typeface="Arial"/>
                        </a:rPr>
                        <a:t>FF..</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3"/>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MPLS label</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0</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r h="228850">
                <a:tc gridSpan="2">
                  <a:txBody>
                    <a:bodyPr/>
                    <a:lstStyle/>
                    <a:p>
                      <a:pPr marL="0" marR="0" lvl="0" indent="0" algn="l" rtl="0">
                        <a:spcBef>
                          <a:spcPts val="0"/>
                        </a:spcBef>
                        <a:spcAft>
                          <a:spcPts val="0"/>
                        </a:spcAft>
                        <a:buNone/>
                      </a:pPr>
                      <a:r>
                        <a:rPr lang="en-US" sz="1000" b="1" dirty="0">
                          <a:solidFill>
                            <a:schemeClr val="lt1"/>
                          </a:solidFill>
                        </a:rPr>
                        <a:t>Extended communities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h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ESI Label Extended Community:</a:t>
                      </a:r>
                      <a:endParaRPr sz="1000" b="1" dirty="0">
                        <a:solidFill>
                          <a:schemeClr val="lt1"/>
                        </a:solidFill>
                      </a:endParaRPr>
                    </a:p>
                    <a:p>
                      <a:pPr marL="171450" marR="0" lvl="0" indent="-171450" algn="l" rtl="0">
                        <a:spcBef>
                          <a:spcPts val="0"/>
                        </a:spcBef>
                        <a:spcAft>
                          <a:spcPts val="0"/>
                        </a:spcAft>
                        <a:buClr>
                          <a:schemeClr val="lt1"/>
                        </a:buClr>
                        <a:buSzPts val="1000"/>
                        <a:buFont typeface="Arial"/>
                        <a:buChar char="•"/>
                      </a:pPr>
                      <a:r>
                        <a:rPr lang="en-US" sz="1000" b="1" dirty="0">
                          <a:solidFill>
                            <a:schemeClr val="lt1"/>
                          </a:solidFill>
                        </a:rPr>
                        <a:t>Single-Active Flag = false (0)</a:t>
                      </a:r>
                      <a:endParaRPr dirty="0"/>
                    </a:p>
                    <a:p>
                      <a:pPr marL="171450" marR="0" lvl="0" indent="-171450" algn="l" rtl="0">
                        <a:spcBef>
                          <a:spcPts val="0"/>
                        </a:spcBef>
                        <a:spcAft>
                          <a:spcPts val="0"/>
                        </a:spcAft>
                        <a:buClr>
                          <a:schemeClr val="lt1"/>
                        </a:buClr>
                        <a:buSzPts val="1000"/>
                        <a:buFont typeface="Arial"/>
                        <a:buChar char="•"/>
                      </a:pPr>
                      <a:r>
                        <a:rPr lang="en-US" sz="1000" b="0" dirty="0">
                          <a:solidFill>
                            <a:schemeClr val="lt1"/>
                          </a:solidFill>
                        </a:rPr>
                        <a:t>ESI Label = 300</a:t>
                      </a:r>
                      <a:endParaRPr sz="1000" b="0"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5"/>
                  </a:ext>
                </a:extLst>
              </a:tr>
              <a:tr h="228850">
                <a:tc gridSpan="2">
                  <a:txBody>
                    <a:bodyPr/>
                    <a:lstStyle/>
                    <a:p>
                      <a:pPr marL="0" marR="0" lvl="0" indent="0" algn="l" rtl="0">
                        <a:spcBef>
                          <a:spcPts val="0"/>
                        </a:spcBef>
                        <a:spcAft>
                          <a:spcPts val="0"/>
                        </a:spcAft>
                        <a:buNone/>
                      </a:pPr>
                      <a:r>
                        <a:rPr lang="en-US" sz="1000" dirty="0"/>
                        <a:t>Next-hop</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r>
                        <a:rPr lang="en-US" sz="1000" dirty="0"/>
                        <a:t>Loopback IP address of PE2</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6"/>
                  </a:ext>
                </a:extLst>
              </a:tr>
              <a:tr h="228850">
                <a:tc gridSpan="2">
                  <a:txBody>
                    <a:bodyPr/>
                    <a:lstStyle/>
                    <a:p>
                      <a:pPr marL="0" marR="0" lvl="0" indent="0" algn="l" rtl="0">
                        <a:lnSpc>
                          <a:spcPct val="100000"/>
                        </a:lnSpc>
                        <a:spcBef>
                          <a:spcPts val="0"/>
                        </a:spcBef>
                        <a:spcAft>
                          <a:spcPts val="0"/>
                        </a:spcAft>
                        <a:buClr>
                          <a:schemeClr val="dk1"/>
                        </a:buClr>
                        <a:buSzPts val="1000"/>
                        <a:buFont typeface="Arial"/>
                        <a:buNone/>
                      </a:pPr>
                      <a:r>
                        <a:rPr lang="en-US" sz="1000" dirty="0"/>
                        <a:t>Other attributes (Origin, AS-PATH, LOCAL_PREF …)</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7"/>
                  </a:ext>
                </a:extLst>
              </a:tr>
            </a:tbl>
          </a:graphicData>
        </a:graphic>
      </p:graphicFrame>
      <p:sp>
        <p:nvSpPr>
          <p:cNvPr id="1042" name="Google Shape;1042;p90"/>
          <p:cNvSpPr txBox="1">
            <a:spLocks noGrp="1"/>
          </p:cNvSpPr>
          <p:nvPr>
            <p:ph type="title"/>
          </p:nvPr>
        </p:nvSpPr>
        <p:spPr>
          <a:xfrm>
            <a:off x="457201" y="127613"/>
            <a:ext cx="8383977"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Ethernet Auto-Discovery (Type 1) Route</a:t>
            </a:r>
            <a:br>
              <a:rPr lang="en-US" sz="2250" dirty="0"/>
            </a:br>
            <a:r>
              <a:rPr lang="en-US" sz="1620" dirty="0"/>
              <a:t>Per Ethernet Segment (ES): Mass Withdraw&amp;</a:t>
            </a:r>
            <a:r>
              <a:rPr lang="en-US" sz="1620" b="1" dirty="0"/>
              <a:t>Active Active </a:t>
            </a:r>
            <a:r>
              <a:rPr lang="en-US" sz="1620" dirty="0"/>
              <a:t>Multi-Homing Signaling</a:t>
            </a:r>
            <a:endParaRPr sz="1620" b="0" dirty="0"/>
          </a:p>
        </p:txBody>
      </p:sp>
      <p:pic>
        <p:nvPicPr>
          <p:cNvPr id="1043" name="Google Shape;1043;p90"/>
          <p:cNvPicPr preferRelativeResize="0"/>
          <p:nvPr/>
        </p:nvPicPr>
        <p:blipFill rotWithShape="1">
          <a:blip r:embed="rId3">
            <a:alphaModFix/>
          </a:blip>
          <a:srcRect/>
          <a:stretch/>
        </p:blipFill>
        <p:spPr>
          <a:xfrm>
            <a:off x="3590048" y="3195972"/>
            <a:ext cx="2019455" cy="1173271"/>
          </a:xfrm>
          <a:prstGeom prst="rect">
            <a:avLst/>
          </a:prstGeom>
          <a:noFill/>
          <a:ln>
            <a:noFill/>
          </a:ln>
        </p:spPr>
      </p:pic>
      <p:grpSp>
        <p:nvGrpSpPr>
          <p:cNvPr id="1044" name="Google Shape;1044;p90"/>
          <p:cNvGrpSpPr/>
          <p:nvPr/>
        </p:nvGrpSpPr>
        <p:grpSpPr>
          <a:xfrm>
            <a:off x="1646015" y="3077549"/>
            <a:ext cx="6457753" cy="1562756"/>
            <a:chOff x="1646015" y="3077549"/>
            <a:chExt cx="6457753" cy="1562756"/>
          </a:xfrm>
        </p:grpSpPr>
        <p:grpSp>
          <p:nvGrpSpPr>
            <p:cNvPr id="1045" name="Google Shape;1045;p90"/>
            <p:cNvGrpSpPr/>
            <p:nvPr/>
          </p:nvGrpSpPr>
          <p:grpSpPr>
            <a:xfrm>
              <a:off x="1646015" y="3077549"/>
              <a:ext cx="6457753" cy="1562756"/>
              <a:chOff x="1646015" y="3077549"/>
              <a:chExt cx="6457753" cy="1562756"/>
            </a:xfrm>
          </p:grpSpPr>
          <p:grpSp>
            <p:nvGrpSpPr>
              <p:cNvPr id="1046" name="Google Shape;1046;p90"/>
              <p:cNvGrpSpPr/>
              <p:nvPr/>
            </p:nvGrpSpPr>
            <p:grpSpPr>
              <a:xfrm>
                <a:off x="1646015" y="3077549"/>
                <a:ext cx="6457753" cy="1562756"/>
                <a:chOff x="405107" y="3451520"/>
                <a:chExt cx="9122767" cy="2605732"/>
              </a:xfrm>
            </p:grpSpPr>
            <p:sp>
              <p:nvSpPr>
                <p:cNvPr id="1047" name="Google Shape;1047;p90"/>
                <p:cNvSpPr txBox="1"/>
                <p:nvPr/>
              </p:nvSpPr>
              <p:spPr>
                <a:xfrm>
                  <a:off x="6476284" y="3451520"/>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cxnSp>
              <p:nvCxnSpPr>
                <p:cNvPr id="1048" name="Google Shape;1048;p90"/>
                <p:cNvCxnSpPr/>
                <p:nvPr/>
              </p:nvCxnSpPr>
              <p:spPr>
                <a:xfrm rot="10800000">
                  <a:off x="7127711" y="4236355"/>
                  <a:ext cx="1009492" cy="449197"/>
                </a:xfrm>
                <a:prstGeom prst="straightConnector1">
                  <a:avLst/>
                </a:prstGeom>
                <a:noFill/>
                <a:ln w="38100" cap="flat" cmpd="sng">
                  <a:solidFill>
                    <a:srgbClr val="333333"/>
                  </a:solidFill>
                  <a:prstDash val="solid"/>
                  <a:round/>
                  <a:headEnd type="none" w="sm" len="sm"/>
                  <a:tailEnd type="none" w="sm" len="sm"/>
                </a:ln>
              </p:spPr>
            </p:cxnSp>
            <p:cxnSp>
              <p:nvCxnSpPr>
                <p:cNvPr id="1049" name="Google Shape;1049;p90"/>
                <p:cNvCxnSpPr/>
                <p:nvPr/>
              </p:nvCxnSpPr>
              <p:spPr>
                <a:xfrm flipH="1">
                  <a:off x="7119941" y="4685552"/>
                  <a:ext cx="1017262" cy="607115"/>
                </a:xfrm>
                <a:prstGeom prst="straightConnector1">
                  <a:avLst/>
                </a:prstGeom>
                <a:noFill/>
                <a:ln w="38100" cap="flat" cmpd="sng">
                  <a:solidFill>
                    <a:srgbClr val="333333"/>
                  </a:solidFill>
                  <a:prstDash val="solid"/>
                  <a:round/>
                  <a:headEnd type="none" w="sm" len="sm"/>
                  <a:tailEnd type="none" w="sm" len="sm"/>
                </a:ln>
              </p:spPr>
            </p:cxnSp>
            <p:sp>
              <p:nvSpPr>
                <p:cNvPr id="1050" name="Google Shape;1050;p90"/>
                <p:cNvSpPr/>
                <p:nvPr/>
              </p:nvSpPr>
              <p:spPr>
                <a:xfrm>
                  <a:off x="7175533" y="4216309"/>
                  <a:ext cx="108561" cy="109757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051" name="Google Shape;1051;p90"/>
                <p:cNvSpPr txBox="1"/>
                <p:nvPr/>
              </p:nvSpPr>
              <p:spPr>
                <a:xfrm>
                  <a:off x="7076638" y="5287474"/>
                  <a:ext cx="2451236" cy="7697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052" name="Google Shape;1052;p90"/>
                <p:cNvSpPr/>
                <p:nvPr/>
              </p:nvSpPr>
              <p:spPr>
                <a:xfrm>
                  <a:off x="7205760" y="4256464"/>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053" name="Google Shape;1053;p90"/>
                <p:cNvSpPr/>
                <p:nvPr/>
              </p:nvSpPr>
              <p:spPr>
                <a:xfrm>
                  <a:off x="7205760" y="5205789"/>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054" name="Google Shape;1054;p90"/>
                <p:cNvSpPr txBox="1"/>
                <p:nvPr/>
              </p:nvSpPr>
              <p:spPr>
                <a:xfrm flipH="1">
                  <a:off x="405107" y="4137284"/>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055" name="Google Shape;1055;p90"/>
                <p:cNvCxnSpPr>
                  <a:stCxn id="1056" idx="3"/>
                  <a:endCxn id="1057" idx="6"/>
                </p:cNvCxnSpPr>
                <p:nvPr/>
              </p:nvCxnSpPr>
              <p:spPr>
                <a:xfrm rot="10800000" flipH="1">
                  <a:off x="955271" y="4754304"/>
                  <a:ext cx="958500" cy="3000"/>
                </a:xfrm>
                <a:prstGeom prst="straightConnector1">
                  <a:avLst/>
                </a:prstGeom>
                <a:noFill/>
                <a:ln w="12700" cap="flat" cmpd="sng">
                  <a:solidFill>
                    <a:srgbClr val="333333"/>
                  </a:solidFill>
                  <a:prstDash val="solid"/>
                  <a:round/>
                  <a:headEnd type="none" w="sm" len="sm"/>
                  <a:tailEnd type="none" w="sm" len="sm"/>
                </a:ln>
              </p:spPr>
            </p:cxnSp>
            <p:sp>
              <p:nvSpPr>
                <p:cNvPr id="1058" name="Google Shape;1058;p90"/>
                <p:cNvSpPr txBox="1"/>
                <p:nvPr/>
              </p:nvSpPr>
              <p:spPr>
                <a:xfrm>
                  <a:off x="6435588" y="4612291"/>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1059" name="Google Shape;1059;p90"/>
                <p:cNvSpPr txBox="1"/>
                <p:nvPr/>
              </p:nvSpPr>
              <p:spPr>
                <a:xfrm>
                  <a:off x="2002158" y="3972908"/>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060" name="Google Shape;1060;p90"/>
              <p:cNvPicPr preferRelativeResize="0"/>
              <p:nvPr/>
            </p:nvPicPr>
            <p:blipFill rotWithShape="1">
              <a:blip r:embed="rId4">
                <a:alphaModFix/>
              </a:blip>
              <a:srcRect/>
              <a:stretch/>
            </p:blipFill>
            <p:spPr>
              <a:xfrm>
                <a:off x="2769694" y="3643742"/>
                <a:ext cx="397342" cy="367890"/>
              </a:xfrm>
              <a:prstGeom prst="rect">
                <a:avLst/>
              </a:prstGeom>
              <a:noFill/>
              <a:ln>
                <a:noFill/>
              </a:ln>
            </p:spPr>
          </p:pic>
          <p:sp>
            <p:nvSpPr>
              <p:cNvPr id="1057" name="Google Shape;1057;p90"/>
              <p:cNvSpPr/>
              <p:nvPr/>
            </p:nvSpPr>
            <p:spPr>
              <a:xfrm flipH="1">
                <a:off x="2714198" y="3792949"/>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061" name="Google Shape;1061;p90"/>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062" name="Google Shape;1062;p90"/>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063" name="Google Shape;1063;p90"/>
              <p:cNvSpPr/>
              <p:nvPr/>
            </p:nvSpPr>
            <p:spPr>
              <a:xfrm>
                <a:off x="6248933" y="3482233"/>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064" name="Google Shape;1064;p90"/>
              <p:cNvSpPr/>
              <p:nvPr/>
            </p:nvSpPr>
            <p:spPr>
              <a:xfrm>
                <a:off x="6243432" y="4115744"/>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056" name="Google Shape;1056;p90"/>
              <p:cNvPicPr preferRelativeResize="0"/>
              <p:nvPr/>
            </p:nvPicPr>
            <p:blipFill rotWithShape="1">
              <a:blip r:embed="rId5">
                <a:alphaModFix/>
              </a:blip>
              <a:srcRect/>
              <a:stretch/>
            </p:blipFill>
            <p:spPr>
              <a:xfrm>
                <a:off x="1731585" y="3720001"/>
                <a:ext cx="303876" cy="281352"/>
              </a:xfrm>
              <a:prstGeom prst="rect">
                <a:avLst/>
              </a:prstGeom>
              <a:noFill/>
              <a:ln>
                <a:noFill/>
              </a:ln>
            </p:spPr>
          </p:pic>
          <p:pic>
            <p:nvPicPr>
              <p:cNvPr id="1065" name="Google Shape;1065;p90"/>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066" name="Google Shape;1066;p90"/>
              <p:cNvSpPr txBox="1"/>
              <p:nvPr/>
            </p:nvSpPr>
            <p:spPr>
              <a:xfrm flipH="1">
                <a:off x="6938470" y="343785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067" name="Google Shape;1067;p90"/>
            <p:cNvSpPr txBox="1"/>
            <p:nvPr/>
          </p:nvSpPr>
          <p:spPr>
            <a:xfrm>
              <a:off x="3868254" y="384008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068" name="Google Shape;1068;p90"/>
            <p:cNvCxnSpPr>
              <a:stCxn id="1060" idx="3"/>
            </p:cNvCxnSpPr>
            <p:nvPr/>
          </p:nvCxnSpPr>
          <p:spPr>
            <a:xfrm rot="10800000" flipH="1">
              <a:off x="3167036" y="3813887"/>
              <a:ext cx="581400" cy="13800"/>
            </a:xfrm>
            <a:prstGeom prst="straightConnector1">
              <a:avLst/>
            </a:prstGeom>
            <a:noFill/>
            <a:ln w="19050" cap="flat" cmpd="sng">
              <a:solidFill>
                <a:srgbClr val="C3C3C3"/>
              </a:solidFill>
              <a:prstDash val="solid"/>
              <a:round/>
              <a:headEnd type="none" w="sm" len="sm"/>
              <a:tailEnd type="none" w="sm" len="sm"/>
            </a:ln>
          </p:spPr>
        </p:cxnSp>
        <p:cxnSp>
          <p:nvCxnSpPr>
            <p:cNvPr id="1069" name="Google Shape;1069;p90"/>
            <p:cNvCxnSpPr>
              <a:endCxn id="1061" idx="1"/>
            </p:cNvCxnSpPr>
            <p:nvPr/>
          </p:nvCxnSpPr>
          <p:spPr>
            <a:xfrm>
              <a:off x="5146232" y="3488774"/>
              <a:ext cx="797400" cy="15300"/>
            </a:xfrm>
            <a:prstGeom prst="straightConnector1">
              <a:avLst/>
            </a:prstGeom>
            <a:noFill/>
            <a:ln w="19050" cap="flat" cmpd="sng">
              <a:solidFill>
                <a:srgbClr val="C3C3C3"/>
              </a:solidFill>
              <a:prstDash val="solid"/>
              <a:round/>
              <a:headEnd type="none" w="sm" len="sm"/>
              <a:tailEnd type="none" w="sm" len="sm"/>
            </a:ln>
          </p:spPr>
        </p:cxnSp>
        <p:cxnSp>
          <p:nvCxnSpPr>
            <p:cNvPr id="1070" name="Google Shape;1070;p90"/>
            <p:cNvCxnSpPr>
              <a:endCxn id="1062" idx="1"/>
            </p:cNvCxnSpPr>
            <p:nvPr/>
          </p:nvCxnSpPr>
          <p:spPr>
            <a:xfrm rot="10800000" flipH="1">
              <a:off x="5515372" y="4185298"/>
              <a:ext cx="407700" cy="1500"/>
            </a:xfrm>
            <a:prstGeom prst="straightConnector1">
              <a:avLst/>
            </a:prstGeom>
            <a:noFill/>
            <a:ln w="19050" cap="flat" cmpd="sng">
              <a:solidFill>
                <a:srgbClr val="C3C3C3"/>
              </a:solidFill>
              <a:prstDash val="solid"/>
              <a:round/>
              <a:headEnd type="none" w="sm" len="sm"/>
              <a:tailEnd type="none" w="sm" len="sm"/>
            </a:ln>
          </p:spPr>
        </p:cxnSp>
        <p:sp>
          <p:nvSpPr>
            <p:cNvPr id="1071" name="Google Shape;1071;p90"/>
            <p:cNvSpPr/>
            <p:nvPr/>
          </p:nvSpPr>
          <p:spPr>
            <a:xfrm>
              <a:off x="3133060" y="3501656"/>
              <a:ext cx="1241908" cy="248093"/>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072" name="Google Shape;1072;p90"/>
            <p:cNvPicPr preferRelativeResize="0"/>
            <p:nvPr/>
          </p:nvPicPr>
          <p:blipFill rotWithShape="1">
            <a:blip r:embed="rId6">
              <a:alphaModFix/>
            </a:blip>
            <a:srcRect/>
            <a:stretch/>
          </p:blipFill>
          <p:spPr>
            <a:xfrm>
              <a:off x="4374969" y="3359421"/>
              <a:ext cx="313966" cy="290694"/>
            </a:xfrm>
            <a:prstGeom prst="rect">
              <a:avLst/>
            </a:prstGeom>
            <a:noFill/>
            <a:ln>
              <a:noFill/>
            </a:ln>
          </p:spPr>
        </p:pic>
        <p:sp>
          <p:nvSpPr>
            <p:cNvPr id="1073" name="Google Shape;1073;p90"/>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074" name="Google Shape;1074;p90"/>
            <p:cNvSpPr/>
            <p:nvPr/>
          </p:nvSpPr>
          <p:spPr>
            <a:xfrm>
              <a:off x="4664149" y="3572540"/>
              <a:ext cx="1261730" cy="60960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075" name="Google Shape;1075;p90"/>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076" name="Google Shape;1076;p90"/>
            <p:cNvSpPr txBox="1"/>
            <p:nvPr/>
          </p:nvSpPr>
          <p:spPr>
            <a:xfrm>
              <a:off x="4361620" y="3576350"/>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sp>
        <p:nvSpPr>
          <p:cNvPr id="1077" name="Google Shape;1077;p90"/>
          <p:cNvSpPr txBox="1"/>
          <p:nvPr/>
        </p:nvSpPr>
        <p:spPr>
          <a:xfrm>
            <a:off x="2820390" y="4562518"/>
            <a:ext cx="5803551" cy="21256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800" b="0" i="0" u="none" strike="noStrike" cap="none" dirty="0">
                <a:solidFill>
                  <a:srgbClr val="333333"/>
                </a:solidFill>
                <a:latin typeface="Arial"/>
                <a:ea typeface="Arial"/>
                <a:cs typeface="Arial"/>
                <a:sym typeface="Arial"/>
              </a:rPr>
              <a:t>Ethernet AD per-ES (Type 1) Route for ESI 0:1:1:1:1:1:1:1:1:1, ALL RTs in ESI, ESI </a:t>
            </a:r>
            <a:r>
              <a:rPr lang="en-US" sz="800" i="0" u="none" strike="noStrike" cap="none" dirty="0">
                <a:solidFill>
                  <a:srgbClr val="333333"/>
                </a:solidFill>
                <a:latin typeface="Arial"/>
                <a:ea typeface="Arial"/>
                <a:cs typeface="Arial"/>
                <a:sym typeface="Arial"/>
              </a:rPr>
              <a:t>Label </a:t>
            </a:r>
            <a:r>
              <a:rPr lang="en-US" sz="800" dirty="0">
                <a:solidFill>
                  <a:srgbClr val="333333"/>
                </a:solidFill>
                <a:latin typeface="Arial"/>
                <a:ea typeface="Arial"/>
                <a:cs typeface="Arial"/>
                <a:sym typeface="Arial"/>
              </a:rPr>
              <a:t>3</a:t>
            </a:r>
            <a:r>
              <a:rPr lang="en-US" sz="800" i="0" u="none" strike="noStrike" cap="none" dirty="0">
                <a:solidFill>
                  <a:srgbClr val="333333"/>
                </a:solidFill>
                <a:latin typeface="Arial"/>
                <a:ea typeface="Arial"/>
                <a:cs typeface="Arial"/>
                <a:sym typeface="Arial"/>
              </a:rPr>
              <a:t>00, SA Flag = 0</a:t>
            </a:r>
            <a:endParaRPr sz="800" dirty="0"/>
          </a:p>
        </p:txBody>
      </p:sp>
      <p:sp>
        <p:nvSpPr>
          <p:cNvPr id="1078" name="Google Shape;1078;p90"/>
          <p:cNvSpPr/>
          <p:nvPr/>
        </p:nvSpPr>
        <p:spPr>
          <a:xfrm rot="-5400000">
            <a:off x="2589056" y="4537848"/>
            <a:ext cx="249801" cy="248200"/>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graphicFrame>
        <p:nvGraphicFramePr>
          <p:cNvPr id="1173" name="Google Shape;1173;p93"/>
          <p:cNvGraphicFramePr/>
          <p:nvPr>
            <p:extLst>
              <p:ext uri="{D42A27DB-BD31-4B8C-83A1-F6EECF244321}">
                <p14:modId xmlns:p14="http://schemas.microsoft.com/office/powerpoint/2010/main" val="555106375"/>
              </p:ext>
            </p:extLst>
          </p:nvPr>
        </p:nvGraphicFramePr>
        <p:xfrm>
          <a:off x="734291" y="860758"/>
          <a:ext cx="7889650" cy="2255600"/>
        </p:xfrm>
        <a:graphic>
          <a:graphicData uri="http://schemas.openxmlformats.org/drawingml/2006/table">
            <a:tbl>
              <a:tblPr>
                <a:noFill/>
                <a:tableStyleId>{C77D7896-9AB1-45D3-876E-9B1F612B6058}</a:tableStyleId>
              </a:tblPr>
              <a:tblGrid>
                <a:gridCol w="844150">
                  <a:extLst>
                    <a:ext uri="{9D8B030D-6E8A-4147-A177-3AD203B41FA5}">
                      <a16:colId xmlns:a16="http://schemas.microsoft.com/office/drawing/2014/main" val="20000"/>
                    </a:ext>
                  </a:extLst>
                </a:gridCol>
                <a:gridCol w="2772450">
                  <a:extLst>
                    <a:ext uri="{9D8B030D-6E8A-4147-A177-3AD203B41FA5}">
                      <a16:colId xmlns:a16="http://schemas.microsoft.com/office/drawing/2014/main" val="20001"/>
                    </a:ext>
                  </a:extLst>
                </a:gridCol>
                <a:gridCol w="4273050">
                  <a:extLst>
                    <a:ext uri="{9D8B030D-6E8A-4147-A177-3AD203B41FA5}">
                      <a16:colId xmlns:a16="http://schemas.microsoft.com/office/drawing/2014/main" val="20002"/>
                    </a:ext>
                  </a:extLst>
                </a:gridCol>
              </a:tblGrid>
              <a:tr h="228850">
                <a:tc rowSpan="5">
                  <a:txBody>
                    <a:bodyPr/>
                    <a:lstStyle/>
                    <a:p>
                      <a:pPr marL="0" marR="0" lvl="0" indent="0" algn="l" rtl="0">
                        <a:spcBef>
                          <a:spcPts val="0"/>
                        </a:spcBef>
                        <a:spcAft>
                          <a:spcPts val="0"/>
                        </a:spcAft>
                        <a:buNone/>
                      </a:pPr>
                      <a:r>
                        <a:rPr lang="en-US" sz="1000" b="1" dirty="0">
                          <a:solidFill>
                            <a:schemeClr val="lt1"/>
                          </a:solidFill>
                          <a:latin typeface="Arial"/>
                          <a:ea typeface="Arial"/>
                          <a:cs typeface="Arial"/>
                          <a:sym typeface="Arial"/>
                        </a:rPr>
                        <a:t>NLRI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Route type</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Ethernet Auto-Discovery Route (Type 1)</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Route Distinguisher (RD)</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RD of EVI on PE2</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1"/>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Ethernet Segment ID (ESI)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0:1:1:1:1:1:1:1:1:1</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2"/>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0" dirty="0"/>
                        <a:t>Ethernet Tag ID</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b="0" dirty="0">
                          <a:solidFill>
                            <a:schemeClr val="dk1"/>
                          </a:solidFill>
                          <a:latin typeface="Arial"/>
                          <a:ea typeface="Arial"/>
                          <a:cs typeface="Arial"/>
                          <a:sym typeface="Arial"/>
                        </a:rPr>
                        <a:t>100 (VPWS ID)</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3"/>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MPLS label</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500</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r h="228850">
                <a:tc gridSpan="2">
                  <a:txBody>
                    <a:bodyPr/>
                    <a:lstStyle/>
                    <a:p>
                      <a:pPr marL="0" marR="0" lvl="0" indent="0" algn="l" rtl="0">
                        <a:spcBef>
                          <a:spcPts val="0"/>
                        </a:spcBef>
                        <a:spcAft>
                          <a:spcPts val="0"/>
                        </a:spcAft>
                        <a:buNone/>
                      </a:pPr>
                      <a:r>
                        <a:rPr lang="en-US" sz="1000" b="1" dirty="0">
                          <a:solidFill>
                            <a:schemeClr val="lt1"/>
                          </a:solidFill>
                        </a:rPr>
                        <a:t>Extended communities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h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RT Extended Community</a:t>
                      </a:r>
                      <a:endParaRPr dirty="0"/>
                    </a:p>
                    <a:p>
                      <a:pPr marL="0" marR="0" lvl="0" indent="0" algn="l" rtl="0">
                        <a:spcBef>
                          <a:spcPts val="0"/>
                        </a:spcBef>
                        <a:spcAft>
                          <a:spcPts val="0"/>
                        </a:spcAft>
                        <a:buNone/>
                      </a:pPr>
                      <a:r>
                        <a:rPr lang="en-US" sz="1000" b="1" dirty="0">
                          <a:solidFill>
                            <a:schemeClr val="lt1"/>
                          </a:solidFill>
                        </a:rPr>
                        <a:t>Layer 2 EVPN Ext Community:</a:t>
                      </a:r>
                      <a:endParaRPr dirty="0"/>
                    </a:p>
                    <a:p>
                      <a:pPr marL="171450" marR="0" lvl="0" indent="-171450" algn="l" rtl="0">
                        <a:spcBef>
                          <a:spcPts val="0"/>
                        </a:spcBef>
                        <a:spcAft>
                          <a:spcPts val="0"/>
                        </a:spcAft>
                        <a:buClr>
                          <a:schemeClr val="lt1"/>
                        </a:buClr>
                        <a:buSzPts val="1000"/>
                        <a:buFont typeface="Arial"/>
                        <a:buChar char="•"/>
                      </a:pPr>
                      <a:r>
                        <a:rPr lang="en-US" sz="1000" b="1" dirty="0">
                          <a:solidFill>
                            <a:schemeClr val="lt1"/>
                          </a:solidFill>
                        </a:rPr>
                        <a:t>Primary PE =1</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5"/>
                  </a:ext>
                </a:extLst>
              </a:tr>
              <a:tr h="228850">
                <a:tc gridSpan="2">
                  <a:txBody>
                    <a:bodyPr/>
                    <a:lstStyle/>
                    <a:p>
                      <a:pPr marL="0" marR="0" lvl="0" indent="0" algn="l" rtl="0">
                        <a:spcBef>
                          <a:spcPts val="0"/>
                        </a:spcBef>
                        <a:spcAft>
                          <a:spcPts val="0"/>
                        </a:spcAft>
                        <a:buNone/>
                      </a:pPr>
                      <a:r>
                        <a:rPr lang="en-US" sz="1000" dirty="0"/>
                        <a:t>Next-hop</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r>
                        <a:rPr lang="en-US" sz="1000" dirty="0"/>
                        <a:t>Loopback IP address of PE2</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6"/>
                  </a:ext>
                </a:extLst>
              </a:tr>
              <a:tr h="228850">
                <a:tc gridSpan="2">
                  <a:txBody>
                    <a:bodyPr/>
                    <a:lstStyle/>
                    <a:p>
                      <a:pPr marL="0" marR="0" lvl="0" indent="0" algn="l" rtl="0">
                        <a:lnSpc>
                          <a:spcPct val="100000"/>
                        </a:lnSpc>
                        <a:spcBef>
                          <a:spcPts val="0"/>
                        </a:spcBef>
                        <a:spcAft>
                          <a:spcPts val="0"/>
                        </a:spcAft>
                        <a:buClr>
                          <a:schemeClr val="dk1"/>
                        </a:buClr>
                        <a:buSzPts val="1000"/>
                        <a:buFont typeface="Arial"/>
                        <a:buNone/>
                      </a:pPr>
                      <a:r>
                        <a:rPr lang="en-US" sz="1000" dirty="0"/>
                        <a:t>Other attributes (Origin, AS-PATH, LOCAL_PREF…)</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7"/>
                  </a:ext>
                </a:extLst>
              </a:tr>
            </a:tbl>
          </a:graphicData>
        </a:graphic>
      </p:graphicFrame>
      <p:sp>
        <p:nvSpPr>
          <p:cNvPr id="1175" name="Google Shape;1175;p93"/>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Ethernet Auto-Discovery (Type 1) EVPN VPWS Routes</a:t>
            </a:r>
            <a:br>
              <a:rPr lang="en-US" sz="2250" dirty="0"/>
            </a:br>
            <a:r>
              <a:rPr lang="en-US" sz="1620" dirty="0"/>
              <a:t>Per Ethernet Virtual Instance (EVI): VPWS Signaling (</a:t>
            </a:r>
            <a:r>
              <a:rPr lang="en-US" sz="1620" b="1" dirty="0"/>
              <a:t>Active Active</a:t>
            </a:r>
            <a:r>
              <a:rPr lang="en-US" sz="1620" dirty="0"/>
              <a:t>)</a:t>
            </a:r>
            <a:endParaRPr sz="1620" b="0" dirty="0"/>
          </a:p>
        </p:txBody>
      </p:sp>
      <p:pic>
        <p:nvPicPr>
          <p:cNvPr id="1176" name="Google Shape;1176;p93"/>
          <p:cNvPicPr preferRelativeResize="0"/>
          <p:nvPr/>
        </p:nvPicPr>
        <p:blipFill rotWithShape="1">
          <a:blip r:embed="rId3">
            <a:alphaModFix/>
          </a:blip>
          <a:srcRect/>
          <a:stretch/>
        </p:blipFill>
        <p:spPr>
          <a:xfrm>
            <a:off x="3590048" y="3195972"/>
            <a:ext cx="2019455" cy="1173271"/>
          </a:xfrm>
          <a:prstGeom prst="rect">
            <a:avLst/>
          </a:prstGeom>
          <a:noFill/>
          <a:ln>
            <a:noFill/>
          </a:ln>
        </p:spPr>
      </p:pic>
      <p:grpSp>
        <p:nvGrpSpPr>
          <p:cNvPr id="1177" name="Google Shape;1177;p93"/>
          <p:cNvGrpSpPr/>
          <p:nvPr/>
        </p:nvGrpSpPr>
        <p:grpSpPr>
          <a:xfrm>
            <a:off x="1646015" y="3090664"/>
            <a:ext cx="6636985" cy="1556349"/>
            <a:chOff x="1646015" y="3090664"/>
            <a:chExt cx="6636985" cy="1556349"/>
          </a:xfrm>
        </p:grpSpPr>
        <p:grpSp>
          <p:nvGrpSpPr>
            <p:cNvPr id="1178" name="Google Shape;1178;p93"/>
            <p:cNvGrpSpPr/>
            <p:nvPr/>
          </p:nvGrpSpPr>
          <p:grpSpPr>
            <a:xfrm>
              <a:off x="1646015" y="3090664"/>
              <a:ext cx="6636985" cy="1556349"/>
              <a:chOff x="1646015" y="3090664"/>
              <a:chExt cx="6636985" cy="1556349"/>
            </a:xfrm>
          </p:grpSpPr>
          <p:grpSp>
            <p:nvGrpSpPr>
              <p:cNvPr id="1179" name="Google Shape;1179;p93"/>
              <p:cNvGrpSpPr/>
              <p:nvPr/>
            </p:nvGrpSpPr>
            <p:grpSpPr>
              <a:xfrm>
                <a:off x="1646015" y="3090664"/>
                <a:ext cx="6636985" cy="1556349"/>
                <a:chOff x="405107" y="3473388"/>
                <a:chExt cx="9375966" cy="2595049"/>
              </a:xfrm>
            </p:grpSpPr>
            <p:sp>
              <p:nvSpPr>
                <p:cNvPr id="1180" name="Google Shape;1180;p93"/>
                <p:cNvSpPr txBox="1"/>
                <p:nvPr/>
              </p:nvSpPr>
              <p:spPr>
                <a:xfrm>
                  <a:off x="6457627" y="3473388"/>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cxnSp>
              <p:nvCxnSpPr>
                <p:cNvPr id="1181" name="Google Shape;1181;p93"/>
                <p:cNvCxnSpPr/>
                <p:nvPr/>
              </p:nvCxnSpPr>
              <p:spPr>
                <a:xfrm rot="10800000">
                  <a:off x="7127711" y="4236355"/>
                  <a:ext cx="1009492" cy="449197"/>
                </a:xfrm>
                <a:prstGeom prst="straightConnector1">
                  <a:avLst/>
                </a:prstGeom>
                <a:noFill/>
                <a:ln w="12700" cap="flat" cmpd="sng">
                  <a:solidFill>
                    <a:srgbClr val="333333"/>
                  </a:solidFill>
                  <a:prstDash val="solid"/>
                  <a:round/>
                  <a:headEnd type="none" w="sm" len="sm"/>
                  <a:tailEnd type="none" w="sm" len="sm"/>
                </a:ln>
              </p:spPr>
            </p:cxnSp>
            <p:cxnSp>
              <p:nvCxnSpPr>
                <p:cNvPr id="1182" name="Google Shape;1182;p93"/>
                <p:cNvCxnSpPr/>
                <p:nvPr/>
              </p:nvCxnSpPr>
              <p:spPr>
                <a:xfrm flipH="1">
                  <a:off x="7119941" y="4685552"/>
                  <a:ext cx="1017262" cy="607115"/>
                </a:xfrm>
                <a:prstGeom prst="straightConnector1">
                  <a:avLst/>
                </a:prstGeom>
                <a:noFill/>
                <a:ln w="12700" cap="flat" cmpd="sng">
                  <a:solidFill>
                    <a:srgbClr val="333333"/>
                  </a:solidFill>
                  <a:prstDash val="solid"/>
                  <a:round/>
                  <a:headEnd type="none" w="sm" len="sm"/>
                  <a:tailEnd type="none" w="sm" len="sm"/>
                </a:ln>
              </p:spPr>
            </p:cxnSp>
            <p:sp>
              <p:nvSpPr>
                <p:cNvPr id="1183" name="Google Shape;1183;p93"/>
                <p:cNvSpPr/>
                <p:nvPr/>
              </p:nvSpPr>
              <p:spPr>
                <a:xfrm>
                  <a:off x="7175533" y="4216309"/>
                  <a:ext cx="108561" cy="109757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184" name="Google Shape;1184;p93"/>
                <p:cNvSpPr txBox="1"/>
                <p:nvPr/>
              </p:nvSpPr>
              <p:spPr>
                <a:xfrm>
                  <a:off x="7175533" y="5298659"/>
                  <a:ext cx="2605540" cy="76977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185" name="Google Shape;1185;p93"/>
                <p:cNvSpPr/>
                <p:nvPr/>
              </p:nvSpPr>
              <p:spPr>
                <a:xfrm>
                  <a:off x="7205760" y="4256464"/>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186" name="Google Shape;1186;p93"/>
                <p:cNvSpPr/>
                <p:nvPr/>
              </p:nvSpPr>
              <p:spPr>
                <a:xfrm>
                  <a:off x="7205760" y="5205789"/>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187" name="Google Shape;1187;p93"/>
                <p:cNvSpPr txBox="1"/>
                <p:nvPr/>
              </p:nvSpPr>
              <p:spPr>
                <a:xfrm flipH="1">
                  <a:off x="405107" y="4137284"/>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188" name="Google Shape;1188;p93"/>
                <p:cNvCxnSpPr>
                  <a:stCxn id="1189" idx="3"/>
                  <a:endCxn id="1190" idx="6"/>
                </p:cNvCxnSpPr>
                <p:nvPr/>
              </p:nvCxnSpPr>
              <p:spPr>
                <a:xfrm rot="10800000" flipH="1">
                  <a:off x="955271" y="4754304"/>
                  <a:ext cx="958500" cy="3000"/>
                </a:xfrm>
                <a:prstGeom prst="straightConnector1">
                  <a:avLst/>
                </a:prstGeom>
                <a:noFill/>
                <a:ln w="12700" cap="flat" cmpd="sng">
                  <a:solidFill>
                    <a:srgbClr val="333333"/>
                  </a:solidFill>
                  <a:prstDash val="solid"/>
                  <a:round/>
                  <a:headEnd type="none" w="sm" len="sm"/>
                  <a:tailEnd type="none" w="sm" len="sm"/>
                </a:ln>
              </p:spPr>
            </p:cxnSp>
            <p:sp>
              <p:nvSpPr>
                <p:cNvPr id="1191" name="Google Shape;1191;p93"/>
                <p:cNvSpPr txBox="1"/>
                <p:nvPr/>
              </p:nvSpPr>
              <p:spPr>
                <a:xfrm>
                  <a:off x="6404131" y="4637215"/>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1192" name="Google Shape;1192;p93"/>
                <p:cNvSpPr txBox="1"/>
                <p:nvPr/>
              </p:nvSpPr>
              <p:spPr>
                <a:xfrm>
                  <a:off x="1971961" y="3957601"/>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193" name="Google Shape;1193;p93"/>
              <p:cNvPicPr preferRelativeResize="0"/>
              <p:nvPr/>
            </p:nvPicPr>
            <p:blipFill rotWithShape="1">
              <a:blip r:embed="rId4">
                <a:alphaModFix/>
              </a:blip>
              <a:srcRect/>
              <a:stretch/>
            </p:blipFill>
            <p:spPr>
              <a:xfrm>
                <a:off x="2769694" y="3643742"/>
                <a:ext cx="397342" cy="367890"/>
              </a:xfrm>
              <a:prstGeom prst="rect">
                <a:avLst/>
              </a:prstGeom>
              <a:noFill/>
              <a:ln>
                <a:noFill/>
              </a:ln>
            </p:spPr>
          </p:pic>
          <p:sp>
            <p:nvSpPr>
              <p:cNvPr id="1190" name="Google Shape;1190;p93"/>
              <p:cNvSpPr/>
              <p:nvPr/>
            </p:nvSpPr>
            <p:spPr>
              <a:xfrm flipH="1">
                <a:off x="2714198" y="3792949"/>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194" name="Google Shape;1194;p93"/>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195" name="Google Shape;1195;p93"/>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196" name="Google Shape;1196;p93"/>
              <p:cNvSpPr/>
              <p:nvPr/>
            </p:nvSpPr>
            <p:spPr>
              <a:xfrm>
                <a:off x="6248933" y="3482233"/>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197" name="Google Shape;1197;p93"/>
              <p:cNvSpPr/>
              <p:nvPr/>
            </p:nvSpPr>
            <p:spPr>
              <a:xfrm>
                <a:off x="6243432" y="4115744"/>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189" name="Google Shape;1189;p93"/>
              <p:cNvPicPr preferRelativeResize="0"/>
              <p:nvPr/>
            </p:nvPicPr>
            <p:blipFill rotWithShape="1">
              <a:blip r:embed="rId5">
                <a:alphaModFix/>
              </a:blip>
              <a:srcRect/>
              <a:stretch/>
            </p:blipFill>
            <p:spPr>
              <a:xfrm>
                <a:off x="1731585" y="3720001"/>
                <a:ext cx="303876" cy="281352"/>
              </a:xfrm>
              <a:prstGeom prst="rect">
                <a:avLst/>
              </a:prstGeom>
              <a:noFill/>
              <a:ln>
                <a:noFill/>
              </a:ln>
            </p:spPr>
          </p:pic>
          <p:pic>
            <p:nvPicPr>
              <p:cNvPr id="1198" name="Google Shape;1198;p93"/>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199" name="Google Shape;1199;p93"/>
              <p:cNvSpPr txBox="1"/>
              <p:nvPr/>
            </p:nvSpPr>
            <p:spPr>
              <a:xfrm flipH="1">
                <a:off x="6938470" y="343785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200" name="Google Shape;1200;p93"/>
            <p:cNvSpPr txBox="1"/>
            <p:nvPr/>
          </p:nvSpPr>
          <p:spPr>
            <a:xfrm>
              <a:off x="3868254" y="384008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201" name="Google Shape;1201;p93"/>
            <p:cNvCxnSpPr>
              <a:stCxn id="1193" idx="3"/>
            </p:cNvCxnSpPr>
            <p:nvPr/>
          </p:nvCxnSpPr>
          <p:spPr>
            <a:xfrm rot="10800000" flipH="1">
              <a:off x="3167036" y="3813887"/>
              <a:ext cx="581400" cy="13800"/>
            </a:xfrm>
            <a:prstGeom prst="straightConnector1">
              <a:avLst/>
            </a:prstGeom>
            <a:noFill/>
            <a:ln w="19050" cap="flat" cmpd="sng">
              <a:solidFill>
                <a:srgbClr val="C3C3C3"/>
              </a:solidFill>
              <a:prstDash val="solid"/>
              <a:round/>
              <a:headEnd type="none" w="sm" len="sm"/>
              <a:tailEnd type="none" w="sm" len="sm"/>
            </a:ln>
          </p:spPr>
        </p:cxnSp>
        <p:cxnSp>
          <p:nvCxnSpPr>
            <p:cNvPr id="1202" name="Google Shape;1202;p93"/>
            <p:cNvCxnSpPr>
              <a:endCxn id="1194" idx="1"/>
            </p:cNvCxnSpPr>
            <p:nvPr/>
          </p:nvCxnSpPr>
          <p:spPr>
            <a:xfrm>
              <a:off x="5146232" y="3488774"/>
              <a:ext cx="797400" cy="15300"/>
            </a:xfrm>
            <a:prstGeom prst="straightConnector1">
              <a:avLst/>
            </a:prstGeom>
            <a:noFill/>
            <a:ln w="19050" cap="flat" cmpd="sng">
              <a:solidFill>
                <a:srgbClr val="C3C3C3"/>
              </a:solidFill>
              <a:prstDash val="solid"/>
              <a:round/>
              <a:headEnd type="none" w="sm" len="sm"/>
              <a:tailEnd type="none" w="sm" len="sm"/>
            </a:ln>
          </p:spPr>
        </p:cxnSp>
        <p:cxnSp>
          <p:nvCxnSpPr>
            <p:cNvPr id="1203" name="Google Shape;1203;p93"/>
            <p:cNvCxnSpPr>
              <a:endCxn id="1195" idx="1"/>
            </p:cNvCxnSpPr>
            <p:nvPr/>
          </p:nvCxnSpPr>
          <p:spPr>
            <a:xfrm rot="10800000" flipH="1">
              <a:off x="5515372" y="4185298"/>
              <a:ext cx="407700" cy="1500"/>
            </a:xfrm>
            <a:prstGeom prst="straightConnector1">
              <a:avLst/>
            </a:prstGeom>
            <a:noFill/>
            <a:ln w="19050" cap="flat" cmpd="sng">
              <a:solidFill>
                <a:srgbClr val="C3C3C3"/>
              </a:solidFill>
              <a:prstDash val="solid"/>
              <a:round/>
              <a:headEnd type="none" w="sm" len="sm"/>
              <a:tailEnd type="none" w="sm" len="sm"/>
            </a:ln>
          </p:spPr>
        </p:cxnSp>
        <p:sp>
          <p:nvSpPr>
            <p:cNvPr id="1204" name="Google Shape;1204;p93"/>
            <p:cNvSpPr/>
            <p:nvPr/>
          </p:nvSpPr>
          <p:spPr>
            <a:xfrm>
              <a:off x="3133060" y="3501656"/>
              <a:ext cx="1241908" cy="248093"/>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205" name="Google Shape;1205;p93"/>
            <p:cNvPicPr preferRelativeResize="0"/>
            <p:nvPr/>
          </p:nvPicPr>
          <p:blipFill rotWithShape="1">
            <a:blip r:embed="rId6">
              <a:alphaModFix/>
            </a:blip>
            <a:srcRect/>
            <a:stretch/>
          </p:blipFill>
          <p:spPr>
            <a:xfrm>
              <a:off x="4374969" y="3359421"/>
              <a:ext cx="313966" cy="290694"/>
            </a:xfrm>
            <a:prstGeom prst="rect">
              <a:avLst/>
            </a:prstGeom>
            <a:noFill/>
            <a:ln>
              <a:noFill/>
            </a:ln>
          </p:spPr>
        </p:pic>
        <p:sp>
          <p:nvSpPr>
            <p:cNvPr id="1206" name="Google Shape;1206;p93"/>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207" name="Google Shape;1207;p93"/>
            <p:cNvSpPr/>
            <p:nvPr/>
          </p:nvSpPr>
          <p:spPr>
            <a:xfrm>
              <a:off x="4664149" y="3572540"/>
              <a:ext cx="1261730" cy="60960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208" name="Google Shape;1208;p93"/>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209" name="Google Shape;1209;p93"/>
            <p:cNvSpPr txBox="1"/>
            <p:nvPr/>
          </p:nvSpPr>
          <p:spPr>
            <a:xfrm>
              <a:off x="4361620" y="3576350"/>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sp>
        <p:nvSpPr>
          <p:cNvPr id="1210" name="Google Shape;1210;p93"/>
          <p:cNvSpPr/>
          <p:nvPr/>
        </p:nvSpPr>
        <p:spPr>
          <a:xfrm>
            <a:off x="5789006" y="3807549"/>
            <a:ext cx="715234" cy="647796"/>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211" name="Google Shape;1211;p93"/>
          <p:cNvSpPr txBox="1"/>
          <p:nvPr/>
        </p:nvSpPr>
        <p:spPr>
          <a:xfrm>
            <a:off x="2515331" y="4633507"/>
            <a:ext cx="5470825" cy="14575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0:1:1:1:1:1:1:1:1:1, RT for EVI, ETID 100, Label </a:t>
            </a:r>
            <a:r>
              <a:rPr lang="en-US" sz="900" dirty="0">
                <a:solidFill>
                  <a:srgbClr val="333333"/>
                </a:solidFill>
                <a:latin typeface="Arial"/>
                <a:ea typeface="Arial"/>
                <a:cs typeface="Arial"/>
                <a:sym typeface="Arial"/>
              </a:rPr>
              <a:t>5</a:t>
            </a:r>
            <a:r>
              <a:rPr lang="en-US" sz="900" i="0" u="none" strike="noStrike" cap="none" dirty="0">
                <a:solidFill>
                  <a:srgbClr val="333333"/>
                </a:solidFill>
                <a:latin typeface="Arial"/>
                <a:ea typeface="Arial"/>
                <a:cs typeface="Arial"/>
                <a:sym typeface="Arial"/>
              </a:rPr>
              <a:t>00</a:t>
            </a:r>
            <a:r>
              <a:rPr lang="en-US" sz="900" b="1" i="0" u="none" strike="noStrike" cap="none" dirty="0">
                <a:solidFill>
                  <a:srgbClr val="333333"/>
                </a:solidFill>
                <a:latin typeface="Arial"/>
                <a:ea typeface="Arial"/>
                <a:cs typeface="Arial"/>
                <a:sym typeface="Arial"/>
              </a:rPr>
              <a:t>, P 1</a:t>
            </a:r>
            <a:endParaRPr sz="900" b="1" i="0" u="none" strike="noStrike" cap="none" dirty="0">
              <a:solidFill>
                <a:srgbClr val="333333"/>
              </a:solidFill>
              <a:latin typeface="Arial"/>
              <a:ea typeface="Arial"/>
              <a:cs typeface="Arial"/>
              <a:sym typeface="Arial"/>
            </a:endParaRPr>
          </a:p>
        </p:txBody>
      </p:sp>
      <p:sp>
        <p:nvSpPr>
          <p:cNvPr id="1212" name="Google Shape;1212;p93"/>
          <p:cNvSpPr/>
          <p:nvPr/>
        </p:nvSpPr>
        <p:spPr>
          <a:xfrm rot="-5400000">
            <a:off x="2312221" y="4592965"/>
            <a:ext cx="179381"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60"/>
        <p:cNvGrpSpPr/>
        <p:nvPr/>
      </p:nvGrpSpPr>
      <p:grpSpPr>
        <a:xfrm>
          <a:off x="0" y="0"/>
          <a:ext cx="0" cy="0"/>
          <a:chOff x="0" y="0"/>
          <a:chExt cx="0" cy="0"/>
        </a:xfrm>
      </p:grpSpPr>
      <p:graphicFrame>
        <p:nvGraphicFramePr>
          <p:cNvPr id="1261" name="Google Shape;1261;p95"/>
          <p:cNvGraphicFramePr/>
          <p:nvPr>
            <p:extLst>
              <p:ext uri="{D42A27DB-BD31-4B8C-83A1-F6EECF244321}">
                <p14:modId xmlns:p14="http://schemas.microsoft.com/office/powerpoint/2010/main" val="3392082297"/>
              </p:ext>
            </p:extLst>
          </p:nvPr>
        </p:nvGraphicFramePr>
        <p:xfrm>
          <a:off x="734291" y="860758"/>
          <a:ext cx="7889650" cy="2255600"/>
        </p:xfrm>
        <a:graphic>
          <a:graphicData uri="http://schemas.openxmlformats.org/drawingml/2006/table">
            <a:tbl>
              <a:tblPr>
                <a:noFill/>
                <a:tableStyleId>{C77D7896-9AB1-45D3-876E-9B1F612B6058}</a:tableStyleId>
              </a:tblPr>
              <a:tblGrid>
                <a:gridCol w="844150">
                  <a:extLst>
                    <a:ext uri="{9D8B030D-6E8A-4147-A177-3AD203B41FA5}">
                      <a16:colId xmlns:a16="http://schemas.microsoft.com/office/drawing/2014/main" val="20000"/>
                    </a:ext>
                  </a:extLst>
                </a:gridCol>
                <a:gridCol w="2772450">
                  <a:extLst>
                    <a:ext uri="{9D8B030D-6E8A-4147-A177-3AD203B41FA5}">
                      <a16:colId xmlns:a16="http://schemas.microsoft.com/office/drawing/2014/main" val="20001"/>
                    </a:ext>
                  </a:extLst>
                </a:gridCol>
                <a:gridCol w="4273050">
                  <a:extLst>
                    <a:ext uri="{9D8B030D-6E8A-4147-A177-3AD203B41FA5}">
                      <a16:colId xmlns:a16="http://schemas.microsoft.com/office/drawing/2014/main" val="20002"/>
                    </a:ext>
                  </a:extLst>
                </a:gridCol>
              </a:tblGrid>
              <a:tr h="228850">
                <a:tc rowSpan="5">
                  <a:txBody>
                    <a:bodyPr/>
                    <a:lstStyle/>
                    <a:p>
                      <a:pPr marL="0" marR="0" lvl="0" indent="0" algn="l" rtl="0">
                        <a:spcBef>
                          <a:spcPts val="0"/>
                        </a:spcBef>
                        <a:spcAft>
                          <a:spcPts val="0"/>
                        </a:spcAft>
                        <a:buNone/>
                      </a:pPr>
                      <a:r>
                        <a:rPr lang="en-US" sz="1000" b="1" dirty="0">
                          <a:solidFill>
                            <a:schemeClr val="lt1"/>
                          </a:solidFill>
                          <a:latin typeface="Arial"/>
                          <a:ea typeface="Arial"/>
                          <a:cs typeface="Arial"/>
                          <a:sym typeface="Arial"/>
                        </a:rPr>
                        <a:t>NLRI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Route type</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Ethernet Auto-Discovery Route (Type 1)</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Route Distinguisher (RD)</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RD of EVI on PE1</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1"/>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Ethernet Segment ID (ESI)</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a:txBody>
                    <a:bodyPr/>
                    <a:lstStyle/>
                    <a:p>
                      <a:pPr marL="0" marR="0" lvl="0" indent="0" algn="l" rtl="0">
                        <a:spcBef>
                          <a:spcPts val="0"/>
                        </a:spcBef>
                        <a:spcAft>
                          <a:spcPts val="0"/>
                        </a:spcAft>
                        <a:buNone/>
                      </a:pPr>
                      <a:r>
                        <a:rPr lang="en-US" sz="1000" b="1" dirty="0">
                          <a:solidFill>
                            <a:schemeClr val="lt1"/>
                          </a:solidFill>
                        </a:rPr>
                        <a:t>0</a:t>
                      </a:r>
                      <a:endParaRPr sz="1000" b="1" dirty="0">
                        <a:solidFill>
                          <a:schemeClr val="lt1"/>
                        </a:solidFill>
                      </a:endParaRPr>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2"/>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b="0" dirty="0"/>
                        <a:t>Ethernet Tag ID</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b="0" dirty="0">
                          <a:solidFill>
                            <a:schemeClr val="dk1"/>
                          </a:solidFill>
                          <a:latin typeface="Arial"/>
                          <a:ea typeface="Arial"/>
                          <a:cs typeface="Arial"/>
                          <a:sym typeface="Arial"/>
                        </a:rPr>
                        <a:t>100 (VPWS ID)</a:t>
                      </a:r>
                      <a:endParaRPr sz="1000" b="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3"/>
                  </a:ext>
                </a:extLst>
              </a:tr>
              <a:tr h="228850">
                <a:tc vMerge="1">
                  <a:txBody>
                    <a:bodyPr/>
                    <a:lstStyle/>
                    <a:p>
                      <a:endParaRPr lang="en-US"/>
                    </a:p>
                  </a:txBody>
                  <a:tcPr/>
                </a:tc>
                <a:tc>
                  <a:txBody>
                    <a:bodyPr/>
                    <a:lstStyle/>
                    <a:p>
                      <a:pPr marL="0" marR="0" lvl="0" indent="0" algn="l" rtl="0">
                        <a:spcBef>
                          <a:spcPts val="0"/>
                        </a:spcBef>
                        <a:spcAft>
                          <a:spcPts val="0"/>
                        </a:spcAft>
                        <a:buNone/>
                      </a:pPr>
                      <a:r>
                        <a:rPr lang="en-US" sz="1000" dirty="0"/>
                        <a:t>MPLS label</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a:txBody>
                    <a:bodyPr/>
                    <a:lstStyle/>
                    <a:p>
                      <a:pPr marL="0" marR="0" lvl="0" indent="0" algn="l" rtl="0">
                        <a:spcBef>
                          <a:spcPts val="0"/>
                        </a:spcBef>
                        <a:spcAft>
                          <a:spcPts val="0"/>
                        </a:spcAft>
                        <a:buNone/>
                      </a:pPr>
                      <a:r>
                        <a:rPr lang="en-US" sz="1000" dirty="0"/>
                        <a:t>600</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r h="228850">
                <a:tc gridSpan="2">
                  <a:txBody>
                    <a:bodyPr/>
                    <a:lstStyle/>
                    <a:p>
                      <a:pPr marL="0" marR="0" lvl="0" indent="0" algn="l" rtl="0">
                        <a:spcBef>
                          <a:spcPts val="0"/>
                        </a:spcBef>
                        <a:spcAft>
                          <a:spcPts val="0"/>
                        </a:spcAft>
                        <a:buNone/>
                      </a:pPr>
                      <a:r>
                        <a:rPr lang="en-US" sz="1000" b="1" dirty="0">
                          <a:solidFill>
                            <a:schemeClr val="lt1"/>
                          </a:solidFill>
                        </a:rPr>
                        <a:t>Extended communities</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tc hMerge="1">
                  <a:txBody>
                    <a:bodyPr/>
                    <a:lstStyle/>
                    <a:p>
                      <a:endParaRPr lang="en-US"/>
                    </a:p>
                  </a:txBody>
                  <a:tcPr/>
                </a:tc>
                <a:tc>
                  <a:txBody>
                    <a:bodyPr/>
                    <a:lstStyle/>
                    <a:p>
                      <a:pPr marL="0" marR="0" lvl="0" indent="0" algn="l" rtl="0">
                        <a:spcBef>
                          <a:spcPts val="0"/>
                        </a:spcBef>
                        <a:spcAft>
                          <a:spcPts val="0"/>
                        </a:spcAft>
                        <a:buNone/>
                      </a:pPr>
                      <a:r>
                        <a:rPr lang="en-US" sz="1000" b="1" dirty="0">
                          <a:solidFill>
                            <a:schemeClr val="lt1"/>
                          </a:solidFill>
                        </a:rPr>
                        <a:t>RT Extended Community</a:t>
                      </a:r>
                      <a:endParaRPr dirty="0"/>
                    </a:p>
                    <a:p>
                      <a:pPr marL="0" marR="0" lvl="0" indent="0" algn="l" rtl="0">
                        <a:spcBef>
                          <a:spcPts val="0"/>
                        </a:spcBef>
                        <a:spcAft>
                          <a:spcPts val="0"/>
                        </a:spcAft>
                        <a:buNone/>
                      </a:pPr>
                      <a:r>
                        <a:rPr lang="en-US" sz="1000" b="1" dirty="0">
                          <a:solidFill>
                            <a:schemeClr val="lt1"/>
                          </a:solidFill>
                        </a:rPr>
                        <a:t>Layer 2 EVPN Ext Community:</a:t>
                      </a:r>
                      <a:endParaRPr dirty="0"/>
                    </a:p>
                    <a:p>
                      <a:pPr marL="171450" marR="0" lvl="0" indent="-171450" algn="l" rtl="0">
                        <a:spcBef>
                          <a:spcPts val="0"/>
                        </a:spcBef>
                        <a:spcAft>
                          <a:spcPts val="0"/>
                        </a:spcAft>
                        <a:buClr>
                          <a:schemeClr val="lt1"/>
                        </a:buClr>
                        <a:buSzPts val="1000"/>
                        <a:buFont typeface="Arial"/>
                        <a:buChar char="•"/>
                      </a:pPr>
                      <a:r>
                        <a:rPr lang="en-US" sz="1000" b="1" dirty="0">
                          <a:solidFill>
                            <a:schemeClr val="lt1"/>
                          </a:solidFill>
                        </a:rPr>
                        <a:t>9000 L2 MTU (optional)</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5"/>
                  </a:ext>
                </a:extLst>
              </a:tr>
              <a:tr h="228850">
                <a:tc gridSpan="2">
                  <a:txBody>
                    <a:bodyPr/>
                    <a:lstStyle/>
                    <a:p>
                      <a:pPr marL="0" marR="0" lvl="0" indent="0" algn="l" rtl="0">
                        <a:spcBef>
                          <a:spcPts val="0"/>
                        </a:spcBef>
                        <a:spcAft>
                          <a:spcPts val="0"/>
                        </a:spcAft>
                        <a:buNone/>
                      </a:pPr>
                      <a:r>
                        <a:rPr lang="en-US" sz="1000" dirty="0"/>
                        <a:t>Next-hop</a:t>
                      </a:r>
                      <a:endParaRPr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r>
                        <a:rPr lang="en-US" sz="1000" dirty="0"/>
                        <a:t>Loopback IP address of PE1</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6"/>
                  </a:ext>
                </a:extLst>
              </a:tr>
              <a:tr h="228850">
                <a:tc gridSpan="2">
                  <a:txBody>
                    <a:bodyPr/>
                    <a:lstStyle/>
                    <a:p>
                      <a:pPr marL="0" marR="0" lvl="0" indent="0" algn="l" rtl="0">
                        <a:lnSpc>
                          <a:spcPct val="100000"/>
                        </a:lnSpc>
                        <a:spcBef>
                          <a:spcPts val="0"/>
                        </a:spcBef>
                        <a:spcAft>
                          <a:spcPts val="0"/>
                        </a:spcAft>
                        <a:buClr>
                          <a:schemeClr val="dk1"/>
                        </a:buClr>
                        <a:buSzPts val="1000"/>
                        <a:buFont typeface="Arial"/>
                        <a:buNone/>
                      </a:pPr>
                      <a:r>
                        <a:rPr lang="en-US" sz="1000" dirty="0"/>
                        <a:t>Other attributes (Origin, AS-PATH, LOCAL_PREF, …)</a:t>
                      </a: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tc hMerge="1">
                  <a:txBody>
                    <a:bodyPr/>
                    <a:lstStyle/>
                    <a:p>
                      <a:endParaRPr lang="en-US"/>
                    </a:p>
                  </a:txBody>
                  <a:tcPr/>
                </a:tc>
                <a:tc>
                  <a:txBody>
                    <a:bodyPr/>
                    <a:lstStyle/>
                    <a:p>
                      <a:pPr marL="0" marR="0" lvl="0" indent="0" algn="l" rtl="0">
                        <a:spcBef>
                          <a:spcPts val="0"/>
                        </a:spcBef>
                        <a:spcAft>
                          <a:spcPts val="0"/>
                        </a:spcAft>
                        <a:buNone/>
                      </a:pPr>
                      <a:endParaRPr sz="1000" dirty="0"/>
                    </a:p>
                  </a:txBody>
                  <a:tcPr marL="91450" marR="91450" marT="45725" marB="45725"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7"/>
                  </a:ext>
                </a:extLst>
              </a:tr>
            </a:tbl>
          </a:graphicData>
        </a:graphic>
      </p:graphicFrame>
      <p:sp>
        <p:nvSpPr>
          <p:cNvPr id="1263" name="Google Shape;1263;p95"/>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Ethernet Auto-Discovery (Type 1) EVPN VPWS Routes</a:t>
            </a:r>
            <a:br>
              <a:rPr lang="en-US" sz="2250" dirty="0"/>
            </a:br>
            <a:r>
              <a:rPr lang="en-US" sz="1620" dirty="0"/>
              <a:t>Per Ethernet Virtual Instance (EVI): VPWS Signaling (</a:t>
            </a:r>
            <a:r>
              <a:rPr lang="en-US" sz="1620" b="1" dirty="0"/>
              <a:t>Single Homed</a:t>
            </a:r>
            <a:r>
              <a:rPr lang="en-US" sz="1620" dirty="0"/>
              <a:t>)</a:t>
            </a:r>
            <a:endParaRPr sz="1620" b="0" dirty="0"/>
          </a:p>
        </p:txBody>
      </p:sp>
      <p:sp>
        <p:nvSpPr>
          <p:cNvPr id="1264" name="Google Shape;1264;p95"/>
          <p:cNvSpPr txBox="1"/>
          <p:nvPr/>
        </p:nvSpPr>
        <p:spPr>
          <a:xfrm>
            <a:off x="3331230" y="4609423"/>
            <a:ext cx="5470825" cy="145757"/>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0, RT for EVI, ETID 100, Label </a:t>
            </a:r>
            <a:r>
              <a:rPr lang="en-US" sz="900" dirty="0">
                <a:solidFill>
                  <a:srgbClr val="333333"/>
                </a:solidFill>
                <a:latin typeface="Arial"/>
                <a:ea typeface="Arial"/>
                <a:cs typeface="Arial"/>
                <a:sym typeface="Arial"/>
              </a:rPr>
              <a:t>6</a:t>
            </a:r>
            <a:r>
              <a:rPr lang="en-US" sz="900" i="0" u="none" strike="noStrike" cap="none" dirty="0">
                <a:solidFill>
                  <a:srgbClr val="333333"/>
                </a:solidFill>
                <a:latin typeface="Arial"/>
                <a:ea typeface="Arial"/>
                <a:cs typeface="Arial"/>
                <a:sym typeface="Arial"/>
              </a:rPr>
              <a:t>00, MTU 9000</a:t>
            </a:r>
            <a:endParaRPr sz="900" b="1" i="0" u="none" strike="noStrike" cap="none" dirty="0">
              <a:solidFill>
                <a:srgbClr val="333333"/>
              </a:solidFill>
              <a:latin typeface="Arial"/>
              <a:ea typeface="Arial"/>
              <a:cs typeface="Arial"/>
              <a:sym typeface="Arial"/>
            </a:endParaRPr>
          </a:p>
        </p:txBody>
      </p:sp>
      <p:sp>
        <p:nvSpPr>
          <p:cNvPr id="1265" name="Google Shape;1265;p95"/>
          <p:cNvSpPr/>
          <p:nvPr/>
        </p:nvSpPr>
        <p:spPr>
          <a:xfrm rot="-5400000">
            <a:off x="3119784" y="4563613"/>
            <a:ext cx="179381"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266" name="Google Shape;1266;p95"/>
          <p:cNvPicPr preferRelativeResize="0"/>
          <p:nvPr/>
        </p:nvPicPr>
        <p:blipFill rotWithShape="1">
          <a:blip r:embed="rId3">
            <a:alphaModFix/>
          </a:blip>
          <a:srcRect/>
          <a:stretch/>
        </p:blipFill>
        <p:spPr>
          <a:xfrm>
            <a:off x="3590853" y="3229840"/>
            <a:ext cx="2019455" cy="1173271"/>
          </a:xfrm>
          <a:prstGeom prst="rect">
            <a:avLst/>
          </a:prstGeom>
          <a:solidFill>
            <a:schemeClr val="lt1"/>
          </a:solidFill>
          <a:ln>
            <a:noFill/>
          </a:ln>
        </p:spPr>
      </p:pic>
      <p:grpSp>
        <p:nvGrpSpPr>
          <p:cNvPr id="1267" name="Google Shape;1267;p95"/>
          <p:cNvGrpSpPr/>
          <p:nvPr/>
        </p:nvGrpSpPr>
        <p:grpSpPr>
          <a:xfrm flipH="1">
            <a:off x="939543" y="3184889"/>
            <a:ext cx="6636913" cy="1383719"/>
            <a:chOff x="1646015" y="3208500"/>
            <a:chExt cx="6536831" cy="1383719"/>
          </a:xfrm>
        </p:grpSpPr>
        <p:cxnSp>
          <p:nvCxnSpPr>
            <p:cNvPr id="1268" name="Google Shape;1268;p95"/>
            <p:cNvCxnSpPr/>
            <p:nvPr/>
          </p:nvCxnSpPr>
          <p:spPr>
            <a:xfrm>
              <a:off x="3167037" y="3827687"/>
              <a:ext cx="415477" cy="12400"/>
            </a:xfrm>
            <a:prstGeom prst="straightConnector1">
              <a:avLst/>
            </a:prstGeom>
            <a:noFill/>
            <a:ln w="19050" cap="flat" cmpd="sng">
              <a:solidFill>
                <a:srgbClr val="C3C3C3"/>
              </a:solidFill>
              <a:prstDash val="solid"/>
              <a:round/>
              <a:headEnd type="none" w="sm" len="sm"/>
              <a:tailEnd type="none" w="sm" len="sm"/>
            </a:ln>
          </p:spPr>
        </p:cxnSp>
        <p:grpSp>
          <p:nvGrpSpPr>
            <p:cNvPr id="1269" name="Google Shape;1269;p95"/>
            <p:cNvGrpSpPr/>
            <p:nvPr/>
          </p:nvGrpSpPr>
          <p:grpSpPr>
            <a:xfrm>
              <a:off x="1646015" y="3208500"/>
              <a:ext cx="6536831" cy="1383719"/>
              <a:chOff x="1646015" y="3208500"/>
              <a:chExt cx="6536831" cy="1383719"/>
            </a:xfrm>
          </p:grpSpPr>
          <p:grpSp>
            <p:nvGrpSpPr>
              <p:cNvPr id="1270" name="Google Shape;1270;p95"/>
              <p:cNvGrpSpPr/>
              <p:nvPr/>
            </p:nvGrpSpPr>
            <p:grpSpPr>
              <a:xfrm>
                <a:off x="1646015" y="3208500"/>
                <a:ext cx="6536831" cy="1383719"/>
                <a:chOff x="405107" y="3669867"/>
                <a:chExt cx="9234480" cy="2307206"/>
              </a:xfrm>
            </p:grpSpPr>
            <p:sp>
              <p:nvSpPr>
                <p:cNvPr id="1271" name="Google Shape;1271;p95"/>
                <p:cNvSpPr txBox="1"/>
                <p:nvPr/>
              </p:nvSpPr>
              <p:spPr>
                <a:xfrm>
                  <a:off x="6021175" y="3669867"/>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cxnSp>
              <p:nvCxnSpPr>
                <p:cNvPr id="1272" name="Google Shape;1272;p95"/>
                <p:cNvCxnSpPr/>
                <p:nvPr/>
              </p:nvCxnSpPr>
              <p:spPr>
                <a:xfrm rot="10800000">
                  <a:off x="7127711" y="4236355"/>
                  <a:ext cx="1009492" cy="449197"/>
                </a:xfrm>
                <a:prstGeom prst="straightConnector1">
                  <a:avLst/>
                </a:prstGeom>
                <a:noFill/>
                <a:ln w="12700" cap="flat" cmpd="sng">
                  <a:solidFill>
                    <a:srgbClr val="333333"/>
                  </a:solidFill>
                  <a:prstDash val="solid"/>
                  <a:round/>
                  <a:headEnd type="none" w="sm" len="sm"/>
                  <a:tailEnd type="none" w="sm" len="sm"/>
                </a:ln>
              </p:spPr>
            </p:cxnSp>
            <p:cxnSp>
              <p:nvCxnSpPr>
                <p:cNvPr id="1273" name="Google Shape;1273;p95"/>
                <p:cNvCxnSpPr/>
                <p:nvPr/>
              </p:nvCxnSpPr>
              <p:spPr>
                <a:xfrm flipH="1">
                  <a:off x="7119941" y="4685552"/>
                  <a:ext cx="1017262" cy="607115"/>
                </a:xfrm>
                <a:prstGeom prst="straightConnector1">
                  <a:avLst/>
                </a:prstGeom>
                <a:noFill/>
                <a:ln w="28575" cap="flat" cmpd="sng">
                  <a:solidFill>
                    <a:srgbClr val="333333"/>
                  </a:solidFill>
                  <a:prstDash val="dash"/>
                  <a:round/>
                  <a:headEnd type="none" w="sm" len="sm"/>
                  <a:tailEnd type="none" w="sm" len="sm"/>
                </a:ln>
              </p:spPr>
            </p:cxnSp>
            <p:sp>
              <p:nvSpPr>
                <p:cNvPr id="1274" name="Google Shape;1274;p95"/>
                <p:cNvSpPr/>
                <p:nvPr/>
              </p:nvSpPr>
              <p:spPr>
                <a:xfrm>
                  <a:off x="7175533" y="4216309"/>
                  <a:ext cx="108561" cy="109757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275" name="Google Shape;1275;p95"/>
                <p:cNvSpPr txBox="1"/>
                <p:nvPr/>
              </p:nvSpPr>
              <p:spPr>
                <a:xfrm>
                  <a:off x="7134337" y="5429976"/>
                  <a:ext cx="2505250" cy="54709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276" name="Google Shape;1276;p95"/>
                <p:cNvSpPr/>
                <p:nvPr/>
              </p:nvSpPr>
              <p:spPr>
                <a:xfrm>
                  <a:off x="7205760" y="4256464"/>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277" name="Google Shape;1277;p95"/>
                <p:cNvSpPr/>
                <p:nvPr/>
              </p:nvSpPr>
              <p:spPr>
                <a:xfrm>
                  <a:off x="7205760" y="5205789"/>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278" name="Google Shape;1278;p95"/>
                <p:cNvSpPr txBox="1"/>
                <p:nvPr/>
              </p:nvSpPr>
              <p:spPr>
                <a:xfrm flipH="1">
                  <a:off x="405107" y="4137284"/>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279" name="Google Shape;1279;p95"/>
                <p:cNvCxnSpPr/>
                <p:nvPr/>
              </p:nvCxnSpPr>
              <p:spPr>
                <a:xfrm rot="10800000" flipH="1">
                  <a:off x="955271" y="4754440"/>
                  <a:ext cx="958841" cy="2861"/>
                </a:xfrm>
                <a:prstGeom prst="straightConnector1">
                  <a:avLst/>
                </a:prstGeom>
                <a:noFill/>
                <a:ln w="12700" cap="flat" cmpd="sng">
                  <a:solidFill>
                    <a:srgbClr val="333333"/>
                  </a:solidFill>
                  <a:prstDash val="solid"/>
                  <a:round/>
                  <a:headEnd type="none" w="sm" len="sm"/>
                  <a:tailEnd type="none" w="sm" len="sm"/>
                </a:ln>
              </p:spPr>
            </p:cxnSp>
            <p:sp>
              <p:nvSpPr>
                <p:cNvPr id="1280" name="Google Shape;1280;p95"/>
                <p:cNvSpPr txBox="1"/>
                <p:nvPr/>
              </p:nvSpPr>
              <p:spPr>
                <a:xfrm>
                  <a:off x="6004265" y="5372704"/>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1281" name="Google Shape;1281;p95"/>
                <p:cNvSpPr txBox="1"/>
                <p:nvPr/>
              </p:nvSpPr>
              <p:spPr>
                <a:xfrm>
                  <a:off x="1915434" y="4085872"/>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282" name="Google Shape;1282;p95"/>
              <p:cNvPicPr preferRelativeResize="0"/>
              <p:nvPr/>
            </p:nvPicPr>
            <p:blipFill rotWithShape="1">
              <a:blip r:embed="rId4">
                <a:alphaModFix/>
              </a:blip>
              <a:srcRect/>
              <a:stretch/>
            </p:blipFill>
            <p:spPr>
              <a:xfrm>
                <a:off x="2769695" y="3643742"/>
                <a:ext cx="397342" cy="367890"/>
              </a:xfrm>
              <a:prstGeom prst="rect">
                <a:avLst/>
              </a:prstGeom>
              <a:noFill/>
              <a:ln>
                <a:noFill/>
              </a:ln>
            </p:spPr>
          </p:pic>
          <p:sp>
            <p:nvSpPr>
              <p:cNvPr id="1283" name="Google Shape;1283;p95"/>
              <p:cNvSpPr/>
              <p:nvPr/>
            </p:nvSpPr>
            <p:spPr>
              <a:xfrm flipH="1">
                <a:off x="2714198" y="3792949"/>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284" name="Google Shape;1284;p95"/>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285" name="Google Shape;1285;p95"/>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286" name="Google Shape;1286;p95"/>
              <p:cNvSpPr/>
              <p:nvPr/>
            </p:nvSpPr>
            <p:spPr>
              <a:xfrm>
                <a:off x="6248933" y="3482233"/>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287" name="Google Shape;1287;p95"/>
              <p:cNvSpPr/>
              <p:nvPr/>
            </p:nvSpPr>
            <p:spPr>
              <a:xfrm>
                <a:off x="6243432" y="4115744"/>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288" name="Google Shape;1288;p95"/>
              <p:cNvPicPr preferRelativeResize="0"/>
              <p:nvPr/>
            </p:nvPicPr>
            <p:blipFill rotWithShape="1">
              <a:blip r:embed="rId5">
                <a:alphaModFix/>
              </a:blip>
              <a:srcRect/>
              <a:stretch/>
            </p:blipFill>
            <p:spPr>
              <a:xfrm>
                <a:off x="1731585" y="3720001"/>
                <a:ext cx="303876" cy="281352"/>
              </a:xfrm>
              <a:prstGeom prst="rect">
                <a:avLst/>
              </a:prstGeom>
              <a:noFill/>
              <a:ln>
                <a:noFill/>
              </a:ln>
            </p:spPr>
          </p:pic>
          <p:pic>
            <p:nvPicPr>
              <p:cNvPr id="1289" name="Google Shape;1289;p95"/>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290" name="Google Shape;1290;p95"/>
              <p:cNvSpPr txBox="1"/>
              <p:nvPr/>
            </p:nvSpPr>
            <p:spPr>
              <a:xfrm flipH="1">
                <a:off x="6938470" y="343785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291" name="Google Shape;1291;p95"/>
            <p:cNvSpPr txBox="1"/>
            <p:nvPr/>
          </p:nvSpPr>
          <p:spPr>
            <a:xfrm>
              <a:off x="3868254" y="384008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292" name="Google Shape;1292;p95"/>
            <p:cNvCxnSpPr/>
            <p:nvPr/>
          </p:nvCxnSpPr>
          <p:spPr>
            <a:xfrm>
              <a:off x="4918296" y="3481436"/>
              <a:ext cx="1025337" cy="22638"/>
            </a:xfrm>
            <a:prstGeom prst="straightConnector1">
              <a:avLst/>
            </a:prstGeom>
            <a:noFill/>
            <a:ln w="19050" cap="flat" cmpd="sng">
              <a:solidFill>
                <a:srgbClr val="C3C3C3"/>
              </a:solidFill>
              <a:prstDash val="solid"/>
              <a:round/>
              <a:headEnd type="none" w="sm" len="sm"/>
              <a:tailEnd type="none" w="sm" len="sm"/>
            </a:ln>
          </p:spPr>
        </p:cxnSp>
        <p:cxnSp>
          <p:nvCxnSpPr>
            <p:cNvPr id="1293" name="Google Shape;1293;p95"/>
            <p:cNvCxnSpPr/>
            <p:nvPr/>
          </p:nvCxnSpPr>
          <p:spPr>
            <a:xfrm rot="10800000" flipH="1">
              <a:off x="5550956" y="4185298"/>
              <a:ext cx="372116" cy="9184"/>
            </a:xfrm>
            <a:prstGeom prst="straightConnector1">
              <a:avLst/>
            </a:prstGeom>
            <a:noFill/>
            <a:ln w="19050" cap="flat" cmpd="sng">
              <a:solidFill>
                <a:srgbClr val="C3C3C3"/>
              </a:solidFill>
              <a:prstDash val="solid"/>
              <a:round/>
              <a:headEnd type="none" w="sm" len="sm"/>
              <a:tailEnd type="none" w="sm" len="sm"/>
            </a:ln>
          </p:spPr>
        </p:cxnSp>
        <p:sp>
          <p:nvSpPr>
            <p:cNvPr id="1294" name="Google Shape;1294;p95"/>
            <p:cNvSpPr/>
            <p:nvPr/>
          </p:nvSpPr>
          <p:spPr>
            <a:xfrm>
              <a:off x="3133060" y="3501656"/>
              <a:ext cx="1241908" cy="248093"/>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295" name="Google Shape;1295;p95"/>
            <p:cNvPicPr preferRelativeResize="0"/>
            <p:nvPr/>
          </p:nvPicPr>
          <p:blipFill rotWithShape="1">
            <a:blip r:embed="rId6">
              <a:alphaModFix/>
            </a:blip>
            <a:srcRect/>
            <a:stretch/>
          </p:blipFill>
          <p:spPr>
            <a:xfrm>
              <a:off x="4374969" y="3359421"/>
              <a:ext cx="313966" cy="290694"/>
            </a:xfrm>
            <a:prstGeom prst="rect">
              <a:avLst/>
            </a:prstGeom>
            <a:noFill/>
            <a:ln>
              <a:noFill/>
            </a:ln>
          </p:spPr>
        </p:pic>
        <p:sp>
          <p:nvSpPr>
            <p:cNvPr id="1296" name="Google Shape;1296;p95"/>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297" name="Google Shape;1297;p95"/>
            <p:cNvSpPr/>
            <p:nvPr/>
          </p:nvSpPr>
          <p:spPr>
            <a:xfrm>
              <a:off x="4664149" y="3572540"/>
              <a:ext cx="1261730" cy="60960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298" name="Google Shape;1298;p95"/>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299" name="Google Shape;1299;p95"/>
            <p:cNvSpPr txBox="1"/>
            <p:nvPr/>
          </p:nvSpPr>
          <p:spPr>
            <a:xfrm>
              <a:off x="4361620" y="3576350"/>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sp>
        <p:nvSpPr>
          <p:cNvPr id="1300" name="Google Shape;1300;p95"/>
          <p:cNvSpPr/>
          <p:nvPr/>
        </p:nvSpPr>
        <p:spPr>
          <a:xfrm>
            <a:off x="5896385" y="3418454"/>
            <a:ext cx="715234" cy="647796"/>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p98"/>
          <p:cNvSpPr txBox="1">
            <a:spLocks noGrp="1"/>
          </p:cNvSpPr>
          <p:nvPr>
            <p:ph type="title"/>
          </p:nvPr>
        </p:nvSpPr>
        <p:spPr>
          <a:xfrm>
            <a:off x="462159" y="258108"/>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Mass Withdrawal Operation</a:t>
            </a:r>
            <a:endParaRPr dirty="0"/>
          </a:p>
        </p:txBody>
      </p:sp>
      <p:sp>
        <p:nvSpPr>
          <p:cNvPr id="1439" name="Google Shape;1439;p98"/>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23</a:t>
            </a:fld>
            <a:endParaRPr dirty="0">
              <a:solidFill>
                <a:srgbClr val="FFFFFE"/>
              </a:solidFill>
            </a:endParaRPr>
          </a:p>
        </p:txBody>
      </p:sp>
      <p:sp>
        <p:nvSpPr>
          <p:cNvPr id="1440" name="Google Shape;1440;p98"/>
          <p:cNvSpPr/>
          <p:nvPr/>
        </p:nvSpPr>
        <p:spPr>
          <a:xfrm>
            <a:off x="470767" y="877225"/>
            <a:ext cx="8252435" cy="900285"/>
          </a:xfrm>
          <a:prstGeom prst="rect">
            <a:avLst/>
          </a:prstGeom>
          <a:noFill/>
          <a:ln w="31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342900" marR="0" lvl="0" indent="-342900" algn="l" rtl="0">
              <a:lnSpc>
                <a:spcPct val="100000"/>
              </a:lnSpc>
              <a:spcBef>
                <a:spcPts val="0"/>
              </a:spcBef>
              <a:spcAft>
                <a:spcPts val="0"/>
              </a:spcAft>
              <a:buClr>
                <a:srgbClr val="333333"/>
              </a:buClr>
              <a:buSzPts val="1600"/>
              <a:buFont typeface="Arial"/>
              <a:buAutoNum type="arabicPeriod"/>
            </a:pPr>
            <a:r>
              <a:rPr lang="en-US" sz="1600" dirty="0">
                <a:solidFill>
                  <a:srgbClr val="333333"/>
                </a:solidFill>
                <a:latin typeface="Arial"/>
                <a:ea typeface="Arial"/>
                <a:cs typeface="Arial"/>
                <a:sym typeface="Arial"/>
              </a:rPr>
              <a:t>Connection between PE3 and CE2 goes down</a:t>
            </a:r>
            <a:endParaRPr dirty="0"/>
          </a:p>
          <a:p>
            <a:pPr marL="342900" marR="0" lvl="0" indent="-342900" algn="l" rtl="0">
              <a:lnSpc>
                <a:spcPct val="100000"/>
              </a:lnSpc>
              <a:spcBef>
                <a:spcPts val="200"/>
              </a:spcBef>
              <a:spcAft>
                <a:spcPts val="0"/>
              </a:spcAft>
              <a:buClr>
                <a:srgbClr val="333333"/>
              </a:buClr>
              <a:buSzPts val="1600"/>
              <a:buFont typeface="Arial"/>
              <a:buAutoNum type="arabicPeriod"/>
            </a:pPr>
            <a:r>
              <a:rPr lang="en-US" sz="1600" dirty="0">
                <a:solidFill>
                  <a:srgbClr val="333333"/>
                </a:solidFill>
                <a:latin typeface="Arial"/>
                <a:ea typeface="Arial"/>
                <a:cs typeface="Arial"/>
                <a:sym typeface="Arial"/>
              </a:rPr>
              <a:t>PE3 first withdraws route for ESI before withdrawing all Ethernet A-D per EVI routes</a:t>
            </a:r>
            <a:endParaRPr sz="1600" dirty="0">
              <a:solidFill>
                <a:srgbClr val="333333"/>
              </a:solidFill>
              <a:latin typeface="Arial"/>
              <a:ea typeface="Arial"/>
              <a:cs typeface="Arial"/>
              <a:sym typeface="Arial"/>
            </a:endParaRPr>
          </a:p>
          <a:p>
            <a:pPr marL="342900" marR="0" lvl="0" indent="-342900" algn="l" rtl="0">
              <a:lnSpc>
                <a:spcPct val="100000"/>
              </a:lnSpc>
              <a:spcBef>
                <a:spcPts val="200"/>
              </a:spcBef>
              <a:spcAft>
                <a:spcPts val="0"/>
              </a:spcAft>
              <a:buClr>
                <a:srgbClr val="333333"/>
              </a:buClr>
              <a:buSzPts val="1600"/>
              <a:buFont typeface="Arial"/>
              <a:buAutoNum type="arabicPeriod"/>
            </a:pPr>
            <a:r>
              <a:rPr lang="en-US" sz="1600" dirty="0">
                <a:solidFill>
                  <a:srgbClr val="333333"/>
                </a:solidFill>
                <a:latin typeface="Arial"/>
                <a:ea typeface="Arial"/>
                <a:cs typeface="Arial"/>
                <a:sym typeface="Arial"/>
              </a:rPr>
              <a:t>When PE1 sees that ESI is withdrawn, it flushes all routes on that ESI from the FIB</a:t>
            </a:r>
            <a:endParaRPr dirty="0"/>
          </a:p>
        </p:txBody>
      </p:sp>
      <p:sp>
        <p:nvSpPr>
          <p:cNvPr id="1441" name="Google Shape;1441;p98"/>
          <p:cNvSpPr/>
          <p:nvPr/>
        </p:nvSpPr>
        <p:spPr>
          <a:xfrm>
            <a:off x="6249608" y="4136324"/>
            <a:ext cx="292309" cy="292309"/>
          </a:xfrm>
          <a:prstGeom prst="ellipse">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2</a:t>
            </a:r>
            <a:endParaRPr dirty="0"/>
          </a:p>
        </p:txBody>
      </p:sp>
      <p:sp>
        <p:nvSpPr>
          <p:cNvPr id="1442" name="Google Shape;1442;p98"/>
          <p:cNvSpPr/>
          <p:nvPr/>
        </p:nvSpPr>
        <p:spPr>
          <a:xfrm rot="-5400000">
            <a:off x="2244981" y="3715995"/>
            <a:ext cx="234884" cy="220977"/>
          </a:xfrm>
          <a:prstGeom prst="triangle">
            <a:avLst>
              <a:gd name="adj" fmla="val 50000"/>
            </a:avLst>
          </a:prstGeom>
          <a:solidFill>
            <a:srgbClr val="88888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1" i="0" u="none" strike="noStrike" cap="none" dirty="0">
              <a:solidFill>
                <a:schemeClr val="lt1"/>
              </a:solidFill>
              <a:latin typeface="Arial"/>
              <a:ea typeface="Arial"/>
              <a:cs typeface="Arial"/>
              <a:sym typeface="Arial"/>
            </a:endParaRPr>
          </a:p>
        </p:txBody>
      </p:sp>
      <p:sp>
        <p:nvSpPr>
          <p:cNvPr id="1443" name="Google Shape;1443;p98"/>
          <p:cNvSpPr txBox="1"/>
          <p:nvPr/>
        </p:nvSpPr>
        <p:spPr>
          <a:xfrm>
            <a:off x="2489247" y="3728483"/>
            <a:ext cx="3550136" cy="215443"/>
          </a:xfrm>
          <a:prstGeom prst="rect">
            <a:avLst/>
          </a:prstGeom>
          <a:solidFill>
            <a:srgbClr val="888888"/>
          </a:solidFill>
          <a:ln>
            <a:noFill/>
          </a:ln>
        </p:spPr>
        <p:txBody>
          <a:bodyPr spcFirstLastPara="1" wrap="square" lIns="91425" tIns="45700" rIns="91425" bIns="45700" anchor="t" anchorCtr="0">
            <a:noAutofit/>
          </a:bodyPr>
          <a:lstStyle/>
          <a:p>
            <a:pPr marL="0" marR="0" lvl="2" indent="0" algn="ctr" rtl="0">
              <a:spcBef>
                <a:spcPts val="0"/>
              </a:spcBef>
              <a:spcAft>
                <a:spcPts val="0"/>
              </a:spcAft>
              <a:buNone/>
            </a:pPr>
            <a:r>
              <a:rPr lang="en-US" sz="800" b="1" i="0" u="none" strike="noStrike" cap="none" dirty="0">
                <a:solidFill>
                  <a:schemeClr val="lt1"/>
                </a:solidFill>
                <a:latin typeface="Arial"/>
                <a:ea typeface="Arial"/>
                <a:cs typeface="Arial"/>
                <a:sym typeface="Arial"/>
              </a:rPr>
              <a:t>Withdraw Ethernet AD per-ES (type-1) Route for ESI</a:t>
            </a:r>
            <a:endParaRPr sz="800" b="1" i="0" u="none" strike="noStrike" cap="none" dirty="0">
              <a:solidFill>
                <a:schemeClr val="lt1"/>
              </a:solidFill>
              <a:latin typeface="Arial"/>
              <a:ea typeface="Arial"/>
              <a:cs typeface="Arial"/>
              <a:sym typeface="Arial"/>
            </a:endParaRPr>
          </a:p>
        </p:txBody>
      </p:sp>
      <p:grpSp>
        <p:nvGrpSpPr>
          <p:cNvPr id="1444" name="Google Shape;1444;p98"/>
          <p:cNvGrpSpPr/>
          <p:nvPr/>
        </p:nvGrpSpPr>
        <p:grpSpPr>
          <a:xfrm>
            <a:off x="159534" y="1967653"/>
            <a:ext cx="8863277" cy="2132116"/>
            <a:chOff x="153711" y="2313162"/>
            <a:chExt cx="8863277" cy="2132116"/>
          </a:xfrm>
        </p:grpSpPr>
        <p:sp>
          <p:nvSpPr>
            <p:cNvPr id="1445" name="Google Shape;1445;p98"/>
            <p:cNvSpPr/>
            <p:nvPr/>
          </p:nvSpPr>
          <p:spPr>
            <a:xfrm>
              <a:off x="1981668" y="3477685"/>
              <a:ext cx="292309" cy="292309"/>
            </a:xfrm>
            <a:prstGeom prst="ellipse">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3</a:t>
              </a:r>
              <a:endParaRPr dirty="0"/>
            </a:p>
          </p:txBody>
        </p:sp>
        <p:sp>
          <p:nvSpPr>
            <p:cNvPr id="1446" name="Google Shape;1446;p98"/>
            <p:cNvSpPr/>
            <p:nvPr/>
          </p:nvSpPr>
          <p:spPr>
            <a:xfrm>
              <a:off x="7111514" y="3430625"/>
              <a:ext cx="292309" cy="292309"/>
            </a:xfrm>
            <a:prstGeom prst="ellipse">
              <a:avLst/>
            </a:prstGeom>
            <a:solidFill>
              <a:schemeClr val="dk1"/>
            </a:solidFill>
            <a:ln w="9525" cap="flat" cmpd="sng">
              <a:solidFill>
                <a:schemeClr val="dk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1</a:t>
              </a:r>
              <a:endParaRPr dirty="0"/>
            </a:p>
          </p:txBody>
        </p:sp>
        <p:grpSp>
          <p:nvGrpSpPr>
            <p:cNvPr id="1447" name="Google Shape;1447;p98"/>
            <p:cNvGrpSpPr/>
            <p:nvPr/>
          </p:nvGrpSpPr>
          <p:grpSpPr>
            <a:xfrm>
              <a:off x="1131354" y="2313162"/>
              <a:ext cx="7027525" cy="2132116"/>
              <a:chOff x="1168594" y="2394200"/>
              <a:chExt cx="7027525" cy="2132116"/>
            </a:xfrm>
          </p:grpSpPr>
          <p:pic>
            <p:nvPicPr>
              <p:cNvPr id="1448" name="Google Shape;1448;p98"/>
              <p:cNvPicPr preferRelativeResize="0"/>
              <p:nvPr/>
            </p:nvPicPr>
            <p:blipFill rotWithShape="1">
              <a:blip r:embed="rId3">
                <a:alphaModFix/>
              </a:blip>
              <a:srcRect/>
              <a:stretch/>
            </p:blipFill>
            <p:spPr>
              <a:xfrm>
                <a:off x="3135192" y="2480040"/>
                <a:ext cx="2576028" cy="1496631"/>
              </a:xfrm>
              <a:prstGeom prst="rect">
                <a:avLst/>
              </a:prstGeom>
              <a:noFill/>
              <a:ln>
                <a:noFill/>
              </a:ln>
            </p:spPr>
          </p:pic>
          <p:grpSp>
            <p:nvGrpSpPr>
              <p:cNvPr id="1449" name="Google Shape;1449;p98"/>
              <p:cNvGrpSpPr/>
              <p:nvPr/>
            </p:nvGrpSpPr>
            <p:grpSpPr>
              <a:xfrm>
                <a:off x="1168594" y="2394200"/>
                <a:ext cx="7027525" cy="2132116"/>
                <a:chOff x="1857486" y="3143007"/>
                <a:chExt cx="5843611" cy="1626730"/>
              </a:xfrm>
            </p:grpSpPr>
            <p:grpSp>
              <p:nvGrpSpPr>
                <p:cNvPr id="1450" name="Google Shape;1450;p98"/>
                <p:cNvGrpSpPr/>
                <p:nvPr/>
              </p:nvGrpSpPr>
              <p:grpSpPr>
                <a:xfrm>
                  <a:off x="1857486" y="3143007"/>
                  <a:ext cx="5843611" cy="1626730"/>
                  <a:chOff x="1857486" y="3143007"/>
                  <a:chExt cx="5843611" cy="1626730"/>
                </a:xfrm>
              </p:grpSpPr>
              <p:grpSp>
                <p:nvGrpSpPr>
                  <p:cNvPr id="1451" name="Google Shape;1451;p98"/>
                  <p:cNvGrpSpPr/>
                  <p:nvPr/>
                </p:nvGrpSpPr>
                <p:grpSpPr>
                  <a:xfrm>
                    <a:off x="1857486" y="3143007"/>
                    <a:ext cx="5843611" cy="1626730"/>
                    <a:chOff x="703849" y="3560664"/>
                    <a:chExt cx="8255178" cy="2712402"/>
                  </a:xfrm>
                </p:grpSpPr>
                <p:sp>
                  <p:nvSpPr>
                    <p:cNvPr id="1452" name="Google Shape;1452;p98"/>
                    <p:cNvSpPr txBox="1"/>
                    <p:nvPr/>
                  </p:nvSpPr>
                  <p:spPr>
                    <a:xfrm>
                      <a:off x="6494369" y="3560664"/>
                      <a:ext cx="557756"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cxnSp>
                  <p:nvCxnSpPr>
                    <p:cNvPr id="1453" name="Google Shape;1453;p98"/>
                    <p:cNvCxnSpPr/>
                    <p:nvPr/>
                  </p:nvCxnSpPr>
                  <p:spPr>
                    <a:xfrm rot="10800000">
                      <a:off x="7127711" y="4236355"/>
                      <a:ext cx="1009492" cy="449197"/>
                    </a:xfrm>
                    <a:prstGeom prst="straightConnector1">
                      <a:avLst/>
                    </a:prstGeom>
                    <a:noFill/>
                    <a:ln w="12700" cap="flat" cmpd="sng">
                      <a:solidFill>
                        <a:srgbClr val="333333"/>
                      </a:solidFill>
                      <a:prstDash val="solid"/>
                      <a:round/>
                      <a:headEnd type="none" w="sm" len="sm"/>
                      <a:tailEnd type="none" w="sm" len="sm"/>
                    </a:ln>
                  </p:spPr>
                </p:cxnSp>
                <p:cxnSp>
                  <p:nvCxnSpPr>
                    <p:cNvPr id="1454" name="Google Shape;1454;p98"/>
                    <p:cNvCxnSpPr/>
                    <p:nvPr/>
                  </p:nvCxnSpPr>
                  <p:spPr>
                    <a:xfrm flipH="1">
                      <a:off x="7119941" y="4685552"/>
                      <a:ext cx="1017262" cy="607115"/>
                    </a:xfrm>
                    <a:prstGeom prst="straightConnector1">
                      <a:avLst/>
                    </a:prstGeom>
                    <a:noFill/>
                    <a:ln w="12700" cap="flat" cmpd="sng">
                      <a:solidFill>
                        <a:srgbClr val="333333"/>
                      </a:solidFill>
                      <a:prstDash val="solid"/>
                      <a:round/>
                      <a:headEnd type="none" w="sm" len="sm"/>
                      <a:tailEnd type="none" w="sm" len="sm"/>
                    </a:ln>
                  </p:spPr>
                </p:cxnSp>
                <p:sp>
                  <p:nvSpPr>
                    <p:cNvPr id="1455" name="Google Shape;1455;p98"/>
                    <p:cNvSpPr/>
                    <p:nvPr/>
                  </p:nvSpPr>
                  <p:spPr>
                    <a:xfrm>
                      <a:off x="7175533" y="4216309"/>
                      <a:ext cx="108561" cy="109757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456" name="Google Shape;1456;p98"/>
                    <p:cNvSpPr txBox="1"/>
                    <p:nvPr/>
                  </p:nvSpPr>
                  <p:spPr>
                    <a:xfrm>
                      <a:off x="6907577" y="5685752"/>
                      <a:ext cx="2051450" cy="5873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457" name="Google Shape;1457;p98"/>
                    <p:cNvSpPr/>
                    <p:nvPr/>
                  </p:nvSpPr>
                  <p:spPr>
                    <a:xfrm>
                      <a:off x="7205760" y="4256464"/>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458" name="Google Shape;1458;p98"/>
                    <p:cNvSpPr/>
                    <p:nvPr/>
                  </p:nvSpPr>
                  <p:spPr>
                    <a:xfrm>
                      <a:off x="7205760" y="5205789"/>
                      <a:ext cx="49289" cy="49289"/>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459" name="Google Shape;1459;p98"/>
                    <p:cNvSpPr txBox="1"/>
                    <p:nvPr/>
                  </p:nvSpPr>
                  <p:spPr>
                    <a:xfrm flipH="1">
                      <a:off x="703849" y="4152167"/>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460" name="Google Shape;1460;p98"/>
                    <p:cNvCxnSpPr/>
                    <p:nvPr/>
                  </p:nvCxnSpPr>
                  <p:spPr>
                    <a:xfrm rot="10800000" flipH="1">
                      <a:off x="955271" y="4754440"/>
                      <a:ext cx="958841" cy="2861"/>
                    </a:xfrm>
                    <a:prstGeom prst="straightConnector1">
                      <a:avLst/>
                    </a:prstGeom>
                    <a:noFill/>
                    <a:ln w="12700" cap="flat" cmpd="sng">
                      <a:solidFill>
                        <a:srgbClr val="333333"/>
                      </a:solidFill>
                      <a:prstDash val="solid"/>
                      <a:round/>
                      <a:headEnd type="none" w="sm" len="sm"/>
                      <a:tailEnd type="none" w="sm" len="sm"/>
                    </a:ln>
                  </p:spPr>
                </p:cxnSp>
                <p:sp>
                  <p:nvSpPr>
                    <p:cNvPr id="1461" name="Google Shape;1461;p98"/>
                    <p:cNvSpPr txBox="1"/>
                    <p:nvPr/>
                  </p:nvSpPr>
                  <p:spPr>
                    <a:xfrm>
                      <a:off x="6479609" y="4689738"/>
                      <a:ext cx="557756"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1462" name="Google Shape;1462;p98"/>
                    <p:cNvSpPr txBox="1"/>
                    <p:nvPr/>
                  </p:nvSpPr>
                  <p:spPr>
                    <a:xfrm>
                      <a:off x="1962805" y="4064304"/>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463" name="Google Shape;1463;p98"/>
                  <p:cNvPicPr preferRelativeResize="0"/>
                  <p:nvPr/>
                </p:nvPicPr>
                <p:blipFill rotWithShape="1">
                  <a:blip r:embed="rId4">
                    <a:alphaModFix/>
                  </a:blip>
                  <a:srcRect/>
                  <a:stretch/>
                </p:blipFill>
                <p:spPr>
                  <a:xfrm>
                    <a:off x="2769694" y="3643742"/>
                    <a:ext cx="397342" cy="367890"/>
                  </a:xfrm>
                  <a:prstGeom prst="rect">
                    <a:avLst/>
                  </a:prstGeom>
                  <a:noFill/>
                  <a:ln>
                    <a:noFill/>
                  </a:ln>
                </p:spPr>
              </p:pic>
              <p:sp>
                <p:nvSpPr>
                  <p:cNvPr id="1464" name="Google Shape;1464;p98"/>
                  <p:cNvSpPr/>
                  <p:nvPr/>
                </p:nvSpPr>
                <p:spPr>
                  <a:xfrm flipH="1">
                    <a:off x="2714198" y="3792949"/>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465" name="Google Shape;1465;p98"/>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466" name="Google Shape;1466;p98"/>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467" name="Google Shape;1467;p98"/>
                  <p:cNvSpPr/>
                  <p:nvPr/>
                </p:nvSpPr>
                <p:spPr>
                  <a:xfrm>
                    <a:off x="6248933" y="3482233"/>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468" name="Google Shape;1468;p98"/>
                  <p:cNvSpPr/>
                  <p:nvPr/>
                </p:nvSpPr>
                <p:spPr>
                  <a:xfrm>
                    <a:off x="6243432" y="4115744"/>
                    <a:ext cx="155827" cy="132023"/>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469" name="Google Shape;1469;p98"/>
                  <p:cNvPicPr preferRelativeResize="0"/>
                  <p:nvPr/>
                </p:nvPicPr>
                <p:blipFill rotWithShape="1">
                  <a:blip r:embed="rId5">
                    <a:alphaModFix/>
                  </a:blip>
                  <a:srcRect/>
                  <a:stretch/>
                </p:blipFill>
                <p:spPr>
                  <a:xfrm>
                    <a:off x="1985406" y="3720001"/>
                    <a:ext cx="303876" cy="281352"/>
                  </a:xfrm>
                  <a:prstGeom prst="rect">
                    <a:avLst/>
                  </a:prstGeom>
                  <a:noFill/>
                  <a:ln>
                    <a:noFill/>
                  </a:ln>
                </p:spPr>
              </p:pic>
              <p:pic>
                <p:nvPicPr>
                  <p:cNvPr id="1470" name="Google Shape;1470;p98"/>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471" name="Google Shape;1471;p98"/>
                  <p:cNvSpPr txBox="1"/>
                  <p:nvPr/>
                </p:nvSpPr>
                <p:spPr>
                  <a:xfrm flipH="1">
                    <a:off x="6938470" y="343785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472" name="Google Shape;1472;p98"/>
                <p:cNvSpPr txBox="1"/>
                <p:nvPr/>
              </p:nvSpPr>
              <p:spPr>
                <a:xfrm>
                  <a:off x="3843206" y="400665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473" name="Google Shape;1473;p98"/>
                <p:cNvCxnSpPr/>
                <p:nvPr/>
              </p:nvCxnSpPr>
              <p:spPr>
                <a:xfrm rot="10800000" flipH="1">
                  <a:off x="3167036" y="3813852"/>
                  <a:ext cx="581372" cy="13835"/>
                </a:xfrm>
                <a:prstGeom prst="straightConnector1">
                  <a:avLst/>
                </a:prstGeom>
                <a:noFill/>
                <a:ln w="19050" cap="flat" cmpd="sng">
                  <a:solidFill>
                    <a:srgbClr val="C3C3C3"/>
                  </a:solidFill>
                  <a:prstDash val="solid"/>
                  <a:round/>
                  <a:headEnd type="none" w="sm" len="sm"/>
                  <a:tailEnd type="none" w="sm" len="sm"/>
                </a:ln>
              </p:spPr>
            </p:cxnSp>
            <p:cxnSp>
              <p:nvCxnSpPr>
                <p:cNvPr id="1474" name="Google Shape;1474;p98"/>
                <p:cNvCxnSpPr/>
                <p:nvPr/>
              </p:nvCxnSpPr>
              <p:spPr>
                <a:xfrm rot="10800000" flipH="1">
                  <a:off x="5358432" y="3504074"/>
                  <a:ext cx="585200" cy="101854"/>
                </a:xfrm>
                <a:prstGeom prst="straightConnector1">
                  <a:avLst/>
                </a:prstGeom>
                <a:noFill/>
                <a:ln w="19050" cap="flat" cmpd="sng">
                  <a:solidFill>
                    <a:srgbClr val="C3C3C3"/>
                  </a:solidFill>
                  <a:prstDash val="solid"/>
                  <a:round/>
                  <a:headEnd type="none" w="sm" len="sm"/>
                  <a:tailEnd type="none" w="sm" len="sm"/>
                </a:ln>
              </p:spPr>
            </p:cxnSp>
            <p:cxnSp>
              <p:nvCxnSpPr>
                <p:cNvPr id="1475" name="Google Shape;1475;p98"/>
                <p:cNvCxnSpPr/>
                <p:nvPr/>
              </p:nvCxnSpPr>
              <p:spPr>
                <a:xfrm>
                  <a:off x="5570932" y="4121782"/>
                  <a:ext cx="352140" cy="63515"/>
                </a:xfrm>
                <a:prstGeom prst="straightConnector1">
                  <a:avLst/>
                </a:prstGeom>
                <a:noFill/>
                <a:ln w="19050" cap="flat" cmpd="sng">
                  <a:solidFill>
                    <a:srgbClr val="C3C3C3"/>
                  </a:solidFill>
                  <a:prstDash val="solid"/>
                  <a:round/>
                  <a:headEnd type="none" w="sm" len="sm"/>
                  <a:tailEnd type="none" w="sm" len="sm"/>
                </a:ln>
              </p:spPr>
            </p:cxnSp>
            <p:sp>
              <p:nvSpPr>
                <p:cNvPr id="1476" name="Google Shape;1476;p98"/>
                <p:cNvSpPr/>
                <p:nvPr/>
              </p:nvSpPr>
              <p:spPr>
                <a:xfrm>
                  <a:off x="3133060" y="3501656"/>
                  <a:ext cx="1241908" cy="248093"/>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477" name="Google Shape;1477;p98"/>
                <p:cNvPicPr preferRelativeResize="0"/>
                <p:nvPr/>
              </p:nvPicPr>
              <p:blipFill rotWithShape="1">
                <a:blip r:embed="rId6">
                  <a:alphaModFix/>
                </a:blip>
                <a:srcRect/>
                <a:stretch/>
              </p:blipFill>
              <p:spPr>
                <a:xfrm>
                  <a:off x="4374969" y="3359421"/>
                  <a:ext cx="313966" cy="290694"/>
                </a:xfrm>
                <a:prstGeom prst="rect">
                  <a:avLst/>
                </a:prstGeom>
                <a:noFill/>
                <a:ln>
                  <a:noFill/>
                </a:ln>
              </p:spPr>
            </p:pic>
            <p:sp>
              <p:nvSpPr>
                <p:cNvPr id="1478" name="Google Shape;1478;p98"/>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479" name="Google Shape;1479;p98"/>
                <p:cNvSpPr/>
                <p:nvPr/>
              </p:nvSpPr>
              <p:spPr>
                <a:xfrm>
                  <a:off x="4664149" y="3572540"/>
                  <a:ext cx="1261730" cy="60960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480" name="Google Shape;1480;p98"/>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481" name="Google Shape;1481;p98"/>
                <p:cNvSpPr txBox="1"/>
                <p:nvPr/>
              </p:nvSpPr>
              <p:spPr>
                <a:xfrm>
                  <a:off x="4378272" y="3599244"/>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grpSp>
        <p:cxnSp>
          <p:nvCxnSpPr>
            <p:cNvPr id="1482" name="Google Shape;1482;p98"/>
            <p:cNvCxnSpPr/>
            <p:nvPr/>
          </p:nvCxnSpPr>
          <p:spPr>
            <a:xfrm rot="10800000" flipH="1">
              <a:off x="7769778" y="3192423"/>
              <a:ext cx="258781" cy="1"/>
            </a:xfrm>
            <a:prstGeom prst="straightConnector1">
              <a:avLst/>
            </a:prstGeom>
            <a:noFill/>
            <a:ln w="19050" cap="flat" cmpd="sng">
              <a:solidFill>
                <a:schemeClr val="dk1"/>
              </a:solidFill>
              <a:prstDash val="solid"/>
              <a:round/>
              <a:headEnd type="oval" w="med" len="med"/>
              <a:tailEnd type="oval" w="med" len="med"/>
            </a:ln>
          </p:spPr>
        </p:cxnSp>
        <p:cxnSp>
          <p:nvCxnSpPr>
            <p:cNvPr id="1483" name="Google Shape;1483;p98"/>
            <p:cNvCxnSpPr/>
            <p:nvPr/>
          </p:nvCxnSpPr>
          <p:spPr>
            <a:xfrm>
              <a:off x="8029565" y="2755268"/>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484" name="Google Shape;1484;p98"/>
            <p:cNvCxnSpPr/>
            <p:nvPr/>
          </p:nvCxnSpPr>
          <p:spPr>
            <a:xfrm rot="10800000" flipH="1">
              <a:off x="8022670" y="2755269"/>
              <a:ext cx="8530" cy="1199034"/>
            </a:xfrm>
            <a:prstGeom prst="straightConnector1">
              <a:avLst/>
            </a:prstGeom>
            <a:noFill/>
            <a:ln w="19050" cap="flat" cmpd="sng">
              <a:solidFill>
                <a:schemeClr val="dk1"/>
              </a:solidFill>
              <a:prstDash val="solid"/>
              <a:round/>
              <a:headEnd type="oval" w="med" len="med"/>
              <a:tailEnd type="oval" w="med" len="med"/>
            </a:ln>
          </p:spPr>
        </p:cxnSp>
        <p:cxnSp>
          <p:nvCxnSpPr>
            <p:cNvPr id="1485" name="Google Shape;1485;p98"/>
            <p:cNvCxnSpPr/>
            <p:nvPr/>
          </p:nvCxnSpPr>
          <p:spPr>
            <a:xfrm>
              <a:off x="8035174" y="2970310"/>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486" name="Google Shape;1486;p98"/>
            <p:cNvCxnSpPr/>
            <p:nvPr/>
          </p:nvCxnSpPr>
          <p:spPr>
            <a:xfrm>
              <a:off x="8028631" y="3192421"/>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487" name="Google Shape;1487;p98"/>
            <p:cNvCxnSpPr/>
            <p:nvPr/>
          </p:nvCxnSpPr>
          <p:spPr>
            <a:xfrm>
              <a:off x="8032137" y="3414532"/>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488" name="Google Shape;1488;p98"/>
            <p:cNvCxnSpPr/>
            <p:nvPr/>
          </p:nvCxnSpPr>
          <p:spPr>
            <a:xfrm>
              <a:off x="8023666" y="3954303"/>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489" name="Google Shape;1489;p98"/>
            <p:cNvCxnSpPr/>
            <p:nvPr/>
          </p:nvCxnSpPr>
          <p:spPr>
            <a:xfrm>
              <a:off x="8265918" y="3523845"/>
              <a:ext cx="0" cy="298478"/>
            </a:xfrm>
            <a:prstGeom prst="straightConnector1">
              <a:avLst/>
            </a:prstGeom>
            <a:noFill/>
            <a:ln w="28575" cap="rnd" cmpd="sng">
              <a:solidFill>
                <a:srgbClr val="333333"/>
              </a:solidFill>
              <a:prstDash val="dash"/>
              <a:round/>
              <a:headEnd type="none" w="sm" len="sm"/>
              <a:tailEnd type="none" w="sm" len="sm"/>
            </a:ln>
          </p:spPr>
        </p:cxnSp>
        <p:sp>
          <p:nvSpPr>
            <p:cNvPr id="1490" name="Google Shape;1490;p98"/>
            <p:cNvSpPr txBox="1"/>
            <p:nvPr/>
          </p:nvSpPr>
          <p:spPr>
            <a:xfrm>
              <a:off x="8290720" y="2675919"/>
              <a:ext cx="575386" cy="158698"/>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491" name="Google Shape;1491;p98"/>
            <p:cNvSpPr txBox="1"/>
            <p:nvPr/>
          </p:nvSpPr>
          <p:spPr>
            <a:xfrm>
              <a:off x="8280606" y="2880609"/>
              <a:ext cx="585502"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101</a:t>
              </a:r>
              <a:endParaRPr sz="750" dirty="0">
                <a:solidFill>
                  <a:schemeClr val="dk1"/>
                </a:solidFill>
                <a:latin typeface="Arial"/>
                <a:ea typeface="Arial"/>
                <a:cs typeface="Arial"/>
                <a:sym typeface="Arial"/>
              </a:endParaRPr>
            </a:p>
          </p:txBody>
        </p:sp>
        <p:sp>
          <p:nvSpPr>
            <p:cNvPr id="1492" name="Google Shape;1492;p98"/>
            <p:cNvSpPr txBox="1"/>
            <p:nvPr/>
          </p:nvSpPr>
          <p:spPr>
            <a:xfrm>
              <a:off x="8290723" y="3098553"/>
              <a:ext cx="57537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102</a:t>
              </a:r>
              <a:endParaRPr sz="750" dirty="0">
                <a:solidFill>
                  <a:schemeClr val="dk1"/>
                </a:solidFill>
                <a:latin typeface="Arial"/>
                <a:ea typeface="Arial"/>
                <a:cs typeface="Arial"/>
                <a:sym typeface="Arial"/>
              </a:endParaRPr>
            </a:p>
          </p:txBody>
        </p:sp>
        <p:sp>
          <p:nvSpPr>
            <p:cNvPr id="1493" name="Google Shape;1493;p98"/>
            <p:cNvSpPr txBox="1"/>
            <p:nvPr/>
          </p:nvSpPr>
          <p:spPr>
            <a:xfrm>
              <a:off x="8293819" y="3303439"/>
              <a:ext cx="572281"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103</a:t>
              </a:r>
              <a:endParaRPr sz="750" dirty="0">
                <a:solidFill>
                  <a:schemeClr val="dk1"/>
                </a:solidFill>
                <a:latin typeface="Arial"/>
                <a:ea typeface="Arial"/>
                <a:cs typeface="Arial"/>
                <a:sym typeface="Arial"/>
              </a:endParaRPr>
            </a:p>
          </p:txBody>
        </p:sp>
        <p:sp>
          <p:nvSpPr>
            <p:cNvPr id="1494" name="Google Shape;1494;p98"/>
            <p:cNvSpPr txBox="1"/>
            <p:nvPr/>
          </p:nvSpPr>
          <p:spPr>
            <a:xfrm>
              <a:off x="8254453" y="3855078"/>
              <a:ext cx="611647"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sp>
          <p:nvSpPr>
            <p:cNvPr id="1495" name="Google Shape;1495;p98"/>
            <p:cNvSpPr/>
            <p:nvPr/>
          </p:nvSpPr>
          <p:spPr>
            <a:xfrm>
              <a:off x="6708665" y="3316173"/>
              <a:ext cx="46679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535353"/>
                  </a:solidFill>
                  <a:latin typeface="Gill Sans"/>
                  <a:ea typeface="Gill Sans"/>
                  <a:cs typeface="Gill Sans"/>
                  <a:sym typeface="Gill Sans"/>
                </a:rPr>
                <a:t>❌</a:t>
              </a:r>
              <a:endParaRPr dirty="0"/>
            </a:p>
          </p:txBody>
        </p:sp>
        <p:sp>
          <p:nvSpPr>
            <p:cNvPr id="1496" name="Google Shape;1496;p98"/>
            <p:cNvSpPr txBox="1"/>
            <p:nvPr/>
          </p:nvSpPr>
          <p:spPr>
            <a:xfrm>
              <a:off x="6412507" y="2384430"/>
              <a:ext cx="2604481"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Trunk VLANs 100 → 1000 (900 VLAN based VPWS IDs)</a:t>
              </a:r>
              <a:endParaRPr sz="750" dirty="0">
                <a:solidFill>
                  <a:schemeClr val="dk1"/>
                </a:solidFill>
                <a:latin typeface="Arial"/>
                <a:ea typeface="Arial"/>
                <a:cs typeface="Arial"/>
                <a:sym typeface="Arial"/>
              </a:endParaRPr>
            </a:p>
          </p:txBody>
        </p:sp>
        <p:cxnSp>
          <p:nvCxnSpPr>
            <p:cNvPr id="1497" name="Google Shape;1497;p98"/>
            <p:cNvCxnSpPr/>
            <p:nvPr/>
          </p:nvCxnSpPr>
          <p:spPr>
            <a:xfrm>
              <a:off x="6942062" y="2557142"/>
              <a:ext cx="0" cy="41769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498" name="Google Shape;1498;p98"/>
            <p:cNvCxnSpPr/>
            <p:nvPr/>
          </p:nvCxnSpPr>
          <p:spPr>
            <a:xfrm>
              <a:off x="6946037" y="2552149"/>
              <a:ext cx="270981" cy="79793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grpSp>
          <p:nvGrpSpPr>
            <p:cNvPr id="1499" name="Google Shape;1499;p98"/>
            <p:cNvGrpSpPr/>
            <p:nvPr/>
          </p:nvGrpSpPr>
          <p:grpSpPr>
            <a:xfrm flipH="1">
              <a:off x="153711" y="2745604"/>
              <a:ext cx="1109861" cy="1337856"/>
              <a:chOff x="-331042" y="3297454"/>
              <a:chExt cx="1096330" cy="1337856"/>
            </a:xfrm>
          </p:grpSpPr>
          <p:cxnSp>
            <p:nvCxnSpPr>
              <p:cNvPr id="1500" name="Google Shape;1500;p98"/>
              <p:cNvCxnSpPr/>
              <p:nvPr/>
            </p:nvCxnSpPr>
            <p:spPr>
              <a:xfrm rot="10800000" flipH="1">
                <a:off x="-331042" y="3813958"/>
                <a:ext cx="258781" cy="1"/>
              </a:xfrm>
              <a:prstGeom prst="straightConnector1">
                <a:avLst/>
              </a:prstGeom>
              <a:noFill/>
              <a:ln w="19050" cap="flat" cmpd="sng">
                <a:solidFill>
                  <a:schemeClr val="dk1"/>
                </a:solidFill>
                <a:prstDash val="solid"/>
                <a:round/>
                <a:headEnd type="oval" w="med" len="med"/>
                <a:tailEnd type="oval" w="med" len="med"/>
              </a:ln>
            </p:spPr>
          </p:cxnSp>
          <p:cxnSp>
            <p:nvCxnSpPr>
              <p:cNvPr id="1501" name="Google Shape;1501;p98"/>
              <p:cNvCxnSpPr/>
              <p:nvPr/>
            </p:nvCxnSpPr>
            <p:spPr>
              <a:xfrm>
                <a:off x="-71255" y="3376803"/>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502" name="Google Shape;1502;p98"/>
              <p:cNvCxnSpPr/>
              <p:nvPr/>
            </p:nvCxnSpPr>
            <p:spPr>
              <a:xfrm rot="10800000" flipH="1">
                <a:off x="-78150" y="3376804"/>
                <a:ext cx="8530" cy="1199034"/>
              </a:xfrm>
              <a:prstGeom prst="straightConnector1">
                <a:avLst/>
              </a:prstGeom>
              <a:noFill/>
              <a:ln w="19050" cap="flat" cmpd="sng">
                <a:solidFill>
                  <a:schemeClr val="dk1"/>
                </a:solidFill>
                <a:prstDash val="solid"/>
                <a:round/>
                <a:headEnd type="oval" w="med" len="med"/>
                <a:tailEnd type="oval" w="med" len="med"/>
              </a:ln>
            </p:spPr>
          </p:cxnSp>
          <p:cxnSp>
            <p:nvCxnSpPr>
              <p:cNvPr id="1503" name="Google Shape;1503;p98"/>
              <p:cNvCxnSpPr/>
              <p:nvPr/>
            </p:nvCxnSpPr>
            <p:spPr>
              <a:xfrm>
                <a:off x="-65646" y="3591845"/>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504" name="Google Shape;1504;p98"/>
              <p:cNvCxnSpPr/>
              <p:nvPr/>
            </p:nvCxnSpPr>
            <p:spPr>
              <a:xfrm>
                <a:off x="-72189" y="3813956"/>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505" name="Google Shape;1505;p98"/>
              <p:cNvCxnSpPr/>
              <p:nvPr/>
            </p:nvCxnSpPr>
            <p:spPr>
              <a:xfrm>
                <a:off x="-68683" y="4036067"/>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506" name="Google Shape;1506;p98"/>
              <p:cNvCxnSpPr/>
              <p:nvPr/>
            </p:nvCxnSpPr>
            <p:spPr>
              <a:xfrm>
                <a:off x="-77154" y="4575838"/>
                <a:ext cx="243989" cy="1"/>
              </a:xfrm>
              <a:prstGeom prst="straightConnector1">
                <a:avLst/>
              </a:prstGeom>
              <a:noFill/>
              <a:ln w="19050" cap="flat" cmpd="sng">
                <a:solidFill>
                  <a:schemeClr val="dk1"/>
                </a:solidFill>
                <a:prstDash val="solid"/>
                <a:round/>
                <a:headEnd type="oval" w="med" len="med"/>
                <a:tailEnd type="oval" w="med" len="med"/>
              </a:ln>
            </p:spPr>
          </p:cxnSp>
          <p:cxnSp>
            <p:nvCxnSpPr>
              <p:cNvPr id="1507" name="Google Shape;1507;p98"/>
              <p:cNvCxnSpPr/>
              <p:nvPr/>
            </p:nvCxnSpPr>
            <p:spPr>
              <a:xfrm>
                <a:off x="165098" y="4145380"/>
                <a:ext cx="0" cy="298478"/>
              </a:xfrm>
              <a:prstGeom prst="straightConnector1">
                <a:avLst/>
              </a:prstGeom>
              <a:noFill/>
              <a:ln w="28575" cap="rnd" cmpd="sng">
                <a:solidFill>
                  <a:srgbClr val="333333"/>
                </a:solidFill>
                <a:prstDash val="dash"/>
                <a:round/>
                <a:headEnd type="none" w="sm" len="sm"/>
                <a:tailEnd type="none" w="sm" len="sm"/>
              </a:ln>
            </p:spPr>
          </p:cxnSp>
          <p:sp>
            <p:nvSpPr>
              <p:cNvPr id="1508" name="Google Shape;1508;p98"/>
              <p:cNvSpPr txBox="1"/>
              <p:nvPr/>
            </p:nvSpPr>
            <p:spPr>
              <a:xfrm>
                <a:off x="189900" y="3297454"/>
                <a:ext cx="575386" cy="158698"/>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509" name="Google Shape;1509;p98"/>
              <p:cNvSpPr txBox="1"/>
              <p:nvPr/>
            </p:nvSpPr>
            <p:spPr>
              <a:xfrm>
                <a:off x="179786" y="3502144"/>
                <a:ext cx="585502"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101</a:t>
                </a:r>
                <a:endParaRPr sz="750" dirty="0">
                  <a:solidFill>
                    <a:schemeClr val="dk1"/>
                  </a:solidFill>
                  <a:latin typeface="Arial"/>
                  <a:ea typeface="Arial"/>
                  <a:cs typeface="Arial"/>
                  <a:sym typeface="Arial"/>
                </a:endParaRPr>
              </a:p>
            </p:txBody>
          </p:sp>
          <p:sp>
            <p:nvSpPr>
              <p:cNvPr id="1510" name="Google Shape;1510;p98"/>
              <p:cNvSpPr txBox="1"/>
              <p:nvPr/>
            </p:nvSpPr>
            <p:spPr>
              <a:xfrm>
                <a:off x="189903" y="3720088"/>
                <a:ext cx="57537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102</a:t>
                </a:r>
                <a:endParaRPr sz="750" dirty="0">
                  <a:solidFill>
                    <a:schemeClr val="dk1"/>
                  </a:solidFill>
                  <a:latin typeface="Arial"/>
                  <a:ea typeface="Arial"/>
                  <a:cs typeface="Arial"/>
                  <a:sym typeface="Arial"/>
                </a:endParaRPr>
              </a:p>
            </p:txBody>
          </p:sp>
          <p:sp>
            <p:nvSpPr>
              <p:cNvPr id="1511" name="Google Shape;1511;p98"/>
              <p:cNvSpPr txBox="1"/>
              <p:nvPr/>
            </p:nvSpPr>
            <p:spPr>
              <a:xfrm>
                <a:off x="192999" y="3924974"/>
                <a:ext cx="572281"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103</a:t>
                </a:r>
                <a:endParaRPr sz="750" dirty="0">
                  <a:solidFill>
                    <a:schemeClr val="dk1"/>
                  </a:solidFill>
                  <a:latin typeface="Arial"/>
                  <a:ea typeface="Arial"/>
                  <a:cs typeface="Arial"/>
                  <a:sym typeface="Arial"/>
                </a:endParaRPr>
              </a:p>
            </p:txBody>
          </p:sp>
          <p:sp>
            <p:nvSpPr>
              <p:cNvPr id="1512" name="Google Shape;1512;p98"/>
              <p:cNvSpPr txBox="1"/>
              <p:nvPr/>
            </p:nvSpPr>
            <p:spPr>
              <a:xfrm>
                <a:off x="153633" y="4476613"/>
                <a:ext cx="611647"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sp>
          <p:nvSpPr>
            <p:cNvPr id="1513" name="Google Shape;1513;p98"/>
            <p:cNvSpPr txBox="1"/>
            <p:nvPr/>
          </p:nvSpPr>
          <p:spPr>
            <a:xfrm>
              <a:off x="502950" y="2368867"/>
              <a:ext cx="2604481"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Trunk VLANs 100 → 1000 (900 VLAN based VPWS IDs)</a:t>
              </a:r>
              <a:endParaRPr sz="750" dirty="0">
                <a:solidFill>
                  <a:schemeClr val="dk1"/>
                </a:solidFill>
                <a:latin typeface="Arial"/>
                <a:ea typeface="Arial"/>
                <a:cs typeface="Arial"/>
                <a:sym typeface="Arial"/>
              </a:endParaRPr>
            </a:p>
          </p:txBody>
        </p:sp>
        <p:cxnSp>
          <p:nvCxnSpPr>
            <p:cNvPr id="1514" name="Google Shape;1514;p98"/>
            <p:cNvCxnSpPr/>
            <p:nvPr/>
          </p:nvCxnSpPr>
          <p:spPr>
            <a:xfrm>
              <a:off x="1805191" y="2527564"/>
              <a:ext cx="119814" cy="72398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grpSp>
      <p:grpSp>
        <p:nvGrpSpPr>
          <p:cNvPr id="1515" name="Google Shape;1515;p98"/>
          <p:cNvGrpSpPr/>
          <p:nvPr/>
        </p:nvGrpSpPr>
        <p:grpSpPr>
          <a:xfrm>
            <a:off x="2265152" y="4563305"/>
            <a:ext cx="3787448" cy="234884"/>
            <a:chOff x="1957439" y="5025488"/>
            <a:chExt cx="3887928" cy="323000"/>
          </a:xfrm>
        </p:grpSpPr>
        <p:sp>
          <p:nvSpPr>
            <p:cNvPr id="1516" name="Google Shape;1516;p98"/>
            <p:cNvSpPr/>
            <p:nvPr/>
          </p:nvSpPr>
          <p:spPr>
            <a:xfrm rot="-5400000">
              <a:off x="1909359" y="5073568"/>
              <a:ext cx="323000"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1" i="0" u="none" strike="noStrike" cap="none" dirty="0">
                <a:solidFill>
                  <a:srgbClr val="FFFFFF"/>
                </a:solidFill>
                <a:latin typeface="Arial"/>
                <a:ea typeface="Arial"/>
                <a:cs typeface="Arial"/>
                <a:sym typeface="Arial"/>
              </a:endParaRPr>
            </a:p>
          </p:txBody>
        </p:sp>
        <p:sp>
          <p:nvSpPr>
            <p:cNvPr id="1517" name="Google Shape;1517;p98"/>
            <p:cNvSpPr txBox="1"/>
            <p:nvPr/>
          </p:nvSpPr>
          <p:spPr>
            <a:xfrm>
              <a:off x="2201048" y="5052222"/>
              <a:ext cx="3644320" cy="296266"/>
            </a:xfrm>
            <a:prstGeom prst="rect">
              <a:avLst/>
            </a:prstGeom>
            <a:solidFill>
              <a:srgbClr val="D8D8D8"/>
            </a:solidFill>
            <a:ln>
              <a:noFill/>
            </a:ln>
          </p:spPr>
          <p:txBody>
            <a:bodyPr spcFirstLastPara="1" wrap="square" lIns="91425" tIns="45700" rIns="91425" bIns="45700" anchor="t" anchorCtr="0">
              <a:noAutofit/>
            </a:bodyPr>
            <a:lstStyle/>
            <a:p>
              <a:pPr marL="0" marR="0" lvl="2" indent="0" algn="ctr" rtl="0">
                <a:spcBef>
                  <a:spcPts val="0"/>
                </a:spcBef>
                <a:spcAft>
                  <a:spcPts val="0"/>
                </a:spcAft>
                <a:buNone/>
              </a:pPr>
              <a:r>
                <a:rPr lang="en-US" sz="800" b="0" i="0" u="none" strike="noStrike" cap="none" dirty="0">
                  <a:solidFill>
                    <a:srgbClr val="333333"/>
                  </a:solidFill>
                  <a:latin typeface="Arial"/>
                  <a:ea typeface="Arial"/>
                  <a:cs typeface="Arial"/>
                  <a:sym typeface="Arial"/>
                </a:rPr>
                <a:t>Withdraw Ethernet AD per-EVI (Type 1) Route for  VPWS ID 1000</a:t>
              </a:r>
              <a:endParaRPr sz="800" b="0" i="0" u="none" strike="noStrike" cap="none" dirty="0">
                <a:solidFill>
                  <a:srgbClr val="333333"/>
                </a:solidFill>
                <a:latin typeface="Arial"/>
                <a:ea typeface="Arial"/>
                <a:cs typeface="Arial"/>
                <a:sym typeface="Arial"/>
              </a:endParaRPr>
            </a:p>
          </p:txBody>
        </p:sp>
      </p:grpSp>
      <p:sp>
        <p:nvSpPr>
          <p:cNvPr id="1518" name="Google Shape;1518;p98"/>
          <p:cNvSpPr txBox="1"/>
          <p:nvPr/>
        </p:nvSpPr>
        <p:spPr>
          <a:xfrm rot="5400000">
            <a:off x="4125756" y="4380396"/>
            <a:ext cx="338555"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b="1" dirty="0">
                <a:solidFill>
                  <a:srgbClr val="333333"/>
                </a:solidFill>
                <a:latin typeface="Times"/>
                <a:ea typeface="Times"/>
                <a:cs typeface="Times"/>
                <a:sym typeface="Times"/>
              </a:rPr>
              <a:t>…</a:t>
            </a:r>
            <a:endParaRPr dirty="0"/>
          </a:p>
        </p:txBody>
      </p:sp>
      <p:grpSp>
        <p:nvGrpSpPr>
          <p:cNvPr id="1519" name="Google Shape;1519;p98"/>
          <p:cNvGrpSpPr/>
          <p:nvPr/>
        </p:nvGrpSpPr>
        <p:grpSpPr>
          <a:xfrm>
            <a:off x="2265152" y="3973752"/>
            <a:ext cx="3787448" cy="234889"/>
            <a:chOff x="1957439" y="5025488"/>
            <a:chExt cx="3887928" cy="323008"/>
          </a:xfrm>
        </p:grpSpPr>
        <p:sp>
          <p:nvSpPr>
            <p:cNvPr id="1520" name="Google Shape;1520;p98"/>
            <p:cNvSpPr/>
            <p:nvPr/>
          </p:nvSpPr>
          <p:spPr>
            <a:xfrm rot="-5400000">
              <a:off x="1909359" y="5073568"/>
              <a:ext cx="323000"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1" i="0" u="none" strike="noStrike" cap="none" dirty="0">
                <a:solidFill>
                  <a:srgbClr val="FFFFFF"/>
                </a:solidFill>
                <a:latin typeface="Arial"/>
                <a:ea typeface="Arial"/>
                <a:cs typeface="Arial"/>
                <a:sym typeface="Arial"/>
              </a:endParaRPr>
            </a:p>
          </p:txBody>
        </p:sp>
        <p:sp>
          <p:nvSpPr>
            <p:cNvPr id="1521" name="Google Shape;1521;p98"/>
            <p:cNvSpPr txBox="1"/>
            <p:nvPr/>
          </p:nvSpPr>
          <p:spPr>
            <a:xfrm>
              <a:off x="2201048" y="5052228"/>
              <a:ext cx="3644320" cy="296267"/>
            </a:xfrm>
            <a:prstGeom prst="rect">
              <a:avLst/>
            </a:prstGeom>
            <a:solidFill>
              <a:srgbClr val="D8D8D8"/>
            </a:solidFill>
            <a:ln>
              <a:noFill/>
            </a:ln>
          </p:spPr>
          <p:txBody>
            <a:bodyPr spcFirstLastPara="1" wrap="square" lIns="91425" tIns="45700" rIns="91425" bIns="45700" anchor="t" anchorCtr="0">
              <a:noAutofit/>
            </a:bodyPr>
            <a:lstStyle/>
            <a:p>
              <a:pPr marL="0" marR="0" lvl="2" indent="0" algn="ctr" rtl="0">
                <a:spcBef>
                  <a:spcPts val="0"/>
                </a:spcBef>
                <a:spcAft>
                  <a:spcPts val="0"/>
                </a:spcAft>
                <a:buNone/>
              </a:pPr>
              <a:r>
                <a:rPr lang="en-US" sz="800" b="0" i="0" u="none" strike="noStrike" cap="none" dirty="0">
                  <a:solidFill>
                    <a:srgbClr val="333333"/>
                  </a:solidFill>
                  <a:latin typeface="Arial"/>
                  <a:ea typeface="Arial"/>
                  <a:cs typeface="Arial"/>
                  <a:sym typeface="Arial"/>
                </a:rPr>
                <a:t>Withdraw Ethernet AD per-EVI (Type 1) Route for  VPWS ID 100</a:t>
              </a:r>
              <a:endParaRPr sz="800" b="0" i="0" u="none" strike="noStrike" cap="none" dirty="0">
                <a:solidFill>
                  <a:srgbClr val="333333"/>
                </a:solidFill>
                <a:latin typeface="Arial"/>
                <a:ea typeface="Arial"/>
                <a:cs typeface="Arial"/>
                <a:sym typeface="Arial"/>
              </a:endParaRPr>
            </a:p>
          </p:txBody>
        </p:sp>
      </p:grpSp>
      <p:grpSp>
        <p:nvGrpSpPr>
          <p:cNvPr id="1522" name="Google Shape;1522;p98"/>
          <p:cNvGrpSpPr/>
          <p:nvPr/>
        </p:nvGrpSpPr>
        <p:grpSpPr>
          <a:xfrm>
            <a:off x="2255335" y="4215154"/>
            <a:ext cx="3799323" cy="234884"/>
            <a:chOff x="1957439" y="5025488"/>
            <a:chExt cx="3900119" cy="323000"/>
          </a:xfrm>
        </p:grpSpPr>
        <p:sp>
          <p:nvSpPr>
            <p:cNvPr id="1523" name="Google Shape;1523;p98"/>
            <p:cNvSpPr/>
            <p:nvPr/>
          </p:nvSpPr>
          <p:spPr>
            <a:xfrm rot="-5400000">
              <a:off x="1909359" y="5073568"/>
              <a:ext cx="323000"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800"/>
                <a:buFont typeface="Gill Sans"/>
                <a:buNone/>
              </a:pPr>
              <a:endParaRPr sz="800" b="1" i="0" u="none" strike="noStrike" cap="none" dirty="0">
                <a:solidFill>
                  <a:srgbClr val="FFFFFF"/>
                </a:solidFill>
                <a:latin typeface="Arial"/>
                <a:ea typeface="Arial"/>
                <a:cs typeface="Arial"/>
                <a:sym typeface="Arial"/>
              </a:endParaRPr>
            </a:p>
          </p:txBody>
        </p:sp>
        <p:sp>
          <p:nvSpPr>
            <p:cNvPr id="1524" name="Google Shape;1524;p98"/>
            <p:cNvSpPr txBox="1"/>
            <p:nvPr/>
          </p:nvSpPr>
          <p:spPr>
            <a:xfrm>
              <a:off x="2213238" y="5052222"/>
              <a:ext cx="3644320" cy="296266"/>
            </a:xfrm>
            <a:prstGeom prst="rect">
              <a:avLst/>
            </a:prstGeom>
            <a:solidFill>
              <a:srgbClr val="D8D8D8"/>
            </a:solidFill>
            <a:ln>
              <a:noFill/>
            </a:ln>
          </p:spPr>
          <p:txBody>
            <a:bodyPr spcFirstLastPara="1" wrap="square" lIns="91425" tIns="45700" rIns="91425" bIns="45700" anchor="t" anchorCtr="0">
              <a:noAutofit/>
            </a:bodyPr>
            <a:lstStyle/>
            <a:p>
              <a:pPr marL="0" marR="0" lvl="2" indent="0" algn="ctr" rtl="0">
                <a:spcBef>
                  <a:spcPts val="0"/>
                </a:spcBef>
                <a:spcAft>
                  <a:spcPts val="0"/>
                </a:spcAft>
                <a:buNone/>
              </a:pPr>
              <a:r>
                <a:rPr lang="en-US" sz="800" b="0" i="0" u="none" strike="noStrike" cap="none" dirty="0">
                  <a:solidFill>
                    <a:srgbClr val="333333"/>
                  </a:solidFill>
                  <a:latin typeface="Arial"/>
                  <a:ea typeface="Arial"/>
                  <a:cs typeface="Arial"/>
                  <a:sym typeface="Arial"/>
                </a:rPr>
                <a:t>Withdraw Ethernet AD per-EVI (Type 1) Route for  VPWS ID 101</a:t>
              </a:r>
              <a:endParaRPr sz="800" b="0" i="0" u="none" strike="noStrike" cap="none" dirty="0">
                <a:solidFill>
                  <a:srgbClr val="333333"/>
                </a:solidFill>
                <a:latin typeface="Arial"/>
                <a:ea typeface="Arial"/>
                <a:cs typeface="Arial"/>
                <a:sym typeface="Arial"/>
              </a:endParaRPr>
            </a:p>
          </p:txBody>
        </p:sp>
      </p:grpSp>
      <p:sp>
        <p:nvSpPr>
          <p:cNvPr id="89" name="Google Shape;1300;p95">
            <a:extLst>
              <a:ext uri="{FF2B5EF4-FFF2-40B4-BE49-F238E27FC236}">
                <a16:creationId xmlns:a16="http://schemas.microsoft.com/office/drawing/2014/main" id="{E4B2A8AE-3F63-FF43-AE52-DFF1E4F3032A}"/>
              </a:ext>
            </a:extLst>
          </p:cNvPr>
          <p:cNvSpPr/>
          <p:nvPr/>
        </p:nvSpPr>
        <p:spPr>
          <a:xfrm>
            <a:off x="5935044" y="3045850"/>
            <a:ext cx="715234" cy="647796"/>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528"/>
        <p:cNvGrpSpPr/>
        <p:nvPr/>
      </p:nvGrpSpPr>
      <p:grpSpPr>
        <a:xfrm>
          <a:off x="0" y="0"/>
          <a:ext cx="0" cy="0"/>
          <a:chOff x="0" y="0"/>
          <a:chExt cx="0" cy="0"/>
        </a:xfrm>
      </p:grpSpPr>
      <p:sp>
        <p:nvSpPr>
          <p:cNvPr id="1529" name="Google Shape;1529;p99"/>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24</a:t>
            </a:fld>
            <a:endParaRPr dirty="0">
              <a:solidFill>
                <a:srgbClr val="FFFFFE"/>
              </a:solidFill>
            </a:endParaRPr>
          </a:p>
        </p:txBody>
      </p:sp>
      <p:sp>
        <p:nvSpPr>
          <p:cNvPr id="1530" name="Google Shape;1530;p99"/>
          <p:cNvSpPr txBox="1">
            <a:spLocks noGrp="1"/>
          </p:cNvSpPr>
          <p:nvPr>
            <p:ph type="title"/>
          </p:nvPr>
        </p:nvSpPr>
        <p:spPr>
          <a:xfrm>
            <a:off x="493832" y="28036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Active-Active Multi-homing.</a:t>
            </a:r>
            <a:endParaRPr dirty="0"/>
          </a:p>
        </p:txBody>
      </p:sp>
      <p:sp>
        <p:nvSpPr>
          <p:cNvPr id="1531" name="Google Shape;1531;p99"/>
          <p:cNvSpPr/>
          <p:nvPr/>
        </p:nvSpPr>
        <p:spPr>
          <a:xfrm>
            <a:off x="2239161" y="3468625"/>
            <a:ext cx="4020974" cy="1093730"/>
          </a:xfrm>
          <a:prstGeom prst="rect">
            <a:avLst/>
          </a:prstGeom>
          <a:noFill/>
          <a:ln>
            <a:solidFill>
              <a:schemeClr val="tx1"/>
            </a:solidFill>
          </a:ln>
        </p:spPr>
        <p:txBody>
          <a:bodyPr spcFirstLastPara="1" wrap="square" lIns="91425" tIns="45700" rIns="91425" bIns="45700" anchor="t" anchorCtr="0">
            <a:noAutofit/>
          </a:bodyPr>
          <a:lstStyle/>
          <a:p>
            <a:pPr marL="67183" marR="0" lvl="1" indent="0" algn="l" rtl="0">
              <a:spcBef>
                <a:spcPts val="0"/>
              </a:spcBef>
              <a:spcAft>
                <a:spcPts val="0"/>
              </a:spcAft>
              <a:buNone/>
            </a:pPr>
            <a:r>
              <a:rPr lang="en-US" sz="1400" b="1" i="0" u="none" strike="noStrike" cap="none" dirty="0">
                <a:solidFill>
                  <a:srgbClr val="535353"/>
                </a:solidFill>
                <a:latin typeface="Arial"/>
                <a:ea typeface="Arial"/>
                <a:cs typeface="Arial"/>
                <a:sym typeface="Arial"/>
              </a:rPr>
              <a:t>EVPN VPWS A/A Forwarding Overview</a:t>
            </a:r>
            <a:endParaRPr sz="1400" b="1" i="0" u="none" strike="noStrike" cap="none" dirty="0">
              <a:solidFill>
                <a:srgbClr val="535353"/>
              </a:solidFill>
              <a:latin typeface="Arial"/>
              <a:ea typeface="Arial"/>
              <a:cs typeface="Arial"/>
              <a:sym typeface="Arial"/>
            </a:endParaRPr>
          </a:p>
          <a:p>
            <a:pPr marL="578358" marR="0" lvl="1" indent="-285750" algn="l" rtl="0">
              <a:spcBef>
                <a:spcPts val="0"/>
              </a:spcBef>
              <a:spcAft>
                <a:spcPts val="0"/>
              </a:spcAft>
              <a:buClr>
                <a:srgbClr val="535353"/>
              </a:buClr>
              <a:buSzPts val="1400"/>
              <a:buFont typeface="Arial"/>
              <a:buChar char="•"/>
            </a:pPr>
            <a:r>
              <a:rPr lang="en-US" sz="1400" b="0" i="0" u="none" strike="noStrike" cap="none" dirty="0">
                <a:solidFill>
                  <a:srgbClr val="535353"/>
                </a:solidFill>
                <a:latin typeface="Arial"/>
                <a:ea typeface="Arial"/>
                <a:cs typeface="Arial"/>
                <a:sym typeface="Arial"/>
              </a:rPr>
              <a:t>All PEs set Control Flag ”</a:t>
            </a:r>
            <a:r>
              <a:rPr lang="en-US" sz="1400" b="1" i="0" u="none" strike="noStrike" cap="none" dirty="0">
                <a:solidFill>
                  <a:srgbClr val="535353"/>
                </a:solidFill>
                <a:latin typeface="Arial"/>
                <a:ea typeface="Arial"/>
                <a:cs typeface="Arial"/>
                <a:sym typeface="Arial"/>
              </a:rPr>
              <a:t>P</a:t>
            </a:r>
            <a:r>
              <a:rPr lang="en-US" sz="1400" b="0" i="0" u="none" strike="noStrike" cap="none" dirty="0">
                <a:solidFill>
                  <a:srgbClr val="535353"/>
                </a:solidFill>
                <a:latin typeface="Arial"/>
                <a:ea typeface="Arial"/>
                <a:cs typeface="Arial"/>
                <a:sym typeface="Arial"/>
              </a:rPr>
              <a:t>”</a:t>
            </a:r>
            <a:endParaRPr dirty="0"/>
          </a:p>
          <a:p>
            <a:pPr marL="578358" marR="0" lvl="1" indent="-285750" algn="l" rtl="0">
              <a:spcBef>
                <a:spcPts val="0"/>
              </a:spcBef>
              <a:spcAft>
                <a:spcPts val="0"/>
              </a:spcAft>
              <a:buClr>
                <a:srgbClr val="535353"/>
              </a:buClr>
              <a:buSzPts val="1400"/>
              <a:buFont typeface="Arial"/>
              <a:buChar char="•"/>
            </a:pPr>
            <a:r>
              <a:rPr lang="en-US" sz="1400" b="1" i="0" u="none" strike="noStrike" cap="none" dirty="0">
                <a:solidFill>
                  <a:srgbClr val="535353"/>
                </a:solidFill>
                <a:latin typeface="Arial"/>
                <a:ea typeface="Arial"/>
                <a:cs typeface="Arial"/>
                <a:sym typeface="Arial"/>
              </a:rPr>
              <a:t>No Designated Forwarder Election</a:t>
            </a:r>
            <a:endParaRPr dirty="0"/>
          </a:p>
          <a:p>
            <a:pPr marL="578358" marR="0" lvl="1" indent="-285750" algn="l" rtl="0">
              <a:spcBef>
                <a:spcPts val="0"/>
              </a:spcBef>
              <a:spcAft>
                <a:spcPts val="0"/>
              </a:spcAft>
              <a:buClr>
                <a:srgbClr val="535353"/>
              </a:buClr>
              <a:buSzPts val="1400"/>
              <a:buFont typeface="Arial"/>
              <a:buChar char="•"/>
            </a:pPr>
            <a:r>
              <a:rPr lang="en-US" sz="1400" b="0" i="0" u="none" strike="noStrike" cap="none" dirty="0">
                <a:solidFill>
                  <a:srgbClr val="535353"/>
                </a:solidFill>
                <a:latin typeface="Arial"/>
                <a:ea typeface="Arial"/>
                <a:cs typeface="Arial"/>
                <a:sym typeface="Arial"/>
              </a:rPr>
              <a:t>All Active PEs forward traffic</a:t>
            </a:r>
            <a:endParaRPr dirty="0"/>
          </a:p>
          <a:p>
            <a:pPr marL="578358" marR="0" lvl="1" indent="-196850" algn="l" rtl="0">
              <a:spcBef>
                <a:spcPts val="0"/>
              </a:spcBef>
              <a:spcAft>
                <a:spcPts val="0"/>
              </a:spcAft>
              <a:buClr>
                <a:srgbClr val="535353"/>
              </a:buClr>
              <a:buSzPts val="1400"/>
              <a:buFont typeface="Arial"/>
              <a:buNone/>
            </a:pPr>
            <a:endParaRPr sz="1400" b="0" i="0" u="none" strike="noStrike" cap="none" dirty="0">
              <a:solidFill>
                <a:srgbClr val="535353"/>
              </a:solidFill>
              <a:latin typeface="Arial"/>
              <a:ea typeface="Arial"/>
              <a:cs typeface="Arial"/>
              <a:sym typeface="Arial"/>
            </a:endParaRPr>
          </a:p>
          <a:p>
            <a:pPr marL="578358" marR="0" lvl="1" indent="-196850" algn="l" rtl="0">
              <a:spcBef>
                <a:spcPts val="0"/>
              </a:spcBef>
              <a:spcAft>
                <a:spcPts val="0"/>
              </a:spcAft>
              <a:buClr>
                <a:srgbClr val="535353"/>
              </a:buClr>
              <a:buSzPts val="1400"/>
              <a:buFont typeface="Arial"/>
              <a:buNone/>
            </a:pPr>
            <a:endParaRPr sz="1400" b="0" i="0" u="none" strike="noStrike" cap="none" dirty="0">
              <a:solidFill>
                <a:srgbClr val="535353"/>
              </a:solidFill>
              <a:latin typeface="Arial"/>
              <a:ea typeface="Arial"/>
              <a:cs typeface="Arial"/>
              <a:sym typeface="Arial"/>
            </a:endParaRPr>
          </a:p>
        </p:txBody>
      </p:sp>
      <p:grpSp>
        <p:nvGrpSpPr>
          <p:cNvPr id="1532" name="Google Shape;1532;p99"/>
          <p:cNvGrpSpPr/>
          <p:nvPr/>
        </p:nvGrpSpPr>
        <p:grpSpPr>
          <a:xfrm>
            <a:off x="1122808" y="957810"/>
            <a:ext cx="7068959" cy="2354097"/>
            <a:chOff x="1122808" y="957810"/>
            <a:chExt cx="7068959" cy="2354097"/>
          </a:xfrm>
        </p:grpSpPr>
        <p:pic>
          <p:nvPicPr>
            <p:cNvPr id="1533" name="Google Shape;1533;p99"/>
            <p:cNvPicPr preferRelativeResize="0"/>
            <p:nvPr/>
          </p:nvPicPr>
          <p:blipFill rotWithShape="1">
            <a:blip r:embed="rId3">
              <a:alphaModFix/>
            </a:blip>
            <a:srcRect/>
            <a:stretch/>
          </p:blipFill>
          <p:spPr>
            <a:xfrm>
              <a:off x="2763735" y="957810"/>
              <a:ext cx="2969394" cy="2047549"/>
            </a:xfrm>
            <a:prstGeom prst="rect">
              <a:avLst/>
            </a:prstGeom>
            <a:noFill/>
            <a:ln>
              <a:noFill/>
            </a:ln>
          </p:spPr>
        </p:pic>
        <p:pic>
          <p:nvPicPr>
            <p:cNvPr id="1534" name="Google Shape;1534;p99"/>
            <p:cNvPicPr preferRelativeResize="0"/>
            <p:nvPr/>
          </p:nvPicPr>
          <p:blipFill rotWithShape="1">
            <a:blip r:embed="rId4">
              <a:alphaModFix/>
            </a:blip>
            <a:srcRect/>
            <a:stretch/>
          </p:blipFill>
          <p:spPr>
            <a:xfrm>
              <a:off x="1498218" y="2063259"/>
              <a:ext cx="303876" cy="281352"/>
            </a:xfrm>
            <a:prstGeom prst="rect">
              <a:avLst/>
            </a:prstGeom>
            <a:noFill/>
            <a:ln>
              <a:noFill/>
            </a:ln>
          </p:spPr>
        </p:pic>
        <p:sp>
          <p:nvSpPr>
            <p:cNvPr id="1535" name="Google Shape;1535;p99"/>
            <p:cNvSpPr/>
            <p:nvPr/>
          </p:nvSpPr>
          <p:spPr>
            <a:xfrm>
              <a:off x="3810361" y="2074859"/>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1536" name="Google Shape;1536;p99"/>
            <p:cNvSpPr txBox="1"/>
            <p:nvPr/>
          </p:nvSpPr>
          <p:spPr>
            <a:xfrm>
              <a:off x="3686366" y="2030175"/>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MPLS</a:t>
              </a:r>
              <a:r>
                <a:rPr lang="en-US" sz="900" dirty="0">
                  <a:solidFill>
                    <a:srgbClr val="163058"/>
                  </a:solidFill>
                  <a:latin typeface="Helvetica Neue"/>
                  <a:ea typeface="Helvetica Neue"/>
                  <a:cs typeface="Helvetica Neue"/>
                  <a:sym typeface="Helvetica Neue"/>
                </a:rPr>
                <a:t> </a:t>
              </a:r>
              <a:endParaRPr dirty="0"/>
            </a:p>
          </p:txBody>
        </p:sp>
        <p:pic>
          <p:nvPicPr>
            <p:cNvPr id="1537" name="Google Shape;1537;p99"/>
            <p:cNvPicPr preferRelativeResize="0"/>
            <p:nvPr/>
          </p:nvPicPr>
          <p:blipFill rotWithShape="1">
            <a:blip r:embed="rId5">
              <a:alphaModFix/>
            </a:blip>
            <a:srcRect/>
            <a:stretch/>
          </p:blipFill>
          <p:spPr>
            <a:xfrm>
              <a:off x="2910328" y="1433579"/>
              <a:ext cx="409723" cy="384431"/>
            </a:xfrm>
            <a:prstGeom prst="rect">
              <a:avLst/>
            </a:prstGeom>
            <a:noFill/>
            <a:ln>
              <a:noFill/>
            </a:ln>
          </p:spPr>
        </p:pic>
        <p:pic>
          <p:nvPicPr>
            <p:cNvPr id="1538" name="Google Shape;1538;p99"/>
            <p:cNvPicPr preferRelativeResize="0"/>
            <p:nvPr/>
          </p:nvPicPr>
          <p:blipFill rotWithShape="1">
            <a:blip r:embed="rId5">
              <a:alphaModFix/>
            </a:blip>
            <a:srcRect/>
            <a:stretch/>
          </p:blipFill>
          <p:spPr>
            <a:xfrm>
              <a:off x="2852086" y="2691421"/>
              <a:ext cx="409723" cy="384431"/>
            </a:xfrm>
            <a:prstGeom prst="rect">
              <a:avLst/>
            </a:prstGeom>
            <a:noFill/>
            <a:ln>
              <a:noFill/>
            </a:ln>
          </p:spPr>
        </p:pic>
        <p:cxnSp>
          <p:nvCxnSpPr>
            <p:cNvPr id="1539" name="Google Shape;1539;p99"/>
            <p:cNvCxnSpPr>
              <a:stCxn id="1538" idx="1"/>
              <a:endCxn id="1534" idx="3"/>
            </p:cNvCxnSpPr>
            <p:nvPr/>
          </p:nvCxnSpPr>
          <p:spPr>
            <a:xfrm rot="10800000">
              <a:off x="1802086" y="2203837"/>
              <a:ext cx="1050000" cy="679800"/>
            </a:xfrm>
            <a:prstGeom prst="straightConnector1">
              <a:avLst/>
            </a:prstGeom>
            <a:noFill/>
            <a:ln w="28575" cap="flat" cmpd="sng">
              <a:solidFill>
                <a:schemeClr val="dk1"/>
              </a:solidFill>
              <a:prstDash val="solid"/>
              <a:round/>
              <a:headEnd type="oval" w="med" len="med"/>
              <a:tailEnd type="oval" w="med" len="med"/>
            </a:ln>
          </p:spPr>
        </p:cxnSp>
        <p:cxnSp>
          <p:nvCxnSpPr>
            <p:cNvPr id="1540" name="Google Shape;1540;p99"/>
            <p:cNvCxnSpPr>
              <a:stCxn id="1537" idx="1"/>
              <a:endCxn id="1534" idx="3"/>
            </p:cNvCxnSpPr>
            <p:nvPr/>
          </p:nvCxnSpPr>
          <p:spPr>
            <a:xfrm flipH="1">
              <a:off x="1802128" y="1625795"/>
              <a:ext cx="1108200" cy="578100"/>
            </a:xfrm>
            <a:prstGeom prst="straightConnector1">
              <a:avLst/>
            </a:prstGeom>
            <a:noFill/>
            <a:ln w="28575" cap="flat" cmpd="sng">
              <a:solidFill>
                <a:schemeClr val="dk1"/>
              </a:solidFill>
              <a:prstDash val="solid"/>
              <a:round/>
              <a:headEnd type="oval" w="med" len="med"/>
              <a:tailEnd type="oval" w="med" len="med"/>
            </a:ln>
          </p:spPr>
        </p:cxnSp>
        <p:pic>
          <p:nvPicPr>
            <p:cNvPr id="1541" name="Google Shape;1541;p99"/>
            <p:cNvPicPr preferRelativeResize="0"/>
            <p:nvPr/>
          </p:nvPicPr>
          <p:blipFill rotWithShape="1">
            <a:blip r:embed="rId4">
              <a:alphaModFix/>
            </a:blip>
            <a:srcRect/>
            <a:stretch/>
          </p:blipFill>
          <p:spPr>
            <a:xfrm>
              <a:off x="6685309" y="2046475"/>
              <a:ext cx="303876" cy="281352"/>
            </a:xfrm>
            <a:prstGeom prst="rect">
              <a:avLst/>
            </a:prstGeom>
            <a:noFill/>
            <a:ln>
              <a:noFill/>
            </a:ln>
          </p:spPr>
        </p:pic>
        <p:pic>
          <p:nvPicPr>
            <p:cNvPr id="1542" name="Google Shape;1542;p99"/>
            <p:cNvPicPr preferRelativeResize="0"/>
            <p:nvPr/>
          </p:nvPicPr>
          <p:blipFill rotWithShape="1">
            <a:blip r:embed="rId6">
              <a:alphaModFix/>
            </a:blip>
            <a:srcRect/>
            <a:stretch/>
          </p:blipFill>
          <p:spPr>
            <a:xfrm>
              <a:off x="5161048" y="1461131"/>
              <a:ext cx="409723" cy="347131"/>
            </a:xfrm>
            <a:prstGeom prst="rect">
              <a:avLst/>
            </a:prstGeom>
            <a:noFill/>
            <a:ln>
              <a:noFill/>
            </a:ln>
          </p:spPr>
        </p:pic>
        <p:pic>
          <p:nvPicPr>
            <p:cNvPr id="1543" name="Google Shape;1543;p99"/>
            <p:cNvPicPr preferRelativeResize="0"/>
            <p:nvPr/>
          </p:nvPicPr>
          <p:blipFill rotWithShape="1">
            <a:blip r:embed="rId5">
              <a:alphaModFix/>
            </a:blip>
            <a:srcRect/>
            <a:stretch/>
          </p:blipFill>
          <p:spPr>
            <a:xfrm>
              <a:off x="5340752" y="2691421"/>
              <a:ext cx="409723" cy="384431"/>
            </a:xfrm>
            <a:prstGeom prst="rect">
              <a:avLst/>
            </a:prstGeom>
            <a:noFill/>
            <a:ln>
              <a:noFill/>
            </a:ln>
          </p:spPr>
        </p:pic>
        <p:cxnSp>
          <p:nvCxnSpPr>
            <p:cNvPr id="1544" name="Google Shape;1544;p99"/>
            <p:cNvCxnSpPr>
              <a:stCxn id="1543" idx="3"/>
              <a:endCxn id="1541" idx="1"/>
            </p:cNvCxnSpPr>
            <p:nvPr/>
          </p:nvCxnSpPr>
          <p:spPr>
            <a:xfrm rot="10800000" flipH="1">
              <a:off x="5750475" y="2187037"/>
              <a:ext cx="934800" cy="696600"/>
            </a:xfrm>
            <a:prstGeom prst="straightConnector1">
              <a:avLst/>
            </a:prstGeom>
            <a:noFill/>
            <a:ln w="28575" cap="flat" cmpd="sng">
              <a:solidFill>
                <a:schemeClr val="dk1"/>
              </a:solidFill>
              <a:prstDash val="solid"/>
              <a:round/>
              <a:headEnd type="oval" w="med" len="med"/>
              <a:tailEnd type="oval" w="med" len="med"/>
            </a:ln>
          </p:spPr>
        </p:cxnSp>
        <p:cxnSp>
          <p:nvCxnSpPr>
            <p:cNvPr id="1545" name="Google Shape;1545;p99"/>
            <p:cNvCxnSpPr>
              <a:stCxn id="1542" idx="3"/>
              <a:endCxn id="1541" idx="1"/>
            </p:cNvCxnSpPr>
            <p:nvPr/>
          </p:nvCxnSpPr>
          <p:spPr>
            <a:xfrm>
              <a:off x="5570771" y="1634696"/>
              <a:ext cx="1114500" cy="552600"/>
            </a:xfrm>
            <a:prstGeom prst="straightConnector1">
              <a:avLst/>
            </a:prstGeom>
            <a:noFill/>
            <a:ln w="28575" cap="flat" cmpd="sng">
              <a:solidFill>
                <a:schemeClr val="dk1"/>
              </a:solidFill>
              <a:prstDash val="solid"/>
              <a:round/>
              <a:headEnd type="oval" w="med" len="med"/>
              <a:tailEnd type="oval" w="med" len="med"/>
            </a:ln>
          </p:spPr>
        </p:cxnSp>
        <p:sp>
          <p:nvSpPr>
            <p:cNvPr id="1546" name="Google Shape;1546;p99"/>
            <p:cNvSpPr/>
            <p:nvPr/>
          </p:nvSpPr>
          <p:spPr>
            <a:xfrm>
              <a:off x="4985742" y="1210991"/>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547" name="Google Shape;1547;p99"/>
            <p:cNvSpPr/>
            <p:nvPr/>
          </p:nvSpPr>
          <p:spPr>
            <a:xfrm>
              <a:off x="5158840" y="3102542"/>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548" name="Google Shape;1548;p99"/>
            <p:cNvSpPr/>
            <p:nvPr/>
          </p:nvSpPr>
          <p:spPr>
            <a:xfrm>
              <a:off x="2699607" y="3097050"/>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549" name="Google Shape;1549;p99"/>
            <p:cNvSpPr/>
            <p:nvPr/>
          </p:nvSpPr>
          <p:spPr>
            <a:xfrm>
              <a:off x="2663303" y="1178927"/>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550" name="Google Shape;1550;p99"/>
            <p:cNvSpPr/>
            <p:nvPr/>
          </p:nvSpPr>
          <p:spPr>
            <a:xfrm>
              <a:off x="1122808" y="1425331"/>
              <a:ext cx="1165117" cy="209366"/>
            </a:xfrm>
            <a:prstGeom prst="roundRect">
              <a:avLst>
                <a:gd name="adj" fmla="val 16667"/>
              </a:avLst>
            </a:prstGeom>
            <a:solidFill>
              <a:srgbClr val="C0D695">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rgbClr val="535353"/>
                  </a:solidFill>
                  <a:latin typeface="Gill Sans"/>
                  <a:ea typeface="Gill Sans"/>
                  <a:cs typeface="Gill Sans"/>
                  <a:sym typeface="Gill Sans"/>
                </a:rPr>
                <a:t>Ethernet Segment A</a:t>
              </a:r>
              <a:endParaRPr sz="900" dirty="0">
                <a:solidFill>
                  <a:srgbClr val="535353"/>
                </a:solidFill>
                <a:latin typeface="Gill Sans"/>
                <a:ea typeface="Gill Sans"/>
                <a:cs typeface="Gill Sans"/>
                <a:sym typeface="Gill Sans"/>
              </a:endParaRPr>
            </a:p>
          </p:txBody>
        </p:sp>
        <p:sp>
          <p:nvSpPr>
            <p:cNvPr id="1551" name="Google Shape;1551;p99"/>
            <p:cNvSpPr/>
            <p:nvPr/>
          </p:nvSpPr>
          <p:spPr>
            <a:xfrm>
              <a:off x="6310060" y="1419743"/>
              <a:ext cx="1178058" cy="234967"/>
            </a:xfrm>
            <a:prstGeom prst="roundRect">
              <a:avLst>
                <a:gd name="adj" fmla="val 16667"/>
              </a:avLst>
            </a:prstGeom>
            <a:solidFill>
              <a:srgbClr val="ECC3A6">
                <a:alpha val="64705"/>
              </a:srgbClr>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rgbClr val="535353"/>
                  </a:solidFill>
                  <a:latin typeface="Gill Sans"/>
                  <a:ea typeface="Gill Sans"/>
                  <a:cs typeface="Gill Sans"/>
                  <a:sym typeface="Gill Sans"/>
                </a:rPr>
                <a:t>Ethernet Segment B</a:t>
              </a:r>
              <a:endParaRPr sz="900" dirty="0">
                <a:solidFill>
                  <a:srgbClr val="535353"/>
                </a:solidFill>
                <a:latin typeface="Gill Sans"/>
                <a:ea typeface="Gill Sans"/>
                <a:cs typeface="Gill Sans"/>
                <a:sym typeface="Gill Sans"/>
              </a:endParaRPr>
            </a:p>
          </p:txBody>
        </p:sp>
        <p:grpSp>
          <p:nvGrpSpPr>
            <p:cNvPr id="1552" name="Google Shape;1552;p99"/>
            <p:cNvGrpSpPr/>
            <p:nvPr/>
          </p:nvGrpSpPr>
          <p:grpSpPr>
            <a:xfrm>
              <a:off x="5519836" y="2756595"/>
              <a:ext cx="389850" cy="230832"/>
              <a:chOff x="7172067" y="3231040"/>
              <a:chExt cx="620335" cy="375870"/>
            </a:xfrm>
          </p:grpSpPr>
          <p:sp>
            <p:nvSpPr>
              <p:cNvPr id="1553" name="Google Shape;1553;p99"/>
              <p:cNvSpPr/>
              <p:nvPr/>
            </p:nvSpPr>
            <p:spPr>
              <a:xfrm>
                <a:off x="7268636" y="3278015"/>
                <a:ext cx="430352" cy="283984"/>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554" name="Google Shape;1554;p99"/>
              <p:cNvSpPr txBox="1"/>
              <p:nvPr/>
            </p:nvSpPr>
            <p:spPr>
              <a:xfrm>
                <a:off x="7172067" y="3231040"/>
                <a:ext cx="620335" cy="375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grpSp>
        <p:sp>
          <p:nvSpPr>
            <p:cNvPr id="1555" name="Google Shape;1555;p99"/>
            <p:cNvSpPr/>
            <p:nvPr/>
          </p:nvSpPr>
          <p:spPr>
            <a:xfrm>
              <a:off x="2228587" y="1751364"/>
              <a:ext cx="137057" cy="913638"/>
            </a:xfrm>
            <a:prstGeom prst="roundRect">
              <a:avLst>
                <a:gd name="adj" fmla="val 16667"/>
              </a:avLst>
            </a:prstGeom>
            <a:noFill/>
            <a:ln w="12700" cap="flat" cmpd="sng">
              <a:solidFill>
                <a:srgbClr val="72894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cxnSp>
          <p:nvCxnSpPr>
            <p:cNvPr id="1556" name="Google Shape;1556;p99"/>
            <p:cNvCxnSpPr>
              <a:stCxn id="1550" idx="2"/>
              <a:endCxn id="1555" idx="0"/>
            </p:cNvCxnSpPr>
            <p:nvPr/>
          </p:nvCxnSpPr>
          <p:spPr>
            <a:xfrm>
              <a:off x="1705367" y="1634697"/>
              <a:ext cx="591600" cy="116700"/>
            </a:xfrm>
            <a:prstGeom prst="straightConnector1">
              <a:avLst/>
            </a:prstGeom>
            <a:noFill/>
            <a:ln w="15875" cap="flat" cmpd="sng">
              <a:solidFill>
                <a:srgbClr val="728944"/>
              </a:solidFill>
              <a:prstDash val="solid"/>
              <a:round/>
              <a:headEnd type="none" w="sm" len="sm"/>
              <a:tailEnd type="triangle" w="med" len="med"/>
            </a:ln>
            <a:effectLst>
              <a:outerShdw blurRad="40000" dist="20000" dir="5400000" rotWithShape="0">
                <a:srgbClr val="000000">
                  <a:alpha val="37647"/>
                </a:srgbClr>
              </a:outerShdw>
            </a:effectLst>
          </p:spPr>
        </p:cxnSp>
        <p:sp>
          <p:nvSpPr>
            <p:cNvPr id="1557" name="Google Shape;1557;p99"/>
            <p:cNvSpPr/>
            <p:nvPr/>
          </p:nvSpPr>
          <p:spPr>
            <a:xfrm>
              <a:off x="6217892" y="1769679"/>
              <a:ext cx="137057" cy="913638"/>
            </a:xfrm>
            <a:prstGeom prst="roundRect">
              <a:avLst>
                <a:gd name="adj" fmla="val 16667"/>
              </a:avLst>
            </a:prstGeom>
            <a:noFill/>
            <a:ln w="12700" cap="flat" cmpd="sng">
              <a:solidFill>
                <a:schemeClr val="accent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cxnSp>
          <p:nvCxnSpPr>
            <p:cNvPr id="1558" name="Google Shape;1558;p99"/>
            <p:cNvCxnSpPr>
              <a:stCxn id="1551" idx="2"/>
              <a:endCxn id="1557" idx="0"/>
            </p:cNvCxnSpPr>
            <p:nvPr/>
          </p:nvCxnSpPr>
          <p:spPr>
            <a:xfrm flipH="1">
              <a:off x="6286489" y="1654710"/>
              <a:ext cx="612600" cy="114900"/>
            </a:xfrm>
            <a:prstGeom prst="straightConnector1">
              <a:avLst/>
            </a:prstGeom>
            <a:noFill/>
            <a:ln w="15875"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sp>
          <p:nvSpPr>
            <p:cNvPr id="1559" name="Google Shape;1559;p99"/>
            <p:cNvSpPr txBox="1"/>
            <p:nvPr/>
          </p:nvSpPr>
          <p:spPr>
            <a:xfrm>
              <a:off x="1252223" y="2376970"/>
              <a:ext cx="731840"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141313"/>
                  </a:solidFill>
                  <a:latin typeface="Arial"/>
                  <a:ea typeface="Arial"/>
                  <a:cs typeface="Arial"/>
                  <a:sym typeface="Arial"/>
                </a:rPr>
                <a:t>CE1</a:t>
              </a:r>
              <a:endParaRPr sz="900" dirty="0">
                <a:solidFill>
                  <a:srgbClr val="141313"/>
                </a:solidFill>
                <a:latin typeface="Arial"/>
                <a:ea typeface="Arial"/>
                <a:cs typeface="Arial"/>
                <a:sym typeface="Arial"/>
              </a:endParaRPr>
            </a:p>
          </p:txBody>
        </p:sp>
        <p:sp>
          <p:nvSpPr>
            <p:cNvPr id="1560" name="Google Shape;1560;p99"/>
            <p:cNvSpPr txBox="1"/>
            <p:nvPr/>
          </p:nvSpPr>
          <p:spPr>
            <a:xfrm>
              <a:off x="6515212" y="2382119"/>
              <a:ext cx="731840"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141313"/>
                  </a:solidFill>
                  <a:latin typeface="Arial"/>
                  <a:ea typeface="Arial"/>
                  <a:cs typeface="Arial"/>
                  <a:sym typeface="Arial"/>
                </a:rPr>
                <a:t>CE2</a:t>
              </a:r>
              <a:endParaRPr sz="900" dirty="0">
                <a:solidFill>
                  <a:srgbClr val="141313"/>
                </a:solidFill>
                <a:latin typeface="Arial"/>
                <a:ea typeface="Arial"/>
                <a:cs typeface="Arial"/>
                <a:sym typeface="Arial"/>
              </a:endParaRPr>
            </a:p>
          </p:txBody>
        </p:sp>
        <p:sp>
          <p:nvSpPr>
            <p:cNvPr id="1561" name="Google Shape;1561;p99"/>
            <p:cNvSpPr/>
            <p:nvPr/>
          </p:nvSpPr>
          <p:spPr>
            <a:xfrm rot="10800000" flipH="1">
              <a:off x="1773896" y="2268129"/>
              <a:ext cx="4902740" cy="777203"/>
            </a:xfrm>
            <a:custGeom>
              <a:avLst/>
              <a:gdLst/>
              <a:ahLst/>
              <a:cxnLst/>
              <a:rect l="l" t="t" r="r" b="b"/>
              <a:pathLst>
                <a:path w="4902740" h="786989" extrusionOk="0">
                  <a:moveTo>
                    <a:pt x="0" y="786989"/>
                  </a:moveTo>
                  <a:cubicBezTo>
                    <a:pt x="395051" y="573521"/>
                    <a:pt x="790102" y="360053"/>
                    <a:pt x="1167319" y="229270"/>
                  </a:cubicBezTo>
                  <a:cubicBezTo>
                    <a:pt x="1544536" y="98487"/>
                    <a:pt x="1870953" y="15261"/>
                    <a:pt x="2263302" y="2291"/>
                  </a:cubicBezTo>
                  <a:cubicBezTo>
                    <a:pt x="2655651" y="-10679"/>
                    <a:pt x="3081507" y="30394"/>
                    <a:pt x="3521413" y="151449"/>
                  </a:cubicBezTo>
                  <a:cubicBezTo>
                    <a:pt x="3961319" y="272504"/>
                    <a:pt x="4902740" y="728623"/>
                    <a:pt x="4902740" y="728623"/>
                  </a:cubicBezTo>
                </a:path>
              </a:pathLst>
            </a:custGeom>
            <a:noFill/>
            <a:ln w="15875" cap="flat" cmpd="sng">
              <a:solidFill>
                <a:srgbClr val="0432FF"/>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562" name="Google Shape;1562;p99"/>
            <p:cNvSpPr/>
            <p:nvPr/>
          </p:nvSpPr>
          <p:spPr>
            <a:xfrm>
              <a:off x="6463455" y="2874995"/>
              <a:ext cx="1307676" cy="227725"/>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535353"/>
                  </a:solidFill>
                  <a:latin typeface="Gill Sans"/>
                  <a:ea typeface="Gill Sans"/>
                  <a:cs typeface="Gill Sans"/>
                  <a:sym typeface="Gill Sans"/>
                </a:rPr>
                <a:t>Traffic Flow</a:t>
              </a:r>
              <a:endParaRPr sz="900" b="1" dirty="0">
                <a:solidFill>
                  <a:srgbClr val="535353"/>
                </a:solidFill>
                <a:latin typeface="Gill Sans"/>
                <a:ea typeface="Gill Sans"/>
                <a:cs typeface="Gill Sans"/>
                <a:sym typeface="Gill Sans"/>
              </a:endParaRPr>
            </a:p>
          </p:txBody>
        </p:sp>
        <p:cxnSp>
          <p:nvCxnSpPr>
            <p:cNvPr id="1563" name="Google Shape;1563;p99"/>
            <p:cNvCxnSpPr/>
            <p:nvPr/>
          </p:nvCxnSpPr>
          <p:spPr>
            <a:xfrm rot="10800000">
              <a:off x="7488118" y="3005359"/>
              <a:ext cx="703649" cy="0"/>
            </a:xfrm>
            <a:prstGeom prst="straightConnector1">
              <a:avLst/>
            </a:prstGeom>
            <a:noFill/>
            <a:ln w="25400" cap="flat" cmpd="sng">
              <a:solidFill>
                <a:srgbClr val="0432FF"/>
              </a:solidFill>
              <a:prstDash val="dot"/>
              <a:round/>
              <a:headEnd type="none" w="sm" len="sm"/>
              <a:tailEnd type="none" w="sm" len="sm"/>
            </a:ln>
            <a:effectLst>
              <a:outerShdw blurRad="40000" dist="20000" dir="5400000" rotWithShape="0">
                <a:srgbClr val="000000">
                  <a:alpha val="37647"/>
                </a:srgbClr>
              </a:outerShdw>
            </a:effectLst>
          </p:spPr>
        </p:cxnSp>
      </p:grpSp>
      <p:sp>
        <p:nvSpPr>
          <p:cNvPr id="1564" name="Google Shape;1564;p99"/>
          <p:cNvSpPr/>
          <p:nvPr/>
        </p:nvSpPr>
        <p:spPr>
          <a:xfrm>
            <a:off x="5410864" y="1543679"/>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565" name="Google Shape;1565;p99"/>
          <p:cNvSpPr txBox="1"/>
          <p:nvPr/>
        </p:nvSpPr>
        <p:spPr>
          <a:xfrm>
            <a:off x="5344681" y="1517962"/>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566" name="Google Shape;1566;p99"/>
          <p:cNvSpPr/>
          <p:nvPr/>
        </p:nvSpPr>
        <p:spPr>
          <a:xfrm>
            <a:off x="2766213" y="1521590"/>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567" name="Google Shape;1567;p99"/>
          <p:cNvSpPr txBox="1"/>
          <p:nvPr/>
        </p:nvSpPr>
        <p:spPr>
          <a:xfrm>
            <a:off x="2711018" y="1488602"/>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568" name="Google Shape;1568;p99"/>
          <p:cNvSpPr/>
          <p:nvPr/>
        </p:nvSpPr>
        <p:spPr>
          <a:xfrm>
            <a:off x="2711079" y="2833481"/>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569" name="Google Shape;1569;p99"/>
          <p:cNvSpPr txBox="1"/>
          <p:nvPr/>
        </p:nvSpPr>
        <p:spPr>
          <a:xfrm>
            <a:off x="2656350" y="2803604"/>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570" name="Google Shape;1570;p99"/>
          <p:cNvSpPr/>
          <p:nvPr/>
        </p:nvSpPr>
        <p:spPr>
          <a:xfrm>
            <a:off x="1773896" y="1358921"/>
            <a:ext cx="4902740" cy="786989"/>
          </a:xfrm>
          <a:custGeom>
            <a:avLst/>
            <a:gdLst/>
            <a:ahLst/>
            <a:cxnLst/>
            <a:rect l="l" t="t" r="r" b="b"/>
            <a:pathLst>
              <a:path w="4902740" h="786989" extrusionOk="0">
                <a:moveTo>
                  <a:pt x="0" y="786989"/>
                </a:moveTo>
                <a:cubicBezTo>
                  <a:pt x="395051" y="573521"/>
                  <a:pt x="790102" y="360053"/>
                  <a:pt x="1167319" y="229270"/>
                </a:cubicBezTo>
                <a:cubicBezTo>
                  <a:pt x="1544536" y="98487"/>
                  <a:pt x="1870953" y="15261"/>
                  <a:pt x="2263302" y="2291"/>
                </a:cubicBezTo>
                <a:cubicBezTo>
                  <a:pt x="2655651" y="-10679"/>
                  <a:pt x="3081507" y="30394"/>
                  <a:pt x="3521413" y="151449"/>
                </a:cubicBezTo>
                <a:cubicBezTo>
                  <a:pt x="3961319" y="272504"/>
                  <a:pt x="4902740" y="728623"/>
                  <a:pt x="4902740" y="728623"/>
                </a:cubicBezTo>
              </a:path>
            </a:pathLst>
          </a:custGeom>
          <a:noFill/>
          <a:ln w="15875" cap="flat" cmpd="sng">
            <a:solidFill>
              <a:srgbClr val="0432FF"/>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grpSp>
        <p:nvGrpSpPr>
          <p:cNvPr id="1571" name="Google Shape;1571;p99"/>
          <p:cNvGrpSpPr/>
          <p:nvPr/>
        </p:nvGrpSpPr>
        <p:grpSpPr>
          <a:xfrm>
            <a:off x="3797973" y="2956220"/>
            <a:ext cx="759045" cy="230832"/>
            <a:chOff x="3781838" y="3331323"/>
            <a:chExt cx="759045" cy="230832"/>
          </a:xfrm>
        </p:grpSpPr>
        <p:sp>
          <p:nvSpPr>
            <p:cNvPr id="1572" name="Google Shape;1572;p99"/>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1573" name="Google Shape;1573;p99"/>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101</a:t>
              </a:r>
              <a:r>
                <a:rPr lang="en-US" sz="900" dirty="0">
                  <a:solidFill>
                    <a:srgbClr val="163058"/>
                  </a:solidFill>
                  <a:latin typeface="Helvetica Neue"/>
                  <a:ea typeface="Helvetica Neue"/>
                  <a:cs typeface="Helvetica Neue"/>
                  <a:sym typeface="Helvetica Neue"/>
                </a:rPr>
                <a:t> </a:t>
              </a:r>
              <a:endParaRPr sz="900" dirty="0">
                <a:solidFill>
                  <a:srgbClr val="163058"/>
                </a:solidFill>
                <a:latin typeface="Helvetica Neue"/>
                <a:ea typeface="Helvetica Neue"/>
                <a:cs typeface="Helvetica Neue"/>
                <a:sym typeface="Helvetica Neue"/>
              </a:endParaRPr>
            </a:p>
          </p:txBody>
        </p:sp>
      </p:grpSp>
      <p:grpSp>
        <p:nvGrpSpPr>
          <p:cNvPr id="1574" name="Google Shape;1574;p99"/>
          <p:cNvGrpSpPr/>
          <p:nvPr/>
        </p:nvGrpSpPr>
        <p:grpSpPr>
          <a:xfrm>
            <a:off x="3831255" y="1263270"/>
            <a:ext cx="759045" cy="230832"/>
            <a:chOff x="3781838" y="3331323"/>
            <a:chExt cx="759045" cy="230832"/>
          </a:xfrm>
        </p:grpSpPr>
        <p:sp>
          <p:nvSpPr>
            <p:cNvPr id="1575" name="Google Shape;1575;p99"/>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1576" name="Google Shape;1576;p99"/>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100</a:t>
              </a:r>
              <a:r>
                <a:rPr lang="en-US" sz="900" dirty="0">
                  <a:solidFill>
                    <a:srgbClr val="163058"/>
                  </a:solidFill>
                  <a:latin typeface="Helvetica Neue"/>
                  <a:ea typeface="Helvetica Neue"/>
                  <a:cs typeface="Helvetica Neue"/>
                  <a:sym typeface="Helvetica Neue"/>
                </a:rPr>
                <a:t> </a:t>
              </a:r>
              <a:endParaRPr dirty="0"/>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580"/>
        <p:cNvGrpSpPr/>
        <p:nvPr/>
      </p:nvGrpSpPr>
      <p:grpSpPr>
        <a:xfrm>
          <a:off x="0" y="0"/>
          <a:ext cx="0" cy="0"/>
          <a:chOff x="0" y="0"/>
          <a:chExt cx="0" cy="0"/>
        </a:xfrm>
      </p:grpSpPr>
      <p:sp>
        <p:nvSpPr>
          <p:cNvPr id="1581" name="Google Shape;1581;p100"/>
          <p:cNvSpPr txBox="1">
            <a:spLocks noGrp="1"/>
          </p:cNvSpPr>
          <p:nvPr>
            <p:ph type="title"/>
          </p:nvPr>
        </p:nvSpPr>
        <p:spPr>
          <a:xfrm>
            <a:off x="457202" y="219249"/>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Active/Active EVPN VPWS Forwarding Plane</a:t>
            </a:r>
            <a:endParaRPr dirty="0"/>
          </a:p>
        </p:txBody>
      </p:sp>
      <p:sp>
        <p:nvSpPr>
          <p:cNvPr id="1582" name="Google Shape;1582;p100"/>
          <p:cNvSpPr txBox="1">
            <a:spLocks noGrp="1"/>
          </p:cNvSpPr>
          <p:nvPr>
            <p:ph type="sldNum" idx="12"/>
          </p:nvPr>
        </p:nvSpPr>
        <p:spPr>
          <a:xfrm>
            <a:off x="7467709" y="4310962"/>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25</a:t>
            </a:fld>
            <a:endParaRPr dirty="0">
              <a:solidFill>
                <a:srgbClr val="FFFFFE"/>
              </a:solidFill>
            </a:endParaRPr>
          </a:p>
        </p:txBody>
      </p:sp>
      <p:sp>
        <p:nvSpPr>
          <p:cNvPr id="1583" name="Google Shape;1583;p100"/>
          <p:cNvSpPr/>
          <p:nvPr/>
        </p:nvSpPr>
        <p:spPr>
          <a:xfrm>
            <a:off x="346591" y="869264"/>
            <a:ext cx="8340211" cy="910955"/>
          </a:xfrm>
          <a:prstGeom prst="rect">
            <a:avLst/>
          </a:prstGeom>
          <a:noFill/>
          <a:ln w="31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342900" marR="0" lvl="0" indent="-342900" algn="l" rtl="0">
              <a:spcBef>
                <a:spcPts val="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receives both Ethernet Auto-Discovery (type 1) Routes from PE2 </a:t>
            </a:r>
            <a:endParaRPr sz="1200" dirty="0">
              <a:solidFill>
                <a:srgbClr val="333333"/>
              </a:solidFill>
              <a:latin typeface="Arial"/>
              <a:ea typeface="Arial"/>
              <a:cs typeface="Arial"/>
              <a:sym typeface="Arial"/>
            </a:endParaRPr>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receives both Ethernet Auto-Discovery (type 1) Routes from PE3</a:t>
            </a:r>
            <a:endParaRPr dirty="0"/>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Installs both Remote PEs in the forwarding table.</a:t>
            </a:r>
            <a:endParaRPr sz="1200" dirty="0">
              <a:solidFill>
                <a:srgbClr val="333333"/>
              </a:solidFill>
              <a:latin typeface="Arial"/>
              <a:ea typeface="Arial"/>
              <a:cs typeface="Arial"/>
              <a:sym typeface="Arial"/>
            </a:endParaRPr>
          </a:p>
          <a:p>
            <a:pPr marL="344488" marR="0" lvl="0" indent="-338138"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Imposes the VPWS Label (400,300) and Transport labels 900002 and 900003 for PE2 and PE3 respectively</a:t>
            </a:r>
            <a:endParaRPr sz="1200" dirty="0">
              <a:solidFill>
                <a:srgbClr val="333333"/>
              </a:solidFill>
              <a:latin typeface="Arial"/>
              <a:ea typeface="Arial"/>
              <a:cs typeface="Arial"/>
              <a:sym typeface="Arial"/>
            </a:endParaRPr>
          </a:p>
        </p:txBody>
      </p:sp>
      <p:sp>
        <p:nvSpPr>
          <p:cNvPr id="1584" name="Google Shape;1584;p100"/>
          <p:cNvSpPr/>
          <p:nvPr/>
        </p:nvSpPr>
        <p:spPr>
          <a:xfrm>
            <a:off x="7823231" y="4195556"/>
            <a:ext cx="554432" cy="50778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2</a:t>
            </a:r>
            <a:endParaRPr dirty="0"/>
          </a:p>
        </p:txBody>
      </p:sp>
      <p:grpSp>
        <p:nvGrpSpPr>
          <p:cNvPr id="1585" name="Google Shape;1585;p100"/>
          <p:cNvGrpSpPr/>
          <p:nvPr/>
        </p:nvGrpSpPr>
        <p:grpSpPr>
          <a:xfrm>
            <a:off x="870853" y="2552125"/>
            <a:ext cx="7433814" cy="1615534"/>
            <a:chOff x="886066" y="2696708"/>
            <a:chExt cx="7433814" cy="1615534"/>
          </a:xfrm>
        </p:grpSpPr>
        <p:grpSp>
          <p:nvGrpSpPr>
            <p:cNvPr id="1586" name="Google Shape;1586;p100"/>
            <p:cNvGrpSpPr/>
            <p:nvPr/>
          </p:nvGrpSpPr>
          <p:grpSpPr>
            <a:xfrm>
              <a:off x="886066" y="2696708"/>
              <a:ext cx="7433814" cy="1615534"/>
              <a:chOff x="907330" y="2480038"/>
              <a:chExt cx="7433814" cy="1615534"/>
            </a:xfrm>
          </p:grpSpPr>
          <p:pic>
            <p:nvPicPr>
              <p:cNvPr id="1587" name="Google Shape;1587;p100"/>
              <p:cNvPicPr preferRelativeResize="0"/>
              <p:nvPr/>
            </p:nvPicPr>
            <p:blipFill rotWithShape="1">
              <a:blip r:embed="rId3">
                <a:alphaModFix/>
              </a:blip>
              <a:srcRect/>
              <a:stretch/>
            </p:blipFill>
            <p:spPr>
              <a:xfrm>
                <a:off x="3135192" y="2480040"/>
                <a:ext cx="2576028" cy="1496631"/>
              </a:xfrm>
              <a:prstGeom prst="rect">
                <a:avLst/>
              </a:prstGeom>
              <a:noFill/>
              <a:ln>
                <a:noFill/>
              </a:ln>
            </p:spPr>
          </p:pic>
          <p:grpSp>
            <p:nvGrpSpPr>
              <p:cNvPr id="1588" name="Google Shape;1588;p100"/>
              <p:cNvGrpSpPr/>
              <p:nvPr/>
            </p:nvGrpSpPr>
            <p:grpSpPr>
              <a:xfrm>
                <a:off x="907330" y="2480038"/>
                <a:ext cx="7433814" cy="1615534"/>
                <a:chOff x="1640237" y="3208499"/>
                <a:chExt cx="6181452" cy="1232596"/>
              </a:xfrm>
            </p:grpSpPr>
            <p:grpSp>
              <p:nvGrpSpPr>
                <p:cNvPr id="1589" name="Google Shape;1589;p100"/>
                <p:cNvGrpSpPr/>
                <p:nvPr/>
              </p:nvGrpSpPr>
              <p:grpSpPr>
                <a:xfrm>
                  <a:off x="1640237" y="3208499"/>
                  <a:ext cx="6181452" cy="1232596"/>
                  <a:chOff x="1640237" y="3208499"/>
                  <a:chExt cx="6181452" cy="1232596"/>
                </a:xfrm>
              </p:grpSpPr>
              <p:grpSp>
                <p:nvGrpSpPr>
                  <p:cNvPr id="1590" name="Google Shape;1590;p100"/>
                  <p:cNvGrpSpPr/>
                  <p:nvPr/>
                </p:nvGrpSpPr>
                <p:grpSpPr>
                  <a:xfrm>
                    <a:off x="1640237" y="3208499"/>
                    <a:ext cx="6181452" cy="1232596"/>
                    <a:chOff x="396944" y="3669867"/>
                    <a:chExt cx="8732442" cy="2055225"/>
                  </a:xfrm>
                </p:grpSpPr>
                <p:sp>
                  <p:nvSpPr>
                    <p:cNvPr id="1591" name="Google Shape;1591;p100"/>
                    <p:cNvSpPr txBox="1"/>
                    <p:nvPr/>
                  </p:nvSpPr>
                  <p:spPr>
                    <a:xfrm>
                      <a:off x="6077675" y="3669867"/>
                      <a:ext cx="557756"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cxnSp>
                  <p:nvCxnSpPr>
                    <p:cNvPr id="1592" name="Google Shape;1592;p100"/>
                    <p:cNvCxnSpPr/>
                    <p:nvPr/>
                  </p:nvCxnSpPr>
                  <p:spPr>
                    <a:xfrm rot="10800000">
                      <a:off x="7127711" y="4236355"/>
                      <a:ext cx="1009492" cy="449197"/>
                    </a:xfrm>
                    <a:prstGeom prst="straightConnector1">
                      <a:avLst/>
                    </a:prstGeom>
                    <a:noFill/>
                    <a:ln w="12700" cap="flat" cmpd="sng">
                      <a:solidFill>
                        <a:srgbClr val="333333"/>
                      </a:solidFill>
                      <a:prstDash val="solid"/>
                      <a:round/>
                      <a:headEnd type="none" w="sm" len="sm"/>
                      <a:tailEnd type="none" w="sm" len="sm"/>
                    </a:ln>
                  </p:spPr>
                </p:cxnSp>
                <p:cxnSp>
                  <p:nvCxnSpPr>
                    <p:cNvPr id="1593" name="Google Shape;1593;p100"/>
                    <p:cNvCxnSpPr/>
                    <p:nvPr/>
                  </p:nvCxnSpPr>
                  <p:spPr>
                    <a:xfrm flipH="1">
                      <a:off x="7119941" y="4685552"/>
                      <a:ext cx="1017262" cy="607115"/>
                    </a:xfrm>
                    <a:prstGeom prst="straightConnector1">
                      <a:avLst/>
                    </a:prstGeom>
                    <a:noFill/>
                    <a:ln w="12700" cap="flat" cmpd="sng">
                      <a:solidFill>
                        <a:srgbClr val="333333"/>
                      </a:solidFill>
                      <a:prstDash val="solid"/>
                      <a:round/>
                      <a:headEnd type="none" w="sm" len="sm"/>
                      <a:tailEnd type="none" w="sm" len="sm"/>
                    </a:ln>
                  </p:spPr>
                </p:cxnSp>
                <p:sp>
                  <p:nvSpPr>
                    <p:cNvPr id="1594" name="Google Shape;1594;p100"/>
                    <p:cNvSpPr/>
                    <p:nvPr/>
                  </p:nvSpPr>
                  <p:spPr>
                    <a:xfrm>
                      <a:off x="7175533" y="4216309"/>
                      <a:ext cx="108561" cy="109757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595" name="Google Shape;1595;p100"/>
                    <p:cNvSpPr txBox="1"/>
                    <p:nvPr/>
                  </p:nvSpPr>
                  <p:spPr>
                    <a:xfrm>
                      <a:off x="7076638" y="5287473"/>
                      <a:ext cx="2052748" cy="35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596" name="Google Shape;1596;p100"/>
                    <p:cNvSpPr/>
                    <p:nvPr/>
                  </p:nvSpPr>
                  <p:spPr>
                    <a:xfrm>
                      <a:off x="7205760" y="4256464"/>
                      <a:ext cx="49289" cy="49289"/>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597" name="Google Shape;1597;p100"/>
                    <p:cNvSpPr/>
                    <p:nvPr/>
                  </p:nvSpPr>
                  <p:spPr>
                    <a:xfrm>
                      <a:off x="7205760" y="5205789"/>
                      <a:ext cx="49289" cy="49289"/>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598" name="Google Shape;1598;p100"/>
                    <p:cNvSpPr txBox="1"/>
                    <p:nvPr/>
                  </p:nvSpPr>
                  <p:spPr>
                    <a:xfrm flipH="1">
                      <a:off x="396944" y="4982552"/>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599" name="Google Shape;1599;p100"/>
                    <p:cNvCxnSpPr/>
                    <p:nvPr/>
                  </p:nvCxnSpPr>
                  <p:spPr>
                    <a:xfrm rot="10800000" flipH="1">
                      <a:off x="955271" y="4754440"/>
                      <a:ext cx="958841" cy="2861"/>
                    </a:xfrm>
                    <a:prstGeom prst="straightConnector1">
                      <a:avLst/>
                    </a:prstGeom>
                    <a:noFill/>
                    <a:ln w="12700" cap="flat" cmpd="sng">
                      <a:solidFill>
                        <a:srgbClr val="333333"/>
                      </a:solidFill>
                      <a:prstDash val="solid"/>
                      <a:round/>
                      <a:headEnd type="none" w="sm" len="sm"/>
                      <a:tailEnd type="none" w="sm" len="sm"/>
                    </a:ln>
                  </p:spPr>
                </p:cxnSp>
                <p:sp>
                  <p:nvSpPr>
                    <p:cNvPr id="1600" name="Google Shape;1600;p100"/>
                    <p:cNvSpPr txBox="1"/>
                    <p:nvPr/>
                  </p:nvSpPr>
                  <p:spPr>
                    <a:xfrm>
                      <a:off x="6060765" y="5372704"/>
                      <a:ext cx="557756"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1601" name="Google Shape;1601;p100"/>
                    <p:cNvSpPr txBox="1"/>
                    <p:nvPr/>
                  </p:nvSpPr>
                  <p:spPr>
                    <a:xfrm>
                      <a:off x="1944277" y="4963682"/>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602" name="Google Shape;1602;p100"/>
                  <p:cNvPicPr preferRelativeResize="0"/>
                  <p:nvPr/>
                </p:nvPicPr>
                <p:blipFill rotWithShape="1">
                  <a:blip r:embed="rId4">
                    <a:alphaModFix/>
                  </a:blip>
                  <a:srcRect/>
                  <a:stretch/>
                </p:blipFill>
                <p:spPr>
                  <a:xfrm>
                    <a:off x="2769694" y="3643742"/>
                    <a:ext cx="397342" cy="367890"/>
                  </a:xfrm>
                  <a:prstGeom prst="rect">
                    <a:avLst/>
                  </a:prstGeom>
                  <a:noFill/>
                  <a:ln>
                    <a:noFill/>
                  </a:ln>
                </p:spPr>
              </p:pic>
              <p:sp>
                <p:nvSpPr>
                  <p:cNvPr id="1603" name="Google Shape;1603;p100"/>
                  <p:cNvSpPr/>
                  <p:nvPr/>
                </p:nvSpPr>
                <p:spPr>
                  <a:xfrm flipH="1">
                    <a:off x="2714198" y="3792949"/>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accent1"/>
                      </a:solidFill>
                      <a:latin typeface="Arial"/>
                      <a:ea typeface="Arial"/>
                      <a:cs typeface="Arial"/>
                      <a:sym typeface="Arial"/>
                    </a:endParaRPr>
                  </a:p>
                </p:txBody>
              </p:sp>
              <p:pic>
                <p:nvPicPr>
                  <p:cNvPr id="1604" name="Google Shape;1604;p100"/>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605" name="Google Shape;1605;p100"/>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606" name="Google Shape;1606;p100"/>
                  <p:cNvSpPr/>
                  <p:nvPr/>
                </p:nvSpPr>
                <p:spPr>
                  <a:xfrm>
                    <a:off x="6248933" y="3482233"/>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accent1"/>
                      </a:solidFill>
                      <a:latin typeface="Arial"/>
                      <a:ea typeface="Arial"/>
                      <a:cs typeface="Arial"/>
                      <a:sym typeface="Arial"/>
                    </a:endParaRPr>
                  </a:p>
                </p:txBody>
              </p:sp>
              <p:sp>
                <p:nvSpPr>
                  <p:cNvPr id="1607" name="Google Shape;1607;p100"/>
                  <p:cNvSpPr/>
                  <p:nvPr/>
                </p:nvSpPr>
                <p:spPr>
                  <a:xfrm>
                    <a:off x="6243432" y="4115744"/>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chemeClr val="accent1"/>
                      </a:solidFill>
                      <a:latin typeface="Arial"/>
                      <a:ea typeface="Arial"/>
                      <a:cs typeface="Arial"/>
                      <a:sym typeface="Arial"/>
                    </a:endParaRPr>
                  </a:p>
                </p:txBody>
              </p:sp>
              <p:pic>
                <p:nvPicPr>
                  <p:cNvPr id="1608" name="Google Shape;1608;p100"/>
                  <p:cNvPicPr preferRelativeResize="0"/>
                  <p:nvPr/>
                </p:nvPicPr>
                <p:blipFill rotWithShape="1">
                  <a:blip r:embed="rId5">
                    <a:alphaModFix/>
                  </a:blip>
                  <a:srcRect/>
                  <a:stretch/>
                </p:blipFill>
                <p:spPr>
                  <a:xfrm>
                    <a:off x="1731585" y="3720001"/>
                    <a:ext cx="303876" cy="281352"/>
                  </a:xfrm>
                  <a:prstGeom prst="rect">
                    <a:avLst/>
                  </a:prstGeom>
                  <a:noFill/>
                  <a:ln>
                    <a:noFill/>
                  </a:ln>
                </p:spPr>
              </p:pic>
              <p:pic>
                <p:nvPicPr>
                  <p:cNvPr id="1609" name="Google Shape;1609;p100"/>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610" name="Google Shape;1610;p100"/>
                  <p:cNvSpPr txBox="1"/>
                  <p:nvPr/>
                </p:nvSpPr>
                <p:spPr>
                  <a:xfrm flipH="1">
                    <a:off x="6938470" y="343785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611" name="Google Shape;1611;p100"/>
                <p:cNvSpPr txBox="1"/>
                <p:nvPr/>
              </p:nvSpPr>
              <p:spPr>
                <a:xfrm>
                  <a:off x="3843206" y="400665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612" name="Google Shape;1612;p100"/>
                <p:cNvCxnSpPr/>
                <p:nvPr/>
              </p:nvCxnSpPr>
              <p:spPr>
                <a:xfrm rot="10800000" flipH="1">
                  <a:off x="3167036" y="3813852"/>
                  <a:ext cx="581372" cy="13835"/>
                </a:xfrm>
                <a:prstGeom prst="straightConnector1">
                  <a:avLst/>
                </a:prstGeom>
                <a:noFill/>
                <a:ln w="19050" cap="flat" cmpd="sng">
                  <a:solidFill>
                    <a:srgbClr val="C3C3C3"/>
                  </a:solidFill>
                  <a:prstDash val="solid"/>
                  <a:round/>
                  <a:headEnd type="none" w="sm" len="sm"/>
                  <a:tailEnd type="none" w="sm" len="sm"/>
                </a:ln>
              </p:spPr>
            </p:cxnSp>
            <p:cxnSp>
              <p:nvCxnSpPr>
                <p:cNvPr id="1613" name="Google Shape;1613;p100"/>
                <p:cNvCxnSpPr/>
                <p:nvPr/>
              </p:nvCxnSpPr>
              <p:spPr>
                <a:xfrm rot="10800000" flipH="1">
                  <a:off x="5358432" y="3504074"/>
                  <a:ext cx="585200" cy="101854"/>
                </a:xfrm>
                <a:prstGeom prst="straightConnector1">
                  <a:avLst/>
                </a:prstGeom>
                <a:noFill/>
                <a:ln w="19050" cap="flat" cmpd="sng">
                  <a:solidFill>
                    <a:srgbClr val="C3C3C3"/>
                  </a:solidFill>
                  <a:prstDash val="solid"/>
                  <a:round/>
                  <a:headEnd type="none" w="sm" len="sm"/>
                  <a:tailEnd type="none" w="sm" len="sm"/>
                </a:ln>
              </p:spPr>
            </p:cxnSp>
            <p:cxnSp>
              <p:nvCxnSpPr>
                <p:cNvPr id="1614" name="Google Shape;1614;p100"/>
                <p:cNvCxnSpPr/>
                <p:nvPr/>
              </p:nvCxnSpPr>
              <p:spPr>
                <a:xfrm>
                  <a:off x="5570932" y="4121782"/>
                  <a:ext cx="352140" cy="63515"/>
                </a:xfrm>
                <a:prstGeom prst="straightConnector1">
                  <a:avLst/>
                </a:prstGeom>
                <a:noFill/>
                <a:ln w="19050" cap="flat" cmpd="sng">
                  <a:solidFill>
                    <a:srgbClr val="C3C3C3"/>
                  </a:solidFill>
                  <a:prstDash val="solid"/>
                  <a:round/>
                  <a:headEnd type="none" w="sm" len="sm"/>
                  <a:tailEnd type="none" w="sm" len="sm"/>
                </a:ln>
              </p:spPr>
            </p:cxnSp>
            <p:sp>
              <p:nvSpPr>
                <p:cNvPr id="1615" name="Google Shape;1615;p100"/>
                <p:cNvSpPr/>
                <p:nvPr/>
              </p:nvSpPr>
              <p:spPr>
                <a:xfrm>
                  <a:off x="3133060" y="3414875"/>
                  <a:ext cx="1241908" cy="334874"/>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616" name="Google Shape;1616;p100"/>
                <p:cNvPicPr preferRelativeResize="0"/>
                <p:nvPr/>
              </p:nvPicPr>
              <p:blipFill rotWithShape="1">
                <a:blip r:embed="rId6">
                  <a:alphaModFix/>
                </a:blip>
                <a:srcRect/>
                <a:stretch/>
              </p:blipFill>
              <p:spPr>
                <a:xfrm>
                  <a:off x="4357100" y="3257112"/>
                  <a:ext cx="313966" cy="290694"/>
                </a:xfrm>
                <a:prstGeom prst="rect">
                  <a:avLst/>
                </a:prstGeom>
                <a:noFill/>
                <a:ln>
                  <a:noFill/>
                </a:ln>
              </p:spPr>
            </p:pic>
            <p:sp>
              <p:nvSpPr>
                <p:cNvPr id="1617" name="Google Shape;1617;p100"/>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618" name="Google Shape;1618;p100"/>
                <p:cNvSpPr/>
                <p:nvPr/>
              </p:nvSpPr>
              <p:spPr>
                <a:xfrm>
                  <a:off x="4664149" y="3507272"/>
                  <a:ext cx="1305877" cy="584154"/>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619" name="Google Shape;1619;p100"/>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620" name="Google Shape;1620;p100"/>
                <p:cNvSpPr txBox="1"/>
                <p:nvPr/>
              </p:nvSpPr>
              <p:spPr>
                <a:xfrm>
                  <a:off x="4364696" y="3486541"/>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grpSp>
        <p:cxnSp>
          <p:nvCxnSpPr>
            <p:cNvPr id="1621" name="Google Shape;1621;p100"/>
            <p:cNvCxnSpPr/>
            <p:nvPr/>
          </p:nvCxnSpPr>
          <p:spPr>
            <a:xfrm rot="10800000">
              <a:off x="6831473" y="3325205"/>
              <a:ext cx="231480" cy="80908"/>
            </a:xfrm>
            <a:prstGeom prst="straightConnector1">
              <a:avLst/>
            </a:prstGeom>
            <a:noFill/>
            <a:ln w="38100" cap="flat" cmpd="sng">
              <a:solidFill>
                <a:srgbClr val="333333"/>
              </a:solidFill>
              <a:prstDash val="solid"/>
              <a:round/>
              <a:headEnd type="none" w="sm" len="sm"/>
              <a:tailEnd type="triangle" w="med" len="med"/>
            </a:ln>
          </p:spPr>
        </p:cxnSp>
        <p:sp>
          <p:nvSpPr>
            <p:cNvPr id="1622" name="Google Shape;1622;p100"/>
            <p:cNvSpPr/>
            <p:nvPr/>
          </p:nvSpPr>
          <p:spPr>
            <a:xfrm>
              <a:off x="3812232" y="3687316"/>
              <a:ext cx="292309" cy="292309"/>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4</a:t>
              </a:r>
              <a:endParaRPr dirty="0"/>
            </a:p>
          </p:txBody>
        </p:sp>
        <p:sp>
          <p:nvSpPr>
            <p:cNvPr id="1623" name="Google Shape;1623;p100"/>
            <p:cNvSpPr/>
            <p:nvPr/>
          </p:nvSpPr>
          <p:spPr>
            <a:xfrm rot="10800000" flipH="1">
              <a:off x="2377306" y="3597004"/>
              <a:ext cx="4123705" cy="338128"/>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624" name="Google Shape;1624;p100"/>
            <p:cNvSpPr/>
            <p:nvPr/>
          </p:nvSpPr>
          <p:spPr>
            <a:xfrm rot="10800000" flipH="1">
              <a:off x="2390741" y="3597004"/>
              <a:ext cx="4123705" cy="338128"/>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nvGrpSpPr>
            <p:cNvPr id="1625" name="Google Shape;1625;p100"/>
            <p:cNvGrpSpPr/>
            <p:nvPr/>
          </p:nvGrpSpPr>
          <p:grpSpPr>
            <a:xfrm rot="10800000" flipH="1">
              <a:off x="2373658" y="3147888"/>
              <a:ext cx="4122161" cy="312009"/>
              <a:chOff x="2503976" y="3749405"/>
              <a:chExt cx="4162871" cy="409703"/>
            </a:xfrm>
          </p:grpSpPr>
          <p:sp>
            <p:nvSpPr>
              <p:cNvPr id="1626" name="Google Shape;1626;p100"/>
              <p:cNvSpPr/>
              <p:nvPr/>
            </p:nvSpPr>
            <p:spPr>
              <a:xfrm rot="10800000" flipH="1">
                <a:off x="2503976" y="3749405"/>
                <a:ext cx="4149436" cy="40970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627" name="Google Shape;1627;p100"/>
              <p:cNvSpPr/>
              <p:nvPr/>
            </p:nvSpPr>
            <p:spPr>
              <a:xfrm rot="10800000" flipH="1">
                <a:off x="2517411" y="3749405"/>
                <a:ext cx="4149436" cy="40970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pic>
          <p:nvPicPr>
            <p:cNvPr id="1628" name="Google Shape;1628;p100"/>
            <p:cNvPicPr preferRelativeResize="0"/>
            <p:nvPr/>
          </p:nvPicPr>
          <p:blipFill rotWithShape="1">
            <a:blip r:embed="rId7">
              <a:alphaModFix/>
            </a:blip>
            <a:srcRect/>
            <a:stretch/>
          </p:blipFill>
          <p:spPr>
            <a:xfrm>
              <a:off x="5127691" y="3218728"/>
              <a:ext cx="236625" cy="236625"/>
            </a:xfrm>
            <a:prstGeom prst="rect">
              <a:avLst/>
            </a:prstGeom>
            <a:noFill/>
            <a:ln>
              <a:noFill/>
            </a:ln>
          </p:spPr>
        </p:pic>
        <p:pic>
          <p:nvPicPr>
            <p:cNvPr id="1629" name="Google Shape;1629;p100"/>
            <p:cNvPicPr preferRelativeResize="0"/>
            <p:nvPr/>
          </p:nvPicPr>
          <p:blipFill rotWithShape="1">
            <a:blip r:embed="rId7">
              <a:alphaModFix/>
            </a:blip>
            <a:srcRect/>
            <a:stretch/>
          </p:blipFill>
          <p:spPr>
            <a:xfrm>
              <a:off x="5128673" y="3632169"/>
              <a:ext cx="236625" cy="236625"/>
            </a:xfrm>
            <a:prstGeom prst="rect">
              <a:avLst/>
            </a:prstGeom>
            <a:noFill/>
            <a:ln>
              <a:noFill/>
            </a:ln>
          </p:spPr>
        </p:pic>
        <p:cxnSp>
          <p:nvCxnSpPr>
            <p:cNvPr id="1632" name="Google Shape;1632;p100"/>
            <p:cNvCxnSpPr/>
            <p:nvPr/>
          </p:nvCxnSpPr>
          <p:spPr>
            <a:xfrm>
              <a:off x="4356156" y="3750380"/>
              <a:ext cx="311459" cy="18958"/>
            </a:xfrm>
            <a:prstGeom prst="straightConnector1">
              <a:avLst/>
            </a:prstGeom>
            <a:noFill/>
            <a:ln w="38100" cap="flat" cmpd="sng">
              <a:solidFill>
                <a:srgbClr val="333333"/>
              </a:solidFill>
              <a:prstDash val="solid"/>
              <a:round/>
              <a:headEnd type="none" w="sm" len="sm"/>
              <a:tailEnd type="triangle" w="med" len="med"/>
            </a:ln>
          </p:spPr>
        </p:cxnSp>
        <p:cxnSp>
          <p:nvCxnSpPr>
            <p:cNvPr id="1635" name="Google Shape;1635;p100"/>
            <p:cNvCxnSpPr/>
            <p:nvPr/>
          </p:nvCxnSpPr>
          <p:spPr>
            <a:xfrm rot="10800000" flipH="1">
              <a:off x="4369656" y="3267284"/>
              <a:ext cx="288882" cy="26513"/>
            </a:xfrm>
            <a:prstGeom prst="straightConnector1">
              <a:avLst/>
            </a:prstGeom>
            <a:noFill/>
            <a:ln w="38100" cap="flat" cmpd="sng">
              <a:solidFill>
                <a:srgbClr val="333333"/>
              </a:solidFill>
              <a:prstDash val="solid"/>
              <a:round/>
              <a:headEnd type="none" w="sm" len="sm"/>
              <a:tailEnd type="triangle" w="med" len="med"/>
            </a:ln>
          </p:spPr>
        </p:cxnSp>
      </p:grpSp>
      <p:sp>
        <p:nvSpPr>
          <p:cNvPr id="1636" name="Google Shape;1636;p100"/>
          <p:cNvSpPr txBox="1"/>
          <p:nvPr/>
        </p:nvSpPr>
        <p:spPr>
          <a:xfrm>
            <a:off x="3227381" y="2236299"/>
            <a:ext cx="4595771" cy="213535"/>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0, RT for EVI, ETID </a:t>
            </a:r>
            <a:r>
              <a:rPr lang="en-US" sz="900" b="1" i="0" u="none" strike="noStrike" cap="none" dirty="0">
                <a:solidFill>
                  <a:srgbClr val="333333"/>
                </a:solidFill>
                <a:latin typeface="Arial"/>
                <a:ea typeface="Arial"/>
                <a:cs typeface="Arial"/>
                <a:sym typeface="Arial"/>
              </a:rPr>
              <a:t>100</a:t>
            </a:r>
            <a:r>
              <a:rPr lang="en-US" sz="900" b="0" i="0" u="none" strike="noStrike" cap="none" dirty="0">
                <a:solidFill>
                  <a:srgbClr val="333333"/>
                </a:solidFill>
                <a:latin typeface="Arial"/>
                <a:ea typeface="Arial"/>
                <a:cs typeface="Arial"/>
                <a:sym typeface="Arial"/>
              </a:rPr>
              <a:t>, Label </a:t>
            </a:r>
            <a:r>
              <a:rPr lang="en-US" sz="900" dirty="0">
                <a:solidFill>
                  <a:srgbClr val="333333"/>
                </a:solidFill>
                <a:latin typeface="Arial"/>
                <a:ea typeface="Arial"/>
                <a:cs typeface="Arial"/>
                <a:sym typeface="Arial"/>
              </a:rPr>
              <a:t>4</a:t>
            </a:r>
            <a:r>
              <a:rPr lang="en-US" sz="900" i="0" u="none" strike="noStrike" cap="none" dirty="0">
                <a:solidFill>
                  <a:srgbClr val="333333"/>
                </a:solidFill>
                <a:latin typeface="Arial"/>
                <a:ea typeface="Arial"/>
                <a:cs typeface="Arial"/>
                <a:sym typeface="Arial"/>
              </a:rPr>
              <a:t>00, </a:t>
            </a:r>
            <a:r>
              <a:rPr lang="en-US" sz="900" b="1" i="0" u="none" strike="noStrike" cap="none" dirty="0">
                <a:solidFill>
                  <a:srgbClr val="333333"/>
                </a:solidFill>
                <a:latin typeface="Arial"/>
                <a:ea typeface="Arial"/>
                <a:cs typeface="Arial"/>
                <a:sym typeface="Arial"/>
              </a:rPr>
              <a:t>P = 1</a:t>
            </a:r>
            <a:endParaRPr dirty="0"/>
          </a:p>
        </p:txBody>
      </p:sp>
      <p:sp>
        <p:nvSpPr>
          <p:cNvPr id="1637" name="Google Shape;1637;p100"/>
          <p:cNvSpPr/>
          <p:nvPr/>
        </p:nvSpPr>
        <p:spPr>
          <a:xfrm rot="-5400000">
            <a:off x="2984227" y="2220233"/>
            <a:ext cx="259469"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638" name="Google Shape;1638;p100"/>
          <p:cNvSpPr txBox="1"/>
          <p:nvPr/>
        </p:nvSpPr>
        <p:spPr>
          <a:xfrm>
            <a:off x="3174298" y="4521412"/>
            <a:ext cx="4608117" cy="22197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0, RT for EVI, ETID </a:t>
            </a:r>
            <a:r>
              <a:rPr lang="en-US" sz="900" b="1" i="0" u="none" strike="noStrike" cap="none" dirty="0">
                <a:solidFill>
                  <a:srgbClr val="333333"/>
                </a:solidFill>
                <a:latin typeface="Arial"/>
                <a:ea typeface="Arial"/>
                <a:cs typeface="Arial"/>
                <a:sym typeface="Arial"/>
              </a:rPr>
              <a:t>100</a:t>
            </a:r>
            <a:r>
              <a:rPr lang="en-US" sz="900" b="0" i="0" u="none" strike="noStrike" cap="none" dirty="0">
                <a:solidFill>
                  <a:srgbClr val="333333"/>
                </a:solidFill>
                <a:latin typeface="Arial"/>
                <a:ea typeface="Arial"/>
                <a:cs typeface="Arial"/>
                <a:sym typeface="Arial"/>
              </a:rPr>
              <a:t>, Label </a:t>
            </a:r>
            <a:r>
              <a:rPr lang="en-US" sz="900" dirty="0">
                <a:solidFill>
                  <a:srgbClr val="333333"/>
                </a:solidFill>
                <a:latin typeface="Arial"/>
                <a:ea typeface="Arial"/>
                <a:cs typeface="Arial"/>
                <a:sym typeface="Arial"/>
              </a:rPr>
              <a:t>3</a:t>
            </a:r>
            <a:r>
              <a:rPr lang="en-US" sz="900" i="0" u="none" strike="noStrike" cap="none" dirty="0">
                <a:solidFill>
                  <a:srgbClr val="333333"/>
                </a:solidFill>
                <a:latin typeface="Arial"/>
                <a:ea typeface="Arial"/>
                <a:cs typeface="Arial"/>
                <a:sym typeface="Arial"/>
              </a:rPr>
              <a:t>00, </a:t>
            </a:r>
            <a:r>
              <a:rPr lang="en-US" sz="900" b="1" i="0" u="none" strike="noStrike" cap="none" dirty="0">
                <a:solidFill>
                  <a:srgbClr val="333333"/>
                </a:solidFill>
                <a:latin typeface="Arial"/>
                <a:ea typeface="Arial"/>
                <a:cs typeface="Arial"/>
                <a:sym typeface="Arial"/>
              </a:rPr>
              <a:t>P = 1</a:t>
            </a:r>
            <a:endParaRPr dirty="0"/>
          </a:p>
        </p:txBody>
      </p:sp>
      <p:sp>
        <p:nvSpPr>
          <p:cNvPr id="1639" name="Google Shape;1639;p100"/>
          <p:cNvSpPr/>
          <p:nvPr/>
        </p:nvSpPr>
        <p:spPr>
          <a:xfrm rot="-5400000">
            <a:off x="2925666" y="4518977"/>
            <a:ext cx="259469"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640" name="Google Shape;1640;p100"/>
          <p:cNvSpPr txBox="1"/>
          <p:nvPr/>
        </p:nvSpPr>
        <p:spPr>
          <a:xfrm>
            <a:off x="2162398" y="1908873"/>
            <a:ext cx="5660755" cy="243154"/>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per-ES (Type 1) Route for ESI 0:1:1:1:1:1:1:1:1:1, ALL RTs in ESI, </a:t>
            </a:r>
            <a:r>
              <a:rPr lang="en-US" sz="900" i="0" u="none" strike="noStrike" cap="none" dirty="0">
                <a:solidFill>
                  <a:srgbClr val="333333"/>
                </a:solidFill>
                <a:latin typeface="Arial"/>
                <a:ea typeface="Arial"/>
                <a:cs typeface="Arial"/>
                <a:sym typeface="Arial"/>
              </a:rPr>
              <a:t>ESI Label </a:t>
            </a:r>
            <a:r>
              <a:rPr lang="en-US" sz="900" dirty="0">
                <a:solidFill>
                  <a:srgbClr val="333333"/>
                </a:solidFill>
                <a:latin typeface="Arial"/>
                <a:ea typeface="Arial"/>
                <a:cs typeface="Arial"/>
                <a:sym typeface="Arial"/>
              </a:rPr>
              <a:t>2</a:t>
            </a:r>
            <a:r>
              <a:rPr lang="en-US" sz="900" i="0" u="none" strike="noStrike" cap="none" dirty="0">
                <a:solidFill>
                  <a:srgbClr val="333333"/>
                </a:solidFill>
                <a:latin typeface="Arial"/>
                <a:ea typeface="Arial"/>
                <a:cs typeface="Arial"/>
                <a:sym typeface="Arial"/>
              </a:rPr>
              <a:t>00</a:t>
            </a:r>
            <a:r>
              <a:rPr lang="en-US" sz="900" b="1" i="0" u="none" strike="noStrike" cap="none" dirty="0">
                <a:solidFill>
                  <a:srgbClr val="333333"/>
                </a:solidFill>
                <a:latin typeface="Arial"/>
                <a:ea typeface="Arial"/>
                <a:cs typeface="Arial"/>
                <a:sym typeface="Arial"/>
              </a:rPr>
              <a:t>, SA Flag = 0</a:t>
            </a:r>
            <a:endParaRPr dirty="0"/>
          </a:p>
        </p:txBody>
      </p:sp>
      <p:sp>
        <p:nvSpPr>
          <p:cNvPr id="1641" name="Google Shape;1641;p100"/>
          <p:cNvSpPr/>
          <p:nvPr/>
        </p:nvSpPr>
        <p:spPr>
          <a:xfrm rot="-5400000">
            <a:off x="1913682" y="1911821"/>
            <a:ext cx="246426"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642" name="Google Shape;1642;p100"/>
          <p:cNvSpPr txBox="1"/>
          <p:nvPr/>
        </p:nvSpPr>
        <p:spPr>
          <a:xfrm>
            <a:off x="2150315" y="4193447"/>
            <a:ext cx="5632101" cy="254721"/>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per-ES (Type 1) Route for ESI 0:1:1:1:1:1:1:1:1:1, ALL RTs in ESI, </a:t>
            </a:r>
            <a:r>
              <a:rPr lang="en-US" sz="900" i="0" u="none" strike="noStrike" cap="none" dirty="0">
                <a:solidFill>
                  <a:srgbClr val="333333"/>
                </a:solidFill>
                <a:latin typeface="Arial"/>
                <a:ea typeface="Arial"/>
                <a:cs typeface="Arial"/>
                <a:sym typeface="Arial"/>
              </a:rPr>
              <a:t>ESI Label </a:t>
            </a:r>
            <a:r>
              <a:rPr lang="en-US" sz="900" dirty="0">
                <a:solidFill>
                  <a:srgbClr val="333333"/>
                </a:solidFill>
                <a:latin typeface="Arial"/>
                <a:ea typeface="Arial"/>
                <a:cs typeface="Arial"/>
                <a:sym typeface="Arial"/>
              </a:rPr>
              <a:t>2</a:t>
            </a:r>
            <a:r>
              <a:rPr lang="en-US" sz="900" i="0" u="none" strike="noStrike" cap="none" dirty="0">
                <a:solidFill>
                  <a:srgbClr val="333333"/>
                </a:solidFill>
                <a:latin typeface="Arial"/>
                <a:ea typeface="Arial"/>
                <a:cs typeface="Arial"/>
                <a:sym typeface="Arial"/>
              </a:rPr>
              <a:t>00</a:t>
            </a:r>
            <a:r>
              <a:rPr lang="en-US" sz="900" b="1" i="0" u="none" strike="noStrike" cap="none" dirty="0">
                <a:solidFill>
                  <a:srgbClr val="333333"/>
                </a:solidFill>
                <a:latin typeface="Arial"/>
                <a:ea typeface="Arial"/>
                <a:cs typeface="Arial"/>
                <a:sym typeface="Arial"/>
              </a:rPr>
              <a:t>, SA Flag = 0</a:t>
            </a:r>
            <a:endParaRPr dirty="0"/>
          </a:p>
        </p:txBody>
      </p:sp>
      <p:sp>
        <p:nvSpPr>
          <p:cNvPr id="1643" name="Google Shape;1643;p100"/>
          <p:cNvSpPr/>
          <p:nvPr/>
        </p:nvSpPr>
        <p:spPr>
          <a:xfrm rot="-5400000">
            <a:off x="1901599" y="4196396"/>
            <a:ext cx="246426"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644" name="Google Shape;1644;p100"/>
          <p:cNvSpPr/>
          <p:nvPr/>
        </p:nvSpPr>
        <p:spPr>
          <a:xfrm>
            <a:off x="7862119" y="1913426"/>
            <a:ext cx="554432" cy="507784"/>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1</a:t>
            </a:r>
            <a:endParaRPr sz="1400" b="1" i="0" u="none" strike="noStrike" cap="none" dirty="0">
              <a:solidFill>
                <a:srgbClr val="FFFFFF"/>
              </a:solidFill>
              <a:latin typeface="Arial"/>
              <a:ea typeface="Arial"/>
              <a:cs typeface="Arial"/>
              <a:sym typeface="Arial"/>
            </a:endParaRPr>
          </a:p>
        </p:txBody>
      </p:sp>
      <p:grpSp>
        <p:nvGrpSpPr>
          <p:cNvPr id="1645" name="Google Shape;1645;p100"/>
          <p:cNvGrpSpPr/>
          <p:nvPr/>
        </p:nvGrpSpPr>
        <p:grpSpPr>
          <a:xfrm flipH="1">
            <a:off x="118289" y="3322380"/>
            <a:ext cx="853771" cy="158697"/>
            <a:chOff x="-331042" y="3734490"/>
            <a:chExt cx="843362" cy="158697"/>
          </a:xfrm>
        </p:grpSpPr>
        <p:cxnSp>
          <p:nvCxnSpPr>
            <p:cNvPr id="1646" name="Google Shape;1646;p100"/>
            <p:cNvCxnSpPr/>
            <p:nvPr/>
          </p:nvCxnSpPr>
          <p:spPr>
            <a:xfrm rot="10800000" flipH="1">
              <a:off x="-331042" y="3813958"/>
              <a:ext cx="258781" cy="1"/>
            </a:xfrm>
            <a:prstGeom prst="straightConnector1">
              <a:avLst/>
            </a:prstGeom>
            <a:noFill/>
            <a:ln w="19050" cap="flat" cmpd="sng">
              <a:solidFill>
                <a:schemeClr val="dk1"/>
              </a:solidFill>
              <a:prstDash val="solid"/>
              <a:round/>
              <a:headEnd type="oval" w="med" len="med"/>
              <a:tailEnd type="oval" w="med" len="med"/>
            </a:ln>
          </p:spPr>
        </p:cxnSp>
        <p:sp>
          <p:nvSpPr>
            <p:cNvPr id="1647" name="Google Shape;1647;p100"/>
            <p:cNvSpPr txBox="1"/>
            <p:nvPr/>
          </p:nvSpPr>
          <p:spPr>
            <a:xfrm>
              <a:off x="-63059" y="3734490"/>
              <a:ext cx="57537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grpSp>
      <p:grpSp>
        <p:nvGrpSpPr>
          <p:cNvPr id="1648" name="Google Shape;1648;p100"/>
          <p:cNvGrpSpPr/>
          <p:nvPr/>
        </p:nvGrpSpPr>
        <p:grpSpPr>
          <a:xfrm>
            <a:off x="7770541" y="3267390"/>
            <a:ext cx="843128" cy="158697"/>
            <a:chOff x="-331042" y="3734490"/>
            <a:chExt cx="843362" cy="158697"/>
          </a:xfrm>
        </p:grpSpPr>
        <p:cxnSp>
          <p:nvCxnSpPr>
            <p:cNvPr id="1649" name="Google Shape;1649;p100"/>
            <p:cNvCxnSpPr/>
            <p:nvPr/>
          </p:nvCxnSpPr>
          <p:spPr>
            <a:xfrm rot="10800000" flipH="1">
              <a:off x="-331042" y="3813958"/>
              <a:ext cx="258781" cy="1"/>
            </a:xfrm>
            <a:prstGeom prst="straightConnector1">
              <a:avLst/>
            </a:prstGeom>
            <a:noFill/>
            <a:ln w="19050" cap="flat" cmpd="sng">
              <a:solidFill>
                <a:schemeClr val="dk1"/>
              </a:solidFill>
              <a:prstDash val="solid"/>
              <a:round/>
              <a:headEnd type="oval" w="med" len="med"/>
              <a:tailEnd type="oval" w="med" len="med"/>
            </a:ln>
          </p:spPr>
        </p:cxnSp>
        <p:sp>
          <p:nvSpPr>
            <p:cNvPr id="1650" name="Google Shape;1650;p100"/>
            <p:cNvSpPr txBox="1"/>
            <p:nvPr/>
          </p:nvSpPr>
          <p:spPr>
            <a:xfrm>
              <a:off x="-63059" y="3734490"/>
              <a:ext cx="57537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grpSp>
      <p:graphicFrame>
        <p:nvGraphicFramePr>
          <p:cNvPr id="1651" name="Google Shape;1651;p100"/>
          <p:cNvGraphicFramePr/>
          <p:nvPr/>
        </p:nvGraphicFramePr>
        <p:xfrm>
          <a:off x="168306" y="2448885"/>
          <a:ext cx="2116050" cy="640290"/>
        </p:xfrm>
        <a:graphic>
          <a:graphicData uri="http://schemas.openxmlformats.org/drawingml/2006/table">
            <a:tbl>
              <a:tblPr firstRow="1" bandRow="1">
                <a:noFill/>
                <a:tableStyleId>{7211E362-AB31-4506-8093-593DB6DC65DB}</a:tableStyleId>
              </a:tblPr>
              <a:tblGrid>
                <a:gridCol w="477250">
                  <a:extLst>
                    <a:ext uri="{9D8B030D-6E8A-4147-A177-3AD203B41FA5}">
                      <a16:colId xmlns:a16="http://schemas.microsoft.com/office/drawing/2014/main" val="20000"/>
                    </a:ext>
                  </a:extLst>
                </a:gridCol>
                <a:gridCol w="374075">
                  <a:extLst>
                    <a:ext uri="{9D8B030D-6E8A-4147-A177-3AD203B41FA5}">
                      <a16:colId xmlns:a16="http://schemas.microsoft.com/office/drawing/2014/main" val="20001"/>
                    </a:ext>
                  </a:extLst>
                </a:gridCol>
                <a:gridCol w="575950">
                  <a:extLst>
                    <a:ext uri="{9D8B030D-6E8A-4147-A177-3AD203B41FA5}">
                      <a16:colId xmlns:a16="http://schemas.microsoft.com/office/drawing/2014/main" val="20002"/>
                    </a:ext>
                  </a:extLst>
                </a:gridCol>
                <a:gridCol w="688775">
                  <a:extLst>
                    <a:ext uri="{9D8B030D-6E8A-4147-A177-3AD203B41FA5}">
                      <a16:colId xmlns:a16="http://schemas.microsoft.com/office/drawing/2014/main" val="20003"/>
                    </a:ext>
                  </a:extLst>
                </a:gridCol>
              </a:tblGrid>
              <a:tr h="213550">
                <a:tc gridSpan="3">
                  <a:txBody>
                    <a:bodyPr/>
                    <a:lstStyle/>
                    <a:p>
                      <a:pPr marL="0" marR="0" lvl="0" indent="0" algn="ctr" rtl="0">
                        <a:spcBef>
                          <a:spcPts val="0"/>
                        </a:spcBef>
                        <a:spcAft>
                          <a:spcPts val="0"/>
                        </a:spcAft>
                        <a:buNone/>
                      </a:pPr>
                      <a:r>
                        <a:rPr lang="en-US" sz="800" dirty="0"/>
                        <a:t>RIB</a:t>
                      </a:r>
                      <a:endParaRPr sz="800" dirty="0"/>
                    </a:p>
                  </a:txBody>
                  <a:tcPr marL="91450" marR="91450" marT="45725" marB="45725"/>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dirty="0"/>
                        <a:t>FIB</a:t>
                      </a:r>
                      <a:endParaRPr sz="800" dirty="0"/>
                    </a:p>
                  </a:txBody>
                  <a:tcPr marL="91450" marR="91450" marT="45725" marB="45725"/>
                </a:tc>
                <a:extLst>
                  <a:ext uri="{0D108BD9-81ED-4DB2-BD59-A6C34878D82A}">
                    <a16:rowId xmlns:a16="http://schemas.microsoft.com/office/drawing/2014/main" val="10000"/>
                  </a:ext>
                </a:extLst>
              </a:tr>
              <a:tr h="212975">
                <a:tc>
                  <a:txBody>
                    <a:bodyPr/>
                    <a:lstStyle/>
                    <a:p>
                      <a:pPr marL="0" marR="0" lvl="0" indent="0" algn="ctr" rtl="0">
                        <a:spcBef>
                          <a:spcPts val="0"/>
                        </a:spcBef>
                        <a:spcAft>
                          <a:spcPts val="0"/>
                        </a:spcAft>
                        <a:buNone/>
                      </a:pPr>
                      <a:r>
                        <a:rPr lang="en-US" sz="800" dirty="0"/>
                        <a:t>VPN </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ETID</a:t>
                      </a:r>
                      <a:endParaRPr sz="800" dirty="0"/>
                    </a:p>
                  </a:txBody>
                  <a:tcPr marL="91450" marR="91450" marT="45725" marB="45725"/>
                </a:tc>
                <a:tc>
                  <a:txBody>
                    <a:bodyPr/>
                    <a:lstStyle/>
                    <a:p>
                      <a:pPr marL="0" marR="0" lvl="0" indent="0" algn="ctr" rtl="0">
                        <a:spcBef>
                          <a:spcPts val="0"/>
                        </a:spcBef>
                        <a:spcAft>
                          <a:spcPts val="0"/>
                        </a:spcAft>
                        <a:buNone/>
                      </a:pPr>
                      <a:r>
                        <a:rPr lang="en-US" sz="800" dirty="0"/>
                        <a:t>NH</a:t>
                      </a:r>
                      <a:endParaRPr sz="800" dirty="0"/>
                    </a:p>
                  </a:txBody>
                  <a:tcPr marL="91450" marR="91450" marT="45725" marB="45725"/>
                </a:tc>
                <a:extLst>
                  <a:ext uri="{0D108BD9-81ED-4DB2-BD59-A6C34878D82A}">
                    <a16:rowId xmlns:a16="http://schemas.microsoft.com/office/drawing/2014/main" val="10001"/>
                  </a:ext>
                </a:extLst>
              </a:tr>
              <a:tr h="212975">
                <a:tc>
                  <a:txBody>
                    <a:bodyPr/>
                    <a:lstStyle/>
                    <a:p>
                      <a:pPr marL="0" marR="0" lvl="0" indent="0" algn="ctr" rtl="0">
                        <a:spcBef>
                          <a:spcPts val="0"/>
                        </a:spcBef>
                        <a:spcAft>
                          <a:spcPts val="0"/>
                        </a:spcAft>
                        <a:buNone/>
                      </a:pPr>
                      <a:r>
                        <a:rPr lang="en-US" sz="800" dirty="0"/>
                        <a:t>RT</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100</a:t>
                      </a:r>
                      <a:endParaRPr sz="800" dirty="0"/>
                    </a:p>
                  </a:txBody>
                  <a:tcPr marL="91450" marR="91450" marT="45725" marB="45725"/>
                </a:tc>
                <a:tc>
                  <a:txBody>
                    <a:bodyPr/>
                    <a:lstStyle/>
                    <a:p>
                      <a:pPr marL="0" marR="0" lvl="0" indent="0" algn="ctr" rtl="0">
                        <a:spcBef>
                          <a:spcPts val="0"/>
                        </a:spcBef>
                        <a:spcAft>
                          <a:spcPts val="0"/>
                        </a:spcAft>
                        <a:buNone/>
                      </a:pPr>
                      <a:r>
                        <a:rPr lang="en-US" sz="800" dirty="0"/>
                        <a:t>PE2/PE3</a:t>
                      </a:r>
                      <a:endParaRPr sz="800" dirty="0"/>
                    </a:p>
                  </a:txBody>
                  <a:tcPr marL="91450" marR="91450" marT="45725" marB="45725"/>
                </a:tc>
                <a:extLst>
                  <a:ext uri="{0D108BD9-81ED-4DB2-BD59-A6C34878D82A}">
                    <a16:rowId xmlns:a16="http://schemas.microsoft.com/office/drawing/2014/main" val="10002"/>
                  </a:ext>
                </a:extLst>
              </a:tr>
            </a:tbl>
          </a:graphicData>
        </a:graphic>
      </p:graphicFrame>
      <p:sp>
        <p:nvSpPr>
          <p:cNvPr id="1652" name="Google Shape;1652;p100"/>
          <p:cNvSpPr/>
          <p:nvPr/>
        </p:nvSpPr>
        <p:spPr>
          <a:xfrm>
            <a:off x="2251303" y="2704538"/>
            <a:ext cx="292309" cy="292309"/>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3</a:t>
            </a:r>
            <a:endParaRPr sz="1400" b="1" i="0" u="none" strike="noStrike" cap="none" dirty="0">
              <a:solidFill>
                <a:srgbClr val="FFFFFF"/>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656"/>
        <p:cNvGrpSpPr/>
        <p:nvPr/>
      </p:nvGrpSpPr>
      <p:grpSpPr>
        <a:xfrm>
          <a:off x="0" y="0"/>
          <a:ext cx="0" cy="0"/>
          <a:chOff x="0" y="0"/>
          <a:chExt cx="0" cy="0"/>
        </a:xfrm>
      </p:grpSpPr>
      <p:sp>
        <p:nvSpPr>
          <p:cNvPr id="1657" name="Google Shape;1657;p101"/>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26</a:t>
            </a:fld>
            <a:endParaRPr dirty="0">
              <a:solidFill>
                <a:srgbClr val="FFFFFE"/>
              </a:solidFill>
            </a:endParaRPr>
          </a:p>
        </p:txBody>
      </p:sp>
      <p:sp>
        <p:nvSpPr>
          <p:cNvPr id="1658" name="Google Shape;1658;p101"/>
          <p:cNvSpPr txBox="1">
            <a:spLocks noGrp="1"/>
          </p:cNvSpPr>
          <p:nvPr>
            <p:ph type="title"/>
          </p:nvPr>
        </p:nvSpPr>
        <p:spPr>
          <a:xfrm>
            <a:off x="493832" y="28036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Active-Standby Multi-homing.</a:t>
            </a:r>
            <a:endParaRPr dirty="0"/>
          </a:p>
        </p:txBody>
      </p:sp>
      <p:sp>
        <p:nvSpPr>
          <p:cNvPr id="1659" name="Google Shape;1659;p101"/>
          <p:cNvSpPr/>
          <p:nvPr/>
        </p:nvSpPr>
        <p:spPr>
          <a:xfrm>
            <a:off x="1402146" y="3446975"/>
            <a:ext cx="6111684" cy="1198893"/>
          </a:xfrm>
          <a:prstGeom prst="rect">
            <a:avLst/>
          </a:prstGeom>
          <a:noFill/>
          <a:ln>
            <a:solidFill>
              <a:schemeClr val="tx1"/>
            </a:solidFill>
          </a:ln>
        </p:spPr>
        <p:txBody>
          <a:bodyPr spcFirstLastPara="1" wrap="square" lIns="91425" tIns="45700" rIns="91425" bIns="45700" anchor="t" anchorCtr="0">
            <a:noAutofit/>
          </a:bodyPr>
          <a:lstStyle/>
          <a:p>
            <a:pPr marL="67183" marR="0" lvl="1" indent="0" algn="l" rtl="0">
              <a:spcBef>
                <a:spcPts val="0"/>
              </a:spcBef>
              <a:spcAft>
                <a:spcPts val="0"/>
              </a:spcAft>
              <a:buNone/>
            </a:pPr>
            <a:r>
              <a:rPr lang="en-US" sz="1400" b="1" i="0" u="none" strike="noStrike" cap="none" dirty="0">
                <a:solidFill>
                  <a:srgbClr val="535353"/>
                </a:solidFill>
                <a:latin typeface="Arial"/>
                <a:ea typeface="Arial"/>
                <a:cs typeface="Arial"/>
                <a:sym typeface="Arial"/>
              </a:rPr>
              <a:t>EVPN VPWS A/S Forwarding Overview</a:t>
            </a:r>
            <a:endParaRPr sz="1400" b="1" i="0" u="none" strike="noStrike" cap="none" dirty="0">
              <a:solidFill>
                <a:srgbClr val="535353"/>
              </a:solidFill>
              <a:latin typeface="Arial"/>
              <a:ea typeface="Arial"/>
              <a:cs typeface="Arial"/>
              <a:sym typeface="Arial"/>
            </a:endParaRPr>
          </a:p>
          <a:p>
            <a:pPr marL="578358" marR="0" lvl="1" indent="-285750" algn="l" rtl="0">
              <a:spcBef>
                <a:spcPts val="0"/>
              </a:spcBef>
              <a:spcAft>
                <a:spcPts val="0"/>
              </a:spcAft>
              <a:buClr>
                <a:srgbClr val="535353"/>
              </a:buClr>
              <a:buSzPts val="1400"/>
              <a:buFont typeface="Arial"/>
              <a:buChar char="•"/>
            </a:pPr>
            <a:r>
              <a:rPr lang="en-US" sz="1400" b="1" i="0" u="none" strike="noStrike" cap="none" dirty="0">
                <a:solidFill>
                  <a:srgbClr val="535353"/>
                </a:solidFill>
                <a:latin typeface="Gill Sans"/>
                <a:ea typeface="Gill Sans"/>
                <a:cs typeface="Gill Sans"/>
                <a:sym typeface="Gill Sans"/>
              </a:rPr>
              <a:t>Run Designated Forwarder Election</a:t>
            </a:r>
            <a:endParaRPr dirty="0"/>
          </a:p>
          <a:p>
            <a:pPr marL="578358" marR="0" lvl="1" indent="-285750" algn="l" rtl="0">
              <a:spcBef>
                <a:spcPts val="0"/>
              </a:spcBef>
              <a:spcAft>
                <a:spcPts val="0"/>
              </a:spcAft>
              <a:buClr>
                <a:srgbClr val="535353"/>
              </a:buClr>
              <a:buSzPts val="1400"/>
              <a:buFont typeface="Arial"/>
              <a:buChar char="•"/>
            </a:pPr>
            <a:r>
              <a:rPr lang="en-US" sz="1400" b="0" i="0" u="none" strike="noStrike" cap="none" dirty="0">
                <a:solidFill>
                  <a:srgbClr val="535353"/>
                </a:solidFill>
                <a:latin typeface="Arial"/>
                <a:ea typeface="Arial"/>
                <a:cs typeface="Arial"/>
                <a:sym typeface="Arial"/>
              </a:rPr>
              <a:t>All Primary (DF) PEs set Control Flag ”</a:t>
            </a:r>
            <a:r>
              <a:rPr lang="en-US" sz="1400" b="1" i="0" u="none" strike="noStrike" cap="none" dirty="0">
                <a:solidFill>
                  <a:srgbClr val="535353"/>
                </a:solidFill>
                <a:latin typeface="Arial"/>
                <a:ea typeface="Arial"/>
                <a:cs typeface="Arial"/>
                <a:sym typeface="Arial"/>
              </a:rPr>
              <a:t>P</a:t>
            </a:r>
            <a:r>
              <a:rPr lang="en-US" sz="1400" b="0" i="0" u="none" strike="noStrike" cap="none" dirty="0">
                <a:solidFill>
                  <a:srgbClr val="535353"/>
                </a:solidFill>
                <a:latin typeface="Arial"/>
                <a:ea typeface="Arial"/>
                <a:cs typeface="Arial"/>
                <a:sym typeface="Arial"/>
              </a:rPr>
              <a:t>”</a:t>
            </a:r>
            <a:endParaRPr dirty="0"/>
          </a:p>
          <a:p>
            <a:pPr marL="578358" marR="0" lvl="1" indent="-285750" algn="l" rtl="0">
              <a:spcBef>
                <a:spcPts val="0"/>
              </a:spcBef>
              <a:spcAft>
                <a:spcPts val="0"/>
              </a:spcAft>
              <a:buClr>
                <a:srgbClr val="535353"/>
              </a:buClr>
              <a:buSzPts val="1400"/>
              <a:buFont typeface="Arial"/>
              <a:buChar char="•"/>
            </a:pPr>
            <a:r>
              <a:rPr lang="en-US" sz="1400" b="0" i="0" u="none" strike="noStrike" cap="none" dirty="0">
                <a:solidFill>
                  <a:srgbClr val="535353"/>
                </a:solidFill>
                <a:latin typeface="Arial"/>
                <a:ea typeface="Arial"/>
                <a:cs typeface="Arial"/>
                <a:sym typeface="Arial"/>
              </a:rPr>
              <a:t>Backup (BDF) Pes set the Control Flag “</a:t>
            </a:r>
            <a:r>
              <a:rPr lang="en-US" sz="1400" b="1" i="0" u="none" strike="noStrike" cap="none" dirty="0">
                <a:solidFill>
                  <a:srgbClr val="535353"/>
                </a:solidFill>
                <a:latin typeface="Arial"/>
                <a:ea typeface="Arial"/>
                <a:cs typeface="Arial"/>
                <a:sym typeface="Arial"/>
              </a:rPr>
              <a:t>B</a:t>
            </a:r>
            <a:r>
              <a:rPr lang="en-US" sz="1400" b="0" i="0" u="none" strike="noStrike" cap="none" dirty="0">
                <a:solidFill>
                  <a:srgbClr val="535353"/>
                </a:solidFill>
                <a:latin typeface="Arial"/>
                <a:ea typeface="Arial"/>
                <a:cs typeface="Arial"/>
                <a:sym typeface="Arial"/>
              </a:rPr>
              <a:t>”</a:t>
            </a:r>
            <a:endParaRPr sz="1400" b="0" i="0" u="none" strike="noStrike" cap="none" dirty="0">
              <a:solidFill>
                <a:srgbClr val="535353"/>
              </a:solidFill>
              <a:latin typeface="Arial"/>
              <a:ea typeface="Arial"/>
              <a:cs typeface="Arial"/>
              <a:sym typeface="Arial"/>
            </a:endParaRPr>
          </a:p>
          <a:p>
            <a:pPr marL="578358" marR="0" lvl="1" indent="-285750" algn="l" rtl="0">
              <a:spcBef>
                <a:spcPts val="0"/>
              </a:spcBef>
              <a:spcAft>
                <a:spcPts val="0"/>
              </a:spcAft>
              <a:buClr>
                <a:srgbClr val="535353"/>
              </a:buClr>
              <a:buSzPts val="1400"/>
              <a:buFont typeface="Arial"/>
              <a:buChar char="•"/>
            </a:pPr>
            <a:r>
              <a:rPr lang="en-US" sz="1400" b="0" i="0" u="none" strike="noStrike" cap="none" dirty="0">
                <a:solidFill>
                  <a:srgbClr val="535353"/>
                </a:solidFill>
                <a:latin typeface="Arial"/>
                <a:ea typeface="Arial"/>
                <a:cs typeface="Arial"/>
                <a:sym typeface="Arial"/>
              </a:rPr>
              <a:t>If more than 2 PEs in ES rest of PEs don’t set either flag (</a:t>
            </a:r>
            <a:r>
              <a:rPr lang="en-US" sz="1400" b="1" i="0" u="none" strike="noStrike" cap="none" dirty="0">
                <a:solidFill>
                  <a:srgbClr val="535353"/>
                </a:solidFill>
                <a:latin typeface="Arial"/>
                <a:ea typeface="Arial"/>
                <a:cs typeface="Arial"/>
                <a:sym typeface="Arial"/>
              </a:rPr>
              <a:t>Non-DF</a:t>
            </a:r>
            <a:r>
              <a:rPr lang="en-US" sz="1400" b="0" i="0" u="none" strike="noStrike" cap="none" dirty="0">
                <a:solidFill>
                  <a:srgbClr val="535353"/>
                </a:solidFill>
                <a:latin typeface="Arial"/>
                <a:ea typeface="Arial"/>
                <a:cs typeface="Arial"/>
                <a:sym typeface="Arial"/>
              </a:rPr>
              <a:t>)</a:t>
            </a:r>
            <a:endParaRPr dirty="0"/>
          </a:p>
        </p:txBody>
      </p:sp>
      <p:grpSp>
        <p:nvGrpSpPr>
          <p:cNvPr id="1660" name="Google Shape;1660;p101"/>
          <p:cNvGrpSpPr/>
          <p:nvPr/>
        </p:nvGrpSpPr>
        <p:grpSpPr>
          <a:xfrm>
            <a:off x="1122808" y="957810"/>
            <a:ext cx="7068959" cy="2354097"/>
            <a:chOff x="1122808" y="957810"/>
            <a:chExt cx="7068959" cy="2354097"/>
          </a:xfrm>
        </p:grpSpPr>
        <p:pic>
          <p:nvPicPr>
            <p:cNvPr id="1661" name="Google Shape;1661;p101"/>
            <p:cNvPicPr preferRelativeResize="0"/>
            <p:nvPr/>
          </p:nvPicPr>
          <p:blipFill rotWithShape="1">
            <a:blip r:embed="rId3">
              <a:alphaModFix/>
            </a:blip>
            <a:srcRect/>
            <a:stretch/>
          </p:blipFill>
          <p:spPr>
            <a:xfrm>
              <a:off x="2763735" y="957810"/>
              <a:ext cx="2969394" cy="2047549"/>
            </a:xfrm>
            <a:prstGeom prst="rect">
              <a:avLst/>
            </a:prstGeom>
            <a:noFill/>
            <a:ln>
              <a:noFill/>
            </a:ln>
          </p:spPr>
        </p:pic>
        <p:pic>
          <p:nvPicPr>
            <p:cNvPr id="1662" name="Google Shape;1662;p101"/>
            <p:cNvPicPr preferRelativeResize="0"/>
            <p:nvPr/>
          </p:nvPicPr>
          <p:blipFill rotWithShape="1">
            <a:blip r:embed="rId4">
              <a:alphaModFix/>
            </a:blip>
            <a:srcRect/>
            <a:stretch/>
          </p:blipFill>
          <p:spPr>
            <a:xfrm>
              <a:off x="1498218" y="2063259"/>
              <a:ext cx="303876" cy="281352"/>
            </a:xfrm>
            <a:prstGeom prst="rect">
              <a:avLst/>
            </a:prstGeom>
            <a:noFill/>
            <a:ln>
              <a:noFill/>
            </a:ln>
          </p:spPr>
        </p:pic>
        <p:sp>
          <p:nvSpPr>
            <p:cNvPr id="1663" name="Google Shape;1663;p101"/>
            <p:cNvSpPr/>
            <p:nvPr/>
          </p:nvSpPr>
          <p:spPr>
            <a:xfrm>
              <a:off x="3810361" y="2074859"/>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1664" name="Google Shape;1664;p101"/>
            <p:cNvSpPr txBox="1"/>
            <p:nvPr/>
          </p:nvSpPr>
          <p:spPr>
            <a:xfrm>
              <a:off x="3686366" y="2030175"/>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MPLS</a:t>
              </a:r>
              <a:r>
                <a:rPr lang="en-US" sz="900" dirty="0">
                  <a:solidFill>
                    <a:srgbClr val="163058"/>
                  </a:solidFill>
                  <a:latin typeface="Helvetica Neue"/>
                  <a:ea typeface="Helvetica Neue"/>
                  <a:cs typeface="Helvetica Neue"/>
                  <a:sym typeface="Helvetica Neue"/>
                </a:rPr>
                <a:t> </a:t>
              </a:r>
              <a:endParaRPr dirty="0"/>
            </a:p>
          </p:txBody>
        </p:sp>
        <p:pic>
          <p:nvPicPr>
            <p:cNvPr id="1665" name="Google Shape;1665;p101"/>
            <p:cNvPicPr preferRelativeResize="0"/>
            <p:nvPr/>
          </p:nvPicPr>
          <p:blipFill rotWithShape="1">
            <a:blip r:embed="rId5">
              <a:alphaModFix/>
            </a:blip>
            <a:srcRect/>
            <a:stretch/>
          </p:blipFill>
          <p:spPr>
            <a:xfrm>
              <a:off x="2910328" y="1433579"/>
              <a:ext cx="409723" cy="384431"/>
            </a:xfrm>
            <a:prstGeom prst="rect">
              <a:avLst/>
            </a:prstGeom>
            <a:noFill/>
            <a:ln>
              <a:noFill/>
            </a:ln>
          </p:spPr>
        </p:pic>
        <p:pic>
          <p:nvPicPr>
            <p:cNvPr id="1666" name="Google Shape;1666;p101"/>
            <p:cNvPicPr preferRelativeResize="0"/>
            <p:nvPr/>
          </p:nvPicPr>
          <p:blipFill rotWithShape="1">
            <a:blip r:embed="rId5">
              <a:alphaModFix/>
            </a:blip>
            <a:srcRect/>
            <a:stretch/>
          </p:blipFill>
          <p:spPr>
            <a:xfrm>
              <a:off x="2852086" y="2691421"/>
              <a:ext cx="409723" cy="384431"/>
            </a:xfrm>
            <a:prstGeom prst="rect">
              <a:avLst/>
            </a:prstGeom>
            <a:noFill/>
            <a:ln>
              <a:noFill/>
            </a:ln>
          </p:spPr>
        </p:pic>
        <p:cxnSp>
          <p:nvCxnSpPr>
            <p:cNvPr id="1667" name="Google Shape;1667;p101"/>
            <p:cNvCxnSpPr>
              <a:stCxn id="1666" idx="1"/>
              <a:endCxn id="1662" idx="3"/>
            </p:cNvCxnSpPr>
            <p:nvPr/>
          </p:nvCxnSpPr>
          <p:spPr>
            <a:xfrm rot="10800000">
              <a:off x="1802086" y="2203837"/>
              <a:ext cx="1050000" cy="679800"/>
            </a:xfrm>
            <a:prstGeom prst="straightConnector1">
              <a:avLst/>
            </a:prstGeom>
            <a:noFill/>
            <a:ln w="28575" cap="flat" cmpd="sng">
              <a:solidFill>
                <a:schemeClr val="dk1"/>
              </a:solidFill>
              <a:prstDash val="solid"/>
              <a:round/>
              <a:headEnd type="oval" w="med" len="med"/>
              <a:tailEnd type="oval" w="med" len="med"/>
            </a:ln>
          </p:spPr>
        </p:cxnSp>
        <p:cxnSp>
          <p:nvCxnSpPr>
            <p:cNvPr id="1668" name="Google Shape;1668;p101"/>
            <p:cNvCxnSpPr>
              <a:stCxn id="1665" idx="1"/>
              <a:endCxn id="1662" idx="3"/>
            </p:cNvCxnSpPr>
            <p:nvPr/>
          </p:nvCxnSpPr>
          <p:spPr>
            <a:xfrm flipH="1">
              <a:off x="1802128" y="1625795"/>
              <a:ext cx="1108200" cy="578100"/>
            </a:xfrm>
            <a:prstGeom prst="straightConnector1">
              <a:avLst/>
            </a:prstGeom>
            <a:noFill/>
            <a:ln w="28575" cap="flat" cmpd="sng">
              <a:solidFill>
                <a:schemeClr val="dk1"/>
              </a:solidFill>
              <a:prstDash val="solid"/>
              <a:round/>
              <a:headEnd type="oval" w="med" len="med"/>
              <a:tailEnd type="oval" w="med" len="med"/>
            </a:ln>
          </p:spPr>
        </p:cxnSp>
        <p:pic>
          <p:nvPicPr>
            <p:cNvPr id="1669" name="Google Shape;1669;p101"/>
            <p:cNvPicPr preferRelativeResize="0"/>
            <p:nvPr/>
          </p:nvPicPr>
          <p:blipFill rotWithShape="1">
            <a:blip r:embed="rId4">
              <a:alphaModFix/>
            </a:blip>
            <a:srcRect/>
            <a:stretch/>
          </p:blipFill>
          <p:spPr>
            <a:xfrm>
              <a:off x="6685309" y="2046475"/>
              <a:ext cx="303876" cy="281352"/>
            </a:xfrm>
            <a:prstGeom prst="rect">
              <a:avLst/>
            </a:prstGeom>
            <a:noFill/>
            <a:ln>
              <a:noFill/>
            </a:ln>
          </p:spPr>
        </p:pic>
        <p:pic>
          <p:nvPicPr>
            <p:cNvPr id="1670" name="Google Shape;1670;p101"/>
            <p:cNvPicPr preferRelativeResize="0"/>
            <p:nvPr/>
          </p:nvPicPr>
          <p:blipFill rotWithShape="1">
            <a:blip r:embed="rId6">
              <a:alphaModFix/>
            </a:blip>
            <a:srcRect/>
            <a:stretch/>
          </p:blipFill>
          <p:spPr>
            <a:xfrm>
              <a:off x="5161048" y="1461131"/>
              <a:ext cx="409723" cy="347131"/>
            </a:xfrm>
            <a:prstGeom prst="rect">
              <a:avLst/>
            </a:prstGeom>
            <a:noFill/>
            <a:ln>
              <a:noFill/>
            </a:ln>
          </p:spPr>
        </p:pic>
        <p:pic>
          <p:nvPicPr>
            <p:cNvPr id="1671" name="Google Shape;1671;p101"/>
            <p:cNvPicPr preferRelativeResize="0"/>
            <p:nvPr/>
          </p:nvPicPr>
          <p:blipFill rotWithShape="1">
            <a:blip r:embed="rId5">
              <a:alphaModFix/>
            </a:blip>
            <a:srcRect/>
            <a:stretch/>
          </p:blipFill>
          <p:spPr>
            <a:xfrm>
              <a:off x="5340752" y="2691421"/>
              <a:ext cx="409723" cy="384431"/>
            </a:xfrm>
            <a:prstGeom prst="rect">
              <a:avLst/>
            </a:prstGeom>
            <a:noFill/>
            <a:ln>
              <a:noFill/>
            </a:ln>
          </p:spPr>
        </p:pic>
        <p:cxnSp>
          <p:nvCxnSpPr>
            <p:cNvPr id="1672" name="Google Shape;1672;p101"/>
            <p:cNvCxnSpPr>
              <a:stCxn id="1671" idx="3"/>
              <a:endCxn id="1669" idx="1"/>
            </p:cNvCxnSpPr>
            <p:nvPr/>
          </p:nvCxnSpPr>
          <p:spPr>
            <a:xfrm rot="10800000" flipH="1">
              <a:off x="5750475" y="2187037"/>
              <a:ext cx="934800" cy="696600"/>
            </a:xfrm>
            <a:prstGeom prst="straightConnector1">
              <a:avLst/>
            </a:prstGeom>
            <a:noFill/>
            <a:ln w="28575" cap="flat" cmpd="sng">
              <a:solidFill>
                <a:schemeClr val="dk1"/>
              </a:solidFill>
              <a:prstDash val="solid"/>
              <a:round/>
              <a:headEnd type="oval" w="med" len="med"/>
              <a:tailEnd type="oval" w="med" len="med"/>
            </a:ln>
          </p:spPr>
        </p:cxnSp>
        <p:cxnSp>
          <p:nvCxnSpPr>
            <p:cNvPr id="1673" name="Google Shape;1673;p101"/>
            <p:cNvCxnSpPr>
              <a:stCxn id="1670" idx="3"/>
              <a:endCxn id="1669" idx="1"/>
            </p:cNvCxnSpPr>
            <p:nvPr/>
          </p:nvCxnSpPr>
          <p:spPr>
            <a:xfrm>
              <a:off x="5570771" y="1634696"/>
              <a:ext cx="1114500" cy="552600"/>
            </a:xfrm>
            <a:prstGeom prst="straightConnector1">
              <a:avLst/>
            </a:prstGeom>
            <a:noFill/>
            <a:ln w="28575" cap="flat" cmpd="sng">
              <a:solidFill>
                <a:schemeClr val="dk1"/>
              </a:solidFill>
              <a:prstDash val="solid"/>
              <a:round/>
              <a:headEnd type="oval" w="med" len="med"/>
              <a:tailEnd type="oval" w="med" len="med"/>
            </a:ln>
          </p:spPr>
        </p:cxnSp>
        <p:sp>
          <p:nvSpPr>
            <p:cNvPr id="1674" name="Google Shape;1674;p101"/>
            <p:cNvSpPr/>
            <p:nvPr/>
          </p:nvSpPr>
          <p:spPr>
            <a:xfrm>
              <a:off x="4985742" y="1210991"/>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675" name="Google Shape;1675;p101"/>
            <p:cNvSpPr/>
            <p:nvPr/>
          </p:nvSpPr>
          <p:spPr>
            <a:xfrm>
              <a:off x="5158840" y="3102542"/>
              <a:ext cx="750846"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Standby-PE</a:t>
              </a:r>
              <a:endParaRPr sz="900" dirty="0">
                <a:solidFill>
                  <a:schemeClr val="lt1"/>
                </a:solidFill>
                <a:latin typeface="Gill Sans"/>
                <a:ea typeface="Gill Sans"/>
                <a:cs typeface="Gill Sans"/>
                <a:sym typeface="Gill Sans"/>
              </a:endParaRPr>
            </a:p>
          </p:txBody>
        </p:sp>
        <p:sp>
          <p:nvSpPr>
            <p:cNvPr id="1676" name="Google Shape;1676;p101"/>
            <p:cNvSpPr/>
            <p:nvPr/>
          </p:nvSpPr>
          <p:spPr>
            <a:xfrm>
              <a:off x="2699607" y="3097050"/>
              <a:ext cx="767988"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Standby-PE</a:t>
              </a:r>
              <a:endParaRPr sz="900" dirty="0">
                <a:solidFill>
                  <a:schemeClr val="lt1"/>
                </a:solidFill>
                <a:latin typeface="Gill Sans"/>
                <a:ea typeface="Gill Sans"/>
                <a:cs typeface="Gill Sans"/>
                <a:sym typeface="Gill Sans"/>
              </a:endParaRPr>
            </a:p>
          </p:txBody>
        </p:sp>
        <p:sp>
          <p:nvSpPr>
            <p:cNvPr id="1677" name="Google Shape;1677;p101"/>
            <p:cNvSpPr/>
            <p:nvPr/>
          </p:nvSpPr>
          <p:spPr>
            <a:xfrm>
              <a:off x="2663303" y="1178927"/>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Active- PE</a:t>
              </a:r>
              <a:endParaRPr sz="900" dirty="0">
                <a:solidFill>
                  <a:schemeClr val="lt1"/>
                </a:solidFill>
                <a:latin typeface="Gill Sans"/>
                <a:ea typeface="Gill Sans"/>
                <a:cs typeface="Gill Sans"/>
                <a:sym typeface="Gill Sans"/>
              </a:endParaRPr>
            </a:p>
          </p:txBody>
        </p:sp>
        <p:sp>
          <p:nvSpPr>
            <p:cNvPr id="1678" name="Google Shape;1678;p101"/>
            <p:cNvSpPr/>
            <p:nvPr/>
          </p:nvSpPr>
          <p:spPr>
            <a:xfrm>
              <a:off x="1122808" y="1425331"/>
              <a:ext cx="1165117" cy="209366"/>
            </a:xfrm>
            <a:prstGeom prst="roundRect">
              <a:avLst>
                <a:gd name="adj" fmla="val 16667"/>
              </a:avLst>
            </a:prstGeom>
            <a:solidFill>
              <a:srgbClr val="C0D695">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rgbClr val="535353"/>
                  </a:solidFill>
                  <a:latin typeface="Gill Sans"/>
                  <a:ea typeface="Gill Sans"/>
                  <a:cs typeface="Gill Sans"/>
                  <a:sym typeface="Gill Sans"/>
                </a:rPr>
                <a:t>Ethernet Segment A</a:t>
              </a:r>
              <a:endParaRPr sz="900" dirty="0">
                <a:solidFill>
                  <a:srgbClr val="535353"/>
                </a:solidFill>
                <a:latin typeface="Gill Sans"/>
                <a:ea typeface="Gill Sans"/>
                <a:cs typeface="Gill Sans"/>
                <a:sym typeface="Gill Sans"/>
              </a:endParaRPr>
            </a:p>
          </p:txBody>
        </p:sp>
        <p:sp>
          <p:nvSpPr>
            <p:cNvPr id="1679" name="Google Shape;1679;p101"/>
            <p:cNvSpPr/>
            <p:nvPr/>
          </p:nvSpPr>
          <p:spPr>
            <a:xfrm>
              <a:off x="6310060" y="1419743"/>
              <a:ext cx="1178058" cy="234967"/>
            </a:xfrm>
            <a:prstGeom prst="roundRect">
              <a:avLst>
                <a:gd name="adj" fmla="val 16667"/>
              </a:avLst>
            </a:prstGeom>
            <a:solidFill>
              <a:srgbClr val="ECC3A6">
                <a:alpha val="64705"/>
              </a:srgbClr>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rgbClr val="535353"/>
                  </a:solidFill>
                  <a:latin typeface="Gill Sans"/>
                  <a:ea typeface="Gill Sans"/>
                  <a:cs typeface="Gill Sans"/>
                  <a:sym typeface="Gill Sans"/>
                </a:rPr>
                <a:t>Ethernet Segment B</a:t>
              </a:r>
              <a:endParaRPr sz="900" dirty="0">
                <a:solidFill>
                  <a:srgbClr val="535353"/>
                </a:solidFill>
                <a:latin typeface="Gill Sans"/>
                <a:ea typeface="Gill Sans"/>
                <a:cs typeface="Gill Sans"/>
                <a:sym typeface="Gill Sans"/>
              </a:endParaRPr>
            </a:p>
          </p:txBody>
        </p:sp>
        <p:grpSp>
          <p:nvGrpSpPr>
            <p:cNvPr id="1680" name="Google Shape;1680;p101"/>
            <p:cNvGrpSpPr/>
            <p:nvPr/>
          </p:nvGrpSpPr>
          <p:grpSpPr>
            <a:xfrm>
              <a:off x="5519836" y="2756595"/>
              <a:ext cx="389850" cy="230832"/>
              <a:chOff x="7172067" y="3231040"/>
              <a:chExt cx="620335" cy="375870"/>
            </a:xfrm>
          </p:grpSpPr>
          <p:sp>
            <p:nvSpPr>
              <p:cNvPr id="1681" name="Google Shape;1681;p101"/>
              <p:cNvSpPr/>
              <p:nvPr/>
            </p:nvSpPr>
            <p:spPr>
              <a:xfrm>
                <a:off x="7268636" y="3278015"/>
                <a:ext cx="430352" cy="283984"/>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682" name="Google Shape;1682;p101"/>
              <p:cNvSpPr txBox="1"/>
              <p:nvPr/>
            </p:nvSpPr>
            <p:spPr>
              <a:xfrm>
                <a:off x="7172067" y="3231040"/>
                <a:ext cx="620335" cy="37587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grpSp>
        <p:sp>
          <p:nvSpPr>
            <p:cNvPr id="1683" name="Google Shape;1683;p101"/>
            <p:cNvSpPr/>
            <p:nvPr/>
          </p:nvSpPr>
          <p:spPr>
            <a:xfrm>
              <a:off x="2228587" y="1751364"/>
              <a:ext cx="137057" cy="913638"/>
            </a:xfrm>
            <a:prstGeom prst="roundRect">
              <a:avLst>
                <a:gd name="adj" fmla="val 16667"/>
              </a:avLst>
            </a:prstGeom>
            <a:noFill/>
            <a:ln w="12700" cap="flat" cmpd="sng">
              <a:solidFill>
                <a:srgbClr val="72894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cxnSp>
          <p:nvCxnSpPr>
            <p:cNvPr id="1684" name="Google Shape;1684;p101"/>
            <p:cNvCxnSpPr>
              <a:stCxn id="1678" idx="2"/>
              <a:endCxn id="1683" idx="0"/>
            </p:cNvCxnSpPr>
            <p:nvPr/>
          </p:nvCxnSpPr>
          <p:spPr>
            <a:xfrm>
              <a:off x="1705367" y="1634697"/>
              <a:ext cx="591600" cy="116700"/>
            </a:xfrm>
            <a:prstGeom prst="straightConnector1">
              <a:avLst/>
            </a:prstGeom>
            <a:noFill/>
            <a:ln w="15875" cap="flat" cmpd="sng">
              <a:solidFill>
                <a:srgbClr val="728944"/>
              </a:solidFill>
              <a:prstDash val="solid"/>
              <a:round/>
              <a:headEnd type="none" w="sm" len="sm"/>
              <a:tailEnd type="triangle" w="med" len="med"/>
            </a:ln>
            <a:effectLst>
              <a:outerShdw blurRad="40000" dist="20000" dir="5400000" rotWithShape="0">
                <a:srgbClr val="000000">
                  <a:alpha val="37647"/>
                </a:srgbClr>
              </a:outerShdw>
            </a:effectLst>
          </p:spPr>
        </p:cxnSp>
        <p:sp>
          <p:nvSpPr>
            <p:cNvPr id="1685" name="Google Shape;1685;p101"/>
            <p:cNvSpPr/>
            <p:nvPr/>
          </p:nvSpPr>
          <p:spPr>
            <a:xfrm>
              <a:off x="6217892" y="1769679"/>
              <a:ext cx="137057" cy="913638"/>
            </a:xfrm>
            <a:prstGeom prst="roundRect">
              <a:avLst>
                <a:gd name="adj" fmla="val 16667"/>
              </a:avLst>
            </a:prstGeom>
            <a:noFill/>
            <a:ln w="12700" cap="flat" cmpd="sng">
              <a:solidFill>
                <a:schemeClr val="accent4"/>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cxnSp>
          <p:nvCxnSpPr>
            <p:cNvPr id="1686" name="Google Shape;1686;p101"/>
            <p:cNvCxnSpPr>
              <a:stCxn id="1679" idx="2"/>
              <a:endCxn id="1685" idx="0"/>
            </p:cNvCxnSpPr>
            <p:nvPr/>
          </p:nvCxnSpPr>
          <p:spPr>
            <a:xfrm flipH="1">
              <a:off x="6286489" y="1654710"/>
              <a:ext cx="612600" cy="114900"/>
            </a:xfrm>
            <a:prstGeom prst="straightConnector1">
              <a:avLst/>
            </a:prstGeom>
            <a:noFill/>
            <a:ln w="15875" cap="flat" cmpd="sng">
              <a:solidFill>
                <a:schemeClr val="accent4"/>
              </a:solidFill>
              <a:prstDash val="solid"/>
              <a:round/>
              <a:headEnd type="none" w="sm" len="sm"/>
              <a:tailEnd type="triangle" w="med" len="med"/>
            </a:ln>
            <a:effectLst>
              <a:outerShdw blurRad="40000" dist="20000" dir="5400000" rotWithShape="0">
                <a:srgbClr val="000000">
                  <a:alpha val="37647"/>
                </a:srgbClr>
              </a:outerShdw>
            </a:effectLst>
          </p:spPr>
        </p:cxnSp>
        <p:sp>
          <p:nvSpPr>
            <p:cNvPr id="1687" name="Google Shape;1687;p101"/>
            <p:cNvSpPr txBox="1"/>
            <p:nvPr/>
          </p:nvSpPr>
          <p:spPr>
            <a:xfrm>
              <a:off x="1252223" y="2376970"/>
              <a:ext cx="731840"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141313"/>
                  </a:solidFill>
                  <a:latin typeface="Arial"/>
                  <a:ea typeface="Arial"/>
                  <a:cs typeface="Arial"/>
                  <a:sym typeface="Arial"/>
                </a:rPr>
                <a:t>CE1</a:t>
              </a:r>
              <a:endParaRPr sz="900" dirty="0">
                <a:solidFill>
                  <a:srgbClr val="141313"/>
                </a:solidFill>
                <a:latin typeface="Arial"/>
                <a:ea typeface="Arial"/>
                <a:cs typeface="Arial"/>
                <a:sym typeface="Arial"/>
              </a:endParaRPr>
            </a:p>
          </p:txBody>
        </p:sp>
        <p:sp>
          <p:nvSpPr>
            <p:cNvPr id="1688" name="Google Shape;1688;p101"/>
            <p:cNvSpPr txBox="1"/>
            <p:nvPr/>
          </p:nvSpPr>
          <p:spPr>
            <a:xfrm>
              <a:off x="6515212" y="2382119"/>
              <a:ext cx="731840" cy="181780"/>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900" dirty="0">
                  <a:solidFill>
                    <a:srgbClr val="141313"/>
                  </a:solidFill>
                  <a:latin typeface="Arial"/>
                  <a:ea typeface="Arial"/>
                  <a:cs typeface="Arial"/>
                  <a:sym typeface="Arial"/>
                </a:rPr>
                <a:t>CE2</a:t>
              </a:r>
              <a:endParaRPr sz="900" dirty="0">
                <a:solidFill>
                  <a:srgbClr val="141313"/>
                </a:solidFill>
                <a:latin typeface="Arial"/>
                <a:ea typeface="Arial"/>
                <a:cs typeface="Arial"/>
                <a:sym typeface="Arial"/>
              </a:endParaRPr>
            </a:p>
          </p:txBody>
        </p:sp>
        <p:cxnSp>
          <p:nvCxnSpPr>
            <p:cNvPr id="1690" name="Google Shape;1690;p101"/>
            <p:cNvCxnSpPr/>
            <p:nvPr/>
          </p:nvCxnSpPr>
          <p:spPr>
            <a:xfrm rot="10800000">
              <a:off x="7488118" y="2987427"/>
              <a:ext cx="703649" cy="0"/>
            </a:xfrm>
            <a:prstGeom prst="straightConnector1">
              <a:avLst/>
            </a:prstGeom>
            <a:noFill/>
            <a:ln w="25400" cap="flat" cmpd="sng">
              <a:solidFill>
                <a:srgbClr val="0432FF"/>
              </a:solidFill>
              <a:prstDash val="dot"/>
              <a:round/>
              <a:headEnd type="none" w="sm" len="sm"/>
              <a:tailEnd type="none" w="sm" len="sm"/>
            </a:ln>
            <a:effectLst>
              <a:outerShdw blurRad="40000" dist="20000" dir="5400000" rotWithShape="0">
                <a:srgbClr val="000000">
                  <a:alpha val="37647"/>
                </a:srgbClr>
              </a:outerShdw>
            </a:effectLst>
          </p:spPr>
        </p:cxnSp>
      </p:grpSp>
      <p:sp>
        <p:nvSpPr>
          <p:cNvPr id="1691" name="Google Shape;1691;p101"/>
          <p:cNvSpPr/>
          <p:nvPr/>
        </p:nvSpPr>
        <p:spPr>
          <a:xfrm>
            <a:off x="5410864" y="1543679"/>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692" name="Google Shape;1692;p101"/>
          <p:cNvSpPr txBox="1"/>
          <p:nvPr/>
        </p:nvSpPr>
        <p:spPr>
          <a:xfrm>
            <a:off x="5344681" y="1517962"/>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693" name="Google Shape;1693;p101"/>
          <p:cNvSpPr/>
          <p:nvPr/>
        </p:nvSpPr>
        <p:spPr>
          <a:xfrm>
            <a:off x="2766213" y="1521590"/>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694" name="Google Shape;1694;p101"/>
          <p:cNvSpPr txBox="1"/>
          <p:nvPr/>
        </p:nvSpPr>
        <p:spPr>
          <a:xfrm>
            <a:off x="2711018" y="1488602"/>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695" name="Google Shape;1695;p101"/>
          <p:cNvSpPr/>
          <p:nvPr/>
        </p:nvSpPr>
        <p:spPr>
          <a:xfrm>
            <a:off x="2711079" y="2833481"/>
            <a:ext cx="270455" cy="174402"/>
          </a:xfrm>
          <a:prstGeom prst="ellipse">
            <a:avLst/>
          </a:prstGeom>
          <a:solidFill>
            <a:srgbClr val="234F77"/>
          </a:solidFill>
          <a:ln w="9525" cap="flat" cmpd="sng">
            <a:solidFill>
              <a:schemeClr val="lt1"/>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sp>
        <p:nvSpPr>
          <p:cNvPr id="1696" name="Google Shape;1696;p101"/>
          <p:cNvSpPr txBox="1"/>
          <p:nvPr/>
        </p:nvSpPr>
        <p:spPr>
          <a:xfrm>
            <a:off x="2656350" y="2803604"/>
            <a:ext cx="389850" cy="23083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FFFFFF"/>
                </a:solidFill>
                <a:latin typeface="Gill Sans"/>
                <a:ea typeface="Gill Sans"/>
                <a:cs typeface="Gill Sans"/>
                <a:sym typeface="Gill Sans"/>
              </a:rPr>
              <a:t>EVI</a:t>
            </a:r>
            <a:endParaRPr sz="900" b="1" dirty="0">
              <a:solidFill>
                <a:srgbClr val="FFFFFF"/>
              </a:solidFill>
              <a:latin typeface="Gill Sans"/>
              <a:ea typeface="Gill Sans"/>
              <a:cs typeface="Gill Sans"/>
              <a:sym typeface="Gill Sans"/>
            </a:endParaRPr>
          </a:p>
        </p:txBody>
      </p:sp>
      <p:sp>
        <p:nvSpPr>
          <p:cNvPr id="1697" name="Google Shape;1697;p101"/>
          <p:cNvSpPr/>
          <p:nvPr/>
        </p:nvSpPr>
        <p:spPr>
          <a:xfrm>
            <a:off x="1773896" y="1358921"/>
            <a:ext cx="4902740" cy="786989"/>
          </a:xfrm>
          <a:custGeom>
            <a:avLst/>
            <a:gdLst/>
            <a:ahLst/>
            <a:cxnLst/>
            <a:rect l="l" t="t" r="r" b="b"/>
            <a:pathLst>
              <a:path w="4902740" h="786989" extrusionOk="0">
                <a:moveTo>
                  <a:pt x="0" y="786989"/>
                </a:moveTo>
                <a:cubicBezTo>
                  <a:pt x="395051" y="573521"/>
                  <a:pt x="790102" y="360053"/>
                  <a:pt x="1167319" y="229270"/>
                </a:cubicBezTo>
                <a:cubicBezTo>
                  <a:pt x="1544536" y="98487"/>
                  <a:pt x="1870953" y="15261"/>
                  <a:pt x="2263302" y="2291"/>
                </a:cubicBezTo>
                <a:cubicBezTo>
                  <a:pt x="2655651" y="-10679"/>
                  <a:pt x="3081507" y="30394"/>
                  <a:pt x="3521413" y="151449"/>
                </a:cubicBezTo>
                <a:cubicBezTo>
                  <a:pt x="3961319" y="272504"/>
                  <a:pt x="4902740" y="728623"/>
                  <a:pt x="4902740" y="728623"/>
                </a:cubicBezTo>
              </a:path>
            </a:pathLst>
          </a:custGeom>
          <a:noFill/>
          <a:ln w="15875" cap="flat" cmpd="sng">
            <a:solidFill>
              <a:srgbClr val="0432FF"/>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chemeClr val="lt1"/>
              </a:solidFill>
              <a:latin typeface="Gill Sans"/>
              <a:ea typeface="Gill Sans"/>
              <a:cs typeface="Gill Sans"/>
              <a:sym typeface="Gill Sans"/>
            </a:endParaRPr>
          </a:p>
        </p:txBody>
      </p:sp>
      <p:grpSp>
        <p:nvGrpSpPr>
          <p:cNvPr id="1698" name="Google Shape;1698;p101"/>
          <p:cNvGrpSpPr/>
          <p:nvPr/>
        </p:nvGrpSpPr>
        <p:grpSpPr>
          <a:xfrm>
            <a:off x="3831255" y="1263270"/>
            <a:ext cx="759045" cy="230832"/>
            <a:chOff x="3781838" y="3331323"/>
            <a:chExt cx="759045" cy="230832"/>
          </a:xfrm>
        </p:grpSpPr>
        <p:sp>
          <p:nvSpPr>
            <p:cNvPr id="1699" name="Google Shape;1699;p101"/>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1700" name="Google Shape;1700;p101"/>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100</a:t>
              </a:r>
              <a:r>
                <a:rPr lang="en-US" sz="900" dirty="0">
                  <a:solidFill>
                    <a:srgbClr val="163058"/>
                  </a:solidFill>
                  <a:latin typeface="Helvetica Neue"/>
                  <a:ea typeface="Helvetica Neue"/>
                  <a:cs typeface="Helvetica Neue"/>
                  <a:sym typeface="Helvetica Neue"/>
                </a:rPr>
                <a:t> </a:t>
              </a:r>
              <a:endParaRPr dirty="0"/>
            </a:p>
          </p:txBody>
        </p:sp>
      </p:grpSp>
      <p:sp>
        <p:nvSpPr>
          <p:cNvPr id="1701" name="Google Shape;1701;p101"/>
          <p:cNvSpPr/>
          <p:nvPr/>
        </p:nvSpPr>
        <p:spPr>
          <a:xfrm rot="5664905">
            <a:off x="5724222" y="2276279"/>
            <a:ext cx="327244" cy="80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rgbClr val="FF0000"/>
                </a:solidFill>
                <a:latin typeface="Tahoma"/>
                <a:ea typeface="Tahoma"/>
                <a:cs typeface="Tahoma"/>
                <a:sym typeface="Tahoma"/>
              </a:rPr>
              <a:t>✚</a:t>
            </a:r>
            <a:endParaRPr dirty="0"/>
          </a:p>
          <a:p>
            <a:pPr marL="0" marR="0" lvl="0" indent="0" algn="ctr" rtl="0">
              <a:spcBef>
                <a:spcPts val="0"/>
              </a:spcBef>
              <a:spcAft>
                <a:spcPts val="0"/>
              </a:spcAft>
              <a:buNone/>
            </a:pPr>
            <a:endParaRPr sz="1400" b="1" dirty="0">
              <a:solidFill>
                <a:srgbClr val="535353"/>
              </a:solidFill>
              <a:latin typeface="Gill Sans"/>
              <a:ea typeface="Gill Sans"/>
              <a:cs typeface="Gill Sans"/>
              <a:sym typeface="Gill Sans"/>
            </a:endParaRPr>
          </a:p>
        </p:txBody>
      </p:sp>
      <p:sp>
        <p:nvSpPr>
          <p:cNvPr id="1702" name="Google Shape;1702;p101"/>
          <p:cNvSpPr/>
          <p:nvPr/>
        </p:nvSpPr>
        <p:spPr>
          <a:xfrm rot="5066611">
            <a:off x="2329602" y="2305337"/>
            <a:ext cx="327244" cy="80021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200" b="1" dirty="0">
                <a:solidFill>
                  <a:srgbClr val="FF0000"/>
                </a:solidFill>
                <a:latin typeface="Tahoma"/>
                <a:ea typeface="Tahoma"/>
                <a:cs typeface="Tahoma"/>
                <a:sym typeface="Tahoma"/>
              </a:rPr>
              <a:t>✚</a:t>
            </a:r>
            <a:endParaRPr dirty="0"/>
          </a:p>
          <a:p>
            <a:pPr marL="0" marR="0" lvl="0" indent="0" algn="ctr" rtl="0">
              <a:spcBef>
                <a:spcPts val="0"/>
              </a:spcBef>
              <a:spcAft>
                <a:spcPts val="0"/>
              </a:spcAft>
              <a:buNone/>
            </a:pPr>
            <a:endParaRPr sz="1400" b="1" dirty="0">
              <a:solidFill>
                <a:srgbClr val="535353"/>
              </a:solidFill>
              <a:latin typeface="Gill Sans"/>
              <a:ea typeface="Gill Sans"/>
              <a:cs typeface="Gill Sans"/>
              <a:sym typeface="Gill Sans"/>
            </a:endParaRPr>
          </a:p>
        </p:txBody>
      </p:sp>
      <p:sp>
        <p:nvSpPr>
          <p:cNvPr id="48" name="Google Shape;1562;p99">
            <a:extLst>
              <a:ext uri="{FF2B5EF4-FFF2-40B4-BE49-F238E27FC236}">
                <a16:creationId xmlns:a16="http://schemas.microsoft.com/office/drawing/2014/main" id="{4141884E-754C-E346-B4EA-D00FAF7F7672}"/>
              </a:ext>
            </a:extLst>
          </p:cNvPr>
          <p:cNvSpPr/>
          <p:nvPr/>
        </p:nvSpPr>
        <p:spPr>
          <a:xfrm>
            <a:off x="6463455" y="2874995"/>
            <a:ext cx="1307676" cy="227725"/>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b="1" dirty="0">
                <a:solidFill>
                  <a:srgbClr val="535353"/>
                </a:solidFill>
                <a:latin typeface="Gill Sans"/>
                <a:ea typeface="Gill Sans"/>
                <a:cs typeface="Gill Sans"/>
                <a:sym typeface="Gill Sans"/>
              </a:rPr>
              <a:t>Traffic Flow</a:t>
            </a:r>
            <a:endParaRPr sz="900" b="1" dirty="0">
              <a:solidFill>
                <a:srgbClr val="535353"/>
              </a:solidFill>
              <a:latin typeface="Gill Sans"/>
              <a:ea typeface="Gill Sans"/>
              <a:cs typeface="Gill Sans"/>
              <a:sym typeface="Gill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706"/>
        <p:cNvGrpSpPr/>
        <p:nvPr/>
      </p:nvGrpSpPr>
      <p:grpSpPr>
        <a:xfrm>
          <a:off x="0" y="0"/>
          <a:ext cx="0" cy="0"/>
          <a:chOff x="0" y="0"/>
          <a:chExt cx="0" cy="0"/>
        </a:xfrm>
      </p:grpSpPr>
      <p:sp>
        <p:nvSpPr>
          <p:cNvPr id="1707" name="Google Shape;1707;p102"/>
          <p:cNvSpPr txBox="1">
            <a:spLocks noGrp="1"/>
          </p:cNvSpPr>
          <p:nvPr>
            <p:ph type="title"/>
          </p:nvPr>
        </p:nvSpPr>
        <p:spPr>
          <a:xfrm>
            <a:off x="414560" y="303938"/>
            <a:ext cx="8628499"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Why is a Designated Forwarder Required For Active Standby?</a:t>
            </a:r>
            <a:endParaRPr sz="2250" dirty="0"/>
          </a:p>
        </p:txBody>
      </p:sp>
      <p:sp>
        <p:nvSpPr>
          <p:cNvPr id="1708" name="Google Shape;1708;p102"/>
          <p:cNvSpPr/>
          <p:nvPr/>
        </p:nvSpPr>
        <p:spPr>
          <a:xfrm>
            <a:off x="446735" y="1024338"/>
            <a:ext cx="8087360" cy="677108"/>
          </a:xfrm>
          <a:prstGeom prst="rect">
            <a:avLst/>
          </a:prstGeom>
          <a:noFill/>
          <a:ln>
            <a:solidFill>
              <a:schemeClr val="tx1"/>
            </a:solidFill>
          </a:ln>
        </p:spPr>
        <p:txBody>
          <a:bodyPr spcFirstLastPara="1" wrap="square" lIns="91425" tIns="45700" rIns="91425" bIns="45700" anchor="t" anchorCtr="0">
            <a:noAutofit/>
          </a:bodyPr>
          <a:lstStyle/>
          <a:p>
            <a:pPr marL="58738" marR="0" lvl="0" indent="-47625" algn="l" rtl="0">
              <a:spcBef>
                <a:spcPts val="0"/>
              </a:spcBef>
              <a:spcAft>
                <a:spcPts val="0"/>
              </a:spcAft>
              <a:buNone/>
            </a:pPr>
            <a:r>
              <a:rPr lang="en-US" sz="2000" b="1" dirty="0">
                <a:solidFill>
                  <a:srgbClr val="535353"/>
                </a:solidFill>
                <a:latin typeface="Arial"/>
                <a:ea typeface="Arial"/>
                <a:cs typeface="Arial"/>
                <a:sym typeface="Arial"/>
              </a:rPr>
              <a:t>	If not addressed:</a:t>
            </a:r>
            <a:endParaRPr dirty="0"/>
          </a:p>
          <a:p>
            <a:pPr marL="578358" marR="0" lvl="3" indent="-285750" algn="l" rtl="0">
              <a:spcBef>
                <a:spcPts val="0"/>
              </a:spcBef>
              <a:spcAft>
                <a:spcPts val="0"/>
              </a:spcAft>
              <a:buClr>
                <a:srgbClr val="535353"/>
              </a:buClr>
              <a:buSzPts val="1800"/>
              <a:buFont typeface="Arial"/>
              <a:buChar char="•"/>
            </a:pPr>
            <a:r>
              <a:rPr lang="en-US" sz="1800" b="0" i="0" u="none" strike="noStrike" cap="none" dirty="0">
                <a:solidFill>
                  <a:srgbClr val="535353"/>
                </a:solidFill>
                <a:latin typeface="Arial"/>
                <a:ea typeface="Arial"/>
                <a:cs typeface="Arial"/>
                <a:sym typeface="Arial"/>
              </a:rPr>
              <a:t>Assuming Flow load-balancing from PE1, half the traffic will be Lost!</a:t>
            </a:r>
            <a:endParaRPr sz="1800" b="0" i="0" u="none" strike="noStrike" cap="none" dirty="0">
              <a:solidFill>
                <a:srgbClr val="535353"/>
              </a:solidFill>
              <a:latin typeface="Arial"/>
              <a:ea typeface="Arial"/>
              <a:cs typeface="Arial"/>
              <a:sym typeface="Arial"/>
            </a:endParaRPr>
          </a:p>
        </p:txBody>
      </p:sp>
      <p:grpSp>
        <p:nvGrpSpPr>
          <p:cNvPr id="1709" name="Google Shape;1709;p102"/>
          <p:cNvGrpSpPr/>
          <p:nvPr/>
        </p:nvGrpSpPr>
        <p:grpSpPr>
          <a:xfrm>
            <a:off x="831000" y="2066685"/>
            <a:ext cx="7464120" cy="2086962"/>
            <a:chOff x="896314" y="2583261"/>
            <a:chExt cx="7464120" cy="2086962"/>
          </a:xfrm>
        </p:grpSpPr>
        <p:grpSp>
          <p:nvGrpSpPr>
            <p:cNvPr id="1710" name="Google Shape;1710;p102"/>
            <p:cNvGrpSpPr/>
            <p:nvPr/>
          </p:nvGrpSpPr>
          <p:grpSpPr>
            <a:xfrm>
              <a:off x="896314" y="3054683"/>
              <a:ext cx="7464120" cy="1615540"/>
              <a:chOff x="914279" y="2480040"/>
              <a:chExt cx="7464120" cy="1615540"/>
            </a:xfrm>
          </p:grpSpPr>
          <p:pic>
            <p:nvPicPr>
              <p:cNvPr id="1711" name="Google Shape;1711;p102"/>
              <p:cNvPicPr preferRelativeResize="0"/>
              <p:nvPr/>
            </p:nvPicPr>
            <p:blipFill rotWithShape="1">
              <a:blip r:embed="rId3">
                <a:alphaModFix/>
              </a:blip>
              <a:srcRect/>
              <a:stretch/>
            </p:blipFill>
            <p:spPr>
              <a:xfrm>
                <a:off x="3135192" y="2480040"/>
                <a:ext cx="2576028" cy="1496631"/>
              </a:xfrm>
              <a:prstGeom prst="rect">
                <a:avLst/>
              </a:prstGeom>
              <a:noFill/>
              <a:ln>
                <a:noFill/>
              </a:ln>
            </p:spPr>
          </p:pic>
          <p:grpSp>
            <p:nvGrpSpPr>
              <p:cNvPr id="1712" name="Google Shape;1712;p102"/>
              <p:cNvGrpSpPr/>
              <p:nvPr/>
            </p:nvGrpSpPr>
            <p:grpSpPr>
              <a:xfrm>
                <a:off x="914279" y="2480044"/>
                <a:ext cx="7464120" cy="1615536"/>
                <a:chOff x="1646015" y="3208502"/>
                <a:chExt cx="6206653" cy="1232597"/>
              </a:xfrm>
            </p:grpSpPr>
            <p:grpSp>
              <p:nvGrpSpPr>
                <p:cNvPr id="1713" name="Google Shape;1713;p102"/>
                <p:cNvGrpSpPr/>
                <p:nvPr/>
              </p:nvGrpSpPr>
              <p:grpSpPr>
                <a:xfrm>
                  <a:off x="1646015" y="3208502"/>
                  <a:ext cx="6206653" cy="1232597"/>
                  <a:chOff x="1646015" y="3208502"/>
                  <a:chExt cx="6206653" cy="1232597"/>
                </a:xfrm>
              </p:grpSpPr>
              <p:grpSp>
                <p:nvGrpSpPr>
                  <p:cNvPr id="1714" name="Google Shape;1714;p102"/>
                  <p:cNvGrpSpPr/>
                  <p:nvPr/>
                </p:nvGrpSpPr>
                <p:grpSpPr>
                  <a:xfrm>
                    <a:off x="1646015" y="3208502"/>
                    <a:ext cx="6206653" cy="1232597"/>
                    <a:chOff x="405107" y="3669867"/>
                    <a:chExt cx="8768042" cy="2055225"/>
                  </a:xfrm>
                </p:grpSpPr>
                <p:sp>
                  <p:nvSpPr>
                    <p:cNvPr id="1715" name="Google Shape;1715;p102"/>
                    <p:cNvSpPr txBox="1"/>
                    <p:nvPr/>
                  </p:nvSpPr>
                  <p:spPr>
                    <a:xfrm>
                      <a:off x="6077675" y="3669867"/>
                      <a:ext cx="557755"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cxnSp>
                  <p:nvCxnSpPr>
                    <p:cNvPr id="1716" name="Google Shape;1716;p102"/>
                    <p:cNvCxnSpPr/>
                    <p:nvPr/>
                  </p:nvCxnSpPr>
                  <p:spPr>
                    <a:xfrm rot="10800000">
                      <a:off x="7127711" y="4236355"/>
                      <a:ext cx="1009492" cy="449197"/>
                    </a:xfrm>
                    <a:prstGeom prst="straightConnector1">
                      <a:avLst/>
                    </a:prstGeom>
                    <a:noFill/>
                    <a:ln w="38100" cap="flat" cmpd="sng">
                      <a:solidFill>
                        <a:srgbClr val="333333"/>
                      </a:solidFill>
                      <a:prstDash val="dot"/>
                      <a:round/>
                      <a:headEnd type="none" w="sm" len="sm"/>
                      <a:tailEnd type="none" w="sm" len="sm"/>
                    </a:ln>
                  </p:spPr>
                </p:cxnSp>
                <p:cxnSp>
                  <p:nvCxnSpPr>
                    <p:cNvPr id="1717" name="Google Shape;1717;p102"/>
                    <p:cNvCxnSpPr/>
                    <p:nvPr/>
                  </p:nvCxnSpPr>
                  <p:spPr>
                    <a:xfrm flipH="1">
                      <a:off x="7119941" y="4685552"/>
                      <a:ext cx="1017262" cy="607115"/>
                    </a:xfrm>
                    <a:prstGeom prst="straightConnector1">
                      <a:avLst/>
                    </a:prstGeom>
                    <a:noFill/>
                    <a:ln w="38100" cap="flat" cmpd="sng">
                      <a:solidFill>
                        <a:srgbClr val="333333"/>
                      </a:solidFill>
                      <a:prstDash val="solid"/>
                      <a:round/>
                      <a:headEnd type="none" w="sm" len="sm"/>
                      <a:tailEnd type="none" w="sm" len="sm"/>
                    </a:ln>
                  </p:spPr>
                </p:cxnSp>
                <p:sp>
                  <p:nvSpPr>
                    <p:cNvPr id="1718" name="Google Shape;1718;p102"/>
                    <p:cNvSpPr/>
                    <p:nvPr/>
                  </p:nvSpPr>
                  <p:spPr>
                    <a:xfrm>
                      <a:off x="7175533" y="4216309"/>
                      <a:ext cx="108561" cy="1097579"/>
                    </a:xfrm>
                    <a:prstGeom prst="roundRect">
                      <a:avLst>
                        <a:gd name="adj" fmla="val 50000"/>
                      </a:avLst>
                    </a:prstGeom>
                    <a:noFill/>
                    <a:ln w="9525" cap="flat" cmpd="sng">
                      <a:solidFill>
                        <a:srgbClr val="25552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719" name="Google Shape;1719;p102"/>
                    <p:cNvSpPr txBox="1"/>
                    <p:nvPr/>
                  </p:nvSpPr>
                  <p:spPr>
                    <a:xfrm>
                      <a:off x="7107083" y="5367357"/>
                      <a:ext cx="2066066" cy="35238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sz="1200" b="0" i="0" u="none" strike="noStrike" cap="none" dirty="0">
                        <a:solidFill>
                          <a:schemeClr val="accent1"/>
                        </a:solidFill>
                        <a:latin typeface="Arial"/>
                        <a:ea typeface="Arial"/>
                        <a:cs typeface="Arial"/>
                        <a:sym typeface="Arial"/>
                      </a:endParaRPr>
                    </a:p>
                  </p:txBody>
                </p:sp>
                <p:sp>
                  <p:nvSpPr>
                    <p:cNvPr id="1720" name="Google Shape;1720;p102"/>
                    <p:cNvSpPr/>
                    <p:nvPr/>
                  </p:nvSpPr>
                  <p:spPr>
                    <a:xfrm>
                      <a:off x="7205760" y="4256464"/>
                      <a:ext cx="49289" cy="49289"/>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721" name="Google Shape;1721;p102"/>
                    <p:cNvSpPr/>
                    <p:nvPr/>
                  </p:nvSpPr>
                  <p:spPr>
                    <a:xfrm>
                      <a:off x="7205760" y="5205789"/>
                      <a:ext cx="49289" cy="49289"/>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722" name="Google Shape;1722;p102"/>
                    <p:cNvSpPr txBox="1"/>
                    <p:nvPr/>
                  </p:nvSpPr>
                  <p:spPr>
                    <a:xfrm flipH="1">
                      <a:off x="405107" y="4137284"/>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723" name="Google Shape;1723;p102"/>
                    <p:cNvCxnSpPr/>
                    <p:nvPr/>
                  </p:nvCxnSpPr>
                  <p:spPr>
                    <a:xfrm rot="10800000" flipH="1">
                      <a:off x="955271" y="4754440"/>
                      <a:ext cx="958841" cy="2861"/>
                    </a:xfrm>
                    <a:prstGeom prst="straightConnector1">
                      <a:avLst/>
                    </a:prstGeom>
                    <a:noFill/>
                    <a:ln w="12700" cap="flat" cmpd="sng">
                      <a:solidFill>
                        <a:srgbClr val="333333"/>
                      </a:solidFill>
                      <a:prstDash val="solid"/>
                      <a:round/>
                      <a:headEnd type="none" w="sm" len="sm"/>
                      <a:tailEnd type="none" w="sm" len="sm"/>
                    </a:ln>
                  </p:spPr>
                </p:cxnSp>
                <p:sp>
                  <p:nvSpPr>
                    <p:cNvPr id="1724" name="Google Shape;1724;p102"/>
                    <p:cNvSpPr txBox="1"/>
                    <p:nvPr/>
                  </p:nvSpPr>
                  <p:spPr>
                    <a:xfrm>
                      <a:off x="6060766" y="5372704"/>
                      <a:ext cx="557755"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1725" name="Google Shape;1725;p102"/>
                    <p:cNvSpPr txBox="1"/>
                    <p:nvPr/>
                  </p:nvSpPr>
                  <p:spPr>
                    <a:xfrm>
                      <a:off x="2151308" y="4879802"/>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726" name="Google Shape;1726;p102"/>
                  <p:cNvPicPr preferRelativeResize="0"/>
                  <p:nvPr/>
                </p:nvPicPr>
                <p:blipFill rotWithShape="1">
                  <a:blip r:embed="rId4">
                    <a:alphaModFix/>
                  </a:blip>
                  <a:srcRect/>
                  <a:stretch/>
                </p:blipFill>
                <p:spPr>
                  <a:xfrm>
                    <a:off x="2769694" y="3643742"/>
                    <a:ext cx="397342" cy="367890"/>
                  </a:xfrm>
                  <a:prstGeom prst="rect">
                    <a:avLst/>
                  </a:prstGeom>
                  <a:noFill/>
                  <a:ln>
                    <a:noFill/>
                  </a:ln>
                </p:spPr>
              </p:pic>
              <p:sp>
                <p:nvSpPr>
                  <p:cNvPr id="1727" name="Google Shape;1727;p102"/>
                  <p:cNvSpPr/>
                  <p:nvPr/>
                </p:nvSpPr>
                <p:spPr>
                  <a:xfrm flipH="1">
                    <a:off x="2714198" y="3792949"/>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728" name="Google Shape;1728;p102"/>
                  <p:cNvPicPr preferRelativeResize="0"/>
                  <p:nvPr/>
                </p:nvPicPr>
                <p:blipFill rotWithShape="1">
                  <a:blip r:embed="rId4">
                    <a:alphaModFix/>
                  </a:blip>
                  <a:srcRect/>
                  <a:stretch/>
                </p:blipFill>
                <p:spPr>
                  <a:xfrm>
                    <a:off x="5943632" y="3320129"/>
                    <a:ext cx="397342" cy="367890"/>
                  </a:xfrm>
                  <a:prstGeom prst="rect">
                    <a:avLst/>
                  </a:prstGeom>
                  <a:noFill/>
                  <a:ln>
                    <a:noFill/>
                  </a:ln>
                </p:spPr>
              </p:pic>
              <p:pic>
                <p:nvPicPr>
                  <p:cNvPr id="1729" name="Google Shape;1729;p102"/>
                  <p:cNvPicPr preferRelativeResize="0"/>
                  <p:nvPr/>
                </p:nvPicPr>
                <p:blipFill rotWithShape="1">
                  <a:blip r:embed="rId4">
                    <a:alphaModFix/>
                  </a:blip>
                  <a:srcRect/>
                  <a:stretch/>
                </p:blipFill>
                <p:spPr>
                  <a:xfrm>
                    <a:off x="5923072" y="4001353"/>
                    <a:ext cx="397342" cy="367890"/>
                  </a:xfrm>
                  <a:prstGeom prst="rect">
                    <a:avLst/>
                  </a:prstGeom>
                  <a:noFill/>
                  <a:ln>
                    <a:noFill/>
                  </a:ln>
                </p:spPr>
              </p:pic>
              <p:sp>
                <p:nvSpPr>
                  <p:cNvPr id="1730" name="Google Shape;1730;p102"/>
                  <p:cNvSpPr/>
                  <p:nvPr/>
                </p:nvSpPr>
                <p:spPr>
                  <a:xfrm>
                    <a:off x="6248933" y="3482233"/>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731" name="Google Shape;1731;p102"/>
                  <p:cNvSpPr/>
                  <p:nvPr/>
                </p:nvSpPr>
                <p:spPr>
                  <a:xfrm>
                    <a:off x="6243432" y="4115744"/>
                    <a:ext cx="155827" cy="132023"/>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732" name="Google Shape;1732;p102"/>
                  <p:cNvPicPr preferRelativeResize="0"/>
                  <p:nvPr/>
                </p:nvPicPr>
                <p:blipFill rotWithShape="1">
                  <a:blip r:embed="rId5">
                    <a:alphaModFix/>
                  </a:blip>
                  <a:srcRect/>
                  <a:stretch/>
                </p:blipFill>
                <p:spPr>
                  <a:xfrm>
                    <a:off x="1731585" y="3720001"/>
                    <a:ext cx="303876" cy="281352"/>
                  </a:xfrm>
                  <a:prstGeom prst="rect">
                    <a:avLst/>
                  </a:prstGeom>
                  <a:noFill/>
                  <a:ln>
                    <a:noFill/>
                  </a:ln>
                </p:spPr>
              </p:pic>
              <p:pic>
                <p:nvPicPr>
                  <p:cNvPr id="1733" name="Google Shape;1733;p102"/>
                  <p:cNvPicPr preferRelativeResize="0"/>
                  <p:nvPr/>
                </p:nvPicPr>
                <p:blipFill rotWithShape="1">
                  <a:blip r:embed="rId5">
                    <a:alphaModFix/>
                  </a:blip>
                  <a:srcRect/>
                  <a:stretch/>
                </p:blipFill>
                <p:spPr>
                  <a:xfrm>
                    <a:off x="7073671" y="3673176"/>
                    <a:ext cx="303876" cy="281352"/>
                  </a:xfrm>
                  <a:prstGeom prst="rect">
                    <a:avLst/>
                  </a:prstGeom>
                  <a:noFill/>
                  <a:ln>
                    <a:noFill/>
                  </a:ln>
                </p:spPr>
              </p:pic>
              <p:sp>
                <p:nvSpPr>
                  <p:cNvPr id="1734" name="Google Shape;1734;p102"/>
                  <p:cNvSpPr txBox="1"/>
                  <p:nvPr/>
                </p:nvSpPr>
                <p:spPr>
                  <a:xfrm flipH="1">
                    <a:off x="6964723" y="391053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735" name="Google Shape;1735;p102"/>
                <p:cNvSpPr txBox="1"/>
                <p:nvPr/>
              </p:nvSpPr>
              <p:spPr>
                <a:xfrm>
                  <a:off x="3843206" y="4006657"/>
                  <a:ext cx="1568608"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736" name="Google Shape;1736;p102"/>
                <p:cNvCxnSpPr/>
                <p:nvPr/>
              </p:nvCxnSpPr>
              <p:spPr>
                <a:xfrm rot="10800000" flipH="1">
                  <a:off x="3167036" y="3813852"/>
                  <a:ext cx="581372" cy="13835"/>
                </a:xfrm>
                <a:prstGeom prst="straightConnector1">
                  <a:avLst/>
                </a:prstGeom>
                <a:noFill/>
                <a:ln w="19050" cap="flat" cmpd="sng">
                  <a:solidFill>
                    <a:srgbClr val="C3C3C3"/>
                  </a:solidFill>
                  <a:prstDash val="solid"/>
                  <a:round/>
                  <a:headEnd type="none" w="sm" len="sm"/>
                  <a:tailEnd type="none" w="sm" len="sm"/>
                </a:ln>
              </p:spPr>
            </p:cxnSp>
            <p:cxnSp>
              <p:nvCxnSpPr>
                <p:cNvPr id="1737" name="Google Shape;1737;p102"/>
                <p:cNvCxnSpPr/>
                <p:nvPr/>
              </p:nvCxnSpPr>
              <p:spPr>
                <a:xfrm rot="10800000" flipH="1">
                  <a:off x="5358432" y="3504074"/>
                  <a:ext cx="585200" cy="101854"/>
                </a:xfrm>
                <a:prstGeom prst="straightConnector1">
                  <a:avLst/>
                </a:prstGeom>
                <a:noFill/>
                <a:ln w="19050" cap="flat" cmpd="sng">
                  <a:solidFill>
                    <a:srgbClr val="C3C3C3"/>
                  </a:solidFill>
                  <a:prstDash val="solid"/>
                  <a:round/>
                  <a:headEnd type="none" w="sm" len="sm"/>
                  <a:tailEnd type="none" w="sm" len="sm"/>
                </a:ln>
              </p:spPr>
            </p:cxnSp>
            <p:cxnSp>
              <p:nvCxnSpPr>
                <p:cNvPr id="1738" name="Google Shape;1738;p102"/>
                <p:cNvCxnSpPr/>
                <p:nvPr/>
              </p:nvCxnSpPr>
              <p:spPr>
                <a:xfrm>
                  <a:off x="5570932" y="4121782"/>
                  <a:ext cx="352140" cy="63515"/>
                </a:xfrm>
                <a:prstGeom prst="straightConnector1">
                  <a:avLst/>
                </a:prstGeom>
                <a:noFill/>
                <a:ln w="19050" cap="flat" cmpd="sng">
                  <a:solidFill>
                    <a:srgbClr val="C3C3C3"/>
                  </a:solidFill>
                  <a:prstDash val="solid"/>
                  <a:round/>
                  <a:headEnd type="none" w="sm" len="sm"/>
                  <a:tailEnd type="none" w="sm" len="sm"/>
                </a:ln>
              </p:spPr>
            </p:cxnSp>
            <p:sp>
              <p:nvSpPr>
                <p:cNvPr id="1739" name="Google Shape;1739;p102"/>
                <p:cNvSpPr/>
                <p:nvPr/>
              </p:nvSpPr>
              <p:spPr>
                <a:xfrm>
                  <a:off x="3133060" y="3501656"/>
                  <a:ext cx="1241908" cy="248093"/>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740" name="Google Shape;1740;p102"/>
                <p:cNvPicPr preferRelativeResize="0"/>
                <p:nvPr/>
              </p:nvPicPr>
              <p:blipFill rotWithShape="1">
                <a:blip r:embed="rId6">
                  <a:alphaModFix/>
                </a:blip>
                <a:srcRect/>
                <a:stretch/>
              </p:blipFill>
              <p:spPr>
                <a:xfrm>
                  <a:off x="4374969" y="3359421"/>
                  <a:ext cx="313966" cy="290694"/>
                </a:xfrm>
                <a:prstGeom prst="rect">
                  <a:avLst/>
                </a:prstGeom>
                <a:noFill/>
                <a:ln>
                  <a:noFill/>
                </a:ln>
              </p:spPr>
            </p:pic>
            <p:sp>
              <p:nvSpPr>
                <p:cNvPr id="1741" name="Google Shape;1741;p102"/>
                <p:cNvSpPr/>
                <p:nvPr/>
              </p:nvSpPr>
              <p:spPr>
                <a:xfrm>
                  <a:off x="4657060" y="3434925"/>
                  <a:ext cx="1290084" cy="52554"/>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742" name="Google Shape;1742;p102"/>
                <p:cNvSpPr/>
                <p:nvPr/>
              </p:nvSpPr>
              <p:spPr>
                <a:xfrm>
                  <a:off x="4664149" y="3572540"/>
                  <a:ext cx="1261730" cy="60960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743" name="Google Shape;1743;p102"/>
                <p:cNvSpPr txBox="1"/>
                <p:nvPr/>
              </p:nvSpPr>
              <p:spPr>
                <a:xfrm>
                  <a:off x="3217357" y="3352323"/>
                  <a:ext cx="69923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744" name="Google Shape;1744;p102"/>
                <p:cNvSpPr txBox="1"/>
                <p:nvPr/>
              </p:nvSpPr>
              <p:spPr>
                <a:xfrm>
                  <a:off x="4396805" y="3593318"/>
                  <a:ext cx="360996"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grpSp>
        </p:grpSp>
        <p:grpSp>
          <p:nvGrpSpPr>
            <p:cNvPr id="1745" name="Google Shape;1745;p102"/>
            <p:cNvGrpSpPr/>
            <p:nvPr/>
          </p:nvGrpSpPr>
          <p:grpSpPr>
            <a:xfrm>
              <a:off x="2487109" y="3466763"/>
              <a:ext cx="3853971" cy="384255"/>
              <a:chOff x="855013" y="5526032"/>
              <a:chExt cx="4196664" cy="384255"/>
            </a:xfrm>
          </p:grpSpPr>
          <p:sp>
            <p:nvSpPr>
              <p:cNvPr id="1746" name="Google Shape;1746;p102"/>
              <p:cNvSpPr/>
              <p:nvPr/>
            </p:nvSpPr>
            <p:spPr>
              <a:xfrm>
                <a:off x="864371" y="5526032"/>
                <a:ext cx="4187306"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747" name="Google Shape;1747;p102"/>
              <p:cNvSpPr/>
              <p:nvPr/>
            </p:nvSpPr>
            <p:spPr>
              <a:xfrm>
                <a:off x="855013" y="5532703"/>
                <a:ext cx="4187306"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1748" name="Google Shape;1748;p102"/>
            <p:cNvGrpSpPr/>
            <p:nvPr/>
          </p:nvGrpSpPr>
          <p:grpSpPr>
            <a:xfrm rot="10800000" flipH="1">
              <a:off x="2487563" y="3966425"/>
              <a:ext cx="3861656" cy="327117"/>
              <a:chOff x="846645" y="5526032"/>
              <a:chExt cx="4205032" cy="381519"/>
            </a:xfrm>
          </p:grpSpPr>
          <p:sp>
            <p:nvSpPr>
              <p:cNvPr id="1749" name="Google Shape;1749;p102"/>
              <p:cNvSpPr/>
              <p:nvPr/>
            </p:nvSpPr>
            <p:spPr>
              <a:xfrm>
                <a:off x="864371" y="5526032"/>
                <a:ext cx="4187306"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750" name="Google Shape;1750;p102"/>
              <p:cNvSpPr/>
              <p:nvPr/>
            </p:nvSpPr>
            <p:spPr>
              <a:xfrm>
                <a:off x="846645" y="5529967"/>
                <a:ext cx="4187306"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sp>
          <p:nvSpPr>
            <p:cNvPr id="1751" name="Google Shape;1751;p102"/>
            <p:cNvSpPr/>
            <p:nvPr/>
          </p:nvSpPr>
          <p:spPr>
            <a:xfrm>
              <a:off x="2065895" y="3743984"/>
              <a:ext cx="397631" cy="343244"/>
            </a:xfrm>
            <a:prstGeom prst="ellipse">
              <a:avLst/>
            </a:prstGeom>
            <a:noFill/>
            <a:ln w="25400" cap="flat" cmpd="sng">
              <a:solidFill>
                <a:srgbClr val="223957"/>
              </a:solidFill>
              <a:prstDash val="dot"/>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752" name="Google Shape;1752;p102"/>
            <p:cNvSpPr/>
            <p:nvPr/>
          </p:nvSpPr>
          <p:spPr>
            <a:xfrm>
              <a:off x="1347000" y="3239872"/>
              <a:ext cx="1293529" cy="223134"/>
            </a:xfrm>
            <a:prstGeom prst="roundRect">
              <a:avLst>
                <a:gd name="adj" fmla="val 16667"/>
              </a:avLst>
            </a:prstGeom>
            <a:solidFill>
              <a:schemeClr val="accent1">
                <a:alpha val="64705"/>
              </a:schemeClr>
            </a:solidFill>
            <a:ln w="25400" cap="flat"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chemeClr val="lt1"/>
                  </a:solidFill>
                  <a:latin typeface="Gill Sans"/>
                  <a:ea typeface="Gill Sans"/>
                  <a:cs typeface="Gill Sans"/>
                  <a:sym typeface="Gill Sans"/>
                </a:rPr>
                <a:t>Send to Both PEs</a:t>
              </a:r>
              <a:endParaRPr sz="1000" dirty="0">
                <a:solidFill>
                  <a:schemeClr val="lt1"/>
                </a:solidFill>
                <a:latin typeface="Gill Sans"/>
                <a:ea typeface="Gill Sans"/>
                <a:cs typeface="Gill Sans"/>
                <a:sym typeface="Gill Sans"/>
              </a:endParaRPr>
            </a:p>
          </p:txBody>
        </p:sp>
        <p:cxnSp>
          <p:nvCxnSpPr>
            <p:cNvPr id="1753" name="Google Shape;1753;p102"/>
            <p:cNvCxnSpPr>
              <a:stCxn id="1752" idx="2"/>
              <a:endCxn id="1751" idx="1"/>
            </p:cNvCxnSpPr>
            <p:nvPr/>
          </p:nvCxnSpPr>
          <p:spPr>
            <a:xfrm>
              <a:off x="1993765" y="3463006"/>
              <a:ext cx="130500" cy="331200"/>
            </a:xfrm>
            <a:prstGeom prst="straightConnector1">
              <a:avLst/>
            </a:prstGeom>
            <a:noFill/>
            <a:ln w="15875" cap="flat" cmpd="sng">
              <a:solidFill>
                <a:srgbClr val="183750"/>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754" name="Google Shape;1754;p102"/>
            <p:cNvCxnSpPr/>
            <p:nvPr/>
          </p:nvCxnSpPr>
          <p:spPr>
            <a:xfrm rot="10800000" flipH="1">
              <a:off x="6789017" y="4018459"/>
              <a:ext cx="567969" cy="305317"/>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4C5B2D">
                  <a:alpha val="37647"/>
                </a:srgbClr>
              </a:outerShdw>
            </a:effectLst>
          </p:spPr>
        </p:cxnSp>
        <p:sp>
          <p:nvSpPr>
            <p:cNvPr id="1755" name="Google Shape;1755;p102"/>
            <p:cNvSpPr/>
            <p:nvPr/>
          </p:nvSpPr>
          <p:spPr>
            <a:xfrm>
              <a:off x="6106981" y="3136659"/>
              <a:ext cx="1293529" cy="223134"/>
            </a:xfrm>
            <a:prstGeom prst="roundRect">
              <a:avLst>
                <a:gd name="adj" fmla="val 16667"/>
              </a:avLst>
            </a:prstGeom>
            <a:noFill/>
            <a:ln w="25400" cap="flat" cmpd="sng">
              <a:no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rgbClr val="535353"/>
                  </a:solidFill>
                  <a:latin typeface="Gill Sans"/>
                  <a:ea typeface="Gill Sans"/>
                  <a:cs typeface="Gill Sans"/>
                  <a:sym typeface="Gill Sans"/>
                </a:rPr>
                <a:t>DROP</a:t>
              </a:r>
              <a:r>
                <a:rPr lang="en-US" sz="1000" dirty="0">
                  <a:solidFill>
                    <a:srgbClr val="535353"/>
                  </a:solidFill>
                  <a:latin typeface="Gill Sans"/>
                  <a:ea typeface="Gill Sans"/>
                  <a:cs typeface="Gill Sans"/>
                  <a:sym typeface="Gill Sans"/>
                </a:rPr>
                <a:t>!</a:t>
              </a:r>
              <a:endParaRPr sz="1000" dirty="0">
                <a:solidFill>
                  <a:srgbClr val="535353"/>
                </a:solidFill>
                <a:latin typeface="Gill Sans"/>
                <a:ea typeface="Gill Sans"/>
                <a:cs typeface="Gill Sans"/>
                <a:sym typeface="Gill Sans"/>
              </a:endParaRPr>
            </a:p>
          </p:txBody>
        </p:sp>
        <p:sp>
          <p:nvSpPr>
            <p:cNvPr id="1757" name="Google Shape;1757;p102"/>
            <p:cNvSpPr/>
            <p:nvPr/>
          </p:nvSpPr>
          <p:spPr>
            <a:xfrm>
              <a:off x="6080697" y="2583261"/>
              <a:ext cx="911039" cy="64633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dirty="0">
                  <a:solidFill>
                    <a:srgbClr val="535353"/>
                  </a:solidFill>
                  <a:latin typeface="Gill Sans"/>
                  <a:ea typeface="Gill Sans"/>
                  <a:cs typeface="Gill Sans"/>
                  <a:sym typeface="Gill Sans"/>
                </a:rPr>
                <a:t>⚠️</a:t>
              </a:r>
              <a:endParaRPr dirty="0"/>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762"/>
        <p:cNvGrpSpPr/>
        <p:nvPr/>
      </p:nvGrpSpPr>
      <p:grpSpPr>
        <a:xfrm>
          <a:off x="0" y="0"/>
          <a:ext cx="0" cy="0"/>
          <a:chOff x="0" y="0"/>
          <a:chExt cx="0" cy="0"/>
        </a:xfrm>
      </p:grpSpPr>
      <p:sp>
        <p:nvSpPr>
          <p:cNvPr id="1763" name="Google Shape;1763;p103"/>
          <p:cNvSpPr txBox="1">
            <a:spLocks noGrp="1"/>
          </p:cNvSpPr>
          <p:nvPr>
            <p:ph type="title"/>
          </p:nvPr>
        </p:nvSpPr>
        <p:spPr>
          <a:xfrm>
            <a:off x="465577" y="228839"/>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Route Types – Type 4 (EVPN VPWS)</a:t>
            </a:r>
            <a:endParaRPr dirty="0"/>
          </a:p>
        </p:txBody>
      </p:sp>
      <p:sp>
        <p:nvSpPr>
          <p:cNvPr id="1764" name="Google Shape;1764;p103"/>
          <p:cNvSpPr txBox="1"/>
          <p:nvPr/>
        </p:nvSpPr>
        <p:spPr>
          <a:xfrm>
            <a:off x="542892" y="733151"/>
            <a:ext cx="8074969" cy="1978241"/>
          </a:xfrm>
          <a:prstGeom prst="rect">
            <a:avLst/>
          </a:prstGeom>
          <a:noFill/>
          <a:ln>
            <a:noFill/>
          </a:ln>
        </p:spPr>
        <p:txBody>
          <a:bodyPr spcFirstLastPara="1" wrap="square" lIns="91425" tIns="91425" rIns="91425" bIns="91425" anchor="t" anchorCtr="0">
            <a:noAutofit/>
          </a:bodyPr>
          <a:lstStyle/>
          <a:p>
            <a:pPr marL="142875" marR="0" lvl="1" indent="-142875" algn="l" rtl="0">
              <a:lnSpc>
                <a:spcPct val="100000"/>
              </a:lnSpc>
              <a:spcBef>
                <a:spcPts val="0"/>
              </a:spcBef>
              <a:spcAft>
                <a:spcPts val="0"/>
              </a:spcAft>
              <a:buClr>
                <a:srgbClr val="629DD1"/>
              </a:buClr>
              <a:buSzPts val="1500"/>
              <a:buFont typeface="Noto Sans Symbols"/>
              <a:buChar char="▪"/>
            </a:pPr>
            <a:r>
              <a:rPr lang="en-US" sz="1500" b="1" i="0" u="none" strike="noStrike" cap="none" dirty="0">
                <a:solidFill>
                  <a:schemeClr val="dk1"/>
                </a:solidFill>
                <a:latin typeface="Arial"/>
                <a:ea typeface="Arial"/>
                <a:cs typeface="Arial"/>
                <a:sym typeface="Arial"/>
              </a:rPr>
              <a:t>Type 4 EVPN route – The Ethernet Segment Route (ES)</a:t>
            </a:r>
            <a:endParaRPr sz="1500" b="1" i="0" u="none" strike="noStrike" cap="none" dirty="0">
              <a:solidFill>
                <a:schemeClr val="dk1"/>
              </a:solidFill>
              <a:latin typeface="Arial"/>
              <a:ea typeface="Arial"/>
              <a:cs typeface="Arial"/>
              <a:sym typeface="Arial"/>
            </a:endParaRPr>
          </a:p>
          <a:p>
            <a:pPr marL="285750" marR="0" lvl="1" indent="-76200" algn="l" rtl="0">
              <a:lnSpc>
                <a:spcPct val="100000"/>
              </a:lnSpc>
              <a:spcBef>
                <a:spcPts val="405"/>
              </a:spcBef>
              <a:spcAft>
                <a:spcPts val="0"/>
              </a:spcAft>
              <a:buClr>
                <a:srgbClr val="629DD1"/>
              </a:buClr>
              <a:buSzPts val="1200"/>
              <a:buFont typeface="PT Sans"/>
              <a:buChar char="-"/>
            </a:pPr>
            <a:r>
              <a:rPr lang="en-US" sz="1200" b="0" i="0" u="none" strike="noStrike" cap="none" dirty="0">
                <a:solidFill>
                  <a:schemeClr val="dk1"/>
                </a:solidFill>
                <a:latin typeface="Arial"/>
                <a:ea typeface="Arial"/>
                <a:cs typeface="Arial"/>
                <a:sym typeface="Arial"/>
              </a:rPr>
              <a:t>Used for DF Election</a:t>
            </a:r>
            <a:endParaRPr dirty="0"/>
          </a:p>
          <a:p>
            <a:pPr marL="285750" marR="0" lvl="1" indent="-76200" algn="l" rtl="0">
              <a:lnSpc>
                <a:spcPct val="100000"/>
              </a:lnSpc>
              <a:spcBef>
                <a:spcPts val="405"/>
              </a:spcBef>
              <a:spcAft>
                <a:spcPts val="0"/>
              </a:spcAft>
              <a:buClr>
                <a:srgbClr val="629DD1"/>
              </a:buClr>
              <a:buSzPts val="1200"/>
              <a:buFont typeface="PT Sans"/>
              <a:buChar char="-"/>
            </a:pPr>
            <a:r>
              <a:rPr lang="en-US" sz="1200" b="0" i="0" u="none" strike="noStrike" cap="none" dirty="0">
                <a:solidFill>
                  <a:schemeClr val="dk1"/>
                </a:solidFill>
                <a:latin typeface="Arial"/>
                <a:ea typeface="Arial"/>
                <a:cs typeface="Arial"/>
                <a:sym typeface="Arial"/>
              </a:rPr>
              <a:t>Manually configure the ESI and ES-Import RT</a:t>
            </a:r>
            <a:endParaRPr dirty="0"/>
          </a:p>
          <a:p>
            <a:pPr marL="421481" marR="0" lvl="2" indent="-66675" algn="l" rtl="0">
              <a:lnSpc>
                <a:spcPct val="100000"/>
              </a:lnSpc>
              <a:spcBef>
                <a:spcPts val="405"/>
              </a:spcBef>
              <a:spcAft>
                <a:spcPts val="0"/>
              </a:spcAft>
              <a:buClr>
                <a:srgbClr val="629DD1"/>
              </a:buClr>
              <a:buSzPts val="1050"/>
              <a:buFont typeface="PT Sans"/>
              <a:buChar char="-"/>
            </a:pPr>
            <a:r>
              <a:rPr lang="en-US" sz="1050" b="0" i="0" u="none" strike="noStrike" cap="none" dirty="0">
                <a:solidFill>
                  <a:schemeClr val="dk1"/>
                </a:solidFill>
                <a:latin typeface="Arial"/>
                <a:ea typeface="Arial"/>
                <a:cs typeface="Arial"/>
                <a:sym typeface="Arial"/>
              </a:rPr>
              <a:t>Type 0x0 ESI (operator assigned)</a:t>
            </a:r>
            <a:endParaRPr dirty="0"/>
          </a:p>
          <a:p>
            <a:pPr marL="285750" marR="0" lvl="1" indent="-76200" algn="l" rtl="0">
              <a:lnSpc>
                <a:spcPct val="100000"/>
              </a:lnSpc>
              <a:spcBef>
                <a:spcPts val="405"/>
              </a:spcBef>
              <a:spcAft>
                <a:spcPts val="0"/>
              </a:spcAft>
              <a:buClr>
                <a:srgbClr val="629DD1"/>
              </a:buClr>
              <a:buSzPts val="1200"/>
              <a:buFont typeface="PT Sans"/>
              <a:buChar char="-"/>
            </a:pPr>
            <a:r>
              <a:rPr lang="en-US" sz="1200" b="1" i="0" u="none" strike="noStrike" cap="none" dirty="0">
                <a:solidFill>
                  <a:schemeClr val="dk1"/>
                </a:solidFill>
                <a:latin typeface="Arial"/>
                <a:ea typeface="Arial"/>
                <a:cs typeface="Arial"/>
                <a:sym typeface="Arial"/>
              </a:rPr>
              <a:t>Run a sequential modulo (MOD) operation for VPWS IDs (M) shared across N = Number of PEs in a site </a:t>
            </a:r>
            <a:endParaRPr dirty="0"/>
          </a:p>
          <a:p>
            <a:pPr marL="285750" marR="0" lvl="1" indent="-76200" algn="l" rtl="0">
              <a:lnSpc>
                <a:spcPct val="100000"/>
              </a:lnSpc>
              <a:spcBef>
                <a:spcPts val="405"/>
              </a:spcBef>
              <a:spcAft>
                <a:spcPts val="0"/>
              </a:spcAft>
              <a:buClr>
                <a:srgbClr val="629DD1"/>
              </a:buClr>
              <a:buSzPts val="1200"/>
              <a:buFont typeface="PT Sans"/>
              <a:buChar char="-"/>
            </a:pPr>
            <a:r>
              <a:rPr lang="en-US" sz="1200" b="0" i="0" u="none" strike="noStrike" cap="none" dirty="0">
                <a:solidFill>
                  <a:schemeClr val="dk1"/>
                </a:solidFill>
                <a:latin typeface="Arial"/>
                <a:ea typeface="Arial"/>
                <a:cs typeface="Arial"/>
                <a:sym typeface="Arial"/>
              </a:rPr>
              <a:t>Carries the ES-Import RT Ext Community</a:t>
            </a:r>
            <a:endParaRPr dirty="0"/>
          </a:p>
          <a:p>
            <a:pPr marL="421481" marR="0" lvl="2" indent="-57150" algn="l" rtl="0">
              <a:lnSpc>
                <a:spcPct val="100000"/>
              </a:lnSpc>
              <a:spcBef>
                <a:spcPts val="405"/>
              </a:spcBef>
              <a:spcAft>
                <a:spcPts val="0"/>
              </a:spcAft>
              <a:buClr>
                <a:srgbClr val="629DD1"/>
              </a:buClr>
              <a:buSzPts val="900"/>
              <a:buFont typeface="PT Sans"/>
              <a:buChar char="-"/>
            </a:pPr>
            <a:r>
              <a:rPr lang="en-US" sz="900" b="0" i="0" u="none" strike="noStrike" cap="none" dirty="0">
                <a:solidFill>
                  <a:schemeClr val="dk1"/>
                </a:solidFill>
                <a:latin typeface="Arial"/>
                <a:ea typeface="Arial"/>
                <a:cs typeface="Arial"/>
                <a:sym typeface="Arial"/>
              </a:rPr>
              <a:t>Only imported by PEs connected to same Ethernet Segment </a:t>
            </a:r>
            <a:endParaRPr dirty="0"/>
          </a:p>
          <a:p>
            <a:pPr marL="421481" marR="0" lvl="2" indent="-57150" algn="l" rtl="0">
              <a:lnSpc>
                <a:spcPct val="100000"/>
              </a:lnSpc>
              <a:spcBef>
                <a:spcPts val="405"/>
              </a:spcBef>
              <a:spcAft>
                <a:spcPts val="0"/>
              </a:spcAft>
              <a:buClr>
                <a:srgbClr val="629DD1"/>
              </a:buClr>
              <a:buSzPts val="900"/>
              <a:buFont typeface="PT Sans"/>
              <a:buChar char="-"/>
            </a:pPr>
            <a:r>
              <a:rPr lang="en-US" sz="900" b="0" i="0" u="none" strike="noStrike" cap="none" dirty="0">
                <a:solidFill>
                  <a:schemeClr val="dk1"/>
                </a:solidFill>
                <a:latin typeface="Arial"/>
                <a:ea typeface="Arial"/>
                <a:cs typeface="Arial"/>
                <a:sym typeface="Arial"/>
              </a:rPr>
              <a:t>ES-Import RT derived from higher order 6 octets of 9 octet ESI in other vendors type 0x0 implementation</a:t>
            </a:r>
            <a:endParaRPr sz="900" b="0" i="0" u="none" strike="noStrike" cap="none" dirty="0">
              <a:solidFill>
                <a:schemeClr val="dk1"/>
              </a:solidFill>
              <a:latin typeface="Arial"/>
              <a:ea typeface="Arial"/>
              <a:cs typeface="Arial"/>
              <a:sym typeface="Arial"/>
            </a:endParaRPr>
          </a:p>
          <a:p>
            <a:pPr marL="285750" marR="0" lvl="1" indent="0" algn="l" rtl="0">
              <a:lnSpc>
                <a:spcPct val="100000"/>
              </a:lnSpc>
              <a:spcBef>
                <a:spcPts val="405"/>
              </a:spcBef>
              <a:spcAft>
                <a:spcPts val="0"/>
              </a:spcAft>
              <a:buClr>
                <a:srgbClr val="629DD1"/>
              </a:buClr>
              <a:buSzPts val="1200"/>
              <a:buFont typeface="PT Sans"/>
              <a:buNone/>
            </a:pPr>
            <a:endParaRPr sz="1200" b="0" i="0" u="none" strike="noStrike" cap="none" dirty="0">
              <a:solidFill>
                <a:schemeClr val="dk1"/>
              </a:solidFill>
              <a:latin typeface="Arial"/>
              <a:ea typeface="Arial"/>
              <a:cs typeface="Arial"/>
              <a:sym typeface="Arial"/>
            </a:endParaRPr>
          </a:p>
        </p:txBody>
      </p:sp>
      <p:sp>
        <p:nvSpPr>
          <p:cNvPr id="1766" name="Google Shape;1766;p103"/>
          <p:cNvSpPr txBox="1"/>
          <p:nvPr/>
        </p:nvSpPr>
        <p:spPr>
          <a:xfrm>
            <a:off x="3791853" y="3236901"/>
            <a:ext cx="1121978"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dirty="0">
                <a:solidFill>
                  <a:srgbClr val="000000"/>
                </a:solidFill>
                <a:latin typeface="Arial"/>
                <a:ea typeface="Arial"/>
                <a:cs typeface="Arial"/>
                <a:sym typeface="Arial"/>
              </a:rPr>
              <a:t>Type 4 NLRI  </a:t>
            </a:r>
            <a:endParaRPr dirty="0"/>
          </a:p>
        </p:txBody>
      </p:sp>
      <p:sp>
        <p:nvSpPr>
          <p:cNvPr id="1767" name="Google Shape;1767;p103"/>
          <p:cNvSpPr txBox="1"/>
          <p:nvPr/>
        </p:nvSpPr>
        <p:spPr>
          <a:xfrm>
            <a:off x="3046203" y="2883667"/>
            <a:ext cx="1911101" cy="3231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dirty="0">
                <a:solidFill>
                  <a:srgbClr val="000000"/>
                </a:solidFill>
                <a:latin typeface="Arial"/>
                <a:ea typeface="Arial"/>
                <a:cs typeface="Arial"/>
                <a:sym typeface="Arial"/>
              </a:rPr>
              <a:t>Next-hop for the prefixes within the NLRI</a:t>
            </a:r>
            <a:endParaRPr dirty="0"/>
          </a:p>
          <a:p>
            <a:pPr marL="0" marR="0" lvl="0" indent="0" algn="l" rtl="0">
              <a:spcBef>
                <a:spcPts val="0"/>
              </a:spcBef>
              <a:spcAft>
                <a:spcPts val="0"/>
              </a:spcAft>
              <a:buNone/>
            </a:pPr>
            <a:r>
              <a:rPr lang="en-US" sz="750" dirty="0">
                <a:solidFill>
                  <a:srgbClr val="000000"/>
                </a:solidFill>
                <a:latin typeface="Arial"/>
                <a:ea typeface="Arial"/>
                <a:cs typeface="Arial"/>
                <a:sym typeface="Arial"/>
              </a:rPr>
              <a:t>= IP of the advertising PE</a:t>
            </a:r>
            <a:endParaRPr dirty="0"/>
          </a:p>
        </p:txBody>
      </p:sp>
      <p:cxnSp>
        <p:nvCxnSpPr>
          <p:cNvPr id="1768" name="Google Shape;1768;p103"/>
          <p:cNvCxnSpPr/>
          <p:nvPr/>
        </p:nvCxnSpPr>
        <p:spPr>
          <a:xfrm rot="10800000">
            <a:off x="2560780" y="3022604"/>
            <a:ext cx="410184" cy="41"/>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769" name="Google Shape;1769;p103"/>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28</a:t>
            </a:fld>
            <a:endParaRPr dirty="0">
              <a:solidFill>
                <a:srgbClr val="FFFFFE"/>
              </a:solidFill>
            </a:endParaRPr>
          </a:p>
        </p:txBody>
      </p:sp>
      <p:graphicFrame>
        <p:nvGraphicFramePr>
          <p:cNvPr id="1770" name="Google Shape;1770;p103"/>
          <p:cNvGraphicFramePr/>
          <p:nvPr/>
        </p:nvGraphicFramePr>
        <p:xfrm>
          <a:off x="3227030" y="4221653"/>
          <a:ext cx="2361800" cy="254350"/>
        </p:xfrm>
        <a:graphic>
          <a:graphicData uri="http://schemas.openxmlformats.org/drawingml/2006/table">
            <a:tbl>
              <a:tblPr>
                <a:noFill/>
                <a:tableStyleId>{C77D7896-9AB1-45D3-876E-9B1F612B6058}</a:tableStyleId>
              </a:tblPr>
              <a:tblGrid>
                <a:gridCol w="2361800">
                  <a:extLst>
                    <a:ext uri="{9D8B030D-6E8A-4147-A177-3AD203B41FA5}">
                      <a16:colId xmlns:a16="http://schemas.microsoft.com/office/drawing/2014/main" val="20000"/>
                    </a:ext>
                  </a:extLst>
                </a:gridCol>
              </a:tblGrid>
              <a:tr h="254350">
                <a:tc>
                  <a:txBody>
                    <a:bodyPr/>
                    <a:lstStyle/>
                    <a:p>
                      <a:pPr marL="0" marR="0" lvl="0" indent="0" algn="ctr" rtl="0">
                        <a:spcBef>
                          <a:spcPts val="0"/>
                        </a:spcBef>
                        <a:spcAft>
                          <a:spcPts val="0"/>
                        </a:spcAft>
                        <a:buNone/>
                      </a:pPr>
                      <a:r>
                        <a:rPr lang="en-US" sz="800" b="0" dirty="0">
                          <a:solidFill>
                            <a:schemeClr val="lt1"/>
                          </a:solidFill>
                        </a:rPr>
                        <a:t>ES-Import RT Extended Community</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bl>
          </a:graphicData>
        </a:graphic>
      </p:graphicFrame>
      <p:graphicFrame>
        <p:nvGraphicFramePr>
          <p:cNvPr id="1771" name="Google Shape;1771;p103"/>
          <p:cNvGraphicFramePr/>
          <p:nvPr/>
        </p:nvGraphicFramePr>
        <p:xfrm>
          <a:off x="3227030" y="3449068"/>
          <a:ext cx="2374625" cy="766400"/>
        </p:xfrm>
        <a:graphic>
          <a:graphicData uri="http://schemas.openxmlformats.org/drawingml/2006/table">
            <a:tbl>
              <a:tblPr>
                <a:noFill/>
                <a:tableStyleId>{C77D7896-9AB1-45D3-876E-9B1F612B6058}</a:tableStyleId>
              </a:tblPr>
              <a:tblGrid>
                <a:gridCol w="23746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Distinguisher (RD)</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Ethernet Segment Identifier = &lt;value&gt;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IP Address Length</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dirty="0">
                          <a:solidFill>
                            <a:srgbClr val="003468"/>
                          </a:solidFill>
                        </a:rPr>
                        <a:t>IP Address</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bl>
          </a:graphicData>
        </a:graphic>
      </p:graphicFrame>
      <p:sp>
        <p:nvSpPr>
          <p:cNvPr id="1772" name="Google Shape;1772;p103"/>
          <p:cNvSpPr txBox="1"/>
          <p:nvPr/>
        </p:nvSpPr>
        <p:spPr>
          <a:xfrm>
            <a:off x="6020514" y="3359394"/>
            <a:ext cx="2912552"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Type 1 RD (derived from &lt;loopback IP&gt;:1). Not used to identify VPN as per usual.  Here it is used to identify the PE </a:t>
            </a:r>
            <a:endParaRPr sz="800" dirty="0">
              <a:solidFill>
                <a:srgbClr val="000000"/>
              </a:solidFill>
              <a:latin typeface="Arial"/>
              <a:ea typeface="Arial"/>
              <a:cs typeface="Arial"/>
              <a:sym typeface="Arial"/>
            </a:endParaRPr>
          </a:p>
        </p:txBody>
      </p:sp>
      <p:cxnSp>
        <p:nvCxnSpPr>
          <p:cNvPr id="1773" name="Google Shape;1773;p103"/>
          <p:cNvCxnSpPr/>
          <p:nvPr/>
        </p:nvCxnSpPr>
        <p:spPr>
          <a:xfrm flipH="1">
            <a:off x="5761806" y="3542644"/>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774" name="Google Shape;1774;p103"/>
          <p:cNvSpPr txBox="1"/>
          <p:nvPr/>
        </p:nvSpPr>
        <p:spPr>
          <a:xfrm>
            <a:off x="6020515" y="3635046"/>
            <a:ext cx="164120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Set to the ESI value configured </a:t>
            </a:r>
            <a:endParaRPr sz="800" dirty="0">
              <a:solidFill>
                <a:srgbClr val="000000"/>
              </a:solidFill>
              <a:latin typeface="Arial"/>
              <a:ea typeface="Arial"/>
              <a:cs typeface="Arial"/>
              <a:sym typeface="Arial"/>
            </a:endParaRPr>
          </a:p>
        </p:txBody>
      </p:sp>
      <p:cxnSp>
        <p:nvCxnSpPr>
          <p:cNvPr id="1775" name="Google Shape;1775;p103"/>
          <p:cNvCxnSpPr/>
          <p:nvPr/>
        </p:nvCxnSpPr>
        <p:spPr>
          <a:xfrm flipH="1">
            <a:off x="5761806" y="3724515"/>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1776" name="Google Shape;1776;p103"/>
          <p:cNvSpPr txBox="1"/>
          <p:nvPr/>
        </p:nvSpPr>
        <p:spPr>
          <a:xfrm>
            <a:off x="6020514" y="4030762"/>
            <a:ext cx="195464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IP Address of the advertising PE</a:t>
            </a:r>
            <a:endParaRPr sz="800" dirty="0">
              <a:solidFill>
                <a:srgbClr val="000000"/>
              </a:solidFill>
              <a:latin typeface="Arial"/>
              <a:ea typeface="Arial"/>
              <a:cs typeface="Arial"/>
              <a:sym typeface="Arial"/>
            </a:endParaRPr>
          </a:p>
        </p:txBody>
      </p:sp>
      <p:cxnSp>
        <p:nvCxnSpPr>
          <p:cNvPr id="1777" name="Google Shape;1777;p103"/>
          <p:cNvCxnSpPr/>
          <p:nvPr/>
        </p:nvCxnSpPr>
        <p:spPr>
          <a:xfrm flipH="1">
            <a:off x="5750105" y="3914594"/>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1778" name="Google Shape;1778;p103"/>
          <p:cNvCxnSpPr/>
          <p:nvPr/>
        </p:nvCxnSpPr>
        <p:spPr>
          <a:xfrm flipH="1">
            <a:off x="5748350" y="4123773"/>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1779" name="Google Shape;1779;p103"/>
          <p:cNvGraphicFramePr/>
          <p:nvPr>
            <p:extLst>
              <p:ext uri="{D42A27DB-BD31-4B8C-83A1-F6EECF244321}">
                <p14:modId xmlns:p14="http://schemas.microsoft.com/office/powerpoint/2010/main" val="408542978"/>
              </p:ext>
            </p:extLst>
          </p:nvPr>
        </p:nvGraphicFramePr>
        <p:xfrm>
          <a:off x="539293" y="3528671"/>
          <a:ext cx="1937925" cy="383200"/>
        </p:xfrm>
        <a:graphic>
          <a:graphicData uri="http://schemas.openxmlformats.org/drawingml/2006/table">
            <a:tbl>
              <a:tblPr>
                <a:noFill/>
                <a:tableStyleId>{C77D7896-9AB1-45D3-876E-9B1F612B6058}</a:tableStyleId>
              </a:tblPr>
              <a:tblGrid>
                <a:gridCol w="19379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Type ( ES Route, Type 4)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Length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bl>
          </a:graphicData>
        </a:graphic>
      </p:graphicFrame>
      <p:sp>
        <p:nvSpPr>
          <p:cNvPr id="1780" name="Google Shape;1780;p103"/>
          <p:cNvSpPr txBox="1"/>
          <p:nvPr/>
        </p:nvSpPr>
        <p:spPr>
          <a:xfrm>
            <a:off x="789378" y="4002067"/>
            <a:ext cx="1479892" cy="669414"/>
          </a:xfrm>
          <a:prstGeom prst="rect">
            <a:avLst/>
          </a:prstGeom>
          <a:no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dirty="0">
                <a:solidFill>
                  <a:srgbClr val="234F77"/>
                </a:solidFill>
                <a:latin typeface="Arial"/>
                <a:ea typeface="Arial"/>
                <a:cs typeface="Arial"/>
                <a:sym typeface="Arial"/>
              </a:rPr>
              <a:t>1 - Ethernet A-D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2 - MAC-advertisement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3 - Inclusive Multicast Route</a:t>
            </a:r>
            <a:endParaRPr dirty="0"/>
          </a:p>
          <a:p>
            <a:pPr marL="0" marR="0" lvl="0" indent="0" algn="l" rtl="0">
              <a:spcBef>
                <a:spcPts val="0"/>
              </a:spcBef>
              <a:spcAft>
                <a:spcPts val="0"/>
              </a:spcAft>
              <a:buNone/>
            </a:pPr>
            <a:r>
              <a:rPr lang="en-US" sz="750" b="1" dirty="0">
                <a:solidFill>
                  <a:srgbClr val="234F77"/>
                </a:solidFill>
                <a:latin typeface="Arial"/>
                <a:ea typeface="Arial"/>
                <a:cs typeface="Arial"/>
                <a:sym typeface="Arial"/>
              </a:rPr>
              <a:t>4 - Ethernet Segment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5 - IP prefix route (optional)</a:t>
            </a:r>
            <a:r>
              <a:rPr lang="en-US" sz="750" dirty="0">
                <a:solidFill>
                  <a:srgbClr val="000000"/>
                </a:solidFill>
                <a:latin typeface="Arial"/>
                <a:ea typeface="Arial"/>
                <a:cs typeface="Arial"/>
                <a:sym typeface="Arial"/>
              </a:rPr>
              <a:t> </a:t>
            </a:r>
            <a:endParaRPr dirty="0"/>
          </a:p>
        </p:txBody>
      </p:sp>
      <p:cxnSp>
        <p:nvCxnSpPr>
          <p:cNvPr id="1782" name="Google Shape;1782;p103"/>
          <p:cNvCxnSpPr/>
          <p:nvPr/>
        </p:nvCxnSpPr>
        <p:spPr>
          <a:xfrm flipH="1">
            <a:off x="1508252" y="3369465"/>
            <a:ext cx="5961" cy="159206"/>
          </a:xfrm>
          <a:prstGeom prst="straightConnector1">
            <a:avLst/>
          </a:prstGeom>
          <a:noFill/>
          <a:ln w="25400" cap="flat" cmpd="sng">
            <a:solidFill>
              <a:schemeClr val="tx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1783" name="Google Shape;1783;p103"/>
          <p:cNvCxnSpPr>
            <a:cxnSpLocks/>
          </p:cNvCxnSpPr>
          <p:nvPr/>
        </p:nvCxnSpPr>
        <p:spPr>
          <a:xfrm flipV="1">
            <a:off x="2385834" y="4123773"/>
            <a:ext cx="660369" cy="295650"/>
          </a:xfrm>
          <a:prstGeom prst="straightConnector1">
            <a:avLst/>
          </a:prstGeom>
          <a:noFill/>
          <a:ln w="31750" cap="flat" cmpd="sng">
            <a:solidFill>
              <a:schemeClr val="tx1"/>
            </a:solidFill>
            <a:prstDash val="sysDot"/>
            <a:round/>
            <a:headEnd type="none" w="sm" len="sm"/>
            <a:tailEnd type="triangle" w="med" len="med"/>
          </a:ln>
          <a:effectLst>
            <a:outerShdw blurRad="40000" dist="20000" dir="5400000" rotWithShape="0">
              <a:srgbClr val="000000">
                <a:alpha val="37647"/>
              </a:srgbClr>
            </a:outerShdw>
          </a:effectLst>
        </p:spPr>
      </p:cxnSp>
      <p:sp>
        <p:nvSpPr>
          <p:cNvPr id="1784" name="Google Shape;1784;p103"/>
          <p:cNvSpPr txBox="1"/>
          <p:nvPr/>
        </p:nvSpPr>
        <p:spPr>
          <a:xfrm>
            <a:off x="6034118" y="3821063"/>
            <a:ext cx="195464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IP Address length (1 byte)</a:t>
            </a:r>
            <a:endParaRPr sz="800" dirty="0">
              <a:solidFill>
                <a:srgbClr val="000000"/>
              </a:solidFill>
              <a:latin typeface="Arial"/>
              <a:ea typeface="Arial"/>
              <a:cs typeface="Arial"/>
              <a:sym typeface="Arial"/>
            </a:endParaRPr>
          </a:p>
        </p:txBody>
      </p:sp>
      <p:graphicFrame>
        <p:nvGraphicFramePr>
          <p:cNvPr id="26" name="Google Shape;1130;p92">
            <a:extLst>
              <a:ext uri="{FF2B5EF4-FFF2-40B4-BE49-F238E27FC236}">
                <a16:creationId xmlns:a16="http://schemas.microsoft.com/office/drawing/2014/main" id="{42D925C4-E1D4-914C-876C-E43E1D66E5A5}"/>
              </a:ext>
            </a:extLst>
          </p:cNvPr>
          <p:cNvGraphicFramePr/>
          <p:nvPr>
            <p:extLst>
              <p:ext uri="{D42A27DB-BD31-4B8C-83A1-F6EECF244321}">
                <p14:modId xmlns:p14="http://schemas.microsoft.com/office/powerpoint/2010/main" val="1726236810"/>
              </p:ext>
            </p:extLst>
          </p:nvPr>
        </p:nvGraphicFramePr>
        <p:xfrm>
          <a:off x="542890" y="2917957"/>
          <a:ext cx="1942650" cy="434360"/>
        </p:xfrm>
        <a:graphic>
          <a:graphicData uri="http://schemas.openxmlformats.org/drawingml/2006/table">
            <a:tbl>
              <a:tblPr>
                <a:noFill/>
                <a:tableStyleId>{C77D7896-9AB1-45D3-876E-9B1F612B6058}</a:tableStyleId>
              </a:tblPr>
              <a:tblGrid>
                <a:gridCol w="1942650">
                  <a:extLst>
                    <a:ext uri="{9D8B030D-6E8A-4147-A177-3AD203B41FA5}">
                      <a16:colId xmlns:a16="http://schemas.microsoft.com/office/drawing/2014/main" val="20000"/>
                    </a:ext>
                  </a:extLst>
                </a:gridCol>
              </a:tblGrid>
              <a:tr h="411475">
                <a:tc>
                  <a:txBody>
                    <a:bodyPr/>
                    <a:lstStyle/>
                    <a:p>
                      <a:pPr marL="0" marR="0" lvl="0" indent="0" algn="ctr" rtl="0">
                        <a:spcBef>
                          <a:spcPts val="0"/>
                        </a:spcBef>
                        <a:spcAft>
                          <a:spcPts val="0"/>
                        </a:spcAft>
                        <a:buNone/>
                      </a:pPr>
                      <a:r>
                        <a:rPr lang="en-US" sz="800" b="0" dirty="0">
                          <a:solidFill>
                            <a:schemeClr val="dk1"/>
                          </a:solidFill>
                        </a:rPr>
                        <a:t>Path Attribute MP_REACH_NLRI</a:t>
                      </a:r>
                      <a:endParaRPr dirty="0"/>
                    </a:p>
                    <a:p>
                      <a:pPr marL="0" marR="0" lvl="0" indent="0" algn="ctr" rtl="0">
                        <a:spcBef>
                          <a:spcPts val="0"/>
                        </a:spcBef>
                        <a:spcAft>
                          <a:spcPts val="0"/>
                        </a:spcAft>
                        <a:buNone/>
                      </a:pPr>
                      <a:r>
                        <a:rPr lang="en-US" sz="800" b="0" dirty="0">
                          <a:solidFill>
                            <a:schemeClr val="dk1"/>
                          </a:solidFill>
                        </a:rPr>
                        <a:t>NEXT_HOP = PE IP</a:t>
                      </a:r>
                      <a:endParaRPr dirty="0"/>
                    </a:p>
                    <a:p>
                      <a:pPr marL="0" marR="0" lvl="0" indent="0" algn="ctr" rtl="0">
                        <a:spcBef>
                          <a:spcPts val="0"/>
                        </a:spcBef>
                        <a:spcAft>
                          <a:spcPts val="0"/>
                        </a:spcAft>
                        <a:buNone/>
                      </a:pPr>
                      <a:r>
                        <a:rPr lang="en-US" sz="800" b="0" dirty="0">
                          <a:solidFill>
                            <a:schemeClr val="dk1"/>
                          </a:solidFill>
                        </a:rPr>
                        <a:t>AFI = 25 (L2VPN) , SAFI =70 (EVPN)</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88"/>
        <p:cNvGrpSpPr/>
        <p:nvPr/>
      </p:nvGrpSpPr>
      <p:grpSpPr>
        <a:xfrm>
          <a:off x="0" y="0"/>
          <a:ext cx="0" cy="0"/>
          <a:chOff x="0" y="0"/>
          <a:chExt cx="0" cy="0"/>
        </a:xfrm>
      </p:grpSpPr>
      <p:sp>
        <p:nvSpPr>
          <p:cNvPr id="1789" name="Google Shape;1789;p104"/>
          <p:cNvSpPr txBox="1">
            <a:spLocks noGrp="1"/>
          </p:cNvSpPr>
          <p:nvPr>
            <p:ph type="title"/>
          </p:nvPr>
        </p:nvSpPr>
        <p:spPr>
          <a:xfrm>
            <a:off x="414560" y="353240"/>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The Designated Forwarder Election</a:t>
            </a:r>
            <a:endParaRPr dirty="0"/>
          </a:p>
        </p:txBody>
      </p:sp>
      <p:graphicFrame>
        <p:nvGraphicFramePr>
          <p:cNvPr id="1793" name="Google Shape;1793;p104"/>
          <p:cNvGraphicFramePr/>
          <p:nvPr>
            <p:extLst>
              <p:ext uri="{D42A27DB-BD31-4B8C-83A1-F6EECF244321}">
                <p14:modId xmlns:p14="http://schemas.microsoft.com/office/powerpoint/2010/main" val="3913303203"/>
              </p:ext>
            </p:extLst>
          </p:nvPr>
        </p:nvGraphicFramePr>
        <p:xfrm>
          <a:off x="607861" y="2175180"/>
          <a:ext cx="5593239" cy="1681368"/>
        </p:xfrm>
        <a:graphic>
          <a:graphicData uri="http://schemas.openxmlformats.org/drawingml/2006/table">
            <a:tbl>
              <a:tblPr firstRow="1" bandRow="1">
                <a:noFill/>
                <a:tableStyleId>{7211E362-AB31-4506-8093-593DB6DC65DB}</a:tableStyleId>
              </a:tblPr>
              <a:tblGrid>
                <a:gridCol w="3157582">
                  <a:extLst>
                    <a:ext uri="{9D8B030D-6E8A-4147-A177-3AD203B41FA5}">
                      <a16:colId xmlns:a16="http://schemas.microsoft.com/office/drawing/2014/main" val="20000"/>
                    </a:ext>
                  </a:extLst>
                </a:gridCol>
                <a:gridCol w="2435657">
                  <a:extLst>
                    <a:ext uri="{9D8B030D-6E8A-4147-A177-3AD203B41FA5}">
                      <a16:colId xmlns:a16="http://schemas.microsoft.com/office/drawing/2014/main" val="20001"/>
                    </a:ext>
                  </a:extLst>
                </a:gridCol>
              </a:tblGrid>
              <a:tr h="414640">
                <a:tc>
                  <a:txBody>
                    <a:bodyPr/>
                    <a:lstStyle/>
                    <a:p>
                      <a:pPr marL="0" marR="0" lvl="0" indent="0" algn="ctr" rtl="0">
                        <a:spcBef>
                          <a:spcPts val="0"/>
                        </a:spcBef>
                        <a:spcAft>
                          <a:spcPts val="0"/>
                        </a:spcAft>
                        <a:buNone/>
                      </a:pPr>
                      <a:r>
                        <a:rPr lang="en-US" sz="1200" dirty="0"/>
                        <a:t>List of ESI PEs (lowest to highest IP)</a:t>
                      </a:r>
                      <a:endParaRPr sz="1200" dirty="0"/>
                    </a:p>
                  </a:txBody>
                  <a:tcPr marL="91450" marR="91450" marT="45725" marB="45725"/>
                </a:tc>
                <a:tc>
                  <a:txBody>
                    <a:bodyPr/>
                    <a:lstStyle/>
                    <a:p>
                      <a:pPr marL="0" marR="0" lvl="0" indent="0" algn="ctr" rtl="0">
                        <a:spcBef>
                          <a:spcPts val="0"/>
                        </a:spcBef>
                        <a:spcAft>
                          <a:spcPts val="0"/>
                        </a:spcAft>
                        <a:buNone/>
                      </a:pPr>
                      <a:r>
                        <a:rPr lang="en-US" sz="1200" dirty="0"/>
                        <a:t>DF Result of MOD Calculation</a:t>
                      </a:r>
                      <a:endParaRPr sz="1200" dirty="0"/>
                    </a:p>
                  </a:txBody>
                  <a:tcPr marL="91450" marR="91450" marT="45725" marB="45725"/>
                </a:tc>
                <a:extLst>
                  <a:ext uri="{0D108BD9-81ED-4DB2-BD59-A6C34878D82A}">
                    <a16:rowId xmlns:a16="http://schemas.microsoft.com/office/drawing/2014/main" val="10000"/>
                  </a:ext>
                </a:extLst>
              </a:tr>
              <a:tr h="414640">
                <a:tc>
                  <a:txBody>
                    <a:bodyPr/>
                    <a:lstStyle/>
                    <a:p>
                      <a:pPr marL="0" marR="0" lvl="0" indent="0" algn="ctr" rtl="0">
                        <a:spcBef>
                          <a:spcPts val="0"/>
                        </a:spcBef>
                        <a:spcAft>
                          <a:spcPts val="0"/>
                        </a:spcAft>
                        <a:buNone/>
                      </a:pPr>
                      <a:r>
                        <a:rPr lang="en-US" sz="1000" b="1" dirty="0">
                          <a:solidFill>
                            <a:schemeClr val="dk1"/>
                          </a:solidFill>
                          <a:latin typeface="Arial"/>
                          <a:ea typeface="Arial"/>
                          <a:cs typeface="Arial"/>
                          <a:sym typeface="Arial"/>
                        </a:rPr>
                        <a:t>1.1.1.1 (0)</a:t>
                      </a:r>
                      <a:endParaRPr sz="1000" b="1" dirty="0">
                        <a:solidFill>
                          <a:schemeClr val="dk1"/>
                        </a:solidFill>
                        <a:latin typeface="Arial"/>
                        <a:ea typeface="Arial"/>
                        <a:cs typeface="Arial"/>
                        <a:sym typeface="Arial"/>
                      </a:endParaRPr>
                    </a:p>
                  </a:txBody>
                  <a:tcPr marL="91450" marR="91450" marT="45725" marB="45725" anchor="ctr"/>
                </a:tc>
                <a:tc>
                  <a:txBody>
                    <a:bodyPr/>
                    <a:lstStyle/>
                    <a:p>
                      <a:pPr marL="0" marR="0" lvl="0" indent="0" algn="ctr" rtl="0">
                        <a:spcBef>
                          <a:spcPts val="0"/>
                        </a:spcBef>
                        <a:spcAft>
                          <a:spcPts val="0"/>
                        </a:spcAft>
                        <a:buNone/>
                      </a:pPr>
                      <a:r>
                        <a:rPr lang="en-US" sz="1000" b="1" dirty="0">
                          <a:solidFill>
                            <a:schemeClr val="dk1"/>
                          </a:solidFill>
                          <a:latin typeface="Arial"/>
                          <a:ea typeface="Arial"/>
                          <a:cs typeface="Arial"/>
                          <a:sym typeface="Arial"/>
                        </a:rPr>
                        <a:t>0,3,6,9…....</a:t>
                      </a:r>
                      <a:endParaRPr sz="1000" b="1" dirty="0">
                        <a:solidFill>
                          <a:schemeClr val="dk1"/>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1"/>
                  </a:ext>
                </a:extLst>
              </a:tr>
              <a:tr h="426044">
                <a:tc>
                  <a:txBody>
                    <a:bodyPr/>
                    <a:lstStyle/>
                    <a:p>
                      <a:pPr marL="0" marR="0" lvl="0" indent="0" algn="ctr" rtl="0">
                        <a:spcBef>
                          <a:spcPts val="0"/>
                        </a:spcBef>
                        <a:spcAft>
                          <a:spcPts val="0"/>
                        </a:spcAft>
                        <a:buNone/>
                      </a:pPr>
                      <a:r>
                        <a:rPr lang="en-US" sz="1000" b="1" dirty="0"/>
                        <a:t>2.2.2.2 (1)</a:t>
                      </a:r>
                      <a:endParaRPr sz="1000" b="1" dirty="0"/>
                    </a:p>
                  </a:txBody>
                  <a:tcPr marL="91450" marR="91450" marT="45725" marB="45725" anchor="ctr"/>
                </a:tc>
                <a:tc>
                  <a:txBody>
                    <a:bodyPr/>
                    <a:lstStyle/>
                    <a:p>
                      <a:pPr marL="0" marR="0" lvl="0" indent="0" algn="ctr" rtl="0">
                        <a:lnSpc>
                          <a:spcPct val="100000"/>
                        </a:lnSpc>
                        <a:spcBef>
                          <a:spcPts val="0"/>
                        </a:spcBef>
                        <a:spcAft>
                          <a:spcPts val="0"/>
                        </a:spcAft>
                        <a:buClr>
                          <a:srgbClr val="141313"/>
                        </a:buClr>
                        <a:buSzPts val="1200"/>
                        <a:buFont typeface="Arial"/>
                        <a:buNone/>
                      </a:pPr>
                      <a:r>
                        <a:rPr lang="en-US" sz="1000" b="1" i="0" u="none" strike="noStrike" cap="none" dirty="0">
                          <a:solidFill>
                            <a:srgbClr val="141313"/>
                          </a:solidFill>
                          <a:latin typeface="Arial"/>
                          <a:ea typeface="Arial"/>
                          <a:cs typeface="Arial"/>
                          <a:sym typeface="Arial"/>
                        </a:rPr>
                        <a:t>1,4,7,10….... </a:t>
                      </a:r>
                      <a:endParaRPr sz="1000" b="1" i="0" u="none" strike="noStrike" cap="none" dirty="0">
                        <a:solidFill>
                          <a:srgbClr val="141313"/>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2"/>
                  </a:ext>
                </a:extLst>
              </a:tr>
              <a:tr h="426044">
                <a:tc>
                  <a:txBody>
                    <a:bodyPr/>
                    <a:lstStyle/>
                    <a:p>
                      <a:pPr marL="0" marR="0" lvl="0" indent="0" algn="ctr" rtl="0">
                        <a:lnSpc>
                          <a:spcPct val="100000"/>
                        </a:lnSpc>
                        <a:spcBef>
                          <a:spcPts val="0"/>
                        </a:spcBef>
                        <a:spcAft>
                          <a:spcPts val="0"/>
                        </a:spcAft>
                        <a:buClr>
                          <a:schemeClr val="dk1"/>
                        </a:buClr>
                        <a:buSzPts val="1200"/>
                        <a:buFont typeface="Arial"/>
                        <a:buNone/>
                      </a:pPr>
                      <a:r>
                        <a:rPr lang="en-US" sz="1000" b="1" dirty="0"/>
                        <a:t>3.3.3.3 (2)</a:t>
                      </a:r>
                      <a:endParaRPr sz="1000" dirty="0"/>
                    </a:p>
                  </a:txBody>
                  <a:tcPr marL="91450" marR="91450" marT="45725" marB="45725" anchor="ctr"/>
                </a:tc>
                <a:tc>
                  <a:txBody>
                    <a:bodyPr/>
                    <a:lstStyle/>
                    <a:p>
                      <a:pPr marL="0" marR="0" lvl="0" indent="0" algn="ctr" rtl="0">
                        <a:lnSpc>
                          <a:spcPct val="100000"/>
                        </a:lnSpc>
                        <a:spcBef>
                          <a:spcPts val="0"/>
                        </a:spcBef>
                        <a:spcAft>
                          <a:spcPts val="0"/>
                        </a:spcAft>
                        <a:buClr>
                          <a:srgbClr val="141313"/>
                        </a:buClr>
                        <a:buSzPts val="1200"/>
                        <a:buFont typeface="Arial"/>
                        <a:buNone/>
                      </a:pPr>
                      <a:r>
                        <a:rPr lang="en-US" sz="1000" b="1" i="0" u="none" strike="noStrike" cap="none" dirty="0">
                          <a:solidFill>
                            <a:srgbClr val="141313"/>
                          </a:solidFill>
                          <a:latin typeface="Arial"/>
                          <a:ea typeface="Arial"/>
                          <a:cs typeface="Arial"/>
                          <a:sym typeface="Arial"/>
                        </a:rPr>
                        <a:t>2,5,8,11….... </a:t>
                      </a:r>
                      <a:endParaRPr sz="1000" b="1" i="0" u="none" strike="noStrike" cap="none" dirty="0">
                        <a:solidFill>
                          <a:srgbClr val="141313"/>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bl>
          </a:graphicData>
        </a:graphic>
      </p:graphicFrame>
      <p:sp>
        <p:nvSpPr>
          <p:cNvPr id="1794" name="Google Shape;1794;p104"/>
          <p:cNvSpPr txBox="1"/>
          <p:nvPr/>
        </p:nvSpPr>
        <p:spPr>
          <a:xfrm>
            <a:off x="503686" y="1019707"/>
            <a:ext cx="8297724" cy="678379"/>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rgbClr val="333333"/>
              </a:buClr>
              <a:buSzPts val="1200"/>
              <a:buFont typeface="Arial"/>
              <a:buNone/>
            </a:pPr>
            <a:r>
              <a:rPr lang="en-US" b="1" i="0" u="none" strike="noStrike" cap="none" dirty="0">
                <a:solidFill>
                  <a:srgbClr val="333333"/>
                </a:solidFill>
                <a:latin typeface="Arial"/>
                <a:ea typeface="Arial"/>
                <a:cs typeface="Arial"/>
                <a:sym typeface="Arial"/>
              </a:rPr>
              <a:t>For VPWS ID – MOD operation on VLAN 423 with N = 3 (PEs) MOD == 0 </a:t>
            </a:r>
          </a:p>
          <a:p>
            <a:pPr marL="0" marR="0" lvl="0" indent="0" rtl="0">
              <a:lnSpc>
                <a:spcPct val="100000"/>
              </a:lnSpc>
              <a:spcBef>
                <a:spcPts val="0"/>
              </a:spcBef>
              <a:spcAft>
                <a:spcPts val="0"/>
              </a:spcAft>
              <a:buClr>
                <a:srgbClr val="333333"/>
              </a:buClr>
              <a:buSzPts val="1200"/>
              <a:buFont typeface="Arial"/>
              <a:buNone/>
            </a:pPr>
            <a:r>
              <a:rPr lang="en-US" b="1" i="0" u="none" strike="noStrike" cap="none" dirty="0">
                <a:solidFill>
                  <a:srgbClr val="333333"/>
                </a:solidFill>
                <a:latin typeface="Arial"/>
                <a:ea typeface="Arial"/>
                <a:cs typeface="Arial"/>
                <a:sym typeface="Arial"/>
              </a:rPr>
              <a:t>(so 1.1.1.1 is DF, 2.2.2.2 BDF, 3.3.3.3 Non DF)</a:t>
            </a:r>
            <a:endParaRPr b="1" i="0" u="none" strike="noStrike" cap="none" dirty="0">
              <a:solidFill>
                <a:srgbClr val="333333"/>
              </a:solidFill>
              <a:latin typeface="Arial"/>
              <a:ea typeface="Arial"/>
              <a:cs typeface="Arial"/>
              <a:sym typeface="Arial"/>
            </a:endParaRPr>
          </a:p>
        </p:txBody>
      </p:sp>
      <p:grpSp>
        <p:nvGrpSpPr>
          <p:cNvPr id="1796" name="Google Shape;1796;p104"/>
          <p:cNvGrpSpPr/>
          <p:nvPr/>
        </p:nvGrpSpPr>
        <p:grpSpPr>
          <a:xfrm>
            <a:off x="6348117" y="1654104"/>
            <a:ext cx="2544016" cy="2537164"/>
            <a:chOff x="6069950" y="2154735"/>
            <a:chExt cx="2544016" cy="2537164"/>
          </a:xfrm>
        </p:grpSpPr>
        <p:sp>
          <p:nvSpPr>
            <p:cNvPr id="1797" name="Google Shape;1797;p104"/>
            <p:cNvSpPr txBox="1"/>
            <p:nvPr/>
          </p:nvSpPr>
          <p:spPr>
            <a:xfrm>
              <a:off x="6631413" y="2154735"/>
              <a:ext cx="987771"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1" i="0" u="none" strike="noStrike" cap="none" dirty="0">
                  <a:solidFill>
                    <a:srgbClr val="333333"/>
                  </a:solidFill>
                  <a:latin typeface="Arial"/>
                  <a:ea typeface="Arial"/>
                  <a:cs typeface="Arial"/>
                  <a:sym typeface="Arial"/>
                </a:rPr>
                <a:t>PE1 </a:t>
              </a:r>
              <a:r>
                <a:rPr lang="en-US" sz="1200" b="1" dirty="0">
                  <a:solidFill>
                    <a:srgbClr val="333333"/>
                  </a:solidFill>
                  <a:latin typeface="Arial"/>
                  <a:ea typeface="Arial"/>
                  <a:cs typeface="Arial"/>
                  <a:sym typeface="Arial"/>
                </a:rPr>
                <a:t>1.1.1.1</a:t>
              </a:r>
              <a:endParaRPr sz="1200" b="1" i="0" u="none" strike="noStrike" cap="none" dirty="0">
                <a:solidFill>
                  <a:srgbClr val="333333"/>
                </a:solidFill>
                <a:latin typeface="Arial"/>
                <a:ea typeface="Arial"/>
                <a:cs typeface="Arial"/>
                <a:sym typeface="Arial"/>
              </a:endParaRPr>
            </a:p>
          </p:txBody>
        </p:sp>
        <p:cxnSp>
          <p:nvCxnSpPr>
            <p:cNvPr id="1798" name="Google Shape;1798;p104"/>
            <p:cNvCxnSpPr>
              <a:stCxn id="1799" idx="1"/>
              <a:endCxn id="1800" idx="5"/>
            </p:cNvCxnSpPr>
            <p:nvPr/>
          </p:nvCxnSpPr>
          <p:spPr>
            <a:xfrm rot="10800000">
              <a:off x="7364307" y="2668852"/>
              <a:ext cx="693900" cy="668100"/>
            </a:xfrm>
            <a:prstGeom prst="straightConnector1">
              <a:avLst/>
            </a:prstGeom>
            <a:noFill/>
            <a:ln w="12700" cap="flat" cmpd="sng">
              <a:solidFill>
                <a:srgbClr val="333333"/>
              </a:solidFill>
              <a:prstDash val="solid"/>
              <a:round/>
              <a:headEnd type="none" w="sm" len="sm"/>
              <a:tailEnd type="none" w="sm" len="sm"/>
            </a:ln>
          </p:spPr>
        </p:cxnSp>
        <p:cxnSp>
          <p:nvCxnSpPr>
            <p:cNvPr id="1801" name="Google Shape;1801;p104"/>
            <p:cNvCxnSpPr>
              <a:stCxn id="1799" idx="1"/>
              <a:endCxn id="1802" idx="6"/>
            </p:cNvCxnSpPr>
            <p:nvPr/>
          </p:nvCxnSpPr>
          <p:spPr>
            <a:xfrm flipH="1">
              <a:off x="7430607" y="3336952"/>
              <a:ext cx="627600" cy="10200"/>
            </a:xfrm>
            <a:prstGeom prst="straightConnector1">
              <a:avLst/>
            </a:prstGeom>
            <a:noFill/>
            <a:ln w="12700" cap="flat" cmpd="sng">
              <a:solidFill>
                <a:srgbClr val="333333"/>
              </a:solidFill>
              <a:prstDash val="solid"/>
              <a:round/>
              <a:headEnd type="none" w="sm" len="sm"/>
              <a:tailEnd type="none" w="sm" len="sm"/>
            </a:ln>
          </p:spPr>
        </p:cxnSp>
        <p:sp>
          <p:nvSpPr>
            <p:cNvPr id="1803" name="Google Shape;1803;p104"/>
            <p:cNvSpPr txBox="1"/>
            <p:nvPr/>
          </p:nvSpPr>
          <p:spPr>
            <a:xfrm>
              <a:off x="7031482" y="4430289"/>
              <a:ext cx="1582484" cy="26161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100"/>
                <a:buFont typeface="Arial"/>
                <a:buNone/>
              </a:pPr>
              <a:r>
                <a:rPr lang="en-US" sz="1100" b="0" i="0" u="none" strike="noStrike" cap="none" dirty="0">
                  <a:solidFill>
                    <a:schemeClr val="accent1"/>
                  </a:solidFill>
                  <a:latin typeface="Arial"/>
                  <a:ea typeface="Arial"/>
                  <a:cs typeface="Arial"/>
                  <a:sym typeface="Arial"/>
                </a:rPr>
                <a:t>ESI 0:1:1:1:1:1:1:1:1:1</a:t>
              </a:r>
              <a:endParaRPr dirty="0"/>
            </a:p>
          </p:txBody>
        </p:sp>
        <p:sp>
          <p:nvSpPr>
            <p:cNvPr id="1804" name="Google Shape;1804;p104"/>
            <p:cNvSpPr/>
            <p:nvPr/>
          </p:nvSpPr>
          <p:spPr>
            <a:xfrm>
              <a:off x="7679771" y="2979646"/>
              <a:ext cx="41959" cy="38744"/>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05" name="Google Shape;1805;p104"/>
            <p:cNvSpPr/>
            <p:nvPr/>
          </p:nvSpPr>
          <p:spPr>
            <a:xfrm>
              <a:off x="7675506" y="3303069"/>
              <a:ext cx="41959" cy="38744"/>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06" name="Google Shape;1806;p104"/>
            <p:cNvSpPr txBox="1"/>
            <p:nvPr/>
          </p:nvSpPr>
          <p:spPr>
            <a:xfrm>
              <a:off x="6691518" y="2895031"/>
              <a:ext cx="987771"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1" i="0" u="none" strike="noStrike" cap="none" dirty="0">
                  <a:solidFill>
                    <a:srgbClr val="333333"/>
                  </a:solidFill>
                  <a:latin typeface="Arial"/>
                  <a:ea typeface="Arial"/>
                  <a:cs typeface="Arial"/>
                  <a:sym typeface="Arial"/>
                </a:rPr>
                <a:t>PE2 </a:t>
              </a:r>
              <a:r>
                <a:rPr lang="en-US" sz="1200" b="1" dirty="0">
                  <a:solidFill>
                    <a:srgbClr val="333333"/>
                  </a:solidFill>
                  <a:latin typeface="Arial"/>
                  <a:ea typeface="Arial"/>
                  <a:cs typeface="Arial"/>
                  <a:sym typeface="Arial"/>
                </a:rPr>
                <a:t>2.2.2.2</a:t>
              </a:r>
              <a:endParaRPr sz="1200" b="1" i="0" u="none" strike="noStrike" cap="none" dirty="0">
                <a:solidFill>
                  <a:srgbClr val="333333"/>
                </a:solidFill>
                <a:latin typeface="Arial"/>
                <a:ea typeface="Arial"/>
                <a:cs typeface="Arial"/>
                <a:sym typeface="Arial"/>
              </a:endParaRPr>
            </a:p>
          </p:txBody>
        </p:sp>
        <p:pic>
          <p:nvPicPr>
            <p:cNvPr id="1807" name="Google Shape;1807;p104"/>
            <p:cNvPicPr preferRelativeResize="0"/>
            <p:nvPr/>
          </p:nvPicPr>
          <p:blipFill rotWithShape="1">
            <a:blip r:embed="rId3">
              <a:alphaModFix/>
            </a:blip>
            <a:srcRect/>
            <a:stretch/>
          </p:blipFill>
          <p:spPr>
            <a:xfrm>
              <a:off x="6855828" y="2377912"/>
              <a:ext cx="477844" cy="482185"/>
            </a:xfrm>
            <a:prstGeom prst="rect">
              <a:avLst/>
            </a:prstGeom>
            <a:noFill/>
            <a:ln>
              <a:noFill/>
            </a:ln>
          </p:spPr>
        </p:pic>
        <p:pic>
          <p:nvPicPr>
            <p:cNvPr id="1808" name="Google Shape;1808;p104"/>
            <p:cNvPicPr preferRelativeResize="0"/>
            <p:nvPr/>
          </p:nvPicPr>
          <p:blipFill rotWithShape="1">
            <a:blip r:embed="rId3">
              <a:alphaModFix/>
            </a:blip>
            <a:srcRect/>
            <a:stretch/>
          </p:blipFill>
          <p:spPr>
            <a:xfrm>
              <a:off x="6854032" y="3125512"/>
              <a:ext cx="477844" cy="482185"/>
            </a:xfrm>
            <a:prstGeom prst="rect">
              <a:avLst/>
            </a:prstGeom>
            <a:noFill/>
            <a:ln>
              <a:noFill/>
            </a:ln>
          </p:spPr>
        </p:pic>
        <p:sp>
          <p:nvSpPr>
            <p:cNvPr id="1800" name="Google Shape;1800;p104"/>
            <p:cNvSpPr/>
            <p:nvPr/>
          </p:nvSpPr>
          <p:spPr>
            <a:xfrm>
              <a:off x="7204279" y="2521057"/>
              <a:ext cx="187398" cy="173039"/>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02" name="Google Shape;1802;p104"/>
            <p:cNvSpPr/>
            <p:nvPr/>
          </p:nvSpPr>
          <p:spPr>
            <a:xfrm>
              <a:off x="7243204" y="3260620"/>
              <a:ext cx="187398" cy="173039"/>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1799" name="Google Shape;1799;p104"/>
            <p:cNvPicPr preferRelativeResize="0"/>
            <p:nvPr/>
          </p:nvPicPr>
          <p:blipFill rotWithShape="1">
            <a:blip r:embed="rId4">
              <a:alphaModFix/>
            </a:blip>
            <a:srcRect/>
            <a:stretch/>
          </p:blipFill>
          <p:spPr>
            <a:xfrm>
              <a:off x="8058207" y="3152571"/>
              <a:ext cx="365441" cy="368761"/>
            </a:xfrm>
            <a:prstGeom prst="rect">
              <a:avLst/>
            </a:prstGeom>
            <a:noFill/>
            <a:ln>
              <a:noFill/>
            </a:ln>
          </p:spPr>
        </p:pic>
        <p:sp>
          <p:nvSpPr>
            <p:cNvPr id="1809" name="Google Shape;1809;p104"/>
            <p:cNvSpPr txBox="1"/>
            <p:nvPr/>
          </p:nvSpPr>
          <p:spPr>
            <a:xfrm flipH="1">
              <a:off x="8125377" y="2886917"/>
              <a:ext cx="397866" cy="277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a:t>
              </a:r>
              <a:endParaRPr dirty="0"/>
            </a:p>
          </p:txBody>
        </p:sp>
        <p:sp>
          <p:nvSpPr>
            <p:cNvPr id="1810" name="Google Shape;1810;p104"/>
            <p:cNvSpPr/>
            <p:nvPr/>
          </p:nvSpPr>
          <p:spPr>
            <a:xfrm>
              <a:off x="7658340" y="2860096"/>
              <a:ext cx="108594" cy="1032898"/>
            </a:xfrm>
            <a:prstGeom prst="roundRect">
              <a:avLst>
                <a:gd name="adj" fmla="val 50000"/>
              </a:avLst>
            </a:prstGeom>
            <a:noFill/>
            <a:ln w="9525" cap="flat" cmpd="sng">
              <a:solidFill>
                <a:srgbClr val="25552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811" name="Google Shape;1811;p104"/>
            <p:cNvSpPr/>
            <p:nvPr/>
          </p:nvSpPr>
          <p:spPr>
            <a:xfrm>
              <a:off x="6354675" y="2973267"/>
              <a:ext cx="276738" cy="938463"/>
            </a:xfrm>
            <a:custGeom>
              <a:avLst/>
              <a:gdLst/>
              <a:ahLst/>
              <a:cxnLst/>
              <a:rect l="l" t="t" r="r" b="b"/>
              <a:pathLst>
                <a:path w="276738" h="938463" extrusionOk="0">
                  <a:moveTo>
                    <a:pt x="276738" y="0"/>
                  </a:moveTo>
                  <a:cubicBezTo>
                    <a:pt x="139377" y="174458"/>
                    <a:pt x="2016" y="348916"/>
                    <a:pt x="11" y="505326"/>
                  </a:cubicBezTo>
                  <a:cubicBezTo>
                    <a:pt x="-1994" y="661736"/>
                    <a:pt x="264706" y="938463"/>
                    <a:pt x="264706" y="938463"/>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812" name="Google Shape;1812;p104"/>
            <p:cNvSpPr/>
            <p:nvPr/>
          </p:nvSpPr>
          <p:spPr>
            <a:xfrm>
              <a:off x="6069950" y="3336952"/>
              <a:ext cx="745228" cy="184317"/>
            </a:xfrm>
            <a:prstGeom prst="roundRect">
              <a:avLst>
                <a:gd name="adj" fmla="val 16667"/>
              </a:avLst>
            </a:prstGeom>
            <a:solidFill>
              <a:schemeClr val="lt1"/>
            </a:solidFill>
            <a:ln w="12700" cap="flat" cmpd="sng">
              <a:solidFill>
                <a:srgbClr val="25678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dirty="0">
                  <a:solidFill>
                    <a:srgbClr val="25678D"/>
                  </a:solidFill>
                  <a:latin typeface="Arial"/>
                  <a:ea typeface="Arial"/>
                  <a:cs typeface="Arial"/>
                  <a:sym typeface="Arial"/>
                </a:rPr>
                <a:t>MP-BGP</a:t>
              </a:r>
              <a:endParaRPr sz="1000" b="1" dirty="0">
                <a:solidFill>
                  <a:srgbClr val="25678D"/>
                </a:solidFill>
                <a:latin typeface="Arial"/>
                <a:ea typeface="Arial"/>
                <a:cs typeface="Arial"/>
                <a:sym typeface="Arial"/>
              </a:endParaRPr>
            </a:p>
          </p:txBody>
        </p:sp>
        <p:grpSp>
          <p:nvGrpSpPr>
            <p:cNvPr id="1814" name="Google Shape;1814;p104"/>
            <p:cNvGrpSpPr/>
            <p:nvPr/>
          </p:nvGrpSpPr>
          <p:grpSpPr>
            <a:xfrm>
              <a:off x="6870395" y="3336952"/>
              <a:ext cx="1187812" cy="1020227"/>
              <a:chOff x="6898634" y="3378301"/>
              <a:chExt cx="1187812" cy="1020227"/>
            </a:xfrm>
          </p:grpSpPr>
          <p:cxnSp>
            <p:nvCxnSpPr>
              <p:cNvPr id="1815" name="Google Shape;1815;p104"/>
              <p:cNvCxnSpPr>
                <a:stCxn id="1799" idx="1"/>
                <a:endCxn id="1816" idx="7"/>
              </p:cNvCxnSpPr>
              <p:nvPr/>
            </p:nvCxnSpPr>
            <p:spPr>
              <a:xfrm flipH="1">
                <a:off x="7447746" y="3378301"/>
                <a:ext cx="638700" cy="698400"/>
              </a:xfrm>
              <a:prstGeom prst="straightConnector1">
                <a:avLst/>
              </a:prstGeom>
              <a:noFill/>
              <a:ln w="12700" cap="flat" cmpd="sng">
                <a:solidFill>
                  <a:srgbClr val="333333"/>
                </a:solidFill>
                <a:prstDash val="solid"/>
                <a:round/>
                <a:headEnd type="none" w="sm" len="sm"/>
                <a:tailEnd type="none" w="sm" len="sm"/>
              </a:ln>
            </p:spPr>
          </p:cxnSp>
          <p:pic>
            <p:nvPicPr>
              <p:cNvPr id="1817" name="Google Shape;1817;p104"/>
              <p:cNvPicPr preferRelativeResize="0"/>
              <p:nvPr/>
            </p:nvPicPr>
            <p:blipFill rotWithShape="1">
              <a:blip r:embed="rId3">
                <a:alphaModFix/>
              </a:blip>
              <a:srcRect/>
              <a:stretch/>
            </p:blipFill>
            <p:spPr>
              <a:xfrm>
                <a:off x="6898634" y="3916343"/>
                <a:ext cx="477844" cy="482185"/>
              </a:xfrm>
              <a:prstGeom prst="rect">
                <a:avLst/>
              </a:prstGeom>
              <a:noFill/>
              <a:ln>
                <a:noFill/>
              </a:ln>
            </p:spPr>
          </p:pic>
          <p:sp>
            <p:nvSpPr>
              <p:cNvPr id="1816" name="Google Shape;1816;p104"/>
              <p:cNvSpPr/>
              <p:nvPr/>
            </p:nvSpPr>
            <p:spPr>
              <a:xfrm>
                <a:off x="7287806" y="4051451"/>
                <a:ext cx="187398" cy="173039"/>
              </a:xfrm>
              <a:prstGeom prst="ellipse">
                <a:avLst/>
              </a:prstGeom>
              <a:solidFill>
                <a:schemeClr val="accent1"/>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sp>
          <p:nvSpPr>
            <p:cNvPr id="1818" name="Google Shape;1818;p104"/>
            <p:cNvSpPr/>
            <p:nvPr/>
          </p:nvSpPr>
          <p:spPr>
            <a:xfrm>
              <a:off x="7685031" y="3731694"/>
              <a:ext cx="41959" cy="38744"/>
            </a:xfrm>
            <a:prstGeom prst="ellipse">
              <a:avLst/>
            </a:prstGeom>
            <a:solidFill>
              <a:schemeClr val="accent1"/>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19" name="Google Shape;1819;p104"/>
            <p:cNvSpPr txBox="1"/>
            <p:nvPr/>
          </p:nvSpPr>
          <p:spPr>
            <a:xfrm>
              <a:off x="6697261" y="3624149"/>
              <a:ext cx="987771"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1" i="0" u="none" strike="noStrike" cap="none" dirty="0">
                  <a:solidFill>
                    <a:srgbClr val="333333"/>
                  </a:solidFill>
                  <a:latin typeface="Arial"/>
                  <a:ea typeface="Arial"/>
                  <a:cs typeface="Arial"/>
                  <a:sym typeface="Arial"/>
                </a:rPr>
                <a:t>PE1 </a:t>
              </a:r>
              <a:r>
                <a:rPr lang="en-US" sz="1200" b="1" dirty="0">
                  <a:solidFill>
                    <a:srgbClr val="333333"/>
                  </a:solidFill>
                  <a:latin typeface="Arial"/>
                  <a:ea typeface="Arial"/>
                  <a:cs typeface="Arial"/>
                  <a:sym typeface="Arial"/>
                </a:rPr>
                <a:t>3.3.3.3</a:t>
              </a:r>
              <a:endParaRPr sz="1200" b="1" i="0" u="none" strike="noStrike" cap="none" dirty="0">
                <a:solidFill>
                  <a:srgbClr val="333333"/>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p72"/>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a:t>Why Layer 2 Services?</a:t>
            </a:r>
            <a:endParaRPr sz="1800"/>
          </a:p>
        </p:txBody>
      </p:sp>
    </p:spTree>
    <p:extLst>
      <p:ext uri="{BB962C8B-B14F-4D97-AF65-F5344CB8AC3E}">
        <p14:creationId xmlns:p14="http://schemas.microsoft.com/office/powerpoint/2010/main" val="2536433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pic>
        <p:nvPicPr>
          <p:cNvPr id="1824" name="Google Shape;1824;p105"/>
          <p:cNvPicPr preferRelativeResize="0"/>
          <p:nvPr/>
        </p:nvPicPr>
        <p:blipFill rotWithShape="1">
          <a:blip r:embed="rId3">
            <a:alphaModFix/>
          </a:blip>
          <a:srcRect/>
          <a:stretch/>
        </p:blipFill>
        <p:spPr>
          <a:xfrm>
            <a:off x="2442719" y="2299670"/>
            <a:ext cx="3075766" cy="1903418"/>
          </a:xfrm>
          <a:prstGeom prst="rect">
            <a:avLst/>
          </a:prstGeom>
          <a:noFill/>
          <a:ln>
            <a:noFill/>
          </a:ln>
        </p:spPr>
      </p:pic>
      <p:sp>
        <p:nvSpPr>
          <p:cNvPr id="1825" name="Google Shape;1825;p105"/>
          <p:cNvSpPr/>
          <p:nvPr/>
        </p:nvSpPr>
        <p:spPr>
          <a:xfrm rot="464190">
            <a:off x="4190390" y="2811950"/>
            <a:ext cx="1882271" cy="272860"/>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826" name="Google Shape;1826;p105"/>
          <p:cNvPicPr preferRelativeResize="0"/>
          <p:nvPr/>
        </p:nvPicPr>
        <p:blipFill rotWithShape="1">
          <a:blip r:embed="rId4">
            <a:alphaModFix/>
          </a:blip>
          <a:srcRect/>
          <a:stretch/>
        </p:blipFill>
        <p:spPr>
          <a:xfrm>
            <a:off x="5970819" y="3081760"/>
            <a:ext cx="570543" cy="613244"/>
          </a:xfrm>
          <a:prstGeom prst="rect">
            <a:avLst/>
          </a:prstGeom>
          <a:noFill/>
          <a:ln>
            <a:noFill/>
          </a:ln>
        </p:spPr>
      </p:pic>
      <p:sp>
        <p:nvSpPr>
          <p:cNvPr id="1827" name="Google Shape;1827;p105"/>
          <p:cNvSpPr txBox="1">
            <a:spLocks noGrp="1"/>
          </p:cNvSpPr>
          <p:nvPr>
            <p:ph type="title"/>
          </p:nvPr>
        </p:nvSpPr>
        <p:spPr>
          <a:xfrm>
            <a:off x="523748" y="329725"/>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Designated Forwarder Operation to Active Standby ES</a:t>
            </a:r>
            <a:br>
              <a:rPr lang="en-US" sz="2250" dirty="0"/>
            </a:br>
            <a:r>
              <a:rPr lang="en-US" sz="1620" dirty="0"/>
              <a:t>Service Carving</a:t>
            </a:r>
            <a:endParaRPr sz="1620" dirty="0"/>
          </a:p>
        </p:txBody>
      </p:sp>
      <p:sp>
        <p:nvSpPr>
          <p:cNvPr id="1828" name="Google Shape;1828;p105"/>
          <p:cNvSpPr/>
          <p:nvPr/>
        </p:nvSpPr>
        <p:spPr>
          <a:xfrm>
            <a:off x="523747" y="1068819"/>
            <a:ext cx="8393829" cy="1077218"/>
          </a:xfrm>
          <a:prstGeom prst="rect">
            <a:avLst/>
          </a:prstGeom>
          <a:noFill/>
          <a:ln>
            <a:noFill/>
          </a:ln>
        </p:spPr>
        <p:txBody>
          <a:bodyPr spcFirstLastPara="1" wrap="square" lIns="91425" tIns="45700" rIns="91425" bIns="45700" anchor="t" anchorCtr="0">
            <a:noAutofit/>
          </a:bodyPr>
          <a:lstStyle/>
          <a:p>
            <a:pPr marL="352933" marR="0" lvl="1" indent="-285750" algn="l" rtl="0">
              <a:spcBef>
                <a:spcPts val="0"/>
              </a:spcBef>
              <a:spcAft>
                <a:spcPts val="0"/>
              </a:spcAft>
              <a:buClr>
                <a:srgbClr val="535353"/>
              </a:buClr>
              <a:buSzPts val="1600"/>
              <a:buFont typeface="Arial"/>
              <a:buChar char="•"/>
            </a:pPr>
            <a:r>
              <a:rPr lang="en-US" sz="1600" b="0" i="0" u="none" strike="noStrike" cap="none" dirty="0">
                <a:solidFill>
                  <a:srgbClr val="535353"/>
                </a:solidFill>
                <a:latin typeface="Arial"/>
                <a:ea typeface="Arial"/>
                <a:cs typeface="Arial"/>
                <a:sym typeface="Arial"/>
              </a:rPr>
              <a:t>Result of the MOD operation elects PE2 as DF for VPWS ID 423 and PE3 as DF for VPWS ID 424, PE4 DF for VPWS ID 425</a:t>
            </a:r>
            <a:endParaRPr dirty="0"/>
          </a:p>
          <a:p>
            <a:pPr marL="352933" marR="0" lvl="1" indent="-285750" algn="l" rtl="0">
              <a:spcBef>
                <a:spcPts val="0"/>
              </a:spcBef>
              <a:spcAft>
                <a:spcPts val="0"/>
              </a:spcAft>
              <a:buClr>
                <a:srgbClr val="535353"/>
              </a:buClr>
              <a:buSzPts val="1600"/>
              <a:buFont typeface="Arial"/>
              <a:buChar char="•"/>
            </a:pPr>
            <a:r>
              <a:rPr lang="en-US" sz="1600" b="0" i="0" u="none" strike="noStrike" cap="none" dirty="0">
                <a:solidFill>
                  <a:srgbClr val="535353"/>
                </a:solidFill>
                <a:latin typeface="Arial"/>
                <a:ea typeface="Arial"/>
                <a:cs typeface="Arial"/>
                <a:sym typeface="Arial"/>
              </a:rPr>
              <a:t>Traffic is therefore load-balanced per VPWS ID to a remote A/S multi-homed Ethernet segment</a:t>
            </a:r>
            <a:endParaRPr dirty="0"/>
          </a:p>
        </p:txBody>
      </p:sp>
      <p:grpSp>
        <p:nvGrpSpPr>
          <p:cNvPr id="1829" name="Google Shape;1829;p105"/>
          <p:cNvGrpSpPr/>
          <p:nvPr/>
        </p:nvGrpSpPr>
        <p:grpSpPr>
          <a:xfrm>
            <a:off x="413803" y="2299671"/>
            <a:ext cx="8165099" cy="2122907"/>
            <a:chOff x="2077224" y="3208503"/>
            <a:chExt cx="5686403" cy="1273550"/>
          </a:xfrm>
        </p:grpSpPr>
        <p:grpSp>
          <p:nvGrpSpPr>
            <p:cNvPr id="1830" name="Google Shape;1830;p105"/>
            <p:cNvGrpSpPr/>
            <p:nvPr/>
          </p:nvGrpSpPr>
          <p:grpSpPr>
            <a:xfrm>
              <a:off x="2077224" y="3208503"/>
              <a:ext cx="5686403" cy="1273550"/>
              <a:chOff x="1014270" y="3669867"/>
              <a:chExt cx="8033093" cy="2123509"/>
            </a:xfrm>
          </p:grpSpPr>
          <p:sp>
            <p:nvSpPr>
              <p:cNvPr id="1831" name="Google Shape;1831;p105"/>
              <p:cNvSpPr txBox="1"/>
              <p:nvPr/>
            </p:nvSpPr>
            <p:spPr>
              <a:xfrm>
                <a:off x="6077675" y="3669867"/>
                <a:ext cx="557755" cy="35238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cxnSp>
            <p:nvCxnSpPr>
              <p:cNvPr id="1832" name="Google Shape;1832;p105"/>
              <p:cNvCxnSpPr>
                <a:stCxn id="1833" idx="1"/>
              </p:cNvCxnSpPr>
              <p:nvPr/>
            </p:nvCxnSpPr>
            <p:spPr>
              <a:xfrm rot="10800000">
                <a:off x="7034673" y="4096322"/>
                <a:ext cx="1038000" cy="582900"/>
              </a:xfrm>
              <a:prstGeom prst="straightConnector1">
                <a:avLst/>
              </a:prstGeom>
              <a:noFill/>
              <a:ln w="25400" cap="flat" cmpd="sng">
                <a:solidFill>
                  <a:srgbClr val="504B4B"/>
                </a:solidFill>
                <a:prstDash val="solid"/>
                <a:round/>
                <a:headEnd type="none" w="sm" len="sm"/>
                <a:tailEnd type="none" w="sm" len="sm"/>
              </a:ln>
            </p:spPr>
          </p:cxnSp>
          <p:cxnSp>
            <p:nvCxnSpPr>
              <p:cNvPr id="1834" name="Google Shape;1834;p105"/>
              <p:cNvCxnSpPr>
                <a:stCxn id="1833" idx="1"/>
                <a:endCxn id="1835" idx="1"/>
              </p:cNvCxnSpPr>
              <p:nvPr/>
            </p:nvCxnSpPr>
            <p:spPr>
              <a:xfrm flipH="1">
                <a:off x="7031973" y="4679222"/>
                <a:ext cx="1040700" cy="759000"/>
              </a:xfrm>
              <a:prstGeom prst="straightConnector1">
                <a:avLst/>
              </a:prstGeom>
              <a:noFill/>
              <a:ln w="25400" cap="flat" cmpd="sng">
                <a:solidFill>
                  <a:srgbClr val="504B4B"/>
                </a:solidFill>
                <a:prstDash val="solid"/>
                <a:round/>
                <a:headEnd type="none" w="sm" len="sm"/>
                <a:tailEnd type="none" w="sm" len="sm"/>
              </a:ln>
            </p:spPr>
          </p:cxnSp>
          <p:sp>
            <p:nvSpPr>
              <p:cNvPr id="1836" name="Google Shape;1836;p105"/>
              <p:cNvSpPr/>
              <p:nvPr/>
            </p:nvSpPr>
            <p:spPr>
              <a:xfrm>
                <a:off x="7175533" y="4216310"/>
                <a:ext cx="129485" cy="1134416"/>
              </a:xfrm>
              <a:prstGeom prst="roundRect">
                <a:avLst>
                  <a:gd name="adj" fmla="val 50000"/>
                </a:avLst>
              </a:prstGeom>
              <a:noFill/>
              <a:ln w="12700" cap="flat" cmpd="sng">
                <a:solidFill>
                  <a:srgbClr val="255521"/>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837" name="Google Shape;1837;p105"/>
              <p:cNvSpPr txBox="1"/>
              <p:nvPr/>
            </p:nvSpPr>
            <p:spPr>
              <a:xfrm>
                <a:off x="7316983" y="5286069"/>
                <a:ext cx="1730380" cy="289558"/>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45420"/>
                  </a:buClr>
                  <a:buSzPts val="1200"/>
                  <a:buFont typeface="Arial"/>
                  <a:buNone/>
                </a:pPr>
                <a:r>
                  <a:rPr lang="en-US" sz="1200" b="0" i="0" u="none" strike="noStrike" cap="none" dirty="0">
                    <a:solidFill>
                      <a:srgbClr val="245420"/>
                    </a:solidFill>
                    <a:latin typeface="Arial"/>
                    <a:ea typeface="Arial"/>
                    <a:cs typeface="Arial"/>
                    <a:sym typeface="Arial"/>
                  </a:rPr>
                  <a:t>ESI  0:1:1:1:1:1:1:1:1:1</a:t>
                </a:r>
                <a:endParaRPr dirty="0"/>
              </a:p>
            </p:txBody>
          </p:sp>
          <p:sp>
            <p:nvSpPr>
              <p:cNvPr id="1838" name="Google Shape;1838;p105"/>
              <p:cNvSpPr/>
              <p:nvPr/>
            </p:nvSpPr>
            <p:spPr>
              <a:xfrm>
                <a:off x="7205760" y="4238258"/>
                <a:ext cx="49289" cy="49289"/>
              </a:xfrm>
              <a:prstGeom prst="ellipse">
                <a:avLst/>
              </a:prstGeom>
              <a:solidFill>
                <a:srgbClr val="24542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39" name="Google Shape;1839;p105"/>
              <p:cNvSpPr/>
              <p:nvPr/>
            </p:nvSpPr>
            <p:spPr>
              <a:xfrm>
                <a:off x="7205760" y="5236321"/>
                <a:ext cx="49289" cy="49289"/>
              </a:xfrm>
              <a:prstGeom prst="ellipse">
                <a:avLst/>
              </a:prstGeom>
              <a:solidFill>
                <a:srgbClr val="24542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40" name="Google Shape;1840;p105"/>
              <p:cNvSpPr txBox="1"/>
              <p:nvPr/>
            </p:nvSpPr>
            <p:spPr>
              <a:xfrm flipH="1">
                <a:off x="1014270" y="4228395"/>
                <a:ext cx="682079"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841" name="Google Shape;1841;p105"/>
              <p:cNvCxnSpPr/>
              <p:nvPr/>
            </p:nvCxnSpPr>
            <p:spPr>
              <a:xfrm rot="10800000" flipH="1">
                <a:off x="1286708" y="4696188"/>
                <a:ext cx="760233" cy="7770"/>
              </a:xfrm>
              <a:prstGeom prst="straightConnector1">
                <a:avLst/>
              </a:prstGeom>
              <a:noFill/>
              <a:ln w="25400" cap="flat" cmpd="sng">
                <a:solidFill>
                  <a:srgbClr val="504B4B"/>
                </a:solidFill>
                <a:prstDash val="solid"/>
                <a:round/>
                <a:headEnd type="none" w="sm" len="sm"/>
                <a:tailEnd type="none" w="sm" len="sm"/>
              </a:ln>
            </p:spPr>
          </p:cxnSp>
          <p:sp>
            <p:nvSpPr>
              <p:cNvPr id="1842" name="Google Shape;1842;p105"/>
              <p:cNvSpPr txBox="1"/>
              <p:nvPr/>
            </p:nvSpPr>
            <p:spPr>
              <a:xfrm>
                <a:off x="6020383" y="5516298"/>
                <a:ext cx="467134" cy="277078"/>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PE4</a:t>
                </a:r>
                <a:endParaRPr dirty="0"/>
              </a:p>
            </p:txBody>
          </p:sp>
          <p:sp>
            <p:nvSpPr>
              <p:cNvPr id="1843" name="Google Shape;1843;p105"/>
              <p:cNvSpPr txBox="1"/>
              <p:nvPr/>
            </p:nvSpPr>
            <p:spPr>
              <a:xfrm>
                <a:off x="1919212" y="4959788"/>
                <a:ext cx="670757" cy="461867"/>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844" name="Google Shape;1844;p105"/>
            <p:cNvPicPr preferRelativeResize="0"/>
            <p:nvPr/>
          </p:nvPicPr>
          <p:blipFill rotWithShape="1">
            <a:blip r:embed="rId5">
              <a:alphaModFix/>
            </a:blip>
            <a:srcRect/>
            <a:stretch/>
          </p:blipFill>
          <p:spPr>
            <a:xfrm>
              <a:off x="2769694" y="3643742"/>
              <a:ext cx="397342" cy="367890"/>
            </a:xfrm>
            <a:prstGeom prst="rect">
              <a:avLst/>
            </a:prstGeom>
            <a:noFill/>
            <a:ln>
              <a:noFill/>
            </a:ln>
          </p:spPr>
        </p:pic>
        <p:pic>
          <p:nvPicPr>
            <p:cNvPr id="1845" name="Google Shape;1845;p105"/>
            <p:cNvPicPr preferRelativeResize="0"/>
            <p:nvPr/>
          </p:nvPicPr>
          <p:blipFill rotWithShape="1">
            <a:blip r:embed="rId5">
              <a:alphaModFix/>
            </a:blip>
            <a:srcRect/>
            <a:stretch/>
          </p:blipFill>
          <p:spPr>
            <a:xfrm>
              <a:off x="5943632" y="3271615"/>
              <a:ext cx="397342" cy="367890"/>
            </a:xfrm>
            <a:prstGeom prst="rect">
              <a:avLst/>
            </a:prstGeom>
            <a:noFill/>
            <a:ln>
              <a:noFill/>
            </a:ln>
          </p:spPr>
        </p:pic>
        <p:pic>
          <p:nvPicPr>
            <p:cNvPr id="1846" name="Google Shape;1846;p105"/>
            <p:cNvPicPr preferRelativeResize="0"/>
            <p:nvPr/>
          </p:nvPicPr>
          <p:blipFill rotWithShape="1">
            <a:blip r:embed="rId5">
              <a:alphaModFix/>
            </a:blip>
            <a:srcRect/>
            <a:stretch/>
          </p:blipFill>
          <p:spPr>
            <a:xfrm>
              <a:off x="5918619" y="4111989"/>
              <a:ext cx="397342" cy="367890"/>
            </a:xfrm>
            <a:prstGeom prst="rect">
              <a:avLst/>
            </a:prstGeom>
            <a:noFill/>
            <a:ln>
              <a:noFill/>
            </a:ln>
          </p:spPr>
        </p:pic>
        <p:pic>
          <p:nvPicPr>
            <p:cNvPr id="1847" name="Google Shape;1847;p105"/>
            <p:cNvPicPr preferRelativeResize="0"/>
            <p:nvPr/>
          </p:nvPicPr>
          <p:blipFill rotWithShape="1">
            <a:blip r:embed="rId6">
              <a:alphaModFix/>
            </a:blip>
            <a:srcRect/>
            <a:stretch/>
          </p:blipFill>
          <p:spPr>
            <a:xfrm>
              <a:off x="2176171" y="3682945"/>
              <a:ext cx="303876" cy="281352"/>
            </a:xfrm>
            <a:prstGeom prst="rect">
              <a:avLst/>
            </a:prstGeom>
            <a:noFill/>
            <a:ln>
              <a:noFill/>
            </a:ln>
          </p:spPr>
        </p:pic>
        <p:pic>
          <p:nvPicPr>
            <p:cNvPr id="1833" name="Google Shape;1833;p105"/>
            <p:cNvPicPr preferRelativeResize="0"/>
            <p:nvPr/>
          </p:nvPicPr>
          <p:blipFill rotWithShape="1">
            <a:blip r:embed="rId6">
              <a:alphaModFix/>
            </a:blip>
            <a:srcRect/>
            <a:stretch/>
          </p:blipFill>
          <p:spPr>
            <a:xfrm>
              <a:off x="7073671" y="3673176"/>
              <a:ext cx="303876" cy="281352"/>
            </a:xfrm>
            <a:prstGeom prst="rect">
              <a:avLst/>
            </a:prstGeom>
            <a:noFill/>
            <a:ln>
              <a:noFill/>
            </a:ln>
          </p:spPr>
        </p:pic>
        <p:sp>
          <p:nvSpPr>
            <p:cNvPr id="1848" name="Google Shape;1848;p105"/>
            <p:cNvSpPr txBox="1"/>
            <p:nvPr/>
          </p:nvSpPr>
          <p:spPr>
            <a:xfrm flipH="1">
              <a:off x="6964723" y="3910531"/>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grpSp>
      <p:sp>
        <p:nvSpPr>
          <p:cNvPr id="1849" name="Google Shape;1849;p105"/>
          <p:cNvSpPr txBox="1"/>
          <p:nvPr/>
        </p:nvSpPr>
        <p:spPr>
          <a:xfrm>
            <a:off x="2945903" y="3630136"/>
            <a:ext cx="2252363" cy="564343"/>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850" name="Google Shape;1850;p105"/>
          <p:cNvCxnSpPr/>
          <p:nvPr/>
        </p:nvCxnSpPr>
        <p:spPr>
          <a:xfrm rot="10800000" flipH="1">
            <a:off x="1974991" y="3308746"/>
            <a:ext cx="834791" cy="23062"/>
          </a:xfrm>
          <a:prstGeom prst="straightConnector1">
            <a:avLst/>
          </a:prstGeom>
          <a:noFill/>
          <a:ln w="19050" cap="flat" cmpd="sng">
            <a:solidFill>
              <a:srgbClr val="C3C3C3"/>
            </a:solidFill>
            <a:prstDash val="solid"/>
            <a:round/>
            <a:headEnd type="none" w="sm" len="sm"/>
            <a:tailEnd type="none" w="sm" len="sm"/>
          </a:ln>
        </p:spPr>
      </p:cxnSp>
      <p:cxnSp>
        <p:nvCxnSpPr>
          <p:cNvPr id="1851" name="Google Shape;1851;p105"/>
          <p:cNvCxnSpPr/>
          <p:nvPr/>
        </p:nvCxnSpPr>
        <p:spPr>
          <a:xfrm rot="10800000" flipH="1">
            <a:off x="5121614" y="2792370"/>
            <a:ext cx="840288" cy="169783"/>
          </a:xfrm>
          <a:prstGeom prst="straightConnector1">
            <a:avLst/>
          </a:prstGeom>
          <a:noFill/>
          <a:ln w="19050" cap="flat" cmpd="sng">
            <a:solidFill>
              <a:srgbClr val="C3C3C3"/>
            </a:solidFill>
            <a:prstDash val="solid"/>
            <a:round/>
            <a:headEnd type="none" w="sm" len="sm"/>
            <a:tailEnd type="none" w="sm" len="sm"/>
          </a:ln>
        </p:spPr>
      </p:cxnSp>
      <p:cxnSp>
        <p:nvCxnSpPr>
          <p:cNvPr id="1852" name="Google Shape;1852;p105"/>
          <p:cNvCxnSpPr/>
          <p:nvPr/>
        </p:nvCxnSpPr>
        <p:spPr>
          <a:xfrm>
            <a:off x="5426743" y="3822041"/>
            <a:ext cx="505637" cy="105874"/>
          </a:xfrm>
          <a:prstGeom prst="straightConnector1">
            <a:avLst/>
          </a:prstGeom>
          <a:noFill/>
          <a:ln w="19050" cap="flat" cmpd="sng">
            <a:solidFill>
              <a:srgbClr val="C3C3C3"/>
            </a:solidFill>
            <a:prstDash val="solid"/>
            <a:round/>
            <a:headEnd type="none" w="sm" len="sm"/>
            <a:tailEnd type="none" w="sm" len="sm"/>
          </a:ln>
        </p:spPr>
      </p:cxnSp>
      <p:sp>
        <p:nvSpPr>
          <p:cNvPr id="1853" name="Google Shape;1853;p105"/>
          <p:cNvSpPr/>
          <p:nvPr/>
        </p:nvSpPr>
        <p:spPr>
          <a:xfrm>
            <a:off x="1829544" y="2612061"/>
            <a:ext cx="1877142" cy="413551"/>
          </a:xfrm>
          <a:custGeom>
            <a:avLst/>
            <a:gdLst/>
            <a:ahLst/>
            <a:cxnLst/>
            <a:rect l="l" t="t" r="r" b="b"/>
            <a:pathLst>
              <a:path w="1325526" h="248093" extrusionOk="0">
                <a:moveTo>
                  <a:pt x="0" y="248093"/>
                </a:moveTo>
                <a:cubicBezTo>
                  <a:pt x="144721" y="197883"/>
                  <a:pt x="289442" y="147674"/>
                  <a:pt x="510363" y="106325"/>
                </a:cubicBezTo>
                <a:cubicBezTo>
                  <a:pt x="731284" y="64976"/>
                  <a:pt x="1325526" y="0"/>
                  <a:pt x="1325526" y="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pic>
        <p:nvPicPr>
          <p:cNvPr id="1854" name="Google Shape;1854;p105"/>
          <p:cNvPicPr preferRelativeResize="0"/>
          <p:nvPr/>
        </p:nvPicPr>
        <p:blipFill rotWithShape="1">
          <a:blip r:embed="rId7">
            <a:alphaModFix/>
          </a:blip>
          <a:srcRect/>
          <a:stretch/>
        </p:blipFill>
        <p:spPr>
          <a:xfrm>
            <a:off x="3721255" y="2444515"/>
            <a:ext cx="450823" cy="484564"/>
          </a:xfrm>
          <a:prstGeom prst="rect">
            <a:avLst/>
          </a:prstGeom>
          <a:noFill/>
          <a:ln>
            <a:noFill/>
          </a:ln>
        </p:spPr>
      </p:pic>
      <p:sp>
        <p:nvSpPr>
          <p:cNvPr id="1855" name="Google Shape;1855;p105"/>
          <p:cNvSpPr/>
          <p:nvPr/>
        </p:nvSpPr>
        <p:spPr>
          <a:xfrm>
            <a:off x="4146721" y="2616737"/>
            <a:ext cx="1852430" cy="87603"/>
          </a:xfrm>
          <a:custGeom>
            <a:avLst/>
            <a:gdLst/>
            <a:ahLst/>
            <a:cxnLst/>
            <a:rect l="l" t="t" r="r" b="b"/>
            <a:pathLst>
              <a:path w="1290084" h="52554" extrusionOk="0">
                <a:moveTo>
                  <a:pt x="0" y="10024"/>
                </a:moveTo>
                <a:cubicBezTo>
                  <a:pt x="158307" y="2935"/>
                  <a:pt x="316614" y="-4153"/>
                  <a:pt x="531628" y="2935"/>
                </a:cubicBezTo>
                <a:cubicBezTo>
                  <a:pt x="746642" y="10023"/>
                  <a:pt x="1290084" y="52554"/>
                  <a:pt x="1290084" y="52554"/>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856" name="Google Shape;1856;p105"/>
          <p:cNvSpPr/>
          <p:nvPr/>
        </p:nvSpPr>
        <p:spPr>
          <a:xfrm rot="464190">
            <a:off x="4103904" y="2835151"/>
            <a:ext cx="1995179" cy="1015229"/>
          </a:xfrm>
          <a:custGeom>
            <a:avLst/>
            <a:gdLst/>
            <a:ahLst/>
            <a:cxnLst/>
            <a:rect l="l" t="t" r="r" b="b"/>
            <a:pathLst>
              <a:path w="1261730" h="609600" extrusionOk="0">
                <a:moveTo>
                  <a:pt x="0" y="0"/>
                </a:moveTo>
                <a:cubicBezTo>
                  <a:pt x="217377" y="16539"/>
                  <a:pt x="434754" y="33079"/>
                  <a:pt x="645042" y="134679"/>
                </a:cubicBezTo>
                <a:cubicBezTo>
                  <a:pt x="855330" y="236279"/>
                  <a:pt x="1261730" y="609600"/>
                  <a:pt x="1261730" y="609600"/>
                </a:cubicBezTo>
              </a:path>
            </a:pathLst>
          </a:custGeom>
          <a:noFill/>
          <a:ln w="12700" cap="flat" cmpd="sng">
            <a:solidFill>
              <a:srgbClr val="25678D"/>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1857" name="Google Shape;1857;p105"/>
          <p:cNvSpPr txBox="1"/>
          <p:nvPr/>
        </p:nvSpPr>
        <p:spPr>
          <a:xfrm>
            <a:off x="2363676" y="2471064"/>
            <a:ext cx="1004024" cy="4104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MP-BGP</a:t>
            </a:r>
            <a:endParaRPr sz="1000" b="0" i="0" dirty="0">
              <a:solidFill>
                <a:srgbClr val="25678D"/>
              </a:solidFill>
              <a:latin typeface="Helvetica Neue"/>
              <a:ea typeface="Helvetica Neue"/>
              <a:cs typeface="Helvetica Neue"/>
              <a:sym typeface="Helvetica Neue"/>
            </a:endParaRPr>
          </a:p>
        </p:txBody>
      </p:sp>
      <p:sp>
        <p:nvSpPr>
          <p:cNvPr id="1858" name="Google Shape;1858;p105"/>
          <p:cNvSpPr txBox="1"/>
          <p:nvPr/>
        </p:nvSpPr>
        <p:spPr>
          <a:xfrm>
            <a:off x="3766499" y="2835710"/>
            <a:ext cx="518354" cy="4104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0" i="0" dirty="0">
                <a:solidFill>
                  <a:srgbClr val="25678D"/>
                </a:solidFill>
                <a:latin typeface="Helvetica Neue"/>
                <a:ea typeface="Helvetica Neue"/>
                <a:cs typeface="Helvetica Neue"/>
                <a:sym typeface="Helvetica Neue"/>
              </a:rPr>
              <a:t>RR</a:t>
            </a:r>
            <a:endParaRPr sz="1000" b="0" i="0" dirty="0">
              <a:solidFill>
                <a:srgbClr val="25678D"/>
              </a:solidFill>
              <a:latin typeface="Helvetica Neue"/>
              <a:ea typeface="Helvetica Neue"/>
              <a:cs typeface="Helvetica Neue"/>
              <a:sym typeface="Helvetica Neue"/>
            </a:endParaRPr>
          </a:p>
        </p:txBody>
      </p:sp>
      <p:sp>
        <p:nvSpPr>
          <p:cNvPr id="1859" name="Google Shape;1859;p105"/>
          <p:cNvSpPr/>
          <p:nvPr/>
        </p:nvSpPr>
        <p:spPr>
          <a:xfrm>
            <a:off x="6330722" y="2447436"/>
            <a:ext cx="220134" cy="230049"/>
          </a:xfrm>
          <a:prstGeom prst="ellipse">
            <a:avLst/>
          </a:prstGeom>
          <a:solidFill>
            <a:srgbClr val="D8EFD6"/>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60" name="Google Shape;1860;p105"/>
          <p:cNvSpPr/>
          <p:nvPr/>
        </p:nvSpPr>
        <p:spPr>
          <a:xfrm flipH="1">
            <a:off x="1337258" y="2966736"/>
            <a:ext cx="220134" cy="230049"/>
          </a:xfrm>
          <a:prstGeom prst="ellipse">
            <a:avLst/>
          </a:prstGeom>
          <a:solidFill>
            <a:srgbClr val="D8EFD6"/>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cxnSp>
        <p:nvCxnSpPr>
          <p:cNvPr id="1861" name="Google Shape;1861;p105"/>
          <p:cNvCxnSpPr>
            <a:stCxn id="1860" idx="2"/>
            <a:endCxn id="1860" idx="5"/>
          </p:cNvCxnSpPr>
          <p:nvPr/>
        </p:nvCxnSpPr>
        <p:spPr>
          <a:xfrm flipH="1">
            <a:off x="1369592" y="3081760"/>
            <a:ext cx="187800" cy="81300"/>
          </a:xfrm>
          <a:prstGeom prst="straightConnector1">
            <a:avLst/>
          </a:prstGeom>
          <a:noFill/>
          <a:ln w="28575" cap="rnd" cmpd="sng">
            <a:solidFill>
              <a:srgbClr val="008000"/>
            </a:solidFill>
            <a:prstDash val="solid"/>
            <a:round/>
            <a:headEnd type="none" w="sm" len="sm"/>
            <a:tailEnd type="none" w="sm" len="sm"/>
          </a:ln>
        </p:spPr>
      </p:cxnSp>
      <p:cxnSp>
        <p:nvCxnSpPr>
          <p:cNvPr id="1862" name="Google Shape;1862;p105"/>
          <p:cNvCxnSpPr/>
          <p:nvPr/>
        </p:nvCxnSpPr>
        <p:spPr>
          <a:xfrm>
            <a:off x="6349025" y="2556930"/>
            <a:ext cx="1035860" cy="570661"/>
          </a:xfrm>
          <a:prstGeom prst="straightConnector1">
            <a:avLst/>
          </a:prstGeom>
          <a:noFill/>
          <a:ln w="28575" cap="rnd" cmpd="sng">
            <a:solidFill>
              <a:srgbClr val="008000"/>
            </a:solidFill>
            <a:prstDash val="solid"/>
            <a:round/>
            <a:headEnd type="none" w="sm" len="sm"/>
            <a:tailEnd type="triangle" w="med" len="med"/>
          </a:ln>
        </p:spPr>
      </p:cxnSp>
      <p:sp>
        <p:nvSpPr>
          <p:cNvPr id="1863" name="Google Shape;1863;p105"/>
          <p:cNvSpPr/>
          <p:nvPr/>
        </p:nvSpPr>
        <p:spPr>
          <a:xfrm>
            <a:off x="1851873" y="2730694"/>
            <a:ext cx="4187306" cy="394591"/>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905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864" name="Google Shape;1864;p105"/>
          <p:cNvSpPr/>
          <p:nvPr/>
        </p:nvSpPr>
        <p:spPr>
          <a:xfrm rot="10800000" flipH="1">
            <a:off x="1858422" y="3348178"/>
            <a:ext cx="4187306" cy="45719"/>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905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865" name="Google Shape;1865;p105"/>
          <p:cNvSpPr/>
          <p:nvPr/>
        </p:nvSpPr>
        <p:spPr>
          <a:xfrm>
            <a:off x="1864573" y="2704152"/>
            <a:ext cx="4187306" cy="394591"/>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cxnSp>
        <p:nvCxnSpPr>
          <p:cNvPr id="1866" name="Google Shape;1866;p105"/>
          <p:cNvCxnSpPr/>
          <p:nvPr/>
        </p:nvCxnSpPr>
        <p:spPr>
          <a:xfrm>
            <a:off x="1557392" y="3081761"/>
            <a:ext cx="307181" cy="16982"/>
          </a:xfrm>
          <a:prstGeom prst="straightConnector1">
            <a:avLst/>
          </a:prstGeom>
          <a:noFill/>
          <a:ln w="28575" cap="rnd" cmpd="sng">
            <a:solidFill>
              <a:srgbClr val="008000"/>
            </a:solidFill>
            <a:prstDash val="solid"/>
            <a:round/>
            <a:headEnd type="none" w="sm" len="sm"/>
            <a:tailEnd type="none" w="sm" len="sm"/>
          </a:ln>
        </p:spPr>
      </p:cxnSp>
      <p:sp>
        <p:nvSpPr>
          <p:cNvPr id="1867" name="Google Shape;1867;p105"/>
          <p:cNvSpPr/>
          <p:nvPr/>
        </p:nvSpPr>
        <p:spPr>
          <a:xfrm rot="1244646" flipH="1">
            <a:off x="1340854" y="3221421"/>
            <a:ext cx="220134" cy="230049"/>
          </a:xfrm>
          <a:prstGeom prst="ellipse">
            <a:avLst/>
          </a:prstGeom>
          <a:solidFill>
            <a:srgbClr val="DFEBF9"/>
          </a:solid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cxnSp>
        <p:nvCxnSpPr>
          <p:cNvPr id="1868" name="Google Shape;1868;p105"/>
          <p:cNvCxnSpPr/>
          <p:nvPr/>
        </p:nvCxnSpPr>
        <p:spPr>
          <a:xfrm>
            <a:off x="1557392" y="3342777"/>
            <a:ext cx="4927334" cy="41141"/>
          </a:xfrm>
          <a:prstGeom prst="straightConnector1">
            <a:avLst/>
          </a:prstGeom>
          <a:noFill/>
          <a:ln w="28575" cap="rnd" cmpd="sng">
            <a:solidFill>
              <a:srgbClr val="0432FF"/>
            </a:solidFill>
            <a:prstDash val="solid"/>
            <a:round/>
            <a:headEnd type="none" w="sm" len="sm"/>
            <a:tailEnd type="none" w="sm" len="sm"/>
          </a:ln>
        </p:spPr>
      </p:cxnSp>
      <p:cxnSp>
        <p:nvCxnSpPr>
          <p:cNvPr id="1869" name="Google Shape;1869;p105"/>
          <p:cNvCxnSpPr>
            <a:endCxn id="1867" idx="6"/>
          </p:cNvCxnSpPr>
          <p:nvPr/>
        </p:nvCxnSpPr>
        <p:spPr>
          <a:xfrm rot="10800000">
            <a:off x="1347990" y="3297460"/>
            <a:ext cx="217200" cy="38400"/>
          </a:xfrm>
          <a:prstGeom prst="straightConnector1">
            <a:avLst/>
          </a:prstGeom>
          <a:noFill/>
          <a:ln w="28575" cap="rnd" cmpd="sng">
            <a:solidFill>
              <a:srgbClr val="0432FF"/>
            </a:solidFill>
            <a:prstDash val="solid"/>
            <a:round/>
            <a:headEnd type="none" w="sm" len="sm"/>
            <a:tailEnd type="none" w="sm" len="sm"/>
          </a:ln>
        </p:spPr>
      </p:cxnSp>
      <p:sp>
        <p:nvSpPr>
          <p:cNvPr id="1870" name="Google Shape;1870;p105"/>
          <p:cNvSpPr/>
          <p:nvPr/>
        </p:nvSpPr>
        <p:spPr>
          <a:xfrm flipH="1">
            <a:off x="6333655" y="3252614"/>
            <a:ext cx="220134" cy="230049"/>
          </a:xfrm>
          <a:prstGeom prst="ellipse">
            <a:avLst/>
          </a:prstGeom>
          <a:solidFill>
            <a:srgbClr val="DFEBF9"/>
          </a:solidFill>
          <a:ln w="9525"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cxnSp>
        <p:nvCxnSpPr>
          <p:cNvPr id="1871" name="Google Shape;1871;p105"/>
          <p:cNvCxnSpPr>
            <a:endCxn id="1859" idx="2"/>
          </p:cNvCxnSpPr>
          <p:nvPr/>
        </p:nvCxnSpPr>
        <p:spPr>
          <a:xfrm rot="10800000" flipH="1">
            <a:off x="6052022" y="2562460"/>
            <a:ext cx="278700" cy="141600"/>
          </a:xfrm>
          <a:prstGeom prst="straightConnector1">
            <a:avLst/>
          </a:prstGeom>
          <a:noFill/>
          <a:ln w="28575" cap="rnd" cmpd="sng">
            <a:solidFill>
              <a:srgbClr val="008000"/>
            </a:solidFill>
            <a:prstDash val="solid"/>
            <a:round/>
            <a:headEnd type="none" w="sm" len="sm"/>
            <a:tailEnd type="none" w="sm" len="sm"/>
          </a:ln>
        </p:spPr>
      </p:cxnSp>
      <p:cxnSp>
        <p:nvCxnSpPr>
          <p:cNvPr id="1872" name="Google Shape;1872;p105"/>
          <p:cNvCxnSpPr>
            <a:stCxn id="1860" idx="5"/>
          </p:cNvCxnSpPr>
          <p:nvPr/>
        </p:nvCxnSpPr>
        <p:spPr>
          <a:xfrm flipH="1">
            <a:off x="959096" y="3163095"/>
            <a:ext cx="410400" cy="3600"/>
          </a:xfrm>
          <a:prstGeom prst="straightConnector1">
            <a:avLst/>
          </a:prstGeom>
          <a:noFill/>
          <a:ln w="28575" cap="rnd" cmpd="sng">
            <a:solidFill>
              <a:srgbClr val="008000"/>
            </a:solidFill>
            <a:prstDash val="solid"/>
            <a:round/>
            <a:headEnd type="none" w="sm" len="sm"/>
            <a:tailEnd type="none" w="sm" len="sm"/>
          </a:ln>
        </p:spPr>
      </p:cxnSp>
      <p:cxnSp>
        <p:nvCxnSpPr>
          <p:cNvPr id="1873" name="Google Shape;1873;p105"/>
          <p:cNvCxnSpPr/>
          <p:nvPr/>
        </p:nvCxnSpPr>
        <p:spPr>
          <a:xfrm flipH="1">
            <a:off x="936664" y="3296202"/>
            <a:ext cx="401895" cy="6046"/>
          </a:xfrm>
          <a:prstGeom prst="straightConnector1">
            <a:avLst/>
          </a:prstGeom>
          <a:noFill/>
          <a:ln w="28575" cap="rnd" cmpd="sng">
            <a:solidFill>
              <a:srgbClr val="0432FF"/>
            </a:solidFill>
            <a:prstDash val="solid"/>
            <a:round/>
            <a:headEnd type="none" w="sm" len="sm"/>
            <a:tailEnd type="none" w="sm" len="sm"/>
          </a:ln>
        </p:spPr>
      </p:cxnSp>
      <p:cxnSp>
        <p:nvCxnSpPr>
          <p:cNvPr id="1874" name="Google Shape;1874;p105"/>
          <p:cNvCxnSpPr/>
          <p:nvPr/>
        </p:nvCxnSpPr>
        <p:spPr>
          <a:xfrm rot="10800000" flipH="1">
            <a:off x="6318811" y="3297461"/>
            <a:ext cx="1205695" cy="86457"/>
          </a:xfrm>
          <a:prstGeom prst="straightConnector1">
            <a:avLst/>
          </a:prstGeom>
          <a:noFill/>
          <a:ln w="28575" cap="rnd" cmpd="sng">
            <a:solidFill>
              <a:srgbClr val="0432FF"/>
            </a:solidFill>
            <a:prstDash val="solid"/>
            <a:round/>
            <a:headEnd type="none" w="sm" len="sm"/>
            <a:tailEnd type="triangle" w="med" len="med"/>
          </a:ln>
        </p:spPr>
      </p:cxnSp>
      <p:sp>
        <p:nvSpPr>
          <p:cNvPr id="1875" name="Google Shape;1875;p105"/>
          <p:cNvSpPr/>
          <p:nvPr/>
        </p:nvSpPr>
        <p:spPr>
          <a:xfrm>
            <a:off x="6500201" y="2214252"/>
            <a:ext cx="1422397" cy="233184"/>
          </a:xfrm>
          <a:prstGeom prst="roundRect">
            <a:avLst>
              <a:gd name="adj" fmla="val 16667"/>
            </a:avLst>
          </a:prstGeom>
          <a:solidFill>
            <a:srgbClr val="C0D695">
              <a:alpha val="64705"/>
            </a:srgbClr>
          </a:solidFill>
          <a:ln w="25400" cap="flat" cmpd="sng">
            <a:solidFill>
              <a:srgbClr val="4C5B2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PE2 DF For EVI 423</a:t>
            </a:r>
            <a:endParaRPr sz="1000" dirty="0">
              <a:solidFill>
                <a:srgbClr val="535353"/>
              </a:solidFill>
              <a:latin typeface="Gill Sans"/>
              <a:ea typeface="Gill Sans"/>
              <a:cs typeface="Gill Sans"/>
              <a:sym typeface="Gill Sans"/>
            </a:endParaRPr>
          </a:p>
        </p:txBody>
      </p:sp>
      <p:sp>
        <p:nvSpPr>
          <p:cNvPr id="1876" name="Google Shape;1876;p105"/>
          <p:cNvSpPr/>
          <p:nvPr/>
        </p:nvSpPr>
        <p:spPr>
          <a:xfrm>
            <a:off x="7370146" y="2719798"/>
            <a:ext cx="1422397" cy="233184"/>
          </a:xfrm>
          <a:prstGeom prst="roundRect">
            <a:avLst>
              <a:gd name="adj" fmla="val 16667"/>
            </a:avLst>
          </a:prstGeom>
          <a:solidFill>
            <a:srgbClr val="DFEBF9">
              <a:alpha val="64705"/>
            </a:srgbClr>
          </a:solidFill>
          <a:ln w="25400" cap="flat" cmpd="sng">
            <a:solidFill>
              <a:srgbClr val="0432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PE3 DF For EVI 424</a:t>
            </a:r>
            <a:endParaRPr sz="1000" dirty="0">
              <a:solidFill>
                <a:srgbClr val="535353"/>
              </a:solidFill>
              <a:latin typeface="Gill Sans"/>
              <a:ea typeface="Gill Sans"/>
              <a:cs typeface="Gill Sans"/>
              <a:sym typeface="Gill Sans"/>
            </a:endParaRPr>
          </a:p>
        </p:txBody>
      </p:sp>
      <p:sp>
        <p:nvSpPr>
          <p:cNvPr id="1877" name="Google Shape;1877;p105"/>
          <p:cNvSpPr/>
          <p:nvPr/>
        </p:nvSpPr>
        <p:spPr>
          <a:xfrm rot="10800000" flipH="1">
            <a:off x="1865379" y="3566831"/>
            <a:ext cx="4187306" cy="524739"/>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905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878" name="Google Shape;1878;p105"/>
          <p:cNvSpPr/>
          <p:nvPr/>
        </p:nvSpPr>
        <p:spPr>
          <a:xfrm flipH="1">
            <a:off x="1347094" y="3466648"/>
            <a:ext cx="220134" cy="230049"/>
          </a:xfrm>
          <a:prstGeom prst="ellipse">
            <a:avLst/>
          </a:prstGeom>
          <a:solidFill>
            <a:srgbClr val="FFBAC7"/>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879" name="Google Shape;1879;p105"/>
          <p:cNvSpPr/>
          <p:nvPr/>
        </p:nvSpPr>
        <p:spPr>
          <a:xfrm rot="10800000" flipH="1">
            <a:off x="1865391" y="3595597"/>
            <a:ext cx="4187306" cy="49597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cxnSp>
        <p:nvCxnSpPr>
          <p:cNvPr id="1880" name="Google Shape;1880;p105"/>
          <p:cNvCxnSpPr/>
          <p:nvPr/>
        </p:nvCxnSpPr>
        <p:spPr>
          <a:xfrm>
            <a:off x="1567228" y="3582615"/>
            <a:ext cx="298163" cy="12984"/>
          </a:xfrm>
          <a:prstGeom prst="straightConnector1">
            <a:avLst/>
          </a:prstGeom>
          <a:noFill/>
          <a:ln w="28575" cap="rnd" cmpd="sng">
            <a:solidFill>
              <a:srgbClr val="FF0000"/>
            </a:solidFill>
            <a:prstDash val="solid"/>
            <a:round/>
            <a:headEnd type="none" w="sm" len="sm"/>
            <a:tailEnd type="none" w="sm" len="sm"/>
          </a:ln>
        </p:spPr>
      </p:cxnSp>
      <p:cxnSp>
        <p:nvCxnSpPr>
          <p:cNvPr id="1881" name="Google Shape;1881;p105"/>
          <p:cNvCxnSpPr/>
          <p:nvPr/>
        </p:nvCxnSpPr>
        <p:spPr>
          <a:xfrm rot="10800000">
            <a:off x="1379332" y="3501280"/>
            <a:ext cx="192130" cy="80617"/>
          </a:xfrm>
          <a:prstGeom prst="straightConnector1">
            <a:avLst/>
          </a:prstGeom>
          <a:noFill/>
          <a:ln w="28575" cap="rnd" cmpd="sng">
            <a:solidFill>
              <a:srgbClr val="FF0000"/>
            </a:solidFill>
            <a:prstDash val="solid"/>
            <a:round/>
            <a:headEnd type="none" w="sm" len="sm"/>
            <a:tailEnd type="none" w="sm" len="sm"/>
          </a:ln>
        </p:spPr>
      </p:cxnSp>
      <p:sp>
        <p:nvSpPr>
          <p:cNvPr id="1835" name="Google Shape;1835;p105"/>
          <p:cNvSpPr/>
          <p:nvPr/>
        </p:nvSpPr>
        <p:spPr>
          <a:xfrm flipH="1">
            <a:off x="6342427" y="4033863"/>
            <a:ext cx="220134" cy="230049"/>
          </a:xfrm>
          <a:prstGeom prst="ellipse">
            <a:avLst/>
          </a:prstGeom>
          <a:solidFill>
            <a:srgbClr val="FFBAC7"/>
          </a:solidFill>
          <a:ln w="952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cxnSp>
        <p:nvCxnSpPr>
          <p:cNvPr id="1882" name="Google Shape;1882;p105"/>
          <p:cNvCxnSpPr>
            <a:stCxn id="1835" idx="2"/>
          </p:cNvCxnSpPr>
          <p:nvPr/>
        </p:nvCxnSpPr>
        <p:spPr>
          <a:xfrm rot="10800000" flipH="1">
            <a:off x="6562561" y="3507187"/>
            <a:ext cx="880200" cy="641700"/>
          </a:xfrm>
          <a:prstGeom prst="straightConnector1">
            <a:avLst/>
          </a:prstGeom>
          <a:noFill/>
          <a:ln w="28575" cap="rnd" cmpd="sng">
            <a:solidFill>
              <a:srgbClr val="FF0000"/>
            </a:solidFill>
            <a:prstDash val="solid"/>
            <a:round/>
            <a:headEnd type="none" w="sm" len="sm"/>
            <a:tailEnd type="triangle" w="med" len="med"/>
          </a:ln>
        </p:spPr>
      </p:cxnSp>
      <p:cxnSp>
        <p:nvCxnSpPr>
          <p:cNvPr id="1883" name="Google Shape;1883;p105"/>
          <p:cNvCxnSpPr>
            <a:stCxn id="1877" idx="2"/>
          </p:cNvCxnSpPr>
          <p:nvPr/>
        </p:nvCxnSpPr>
        <p:spPr>
          <a:xfrm>
            <a:off x="6052685" y="4091570"/>
            <a:ext cx="278100" cy="72600"/>
          </a:xfrm>
          <a:prstGeom prst="straightConnector1">
            <a:avLst/>
          </a:prstGeom>
          <a:noFill/>
          <a:ln w="28575" cap="rnd" cmpd="sng">
            <a:solidFill>
              <a:srgbClr val="FF0000"/>
            </a:solidFill>
            <a:prstDash val="solid"/>
            <a:round/>
            <a:headEnd type="none" w="sm" len="sm"/>
            <a:tailEnd type="none" w="sm" len="sm"/>
          </a:ln>
        </p:spPr>
      </p:cxnSp>
      <p:cxnSp>
        <p:nvCxnSpPr>
          <p:cNvPr id="1884" name="Google Shape;1884;p105"/>
          <p:cNvCxnSpPr/>
          <p:nvPr/>
        </p:nvCxnSpPr>
        <p:spPr>
          <a:xfrm rot="10800000">
            <a:off x="923451" y="3484788"/>
            <a:ext cx="455089" cy="14156"/>
          </a:xfrm>
          <a:prstGeom prst="straightConnector1">
            <a:avLst/>
          </a:prstGeom>
          <a:noFill/>
          <a:ln w="28575" cap="rnd" cmpd="sng">
            <a:solidFill>
              <a:srgbClr val="FF0000"/>
            </a:solidFill>
            <a:prstDash val="solid"/>
            <a:round/>
            <a:headEnd type="none" w="sm" len="sm"/>
            <a:tailEnd type="none" w="sm" len="sm"/>
          </a:ln>
        </p:spPr>
      </p:cxnSp>
      <p:cxnSp>
        <p:nvCxnSpPr>
          <p:cNvPr id="1885" name="Google Shape;1885;p105"/>
          <p:cNvCxnSpPr>
            <a:stCxn id="1833" idx="1"/>
            <a:endCxn id="1826" idx="3"/>
          </p:cNvCxnSpPr>
          <p:nvPr/>
        </p:nvCxnSpPr>
        <p:spPr>
          <a:xfrm flipH="1">
            <a:off x="6541496" y="3308740"/>
            <a:ext cx="1046700" cy="79500"/>
          </a:xfrm>
          <a:prstGeom prst="straightConnector1">
            <a:avLst/>
          </a:prstGeom>
          <a:noFill/>
          <a:ln w="25400" cap="flat" cmpd="sng">
            <a:solidFill>
              <a:srgbClr val="504B4B"/>
            </a:solidFill>
            <a:prstDash val="solid"/>
            <a:round/>
            <a:headEnd type="none" w="sm" len="sm"/>
            <a:tailEnd type="none" w="sm" len="sm"/>
          </a:ln>
        </p:spPr>
      </p:cxnSp>
      <p:sp>
        <p:nvSpPr>
          <p:cNvPr id="1886" name="Google Shape;1886;p105"/>
          <p:cNvSpPr txBox="1"/>
          <p:nvPr/>
        </p:nvSpPr>
        <p:spPr>
          <a:xfrm>
            <a:off x="5672272" y="3457575"/>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sz="1200" b="0" i="0" u="none" strike="noStrike" cap="none" dirty="0">
              <a:solidFill>
                <a:srgbClr val="333333"/>
              </a:solidFill>
              <a:latin typeface="Arial"/>
              <a:ea typeface="Arial"/>
              <a:cs typeface="Arial"/>
              <a:sym typeface="Arial"/>
            </a:endParaRPr>
          </a:p>
        </p:txBody>
      </p:sp>
      <p:sp>
        <p:nvSpPr>
          <p:cNvPr id="1887" name="Google Shape;1887;p105"/>
          <p:cNvSpPr/>
          <p:nvPr/>
        </p:nvSpPr>
        <p:spPr>
          <a:xfrm>
            <a:off x="6602134" y="4259113"/>
            <a:ext cx="1422397" cy="233184"/>
          </a:xfrm>
          <a:prstGeom prst="roundRect">
            <a:avLst>
              <a:gd name="adj" fmla="val 16667"/>
            </a:avLst>
          </a:prstGeom>
          <a:solidFill>
            <a:srgbClr val="FFBAC7">
              <a:alpha val="64705"/>
            </a:srgbClr>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dirty="0">
                <a:solidFill>
                  <a:srgbClr val="535353"/>
                </a:solidFill>
                <a:latin typeface="Gill Sans"/>
                <a:ea typeface="Gill Sans"/>
                <a:cs typeface="Gill Sans"/>
                <a:sym typeface="Gill Sans"/>
              </a:rPr>
              <a:t>PE3 DF For EVI 425</a:t>
            </a:r>
            <a:endParaRPr sz="1000" dirty="0">
              <a:solidFill>
                <a:srgbClr val="535353"/>
              </a:solidFill>
              <a:latin typeface="Gill Sans"/>
              <a:ea typeface="Gill Sans"/>
              <a:cs typeface="Gill Sans"/>
              <a:sym typeface="Gill Sans"/>
            </a:endParaRPr>
          </a:p>
        </p:txBody>
      </p:sp>
      <p:pic>
        <p:nvPicPr>
          <p:cNvPr id="2" name="Picture 1">
            <a:extLst>
              <a:ext uri="{FF2B5EF4-FFF2-40B4-BE49-F238E27FC236}">
                <a16:creationId xmlns:a16="http://schemas.microsoft.com/office/drawing/2014/main" id="{CD25C230-5817-BC42-A210-C559DA39C014}"/>
              </a:ext>
            </a:extLst>
          </p:cNvPr>
          <p:cNvPicPr>
            <a:picLocks noChangeAspect="1"/>
          </p:cNvPicPr>
          <p:nvPr/>
        </p:nvPicPr>
        <p:blipFill>
          <a:blip r:embed="rId8"/>
          <a:stretch>
            <a:fillRect/>
          </a:stretch>
        </p:blipFill>
        <p:spPr>
          <a:xfrm>
            <a:off x="0" y="0"/>
            <a:ext cx="9144000" cy="5143500"/>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891"/>
        <p:cNvGrpSpPr/>
        <p:nvPr/>
      </p:nvGrpSpPr>
      <p:grpSpPr>
        <a:xfrm>
          <a:off x="0" y="0"/>
          <a:ext cx="0" cy="0"/>
          <a:chOff x="0" y="0"/>
          <a:chExt cx="0" cy="0"/>
        </a:xfrm>
      </p:grpSpPr>
      <p:sp>
        <p:nvSpPr>
          <p:cNvPr id="1892" name="Google Shape;1892;p106"/>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dirty="0"/>
              <a:t>EVPN VPWS FXC</a:t>
            </a:r>
            <a:br>
              <a:rPr lang="en-US" sz="3600" dirty="0"/>
            </a:br>
            <a:r>
              <a:rPr lang="en-US" sz="1800" dirty="0"/>
              <a:t>Extensions to VPWS with Flexible Cross Connect</a:t>
            </a:r>
            <a:endParaRPr sz="18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896"/>
        <p:cNvGrpSpPr/>
        <p:nvPr/>
      </p:nvGrpSpPr>
      <p:grpSpPr>
        <a:xfrm>
          <a:off x="0" y="0"/>
          <a:ext cx="0" cy="0"/>
          <a:chOff x="0" y="0"/>
          <a:chExt cx="0" cy="0"/>
        </a:xfrm>
      </p:grpSpPr>
      <p:sp>
        <p:nvSpPr>
          <p:cNvPr id="1897" name="Google Shape;1897;p107"/>
          <p:cNvSpPr txBox="1">
            <a:spLocks noGrp="1"/>
          </p:cNvSpPr>
          <p:nvPr>
            <p:ph type="title"/>
          </p:nvPr>
        </p:nvSpPr>
        <p:spPr>
          <a:xfrm>
            <a:off x="457202" y="348662"/>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Why EVPN VPWS FXC ? =&gt; Scale !!!</a:t>
            </a:r>
            <a:endParaRPr dirty="0"/>
          </a:p>
        </p:txBody>
      </p:sp>
      <p:sp>
        <p:nvSpPr>
          <p:cNvPr id="1898" name="Google Shape;1898;p107"/>
          <p:cNvSpPr/>
          <p:nvPr/>
        </p:nvSpPr>
        <p:spPr>
          <a:xfrm>
            <a:off x="457779" y="857752"/>
            <a:ext cx="8154825" cy="1227968"/>
          </a:xfrm>
          <a:prstGeom prst="rect">
            <a:avLst/>
          </a:prstGeom>
          <a:noFill/>
          <a:ln>
            <a:noFill/>
          </a:ln>
        </p:spPr>
        <p:txBody>
          <a:bodyPr spcFirstLastPara="1" wrap="square" lIns="97625" tIns="48800" rIns="97625" bIns="48800" anchor="t" anchorCtr="0">
            <a:noAutofit/>
          </a:bodyPr>
          <a:lstStyle/>
          <a:p>
            <a:pPr marL="285750" marR="0" lvl="0" indent="-285750" algn="l" rtl="0">
              <a:spcBef>
                <a:spcPts val="0"/>
              </a:spcBef>
              <a:spcAft>
                <a:spcPts val="0"/>
              </a:spcAft>
              <a:buClr>
                <a:srgbClr val="888888"/>
              </a:buClr>
              <a:buSzPts val="1600"/>
              <a:buFont typeface="Arial" panose="020B0604020202020204" pitchFamily="34" charset="0"/>
              <a:buChar char="•"/>
            </a:pPr>
            <a:r>
              <a:rPr lang="en-US" sz="1600" dirty="0">
                <a:solidFill>
                  <a:srgbClr val="141313"/>
                </a:solidFill>
                <a:latin typeface="Arial"/>
                <a:ea typeface="Arial"/>
                <a:cs typeface="Arial"/>
                <a:sym typeface="Arial"/>
              </a:rPr>
              <a:t>Significantly reduce number of PWs by multiplexing VLANs across many interfaces</a:t>
            </a:r>
            <a:endParaRPr dirty="0"/>
          </a:p>
          <a:p>
            <a:pPr marL="285750" marR="0" lvl="0" indent="-285750" algn="l" rtl="0">
              <a:spcBef>
                <a:spcPts val="450"/>
              </a:spcBef>
              <a:spcAft>
                <a:spcPts val="0"/>
              </a:spcAft>
              <a:buClr>
                <a:srgbClr val="888888"/>
              </a:buClr>
              <a:buSzPts val="1600"/>
              <a:buFont typeface="Arial" panose="020B0604020202020204" pitchFamily="34" charset="0"/>
              <a:buChar char="•"/>
            </a:pPr>
            <a:r>
              <a:rPr lang="en-US" sz="1600" dirty="0">
                <a:solidFill>
                  <a:srgbClr val="141313"/>
                </a:solidFill>
                <a:latin typeface="Arial"/>
                <a:ea typeface="Arial"/>
                <a:cs typeface="Arial"/>
                <a:sym typeface="Arial"/>
              </a:rPr>
              <a:t>Reduce BGP signaling as much as possible (e.g., not to signal every VLAN/AC)</a:t>
            </a:r>
            <a:endParaRPr dirty="0"/>
          </a:p>
          <a:p>
            <a:pPr marL="285750" marR="0" lvl="0" indent="-285750" algn="l" rtl="0">
              <a:spcBef>
                <a:spcPts val="450"/>
              </a:spcBef>
              <a:spcAft>
                <a:spcPts val="0"/>
              </a:spcAft>
              <a:buClr>
                <a:srgbClr val="888888"/>
              </a:buClr>
              <a:buSzPts val="1600"/>
              <a:buFont typeface="Arial" panose="020B0604020202020204" pitchFamily="34" charset="0"/>
              <a:buChar char="•"/>
            </a:pPr>
            <a:r>
              <a:rPr lang="en-US" sz="1600" dirty="0">
                <a:solidFill>
                  <a:srgbClr val="141313"/>
                </a:solidFill>
                <a:latin typeface="Arial"/>
                <a:ea typeface="Arial"/>
                <a:cs typeface="Arial"/>
                <a:sym typeface="Arial"/>
              </a:rPr>
              <a:t>Still maintain support for All-Active (LAG) and Single-Active multi-homing and mass MAC withdrawal, VLAN translation</a:t>
            </a:r>
            <a:endParaRPr sz="1600" dirty="0">
              <a:solidFill>
                <a:srgbClr val="141313"/>
              </a:solidFill>
              <a:latin typeface="Arial"/>
              <a:ea typeface="Arial"/>
              <a:cs typeface="Arial"/>
              <a:sym typeface="Arial"/>
            </a:endParaRPr>
          </a:p>
        </p:txBody>
      </p:sp>
      <p:sp>
        <p:nvSpPr>
          <p:cNvPr id="1899" name="Google Shape;1899;p107"/>
          <p:cNvSpPr/>
          <p:nvPr/>
        </p:nvSpPr>
        <p:spPr>
          <a:xfrm>
            <a:off x="980190" y="4492220"/>
            <a:ext cx="6824549" cy="33855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000" u="sng" dirty="0">
                <a:solidFill>
                  <a:schemeClr val="hlink"/>
                </a:solidFill>
                <a:latin typeface="Arial"/>
                <a:ea typeface="Arial"/>
                <a:cs typeface="Arial"/>
                <a:sym typeface="Arial"/>
                <a:hlinkClick r:id="rId3"/>
              </a:rPr>
              <a:t>https://tools.ietf.org/html/draft-ietf-bess-evpn-vpws-fxc-00</a:t>
            </a:r>
            <a:endParaRPr sz="1000" dirty="0">
              <a:solidFill>
                <a:schemeClr val="dk1"/>
              </a:solidFill>
              <a:latin typeface="Arial"/>
              <a:ea typeface="Arial"/>
              <a:cs typeface="Arial"/>
              <a:sym typeface="Arial"/>
            </a:endParaRPr>
          </a:p>
        </p:txBody>
      </p:sp>
      <p:grpSp>
        <p:nvGrpSpPr>
          <p:cNvPr id="1900" name="Google Shape;1900;p107"/>
          <p:cNvGrpSpPr/>
          <p:nvPr/>
        </p:nvGrpSpPr>
        <p:grpSpPr>
          <a:xfrm>
            <a:off x="118484" y="1998455"/>
            <a:ext cx="9025516" cy="2570441"/>
            <a:chOff x="118484" y="2093346"/>
            <a:chExt cx="9025516" cy="2570441"/>
          </a:xfrm>
        </p:grpSpPr>
        <p:grpSp>
          <p:nvGrpSpPr>
            <p:cNvPr id="1901" name="Google Shape;1901;p107"/>
            <p:cNvGrpSpPr/>
            <p:nvPr/>
          </p:nvGrpSpPr>
          <p:grpSpPr>
            <a:xfrm>
              <a:off x="118484" y="2247838"/>
              <a:ext cx="9025516" cy="2415949"/>
              <a:chOff x="59244" y="1919225"/>
              <a:chExt cx="9025516" cy="2415949"/>
            </a:xfrm>
          </p:grpSpPr>
          <p:sp>
            <p:nvSpPr>
              <p:cNvPr id="1902" name="Google Shape;1902;p107"/>
              <p:cNvSpPr txBox="1"/>
              <p:nvPr/>
            </p:nvSpPr>
            <p:spPr>
              <a:xfrm flipH="1">
                <a:off x="1050211" y="4058175"/>
                <a:ext cx="737702"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CE1000</a:t>
                </a:r>
                <a:endParaRPr dirty="0"/>
              </a:p>
            </p:txBody>
          </p:sp>
          <p:grpSp>
            <p:nvGrpSpPr>
              <p:cNvPr id="1903" name="Google Shape;1903;p107"/>
              <p:cNvGrpSpPr/>
              <p:nvPr/>
            </p:nvGrpSpPr>
            <p:grpSpPr>
              <a:xfrm>
                <a:off x="59244" y="1919225"/>
                <a:ext cx="9025516" cy="2301138"/>
                <a:chOff x="95516" y="2505012"/>
                <a:chExt cx="9025516" cy="2301138"/>
              </a:xfrm>
            </p:grpSpPr>
            <p:cxnSp>
              <p:nvCxnSpPr>
                <p:cNvPr id="1904" name="Google Shape;1904;p107"/>
                <p:cNvCxnSpPr/>
                <p:nvPr/>
              </p:nvCxnSpPr>
              <p:spPr>
                <a:xfrm rot="10800000">
                  <a:off x="6540315" y="3119307"/>
                  <a:ext cx="943469" cy="1097948"/>
                </a:xfrm>
                <a:prstGeom prst="straightConnector1">
                  <a:avLst/>
                </a:prstGeom>
                <a:noFill/>
                <a:ln w="12700" cap="flat" cmpd="sng">
                  <a:solidFill>
                    <a:srgbClr val="333333"/>
                  </a:solidFill>
                  <a:prstDash val="solid"/>
                  <a:round/>
                  <a:headEnd type="none" w="sm" len="sm"/>
                  <a:tailEnd type="none" w="sm" len="sm"/>
                </a:ln>
              </p:spPr>
            </p:cxnSp>
            <p:sp>
              <p:nvSpPr>
                <p:cNvPr id="1905" name="Google Shape;1905;p107"/>
                <p:cNvSpPr txBox="1"/>
                <p:nvPr/>
              </p:nvSpPr>
              <p:spPr>
                <a:xfrm>
                  <a:off x="241024" y="3243616"/>
                  <a:ext cx="462765"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fld id="{00000000-1234-1234-1234-123412341234}" type="slidenum">
                    <a:rPr lang="en-US" sz="800">
                      <a:solidFill>
                        <a:srgbClr val="FFFFFE"/>
                      </a:solidFill>
                      <a:latin typeface="Helvetica Neue"/>
                      <a:ea typeface="Helvetica Neue"/>
                      <a:cs typeface="Helvetica Neue"/>
                      <a:sym typeface="Helvetica Neue"/>
                    </a:rPr>
                    <a:t>32</a:t>
                  </a:fld>
                  <a:endParaRPr sz="800" dirty="0">
                    <a:solidFill>
                      <a:srgbClr val="FFFFFE"/>
                    </a:solidFill>
                    <a:latin typeface="Helvetica Neue"/>
                    <a:ea typeface="Helvetica Neue"/>
                    <a:cs typeface="Helvetica Neue"/>
                    <a:sym typeface="Helvetica Neue"/>
                  </a:endParaRPr>
                </a:p>
              </p:txBody>
            </p:sp>
            <p:cxnSp>
              <p:nvCxnSpPr>
                <p:cNvPr id="1906" name="Google Shape;1906;p107"/>
                <p:cNvCxnSpPr/>
                <p:nvPr/>
              </p:nvCxnSpPr>
              <p:spPr>
                <a:xfrm flipH="1">
                  <a:off x="712917" y="3316786"/>
                  <a:ext cx="247000" cy="1"/>
                </a:xfrm>
                <a:prstGeom prst="straightConnector1">
                  <a:avLst/>
                </a:prstGeom>
                <a:noFill/>
                <a:ln w="19050" cap="flat" cmpd="sng">
                  <a:solidFill>
                    <a:schemeClr val="dk1"/>
                  </a:solidFill>
                  <a:prstDash val="solid"/>
                  <a:round/>
                  <a:headEnd type="oval" w="med" len="med"/>
                  <a:tailEnd type="oval" w="med" len="med"/>
                </a:ln>
              </p:spPr>
            </p:cxnSp>
            <p:sp>
              <p:nvSpPr>
                <p:cNvPr id="1907" name="Google Shape;1907;p107"/>
                <p:cNvSpPr txBox="1"/>
                <p:nvPr/>
              </p:nvSpPr>
              <p:spPr>
                <a:xfrm>
                  <a:off x="283930" y="3852854"/>
                  <a:ext cx="462765" cy="273845"/>
                </a:xfrm>
                <a:prstGeom prst="rect">
                  <a:avLst/>
                </a:prstGeom>
                <a:noFill/>
                <a:ln>
                  <a:noFill/>
                </a:ln>
              </p:spPr>
              <p:txBody>
                <a:bodyPr spcFirstLastPara="1" wrap="square" lIns="97625" tIns="48800" rIns="97625" bIns="48800" anchor="ctr" anchorCtr="0">
                  <a:noAutofit/>
                </a:bodyPr>
                <a:lstStyle/>
                <a:p>
                  <a:pPr marL="0" marR="0" lvl="0" indent="0" algn="l" rtl="0">
                    <a:spcBef>
                      <a:spcPts val="0"/>
                    </a:spcBef>
                    <a:spcAft>
                      <a:spcPts val="0"/>
                    </a:spcAft>
                    <a:buNone/>
                  </a:pPr>
                  <a:fld id="{00000000-1234-1234-1234-123412341234}" type="slidenum">
                    <a:rPr lang="en-US" sz="800">
                      <a:solidFill>
                        <a:srgbClr val="FFFFFE"/>
                      </a:solidFill>
                      <a:latin typeface="Helvetica Neue"/>
                      <a:ea typeface="Helvetica Neue"/>
                      <a:cs typeface="Helvetica Neue"/>
                      <a:sym typeface="Helvetica Neue"/>
                    </a:rPr>
                    <a:t>32</a:t>
                  </a:fld>
                  <a:endParaRPr sz="800" dirty="0">
                    <a:solidFill>
                      <a:srgbClr val="FFFFFE"/>
                    </a:solidFill>
                    <a:latin typeface="Helvetica Neue"/>
                    <a:ea typeface="Helvetica Neue"/>
                    <a:cs typeface="Helvetica Neue"/>
                    <a:sym typeface="Helvetica Neue"/>
                  </a:endParaRPr>
                </a:p>
              </p:txBody>
            </p:sp>
            <p:pic>
              <p:nvPicPr>
                <p:cNvPr id="1908" name="Google Shape;1908;p107"/>
                <p:cNvPicPr preferRelativeResize="0"/>
                <p:nvPr/>
              </p:nvPicPr>
              <p:blipFill rotWithShape="1">
                <a:blip r:embed="rId4">
                  <a:alphaModFix/>
                </a:blip>
                <a:srcRect/>
                <a:stretch/>
              </p:blipFill>
              <p:spPr>
                <a:xfrm>
                  <a:off x="1239801" y="3535149"/>
                  <a:ext cx="365441" cy="368761"/>
                </a:xfrm>
                <a:prstGeom prst="rect">
                  <a:avLst/>
                </a:prstGeom>
                <a:noFill/>
                <a:ln>
                  <a:noFill/>
                </a:ln>
              </p:spPr>
            </p:pic>
            <p:cxnSp>
              <p:nvCxnSpPr>
                <p:cNvPr id="1909" name="Google Shape;1909;p107"/>
                <p:cNvCxnSpPr/>
                <p:nvPr/>
              </p:nvCxnSpPr>
              <p:spPr>
                <a:xfrm rot="10800000">
                  <a:off x="972275" y="3728598"/>
                  <a:ext cx="261975" cy="1"/>
                </a:xfrm>
                <a:prstGeom prst="straightConnector1">
                  <a:avLst/>
                </a:prstGeom>
                <a:noFill/>
                <a:ln w="19050" cap="flat" cmpd="sng">
                  <a:solidFill>
                    <a:schemeClr val="dk1"/>
                  </a:solidFill>
                  <a:prstDash val="solid"/>
                  <a:round/>
                  <a:headEnd type="oval" w="med" len="med"/>
                  <a:tailEnd type="oval" w="med" len="med"/>
                </a:ln>
              </p:spPr>
            </p:cxnSp>
            <p:cxnSp>
              <p:nvCxnSpPr>
                <p:cNvPr id="1910" name="Google Shape;1910;p107"/>
                <p:cNvCxnSpPr/>
                <p:nvPr/>
              </p:nvCxnSpPr>
              <p:spPr>
                <a:xfrm flipH="1">
                  <a:off x="710222" y="3931532"/>
                  <a:ext cx="247000" cy="1"/>
                </a:xfrm>
                <a:prstGeom prst="straightConnector1">
                  <a:avLst/>
                </a:prstGeom>
                <a:noFill/>
                <a:ln w="19050" cap="flat" cmpd="sng">
                  <a:solidFill>
                    <a:schemeClr val="dk1"/>
                  </a:solidFill>
                  <a:prstDash val="solid"/>
                  <a:round/>
                  <a:headEnd type="oval" w="med" len="med"/>
                  <a:tailEnd type="oval" w="med" len="med"/>
                </a:ln>
              </p:spPr>
            </p:cxnSp>
            <p:sp>
              <p:nvSpPr>
                <p:cNvPr id="1911" name="Google Shape;1911;p107"/>
                <p:cNvSpPr txBox="1"/>
                <p:nvPr/>
              </p:nvSpPr>
              <p:spPr>
                <a:xfrm flipH="1">
                  <a:off x="1181861" y="3858560"/>
                  <a:ext cx="482825"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1912" name="Google Shape;1912;p107"/>
                <p:cNvCxnSpPr/>
                <p:nvPr/>
              </p:nvCxnSpPr>
              <p:spPr>
                <a:xfrm>
                  <a:off x="1431221" y="4140349"/>
                  <a:ext cx="2902" cy="125171"/>
                </a:xfrm>
                <a:prstGeom prst="straightConnector1">
                  <a:avLst/>
                </a:prstGeom>
                <a:noFill/>
                <a:ln w="28575" cap="rnd" cmpd="sng">
                  <a:solidFill>
                    <a:srgbClr val="333333"/>
                  </a:solidFill>
                  <a:prstDash val="dash"/>
                  <a:round/>
                  <a:headEnd type="none" w="sm" len="sm"/>
                  <a:tailEnd type="none" w="sm" len="sm"/>
                </a:ln>
              </p:spPr>
            </p:cxnSp>
            <p:pic>
              <p:nvPicPr>
                <p:cNvPr id="1913" name="Google Shape;1913;p107"/>
                <p:cNvPicPr preferRelativeResize="0"/>
                <p:nvPr/>
              </p:nvPicPr>
              <p:blipFill rotWithShape="1">
                <a:blip r:embed="rId4">
                  <a:alphaModFix/>
                </a:blip>
                <a:srcRect/>
                <a:stretch/>
              </p:blipFill>
              <p:spPr>
                <a:xfrm>
                  <a:off x="1248500" y="4294008"/>
                  <a:ext cx="365441" cy="368761"/>
                </a:xfrm>
                <a:prstGeom prst="rect">
                  <a:avLst/>
                </a:prstGeom>
                <a:noFill/>
                <a:ln>
                  <a:noFill/>
                </a:ln>
              </p:spPr>
            </p:pic>
            <p:cxnSp>
              <p:nvCxnSpPr>
                <p:cNvPr id="1914" name="Google Shape;1914;p107"/>
                <p:cNvCxnSpPr/>
                <p:nvPr/>
              </p:nvCxnSpPr>
              <p:spPr>
                <a:xfrm rot="10800000">
                  <a:off x="988907" y="4482693"/>
                  <a:ext cx="261975" cy="1"/>
                </a:xfrm>
                <a:prstGeom prst="straightConnector1">
                  <a:avLst/>
                </a:prstGeom>
                <a:noFill/>
                <a:ln w="19050" cap="flat" cmpd="sng">
                  <a:solidFill>
                    <a:schemeClr val="dk1"/>
                  </a:solidFill>
                  <a:prstDash val="solid"/>
                  <a:round/>
                  <a:headEnd type="oval" w="med" len="med"/>
                  <a:tailEnd type="oval" w="med" len="med"/>
                </a:ln>
              </p:spPr>
            </p:cxnSp>
            <p:cxnSp>
              <p:nvCxnSpPr>
                <p:cNvPr id="1915" name="Google Shape;1915;p107"/>
                <p:cNvCxnSpPr/>
                <p:nvPr/>
              </p:nvCxnSpPr>
              <p:spPr>
                <a:xfrm flipH="1">
                  <a:off x="729874" y="4685627"/>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1916" name="Google Shape;1916;p107"/>
                <p:cNvCxnSpPr/>
                <p:nvPr/>
              </p:nvCxnSpPr>
              <p:spPr>
                <a:xfrm rot="10800000" flipH="1">
                  <a:off x="1605242" y="3711519"/>
                  <a:ext cx="468459" cy="8011"/>
                </a:xfrm>
                <a:prstGeom prst="straightConnector1">
                  <a:avLst/>
                </a:prstGeom>
                <a:noFill/>
                <a:ln w="12700" cap="flat" cmpd="sng">
                  <a:solidFill>
                    <a:srgbClr val="333333"/>
                  </a:solidFill>
                  <a:prstDash val="solid"/>
                  <a:round/>
                  <a:headEnd type="none" w="sm" len="sm"/>
                  <a:tailEnd type="none" w="sm" len="sm"/>
                </a:ln>
              </p:spPr>
            </p:cxnSp>
            <p:cxnSp>
              <p:nvCxnSpPr>
                <p:cNvPr id="1917" name="Google Shape;1917;p107"/>
                <p:cNvCxnSpPr/>
                <p:nvPr/>
              </p:nvCxnSpPr>
              <p:spPr>
                <a:xfrm rot="10800000" flipH="1">
                  <a:off x="1613941" y="3711519"/>
                  <a:ext cx="459760" cy="766870"/>
                </a:xfrm>
                <a:prstGeom prst="straightConnector1">
                  <a:avLst/>
                </a:prstGeom>
                <a:noFill/>
                <a:ln w="12700" cap="flat" cmpd="sng">
                  <a:solidFill>
                    <a:srgbClr val="333333"/>
                  </a:solidFill>
                  <a:prstDash val="solid"/>
                  <a:round/>
                  <a:headEnd type="none" w="sm" len="sm"/>
                  <a:tailEnd type="none" w="sm" len="sm"/>
                </a:ln>
              </p:spPr>
            </p:cxnSp>
            <p:cxnSp>
              <p:nvCxnSpPr>
                <p:cNvPr id="1918" name="Google Shape;1918;p107"/>
                <p:cNvCxnSpPr/>
                <p:nvPr/>
              </p:nvCxnSpPr>
              <p:spPr>
                <a:xfrm flipH="1">
                  <a:off x="6540315" y="2765896"/>
                  <a:ext cx="911130" cy="353411"/>
                </a:xfrm>
                <a:prstGeom prst="straightConnector1">
                  <a:avLst/>
                </a:prstGeom>
                <a:noFill/>
                <a:ln w="12700" cap="flat" cmpd="sng">
                  <a:solidFill>
                    <a:srgbClr val="333333"/>
                  </a:solidFill>
                  <a:prstDash val="solid"/>
                  <a:round/>
                  <a:headEnd type="none" w="sm" len="sm"/>
                  <a:tailEnd type="none" w="sm" len="sm"/>
                </a:ln>
              </p:spPr>
            </p:cxnSp>
            <p:cxnSp>
              <p:nvCxnSpPr>
                <p:cNvPr id="1919" name="Google Shape;1919;p107"/>
                <p:cNvCxnSpPr/>
                <p:nvPr/>
              </p:nvCxnSpPr>
              <p:spPr>
                <a:xfrm rot="10800000">
                  <a:off x="6540315" y="3119307"/>
                  <a:ext cx="952849" cy="339089"/>
                </a:xfrm>
                <a:prstGeom prst="straightConnector1">
                  <a:avLst/>
                </a:prstGeom>
                <a:noFill/>
                <a:ln w="12700" cap="flat" cmpd="sng">
                  <a:solidFill>
                    <a:srgbClr val="333333"/>
                  </a:solidFill>
                  <a:prstDash val="solid"/>
                  <a:round/>
                  <a:headEnd type="none" w="sm" len="sm"/>
                  <a:tailEnd type="none" w="sm" len="sm"/>
                </a:ln>
              </p:spPr>
            </p:cxnSp>
            <p:sp>
              <p:nvSpPr>
                <p:cNvPr id="1920" name="Google Shape;1920;p107"/>
                <p:cNvSpPr/>
                <p:nvPr/>
              </p:nvSpPr>
              <p:spPr>
                <a:xfrm>
                  <a:off x="6654147" y="3146935"/>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921" name="Google Shape;1921;p107"/>
                <p:cNvSpPr/>
                <p:nvPr/>
              </p:nvSpPr>
              <p:spPr>
                <a:xfrm>
                  <a:off x="6650972" y="3053244"/>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922" name="Google Shape;1922;p107"/>
                <p:cNvSpPr/>
                <p:nvPr/>
              </p:nvSpPr>
              <p:spPr>
                <a:xfrm>
                  <a:off x="6650972" y="3802564"/>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923" name="Google Shape;1923;p107"/>
                <p:cNvSpPr/>
                <p:nvPr/>
              </p:nvSpPr>
              <p:spPr>
                <a:xfrm>
                  <a:off x="6660497" y="4033659"/>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1924" name="Google Shape;1924;p107"/>
                <p:cNvGrpSpPr/>
                <p:nvPr/>
              </p:nvGrpSpPr>
              <p:grpSpPr>
                <a:xfrm>
                  <a:off x="95516" y="2845824"/>
                  <a:ext cx="870526" cy="526780"/>
                  <a:chOff x="95516" y="2845824"/>
                  <a:chExt cx="870526" cy="526780"/>
                </a:xfrm>
              </p:grpSpPr>
              <p:cxnSp>
                <p:nvCxnSpPr>
                  <p:cNvPr id="1925" name="Google Shape;1925;p107"/>
                  <p:cNvCxnSpPr/>
                  <p:nvPr/>
                </p:nvCxnSpPr>
                <p:spPr>
                  <a:xfrm rot="10800000" flipH="1">
                    <a:off x="960242" y="2925173"/>
                    <a:ext cx="5800" cy="383768"/>
                  </a:xfrm>
                  <a:prstGeom prst="straightConnector1">
                    <a:avLst/>
                  </a:prstGeom>
                  <a:noFill/>
                  <a:ln w="19050" cap="flat" cmpd="sng">
                    <a:solidFill>
                      <a:schemeClr val="dk1"/>
                    </a:solidFill>
                    <a:prstDash val="solid"/>
                    <a:round/>
                    <a:headEnd type="oval" w="med" len="med"/>
                    <a:tailEnd type="oval" w="med" len="med"/>
                  </a:ln>
                </p:spPr>
              </p:cxnSp>
              <p:cxnSp>
                <p:nvCxnSpPr>
                  <p:cNvPr id="1926" name="Google Shape;1926;p107"/>
                  <p:cNvCxnSpPr/>
                  <p:nvPr/>
                </p:nvCxnSpPr>
                <p:spPr>
                  <a:xfrm flipH="1">
                    <a:off x="714124" y="292517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1927" name="Google Shape;1927;p107"/>
                  <p:cNvCxnSpPr/>
                  <p:nvPr/>
                </p:nvCxnSpPr>
                <p:spPr>
                  <a:xfrm flipH="1">
                    <a:off x="700719" y="3009475"/>
                    <a:ext cx="6701" cy="238008"/>
                  </a:xfrm>
                  <a:prstGeom prst="straightConnector1">
                    <a:avLst/>
                  </a:prstGeom>
                  <a:noFill/>
                  <a:ln w="28575" cap="rnd" cmpd="sng">
                    <a:solidFill>
                      <a:srgbClr val="333333"/>
                    </a:solidFill>
                    <a:prstDash val="dash"/>
                    <a:round/>
                    <a:headEnd type="none" w="sm" len="sm"/>
                    <a:tailEnd type="none" w="sm" len="sm"/>
                  </a:ln>
                </p:spPr>
              </p:cxnSp>
              <p:sp>
                <p:nvSpPr>
                  <p:cNvPr id="1928" name="Google Shape;1928;p107"/>
                  <p:cNvSpPr txBox="1"/>
                  <p:nvPr/>
                </p:nvSpPr>
                <p:spPr>
                  <a:xfrm flipH="1">
                    <a:off x="95516" y="2845824"/>
                    <a:ext cx="57934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29" name="Google Shape;1929;p107"/>
                  <p:cNvSpPr txBox="1"/>
                  <p:nvPr/>
                </p:nvSpPr>
                <p:spPr>
                  <a:xfrm flipH="1">
                    <a:off x="122209" y="3213907"/>
                    <a:ext cx="58143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1930" name="Google Shape;1930;p107"/>
                <p:cNvGrpSpPr/>
                <p:nvPr/>
              </p:nvGrpSpPr>
              <p:grpSpPr>
                <a:xfrm>
                  <a:off x="1884263" y="2505012"/>
                  <a:ext cx="5194755" cy="809535"/>
                  <a:chOff x="1884263" y="2505012"/>
                  <a:chExt cx="5194755" cy="809535"/>
                </a:xfrm>
              </p:grpSpPr>
              <p:cxnSp>
                <p:nvCxnSpPr>
                  <p:cNvPr id="1931" name="Google Shape;1931;p107"/>
                  <p:cNvCxnSpPr/>
                  <p:nvPr/>
                </p:nvCxnSpPr>
                <p:spPr>
                  <a:xfrm>
                    <a:off x="6748042" y="2524871"/>
                    <a:ext cx="33758" cy="549938"/>
                  </a:xfrm>
                  <a:prstGeom prst="straightConnector1">
                    <a:avLst/>
                  </a:prstGeom>
                  <a:noFill/>
                  <a:ln w="25400" cap="flat" cmpd="sng">
                    <a:solidFill>
                      <a:schemeClr val="accent1"/>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1932" name="Google Shape;1932;p107"/>
                  <p:cNvCxnSpPr/>
                  <p:nvPr/>
                </p:nvCxnSpPr>
                <p:spPr>
                  <a:xfrm>
                    <a:off x="6740102" y="2505012"/>
                    <a:ext cx="338916" cy="783614"/>
                  </a:xfrm>
                  <a:prstGeom prst="straightConnector1">
                    <a:avLst/>
                  </a:prstGeom>
                  <a:noFill/>
                  <a:ln w="25400" cap="flat" cmpd="sng">
                    <a:solidFill>
                      <a:schemeClr val="accent1"/>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1933" name="Google Shape;1933;p107"/>
                  <p:cNvCxnSpPr/>
                  <p:nvPr/>
                </p:nvCxnSpPr>
                <p:spPr>
                  <a:xfrm flipH="1">
                    <a:off x="1884263" y="2778592"/>
                    <a:ext cx="139024" cy="535955"/>
                  </a:xfrm>
                  <a:prstGeom prst="straightConnector1">
                    <a:avLst/>
                  </a:prstGeom>
                  <a:noFill/>
                  <a:ln w="25400" cap="flat" cmpd="sng">
                    <a:solidFill>
                      <a:schemeClr val="accent1"/>
                    </a:solidFill>
                    <a:prstDash val="sysDot"/>
                    <a:round/>
                    <a:headEnd type="none" w="sm" len="sm"/>
                    <a:tailEnd type="triangle" w="med" len="med"/>
                  </a:ln>
                  <a:effectLst>
                    <a:outerShdw blurRad="40000" dist="20000" dir="5400000" rotWithShape="0">
                      <a:srgbClr val="000000">
                        <a:alpha val="37647"/>
                      </a:srgbClr>
                    </a:outerShdw>
                  </a:effectLst>
                </p:spPr>
              </p:cxnSp>
            </p:grpSp>
            <p:grpSp>
              <p:nvGrpSpPr>
                <p:cNvPr id="1934" name="Google Shape;1934;p107"/>
                <p:cNvGrpSpPr/>
                <p:nvPr/>
              </p:nvGrpSpPr>
              <p:grpSpPr>
                <a:xfrm>
                  <a:off x="8153586" y="2506793"/>
                  <a:ext cx="938648" cy="526780"/>
                  <a:chOff x="8153586" y="2506793"/>
                  <a:chExt cx="938648" cy="526780"/>
                </a:xfrm>
              </p:grpSpPr>
              <p:cxnSp>
                <p:nvCxnSpPr>
                  <p:cNvPr id="1935" name="Google Shape;1935;p107"/>
                  <p:cNvCxnSpPr/>
                  <p:nvPr/>
                </p:nvCxnSpPr>
                <p:spPr>
                  <a:xfrm rot="10800000">
                    <a:off x="8153586" y="2586142"/>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1936" name="Google Shape;1936;p107"/>
                  <p:cNvCxnSpPr/>
                  <p:nvPr/>
                </p:nvCxnSpPr>
                <p:spPr>
                  <a:xfrm>
                    <a:off x="8158889" y="2586142"/>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1937" name="Google Shape;1937;p107"/>
                  <p:cNvCxnSpPr/>
                  <p:nvPr/>
                </p:nvCxnSpPr>
                <p:spPr>
                  <a:xfrm>
                    <a:off x="8429804" y="2602440"/>
                    <a:ext cx="6714" cy="351785"/>
                  </a:xfrm>
                  <a:prstGeom prst="straightConnector1">
                    <a:avLst/>
                  </a:prstGeom>
                  <a:noFill/>
                  <a:ln w="28575" cap="rnd" cmpd="sng">
                    <a:solidFill>
                      <a:srgbClr val="333333"/>
                    </a:solidFill>
                    <a:prstDash val="dash"/>
                    <a:round/>
                    <a:headEnd type="none" w="sm" len="sm"/>
                    <a:tailEnd type="none" w="sm" len="sm"/>
                  </a:ln>
                </p:spPr>
              </p:cxnSp>
              <p:sp>
                <p:nvSpPr>
                  <p:cNvPr id="1938" name="Google Shape;1938;p107"/>
                  <p:cNvSpPr txBox="1"/>
                  <p:nvPr/>
                </p:nvSpPr>
                <p:spPr>
                  <a:xfrm>
                    <a:off x="8467554" y="2506793"/>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39" name="Google Shape;1939;p107"/>
                  <p:cNvSpPr txBox="1"/>
                  <p:nvPr/>
                </p:nvSpPr>
                <p:spPr>
                  <a:xfrm>
                    <a:off x="8436519" y="2874876"/>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1940" name="Google Shape;1940;p107"/>
                <p:cNvGrpSpPr/>
                <p:nvPr/>
              </p:nvGrpSpPr>
              <p:grpSpPr>
                <a:xfrm>
                  <a:off x="8182384" y="3209528"/>
                  <a:ext cx="938648" cy="526780"/>
                  <a:chOff x="8182384" y="3209528"/>
                  <a:chExt cx="938648" cy="526780"/>
                </a:xfrm>
              </p:grpSpPr>
              <p:cxnSp>
                <p:nvCxnSpPr>
                  <p:cNvPr id="1941" name="Google Shape;1941;p107"/>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1942" name="Google Shape;1942;p107"/>
                  <p:cNvCxnSpPr/>
                  <p:nvPr/>
                </p:nvCxnSpPr>
                <p:spPr>
                  <a:xfrm>
                    <a:off x="8187687" y="3288877"/>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1943" name="Google Shape;1943;p107"/>
                  <p:cNvCxnSpPr/>
                  <p:nvPr/>
                </p:nvCxnSpPr>
                <p:spPr>
                  <a:xfrm>
                    <a:off x="8447383" y="3297921"/>
                    <a:ext cx="17934" cy="359039"/>
                  </a:xfrm>
                  <a:prstGeom prst="straightConnector1">
                    <a:avLst/>
                  </a:prstGeom>
                  <a:noFill/>
                  <a:ln w="28575" cap="rnd" cmpd="sng">
                    <a:solidFill>
                      <a:srgbClr val="333333"/>
                    </a:solidFill>
                    <a:prstDash val="dash"/>
                    <a:round/>
                    <a:headEnd type="none" w="sm" len="sm"/>
                    <a:tailEnd type="none" w="sm" len="sm"/>
                  </a:ln>
                </p:spPr>
              </p:cxnSp>
              <p:sp>
                <p:nvSpPr>
                  <p:cNvPr id="1944" name="Google Shape;1944;p107"/>
                  <p:cNvSpPr txBox="1"/>
                  <p:nvPr/>
                </p:nvSpPr>
                <p:spPr>
                  <a:xfrm>
                    <a:off x="8496352" y="320952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45" name="Google Shape;1945;p107"/>
                  <p:cNvSpPr txBox="1"/>
                  <p:nvPr/>
                </p:nvSpPr>
                <p:spPr>
                  <a:xfrm>
                    <a:off x="8465317" y="3577611"/>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1946" name="Google Shape;1946;p107"/>
                <p:cNvGrpSpPr/>
                <p:nvPr/>
              </p:nvGrpSpPr>
              <p:grpSpPr>
                <a:xfrm>
                  <a:off x="8164451" y="3963623"/>
                  <a:ext cx="938648" cy="526780"/>
                  <a:chOff x="8164451" y="3963623"/>
                  <a:chExt cx="938648" cy="526780"/>
                </a:xfrm>
              </p:grpSpPr>
              <p:cxnSp>
                <p:nvCxnSpPr>
                  <p:cNvPr id="1947" name="Google Shape;1947;p107"/>
                  <p:cNvCxnSpPr/>
                  <p:nvPr/>
                </p:nvCxnSpPr>
                <p:spPr>
                  <a:xfrm rot="10800000">
                    <a:off x="8164451" y="4042972"/>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1948" name="Google Shape;1948;p107"/>
                  <p:cNvCxnSpPr/>
                  <p:nvPr/>
                </p:nvCxnSpPr>
                <p:spPr>
                  <a:xfrm>
                    <a:off x="8169754" y="4042972"/>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1949" name="Google Shape;1949;p107"/>
                  <p:cNvCxnSpPr/>
                  <p:nvPr/>
                </p:nvCxnSpPr>
                <p:spPr>
                  <a:xfrm>
                    <a:off x="8436083" y="4038420"/>
                    <a:ext cx="11301" cy="372635"/>
                  </a:xfrm>
                  <a:prstGeom prst="straightConnector1">
                    <a:avLst/>
                  </a:prstGeom>
                  <a:noFill/>
                  <a:ln w="28575" cap="rnd" cmpd="sng">
                    <a:solidFill>
                      <a:srgbClr val="333333"/>
                    </a:solidFill>
                    <a:prstDash val="dash"/>
                    <a:round/>
                    <a:headEnd type="none" w="sm" len="sm"/>
                    <a:tailEnd type="none" w="sm" len="sm"/>
                  </a:ln>
                </p:spPr>
              </p:cxnSp>
              <p:sp>
                <p:nvSpPr>
                  <p:cNvPr id="1950" name="Google Shape;1950;p107"/>
                  <p:cNvSpPr txBox="1"/>
                  <p:nvPr/>
                </p:nvSpPr>
                <p:spPr>
                  <a:xfrm>
                    <a:off x="8478419" y="3963623"/>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51" name="Google Shape;1951;p107"/>
                  <p:cNvSpPr txBox="1"/>
                  <p:nvPr/>
                </p:nvSpPr>
                <p:spPr>
                  <a:xfrm>
                    <a:off x="8447384" y="4331706"/>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1952" name="Google Shape;1952;p107"/>
                <p:cNvGrpSpPr/>
                <p:nvPr/>
              </p:nvGrpSpPr>
              <p:grpSpPr>
                <a:xfrm>
                  <a:off x="95516" y="2581515"/>
                  <a:ext cx="8340567" cy="2224635"/>
                  <a:chOff x="95516" y="2581515"/>
                  <a:chExt cx="8340567" cy="2224635"/>
                </a:xfrm>
              </p:grpSpPr>
              <p:pic>
                <p:nvPicPr>
                  <p:cNvPr id="1953" name="Google Shape;1953;p107"/>
                  <p:cNvPicPr preferRelativeResize="0"/>
                  <p:nvPr/>
                </p:nvPicPr>
                <p:blipFill rotWithShape="1">
                  <a:blip r:embed="rId4">
                    <a:alphaModFix/>
                  </a:blip>
                  <a:srcRect/>
                  <a:stretch/>
                </p:blipFill>
                <p:spPr>
                  <a:xfrm>
                    <a:off x="1247899" y="2902716"/>
                    <a:ext cx="365441" cy="368761"/>
                  </a:xfrm>
                  <a:prstGeom prst="rect">
                    <a:avLst/>
                  </a:prstGeom>
                  <a:noFill/>
                  <a:ln>
                    <a:noFill/>
                  </a:ln>
                </p:spPr>
              </p:pic>
              <p:cxnSp>
                <p:nvCxnSpPr>
                  <p:cNvPr id="1954" name="Google Shape;1954;p107"/>
                  <p:cNvCxnSpPr/>
                  <p:nvPr/>
                </p:nvCxnSpPr>
                <p:spPr>
                  <a:xfrm rot="10800000">
                    <a:off x="972275" y="3103760"/>
                    <a:ext cx="261975" cy="1"/>
                  </a:xfrm>
                  <a:prstGeom prst="straightConnector1">
                    <a:avLst/>
                  </a:prstGeom>
                  <a:noFill/>
                  <a:ln w="19050" cap="flat" cmpd="sng">
                    <a:solidFill>
                      <a:schemeClr val="dk1"/>
                    </a:solidFill>
                    <a:prstDash val="solid"/>
                    <a:round/>
                    <a:headEnd type="oval" w="med" len="med"/>
                    <a:tailEnd type="oval" w="med" len="med"/>
                  </a:ln>
                </p:spPr>
              </p:cxnSp>
              <p:grpSp>
                <p:nvGrpSpPr>
                  <p:cNvPr id="1955" name="Google Shape;1955;p107"/>
                  <p:cNvGrpSpPr/>
                  <p:nvPr/>
                </p:nvGrpSpPr>
                <p:grpSpPr>
                  <a:xfrm>
                    <a:off x="6510556" y="2765896"/>
                    <a:ext cx="982608" cy="1451359"/>
                    <a:chOff x="6510556" y="2765896"/>
                    <a:chExt cx="982608" cy="1451359"/>
                  </a:xfrm>
                </p:grpSpPr>
                <p:cxnSp>
                  <p:nvCxnSpPr>
                    <p:cNvPr id="1956" name="Google Shape;1956;p107"/>
                    <p:cNvCxnSpPr/>
                    <p:nvPr/>
                  </p:nvCxnSpPr>
                  <p:spPr>
                    <a:xfrm flipH="1">
                      <a:off x="6510556" y="2765896"/>
                      <a:ext cx="940889" cy="1266606"/>
                    </a:xfrm>
                    <a:prstGeom prst="straightConnector1">
                      <a:avLst/>
                    </a:prstGeom>
                    <a:noFill/>
                    <a:ln w="12700" cap="flat" cmpd="sng">
                      <a:solidFill>
                        <a:srgbClr val="333333"/>
                      </a:solidFill>
                      <a:prstDash val="solid"/>
                      <a:round/>
                      <a:headEnd type="none" w="sm" len="sm"/>
                      <a:tailEnd type="none" w="sm" len="sm"/>
                    </a:ln>
                  </p:spPr>
                </p:cxnSp>
                <p:cxnSp>
                  <p:nvCxnSpPr>
                    <p:cNvPr id="1957" name="Google Shape;1957;p107"/>
                    <p:cNvCxnSpPr/>
                    <p:nvPr/>
                  </p:nvCxnSpPr>
                  <p:spPr>
                    <a:xfrm flipH="1">
                      <a:off x="6510556" y="3458396"/>
                      <a:ext cx="982608" cy="574106"/>
                    </a:xfrm>
                    <a:prstGeom prst="straightConnector1">
                      <a:avLst/>
                    </a:prstGeom>
                    <a:noFill/>
                    <a:ln w="12700" cap="flat" cmpd="sng">
                      <a:solidFill>
                        <a:srgbClr val="333333"/>
                      </a:solidFill>
                      <a:prstDash val="solid"/>
                      <a:round/>
                      <a:headEnd type="none" w="sm" len="sm"/>
                      <a:tailEnd type="none" w="sm" len="sm"/>
                    </a:ln>
                  </p:spPr>
                </p:cxnSp>
                <p:cxnSp>
                  <p:nvCxnSpPr>
                    <p:cNvPr id="1958" name="Google Shape;1958;p107"/>
                    <p:cNvCxnSpPr/>
                    <p:nvPr/>
                  </p:nvCxnSpPr>
                  <p:spPr>
                    <a:xfrm rot="10800000">
                      <a:off x="6510556" y="4032502"/>
                      <a:ext cx="973228" cy="184753"/>
                    </a:xfrm>
                    <a:prstGeom prst="straightConnector1">
                      <a:avLst/>
                    </a:prstGeom>
                    <a:noFill/>
                    <a:ln w="12700" cap="flat" cmpd="sng">
                      <a:solidFill>
                        <a:srgbClr val="333333"/>
                      </a:solidFill>
                      <a:prstDash val="solid"/>
                      <a:round/>
                      <a:headEnd type="none" w="sm" len="sm"/>
                      <a:tailEnd type="none" w="sm" len="sm"/>
                    </a:ln>
                  </p:spPr>
                </p:cxnSp>
              </p:grpSp>
              <p:pic>
                <p:nvPicPr>
                  <p:cNvPr id="1959" name="Google Shape;1959;p107"/>
                  <p:cNvPicPr preferRelativeResize="0"/>
                  <p:nvPr/>
                </p:nvPicPr>
                <p:blipFill rotWithShape="1">
                  <a:blip r:embed="rId5">
                    <a:alphaModFix/>
                  </a:blip>
                  <a:srcRect/>
                  <a:stretch/>
                </p:blipFill>
                <p:spPr>
                  <a:xfrm>
                    <a:off x="3010519" y="2733717"/>
                    <a:ext cx="2576028" cy="1496631"/>
                  </a:xfrm>
                  <a:prstGeom prst="rect">
                    <a:avLst/>
                  </a:prstGeom>
                  <a:noFill/>
                  <a:ln>
                    <a:noFill/>
                  </a:ln>
                </p:spPr>
              </p:pic>
              <p:grpSp>
                <p:nvGrpSpPr>
                  <p:cNvPr id="1960" name="Google Shape;1960;p107"/>
                  <p:cNvGrpSpPr/>
                  <p:nvPr/>
                </p:nvGrpSpPr>
                <p:grpSpPr>
                  <a:xfrm>
                    <a:off x="1117869" y="2733719"/>
                    <a:ext cx="6429976" cy="2072431"/>
                    <a:chOff x="1117869" y="2733719"/>
                    <a:chExt cx="6429976" cy="2072431"/>
                  </a:xfrm>
                </p:grpSpPr>
                <p:pic>
                  <p:nvPicPr>
                    <p:cNvPr id="1961" name="Google Shape;1961;p107"/>
                    <p:cNvPicPr preferRelativeResize="0"/>
                    <p:nvPr/>
                  </p:nvPicPr>
                  <p:blipFill rotWithShape="1">
                    <a:blip r:embed="rId6">
                      <a:alphaModFix/>
                    </a:blip>
                    <a:srcRect/>
                    <a:stretch/>
                  </p:blipFill>
                  <p:spPr>
                    <a:xfrm>
                      <a:off x="5957919" y="2880027"/>
                      <a:ext cx="477843" cy="482185"/>
                    </a:xfrm>
                    <a:prstGeom prst="rect">
                      <a:avLst/>
                    </a:prstGeom>
                    <a:noFill/>
                    <a:ln>
                      <a:noFill/>
                    </a:ln>
                  </p:spPr>
                </p:pic>
                <p:pic>
                  <p:nvPicPr>
                    <p:cNvPr id="1962" name="Google Shape;1962;p107"/>
                    <p:cNvPicPr preferRelativeResize="0"/>
                    <p:nvPr/>
                  </p:nvPicPr>
                  <p:blipFill rotWithShape="1">
                    <a:blip r:embed="rId6">
                      <a:alphaModFix/>
                    </a:blip>
                    <a:srcRect/>
                    <a:stretch/>
                  </p:blipFill>
                  <p:spPr>
                    <a:xfrm>
                      <a:off x="5933194" y="3772891"/>
                      <a:ext cx="477843" cy="482185"/>
                    </a:xfrm>
                    <a:prstGeom prst="rect">
                      <a:avLst/>
                    </a:prstGeom>
                    <a:noFill/>
                    <a:ln>
                      <a:noFill/>
                    </a:ln>
                  </p:spPr>
                </p:pic>
                <p:grpSp>
                  <p:nvGrpSpPr>
                    <p:cNvPr id="1963" name="Google Shape;1963;p107"/>
                    <p:cNvGrpSpPr/>
                    <p:nvPr/>
                  </p:nvGrpSpPr>
                  <p:grpSpPr>
                    <a:xfrm>
                      <a:off x="1117869" y="2733719"/>
                      <a:ext cx="6429976" cy="2072431"/>
                      <a:chOff x="1117869" y="2733719"/>
                      <a:chExt cx="6429976" cy="2072431"/>
                    </a:xfrm>
                  </p:grpSpPr>
                  <p:sp>
                    <p:nvSpPr>
                      <p:cNvPr id="1964" name="Google Shape;1964;p107"/>
                      <p:cNvSpPr txBox="1"/>
                      <p:nvPr/>
                    </p:nvSpPr>
                    <p:spPr>
                      <a:xfrm>
                        <a:off x="5618589" y="2733719"/>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1965" name="Google Shape;1965;p107"/>
                      <p:cNvSpPr/>
                      <p:nvPr/>
                    </p:nvSpPr>
                    <p:spPr>
                      <a:xfrm>
                        <a:off x="6621010" y="3030189"/>
                        <a:ext cx="102998" cy="1096509"/>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1966" name="Google Shape;1966;p107"/>
                      <p:cNvSpPr txBox="1"/>
                      <p:nvPr/>
                    </p:nvSpPr>
                    <p:spPr>
                      <a:xfrm>
                        <a:off x="5699379" y="4344485"/>
                        <a:ext cx="1848466"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dirty="0"/>
                      </a:p>
                    </p:txBody>
                  </p:sp>
                  <p:sp>
                    <p:nvSpPr>
                      <p:cNvPr id="1967" name="Google Shape;1967;p107"/>
                      <p:cNvSpPr/>
                      <p:nvPr/>
                    </p:nvSpPr>
                    <p:spPr>
                      <a:xfrm>
                        <a:off x="6650972" y="3240387"/>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968" name="Google Shape;1968;p107"/>
                      <p:cNvSpPr/>
                      <p:nvPr/>
                    </p:nvSpPr>
                    <p:spPr>
                      <a:xfrm>
                        <a:off x="6657322" y="3920747"/>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1969" name="Google Shape;1969;p107"/>
                      <p:cNvSpPr txBox="1"/>
                      <p:nvPr/>
                    </p:nvSpPr>
                    <p:spPr>
                      <a:xfrm flipH="1">
                        <a:off x="1117869" y="3243560"/>
                        <a:ext cx="580645"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cxnSp>
                    <p:nvCxnSpPr>
                      <p:cNvPr id="1970" name="Google Shape;1970;p107"/>
                      <p:cNvCxnSpPr/>
                      <p:nvPr/>
                    </p:nvCxnSpPr>
                    <p:spPr>
                      <a:xfrm>
                        <a:off x="1613340" y="3087097"/>
                        <a:ext cx="460361" cy="624422"/>
                      </a:xfrm>
                      <a:prstGeom prst="straightConnector1">
                        <a:avLst/>
                      </a:prstGeom>
                      <a:noFill/>
                      <a:ln w="12700" cap="flat" cmpd="sng">
                        <a:solidFill>
                          <a:srgbClr val="333333"/>
                        </a:solidFill>
                        <a:prstDash val="solid"/>
                        <a:round/>
                        <a:headEnd type="none" w="sm" len="sm"/>
                        <a:tailEnd type="none" w="sm" len="sm"/>
                      </a:ln>
                    </p:spPr>
                  </p:cxnSp>
                  <p:sp>
                    <p:nvSpPr>
                      <p:cNvPr id="1971" name="Google Shape;1971;p107"/>
                      <p:cNvSpPr txBox="1"/>
                      <p:nvPr/>
                    </p:nvSpPr>
                    <p:spPr>
                      <a:xfrm>
                        <a:off x="5604195" y="4072255"/>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1972" name="Google Shape;1972;p107"/>
                      <p:cNvSpPr txBox="1"/>
                      <p:nvPr/>
                    </p:nvSpPr>
                    <p:spPr>
                      <a:xfrm>
                        <a:off x="2121896" y="3859741"/>
                        <a:ext cx="571007"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1973" name="Google Shape;1973;p107"/>
                    <p:cNvPicPr preferRelativeResize="0"/>
                    <p:nvPr/>
                  </p:nvPicPr>
                  <p:blipFill rotWithShape="1">
                    <a:blip r:embed="rId6">
                      <a:alphaModFix/>
                    </a:blip>
                    <a:srcRect/>
                    <a:stretch/>
                  </p:blipFill>
                  <p:spPr>
                    <a:xfrm>
                      <a:off x="2159378" y="3429281"/>
                      <a:ext cx="477843" cy="482185"/>
                    </a:xfrm>
                    <a:prstGeom prst="rect">
                      <a:avLst/>
                    </a:prstGeom>
                    <a:noFill/>
                    <a:ln>
                      <a:noFill/>
                    </a:ln>
                  </p:spPr>
                </p:pic>
                <p:sp>
                  <p:nvSpPr>
                    <p:cNvPr id="1974" name="Google Shape;1974;p107"/>
                    <p:cNvSpPr/>
                    <p:nvPr/>
                  </p:nvSpPr>
                  <p:spPr>
                    <a:xfrm flipH="1">
                      <a:off x="2073701" y="3624999"/>
                      <a:ext cx="187398"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grpSp>
                <p:nvGrpSpPr>
                  <p:cNvPr id="1975" name="Google Shape;1975;p107"/>
                  <p:cNvGrpSpPr/>
                  <p:nvPr/>
                </p:nvGrpSpPr>
                <p:grpSpPr>
                  <a:xfrm>
                    <a:off x="2635225" y="3121120"/>
                    <a:ext cx="3322694" cy="1260568"/>
                    <a:chOff x="2635225" y="3121120"/>
                    <a:chExt cx="3322694" cy="1260568"/>
                  </a:xfrm>
                </p:grpSpPr>
                <p:sp>
                  <p:nvSpPr>
                    <p:cNvPr id="1976" name="Google Shape;1976;p107"/>
                    <p:cNvSpPr txBox="1"/>
                    <p:nvPr/>
                  </p:nvSpPr>
                  <p:spPr>
                    <a:xfrm>
                      <a:off x="3355329" y="3937953"/>
                      <a:ext cx="1886408" cy="443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1977" name="Google Shape;1977;p107"/>
                    <p:cNvCxnSpPr/>
                    <p:nvPr/>
                  </p:nvCxnSpPr>
                  <p:spPr>
                    <a:xfrm rot="10800000" flipH="1">
                      <a:off x="2635225" y="3650888"/>
                      <a:ext cx="464524" cy="11317"/>
                    </a:xfrm>
                    <a:prstGeom prst="straightConnector1">
                      <a:avLst/>
                    </a:prstGeom>
                    <a:noFill/>
                    <a:ln w="19050" cap="flat" cmpd="sng">
                      <a:solidFill>
                        <a:srgbClr val="C3C3C3"/>
                      </a:solidFill>
                      <a:prstDash val="solid"/>
                      <a:round/>
                      <a:headEnd type="none" w="sm" len="sm"/>
                      <a:tailEnd type="none" w="sm" len="sm"/>
                    </a:ln>
                  </p:spPr>
                </p:cxnSp>
                <p:cxnSp>
                  <p:nvCxnSpPr>
                    <p:cNvPr id="1978" name="Google Shape;1978;p107"/>
                    <p:cNvCxnSpPr/>
                    <p:nvPr/>
                  </p:nvCxnSpPr>
                  <p:spPr>
                    <a:xfrm rot="10800000" flipH="1">
                      <a:off x="5254158" y="3121120"/>
                      <a:ext cx="703761" cy="133498"/>
                    </a:xfrm>
                    <a:prstGeom prst="straightConnector1">
                      <a:avLst/>
                    </a:prstGeom>
                    <a:noFill/>
                    <a:ln w="19050" cap="flat" cmpd="sng">
                      <a:solidFill>
                        <a:srgbClr val="C3C3C3"/>
                      </a:solidFill>
                      <a:prstDash val="solid"/>
                      <a:round/>
                      <a:headEnd type="none" w="sm" len="sm"/>
                      <a:tailEnd type="none" w="sm" len="sm"/>
                    </a:ln>
                  </p:spPr>
                </p:cxnSp>
                <p:cxnSp>
                  <p:nvCxnSpPr>
                    <p:cNvPr id="1979" name="Google Shape;1979;p107"/>
                    <p:cNvCxnSpPr/>
                    <p:nvPr/>
                  </p:nvCxnSpPr>
                  <p:spPr>
                    <a:xfrm>
                      <a:off x="5509710" y="3930735"/>
                      <a:ext cx="423483" cy="83248"/>
                    </a:xfrm>
                    <a:prstGeom prst="straightConnector1">
                      <a:avLst/>
                    </a:prstGeom>
                    <a:noFill/>
                    <a:ln w="19050" cap="flat" cmpd="sng">
                      <a:solidFill>
                        <a:srgbClr val="C3C3C3"/>
                      </a:solidFill>
                      <a:prstDash val="solid"/>
                      <a:round/>
                      <a:headEnd type="none" w="sm" len="sm"/>
                      <a:tailEnd type="none" w="sm" len="sm"/>
                    </a:ln>
                  </p:spPr>
                </p:cxnSp>
              </p:grpSp>
              <p:cxnSp>
                <p:nvCxnSpPr>
                  <p:cNvPr id="1980" name="Google Shape;1980;p107"/>
                  <p:cNvCxnSpPr/>
                  <p:nvPr/>
                </p:nvCxnSpPr>
                <p:spPr>
                  <a:xfrm rot="10800000" flipH="1">
                    <a:off x="960242" y="3550011"/>
                    <a:ext cx="5800" cy="383768"/>
                  </a:xfrm>
                  <a:prstGeom prst="straightConnector1">
                    <a:avLst/>
                  </a:prstGeom>
                  <a:noFill/>
                  <a:ln w="19050" cap="flat" cmpd="sng">
                    <a:solidFill>
                      <a:schemeClr val="dk1"/>
                    </a:solidFill>
                    <a:prstDash val="solid"/>
                    <a:round/>
                    <a:headEnd type="oval" w="med" len="med"/>
                    <a:tailEnd type="oval" w="med" len="med"/>
                  </a:ln>
                </p:spPr>
              </p:cxnSp>
              <p:cxnSp>
                <p:nvCxnSpPr>
                  <p:cNvPr id="1981" name="Google Shape;1981;p107"/>
                  <p:cNvCxnSpPr/>
                  <p:nvPr/>
                </p:nvCxnSpPr>
                <p:spPr>
                  <a:xfrm flipH="1">
                    <a:off x="714124" y="3550011"/>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1982" name="Google Shape;1982;p107"/>
                  <p:cNvCxnSpPr/>
                  <p:nvPr/>
                </p:nvCxnSpPr>
                <p:spPr>
                  <a:xfrm flipH="1">
                    <a:off x="700719" y="3634313"/>
                    <a:ext cx="6701" cy="238008"/>
                  </a:xfrm>
                  <a:prstGeom prst="straightConnector1">
                    <a:avLst/>
                  </a:prstGeom>
                  <a:noFill/>
                  <a:ln w="28575" cap="rnd" cmpd="sng">
                    <a:solidFill>
                      <a:srgbClr val="333333"/>
                    </a:solidFill>
                    <a:prstDash val="dash"/>
                    <a:round/>
                    <a:headEnd type="none" w="sm" len="sm"/>
                    <a:tailEnd type="none" w="sm" len="sm"/>
                  </a:ln>
                </p:spPr>
              </p:cxnSp>
              <p:sp>
                <p:nvSpPr>
                  <p:cNvPr id="1983" name="Google Shape;1983;p107"/>
                  <p:cNvSpPr txBox="1"/>
                  <p:nvPr/>
                </p:nvSpPr>
                <p:spPr>
                  <a:xfrm flipH="1">
                    <a:off x="95516" y="3470662"/>
                    <a:ext cx="57934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84" name="Google Shape;1984;p107"/>
                  <p:cNvSpPr txBox="1"/>
                  <p:nvPr/>
                </p:nvSpPr>
                <p:spPr>
                  <a:xfrm flipH="1">
                    <a:off x="122209" y="3838745"/>
                    <a:ext cx="58143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cxnSp>
                <p:nvCxnSpPr>
                  <p:cNvPr id="1985" name="Google Shape;1985;p107"/>
                  <p:cNvCxnSpPr/>
                  <p:nvPr/>
                </p:nvCxnSpPr>
                <p:spPr>
                  <a:xfrm rot="10800000" flipH="1">
                    <a:off x="976874" y="4304106"/>
                    <a:ext cx="5800" cy="383768"/>
                  </a:xfrm>
                  <a:prstGeom prst="straightConnector1">
                    <a:avLst/>
                  </a:prstGeom>
                  <a:noFill/>
                  <a:ln w="19050" cap="flat" cmpd="sng">
                    <a:solidFill>
                      <a:schemeClr val="dk1"/>
                    </a:solidFill>
                    <a:prstDash val="solid"/>
                    <a:round/>
                    <a:headEnd type="oval" w="med" len="med"/>
                    <a:tailEnd type="oval" w="med" len="med"/>
                  </a:ln>
                </p:spPr>
              </p:cxnSp>
              <p:cxnSp>
                <p:nvCxnSpPr>
                  <p:cNvPr id="1986" name="Google Shape;1986;p107"/>
                  <p:cNvCxnSpPr/>
                  <p:nvPr/>
                </p:nvCxnSpPr>
                <p:spPr>
                  <a:xfrm flipH="1">
                    <a:off x="730756" y="4304106"/>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1987" name="Google Shape;1987;p107"/>
                  <p:cNvCxnSpPr/>
                  <p:nvPr/>
                </p:nvCxnSpPr>
                <p:spPr>
                  <a:xfrm flipH="1">
                    <a:off x="717351" y="4388408"/>
                    <a:ext cx="6701" cy="238008"/>
                  </a:xfrm>
                  <a:prstGeom prst="straightConnector1">
                    <a:avLst/>
                  </a:prstGeom>
                  <a:noFill/>
                  <a:ln w="28575" cap="rnd" cmpd="sng">
                    <a:solidFill>
                      <a:srgbClr val="333333"/>
                    </a:solidFill>
                    <a:prstDash val="dash"/>
                    <a:round/>
                    <a:headEnd type="none" w="sm" len="sm"/>
                    <a:tailEnd type="none" w="sm" len="sm"/>
                  </a:ln>
                </p:spPr>
              </p:cxnSp>
              <p:sp>
                <p:nvSpPr>
                  <p:cNvPr id="1988" name="Google Shape;1988;p107"/>
                  <p:cNvSpPr txBox="1"/>
                  <p:nvPr/>
                </p:nvSpPr>
                <p:spPr>
                  <a:xfrm flipH="1">
                    <a:off x="112148" y="4224757"/>
                    <a:ext cx="57934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1989" name="Google Shape;1989;p107"/>
                  <p:cNvSpPr txBox="1"/>
                  <p:nvPr/>
                </p:nvSpPr>
                <p:spPr>
                  <a:xfrm flipH="1">
                    <a:off x="138841" y="4592840"/>
                    <a:ext cx="58143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sp>
                <p:nvSpPr>
                  <p:cNvPr id="1990" name="Google Shape;1990;p107"/>
                  <p:cNvSpPr txBox="1"/>
                  <p:nvPr/>
                </p:nvSpPr>
                <p:spPr>
                  <a:xfrm>
                    <a:off x="7392593" y="2982426"/>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1991" name="Google Shape;1991;p107"/>
                  <p:cNvPicPr preferRelativeResize="0"/>
                  <p:nvPr/>
                </p:nvPicPr>
                <p:blipFill rotWithShape="1">
                  <a:blip r:embed="rId7">
                    <a:alphaModFix/>
                  </a:blip>
                  <a:srcRect/>
                  <a:stretch/>
                </p:blipFill>
                <p:spPr>
                  <a:xfrm flipH="1">
                    <a:off x="7451445" y="2581515"/>
                    <a:ext cx="394038" cy="368761"/>
                  </a:xfrm>
                  <a:prstGeom prst="rect">
                    <a:avLst/>
                  </a:prstGeom>
                  <a:noFill/>
                  <a:ln>
                    <a:noFill/>
                  </a:ln>
                </p:spPr>
              </p:pic>
              <p:cxnSp>
                <p:nvCxnSpPr>
                  <p:cNvPr id="1992" name="Google Shape;1992;p107"/>
                  <p:cNvCxnSpPr/>
                  <p:nvPr/>
                </p:nvCxnSpPr>
                <p:spPr>
                  <a:xfrm rot="10800000" flipH="1">
                    <a:off x="7864389" y="2764729"/>
                    <a:ext cx="282476" cy="1"/>
                  </a:xfrm>
                  <a:prstGeom prst="straightConnector1">
                    <a:avLst/>
                  </a:prstGeom>
                  <a:noFill/>
                  <a:ln w="19050" cap="flat" cmpd="sng">
                    <a:solidFill>
                      <a:schemeClr val="dk1"/>
                    </a:solidFill>
                    <a:prstDash val="solid"/>
                    <a:round/>
                    <a:headEnd type="oval" w="med" len="med"/>
                    <a:tailEnd type="oval" w="med" len="med"/>
                  </a:ln>
                </p:spPr>
              </p:cxnSp>
              <p:pic>
                <p:nvPicPr>
                  <p:cNvPr id="1993" name="Google Shape;1993;p107"/>
                  <p:cNvPicPr preferRelativeResize="0"/>
                  <p:nvPr/>
                </p:nvPicPr>
                <p:blipFill rotWithShape="1">
                  <a:blip r:embed="rId7">
                    <a:alphaModFix/>
                  </a:blip>
                  <a:srcRect/>
                  <a:stretch/>
                </p:blipFill>
                <p:spPr>
                  <a:xfrm flipH="1">
                    <a:off x="7493164" y="3274015"/>
                    <a:ext cx="394038" cy="368761"/>
                  </a:xfrm>
                  <a:prstGeom prst="rect">
                    <a:avLst/>
                  </a:prstGeom>
                  <a:noFill/>
                  <a:ln>
                    <a:noFill/>
                  </a:ln>
                </p:spPr>
              </p:pic>
              <p:cxnSp>
                <p:nvCxnSpPr>
                  <p:cNvPr id="1994" name="Google Shape;1994;p107"/>
                  <p:cNvCxnSpPr/>
                  <p:nvPr/>
                </p:nvCxnSpPr>
                <p:spPr>
                  <a:xfrm rot="10800000" flipH="1">
                    <a:off x="7893188" y="3467464"/>
                    <a:ext cx="282476" cy="1"/>
                  </a:xfrm>
                  <a:prstGeom prst="straightConnector1">
                    <a:avLst/>
                  </a:prstGeom>
                  <a:noFill/>
                  <a:ln w="19050" cap="flat" cmpd="sng">
                    <a:solidFill>
                      <a:schemeClr val="dk1"/>
                    </a:solidFill>
                    <a:prstDash val="solid"/>
                    <a:round/>
                    <a:headEnd type="oval" w="med" len="med"/>
                    <a:tailEnd type="oval" w="med" len="med"/>
                  </a:ln>
                </p:spPr>
              </p:cxnSp>
              <p:sp>
                <p:nvSpPr>
                  <p:cNvPr id="1995" name="Google Shape;1995;p107"/>
                  <p:cNvSpPr txBox="1"/>
                  <p:nvPr/>
                </p:nvSpPr>
                <p:spPr>
                  <a:xfrm>
                    <a:off x="7429068" y="3597426"/>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pic>
                <p:nvPicPr>
                  <p:cNvPr id="1996" name="Google Shape;1996;p107"/>
                  <p:cNvPicPr preferRelativeResize="0"/>
                  <p:nvPr/>
                </p:nvPicPr>
                <p:blipFill rotWithShape="1">
                  <a:blip r:embed="rId7">
                    <a:alphaModFix/>
                  </a:blip>
                  <a:srcRect/>
                  <a:stretch/>
                </p:blipFill>
                <p:spPr>
                  <a:xfrm flipH="1">
                    <a:off x="7483784" y="4032874"/>
                    <a:ext cx="394038" cy="368761"/>
                  </a:xfrm>
                  <a:prstGeom prst="rect">
                    <a:avLst/>
                  </a:prstGeom>
                  <a:noFill/>
                  <a:ln>
                    <a:noFill/>
                  </a:ln>
                </p:spPr>
              </p:pic>
              <p:sp>
                <p:nvSpPr>
                  <p:cNvPr id="1997" name="Google Shape;1997;p107"/>
                  <p:cNvSpPr txBox="1"/>
                  <p:nvPr/>
                </p:nvSpPr>
                <p:spPr>
                  <a:xfrm>
                    <a:off x="7281432" y="4353353"/>
                    <a:ext cx="79543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CE1000</a:t>
                    </a:r>
                    <a:endParaRPr dirty="0"/>
                  </a:p>
                </p:txBody>
              </p:sp>
              <p:cxnSp>
                <p:nvCxnSpPr>
                  <p:cNvPr id="1998" name="Google Shape;1998;p107"/>
                  <p:cNvCxnSpPr/>
                  <p:nvPr/>
                </p:nvCxnSpPr>
                <p:spPr>
                  <a:xfrm rot="10800000" flipH="1">
                    <a:off x="7875254" y="4221559"/>
                    <a:ext cx="282476" cy="1"/>
                  </a:xfrm>
                  <a:prstGeom prst="straightConnector1">
                    <a:avLst/>
                  </a:prstGeom>
                  <a:noFill/>
                  <a:ln w="19050" cap="flat" cmpd="sng">
                    <a:solidFill>
                      <a:schemeClr val="dk1"/>
                    </a:solidFill>
                    <a:prstDash val="solid"/>
                    <a:round/>
                    <a:headEnd type="oval" w="med" len="med"/>
                    <a:tailEnd type="oval" w="med" len="med"/>
                  </a:ln>
                </p:spPr>
              </p:cxnSp>
              <p:cxnSp>
                <p:nvCxnSpPr>
                  <p:cNvPr id="1999" name="Google Shape;1999;p107"/>
                  <p:cNvCxnSpPr/>
                  <p:nvPr/>
                </p:nvCxnSpPr>
                <p:spPr>
                  <a:xfrm flipH="1">
                    <a:off x="8174778" y="4426739"/>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000" name="Google Shape;2000;p107"/>
                  <p:cNvCxnSpPr/>
                  <p:nvPr/>
                </p:nvCxnSpPr>
                <p:spPr>
                  <a:xfrm flipH="1">
                    <a:off x="8189083" y="3672981"/>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001" name="Google Shape;2001;p107"/>
                  <p:cNvCxnSpPr/>
                  <p:nvPr/>
                </p:nvCxnSpPr>
                <p:spPr>
                  <a:xfrm flipH="1">
                    <a:off x="8163913" y="2965099"/>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002" name="Google Shape;2002;p107"/>
                  <p:cNvCxnSpPr/>
                  <p:nvPr/>
                </p:nvCxnSpPr>
                <p:spPr>
                  <a:xfrm>
                    <a:off x="7699583" y="3871779"/>
                    <a:ext cx="2902" cy="125171"/>
                  </a:xfrm>
                  <a:prstGeom prst="straightConnector1">
                    <a:avLst/>
                  </a:prstGeom>
                  <a:noFill/>
                  <a:ln w="28575" cap="rnd" cmpd="sng">
                    <a:solidFill>
                      <a:srgbClr val="333333"/>
                    </a:solidFill>
                    <a:prstDash val="dash"/>
                    <a:round/>
                    <a:headEnd type="none" w="sm" len="sm"/>
                    <a:tailEnd type="none" w="sm" len="sm"/>
                  </a:ln>
                </p:spPr>
              </p:cxnSp>
            </p:grpSp>
          </p:grpSp>
        </p:grpSp>
        <p:sp>
          <p:nvSpPr>
            <p:cNvPr id="2003" name="Google Shape;2003;p107"/>
            <p:cNvSpPr/>
            <p:nvPr/>
          </p:nvSpPr>
          <p:spPr>
            <a:xfrm>
              <a:off x="6361220" y="2775613"/>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004" name="Google Shape;2004;p107"/>
            <p:cNvSpPr/>
            <p:nvPr/>
          </p:nvSpPr>
          <p:spPr>
            <a:xfrm>
              <a:off x="6331461" y="3688808"/>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005" name="Google Shape;2005;p107"/>
            <p:cNvGrpSpPr/>
            <p:nvPr/>
          </p:nvGrpSpPr>
          <p:grpSpPr>
            <a:xfrm>
              <a:off x="2207848" y="2872188"/>
              <a:ext cx="4203422" cy="498511"/>
              <a:chOff x="2068989" y="3924799"/>
              <a:chExt cx="3900231" cy="384111"/>
            </a:xfrm>
          </p:grpSpPr>
          <p:sp>
            <p:nvSpPr>
              <p:cNvPr id="2006" name="Google Shape;2006;p107"/>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007" name="Google Shape;2007;p107"/>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008" name="Google Shape;2008;p107"/>
            <p:cNvGrpSpPr/>
            <p:nvPr/>
          </p:nvGrpSpPr>
          <p:grpSpPr>
            <a:xfrm rot="10800000" flipH="1">
              <a:off x="2223932" y="3521868"/>
              <a:ext cx="4203422" cy="271593"/>
              <a:chOff x="2068989" y="3924799"/>
              <a:chExt cx="3900231" cy="384111"/>
            </a:xfrm>
          </p:grpSpPr>
          <p:sp>
            <p:nvSpPr>
              <p:cNvPr id="2009" name="Google Shape;2009;p107"/>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010" name="Google Shape;2010;p107"/>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011" name="Google Shape;2011;p107"/>
            <p:cNvGrpSpPr/>
            <p:nvPr/>
          </p:nvGrpSpPr>
          <p:grpSpPr>
            <a:xfrm>
              <a:off x="4057141" y="3150677"/>
              <a:ext cx="956102" cy="230832"/>
              <a:chOff x="3781838" y="3331323"/>
              <a:chExt cx="759045" cy="230832"/>
            </a:xfrm>
          </p:grpSpPr>
          <p:sp>
            <p:nvSpPr>
              <p:cNvPr id="2012" name="Google Shape;2012;p107"/>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013" name="Google Shape;2013;p107"/>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100</a:t>
                </a:r>
                <a:r>
                  <a:rPr lang="en-US" sz="900" dirty="0">
                    <a:solidFill>
                      <a:srgbClr val="163058"/>
                    </a:solidFill>
                    <a:latin typeface="Helvetica Neue"/>
                    <a:ea typeface="Helvetica Neue"/>
                    <a:cs typeface="Helvetica Neue"/>
                    <a:sym typeface="Helvetica Neue"/>
                  </a:rPr>
                  <a:t> </a:t>
                </a:r>
                <a:endParaRPr sz="900" dirty="0">
                  <a:solidFill>
                    <a:srgbClr val="163058"/>
                  </a:solidFill>
                  <a:latin typeface="Helvetica Neue"/>
                  <a:ea typeface="Helvetica Neue"/>
                  <a:cs typeface="Helvetica Neue"/>
                  <a:sym typeface="Helvetica Neue"/>
                </a:endParaRPr>
              </a:p>
            </p:txBody>
          </p:sp>
        </p:grpSp>
        <p:grpSp>
          <p:nvGrpSpPr>
            <p:cNvPr id="2014" name="Google Shape;2014;p107"/>
            <p:cNvGrpSpPr/>
            <p:nvPr/>
          </p:nvGrpSpPr>
          <p:grpSpPr>
            <a:xfrm>
              <a:off x="4057141" y="3453344"/>
              <a:ext cx="956102" cy="230832"/>
              <a:chOff x="3781838" y="3331323"/>
              <a:chExt cx="759045" cy="230832"/>
            </a:xfrm>
          </p:grpSpPr>
          <p:sp>
            <p:nvSpPr>
              <p:cNvPr id="2015" name="Google Shape;2015;p107"/>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016" name="Google Shape;2016;p107"/>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200</a:t>
                </a:r>
                <a:r>
                  <a:rPr lang="en-US" sz="900" dirty="0">
                    <a:solidFill>
                      <a:srgbClr val="163058"/>
                    </a:solidFill>
                    <a:latin typeface="Helvetica Neue"/>
                    <a:ea typeface="Helvetica Neue"/>
                    <a:cs typeface="Helvetica Neue"/>
                    <a:sym typeface="Helvetica Neue"/>
                  </a:rPr>
                  <a:t> </a:t>
                </a:r>
                <a:endParaRPr dirty="0"/>
              </a:p>
            </p:txBody>
          </p:sp>
        </p:grpSp>
        <p:sp>
          <p:nvSpPr>
            <p:cNvPr id="2017" name="Google Shape;2017;p107"/>
            <p:cNvSpPr txBox="1"/>
            <p:nvPr/>
          </p:nvSpPr>
          <p:spPr>
            <a:xfrm>
              <a:off x="444836" y="2360370"/>
              <a:ext cx="323181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Trunk VLANs 100 → 1000, 1000 CEs (900,000 VLANs, 1 VPWS ID)</a:t>
              </a:r>
              <a:endParaRPr sz="750" dirty="0">
                <a:solidFill>
                  <a:schemeClr val="dk1"/>
                </a:solidFill>
                <a:latin typeface="Arial"/>
                <a:ea typeface="Arial"/>
                <a:cs typeface="Arial"/>
                <a:sym typeface="Arial"/>
              </a:endParaRPr>
            </a:p>
          </p:txBody>
        </p:sp>
        <p:sp>
          <p:nvSpPr>
            <p:cNvPr id="2018" name="Google Shape;2018;p107"/>
            <p:cNvSpPr txBox="1"/>
            <p:nvPr/>
          </p:nvSpPr>
          <p:spPr>
            <a:xfrm>
              <a:off x="5188861" y="2093346"/>
              <a:ext cx="323181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Trunk VLANs 100 → 1000, 1000 CEs (900,000 VLANs, 1 VPWS ID)</a:t>
              </a:r>
              <a:endParaRPr sz="750" dirty="0">
                <a:solidFill>
                  <a:schemeClr val="dk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22"/>
        <p:cNvGrpSpPr/>
        <p:nvPr/>
      </p:nvGrpSpPr>
      <p:grpSpPr>
        <a:xfrm>
          <a:off x="0" y="0"/>
          <a:ext cx="0" cy="0"/>
          <a:chOff x="0" y="0"/>
          <a:chExt cx="0" cy="0"/>
        </a:xfrm>
      </p:grpSpPr>
      <p:sp>
        <p:nvSpPr>
          <p:cNvPr id="2023" name="Google Shape;2023;p108"/>
          <p:cNvSpPr txBox="1">
            <a:spLocks noGrp="1"/>
          </p:cNvSpPr>
          <p:nvPr>
            <p:ph type="title"/>
          </p:nvPr>
        </p:nvSpPr>
        <p:spPr>
          <a:xfrm>
            <a:off x="471728" y="283898"/>
            <a:ext cx="7532919"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VPWS FXC Topologies Supported</a:t>
            </a:r>
            <a:endParaRPr dirty="0"/>
          </a:p>
        </p:txBody>
      </p:sp>
      <p:sp>
        <p:nvSpPr>
          <p:cNvPr id="2024" name="Google Shape;2024;p108"/>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33</a:t>
            </a:fld>
            <a:endParaRPr dirty="0">
              <a:solidFill>
                <a:srgbClr val="FFFFFE"/>
              </a:solidFill>
            </a:endParaRPr>
          </a:p>
        </p:txBody>
      </p:sp>
      <p:sp>
        <p:nvSpPr>
          <p:cNvPr id="2025" name="Google Shape;2025;p108"/>
          <p:cNvSpPr/>
          <p:nvPr/>
        </p:nvSpPr>
        <p:spPr>
          <a:xfrm>
            <a:off x="3565979" y="2214962"/>
            <a:ext cx="1746632" cy="523220"/>
          </a:xfrm>
          <a:prstGeom prst="rect">
            <a:avLst/>
          </a:prstGeom>
          <a:noFill/>
          <a:ln>
            <a:noFill/>
          </a:ln>
        </p:spPr>
        <p:txBody>
          <a:bodyPr spcFirstLastPara="1" wrap="square" lIns="91425" tIns="45700" rIns="91425" bIns="45700" anchor="t" anchorCtr="0">
            <a:noAutofit/>
          </a:bodyPr>
          <a:lstStyle/>
          <a:p>
            <a:pPr marL="67183" marR="0" lvl="1" indent="0" algn="l" rtl="0">
              <a:spcBef>
                <a:spcPts val="0"/>
              </a:spcBef>
              <a:spcAft>
                <a:spcPts val="0"/>
              </a:spcAft>
              <a:buNone/>
            </a:pPr>
            <a:r>
              <a:rPr lang="en-US" sz="1400" b="1" i="0" u="none" strike="noStrike" cap="none" dirty="0">
                <a:solidFill>
                  <a:srgbClr val="535353"/>
                </a:solidFill>
                <a:latin typeface="Gill Sans"/>
                <a:ea typeface="Gill Sans"/>
                <a:cs typeface="Gill Sans"/>
                <a:sym typeface="Gill Sans"/>
              </a:rPr>
              <a:t>Point to Point</a:t>
            </a:r>
            <a:endParaRPr dirty="0"/>
          </a:p>
          <a:p>
            <a:pPr marL="67183" marR="0" lvl="1" indent="0" algn="l" rtl="0">
              <a:spcBef>
                <a:spcPts val="0"/>
              </a:spcBef>
              <a:spcAft>
                <a:spcPts val="0"/>
              </a:spcAft>
              <a:buNone/>
            </a:pPr>
            <a:r>
              <a:rPr lang="en-US" sz="1400" b="1" i="0" u="none" strike="noStrike" cap="none" dirty="0">
                <a:solidFill>
                  <a:srgbClr val="535353"/>
                </a:solidFill>
                <a:latin typeface="Gill Sans"/>
                <a:ea typeface="Gill Sans"/>
                <a:cs typeface="Gill Sans"/>
                <a:sym typeface="Gill Sans"/>
              </a:rPr>
              <a:t>(Most common) </a:t>
            </a:r>
            <a:endParaRPr sz="1400" b="1" i="0" u="none" strike="noStrike" cap="none" dirty="0">
              <a:solidFill>
                <a:srgbClr val="535353"/>
              </a:solidFill>
              <a:latin typeface="Gill Sans"/>
              <a:ea typeface="Gill Sans"/>
              <a:cs typeface="Gill Sans"/>
              <a:sym typeface="Gill Sans"/>
            </a:endParaRPr>
          </a:p>
        </p:txBody>
      </p:sp>
      <p:sp>
        <p:nvSpPr>
          <p:cNvPr id="2026" name="Google Shape;2026;p108"/>
          <p:cNvSpPr/>
          <p:nvPr/>
        </p:nvSpPr>
        <p:spPr>
          <a:xfrm>
            <a:off x="3361596" y="4297435"/>
            <a:ext cx="2155398" cy="307777"/>
          </a:xfrm>
          <a:prstGeom prst="rect">
            <a:avLst/>
          </a:prstGeom>
          <a:noFill/>
          <a:ln>
            <a:noFill/>
          </a:ln>
        </p:spPr>
        <p:txBody>
          <a:bodyPr spcFirstLastPara="1" wrap="square" lIns="91425" tIns="45700" rIns="91425" bIns="45700" anchor="t" anchorCtr="0">
            <a:noAutofit/>
          </a:bodyPr>
          <a:lstStyle/>
          <a:p>
            <a:pPr marL="67183" marR="0" lvl="1" indent="0" algn="l" rtl="0">
              <a:spcBef>
                <a:spcPts val="0"/>
              </a:spcBef>
              <a:spcAft>
                <a:spcPts val="0"/>
              </a:spcAft>
              <a:buNone/>
            </a:pPr>
            <a:r>
              <a:rPr lang="en-US" sz="1400" b="1" i="0" u="none" strike="noStrike" cap="none" dirty="0">
                <a:solidFill>
                  <a:srgbClr val="535353"/>
                </a:solidFill>
                <a:latin typeface="Gill Sans"/>
                <a:ea typeface="Gill Sans"/>
                <a:cs typeface="Gill Sans"/>
                <a:sym typeface="Gill Sans"/>
              </a:rPr>
              <a:t>Point to Multi-point </a:t>
            </a:r>
            <a:endParaRPr sz="1400" b="1" i="0" u="none" strike="noStrike" cap="none" dirty="0">
              <a:solidFill>
                <a:srgbClr val="535353"/>
              </a:solidFill>
              <a:latin typeface="Gill Sans"/>
              <a:ea typeface="Gill Sans"/>
              <a:cs typeface="Gill Sans"/>
              <a:sym typeface="Gill Sans"/>
            </a:endParaRPr>
          </a:p>
        </p:txBody>
      </p:sp>
      <p:pic>
        <p:nvPicPr>
          <p:cNvPr id="2027" name="Google Shape;2027;p108"/>
          <p:cNvPicPr preferRelativeResize="0"/>
          <p:nvPr/>
        </p:nvPicPr>
        <p:blipFill rotWithShape="1">
          <a:blip r:embed="rId3">
            <a:alphaModFix/>
          </a:blip>
          <a:srcRect/>
          <a:stretch/>
        </p:blipFill>
        <p:spPr>
          <a:xfrm>
            <a:off x="1390393" y="2848145"/>
            <a:ext cx="6467021" cy="1964665"/>
          </a:xfrm>
          <a:prstGeom prst="rect">
            <a:avLst/>
          </a:prstGeom>
          <a:noFill/>
          <a:ln>
            <a:noFill/>
          </a:ln>
        </p:spPr>
      </p:pic>
      <p:pic>
        <p:nvPicPr>
          <p:cNvPr id="2028" name="Google Shape;2028;p108"/>
          <p:cNvPicPr preferRelativeResize="0"/>
          <p:nvPr/>
        </p:nvPicPr>
        <p:blipFill rotWithShape="1">
          <a:blip r:embed="rId4">
            <a:alphaModFix/>
          </a:blip>
          <a:srcRect/>
          <a:stretch/>
        </p:blipFill>
        <p:spPr>
          <a:xfrm>
            <a:off x="1390393" y="967676"/>
            <a:ext cx="6259327" cy="173674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32"/>
        <p:cNvGrpSpPr/>
        <p:nvPr/>
      </p:nvGrpSpPr>
      <p:grpSpPr>
        <a:xfrm>
          <a:off x="0" y="0"/>
          <a:ext cx="0" cy="0"/>
          <a:chOff x="0" y="0"/>
          <a:chExt cx="0" cy="0"/>
        </a:xfrm>
      </p:grpSpPr>
      <p:sp>
        <p:nvSpPr>
          <p:cNvPr id="2033" name="Google Shape;2033;p109"/>
          <p:cNvSpPr txBox="1">
            <a:spLocks noGrp="1"/>
          </p:cNvSpPr>
          <p:nvPr>
            <p:ph type="title"/>
          </p:nvPr>
        </p:nvSpPr>
        <p:spPr>
          <a:xfrm>
            <a:off x="457202" y="348662"/>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Challenges With VPWS FXC?</a:t>
            </a:r>
            <a:endParaRPr dirty="0"/>
          </a:p>
        </p:txBody>
      </p:sp>
      <p:sp>
        <p:nvSpPr>
          <p:cNvPr id="2034" name="Google Shape;2034;p109"/>
          <p:cNvSpPr/>
          <p:nvPr/>
        </p:nvSpPr>
        <p:spPr>
          <a:xfrm>
            <a:off x="457202" y="1114914"/>
            <a:ext cx="8114719" cy="3170367"/>
          </a:xfrm>
          <a:prstGeom prst="rect">
            <a:avLst/>
          </a:prstGeom>
          <a:noFill/>
          <a:ln>
            <a:noFill/>
          </a:ln>
        </p:spPr>
        <p:txBody>
          <a:bodyPr spcFirstLastPara="1" wrap="square" lIns="97625" tIns="48800" rIns="97625" bIns="48800" anchor="t" anchorCtr="0">
            <a:noAutofit/>
          </a:bodyPr>
          <a:lstStyle/>
          <a:p>
            <a:pPr marL="342900" marR="0" lvl="1" indent="-342900" algn="l" rtl="0">
              <a:spcBef>
                <a:spcPts val="0"/>
              </a:spcBef>
              <a:spcAft>
                <a:spcPts val="0"/>
              </a:spcAft>
              <a:buClr>
                <a:srgbClr val="888888"/>
              </a:buClr>
              <a:buSzPts val="1600"/>
              <a:buFont typeface="Arial" panose="020B0604020202020204" pitchFamily="34" charset="0"/>
              <a:buChar char="•"/>
            </a:pPr>
            <a:r>
              <a:rPr lang="en-US" dirty="0">
                <a:solidFill>
                  <a:schemeClr val="tx1"/>
                </a:solidFill>
              </a:rPr>
              <a:t>S</a:t>
            </a:r>
            <a:r>
              <a:rPr lang="en-US" b="0" i="0" u="none" strike="noStrike" cap="none" dirty="0">
                <a:solidFill>
                  <a:schemeClr val="tx1"/>
                </a:solidFill>
                <a:latin typeface="Arial"/>
                <a:ea typeface="Arial"/>
                <a:cs typeface="Arial"/>
                <a:sym typeface="Arial"/>
              </a:rPr>
              <a:t>ingle VPWS service tunnel multiplexes many ACs across number of Ethernet Segments (number of physical interfaces) and therefore </a:t>
            </a:r>
            <a:r>
              <a:rPr lang="en-US" dirty="0">
                <a:solidFill>
                  <a:schemeClr val="tx1"/>
                </a:solidFill>
              </a:rPr>
              <a:t>each </a:t>
            </a:r>
            <a:r>
              <a:rPr lang="en-US" b="0" i="0" u="none" strike="noStrike" cap="none" dirty="0">
                <a:solidFill>
                  <a:schemeClr val="tx1"/>
                </a:solidFill>
                <a:latin typeface="Arial"/>
                <a:ea typeface="Arial"/>
                <a:cs typeface="Arial"/>
                <a:sym typeface="Arial"/>
              </a:rPr>
              <a:t>ACs </a:t>
            </a:r>
            <a:r>
              <a:rPr lang="en-US" b="0" i="0" u="none" strike="noStrike" cap="none" dirty="0">
                <a:solidFill>
                  <a:schemeClr val="tx1"/>
                </a:solidFill>
                <a:sym typeface="Arial"/>
              </a:rPr>
              <a:t>are not signaled via EVPN BGP to remote PE devices</a:t>
            </a:r>
            <a:endParaRPr dirty="0">
              <a:solidFill>
                <a:schemeClr val="tx1"/>
              </a:solidFill>
            </a:endParaRPr>
          </a:p>
          <a:p>
            <a:pPr marL="342900" marR="0" lvl="1" indent="-342900" algn="l" rtl="0">
              <a:spcBef>
                <a:spcPts val="450"/>
              </a:spcBef>
              <a:spcAft>
                <a:spcPts val="0"/>
              </a:spcAft>
              <a:buClr>
                <a:srgbClr val="888888"/>
              </a:buClr>
              <a:buSzPts val="1600"/>
              <a:buFont typeface="Arial" panose="020B0604020202020204" pitchFamily="34" charset="0"/>
              <a:buChar char="•"/>
            </a:pPr>
            <a:r>
              <a:rPr lang="en-US" dirty="0">
                <a:solidFill>
                  <a:schemeClr val="tx1"/>
                </a:solidFill>
              </a:rPr>
              <a:t>R</a:t>
            </a:r>
            <a:r>
              <a:rPr lang="en-US" b="0" i="0" u="none" strike="noStrike" cap="none" dirty="0">
                <a:solidFill>
                  <a:schemeClr val="tx1"/>
                </a:solidFill>
                <a:latin typeface="Arial"/>
                <a:ea typeface="Arial"/>
                <a:cs typeface="Arial"/>
                <a:sym typeface="Arial"/>
              </a:rPr>
              <a:t>emote PE devices do not know the association of the received Ethernet Segment to these ACs, or the association of the VPWS service tunnel/label. (</a:t>
            </a:r>
            <a:r>
              <a:rPr lang="en-US" b="1" i="1" u="none" strike="noStrike" cap="none" dirty="0">
                <a:solidFill>
                  <a:schemeClr val="tx1"/>
                </a:solidFill>
                <a:latin typeface="Arial"/>
                <a:ea typeface="Arial"/>
                <a:cs typeface="Arial"/>
                <a:sym typeface="Arial"/>
              </a:rPr>
              <a:t>the remote PEs only know the association of their local ACs to the VPWS service but not the far-end ACs). </a:t>
            </a:r>
            <a:endParaRPr b="1" i="1" u="none" strike="noStrike" cap="none" dirty="0">
              <a:solidFill>
                <a:schemeClr val="tx1"/>
              </a:solidFill>
              <a:latin typeface="Arial"/>
              <a:ea typeface="Arial"/>
              <a:cs typeface="Arial"/>
              <a:sym typeface="Arial"/>
            </a:endParaRPr>
          </a:p>
          <a:p>
            <a:pPr marL="342900" marR="0" lvl="1" indent="-342900" algn="l" rtl="0">
              <a:spcBef>
                <a:spcPts val="450"/>
              </a:spcBef>
              <a:spcAft>
                <a:spcPts val="0"/>
              </a:spcAft>
              <a:buClr>
                <a:srgbClr val="888888"/>
              </a:buClr>
              <a:buSzPts val="1600"/>
              <a:buFont typeface="Arial" panose="020B0604020202020204" pitchFamily="34" charset="0"/>
              <a:buChar char="•"/>
            </a:pPr>
            <a:r>
              <a:rPr lang="en-US" dirty="0">
                <a:solidFill>
                  <a:schemeClr val="tx1"/>
                </a:solidFill>
              </a:rPr>
              <a:t>If </a:t>
            </a:r>
            <a:r>
              <a:rPr lang="en-US" b="0" i="0" u="none" strike="noStrike" cap="none" dirty="0">
                <a:solidFill>
                  <a:schemeClr val="tx1"/>
                </a:solidFill>
                <a:latin typeface="Arial"/>
                <a:ea typeface="Arial"/>
                <a:cs typeface="Arial"/>
                <a:sym typeface="Arial"/>
              </a:rPr>
              <a:t>ES failure is signaled via EVPN to the remote PE devices, they don't know what to do with such message because they don't know the association among the remote ES, the remote ACs, and the VPWS service tunnel. </a:t>
            </a:r>
            <a:br>
              <a:rPr lang="en-US" b="0" i="0" u="none" strike="noStrike" cap="none" dirty="0">
                <a:solidFill>
                  <a:schemeClr val="tx1"/>
                </a:solidFill>
                <a:latin typeface="Arial"/>
                <a:ea typeface="Arial"/>
                <a:cs typeface="Arial"/>
                <a:sym typeface="Arial"/>
              </a:rPr>
            </a:br>
            <a:endParaRPr b="0" i="0" u="none" strike="noStrike" cap="none" dirty="0">
              <a:solidFill>
                <a:schemeClr val="tx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38"/>
        <p:cNvGrpSpPr/>
        <p:nvPr/>
      </p:nvGrpSpPr>
      <p:grpSpPr>
        <a:xfrm>
          <a:off x="0" y="0"/>
          <a:ext cx="0" cy="0"/>
          <a:chOff x="0" y="0"/>
          <a:chExt cx="0" cy="0"/>
        </a:xfrm>
      </p:grpSpPr>
      <p:sp>
        <p:nvSpPr>
          <p:cNvPr id="2039" name="Google Shape;2039;p110"/>
          <p:cNvSpPr txBox="1">
            <a:spLocks noGrp="1"/>
          </p:cNvSpPr>
          <p:nvPr>
            <p:ph type="title"/>
          </p:nvPr>
        </p:nvSpPr>
        <p:spPr>
          <a:xfrm>
            <a:off x="457202" y="348662"/>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Solution to the Multiplexing Challenge</a:t>
            </a:r>
            <a:endParaRPr dirty="0"/>
          </a:p>
        </p:txBody>
      </p:sp>
      <p:sp>
        <p:nvSpPr>
          <p:cNvPr id="2040" name="Google Shape;2040;p110"/>
          <p:cNvSpPr/>
          <p:nvPr/>
        </p:nvSpPr>
        <p:spPr>
          <a:xfrm>
            <a:off x="494589" y="998677"/>
            <a:ext cx="8154825" cy="2622637"/>
          </a:xfrm>
          <a:prstGeom prst="rect">
            <a:avLst/>
          </a:prstGeom>
          <a:noFill/>
          <a:ln>
            <a:noFill/>
          </a:ln>
        </p:spPr>
        <p:txBody>
          <a:bodyPr spcFirstLastPara="1" wrap="square" lIns="97625" tIns="48800" rIns="97625" bIns="48800" anchor="t" anchorCtr="0">
            <a:noAutofit/>
          </a:bodyPr>
          <a:lstStyle/>
          <a:p>
            <a:pPr marR="0" lvl="1" algn="l" rtl="0">
              <a:lnSpc>
                <a:spcPct val="100000"/>
              </a:lnSpc>
              <a:spcBef>
                <a:spcPts val="0"/>
              </a:spcBef>
              <a:spcAft>
                <a:spcPts val="0"/>
              </a:spcAft>
            </a:pPr>
            <a:r>
              <a:rPr lang="en-US" sz="1600" b="1" i="0" u="none" strike="noStrike" cap="none" dirty="0">
                <a:solidFill>
                  <a:schemeClr val="dk1"/>
                </a:solidFill>
                <a:latin typeface="+mj-lt"/>
                <a:ea typeface="PT Sans"/>
                <a:cs typeface="PT Sans"/>
                <a:sym typeface="PT Sans"/>
              </a:rPr>
              <a:t>VLAN “Normalization”</a:t>
            </a:r>
            <a:endParaRPr sz="1600" b="1" i="0" u="none" strike="noStrike" cap="none" dirty="0">
              <a:solidFill>
                <a:schemeClr val="dk1"/>
              </a:solidFill>
              <a:latin typeface="+mj-lt"/>
              <a:ea typeface="PT Sans"/>
              <a:cs typeface="PT Sans"/>
              <a:sym typeface="PT Sans"/>
            </a:endParaRPr>
          </a:p>
          <a:p>
            <a:pPr marL="381000" marR="0" lvl="1" indent="-171450" algn="l" rtl="0">
              <a:lnSpc>
                <a:spcPct val="100000"/>
              </a:lnSpc>
              <a:spcBef>
                <a:spcPts val="405"/>
              </a:spcBef>
              <a:spcAft>
                <a:spcPts val="0"/>
              </a:spcAft>
              <a:buClr>
                <a:schemeClr val="dk1"/>
              </a:buClr>
              <a:buSzPts val="1200"/>
              <a:buFont typeface="Arial" panose="020B0604020202020204" pitchFamily="34" charset="0"/>
              <a:buChar char="•"/>
            </a:pPr>
            <a:r>
              <a:rPr lang="en-US" b="0" i="0" u="none" strike="noStrike" cap="none" dirty="0">
                <a:solidFill>
                  <a:srgbClr val="141313"/>
                </a:solidFill>
                <a:latin typeface="+mj-lt"/>
                <a:ea typeface="PT Sans"/>
                <a:cs typeface="PT Sans"/>
                <a:sym typeface="PT Sans"/>
              </a:rPr>
              <a:t>Can have over-lapping VLANs with multiple ACs</a:t>
            </a:r>
            <a:endParaRPr dirty="0">
              <a:latin typeface="+mj-lt"/>
            </a:endParaRPr>
          </a:p>
          <a:p>
            <a:pPr marL="381000" marR="0" lvl="1" indent="-171450" algn="l" rtl="0">
              <a:lnSpc>
                <a:spcPct val="100000"/>
              </a:lnSpc>
              <a:spcBef>
                <a:spcPts val="405"/>
              </a:spcBef>
              <a:spcAft>
                <a:spcPts val="0"/>
              </a:spcAft>
              <a:buClr>
                <a:schemeClr val="dk1"/>
              </a:buClr>
              <a:buSzPts val="1200"/>
              <a:buFont typeface="Arial" panose="020B0604020202020204" pitchFamily="34" charset="0"/>
              <a:buChar char="•"/>
            </a:pPr>
            <a:r>
              <a:rPr lang="en-US" b="0" i="0" u="none" strike="noStrike" cap="none" dirty="0">
                <a:solidFill>
                  <a:srgbClr val="141313"/>
                </a:solidFill>
                <a:latin typeface="+mj-lt"/>
                <a:ea typeface="PT Sans"/>
                <a:cs typeface="PT Sans"/>
                <a:sym typeface="PT Sans"/>
              </a:rPr>
              <a:t>Need to map each local VLAN to a local “unique VLAN ID” </a:t>
            </a:r>
            <a:endParaRPr dirty="0">
              <a:latin typeface="+mj-lt"/>
            </a:endParaRPr>
          </a:p>
          <a:p>
            <a:pPr marL="381000" marR="0" lvl="1" indent="-171450" algn="l" rtl="0">
              <a:lnSpc>
                <a:spcPct val="100000"/>
              </a:lnSpc>
              <a:spcBef>
                <a:spcPts val="405"/>
              </a:spcBef>
              <a:spcAft>
                <a:spcPts val="0"/>
              </a:spcAft>
              <a:buClr>
                <a:schemeClr val="dk1"/>
              </a:buClr>
              <a:buSzPts val="1200"/>
              <a:buFont typeface="Arial" panose="020B0604020202020204" pitchFamily="34" charset="0"/>
              <a:buChar char="•"/>
            </a:pPr>
            <a:r>
              <a:rPr lang="en-US" b="0" i="0" u="none" strike="noStrike" cap="none" dirty="0">
                <a:solidFill>
                  <a:srgbClr val="141313"/>
                </a:solidFill>
                <a:latin typeface="+mj-lt"/>
                <a:ea typeface="PT Sans"/>
                <a:cs typeface="PT Sans"/>
                <a:sym typeface="PT Sans"/>
              </a:rPr>
              <a:t>If the the number of “Unique VLANs” &gt; 4,000 then single to double TAG translations </a:t>
            </a:r>
            <a:r>
              <a:rPr lang="en-US" b="1" i="0" u="none" strike="noStrike" cap="none" dirty="0">
                <a:solidFill>
                  <a:srgbClr val="141313"/>
                </a:solidFill>
                <a:latin typeface="+mj-lt"/>
                <a:ea typeface="PT Sans"/>
                <a:cs typeface="PT Sans"/>
                <a:sym typeface="PT Sans"/>
              </a:rPr>
              <a:t>MUST</a:t>
            </a:r>
            <a:r>
              <a:rPr lang="en-US" b="0" i="0" u="none" strike="noStrike" cap="none" dirty="0">
                <a:solidFill>
                  <a:srgbClr val="141313"/>
                </a:solidFill>
                <a:latin typeface="+mj-lt"/>
                <a:ea typeface="PT Sans"/>
                <a:cs typeface="PT Sans"/>
                <a:sym typeface="PT Sans"/>
              </a:rPr>
              <a:t> be performed.</a:t>
            </a:r>
            <a:endParaRPr dirty="0">
              <a:latin typeface="+mj-lt"/>
            </a:endParaRPr>
          </a:p>
          <a:p>
            <a:pPr marL="381000" marR="0" lvl="2" indent="-171450" algn="l" rtl="0">
              <a:spcBef>
                <a:spcPts val="405"/>
              </a:spcBef>
              <a:spcAft>
                <a:spcPts val="0"/>
              </a:spcAft>
              <a:buClr>
                <a:schemeClr val="dk1"/>
              </a:buClr>
              <a:buSzPts val="1200"/>
              <a:buFont typeface="Arial" panose="020B0604020202020204" pitchFamily="34" charset="0"/>
              <a:buChar char="•"/>
            </a:pPr>
            <a:r>
              <a:rPr lang="en-US" b="0" i="0" u="none" strike="noStrike" cap="none" dirty="0">
                <a:solidFill>
                  <a:srgbClr val="141313"/>
                </a:solidFill>
                <a:latin typeface="+mj-lt"/>
                <a:ea typeface="PT Sans"/>
                <a:cs typeface="PT Sans"/>
                <a:sym typeface="PT Sans"/>
              </a:rPr>
              <a:t>Use the 24 bit VPWS ID (Eth TAG field in EVPN route) used to identify the unique normalized VLAN ID.  </a:t>
            </a:r>
            <a:endParaRPr lang="en-IE" dirty="0">
              <a:latin typeface="+mj-lt"/>
            </a:endParaRPr>
          </a:p>
          <a:p>
            <a:pPr marL="1011238" marR="0" lvl="2" indent="-171450" algn="l" rtl="0">
              <a:spcBef>
                <a:spcPts val="405"/>
              </a:spcBef>
              <a:spcAft>
                <a:spcPts val="0"/>
              </a:spcAft>
              <a:buClr>
                <a:schemeClr val="dk1"/>
              </a:buClr>
              <a:buSzPts val="1200"/>
              <a:buFont typeface="Arial" panose="020B0604020202020204" pitchFamily="34" charset="0"/>
              <a:buChar char="•"/>
            </a:pPr>
            <a:r>
              <a:rPr lang="en-IE" sz="1200" b="0" i="0" u="none" strike="noStrike" cap="none" dirty="0">
                <a:solidFill>
                  <a:srgbClr val="141313"/>
                </a:solidFill>
                <a:latin typeface="+mj-lt"/>
                <a:ea typeface="PT Sans"/>
                <a:cs typeface="PT Sans"/>
                <a:sym typeface="PT Sans"/>
              </a:rPr>
              <a:t>Single Tag -&gt; Lower 12bits</a:t>
            </a:r>
            <a:endParaRPr lang="en-IE" sz="1200" dirty="0">
              <a:latin typeface="+mj-lt"/>
            </a:endParaRPr>
          </a:p>
          <a:p>
            <a:pPr marL="1011238" marR="0" lvl="2" indent="-171450" algn="l" rtl="0">
              <a:spcBef>
                <a:spcPts val="405"/>
              </a:spcBef>
              <a:spcAft>
                <a:spcPts val="0"/>
              </a:spcAft>
              <a:buClr>
                <a:schemeClr val="dk1"/>
              </a:buClr>
              <a:buSzPts val="1200"/>
              <a:buFont typeface="Arial" panose="020B0604020202020204" pitchFamily="34" charset="0"/>
              <a:buChar char="•"/>
            </a:pPr>
            <a:r>
              <a:rPr lang="en-US" sz="1200" b="0" i="0" u="none" strike="noStrike" cap="none" dirty="0">
                <a:solidFill>
                  <a:srgbClr val="141313"/>
                </a:solidFill>
                <a:latin typeface="+mj-lt"/>
                <a:ea typeface="PT Sans"/>
                <a:cs typeface="PT Sans"/>
                <a:sym typeface="PT Sans"/>
              </a:rPr>
              <a:t>Dual Tag -&gt; Inner Tag lower 12bits  : Outer Tag top 12 bits</a:t>
            </a:r>
          </a:p>
          <a:p>
            <a:pPr marL="1011238" marR="0" lvl="2" indent="-171450" algn="l" rtl="0">
              <a:spcBef>
                <a:spcPts val="405"/>
              </a:spcBef>
              <a:spcAft>
                <a:spcPts val="0"/>
              </a:spcAft>
              <a:buClr>
                <a:schemeClr val="dk1"/>
              </a:buClr>
              <a:buSzPts val="1200"/>
              <a:buFont typeface="Arial" panose="020B0604020202020204" pitchFamily="34" charset="0"/>
              <a:buChar char="•"/>
            </a:pPr>
            <a:r>
              <a:rPr lang="en-US" sz="1200" b="0" i="0" u="none" strike="noStrike" cap="none" dirty="0">
                <a:solidFill>
                  <a:srgbClr val="141313"/>
                </a:solidFill>
                <a:latin typeface="+mj-lt"/>
                <a:ea typeface="PT Sans"/>
                <a:cs typeface="PT Sans"/>
                <a:sym typeface="PT Sans"/>
              </a:rPr>
              <a:t>PEs must maintain mapping of Label (VRF) </a:t>
            </a:r>
            <a:r>
              <a:rPr lang="en-US" sz="1200" b="1" i="0" u="none" strike="noStrike" cap="none" dirty="0">
                <a:solidFill>
                  <a:srgbClr val="141313"/>
                </a:solidFill>
                <a:latin typeface="+mj-lt"/>
                <a:ea typeface="PT Sans"/>
                <a:cs typeface="PT Sans"/>
                <a:sym typeface="PT Sans"/>
              </a:rPr>
              <a:t>AND</a:t>
            </a:r>
            <a:r>
              <a:rPr lang="en-US" sz="1200" b="0" i="0" u="none" strike="noStrike" cap="none" dirty="0">
                <a:solidFill>
                  <a:srgbClr val="141313"/>
                </a:solidFill>
                <a:latin typeface="+mj-lt"/>
                <a:ea typeface="PT Sans"/>
                <a:cs typeface="PT Sans"/>
                <a:sym typeface="PT Sans"/>
              </a:rPr>
              <a:t> Normalized VLAN -&gt; Egress VLAN and Port</a:t>
            </a:r>
            <a:endParaRPr sz="1200" dirty="0">
              <a:latin typeface="+mj-lt"/>
            </a:endParaRPr>
          </a:p>
        </p:txBody>
      </p:sp>
      <p:sp>
        <p:nvSpPr>
          <p:cNvPr id="2042" name="Google Shape;2042;p110"/>
          <p:cNvSpPr/>
          <p:nvPr/>
        </p:nvSpPr>
        <p:spPr>
          <a:xfrm>
            <a:off x="531977" y="3709623"/>
            <a:ext cx="8154825" cy="870399"/>
          </a:xfrm>
          <a:prstGeom prst="rect">
            <a:avLst/>
          </a:prstGeom>
          <a:noFill/>
          <a:ln>
            <a:noFill/>
          </a:ln>
        </p:spPr>
        <p:txBody>
          <a:bodyPr spcFirstLastPara="1" wrap="square" lIns="97625" tIns="48800" rIns="97625" bIns="48800" anchor="t" anchorCtr="0">
            <a:noAutofit/>
          </a:bodyPr>
          <a:lstStyle/>
          <a:p>
            <a:pPr marL="0" marR="0" lvl="1" indent="0" algn="l" rtl="0">
              <a:lnSpc>
                <a:spcPct val="80000"/>
              </a:lnSpc>
              <a:spcBef>
                <a:spcPts val="0"/>
              </a:spcBef>
              <a:spcAft>
                <a:spcPts val="0"/>
              </a:spcAft>
              <a:buNone/>
            </a:pPr>
            <a:r>
              <a:rPr lang="en-US" sz="1387" b="1" i="0" u="none" strike="noStrike" cap="none" dirty="0">
                <a:solidFill>
                  <a:schemeClr val="dk1"/>
                </a:solidFill>
                <a:latin typeface="+mj-lt"/>
                <a:ea typeface="PT Sans"/>
                <a:cs typeface="PT Sans"/>
                <a:sym typeface="PT Sans"/>
              </a:rPr>
              <a:t>Define Two New Modes of Operation</a:t>
            </a:r>
            <a:endParaRPr sz="1387" b="1" i="0" u="none" strike="noStrike" cap="none" dirty="0">
              <a:solidFill>
                <a:schemeClr val="dk1"/>
              </a:solidFill>
              <a:latin typeface="+mj-lt"/>
              <a:ea typeface="PT Sans"/>
              <a:cs typeface="PT Sans"/>
              <a:sym typeface="PT Sans"/>
            </a:endParaRPr>
          </a:p>
          <a:p>
            <a:pPr marL="228600" lvl="1">
              <a:lnSpc>
                <a:spcPct val="80000"/>
              </a:lnSpc>
              <a:spcBef>
                <a:spcPts val="405"/>
              </a:spcBef>
              <a:buClr>
                <a:schemeClr val="dk1"/>
              </a:buClr>
              <a:buSzPts val="1110"/>
            </a:pPr>
            <a:r>
              <a:rPr lang="en-US" sz="1200" dirty="0">
                <a:solidFill>
                  <a:srgbClr val="141313"/>
                </a:solidFill>
                <a:latin typeface="+mj-lt"/>
                <a:ea typeface="PT Sans"/>
                <a:cs typeface="PT Sans"/>
                <a:sym typeface="PT Sans"/>
              </a:rPr>
              <a:t>Signaled in the Control flag extensions in the Ethernet AD per EVI route</a:t>
            </a:r>
            <a:endParaRPr lang="en-US" sz="1200" b="0" i="0" u="none" strike="noStrike" cap="none" dirty="0">
              <a:solidFill>
                <a:srgbClr val="141313"/>
              </a:solidFill>
              <a:latin typeface="+mj-lt"/>
              <a:ea typeface="PT Sans"/>
              <a:cs typeface="PT Sans"/>
              <a:sym typeface="PT Sans"/>
            </a:endParaRPr>
          </a:p>
          <a:p>
            <a:pPr marL="457200" marR="0" lvl="1" indent="-228600" algn="l" rtl="0">
              <a:lnSpc>
                <a:spcPct val="80000"/>
              </a:lnSpc>
              <a:spcBef>
                <a:spcPts val="405"/>
              </a:spcBef>
              <a:spcAft>
                <a:spcPts val="0"/>
              </a:spcAft>
              <a:buClr>
                <a:schemeClr val="dk1"/>
              </a:buClr>
              <a:buSzPts val="1110"/>
              <a:buFont typeface="+mj-lt"/>
              <a:buAutoNum type="arabicPeriod"/>
            </a:pPr>
            <a:r>
              <a:rPr lang="en-US" sz="1200" b="0" i="0" u="none" strike="noStrike" cap="none" dirty="0">
                <a:solidFill>
                  <a:srgbClr val="141313"/>
                </a:solidFill>
                <a:latin typeface="+mj-lt"/>
                <a:ea typeface="PT Sans"/>
                <a:cs typeface="PT Sans"/>
                <a:sym typeface="PT Sans"/>
              </a:rPr>
              <a:t> VLAN Signaled FXC</a:t>
            </a:r>
            <a:endParaRPr sz="1200" dirty="0">
              <a:latin typeface="+mj-lt"/>
            </a:endParaRPr>
          </a:p>
          <a:p>
            <a:pPr marL="457200" marR="0" lvl="1" indent="-228600" algn="l" rtl="0">
              <a:lnSpc>
                <a:spcPct val="80000"/>
              </a:lnSpc>
              <a:spcBef>
                <a:spcPts val="405"/>
              </a:spcBef>
              <a:spcAft>
                <a:spcPts val="0"/>
              </a:spcAft>
              <a:buClr>
                <a:schemeClr val="dk1"/>
              </a:buClr>
              <a:buSzPts val="1110"/>
              <a:buFont typeface="+mj-lt"/>
              <a:buAutoNum type="arabicPeriod"/>
            </a:pPr>
            <a:r>
              <a:rPr lang="en-US" sz="1200" b="0" i="0" u="none" strike="noStrike" cap="none" dirty="0">
                <a:solidFill>
                  <a:srgbClr val="141313"/>
                </a:solidFill>
                <a:latin typeface="+mj-lt"/>
                <a:ea typeface="PT Sans"/>
                <a:cs typeface="PT Sans"/>
                <a:sym typeface="PT Sans"/>
              </a:rPr>
              <a:t> Default FXC</a:t>
            </a:r>
          </a:p>
          <a:p>
            <a:pPr marL="285750" marR="0" lvl="1" indent="0" algn="l" rtl="0">
              <a:lnSpc>
                <a:spcPct val="80000"/>
              </a:lnSpc>
              <a:spcBef>
                <a:spcPts val="405"/>
              </a:spcBef>
              <a:spcAft>
                <a:spcPts val="0"/>
              </a:spcAft>
              <a:buClr>
                <a:schemeClr val="dk1"/>
              </a:buClr>
              <a:buSzPts val="1110"/>
              <a:buFont typeface="PT Sans"/>
              <a:buNone/>
            </a:pPr>
            <a:endParaRPr sz="1110" b="0" i="0" u="none" strike="noStrike" cap="none" dirty="0">
              <a:solidFill>
                <a:srgbClr val="141313"/>
              </a:solidFill>
              <a:latin typeface="+mj-lt"/>
              <a:ea typeface="PT Sans"/>
              <a:cs typeface="PT Sans"/>
              <a:sym typeface="PT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53"/>
        <p:cNvGrpSpPr/>
        <p:nvPr/>
      </p:nvGrpSpPr>
      <p:grpSpPr>
        <a:xfrm>
          <a:off x="0" y="0"/>
          <a:ext cx="0" cy="0"/>
          <a:chOff x="0" y="0"/>
          <a:chExt cx="0" cy="0"/>
        </a:xfrm>
      </p:grpSpPr>
      <p:sp>
        <p:nvSpPr>
          <p:cNvPr id="2054" name="Google Shape;2054;p112"/>
          <p:cNvSpPr txBox="1">
            <a:spLocks noGrp="1"/>
          </p:cNvSpPr>
          <p:nvPr>
            <p:ph type="title"/>
          </p:nvPr>
        </p:nvSpPr>
        <p:spPr>
          <a:xfrm>
            <a:off x="465577" y="228839"/>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Route Types – Type 1 (EVPN VPWS </a:t>
            </a:r>
            <a:r>
              <a:rPr lang="en-US" b="1" dirty="0"/>
              <a:t>FXC</a:t>
            </a:r>
            <a:r>
              <a:rPr lang="en-US" dirty="0"/>
              <a:t>)</a:t>
            </a:r>
            <a:endParaRPr dirty="0"/>
          </a:p>
        </p:txBody>
      </p:sp>
      <p:sp>
        <p:nvSpPr>
          <p:cNvPr id="2055" name="Google Shape;2055;p112"/>
          <p:cNvSpPr txBox="1"/>
          <p:nvPr/>
        </p:nvSpPr>
        <p:spPr>
          <a:xfrm>
            <a:off x="542892" y="733151"/>
            <a:ext cx="8074969" cy="1565192"/>
          </a:xfrm>
          <a:prstGeom prst="rect">
            <a:avLst/>
          </a:prstGeom>
          <a:noFill/>
          <a:ln>
            <a:noFill/>
          </a:ln>
        </p:spPr>
        <p:txBody>
          <a:bodyPr spcFirstLastPara="1" wrap="square" lIns="91425" tIns="91425" rIns="91425" bIns="91425" anchor="t" anchorCtr="0">
            <a:noAutofit/>
          </a:bodyPr>
          <a:lstStyle/>
          <a:p>
            <a:pPr marL="142875" marR="0" lvl="1" indent="-142875" algn="l" rtl="0">
              <a:lnSpc>
                <a:spcPct val="100000"/>
              </a:lnSpc>
              <a:spcBef>
                <a:spcPts val="0"/>
              </a:spcBef>
              <a:spcAft>
                <a:spcPts val="0"/>
              </a:spcAft>
              <a:buClr>
                <a:srgbClr val="629DD1"/>
              </a:buClr>
              <a:buSzPts val="1500"/>
              <a:buFont typeface="Noto Sans Symbols"/>
              <a:buChar char="▪"/>
            </a:pPr>
            <a:r>
              <a:rPr lang="en-US" sz="1500" b="1" i="0" u="none" strike="noStrike" cap="none" dirty="0">
                <a:solidFill>
                  <a:schemeClr val="dk1"/>
                </a:solidFill>
                <a:latin typeface="PT Sans"/>
                <a:ea typeface="PT Sans"/>
                <a:cs typeface="PT Sans"/>
                <a:sym typeface="PT Sans"/>
              </a:rPr>
              <a:t>Type 1 EVPN route – The Auto-Discover Per-EVI Route (AD per-EVI)</a:t>
            </a:r>
            <a:endParaRPr sz="1500" b="1" i="0" u="none" strike="noStrike" cap="none" dirty="0">
              <a:solidFill>
                <a:schemeClr val="dk1"/>
              </a:solidFill>
              <a:latin typeface="PT Sans"/>
              <a:ea typeface="PT Sans"/>
              <a:cs typeface="PT Sans"/>
              <a:sym typeface="PT Sans"/>
            </a:endParaRPr>
          </a:p>
          <a:p>
            <a:pPr marL="285750" marR="0" lvl="1" indent="-85725" algn="l" rtl="0">
              <a:lnSpc>
                <a:spcPct val="100000"/>
              </a:lnSpc>
              <a:spcBef>
                <a:spcPts val="405"/>
              </a:spcBef>
              <a:spcAft>
                <a:spcPts val="0"/>
              </a:spcAft>
              <a:buClr>
                <a:srgbClr val="629DD1"/>
              </a:buClr>
              <a:buSzPts val="1350"/>
              <a:buFont typeface="PT Sans"/>
              <a:buChar char="-"/>
            </a:pPr>
            <a:r>
              <a:rPr lang="en-US" sz="1350" b="0" i="0" u="none" strike="noStrike" cap="none" dirty="0">
                <a:solidFill>
                  <a:schemeClr val="dk1"/>
                </a:solidFill>
                <a:latin typeface="PT Sans"/>
                <a:ea typeface="PT Sans"/>
                <a:cs typeface="PT Sans"/>
                <a:sym typeface="PT Sans"/>
              </a:rPr>
              <a:t>Two new OPTIONAL control fields to signal mode of operation</a:t>
            </a:r>
            <a:r>
              <a:rPr lang="en-US" sz="1350" b="0" i="0" u="none" strike="noStrike" cap="none" dirty="0">
                <a:solidFill>
                  <a:srgbClr val="FF0000"/>
                </a:solidFill>
                <a:latin typeface="PT Sans"/>
                <a:ea typeface="PT Sans"/>
                <a:cs typeface="PT Sans"/>
                <a:sym typeface="PT Sans"/>
              </a:rPr>
              <a:t> </a:t>
            </a:r>
            <a:r>
              <a:rPr lang="en-US" sz="1350" b="1" i="0" u="none" strike="noStrike" cap="none" dirty="0">
                <a:solidFill>
                  <a:srgbClr val="FF0000"/>
                </a:solidFill>
                <a:latin typeface="PT Sans"/>
                <a:ea typeface="PT Sans"/>
                <a:cs typeface="PT Sans"/>
                <a:sym typeface="PT Sans"/>
              </a:rPr>
              <a:t>M</a:t>
            </a:r>
            <a:r>
              <a:rPr lang="en-US" sz="1350" b="0" i="0" u="none" strike="noStrike" cap="none" dirty="0">
                <a:solidFill>
                  <a:srgbClr val="FF0000"/>
                </a:solidFill>
                <a:latin typeface="PT Sans"/>
                <a:ea typeface="PT Sans"/>
                <a:cs typeface="PT Sans"/>
                <a:sym typeface="PT Sans"/>
              </a:rPr>
              <a:t> </a:t>
            </a:r>
            <a:r>
              <a:rPr lang="en-US" sz="1350" b="0" i="0" u="none" strike="noStrike" cap="none" dirty="0">
                <a:solidFill>
                  <a:schemeClr val="dk1"/>
                </a:solidFill>
                <a:latin typeface="PT Sans"/>
                <a:ea typeface="PT Sans"/>
                <a:cs typeface="PT Sans"/>
                <a:sym typeface="PT Sans"/>
              </a:rPr>
              <a:t>(</a:t>
            </a:r>
            <a:r>
              <a:rPr lang="en-US" sz="1350" b="1" i="0" u="none" strike="noStrike" cap="none" dirty="0">
                <a:solidFill>
                  <a:schemeClr val="dk1"/>
                </a:solidFill>
                <a:latin typeface="PT Sans"/>
                <a:ea typeface="PT Sans"/>
                <a:cs typeface="PT Sans"/>
                <a:sym typeface="PT Sans"/>
              </a:rPr>
              <a:t>00</a:t>
            </a:r>
            <a:r>
              <a:rPr lang="en-US" sz="1350" b="0" i="0" u="none" strike="noStrike" cap="none" dirty="0">
                <a:solidFill>
                  <a:schemeClr val="dk1"/>
                </a:solidFill>
                <a:latin typeface="PT Sans"/>
                <a:ea typeface="PT Sans"/>
                <a:cs typeface="PT Sans"/>
                <a:sym typeface="PT Sans"/>
              </a:rPr>
              <a:t> – per RFC8214, </a:t>
            </a:r>
            <a:r>
              <a:rPr lang="en-US" sz="1350" b="1" i="0" u="none" strike="noStrike" cap="none" dirty="0">
                <a:solidFill>
                  <a:schemeClr val="dk1"/>
                </a:solidFill>
                <a:latin typeface="PT Sans"/>
                <a:ea typeface="PT Sans"/>
                <a:cs typeface="PT Sans"/>
                <a:sym typeface="PT Sans"/>
              </a:rPr>
              <a:t>01</a:t>
            </a:r>
            <a:r>
              <a:rPr lang="en-US" sz="1350" b="0" i="0" u="none" strike="noStrike" cap="none" dirty="0">
                <a:solidFill>
                  <a:schemeClr val="dk1"/>
                </a:solidFill>
                <a:latin typeface="PT Sans"/>
                <a:ea typeface="PT Sans"/>
                <a:cs typeface="PT Sans"/>
                <a:sym typeface="PT Sans"/>
              </a:rPr>
              <a:t> - VLAN signaled, </a:t>
            </a:r>
            <a:r>
              <a:rPr lang="en-US" sz="1350" b="1" i="0" u="none" strike="noStrike" cap="none" dirty="0">
                <a:solidFill>
                  <a:schemeClr val="dk1"/>
                </a:solidFill>
                <a:latin typeface="PT Sans"/>
                <a:ea typeface="PT Sans"/>
                <a:cs typeface="PT Sans"/>
                <a:sym typeface="PT Sans"/>
              </a:rPr>
              <a:t>10</a:t>
            </a:r>
            <a:r>
              <a:rPr lang="en-US" sz="1350" b="0" i="0" u="none" strike="noStrike" cap="none" dirty="0">
                <a:solidFill>
                  <a:schemeClr val="dk1"/>
                </a:solidFill>
                <a:latin typeface="PT Sans"/>
                <a:ea typeface="PT Sans"/>
                <a:cs typeface="PT Sans"/>
                <a:sym typeface="PT Sans"/>
              </a:rPr>
              <a:t> – Default FXC) and </a:t>
            </a:r>
            <a:r>
              <a:rPr lang="en-US" sz="1350" b="1" i="0" u="none" strike="noStrike" cap="none" dirty="0">
                <a:solidFill>
                  <a:srgbClr val="FF0000"/>
                </a:solidFill>
                <a:latin typeface="PT Sans"/>
                <a:ea typeface="PT Sans"/>
                <a:cs typeface="PT Sans"/>
                <a:sym typeface="PT Sans"/>
              </a:rPr>
              <a:t>V</a:t>
            </a:r>
            <a:r>
              <a:rPr lang="en-US" sz="1350" b="0" i="0" u="none" strike="noStrike" cap="none" dirty="0">
                <a:solidFill>
                  <a:schemeClr val="dk1"/>
                </a:solidFill>
                <a:latin typeface="PT Sans"/>
                <a:ea typeface="PT Sans"/>
                <a:cs typeface="PT Sans"/>
                <a:sym typeface="PT Sans"/>
              </a:rPr>
              <a:t> (</a:t>
            </a:r>
            <a:r>
              <a:rPr lang="en-US" sz="1350" b="1" i="0" u="none" strike="noStrike" cap="none" dirty="0">
                <a:solidFill>
                  <a:schemeClr val="dk1"/>
                </a:solidFill>
                <a:latin typeface="PT Sans"/>
                <a:ea typeface="PT Sans"/>
                <a:cs typeface="PT Sans"/>
                <a:sym typeface="PT Sans"/>
              </a:rPr>
              <a:t>00</a:t>
            </a:r>
            <a:r>
              <a:rPr lang="en-US" sz="1350" b="0" i="0" u="none" strike="noStrike" cap="none" dirty="0">
                <a:solidFill>
                  <a:schemeClr val="dk1"/>
                </a:solidFill>
                <a:latin typeface="PT Sans"/>
                <a:ea typeface="PT Sans"/>
                <a:cs typeface="PT Sans"/>
                <a:sym typeface="PT Sans"/>
              </a:rPr>
              <a:t> – per RFC8214, </a:t>
            </a:r>
            <a:r>
              <a:rPr lang="en-US" sz="1350" b="1" i="0" u="none" strike="noStrike" cap="none" dirty="0">
                <a:solidFill>
                  <a:schemeClr val="dk1"/>
                </a:solidFill>
                <a:latin typeface="PT Sans"/>
                <a:ea typeface="PT Sans"/>
                <a:cs typeface="PT Sans"/>
                <a:sym typeface="PT Sans"/>
              </a:rPr>
              <a:t>01</a:t>
            </a:r>
            <a:r>
              <a:rPr lang="en-US" sz="1350" b="0" i="0" u="none" strike="noStrike" cap="none" dirty="0">
                <a:solidFill>
                  <a:schemeClr val="dk1"/>
                </a:solidFill>
                <a:latin typeface="PT Sans"/>
                <a:ea typeface="PT Sans"/>
                <a:cs typeface="PT Sans"/>
                <a:sym typeface="PT Sans"/>
              </a:rPr>
              <a:t> – Single VID , </a:t>
            </a:r>
            <a:r>
              <a:rPr lang="en-US" sz="1350" b="1" i="0" u="none" strike="noStrike" cap="none" dirty="0">
                <a:solidFill>
                  <a:schemeClr val="dk1"/>
                </a:solidFill>
                <a:latin typeface="PT Sans"/>
                <a:ea typeface="PT Sans"/>
                <a:cs typeface="PT Sans"/>
                <a:sym typeface="PT Sans"/>
              </a:rPr>
              <a:t>10</a:t>
            </a:r>
            <a:r>
              <a:rPr lang="en-US" sz="1350" b="0" i="0" u="none" strike="noStrike" cap="none" dirty="0">
                <a:solidFill>
                  <a:schemeClr val="dk1"/>
                </a:solidFill>
                <a:latin typeface="PT Sans"/>
                <a:ea typeface="PT Sans"/>
                <a:cs typeface="PT Sans"/>
                <a:sym typeface="PT Sans"/>
              </a:rPr>
              <a:t> – Dual VID)</a:t>
            </a:r>
            <a:endParaRPr sz="1350" b="1" i="0" u="none" strike="noStrike" cap="none" dirty="0">
              <a:solidFill>
                <a:schemeClr val="dk1"/>
              </a:solidFill>
              <a:latin typeface="PT Sans"/>
              <a:ea typeface="PT Sans"/>
              <a:cs typeface="PT Sans"/>
              <a:sym typeface="PT Sans"/>
            </a:endParaRPr>
          </a:p>
          <a:p>
            <a:pPr marL="285750" marR="0" lvl="1" indent="0" algn="l" rtl="0">
              <a:lnSpc>
                <a:spcPct val="100000"/>
              </a:lnSpc>
              <a:spcBef>
                <a:spcPts val="405"/>
              </a:spcBef>
              <a:spcAft>
                <a:spcPts val="0"/>
              </a:spcAft>
              <a:buClr>
                <a:srgbClr val="629DD1"/>
              </a:buClr>
              <a:buSzPts val="1200"/>
              <a:buFont typeface="PT Sans"/>
              <a:buNone/>
            </a:pPr>
            <a:endParaRPr sz="1200" b="0" i="0" u="none" strike="noStrike" cap="none" dirty="0">
              <a:solidFill>
                <a:schemeClr val="dk1"/>
              </a:solidFill>
              <a:latin typeface="PT Sans"/>
              <a:ea typeface="PT Sans"/>
              <a:cs typeface="PT Sans"/>
              <a:sym typeface="PT Sans"/>
            </a:endParaRPr>
          </a:p>
        </p:txBody>
      </p:sp>
      <p:graphicFrame>
        <p:nvGraphicFramePr>
          <p:cNvPr id="2056" name="Google Shape;2056;p112"/>
          <p:cNvGraphicFramePr/>
          <p:nvPr>
            <p:extLst>
              <p:ext uri="{D42A27DB-BD31-4B8C-83A1-F6EECF244321}">
                <p14:modId xmlns:p14="http://schemas.microsoft.com/office/powerpoint/2010/main" val="2244246574"/>
              </p:ext>
            </p:extLst>
          </p:nvPr>
        </p:nvGraphicFramePr>
        <p:xfrm>
          <a:off x="489166" y="1617760"/>
          <a:ext cx="1942650" cy="434360"/>
        </p:xfrm>
        <a:graphic>
          <a:graphicData uri="http://schemas.openxmlformats.org/drawingml/2006/table">
            <a:tbl>
              <a:tblPr>
                <a:noFill/>
                <a:tableStyleId>{C77D7896-9AB1-45D3-876E-9B1F612B6058}</a:tableStyleId>
              </a:tblPr>
              <a:tblGrid>
                <a:gridCol w="1942650">
                  <a:extLst>
                    <a:ext uri="{9D8B030D-6E8A-4147-A177-3AD203B41FA5}">
                      <a16:colId xmlns:a16="http://schemas.microsoft.com/office/drawing/2014/main" val="20000"/>
                    </a:ext>
                  </a:extLst>
                </a:gridCol>
              </a:tblGrid>
              <a:tr h="411475">
                <a:tc>
                  <a:txBody>
                    <a:bodyPr/>
                    <a:lstStyle/>
                    <a:p>
                      <a:pPr marL="0" marR="0" lvl="0" indent="0" algn="ctr" rtl="0">
                        <a:spcBef>
                          <a:spcPts val="0"/>
                        </a:spcBef>
                        <a:spcAft>
                          <a:spcPts val="0"/>
                        </a:spcAft>
                        <a:buNone/>
                      </a:pPr>
                      <a:r>
                        <a:rPr lang="en-US" sz="800" b="0" dirty="0">
                          <a:solidFill>
                            <a:schemeClr val="dk1"/>
                          </a:solidFill>
                        </a:rPr>
                        <a:t>Path Attribute MP_REACH_NLRI</a:t>
                      </a:r>
                      <a:endParaRPr dirty="0"/>
                    </a:p>
                    <a:p>
                      <a:pPr marL="0" marR="0" lvl="0" indent="0" algn="ctr" rtl="0">
                        <a:spcBef>
                          <a:spcPts val="0"/>
                        </a:spcBef>
                        <a:spcAft>
                          <a:spcPts val="0"/>
                        </a:spcAft>
                        <a:buNone/>
                      </a:pPr>
                      <a:r>
                        <a:rPr lang="en-US" sz="800" b="0" dirty="0">
                          <a:solidFill>
                            <a:schemeClr val="dk1"/>
                          </a:solidFill>
                        </a:rPr>
                        <a:t>NEXT_HOP = PE IP</a:t>
                      </a:r>
                      <a:endParaRPr dirty="0"/>
                    </a:p>
                    <a:p>
                      <a:pPr marL="0" marR="0" lvl="0" indent="0" algn="ctr" rtl="0">
                        <a:spcBef>
                          <a:spcPts val="0"/>
                        </a:spcBef>
                        <a:spcAft>
                          <a:spcPts val="0"/>
                        </a:spcAft>
                        <a:buNone/>
                      </a:pPr>
                      <a:r>
                        <a:rPr lang="en-US" sz="800" b="0" dirty="0">
                          <a:solidFill>
                            <a:schemeClr val="dk1"/>
                          </a:solidFill>
                        </a:rPr>
                        <a:t>AFI = 25 (L2VPN) , SAFI =70 (EVPN)</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2057" name="Google Shape;2057;p112"/>
          <p:cNvSpPr txBox="1"/>
          <p:nvPr/>
        </p:nvSpPr>
        <p:spPr>
          <a:xfrm>
            <a:off x="3738127" y="1919536"/>
            <a:ext cx="1121978" cy="2308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b="1" dirty="0">
                <a:solidFill>
                  <a:srgbClr val="000000"/>
                </a:solidFill>
                <a:latin typeface="Arial"/>
                <a:ea typeface="Arial"/>
                <a:cs typeface="Arial"/>
                <a:sym typeface="Arial"/>
              </a:rPr>
              <a:t>Type 1 NLRI  </a:t>
            </a:r>
            <a:endParaRPr dirty="0"/>
          </a:p>
        </p:txBody>
      </p:sp>
      <p:sp>
        <p:nvSpPr>
          <p:cNvPr id="2058" name="Google Shape;2058;p112"/>
          <p:cNvSpPr txBox="1"/>
          <p:nvPr/>
        </p:nvSpPr>
        <p:spPr>
          <a:xfrm>
            <a:off x="2992477" y="1566302"/>
            <a:ext cx="239595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dirty="0">
                <a:solidFill>
                  <a:srgbClr val="000000"/>
                </a:solidFill>
                <a:latin typeface="Arial"/>
                <a:ea typeface="Arial"/>
                <a:cs typeface="Arial"/>
                <a:sym typeface="Arial"/>
              </a:rPr>
              <a:t>Next-hop for the prefixes within the NLRI</a:t>
            </a:r>
            <a:endParaRPr dirty="0"/>
          </a:p>
          <a:p>
            <a:pPr marL="0" marR="0" lvl="0" indent="0" algn="l" rtl="0">
              <a:spcBef>
                <a:spcPts val="0"/>
              </a:spcBef>
              <a:spcAft>
                <a:spcPts val="0"/>
              </a:spcAft>
              <a:buNone/>
            </a:pPr>
            <a:r>
              <a:rPr lang="en-US" sz="900" dirty="0">
                <a:solidFill>
                  <a:srgbClr val="000000"/>
                </a:solidFill>
                <a:latin typeface="Arial"/>
                <a:ea typeface="Arial"/>
                <a:cs typeface="Arial"/>
                <a:sym typeface="Arial"/>
              </a:rPr>
              <a:t>= IP of the advertising PE</a:t>
            </a:r>
            <a:endParaRPr dirty="0"/>
          </a:p>
        </p:txBody>
      </p:sp>
      <p:cxnSp>
        <p:nvCxnSpPr>
          <p:cNvPr id="2059" name="Google Shape;2059;p112"/>
          <p:cNvCxnSpPr/>
          <p:nvPr/>
        </p:nvCxnSpPr>
        <p:spPr>
          <a:xfrm rot="10800000">
            <a:off x="2507054" y="1696503"/>
            <a:ext cx="410184" cy="41"/>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60" name="Google Shape;2060;p112"/>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36</a:t>
            </a:fld>
            <a:endParaRPr dirty="0">
              <a:solidFill>
                <a:srgbClr val="FFFFFE"/>
              </a:solidFill>
            </a:endParaRPr>
          </a:p>
        </p:txBody>
      </p:sp>
      <p:graphicFrame>
        <p:nvGraphicFramePr>
          <p:cNvPr id="2061" name="Google Shape;2061;p112"/>
          <p:cNvGraphicFramePr/>
          <p:nvPr/>
        </p:nvGraphicFramePr>
        <p:xfrm>
          <a:off x="3173304" y="2904288"/>
          <a:ext cx="2361800" cy="254350"/>
        </p:xfrm>
        <a:graphic>
          <a:graphicData uri="http://schemas.openxmlformats.org/drawingml/2006/table">
            <a:tbl>
              <a:tblPr>
                <a:noFill/>
                <a:tableStyleId>{C77D7896-9AB1-45D3-876E-9B1F612B6058}</a:tableStyleId>
              </a:tblPr>
              <a:tblGrid>
                <a:gridCol w="2361800">
                  <a:extLst>
                    <a:ext uri="{9D8B030D-6E8A-4147-A177-3AD203B41FA5}">
                      <a16:colId xmlns:a16="http://schemas.microsoft.com/office/drawing/2014/main" val="20000"/>
                    </a:ext>
                  </a:extLst>
                </a:gridCol>
              </a:tblGrid>
              <a:tr h="254350">
                <a:tc>
                  <a:txBody>
                    <a:bodyPr/>
                    <a:lstStyle/>
                    <a:p>
                      <a:pPr marL="0" marR="0" lvl="0" indent="0" algn="ctr" rtl="0">
                        <a:spcBef>
                          <a:spcPts val="0"/>
                        </a:spcBef>
                        <a:spcAft>
                          <a:spcPts val="0"/>
                        </a:spcAft>
                        <a:buNone/>
                      </a:pPr>
                      <a:r>
                        <a:rPr lang="en-US" sz="800" b="0" dirty="0">
                          <a:solidFill>
                            <a:schemeClr val="lt1"/>
                          </a:solidFill>
                        </a:rPr>
                        <a:t>Route Target Ext Community </a:t>
                      </a:r>
                      <a:endParaRPr sz="800" b="0" dirty="0">
                        <a:solidFill>
                          <a:schemeClr val="lt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bl>
          </a:graphicData>
        </a:graphic>
      </p:graphicFrame>
      <p:graphicFrame>
        <p:nvGraphicFramePr>
          <p:cNvPr id="2062" name="Google Shape;2062;p112"/>
          <p:cNvGraphicFramePr/>
          <p:nvPr/>
        </p:nvGraphicFramePr>
        <p:xfrm>
          <a:off x="3173304" y="2131703"/>
          <a:ext cx="2374625" cy="766400"/>
        </p:xfrm>
        <a:graphic>
          <a:graphicData uri="http://schemas.openxmlformats.org/drawingml/2006/table">
            <a:tbl>
              <a:tblPr>
                <a:noFill/>
                <a:tableStyleId>{C77D7896-9AB1-45D3-876E-9B1F612B6058}</a:tableStyleId>
              </a:tblPr>
              <a:tblGrid>
                <a:gridCol w="23746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Distinguisher (RD)</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Ethernet Segment Identifier = &lt;value&gt;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Ethernet Tag ID = VPWS ID</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b="1" dirty="0">
                          <a:solidFill>
                            <a:srgbClr val="003468"/>
                          </a:solidFill>
                        </a:rPr>
                        <a:t>MPLS Label (EVI label)</a:t>
                      </a:r>
                      <a:endParaRPr sz="800" b="1"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bl>
          </a:graphicData>
        </a:graphic>
      </p:graphicFrame>
      <p:sp>
        <p:nvSpPr>
          <p:cNvPr id="2063" name="Google Shape;2063;p112"/>
          <p:cNvSpPr txBox="1"/>
          <p:nvPr/>
        </p:nvSpPr>
        <p:spPr>
          <a:xfrm>
            <a:off x="5952197" y="2106601"/>
            <a:ext cx="3071343"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Standard type-1 RD &lt;IP Address&gt;:&lt;ID&gt;. Identifies a MAC VRF</a:t>
            </a:r>
            <a:endParaRPr dirty="0"/>
          </a:p>
        </p:txBody>
      </p:sp>
      <p:cxnSp>
        <p:nvCxnSpPr>
          <p:cNvPr id="2064" name="Google Shape;2064;p112"/>
          <p:cNvCxnSpPr/>
          <p:nvPr/>
        </p:nvCxnSpPr>
        <p:spPr>
          <a:xfrm flipH="1">
            <a:off x="5708080" y="2225279"/>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65" name="Google Shape;2065;p112"/>
          <p:cNvSpPr txBox="1"/>
          <p:nvPr/>
        </p:nvSpPr>
        <p:spPr>
          <a:xfrm>
            <a:off x="5966789" y="2317681"/>
            <a:ext cx="2956836"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Set to the ESI value configured (10 octet) </a:t>
            </a:r>
            <a:endParaRPr sz="800" dirty="0">
              <a:solidFill>
                <a:srgbClr val="000000"/>
              </a:solidFill>
              <a:latin typeface="Arial"/>
              <a:ea typeface="Arial"/>
              <a:cs typeface="Arial"/>
              <a:sym typeface="Arial"/>
            </a:endParaRPr>
          </a:p>
        </p:txBody>
      </p:sp>
      <p:cxnSp>
        <p:nvCxnSpPr>
          <p:cNvPr id="2066" name="Google Shape;2066;p112"/>
          <p:cNvCxnSpPr/>
          <p:nvPr/>
        </p:nvCxnSpPr>
        <p:spPr>
          <a:xfrm flipH="1">
            <a:off x="5708080" y="2407150"/>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2067" name="Google Shape;2067;p112"/>
          <p:cNvCxnSpPr/>
          <p:nvPr/>
        </p:nvCxnSpPr>
        <p:spPr>
          <a:xfrm flipH="1">
            <a:off x="5696379" y="2597229"/>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68" name="Google Shape;2068;p112"/>
          <p:cNvSpPr txBox="1"/>
          <p:nvPr/>
        </p:nvSpPr>
        <p:spPr>
          <a:xfrm>
            <a:off x="5963737" y="2700233"/>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label for EVI.  Downstream assigned</a:t>
            </a:r>
            <a:endParaRPr sz="800" dirty="0">
              <a:solidFill>
                <a:srgbClr val="000000"/>
              </a:solidFill>
              <a:latin typeface="Arial"/>
              <a:ea typeface="Arial"/>
              <a:cs typeface="Arial"/>
              <a:sym typeface="Arial"/>
            </a:endParaRPr>
          </a:p>
        </p:txBody>
      </p:sp>
      <p:cxnSp>
        <p:nvCxnSpPr>
          <p:cNvPr id="2069" name="Google Shape;2069;p112"/>
          <p:cNvCxnSpPr/>
          <p:nvPr/>
        </p:nvCxnSpPr>
        <p:spPr>
          <a:xfrm flipH="1">
            <a:off x="5694624" y="2806408"/>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2070" name="Google Shape;2070;p112"/>
          <p:cNvGraphicFramePr/>
          <p:nvPr>
            <p:extLst>
              <p:ext uri="{D42A27DB-BD31-4B8C-83A1-F6EECF244321}">
                <p14:modId xmlns:p14="http://schemas.microsoft.com/office/powerpoint/2010/main" val="4290513440"/>
              </p:ext>
            </p:extLst>
          </p:nvPr>
        </p:nvGraphicFramePr>
        <p:xfrm>
          <a:off x="485567" y="2211306"/>
          <a:ext cx="1937925" cy="383200"/>
        </p:xfrm>
        <a:graphic>
          <a:graphicData uri="http://schemas.openxmlformats.org/drawingml/2006/table">
            <a:tbl>
              <a:tblPr>
                <a:noFill/>
                <a:tableStyleId>{C77D7896-9AB1-45D3-876E-9B1F612B6058}</a:tableStyleId>
              </a:tblPr>
              <a:tblGrid>
                <a:gridCol w="19379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Route Type ( A-D Route, Type 1)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Length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bl>
          </a:graphicData>
        </a:graphic>
      </p:graphicFrame>
      <p:sp>
        <p:nvSpPr>
          <p:cNvPr id="2071" name="Google Shape;2071;p112"/>
          <p:cNvSpPr txBox="1"/>
          <p:nvPr/>
        </p:nvSpPr>
        <p:spPr>
          <a:xfrm>
            <a:off x="735652" y="2684702"/>
            <a:ext cx="1479892" cy="669414"/>
          </a:xfrm>
          <a:prstGeom prst="rect">
            <a:avLst/>
          </a:prstGeom>
          <a:noFill/>
          <a:ln w="9525" cap="flat" cmpd="sng">
            <a:solidFill>
              <a:srgbClr val="234F77"/>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750" b="1" dirty="0">
                <a:solidFill>
                  <a:srgbClr val="234F77"/>
                </a:solidFill>
                <a:latin typeface="Arial"/>
                <a:ea typeface="Arial"/>
                <a:cs typeface="Arial"/>
                <a:sym typeface="Arial"/>
              </a:rPr>
              <a:t>1 - Ethernet A-D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2 - MAC-advertisement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3 - Inclusive Multicast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4 - Ethernet Segment Route</a:t>
            </a:r>
            <a:endParaRPr dirty="0"/>
          </a:p>
          <a:p>
            <a:pPr marL="0" marR="0" lvl="0" indent="0" algn="l" rtl="0">
              <a:spcBef>
                <a:spcPts val="0"/>
              </a:spcBef>
              <a:spcAft>
                <a:spcPts val="0"/>
              </a:spcAft>
              <a:buNone/>
            </a:pPr>
            <a:r>
              <a:rPr lang="en-US" sz="750" dirty="0">
                <a:solidFill>
                  <a:srgbClr val="234F77"/>
                </a:solidFill>
                <a:latin typeface="Arial"/>
                <a:ea typeface="Arial"/>
                <a:cs typeface="Arial"/>
                <a:sym typeface="Arial"/>
              </a:rPr>
              <a:t>5 - IP prefix route (optional)</a:t>
            </a:r>
            <a:r>
              <a:rPr lang="en-US" sz="750" dirty="0">
                <a:solidFill>
                  <a:srgbClr val="000000"/>
                </a:solidFill>
                <a:latin typeface="Arial"/>
                <a:ea typeface="Arial"/>
                <a:cs typeface="Arial"/>
                <a:sym typeface="Arial"/>
              </a:rPr>
              <a:t> </a:t>
            </a:r>
            <a:endParaRPr dirty="0"/>
          </a:p>
        </p:txBody>
      </p:sp>
      <p:cxnSp>
        <p:nvCxnSpPr>
          <p:cNvPr id="2073" name="Google Shape;2073;p112"/>
          <p:cNvCxnSpPr/>
          <p:nvPr/>
        </p:nvCxnSpPr>
        <p:spPr>
          <a:xfrm flipH="1">
            <a:off x="1454526" y="2052100"/>
            <a:ext cx="5961" cy="159206"/>
          </a:xfrm>
          <a:prstGeom prst="straightConnector1">
            <a:avLst/>
          </a:prstGeom>
          <a:noFill/>
          <a:ln w="25400" cap="flat" cmpd="sng">
            <a:solidFill>
              <a:srgbClr val="ACCBF9"/>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074" name="Google Shape;2074;p112"/>
          <p:cNvCxnSpPr/>
          <p:nvPr/>
        </p:nvCxnSpPr>
        <p:spPr>
          <a:xfrm>
            <a:off x="2266343" y="2806408"/>
            <a:ext cx="887163" cy="0"/>
          </a:xfrm>
          <a:prstGeom prst="straightConnector1">
            <a:avLst/>
          </a:prstGeom>
          <a:noFill/>
          <a:ln w="31750" cap="flat" cmpd="sng">
            <a:solidFill>
              <a:schemeClr val="tx1"/>
            </a:solidFill>
            <a:prstDash val="sysDot"/>
            <a:round/>
            <a:headEnd type="none" w="sm" len="sm"/>
            <a:tailEnd type="triangle" w="med" len="med"/>
          </a:ln>
          <a:effectLst>
            <a:outerShdw blurRad="40000" dist="20000" dir="5400000" rotWithShape="0">
              <a:srgbClr val="000000">
                <a:alpha val="37647"/>
              </a:srgbClr>
            </a:outerShdw>
          </a:effectLst>
        </p:spPr>
      </p:cxnSp>
      <p:sp>
        <p:nvSpPr>
          <p:cNvPr id="2075" name="Google Shape;2075;p112"/>
          <p:cNvSpPr txBox="1"/>
          <p:nvPr/>
        </p:nvSpPr>
        <p:spPr>
          <a:xfrm>
            <a:off x="5965034" y="2496688"/>
            <a:ext cx="2657714"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Set to the VPWS ID.  Value up to 24 bits, right aligned</a:t>
            </a:r>
            <a:endParaRPr sz="800" dirty="0">
              <a:solidFill>
                <a:srgbClr val="000000"/>
              </a:solidFill>
              <a:latin typeface="Arial"/>
              <a:ea typeface="Arial"/>
              <a:cs typeface="Arial"/>
              <a:sym typeface="Arial"/>
            </a:endParaRPr>
          </a:p>
        </p:txBody>
      </p:sp>
      <p:sp>
        <p:nvSpPr>
          <p:cNvPr id="2076" name="Google Shape;2076;p112"/>
          <p:cNvSpPr txBox="1"/>
          <p:nvPr/>
        </p:nvSpPr>
        <p:spPr>
          <a:xfrm>
            <a:off x="5952197" y="2893185"/>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Route target for the EVI</a:t>
            </a:r>
            <a:endParaRPr sz="800" dirty="0">
              <a:solidFill>
                <a:srgbClr val="000000"/>
              </a:solidFill>
              <a:latin typeface="Arial"/>
              <a:ea typeface="Arial"/>
              <a:cs typeface="Arial"/>
              <a:sym typeface="Arial"/>
            </a:endParaRPr>
          </a:p>
        </p:txBody>
      </p:sp>
      <p:cxnSp>
        <p:nvCxnSpPr>
          <p:cNvPr id="2077" name="Google Shape;2077;p112"/>
          <p:cNvCxnSpPr/>
          <p:nvPr/>
        </p:nvCxnSpPr>
        <p:spPr>
          <a:xfrm flipH="1">
            <a:off x="5702131" y="3013124"/>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2078" name="Google Shape;2078;p112"/>
          <p:cNvGraphicFramePr/>
          <p:nvPr/>
        </p:nvGraphicFramePr>
        <p:xfrm>
          <a:off x="3173304" y="3155267"/>
          <a:ext cx="2361800" cy="254350"/>
        </p:xfrm>
        <a:graphic>
          <a:graphicData uri="http://schemas.openxmlformats.org/drawingml/2006/table">
            <a:tbl>
              <a:tblPr>
                <a:noFill/>
                <a:tableStyleId>{C77D7896-9AB1-45D3-876E-9B1F612B6058}</a:tableStyleId>
              </a:tblPr>
              <a:tblGrid>
                <a:gridCol w="2361800">
                  <a:extLst>
                    <a:ext uri="{9D8B030D-6E8A-4147-A177-3AD203B41FA5}">
                      <a16:colId xmlns:a16="http://schemas.microsoft.com/office/drawing/2014/main" val="20000"/>
                    </a:ext>
                  </a:extLst>
                </a:gridCol>
              </a:tblGrid>
              <a:tr h="254350">
                <a:tc>
                  <a:txBody>
                    <a:bodyPr/>
                    <a:lstStyle/>
                    <a:p>
                      <a:pPr marL="0" marR="0" lvl="0" indent="0" algn="ctr" rtl="0">
                        <a:spcBef>
                          <a:spcPts val="0"/>
                        </a:spcBef>
                        <a:spcAft>
                          <a:spcPts val="0"/>
                        </a:spcAft>
                        <a:buNone/>
                      </a:pPr>
                      <a:r>
                        <a:rPr lang="en-US" sz="800" b="0" dirty="0">
                          <a:solidFill>
                            <a:schemeClr val="lt1"/>
                          </a:solidFill>
                        </a:rPr>
                        <a:t>Layer 2 EVPN Ext Community </a:t>
                      </a:r>
                      <a:endParaRPr sz="800" b="0" dirty="0">
                        <a:solidFill>
                          <a:schemeClr val="lt1"/>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bl>
          </a:graphicData>
        </a:graphic>
      </p:graphicFrame>
      <p:sp>
        <p:nvSpPr>
          <p:cNvPr id="2079" name="Google Shape;2079;p112"/>
          <p:cNvSpPr txBox="1"/>
          <p:nvPr/>
        </p:nvSpPr>
        <p:spPr>
          <a:xfrm>
            <a:off x="5952197" y="3144164"/>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EVPN VPWS Specific information</a:t>
            </a:r>
            <a:endParaRPr sz="800" dirty="0">
              <a:solidFill>
                <a:srgbClr val="000000"/>
              </a:solidFill>
              <a:latin typeface="Arial"/>
              <a:ea typeface="Arial"/>
              <a:cs typeface="Arial"/>
              <a:sym typeface="Arial"/>
            </a:endParaRPr>
          </a:p>
        </p:txBody>
      </p:sp>
      <p:cxnSp>
        <p:nvCxnSpPr>
          <p:cNvPr id="2080" name="Google Shape;2080;p112"/>
          <p:cNvCxnSpPr/>
          <p:nvPr/>
        </p:nvCxnSpPr>
        <p:spPr>
          <a:xfrm flipH="1">
            <a:off x="5702131" y="3264103"/>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2081" name="Google Shape;2081;p112"/>
          <p:cNvCxnSpPr/>
          <p:nvPr/>
        </p:nvCxnSpPr>
        <p:spPr>
          <a:xfrm>
            <a:off x="3173303" y="3282442"/>
            <a:ext cx="2102700" cy="351000"/>
          </a:xfrm>
          <a:prstGeom prst="bentConnector4">
            <a:avLst>
              <a:gd name="adj1" fmla="val -10872"/>
              <a:gd name="adj2" fmla="val 53632"/>
            </a:avLst>
          </a:prstGeom>
          <a:noFill/>
          <a:ln w="25400" cap="flat" cmpd="sng">
            <a:solidFill>
              <a:srgbClr val="234F77"/>
            </a:solidFill>
            <a:prstDash val="solid"/>
            <a:round/>
            <a:headEnd type="none" w="sm" len="sm"/>
            <a:tailEnd type="triangle" w="med" len="med"/>
          </a:ln>
          <a:effectLst>
            <a:outerShdw blurRad="40000" dist="20000" dir="5400000" rotWithShape="0">
              <a:srgbClr val="000000">
                <a:alpha val="37647"/>
              </a:srgbClr>
            </a:outerShdw>
          </a:effectLst>
        </p:spPr>
      </p:cxnSp>
      <p:graphicFrame>
        <p:nvGraphicFramePr>
          <p:cNvPr id="2082" name="Google Shape;2082;p112"/>
          <p:cNvGraphicFramePr/>
          <p:nvPr/>
        </p:nvGraphicFramePr>
        <p:xfrm>
          <a:off x="4088625" y="3633366"/>
          <a:ext cx="2374625" cy="958000"/>
        </p:xfrm>
        <a:graphic>
          <a:graphicData uri="http://schemas.openxmlformats.org/drawingml/2006/table">
            <a:tbl>
              <a:tblPr>
                <a:noFill/>
                <a:tableStyleId>{C77D7896-9AB1-45D3-876E-9B1F612B6058}</a:tableStyleId>
              </a:tblPr>
              <a:tblGrid>
                <a:gridCol w="2374625">
                  <a:extLst>
                    <a:ext uri="{9D8B030D-6E8A-4147-A177-3AD203B41FA5}">
                      <a16:colId xmlns:a16="http://schemas.microsoft.com/office/drawing/2014/main" val="20000"/>
                    </a:ext>
                  </a:extLst>
                </a:gridCol>
              </a:tblGrid>
              <a:tr h="191600">
                <a:tc>
                  <a:txBody>
                    <a:bodyPr/>
                    <a:lstStyle/>
                    <a:p>
                      <a:pPr marL="0" marR="0" lvl="0" indent="0" algn="ctr" rtl="0">
                        <a:spcBef>
                          <a:spcPts val="0"/>
                        </a:spcBef>
                        <a:spcAft>
                          <a:spcPts val="0"/>
                        </a:spcAft>
                        <a:buNone/>
                      </a:pPr>
                      <a:r>
                        <a:rPr lang="en-US" sz="800" dirty="0">
                          <a:solidFill>
                            <a:srgbClr val="003468"/>
                          </a:solidFill>
                        </a:rPr>
                        <a:t>Layer 2 EVPN Ext Community </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Type (0x06) / Sub-type (0x04) (2 octets)</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91600">
                <a:tc>
                  <a:txBody>
                    <a:bodyPr/>
                    <a:lstStyle/>
                    <a:p>
                      <a:pPr marL="0" marR="0" lvl="0" indent="0" algn="ctr" rtl="0">
                        <a:spcBef>
                          <a:spcPts val="0"/>
                        </a:spcBef>
                        <a:spcAft>
                          <a:spcPts val="0"/>
                        </a:spcAft>
                        <a:buNone/>
                      </a:pPr>
                      <a:r>
                        <a:rPr lang="en-US" sz="800" dirty="0">
                          <a:solidFill>
                            <a:srgbClr val="003468"/>
                          </a:solidFill>
                        </a:rPr>
                        <a:t>Control Flags (2 octets) </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91600">
                <a:tc>
                  <a:txBody>
                    <a:bodyPr/>
                    <a:lstStyle/>
                    <a:p>
                      <a:pPr marL="0" marR="0" lvl="0" indent="0" algn="ctr" rtl="0">
                        <a:spcBef>
                          <a:spcPts val="0"/>
                        </a:spcBef>
                        <a:spcAft>
                          <a:spcPts val="0"/>
                        </a:spcAft>
                        <a:buNone/>
                      </a:pPr>
                      <a:r>
                        <a:rPr lang="en-US" sz="800" b="0" dirty="0">
                          <a:solidFill>
                            <a:srgbClr val="003468"/>
                          </a:solidFill>
                        </a:rPr>
                        <a:t>L2 MTU (2 octets)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3"/>
                  </a:ext>
                </a:extLst>
              </a:tr>
              <a:tr h="191600">
                <a:tc>
                  <a:txBody>
                    <a:bodyPr/>
                    <a:lstStyle/>
                    <a:p>
                      <a:pPr marL="0" marR="0" lvl="0" indent="0" algn="ctr" rtl="0">
                        <a:lnSpc>
                          <a:spcPct val="100000"/>
                        </a:lnSpc>
                        <a:spcBef>
                          <a:spcPts val="0"/>
                        </a:spcBef>
                        <a:spcAft>
                          <a:spcPts val="0"/>
                        </a:spcAft>
                        <a:buClr>
                          <a:srgbClr val="003468"/>
                        </a:buClr>
                        <a:buSzPts val="800"/>
                        <a:buFont typeface="Arial"/>
                        <a:buNone/>
                      </a:pPr>
                      <a:r>
                        <a:rPr lang="en-US" sz="800" b="0" dirty="0">
                          <a:solidFill>
                            <a:srgbClr val="003468"/>
                          </a:solidFill>
                        </a:rPr>
                        <a:t>Reserved (2 octets) </a:t>
                      </a:r>
                      <a:endParaRPr sz="8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bl>
          </a:graphicData>
        </a:graphic>
      </p:graphicFrame>
      <p:sp>
        <p:nvSpPr>
          <p:cNvPr id="2083" name="Google Shape;2083;p112"/>
          <p:cNvSpPr txBox="1"/>
          <p:nvPr/>
        </p:nvSpPr>
        <p:spPr>
          <a:xfrm>
            <a:off x="6776576" y="4177884"/>
            <a:ext cx="2095315" cy="33855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MTU value to be negotiated.  Non zero value must match.</a:t>
            </a:r>
            <a:endParaRPr sz="800" dirty="0">
              <a:solidFill>
                <a:srgbClr val="000000"/>
              </a:solidFill>
              <a:latin typeface="Arial"/>
              <a:ea typeface="Arial"/>
              <a:cs typeface="Arial"/>
              <a:sym typeface="Arial"/>
            </a:endParaRPr>
          </a:p>
        </p:txBody>
      </p:sp>
      <p:cxnSp>
        <p:nvCxnSpPr>
          <p:cNvPr id="2084" name="Google Shape;2084;p112"/>
          <p:cNvCxnSpPr/>
          <p:nvPr/>
        </p:nvCxnSpPr>
        <p:spPr>
          <a:xfrm flipH="1">
            <a:off x="6526510" y="4297823"/>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85" name="Google Shape;2085;p112"/>
          <p:cNvSpPr txBox="1"/>
          <p:nvPr/>
        </p:nvSpPr>
        <p:spPr>
          <a:xfrm>
            <a:off x="6776576" y="4028880"/>
            <a:ext cx="2959888" cy="21544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dirty="0">
                <a:solidFill>
                  <a:srgbClr val="000000"/>
                </a:solidFill>
                <a:latin typeface="Arial"/>
                <a:ea typeface="Arial"/>
                <a:cs typeface="Arial"/>
                <a:sym typeface="Arial"/>
              </a:rPr>
              <a:t>Type/Sub type identifier</a:t>
            </a:r>
            <a:endParaRPr sz="800" dirty="0">
              <a:solidFill>
                <a:srgbClr val="000000"/>
              </a:solidFill>
              <a:latin typeface="Arial"/>
              <a:ea typeface="Arial"/>
              <a:cs typeface="Arial"/>
              <a:sym typeface="Arial"/>
            </a:endParaRPr>
          </a:p>
        </p:txBody>
      </p:sp>
      <p:cxnSp>
        <p:nvCxnSpPr>
          <p:cNvPr id="2086" name="Google Shape;2086;p112"/>
          <p:cNvCxnSpPr/>
          <p:nvPr/>
        </p:nvCxnSpPr>
        <p:spPr>
          <a:xfrm flipH="1">
            <a:off x="6492334" y="3937290"/>
            <a:ext cx="286763" cy="2463"/>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graphicFrame>
        <p:nvGraphicFramePr>
          <p:cNvPr id="2087" name="Google Shape;2087;p112"/>
          <p:cNvGraphicFramePr/>
          <p:nvPr/>
        </p:nvGraphicFramePr>
        <p:xfrm>
          <a:off x="2320606" y="3513725"/>
          <a:ext cx="1095325" cy="1298920"/>
        </p:xfrm>
        <a:graphic>
          <a:graphicData uri="http://schemas.openxmlformats.org/drawingml/2006/table">
            <a:tbl>
              <a:tblPr>
                <a:noFill/>
                <a:tableStyleId>{C77D7896-9AB1-45D3-876E-9B1F612B6058}</a:tableStyleId>
              </a:tblPr>
              <a:tblGrid>
                <a:gridCol w="1095325">
                  <a:extLst>
                    <a:ext uri="{9D8B030D-6E8A-4147-A177-3AD203B41FA5}">
                      <a16:colId xmlns:a16="http://schemas.microsoft.com/office/drawing/2014/main" val="20000"/>
                    </a:ext>
                  </a:extLst>
                </a:gridCol>
              </a:tblGrid>
              <a:tr h="208375">
                <a:tc>
                  <a:txBody>
                    <a:bodyPr/>
                    <a:lstStyle/>
                    <a:p>
                      <a:pPr marL="0" marR="0" lvl="0" indent="0" algn="ctr" rtl="0">
                        <a:spcBef>
                          <a:spcPts val="0"/>
                        </a:spcBef>
                        <a:spcAft>
                          <a:spcPts val="0"/>
                        </a:spcAft>
                        <a:buNone/>
                      </a:pPr>
                      <a:r>
                        <a:rPr lang="en-US" sz="800" dirty="0">
                          <a:solidFill>
                            <a:srgbClr val="003468"/>
                          </a:solidFill>
                        </a:rPr>
                        <a:t>Control Flags </a:t>
                      </a:r>
                      <a:endParaRPr dirty="0"/>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629DD1"/>
                    </a:solidFill>
                  </a:tcPr>
                </a:tc>
                <a:extLst>
                  <a:ext uri="{0D108BD9-81ED-4DB2-BD59-A6C34878D82A}">
                    <a16:rowId xmlns:a16="http://schemas.microsoft.com/office/drawing/2014/main" val="10000"/>
                  </a:ext>
                </a:extLst>
              </a:tr>
              <a:tr h="191600">
                <a:tc>
                  <a:txBody>
                    <a:bodyPr/>
                    <a:lstStyle/>
                    <a:p>
                      <a:pPr marL="0" marR="0" lvl="0" indent="0" algn="ctr" rtl="0">
                        <a:spcBef>
                          <a:spcPts val="0"/>
                        </a:spcBef>
                        <a:spcAft>
                          <a:spcPts val="0"/>
                        </a:spcAft>
                        <a:buNone/>
                      </a:pPr>
                      <a:r>
                        <a:rPr lang="en-US" sz="800" dirty="0">
                          <a:solidFill>
                            <a:srgbClr val="003468"/>
                          </a:solidFill>
                        </a:rPr>
                        <a:t>Must be 0 (13 bits)</a:t>
                      </a:r>
                      <a:endParaRPr sz="8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1DEEE"/>
                    </a:solidFill>
                  </a:tcPr>
                </a:tc>
                <a:extLst>
                  <a:ext uri="{0D108BD9-81ED-4DB2-BD59-A6C34878D82A}">
                    <a16:rowId xmlns:a16="http://schemas.microsoft.com/office/drawing/2014/main" val="10001"/>
                  </a:ext>
                </a:extLst>
              </a:tr>
              <a:tr h="148850">
                <a:tc>
                  <a:txBody>
                    <a:bodyPr/>
                    <a:lstStyle/>
                    <a:p>
                      <a:pPr marL="0" marR="0" lvl="0" indent="0" algn="ctr" rtl="0">
                        <a:spcBef>
                          <a:spcPts val="0"/>
                        </a:spcBef>
                        <a:spcAft>
                          <a:spcPts val="0"/>
                        </a:spcAft>
                        <a:buNone/>
                      </a:pPr>
                      <a:r>
                        <a:rPr lang="en-US" sz="700" b="1" dirty="0">
                          <a:solidFill>
                            <a:srgbClr val="FF0000"/>
                          </a:solidFill>
                        </a:rPr>
                        <a:t>V (1 bit)</a:t>
                      </a:r>
                      <a:endParaRPr sz="700" b="1" dirty="0">
                        <a:solidFill>
                          <a:srgbClr val="FF0000"/>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EFF7"/>
                    </a:solidFill>
                  </a:tcPr>
                </a:tc>
                <a:extLst>
                  <a:ext uri="{0D108BD9-81ED-4DB2-BD59-A6C34878D82A}">
                    <a16:rowId xmlns:a16="http://schemas.microsoft.com/office/drawing/2014/main" val="10002"/>
                  </a:ext>
                </a:extLst>
              </a:tr>
              <a:tr h="160450">
                <a:tc>
                  <a:txBody>
                    <a:bodyPr/>
                    <a:lstStyle/>
                    <a:p>
                      <a:pPr marL="0" marR="0" lvl="0" indent="0" algn="ctr" rtl="0">
                        <a:spcBef>
                          <a:spcPts val="0"/>
                        </a:spcBef>
                        <a:spcAft>
                          <a:spcPts val="0"/>
                        </a:spcAft>
                        <a:buNone/>
                      </a:pPr>
                      <a:r>
                        <a:rPr lang="en-US" sz="700" b="1" dirty="0">
                          <a:solidFill>
                            <a:srgbClr val="FF0000"/>
                          </a:solidFill>
                        </a:rPr>
                        <a:t>M (1 bit) </a:t>
                      </a:r>
                      <a:endParaRPr sz="700" b="1" dirty="0">
                        <a:solidFill>
                          <a:srgbClr val="FF0000"/>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3DFEE"/>
                    </a:solidFill>
                  </a:tcPr>
                </a:tc>
                <a:extLst>
                  <a:ext uri="{0D108BD9-81ED-4DB2-BD59-A6C34878D82A}">
                    <a16:rowId xmlns:a16="http://schemas.microsoft.com/office/drawing/2014/main" val="10003"/>
                  </a:ext>
                </a:extLst>
              </a:tr>
              <a:tr h="169900">
                <a:tc>
                  <a:txBody>
                    <a:bodyPr/>
                    <a:lstStyle/>
                    <a:p>
                      <a:pPr marL="0" marR="0" lvl="0" indent="0" algn="ctr" rtl="0">
                        <a:lnSpc>
                          <a:spcPct val="100000"/>
                        </a:lnSpc>
                        <a:spcBef>
                          <a:spcPts val="0"/>
                        </a:spcBef>
                        <a:spcAft>
                          <a:spcPts val="0"/>
                        </a:spcAft>
                        <a:buClr>
                          <a:srgbClr val="003468"/>
                        </a:buClr>
                        <a:buSzPts val="700"/>
                        <a:buFont typeface="Arial"/>
                        <a:buNone/>
                      </a:pPr>
                      <a:r>
                        <a:rPr lang="en-US" sz="700" b="0" dirty="0">
                          <a:solidFill>
                            <a:srgbClr val="003468"/>
                          </a:solidFill>
                        </a:rPr>
                        <a:t>C (1 bit) </a:t>
                      </a:r>
                      <a:endParaRPr sz="7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4"/>
                  </a:ext>
                </a:extLst>
              </a:tr>
              <a:tr h="197825">
                <a:tc>
                  <a:txBody>
                    <a:bodyPr/>
                    <a:lstStyle/>
                    <a:p>
                      <a:pPr marL="0" marR="0" lvl="0" indent="0" algn="ctr" rtl="0">
                        <a:spcBef>
                          <a:spcPts val="0"/>
                        </a:spcBef>
                        <a:spcAft>
                          <a:spcPts val="0"/>
                        </a:spcAft>
                        <a:buNone/>
                      </a:pPr>
                      <a:r>
                        <a:rPr lang="en-US" sz="700" dirty="0">
                          <a:solidFill>
                            <a:srgbClr val="003468"/>
                          </a:solidFill>
                        </a:rPr>
                        <a:t>P (1 bit)</a:t>
                      </a:r>
                      <a:endParaRPr sz="70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3DFEE"/>
                    </a:solidFill>
                  </a:tcPr>
                </a:tc>
                <a:extLst>
                  <a:ext uri="{0D108BD9-81ED-4DB2-BD59-A6C34878D82A}">
                    <a16:rowId xmlns:a16="http://schemas.microsoft.com/office/drawing/2014/main" val="10005"/>
                  </a:ext>
                </a:extLst>
              </a:tr>
              <a:tr h="0">
                <a:tc>
                  <a:txBody>
                    <a:bodyPr/>
                    <a:lstStyle/>
                    <a:p>
                      <a:pPr marL="0" marR="0" lvl="0" indent="0" algn="ctr" rtl="0">
                        <a:spcBef>
                          <a:spcPts val="0"/>
                        </a:spcBef>
                        <a:spcAft>
                          <a:spcPts val="0"/>
                        </a:spcAft>
                        <a:buNone/>
                      </a:pPr>
                      <a:r>
                        <a:rPr lang="en-US" sz="700" b="0" dirty="0">
                          <a:solidFill>
                            <a:srgbClr val="003468"/>
                          </a:solidFill>
                        </a:rPr>
                        <a:t>B (1 bit) </a:t>
                      </a:r>
                      <a:endParaRPr sz="700" b="0" dirty="0">
                        <a:solidFill>
                          <a:srgbClr val="003468"/>
                        </a:solidFill>
                      </a:endParaRPr>
                    </a:p>
                  </a:txBody>
                  <a:tcPr marL="68575" marR="68575" marT="34300" marB="343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EAF0F7"/>
                    </a:solidFill>
                  </a:tcPr>
                </a:tc>
                <a:extLst>
                  <a:ext uri="{0D108BD9-81ED-4DB2-BD59-A6C34878D82A}">
                    <a16:rowId xmlns:a16="http://schemas.microsoft.com/office/drawing/2014/main" val="10006"/>
                  </a:ext>
                </a:extLst>
              </a:tr>
            </a:tbl>
          </a:graphicData>
        </a:graphic>
      </p:graphicFrame>
      <p:cxnSp>
        <p:nvCxnSpPr>
          <p:cNvPr id="2088" name="Google Shape;2088;p112"/>
          <p:cNvCxnSpPr/>
          <p:nvPr/>
        </p:nvCxnSpPr>
        <p:spPr>
          <a:xfrm rot="10800000">
            <a:off x="3394726" y="3681242"/>
            <a:ext cx="693900" cy="431100"/>
          </a:xfrm>
          <a:prstGeom prst="bentConnector3">
            <a:avLst>
              <a:gd name="adj1" fmla="val 49992"/>
            </a:avLst>
          </a:prstGeom>
          <a:noFill/>
          <a:ln w="25400" cap="flat" cmpd="sng">
            <a:solidFill>
              <a:srgbClr val="234F77"/>
            </a:solidFill>
            <a:prstDash val="solid"/>
            <a:round/>
            <a:headEnd type="none" w="sm" len="sm"/>
            <a:tailEnd type="triangle" w="med" len="med"/>
          </a:ln>
          <a:effectLst>
            <a:outerShdw blurRad="40000" dist="20000" dir="5400000" rotWithShape="0">
              <a:srgbClr val="000000">
                <a:alpha val="37647"/>
              </a:srgbClr>
            </a:outerShdw>
          </a:effectLst>
        </p:spPr>
      </p:cxnSp>
      <p:sp>
        <p:nvSpPr>
          <p:cNvPr id="2089" name="Google Shape;2089;p112"/>
          <p:cNvSpPr txBox="1"/>
          <p:nvPr/>
        </p:nvSpPr>
        <p:spPr>
          <a:xfrm>
            <a:off x="386545" y="4380821"/>
            <a:ext cx="1611016" cy="33855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All PEs set to 1 in A/A MH</a:t>
            </a:r>
            <a:endParaRPr dirty="0"/>
          </a:p>
          <a:p>
            <a:pPr marL="0" marR="0" lvl="0" indent="0" algn="r" rtl="0">
              <a:spcBef>
                <a:spcPts val="0"/>
              </a:spcBef>
              <a:spcAft>
                <a:spcPts val="0"/>
              </a:spcAft>
              <a:buNone/>
            </a:pPr>
            <a:r>
              <a:rPr lang="en-US" sz="800" dirty="0">
                <a:solidFill>
                  <a:srgbClr val="000000"/>
                </a:solidFill>
                <a:latin typeface="Arial"/>
                <a:ea typeface="Arial"/>
                <a:cs typeface="Arial"/>
                <a:sym typeface="Arial"/>
              </a:rPr>
              <a:t>Primary PE sets 1 for A/S MH</a:t>
            </a:r>
            <a:endParaRPr sz="800" dirty="0">
              <a:solidFill>
                <a:srgbClr val="000000"/>
              </a:solidFill>
              <a:latin typeface="Arial"/>
              <a:ea typeface="Arial"/>
              <a:cs typeface="Arial"/>
              <a:sym typeface="Arial"/>
            </a:endParaRPr>
          </a:p>
        </p:txBody>
      </p:sp>
      <p:cxnSp>
        <p:nvCxnSpPr>
          <p:cNvPr id="2090" name="Google Shape;2090;p112"/>
          <p:cNvCxnSpPr/>
          <p:nvPr/>
        </p:nvCxnSpPr>
        <p:spPr>
          <a:xfrm>
            <a:off x="1956528" y="4563288"/>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91" name="Google Shape;2091;p112"/>
          <p:cNvSpPr txBox="1"/>
          <p:nvPr/>
        </p:nvSpPr>
        <p:spPr>
          <a:xfrm>
            <a:off x="111435" y="4647342"/>
            <a:ext cx="1887973"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Set to 1 on backup PEs in A/S MH</a:t>
            </a:r>
            <a:endParaRPr sz="800" dirty="0">
              <a:solidFill>
                <a:srgbClr val="000000"/>
              </a:solidFill>
              <a:latin typeface="Arial"/>
              <a:ea typeface="Arial"/>
              <a:cs typeface="Arial"/>
              <a:sym typeface="Arial"/>
            </a:endParaRPr>
          </a:p>
        </p:txBody>
      </p:sp>
      <p:cxnSp>
        <p:nvCxnSpPr>
          <p:cNvPr id="2092" name="Google Shape;2092;p112"/>
          <p:cNvCxnSpPr/>
          <p:nvPr/>
        </p:nvCxnSpPr>
        <p:spPr>
          <a:xfrm>
            <a:off x="1956528" y="4761160"/>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93" name="Google Shape;2093;p112"/>
          <p:cNvSpPr txBox="1"/>
          <p:nvPr/>
        </p:nvSpPr>
        <p:spPr>
          <a:xfrm>
            <a:off x="119319" y="4231314"/>
            <a:ext cx="1887973"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If set to 1 CW MUST be present</a:t>
            </a:r>
            <a:endParaRPr sz="800" dirty="0">
              <a:solidFill>
                <a:srgbClr val="000000"/>
              </a:solidFill>
              <a:latin typeface="Arial"/>
              <a:ea typeface="Arial"/>
              <a:cs typeface="Arial"/>
              <a:sym typeface="Arial"/>
            </a:endParaRPr>
          </a:p>
        </p:txBody>
      </p:sp>
      <p:cxnSp>
        <p:nvCxnSpPr>
          <p:cNvPr id="2094" name="Google Shape;2094;p112"/>
          <p:cNvCxnSpPr/>
          <p:nvPr/>
        </p:nvCxnSpPr>
        <p:spPr>
          <a:xfrm>
            <a:off x="1935827" y="4346451"/>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95" name="Google Shape;2095;p112"/>
          <p:cNvSpPr txBox="1"/>
          <p:nvPr/>
        </p:nvSpPr>
        <p:spPr>
          <a:xfrm>
            <a:off x="542892" y="4048714"/>
            <a:ext cx="1464400"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Mode of operation</a:t>
            </a:r>
            <a:endParaRPr sz="800" dirty="0">
              <a:solidFill>
                <a:srgbClr val="000000"/>
              </a:solidFill>
              <a:latin typeface="Arial"/>
              <a:ea typeface="Arial"/>
              <a:cs typeface="Arial"/>
              <a:sym typeface="Arial"/>
            </a:endParaRPr>
          </a:p>
        </p:txBody>
      </p:sp>
      <p:cxnSp>
        <p:nvCxnSpPr>
          <p:cNvPr id="2096" name="Google Shape;2096;p112"/>
          <p:cNvCxnSpPr/>
          <p:nvPr/>
        </p:nvCxnSpPr>
        <p:spPr>
          <a:xfrm>
            <a:off x="1935827" y="4163851"/>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
        <p:nvSpPr>
          <p:cNvPr id="2097" name="Google Shape;2097;p112"/>
          <p:cNvSpPr txBox="1"/>
          <p:nvPr/>
        </p:nvSpPr>
        <p:spPr>
          <a:xfrm>
            <a:off x="132736" y="3882661"/>
            <a:ext cx="1887973" cy="215444"/>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800" dirty="0">
                <a:solidFill>
                  <a:srgbClr val="000000"/>
                </a:solidFill>
                <a:latin typeface="Arial"/>
                <a:ea typeface="Arial"/>
                <a:cs typeface="Arial"/>
                <a:sym typeface="Arial"/>
              </a:rPr>
              <a:t>Normalized VLAN Single or Dual Tag </a:t>
            </a:r>
            <a:endParaRPr sz="800" dirty="0">
              <a:solidFill>
                <a:srgbClr val="000000"/>
              </a:solidFill>
              <a:latin typeface="Arial"/>
              <a:ea typeface="Arial"/>
              <a:cs typeface="Arial"/>
              <a:sym typeface="Arial"/>
            </a:endParaRPr>
          </a:p>
        </p:txBody>
      </p:sp>
      <p:cxnSp>
        <p:nvCxnSpPr>
          <p:cNvPr id="2098" name="Google Shape;2098;p112"/>
          <p:cNvCxnSpPr/>
          <p:nvPr/>
        </p:nvCxnSpPr>
        <p:spPr>
          <a:xfrm>
            <a:off x="1949244" y="3997798"/>
            <a:ext cx="330516" cy="0"/>
          </a:xfrm>
          <a:prstGeom prst="straightConnector1">
            <a:avLst/>
          </a:prstGeom>
          <a:noFill/>
          <a:ln w="127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179"/>
        <p:cNvGrpSpPr/>
        <p:nvPr/>
      </p:nvGrpSpPr>
      <p:grpSpPr>
        <a:xfrm>
          <a:off x="0" y="0"/>
          <a:ext cx="0" cy="0"/>
          <a:chOff x="0" y="0"/>
          <a:chExt cx="0" cy="0"/>
        </a:xfrm>
      </p:grpSpPr>
      <p:sp>
        <p:nvSpPr>
          <p:cNvPr id="2180" name="Google Shape;2180;p114"/>
          <p:cNvSpPr txBox="1">
            <a:spLocks noGrp="1"/>
          </p:cNvSpPr>
          <p:nvPr>
            <p:ph type="title"/>
          </p:nvPr>
        </p:nvSpPr>
        <p:spPr>
          <a:xfrm>
            <a:off x="457202" y="348662"/>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EVPN VPWS FXC Modes of Operation</a:t>
            </a:r>
            <a:br>
              <a:rPr lang="en-US" sz="2250" dirty="0"/>
            </a:br>
            <a:r>
              <a:rPr lang="en-US" sz="1260" b="1" dirty="0"/>
              <a:t>VLAN-Signaled Mode</a:t>
            </a:r>
            <a:endParaRPr sz="2250" b="1" dirty="0"/>
          </a:p>
        </p:txBody>
      </p:sp>
      <p:sp>
        <p:nvSpPr>
          <p:cNvPr id="2181" name="Google Shape;2181;p114"/>
          <p:cNvSpPr/>
          <p:nvPr/>
        </p:nvSpPr>
        <p:spPr>
          <a:xfrm>
            <a:off x="494589" y="998677"/>
            <a:ext cx="8154825" cy="3846119"/>
          </a:xfrm>
          <a:prstGeom prst="rect">
            <a:avLst/>
          </a:prstGeom>
          <a:noFill/>
          <a:ln>
            <a:noFill/>
          </a:ln>
        </p:spPr>
        <p:txBody>
          <a:bodyPr spcFirstLastPara="1" wrap="square" lIns="97625" tIns="48800" rIns="97625" bIns="48800" anchor="t" anchorCtr="0">
            <a:noAutofit/>
          </a:bodyPr>
          <a:lstStyle/>
          <a:p>
            <a:pPr marR="0" lvl="1" algn="l" rtl="0">
              <a:lnSpc>
                <a:spcPct val="100000"/>
              </a:lnSpc>
              <a:spcBef>
                <a:spcPts val="0"/>
              </a:spcBef>
              <a:spcAft>
                <a:spcPts val="0"/>
              </a:spcAft>
              <a:buClr>
                <a:schemeClr val="dk1"/>
              </a:buClr>
              <a:buSzPts val="1500"/>
            </a:pPr>
            <a:r>
              <a:rPr lang="en-US" sz="1500" b="1" i="0" u="none" strike="noStrike" cap="none" dirty="0">
                <a:solidFill>
                  <a:schemeClr val="dk1"/>
                </a:solidFill>
                <a:latin typeface="PT Sans"/>
                <a:ea typeface="PT Sans"/>
                <a:cs typeface="PT Sans"/>
                <a:sym typeface="PT Sans"/>
              </a:rPr>
              <a:t>One of the end points are Multi—Homed CEs (VLAN-Signaled Flexible Xconnect (M = 10))</a:t>
            </a:r>
            <a:endParaRPr sz="1500" b="1" i="0" u="none" strike="noStrike" cap="none" dirty="0">
              <a:solidFill>
                <a:schemeClr val="dk1"/>
              </a:solidFill>
              <a:latin typeface="PT Sans"/>
              <a:ea typeface="PT Sans"/>
              <a:cs typeface="PT Sans"/>
              <a:sym typeface="PT Sans"/>
            </a:endParaRPr>
          </a:p>
          <a:p>
            <a:pPr marL="285750" marR="0" lvl="1" indent="-76200" algn="l" rtl="0">
              <a:lnSpc>
                <a:spcPct val="100000"/>
              </a:lnSpc>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Now single tunnel represented by </a:t>
            </a:r>
            <a:r>
              <a:rPr lang="en-US" sz="1200" b="1" i="0" u="none" strike="noStrike" cap="none" dirty="0">
                <a:solidFill>
                  <a:srgbClr val="141313"/>
                </a:solidFill>
                <a:latin typeface="PT Sans"/>
                <a:ea typeface="PT Sans"/>
                <a:cs typeface="PT Sans"/>
                <a:sym typeface="PT Sans"/>
              </a:rPr>
              <a:t>MANY</a:t>
            </a:r>
            <a:r>
              <a:rPr lang="en-US" sz="1200" b="0" i="0" u="none" strike="noStrike" cap="none" dirty="0">
                <a:solidFill>
                  <a:srgbClr val="141313"/>
                </a:solidFill>
                <a:latin typeface="PT Sans"/>
                <a:ea typeface="PT Sans"/>
                <a:cs typeface="PT Sans"/>
                <a:sym typeface="PT Sans"/>
              </a:rPr>
              <a:t> VPWS IDs</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Normalized VLAN IDs </a:t>
            </a:r>
            <a:r>
              <a:rPr lang="en-US" sz="1200" b="1" i="0" u="none" strike="noStrike" cap="none" dirty="0">
                <a:solidFill>
                  <a:srgbClr val="141313"/>
                </a:solidFill>
                <a:latin typeface="PT Sans"/>
                <a:ea typeface="PT Sans"/>
                <a:cs typeface="PT Sans"/>
                <a:sym typeface="PT Sans"/>
              </a:rPr>
              <a:t>ARE </a:t>
            </a:r>
            <a:r>
              <a:rPr lang="en-US" sz="1200" b="0" i="0" u="none" strike="noStrike" cap="none" dirty="0">
                <a:solidFill>
                  <a:srgbClr val="141313"/>
                </a:solidFill>
                <a:latin typeface="PT Sans"/>
                <a:ea typeface="PT Sans"/>
                <a:cs typeface="PT Sans"/>
                <a:sym typeface="PT Sans"/>
              </a:rPr>
              <a:t>signaled in BGP EVPN</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PEs signal the VLANs (normalized VIDs (N-VIDs)) in EVPN BGP</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Ethernet AD per EVI route is sent for each VID (i.e. normalized VID)</a:t>
            </a:r>
            <a:endParaRPr dirty="0"/>
          </a:p>
        </p:txBody>
      </p:sp>
      <p:sp>
        <p:nvSpPr>
          <p:cNvPr id="2182" name="Google Shape;2182;p114"/>
          <p:cNvSpPr txBox="1"/>
          <p:nvPr/>
        </p:nvSpPr>
        <p:spPr>
          <a:xfrm>
            <a:off x="2288907" y="4582099"/>
            <a:ext cx="5833765" cy="1971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a:t>
            </a:r>
            <a:r>
              <a:rPr lang="en-US" sz="900" dirty="0">
                <a:solidFill>
                  <a:srgbClr val="333333"/>
                </a:solidFill>
                <a:latin typeface="Arial"/>
                <a:ea typeface="Arial"/>
                <a:cs typeface="Arial"/>
                <a:sym typeface="Arial"/>
              </a:rPr>
              <a:t>ESI 0:2:2:2:2:2:2:2:2:2, </a:t>
            </a:r>
            <a:r>
              <a:rPr lang="en-US" sz="900" b="1" i="0" u="none" strike="noStrike" cap="none" dirty="0">
                <a:solidFill>
                  <a:srgbClr val="333333"/>
                </a:solidFill>
                <a:latin typeface="Arial"/>
                <a:ea typeface="Arial"/>
                <a:cs typeface="Arial"/>
                <a:sym typeface="Arial"/>
              </a:rPr>
              <a:t>RT for EVI</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ETID 2</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Label </a:t>
            </a:r>
            <a:r>
              <a:rPr lang="en-US" sz="900" b="1" dirty="0">
                <a:solidFill>
                  <a:srgbClr val="333333"/>
                </a:solidFill>
                <a:latin typeface="Arial"/>
                <a:ea typeface="Arial"/>
                <a:cs typeface="Arial"/>
                <a:sym typeface="Arial"/>
              </a:rPr>
              <a:t>6</a:t>
            </a:r>
            <a:r>
              <a:rPr lang="en-US" sz="900" b="1" i="0" u="none" strike="noStrike" cap="none" dirty="0">
                <a:solidFill>
                  <a:srgbClr val="333333"/>
                </a:solidFill>
                <a:latin typeface="Arial"/>
                <a:ea typeface="Arial"/>
                <a:cs typeface="Arial"/>
                <a:sym typeface="Arial"/>
              </a:rPr>
              <a:t>00, M 10, V 01</a:t>
            </a:r>
            <a:endParaRPr dirty="0"/>
          </a:p>
        </p:txBody>
      </p:sp>
      <p:sp>
        <p:nvSpPr>
          <p:cNvPr id="2183" name="Google Shape;2183;p114"/>
          <p:cNvSpPr/>
          <p:nvPr/>
        </p:nvSpPr>
        <p:spPr>
          <a:xfrm rot="-5400000">
            <a:off x="2052416" y="4567848"/>
            <a:ext cx="213976"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184" name="Google Shape;2184;p114"/>
          <p:cNvGrpSpPr/>
          <p:nvPr/>
        </p:nvGrpSpPr>
        <p:grpSpPr>
          <a:xfrm>
            <a:off x="82746" y="2347278"/>
            <a:ext cx="8782406" cy="1824947"/>
            <a:chOff x="60974" y="2753678"/>
            <a:chExt cx="8782406" cy="1824947"/>
          </a:xfrm>
        </p:grpSpPr>
        <p:grpSp>
          <p:nvGrpSpPr>
            <p:cNvPr id="2185" name="Google Shape;2185;p114"/>
            <p:cNvGrpSpPr/>
            <p:nvPr/>
          </p:nvGrpSpPr>
          <p:grpSpPr>
            <a:xfrm>
              <a:off x="6517774" y="2966930"/>
              <a:ext cx="2325606" cy="1330935"/>
              <a:chOff x="6763273" y="419105"/>
              <a:chExt cx="2186248" cy="1330935"/>
            </a:xfrm>
          </p:grpSpPr>
          <p:grpSp>
            <p:nvGrpSpPr>
              <p:cNvPr id="2186" name="Google Shape;2186;p114"/>
              <p:cNvGrpSpPr/>
              <p:nvPr/>
            </p:nvGrpSpPr>
            <p:grpSpPr>
              <a:xfrm>
                <a:off x="8137322" y="419105"/>
                <a:ext cx="805556" cy="604429"/>
                <a:chOff x="8159840" y="2443081"/>
                <a:chExt cx="805556" cy="604429"/>
              </a:xfrm>
            </p:grpSpPr>
            <p:cxnSp>
              <p:nvCxnSpPr>
                <p:cNvPr id="2187" name="Google Shape;2187;p114"/>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188" name="Google Shape;2188;p114"/>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sp>
              <p:nvSpPr>
                <p:cNvPr id="2189" name="Google Shape;2189;p114"/>
                <p:cNvSpPr txBox="1"/>
                <p:nvPr/>
              </p:nvSpPr>
              <p:spPr>
                <a:xfrm>
                  <a:off x="8333266" y="2443081"/>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190" name="Google Shape;2190;p114"/>
                <p:cNvSpPr txBox="1"/>
                <p:nvPr/>
              </p:nvSpPr>
              <p:spPr>
                <a:xfrm>
                  <a:off x="8338463" y="2888813"/>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191" name="Google Shape;2191;p114"/>
              <p:cNvGrpSpPr/>
              <p:nvPr/>
            </p:nvGrpSpPr>
            <p:grpSpPr>
              <a:xfrm>
                <a:off x="8173912" y="1193685"/>
                <a:ext cx="775609" cy="556355"/>
                <a:chOff x="8182384" y="3195638"/>
                <a:chExt cx="775609" cy="556355"/>
              </a:xfrm>
            </p:grpSpPr>
            <p:cxnSp>
              <p:nvCxnSpPr>
                <p:cNvPr id="2192" name="Google Shape;2192;p114"/>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193" name="Google Shape;2193;p114"/>
                <p:cNvCxnSpPr/>
                <p:nvPr/>
              </p:nvCxnSpPr>
              <p:spPr>
                <a:xfrm rot="10800000" flipH="1">
                  <a:off x="8187687" y="3287011"/>
                  <a:ext cx="224248" cy="1866"/>
                </a:xfrm>
                <a:prstGeom prst="straightConnector1">
                  <a:avLst/>
                </a:prstGeom>
                <a:noFill/>
                <a:ln w="19050" cap="flat" cmpd="sng">
                  <a:solidFill>
                    <a:schemeClr val="dk1"/>
                  </a:solidFill>
                  <a:prstDash val="solid"/>
                  <a:round/>
                  <a:headEnd type="oval" w="med" len="med"/>
                  <a:tailEnd type="oval" w="med" len="med"/>
                </a:ln>
              </p:spPr>
            </p:cxnSp>
            <p:sp>
              <p:nvSpPr>
                <p:cNvPr id="2194" name="Google Shape;2194;p114"/>
                <p:cNvSpPr txBox="1"/>
                <p:nvPr/>
              </p:nvSpPr>
              <p:spPr>
                <a:xfrm>
                  <a:off x="8326670" y="319563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195" name="Google Shape;2195;p114"/>
                <p:cNvSpPr txBox="1"/>
                <p:nvPr/>
              </p:nvSpPr>
              <p:spPr>
                <a:xfrm>
                  <a:off x="8331060" y="3593296"/>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196" name="Google Shape;2196;p114"/>
              <p:cNvGrpSpPr/>
              <p:nvPr/>
            </p:nvGrpSpPr>
            <p:grpSpPr>
              <a:xfrm>
                <a:off x="6763273" y="634710"/>
                <a:ext cx="736945" cy="860631"/>
                <a:chOff x="6785791" y="3115886"/>
                <a:chExt cx="736945" cy="860631"/>
              </a:xfrm>
            </p:grpSpPr>
            <p:cxnSp>
              <p:nvCxnSpPr>
                <p:cNvPr id="2197" name="Google Shape;2197;p114"/>
                <p:cNvCxnSpPr/>
                <p:nvPr/>
              </p:nvCxnSpPr>
              <p:spPr>
                <a:xfrm rot="10800000">
                  <a:off x="6813609" y="3115886"/>
                  <a:ext cx="675246" cy="92411"/>
                </a:xfrm>
                <a:prstGeom prst="straightConnector1">
                  <a:avLst/>
                </a:prstGeom>
                <a:noFill/>
                <a:ln w="12700" cap="flat" cmpd="sng">
                  <a:solidFill>
                    <a:srgbClr val="333333"/>
                  </a:solidFill>
                  <a:prstDash val="solid"/>
                  <a:round/>
                  <a:headEnd type="none" w="sm" len="sm"/>
                  <a:tailEnd type="none" w="sm" len="sm"/>
                </a:ln>
              </p:spPr>
            </p:cxnSp>
            <p:cxnSp>
              <p:nvCxnSpPr>
                <p:cNvPr id="2198" name="Google Shape;2198;p114"/>
                <p:cNvCxnSpPr/>
                <p:nvPr/>
              </p:nvCxnSpPr>
              <p:spPr>
                <a:xfrm rot="10800000">
                  <a:off x="6785791" y="3177064"/>
                  <a:ext cx="736945" cy="799453"/>
                </a:xfrm>
                <a:prstGeom prst="straightConnector1">
                  <a:avLst/>
                </a:prstGeom>
                <a:noFill/>
                <a:ln w="12700" cap="flat" cmpd="sng">
                  <a:solidFill>
                    <a:srgbClr val="333333"/>
                  </a:solidFill>
                  <a:prstDash val="solid"/>
                  <a:round/>
                  <a:headEnd type="none" w="sm" len="sm"/>
                  <a:tailEnd type="none" w="sm" len="sm"/>
                </a:ln>
              </p:spPr>
            </p:cxnSp>
          </p:grpSp>
          <p:sp>
            <p:nvSpPr>
              <p:cNvPr id="2199" name="Google Shape;2199;p114"/>
              <p:cNvSpPr txBox="1"/>
              <p:nvPr/>
            </p:nvSpPr>
            <p:spPr>
              <a:xfrm>
                <a:off x="7361547" y="846777"/>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200" name="Google Shape;2200;p114"/>
              <p:cNvPicPr preferRelativeResize="0"/>
              <p:nvPr/>
            </p:nvPicPr>
            <p:blipFill rotWithShape="1">
              <a:blip r:embed="rId3">
                <a:alphaModFix/>
              </a:blip>
              <a:srcRect/>
              <a:stretch/>
            </p:blipFill>
            <p:spPr>
              <a:xfrm flipH="1">
                <a:off x="7466337" y="542740"/>
                <a:ext cx="394038" cy="368761"/>
              </a:xfrm>
              <a:prstGeom prst="rect">
                <a:avLst/>
              </a:prstGeom>
              <a:noFill/>
              <a:ln>
                <a:noFill/>
              </a:ln>
            </p:spPr>
          </p:pic>
          <p:cxnSp>
            <p:nvCxnSpPr>
              <p:cNvPr id="2201" name="Google Shape;2201;p114"/>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202" name="Google Shape;2202;p114"/>
              <p:cNvPicPr preferRelativeResize="0"/>
              <p:nvPr/>
            </p:nvPicPr>
            <p:blipFill rotWithShape="1">
              <a:blip r:embed="rId3">
                <a:alphaModFix/>
              </a:blip>
              <a:srcRect/>
              <a:stretch/>
            </p:blipFill>
            <p:spPr>
              <a:xfrm flipH="1">
                <a:off x="7500217" y="1310960"/>
                <a:ext cx="394038" cy="368761"/>
              </a:xfrm>
              <a:prstGeom prst="rect">
                <a:avLst/>
              </a:prstGeom>
              <a:noFill/>
              <a:ln>
                <a:noFill/>
              </a:ln>
            </p:spPr>
          </p:pic>
          <p:cxnSp>
            <p:nvCxnSpPr>
              <p:cNvPr id="2203" name="Google Shape;2203;p114"/>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204" name="Google Shape;2204;p114"/>
              <p:cNvSpPr txBox="1"/>
              <p:nvPr/>
            </p:nvSpPr>
            <p:spPr>
              <a:xfrm>
                <a:off x="7419017" y="1103128"/>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205" name="Google Shape;2205;p114"/>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206" name="Google Shape;2206;p114"/>
              <p:cNvCxnSpPr/>
              <p:nvPr/>
            </p:nvCxnSpPr>
            <p:spPr>
              <a:xfrm flipH="1">
                <a:off x="8141395" y="483923"/>
                <a:ext cx="247000" cy="1"/>
              </a:xfrm>
              <a:prstGeom prst="straightConnector1">
                <a:avLst/>
              </a:prstGeom>
              <a:noFill/>
              <a:ln w="19050" cap="flat" cmpd="sng">
                <a:solidFill>
                  <a:schemeClr val="dk1"/>
                </a:solidFill>
                <a:prstDash val="solid"/>
                <a:round/>
                <a:headEnd type="oval" w="med" len="med"/>
                <a:tailEnd type="oval" w="med" len="med"/>
              </a:ln>
            </p:spPr>
          </p:cxnSp>
        </p:grpSp>
        <p:cxnSp>
          <p:nvCxnSpPr>
            <p:cNvPr id="2207" name="Google Shape;2207;p114"/>
            <p:cNvCxnSpPr/>
            <p:nvPr/>
          </p:nvCxnSpPr>
          <p:spPr>
            <a:xfrm flipH="1">
              <a:off x="6488018" y="3274946"/>
              <a:ext cx="777637" cy="803147"/>
            </a:xfrm>
            <a:prstGeom prst="straightConnector1">
              <a:avLst/>
            </a:prstGeom>
            <a:noFill/>
            <a:ln w="12700" cap="flat" cmpd="sng">
              <a:solidFill>
                <a:srgbClr val="333333"/>
              </a:solidFill>
              <a:prstDash val="solid"/>
              <a:round/>
              <a:headEnd type="none" w="sm" len="sm"/>
              <a:tailEnd type="none" w="sm" len="sm"/>
            </a:ln>
          </p:spPr>
        </p:cxnSp>
        <p:cxnSp>
          <p:nvCxnSpPr>
            <p:cNvPr id="2208" name="Google Shape;2208;p114"/>
            <p:cNvCxnSpPr/>
            <p:nvPr/>
          </p:nvCxnSpPr>
          <p:spPr>
            <a:xfrm flipH="1">
              <a:off x="6517609" y="4043166"/>
              <a:ext cx="784085" cy="96106"/>
            </a:xfrm>
            <a:prstGeom prst="straightConnector1">
              <a:avLst/>
            </a:prstGeom>
            <a:noFill/>
            <a:ln w="12700" cap="flat" cmpd="sng">
              <a:solidFill>
                <a:srgbClr val="333333"/>
              </a:solidFill>
              <a:prstDash val="solid"/>
              <a:round/>
              <a:headEnd type="none" w="sm" len="sm"/>
              <a:tailEnd type="none" w="sm" len="sm"/>
            </a:ln>
          </p:spPr>
        </p:cxnSp>
        <p:cxnSp>
          <p:nvCxnSpPr>
            <p:cNvPr id="2209" name="Google Shape;2209;p114"/>
            <p:cNvCxnSpPr/>
            <p:nvPr/>
          </p:nvCxnSpPr>
          <p:spPr>
            <a:xfrm rot="10800000" flipH="1">
              <a:off x="6846295" y="4050495"/>
              <a:ext cx="232086" cy="279072"/>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cxnSp>
          <p:nvCxnSpPr>
            <p:cNvPr id="2210" name="Google Shape;2210;p114"/>
            <p:cNvCxnSpPr/>
            <p:nvPr/>
          </p:nvCxnSpPr>
          <p:spPr>
            <a:xfrm rot="10800000">
              <a:off x="6806021" y="3734643"/>
              <a:ext cx="40274" cy="602475"/>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211" name="Google Shape;2211;p114"/>
            <p:cNvSpPr/>
            <p:nvPr/>
          </p:nvSpPr>
          <p:spPr>
            <a:xfrm>
              <a:off x="6624187" y="3068241"/>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cxnSp>
          <p:nvCxnSpPr>
            <p:cNvPr id="2212" name="Google Shape;2212;p114"/>
            <p:cNvCxnSpPr/>
            <p:nvPr/>
          </p:nvCxnSpPr>
          <p:spPr>
            <a:xfrm>
              <a:off x="6990080" y="3025424"/>
              <a:ext cx="47154" cy="195194"/>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sp>
          <p:nvSpPr>
            <p:cNvPr id="2213" name="Google Shape;2213;p114"/>
            <p:cNvSpPr txBox="1"/>
            <p:nvPr/>
          </p:nvSpPr>
          <p:spPr>
            <a:xfrm>
              <a:off x="6351659" y="4301626"/>
              <a:ext cx="174924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0:2:2:2:2:2:2:2:2:2</a:t>
              </a:r>
              <a:endParaRPr sz="1200" b="0" i="0" u="none" strike="noStrike" cap="none" dirty="0">
                <a:solidFill>
                  <a:schemeClr val="accent1"/>
                </a:solidFill>
                <a:latin typeface="Arial"/>
                <a:ea typeface="Arial"/>
                <a:cs typeface="Arial"/>
                <a:sym typeface="Arial"/>
              </a:endParaRPr>
            </a:p>
          </p:txBody>
        </p:sp>
        <p:sp>
          <p:nvSpPr>
            <p:cNvPr id="2214" name="Google Shape;2214;p114"/>
            <p:cNvSpPr/>
            <p:nvPr/>
          </p:nvSpPr>
          <p:spPr>
            <a:xfrm>
              <a:off x="6665282" y="3181785"/>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215" name="Google Shape;2215;p114"/>
            <p:cNvSpPr/>
            <p:nvPr/>
          </p:nvSpPr>
          <p:spPr>
            <a:xfrm>
              <a:off x="6650768" y="3873049"/>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216" name="Google Shape;2216;p114"/>
            <p:cNvSpPr/>
            <p:nvPr/>
          </p:nvSpPr>
          <p:spPr>
            <a:xfrm>
              <a:off x="6660293" y="4089630"/>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cxnSp>
          <p:nvCxnSpPr>
            <p:cNvPr id="2217" name="Google Shape;2217;p114"/>
            <p:cNvCxnSpPr/>
            <p:nvPr/>
          </p:nvCxnSpPr>
          <p:spPr>
            <a:xfrm flipH="1">
              <a:off x="6814105" y="3025424"/>
              <a:ext cx="168273" cy="523449"/>
            </a:xfrm>
            <a:prstGeom prst="straightConnector1">
              <a:avLst/>
            </a:prstGeom>
            <a:noFill/>
            <a:ln w="25400" cap="flat" cmpd="sng">
              <a:solidFill>
                <a:schemeClr val="accent1"/>
              </a:solidFill>
              <a:prstDash val="solid"/>
              <a:round/>
              <a:headEnd type="none" w="sm" len="sm"/>
              <a:tailEnd type="triangle" w="med" len="med"/>
            </a:ln>
            <a:effectLst>
              <a:outerShdw blurRad="40000" dist="20000" dir="5400000" rotWithShape="0">
                <a:srgbClr val="000000">
                  <a:alpha val="37647"/>
                </a:srgbClr>
              </a:outerShdw>
            </a:effectLst>
          </p:spPr>
        </p:cxnSp>
        <p:pic>
          <p:nvPicPr>
            <p:cNvPr id="2218" name="Google Shape;2218;p114"/>
            <p:cNvPicPr preferRelativeResize="0"/>
            <p:nvPr/>
          </p:nvPicPr>
          <p:blipFill rotWithShape="1">
            <a:blip r:embed="rId4">
              <a:alphaModFix/>
            </a:blip>
            <a:srcRect/>
            <a:stretch/>
          </p:blipFill>
          <p:spPr>
            <a:xfrm>
              <a:off x="3017572" y="2840487"/>
              <a:ext cx="2576028" cy="1496631"/>
            </a:xfrm>
            <a:prstGeom prst="rect">
              <a:avLst/>
            </a:prstGeom>
            <a:noFill/>
            <a:ln>
              <a:noFill/>
            </a:ln>
          </p:spPr>
        </p:pic>
        <p:pic>
          <p:nvPicPr>
            <p:cNvPr id="2219" name="Google Shape;2219;p114"/>
            <p:cNvPicPr preferRelativeResize="0"/>
            <p:nvPr/>
          </p:nvPicPr>
          <p:blipFill rotWithShape="1">
            <a:blip r:embed="rId5">
              <a:alphaModFix/>
            </a:blip>
            <a:srcRect/>
            <a:stretch/>
          </p:blipFill>
          <p:spPr>
            <a:xfrm>
              <a:off x="5964972" y="2986797"/>
              <a:ext cx="477843" cy="482185"/>
            </a:xfrm>
            <a:prstGeom prst="rect">
              <a:avLst/>
            </a:prstGeom>
            <a:noFill/>
            <a:ln>
              <a:noFill/>
            </a:ln>
          </p:spPr>
        </p:pic>
        <p:pic>
          <p:nvPicPr>
            <p:cNvPr id="2220" name="Google Shape;2220;p114"/>
            <p:cNvPicPr preferRelativeResize="0"/>
            <p:nvPr/>
          </p:nvPicPr>
          <p:blipFill rotWithShape="1">
            <a:blip r:embed="rId5">
              <a:alphaModFix/>
            </a:blip>
            <a:srcRect/>
            <a:stretch/>
          </p:blipFill>
          <p:spPr>
            <a:xfrm>
              <a:off x="5940247" y="3879661"/>
              <a:ext cx="477843" cy="482185"/>
            </a:xfrm>
            <a:prstGeom prst="rect">
              <a:avLst/>
            </a:prstGeom>
            <a:noFill/>
            <a:ln>
              <a:noFill/>
            </a:ln>
          </p:spPr>
        </p:pic>
        <p:sp>
          <p:nvSpPr>
            <p:cNvPr id="2221" name="Google Shape;2221;p114"/>
            <p:cNvSpPr txBox="1"/>
            <p:nvPr/>
          </p:nvSpPr>
          <p:spPr>
            <a:xfrm>
              <a:off x="5625642" y="2840489"/>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2222" name="Google Shape;2222;p114"/>
            <p:cNvSpPr/>
            <p:nvPr/>
          </p:nvSpPr>
          <p:spPr>
            <a:xfrm>
              <a:off x="6608610" y="3809149"/>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223" name="Google Shape;2223;p114"/>
            <p:cNvSpPr/>
            <p:nvPr/>
          </p:nvSpPr>
          <p:spPr>
            <a:xfrm>
              <a:off x="6665282" y="3376185"/>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224" name="Google Shape;2224;p114"/>
            <p:cNvSpPr txBox="1"/>
            <p:nvPr/>
          </p:nvSpPr>
          <p:spPr>
            <a:xfrm>
              <a:off x="5611248" y="4179025"/>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2225" name="Google Shape;2225;p114"/>
            <p:cNvSpPr txBox="1"/>
            <p:nvPr/>
          </p:nvSpPr>
          <p:spPr>
            <a:xfrm>
              <a:off x="2128949" y="3966511"/>
              <a:ext cx="571007"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pic>
          <p:nvPicPr>
            <p:cNvPr id="2226" name="Google Shape;2226;p114"/>
            <p:cNvPicPr preferRelativeResize="0"/>
            <p:nvPr/>
          </p:nvPicPr>
          <p:blipFill rotWithShape="1">
            <a:blip r:embed="rId5">
              <a:alphaModFix/>
            </a:blip>
            <a:srcRect/>
            <a:stretch/>
          </p:blipFill>
          <p:spPr>
            <a:xfrm>
              <a:off x="2166431" y="3536051"/>
              <a:ext cx="477843" cy="482185"/>
            </a:xfrm>
            <a:prstGeom prst="rect">
              <a:avLst/>
            </a:prstGeom>
            <a:noFill/>
            <a:ln>
              <a:noFill/>
            </a:ln>
          </p:spPr>
        </p:pic>
        <p:sp>
          <p:nvSpPr>
            <p:cNvPr id="2227" name="Google Shape;2227;p114"/>
            <p:cNvSpPr/>
            <p:nvPr/>
          </p:nvSpPr>
          <p:spPr>
            <a:xfrm flipH="1">
              <a:off x="2080754" y="3731769"/>
              <a:ext cx="187398"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228" name="Google Shape;2228;p114"/>
            <p:cNvGrpSpPr/>
            <p:nvPr/>
          </p:nvGrpSpPr>
          <p:grpSpPr>
            <a:xfrm>
              <a:off x="2642278" y="3227890"/>
              <a:ext cx="3322694" cy="1260568"/>
              <a:chOff x="2635225" y="3121120"/>
              <a:chExt cx="3322694" cy="1260568"/>
            </a:xfrm>
          </p:grpSpPr>
          <p:sp>
            <p:nvSpPr>
              <p:cNvPr id="2229" name="Google Shape;2229;p114"/>
              <p:cNvSpPr txBox="1"/>
              <p:nvPr/>
            </p:nvSpPr>
            <p:spPr>
              <a:xfrm>
                <a:off x="3355329" y="3937953"/>
                <a:ext cx="1886408" cy="443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2230" name="Google Shape;2230;p114"/>
              <p:cNvCxnSpPr/>
              <p:nvPr/>
            </p:nvCxnSpPr>
            <p:spPr>
              <a:xfrm rot="10800000" flipH="1">
                <a:off x="2635225" y="3650888"/>
                <a:ext cx="464524" cy="11317"/>
              </a:xfrm>
              <a:prstGeom prst="straightConnector1">
                <a:avLst/>
              </a:prstGeom>
              <a:noFill/>
              <a:ln w="19050" cap="flat" cmpd="sng">
                <a:solidFill>
                  <a:srgbClr val="C3C3C3"/>
                </a:solidFill>
                <a:prstDash val="solid"/>
                <a:round/>
                <a:headEnd type="none" w="sm" len="sm"/>
                <a:tailEnd type="none" w="sm" len="sm"/>
              </a:ln>
            </p:spPr>
          </p:cxnSp>
          <p:cxnSp>
            <p:nvCxnSpPr>
              <p:cNvPr id="2231" name="Google Shape;2231;p114"/>
              <p:cNvCxnSpPr/>
              <p:nvPr/>
            </p:nvCxnSpPr>
            <p:spPr>
              <a:xfrm rot="10800000" flipH="1">
                <a:off x="5254158" y="3121120"/>
                <a:ext cx="703761" cy="133498"/>
              </a:xfrm>
              <a:prstGeom prst="straightConnector1">
                <a:avLst/>
              </a:prstGeom>
              <a:noFill/>
              <a:ln w="19050" cap="flat" cmpd="sng">
                <a:solidFill>
                  <a:srgbClr val="C3C3C3"/>
                </a:solidFill>
                <a:prstDash val="solid"/>
                <a:round/>
                <a:headEnd type="none" w="sm" len="sm"/>
                <a:tailEnd type="none" w="sm" len="sm"/>
              </a:ln>
            </p:spPr>
          </p:cxnSp>
          <p:cxnSp>
            <p:nvCxnSpPr>
              <p:cNvPr id="2232" name="Google Shape;2232;p114"/>
              <p:cNvCxnSpPr/>
              <p:nvPr/>
            </p:nvCxnSpPr>
            <p:spPr>
              <a:xfrm>
                <a:off x="5509710" y="3930735"/>
                <a:ext cx="423483" cy="83248"/>
              </a:xfrm>
              <a:prstGeom prst="straightConnector1">
                <a:avLst/>
              </a:prstGeom>
              <a:noFill/>
              <a:ln w="19050" cap="flat" cmpd="sng">
                <a:solidFill>
                  <a:srgbClr val="C3C3C3"/>
                </a:solidFill>
                <a:prstDash val="solid"/>
                <a:round/>
                <a:headEnd type="none" w="sm" len="sm"/>
                <a:tailEnd type="none" w="sm" len="sm"/>
              </a:ln>
            </p:spPr>
          </p:cxnSp>
        </p:grpSp>
        <p:sp>
          <p:nvSpPr>
            <p:cNvPr id="2233" name="Google Shape;2233;p114"/>
            <p:cNvSpPr/>
            <p:nvPr/>
          </p:nvSpPr>
          <p:spPr>
            <a:xfrm>
              <a:off x="6345305" y="3139557"/>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234" name="Google Shape;2234;p114"/>
            <p:cNvSpPr/>
            <p:nvPr/>
          </p:nvSpPr>
          <p:spPr>
            <a:xfrm>
              <a:off x="6315546" y="4052752"/>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235" name="Google Shape;2235;p114"/>
            <p:cNvGrpSpPr/>
            <p:nvPr/>
          </p:nvGrpSpPr>
          <p:grpSpPr>
            <a:xfrm>
              <a:off x="2191933" y="3236132"/>
              <a:ext cx="4203422" cy="498511"/>
              <a:chOff x="2068989" y="3924799"/>
              <a:chExt cx="3900231" cy="384111"/>
            </a:xfrm>
          </p:grpSpPr>
          <p:sp>
            <p:nvSpPr>
              <p:cNvPr id="2236" name="Google Shape;2236;p114"/>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237" name="Google Shape;2237;p114"/>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238" name="Google Shape;2238;p114"/>
            <p:cNvGrpSpPr/>
            <p:nvPr/>
          </p:nvGrpSpPr>
          <p:grpSpPr>
            <a:xfrm rot="10800000" flipH="1">
              <a:off x="2208017" y="3885812"/>
              <a:ext cx="4203422" cy="271593"/>
              <a:chOff x="2068989" y="3924799"/>
              <a:chExt cx="3900231" cy="384111"/>
            </a:xfrm>
          </p:grpSpPr>
          <p:sp>
            <p:nvSpPr>
              <p:cNvPr id="2239" name="Google Shape;2239;p114"/>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240" name="Google Shape;2240;p114"/>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241" name="Google Shape;2241;p114"/>
            <p:cNvGrpSpPr/>
            <p:nvPr/>
          </p:nvGrpSpPr>
          <p:grpSpPr>
            <a:xfrm>
              <a:off x="4041226" y="3550906"/>
              <a:ext cx="956102" cy="230832"/>
              <a:chOff x="3781838" y="3367608"/>
              <a:chExt cx="759045" cy="230832"/>
            </a:xfrm>
          </p:grpSpPr>
          <p:sp>
            <p:nvSpPr>
              <p:cNvPr id="2242" name="Google Shape;2242;p114"/>
              <p:cNvSpPr/>
              <p:nvPr/>
            </p:nvSpPr>
            <p:spPr>
              <a:xfrm>
                <a:off x="3827704" y="3400540"/>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243" name="Google Shape;2243;p114"/>
              <p:cNvSpPr txBox="1"/>
              <p:nvPr/>
            </p:nvSpPr>
            <p:spPr>
              <a:xfrm>
                <a:off x="3781838" y="3367608"/>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100</a:t>
                </a:r>
                <a:r>
                  <a:rPr lang="en-US" sz="900" dirty="0">
                    <a:solidFill>
                      <a:srgbClr val="163058"/>
                    </a:solidFill>
                    <a:latin typeface="Helvetica Neue"/>
                    <a:ea typeface="Helvetica Neue"/>
                    <a:cs typeface="Helvetica Neue"/>
                    <a:sym typeface="Helvetica Neue"/>
                  </a:rPr>
                  <a:t> </a:t>
                </a:r>
                <a:endParaRPr sz="900" dirty="0">
                  <a:solidFill>
                    <a:srgbClr val="163058"/>
                  </a:solidFill>
                  <a:latin typeface="Helvetica Neue"/>
                  <a:ea typeface="Helvetica Neue"/>
                  <a:cs typeface="Helvetica Neue"/>
                  <a:sym typeface="Helvetica Neue"/>
                </a:endParaRPr>
              </a:p>
            </p:txBody>
          </p:sp>
        </p:grpSp>
        <p:grpSp>
          <p:nvGrpSpPr>
            <p:cNvPr id="2244" name="Google Shape;2244;p114"/>
            <p:cNvGrpSpPr/>
            <p:nvPr/>
          </p:nvGrpSpPr>
          <p:grpSpPr>
            <a:xfrm>
              <a:off x="4041226" y="3817288"/>
              <a:ext cx="956102" cy="230832"/>
              <a:chOff x="3781838" y="3331323"/>
              <a:chExt cx="759045" cy="230832"/>
            </a:xfrm>
          </p:grpSpPr>
          <p:sp>
            <p:nvSpPr>
              <p:cNvPr id="2245" name="Google Shape;2245;p114"/>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246" name="Google Shape;2246;p114"/>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200</a:t>
                </a:r>
                <a:r>
                  <a:rPr lang="en-US" sz="900" dirty="0">
                    <a:solidFill>
                      <a:srgbClr val="163058"/>
                    </a:solidFill>
                    <a:latin typeface="Helvetica Neue"/>
                    <a:ea typeface="Helvetica Neue"/>
                    <a:cs typeface="Helvetica Neue"/>
                    <a:sym typeface="Helvetica Neue"/>
                  </a:rPr>
                  <a:t> </a:t>
                </a:r>
                <a:endParaRPr dirty="0"/>
              </a:p>
            </p:txBody>
          </p:sp>
        </p:grpSp>
        <p:sp>
          <p:nvSpPr>
            <p:cNvPr id="2247" name="Google Shape;2247;p114"/>
            <p:cNvSpPr txBox="1"/>
            <p:nvPr/>
          </p:nvSpPr>
          <p:spPr>
            <a:xfrm>
              <a:off x="6282541" y="2753678"/>
              <a:ext cx="200773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sz="1200" b="0" i="0" u="none" strike="noStrike" cap="none" dirty="0">
                <a:solidFill>
                  <a:schemeClr val="accent1"/>
                </a:solidFill>
                <a:latin typeface="Arial"/>
                <a:ea typeface="Arial"/>
                <a:cs typeface="Arial"/>
                <a:sym typeface="Arial"/>
              </a:endParaRPr>
            </a:p>
          </p:txBody>
        </p:sp>
        <p:grpSp>
          <p:nvGrpSpPr>
            <p:cNvPr id="2248" name="Google Shape;2248;p114"/>
            <p:cNvGrpSpPr/>
            <p:nvPr/>
          </p:nvGrpSpPr>
          <p:grpSpPr>
            <a:xfrm flipH="1">
              <a:off x="60974" y="3093262"/>
              <a:ext cx="2047782" cy="1474544"/>
              <a:chOff x="6890115" y="269260"/>
              <a:chExt cx="2118826" cy="1474544"/>
            </a:xfrm>
          </p:grpSpPr>
          <p:grpSp>
            <p:nvGrpSpPr>
              <p:cNvPr id="2249" name="Google Shape;2249;p114"/>
              <p:cNvGrpSpPr/>
              <p:nvPr/>
            </p:nvGrpSpPr>
            <p:grpSpPr>
              <a:xfrm>
                <a:off x="8137322" y="409692"/>
                <a:ext cx="806286" cy="615576"/>
                <a:chOff x="8159840" y="2433668"/>
                <a:chExt cx="806286" cy="615576"/>
              </a:xfrm>
            </p:grpSpPr>
            <p:cxnSp>
              <p:nvCxnSpPr>
                <p:cNvPr id="2250" name="Google Shape;2250;p114"/>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251" name="Google Shape;2251;p114"/>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sp>
              <p:nvSpPr>
                <p:cNvPr id="2252" name="Google Shape;2252;p114"/>
                <p:cNvSpPr txBox="1"/>
                <p:nvPr/>
              </p:nvSpPr>
              <p:spPr>
                <a:xfrm>
                  <a:off x="8340319" y="243366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253" name="Google Shape;2253;p114"/>
                <p:cNvSpPr txBox="1"/>
                <p:nvPr/>
              </p:nvSpPr>
              <p:spPr>
                <a:xfrm>
                  <a:off x="8339193" y="2890547"/>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254" name="Google Shape;2254;p114"/>
              <p:cNvGrpSpPr/>
              <p:nvPr/>
            </p:nvGrpSpPr>
            <p:grpSpPr>
              <a:xfrm>
                <a:off x="8173912" y="1200152"/>
                <a:ext cx="835029" cy="543652"/>
                <a:chOff x="8182384" y="3202105"/>
                <a:chExt cx="835029" cy="543652"/>
              </a:xfrm>
            </p:grpSpPr>
            <p:cxnSp>
              <p:nvCxnSpPr>
                <p:cNvPr id="2255" name="Google Shape;2255;p114"/>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256" name="Google Shape;2256;p114"/>
                <p:cNvCxnSpPr/>
                <p:nvPr/>
              </p:nvCxnSpPr>
              <p:spPr>
                <a:xfrm>
                  <a:off x="8187687" y="3288877"/>
                  <a:ext cx="266329" cy="1"/>
                </a:xfrm>
                <a:prstGeom prst="straightConnector1">
                  <a:avLst/>
                </a:prstGeom>
                <a:noFill/>
                <a:ln w="19050" cap="flat" cmpd="sng">
                  <a:solidFill>
                    <a:schemeClr val="dk1"/>
                  </a:solidFill>
                  <a:prstDash val="solid"/>
                  <a:round/>
                  <a:headEnd type="oval" w="med" len="med"/>
                  <a:tailEnd type="oval" w="med" len="med"/>
                </a:ln>
              </p:spPr>
            </p:cxnSp>
            <p:sp>
              <p:nvSpPr>
                <p:cNvPr id="2257" name="Google Shape;2257;p114"/>
                <p:cNvSpPr txBox="1"/>
                <p:nvPr/>
              </p:nvSpPr>
              <p:spPr>
                <a:xfrm>
                  <a:off x="8392733" y="3202105"/>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258" name="Google Shape;2258;p114"/>
                <p:cNvSpPr txBox="1"/>
                <p:nvPr/>
              </p:nvSpPr>
              <p:spPr>
                <a:xfrm>
                  <a:off x="8375644" y="3587060"/>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259" name="Google Shape;2259;p114"/>
              <p:cNvGrpSpPr/>
              <p:nvPr/>
            </p:nvGrpSpPr>
            <p:grpSpPr>
              <a:xfrm>
                <a:off x="6890115" y="727121"/>
                <a:ext cx="610102" cy="768220"/>
                <a:chOff x="6912633" y="3208297"/>
                <a:chExt cx="610102" cy="768220"/>
              </a:xfrm>
            </p:grpSpPr>
            <p:cxnSp>
              <p:nvCxnSpPr>
                <p:cNvPr id="2260" name="Google Shape;2260;p114"/>
                <p:cNvCxnSpPr/>
                <p:nvPr/>
              </p:nvCxnSpPr>
              <p:spPr>
                <a:xfrm flipH="1">
                  <a:off x="6931820" y="3208297"/>
                  <a:ext cx="557034" cy="203128"/>
                </a:xfrm>
                <a:prstGeom prst="straightConnector1">
                  <a:avLst/>
                </a:prstGeom>
                <a:noFill/>
                <a:ln w="12700" cap="flat" cmpd="sng">
                  <a:solidFill>
                    <a:srgbClr val="333333"/>
                  </a:solidFill>
                  <a:prstDash val="solid"/>
                  <a:round/>
                  <a:headEnd type="none" w="sm" len="sm"/>
                  <a:tailEnd type="none" w="sm" len="sm"/>
                </a:ln>
              </p:spPr>
            </p:cxnSp>
            <p:cxnSp>
              <p:nvCxnSpPr>
                <p:cNvPr id="2261" name="Google Shape;2261;p114"/>
                <p:cNvCxnSpPr/>
                <p:nvPr/>
              </p:nvCxnSpPr>
              <p:spPr>
                <a:xfrm rot="10800000">
                  <a:off x="6912633" y="3560167"/>
                  <a:ext cx="610102" cy="416350"/>
                </a:xfrm>
                <a:prstGeom prst="straightConnector1">
                  <a:avLst/>
                </a:prstGeom>
                <a:noFill/>
                <a:ln w="12700" cap="flat" cmpd="sng">
                  <a:solidFill>
                    <a:srgbClr val="333333"/>
                  </a:solidFill>
                  <a:prstDash val="solid"/>
                  <a:round/>
                  <a:headEnd type="none" w="sm" len="sm"/>
                  <a:tailEnd type="none" w="sm" len="sm"/>
                </a:ln>
              </p:spPr>
            </p:cxnSp>
          </p:grpSp>
          <p:sp>
            <p:nvSpPr>
              <p:cNvPr id="2262" name="Google Shape;2262;p114"/>
              <p:cNvSpPr txBox="1"/>
              <p:nvPr/>
            </p:nvSpPr>
            <p:spPr>
              <a:xfrm>
                <a:off x="7375749" y="269260"/>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263" name="Google Shape;2263;p114"/>
              <p:cNvPicPr preferRelativeResize="0"/>
              <p:nvPr/>
            </p:nvPicPr>
            <p:blipFill rotWithShape="1">
              <a:blip r:embed="rId3">
                <a:alphaModFix/>
              </a:blip>
              <a:srcRect/>
              <a:stretch/>
            </p:blipFill>
            <p:spPr>
              <a:xfrm flipH="1">
                <a:off x="7466337" y="542740"/>
                <a:ext cx="394038" cy="368761"/>
              </a:xfrm>
              <a:prstGeom prst="rect">
                <a:avLst/>
              </a:prstGeom>
              <a:noFill/>
              <a:ln>
                <a:noFill/>
              </a:ln>
            </p:spPr>
          </p:pic>
          <p:cxnSp>
            <p:nvCxnSpPr>
              <p:cNvPr id="2264" name="Google Shape;2264;p114"/>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265" name="Google Shape;2265;p114"/>
              <p:cNvPicPr preferRelativeResize="0"/>
              <p:nvPr/>
            </p:nvPicPr>
            <p:blipFill rotWithShape="1">
              <a:blip r:embed="rId3">
                <a:alphaModFix/>
              </a:blip>
              <a:srcRect/>
              <a:stretch/>
            </p:blipFill>
            <p:spPr>
              <a:xfrm flipH="1">
                <a:off x="7500217" y="1310960"/>
                <a:ext cx="394038" cy="368761"/>
              </a:xfrm>
              <a:prstGeom prst="rect">
                <a:avLst/>
              </a:prstGeom>
              <a:noFill/>
              <a:ln>
                <a:noFill/>
              </a:ln>
            </p:spPr>
          </p:pic>
          <p:cxnSp>
            <p:nvCxnSpPr>
              <p:cNvPr id="2266" name="Google Shape;2266;p114"/>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267" name="Google Shape;2267;p114"/>
              <p:cNvSpPr txBox="1"/>
              <p:nvPr/>
            </p:nvSpPr>
            <p:spPr>
              <a:xfrm>
                <a:off x="7406550" y="1050937"/>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268" name="Google Shape;2268;p114"/>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269" name="Google Shape;2269;p114"/>
              <p:cNvCxnSpPr/>
              <p:nvPr/>
            </p:nvCxnSpPr>
            <p:spPr>
              <a:xfrm flipH="1">
                <a:off x="8141395" y="483923"/>
                <a:ext cx="247000" cy="1"/>
              </a:xfrm>
              <a:prstGeom prst="straightConnector1">
                <a:avLst/>
              </a:prstGeom>
              <a:noFill/>
              <a:ln w="19050" cap="flat" cmpd="sng">
                <a:solidFill>
                  <a:schemeClr val="dk1"/>
                </a:solidFill>
                <a:prstDash val="solid"/>
                <a:round/>
                <a:headEnd type="oval" w="med" len="med"/>
                <a:tailEnd type="oval" w="med" len="med"/>
              </a:ln>
            </p:spPr>
          </p:cxnSp>
        </p:grpSp>
      </p:grpSp>
      <p:sp>
        <p:nvSpPr>
          <p:cNvPr id="2270" name="Google Shape;2270;p114"/>
          <p:cNvSpPr/>
          <p:nvPr/>
        </p:nvSpPr>
        <p:spPr>
          <a:xfrm>
            <a:off x="5637887" y="3273261"/>
            <a:ext cx="885911" cy="898473"/>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2271" name="Google Shape;2271;p114"/>
          <p:cNvSpPr txBox="1"/>
          <p:nvPr/>
        </p:nvSpPr>
        <p:spPr>
          <a:xfrm>
            <a:off x="2288906" y="4329236"/>
            <a:ext cx="5833766" cy="1971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a:t>
            </a:r>
            <a:r>
              <a:rPr lang="en-US" sz="900" dirty="0">
                <a:solidFill>
                  <a:srgbClr val="333333"/>
                </a:solidFill>
                <a:latin typeface="Arial"/>
                <a:ea typeface="Arial"/>
                <a:cs typeface="Arial"/>
                <a:sym typeface="Arial"/>
              </a:rPr>
              <a:t>ESI 0:2:2:2:2:2:2:2:2:2, </a:t>
            </a:r>
            <a:r>
              <a:rPr lang="en-US" sz="900" b="1" i="0" u="none" strike="noStrike" cap="none" dirty="0">
                <a:solidFill>
                  <a:srgbClr val="333333"/>
                </a:solidFill>
                <a:latin typeface="Arial"/>
                <a:ea typeface="Arial"/>
                <a:cs typeface="Arial"/>
                <a:sym typeface="Arial"/>
              </a:rPr>
              <a:t>RT for EVI</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ETID 1</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Label </a:t>
            </a:r>
            <a:r>
              <a:rPr lang="en-US" sz="900" b="1" dirty="0">
                <a:solidFill>
                  <a:srgbClr val="333333"/>
                </a:solidFill>
                <a:latin typeface="Arial"/>
                <a:ea typeface="Arial"/>
                <a:cs typeface="Arial"/>
                <a:sym typeface="Arial"/>
              </a:rPr>
              <a:t>6</a:t>
            </a:r>
            <a:r>
              <a:rPr lang="en-US" sz="900" b="1" i="0" u="none" strike="noStrike" cap="none" dirty="0">
                <a:solidFill>
                  <a:srgbClr val="333333"/>
                </a:solidFill>
                <a:latin typeface="Arial"/>
                <a:ea typeface="Arial"/>
                <a:cs typeface="Arial"/>
                <a:sym typeface="Arial"/>
              </a:rPr>
              <a:t>00, M 10, V 01</a:t>
            </a:r>
            <a:endParaRPr dirty="0"/>
          </a:p>
        </p:txBody>
      </p:sp>
      <p:sp>
        <p:nvSpPr>
          <p:cNvPr id="2272" name="Google Shape;2272;p114"/>
          <p:cNvSpPr/>
          <p:nvPr/>
        </p:nvSpPr>
        <p:spPr>
          <a:xfrm rot="-5400000">
            <a:off x="2036332" y="4329359"/>
            <a:ext cx="213976"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102"/>
        <p:cNvGrpSpPr/>
        <p:nvPr/>
      </p:nvGrpSpPr>
      <p:grpSpPr>
        <a:xfrm>
          <a:off x="0" y="0"/>
          <a:ext cx="0" cy="0"/>
          <a:chOff x="0" y="0"/>
          <a:chExt cx="0" cy="0"/>
        </a:xfrm>
      </p:grpSpPr>
      <p:sp>
        <p:nvSpPr>
          <p:cNvPr id="2103" name="Google Shape;2103;p113"/>
          <p:cNvSpPr txBox="1">
            <a:spLocks noGrp="1"/>
          </p:cNvSpPr>
          <p:nvPr>
            <p:ph type="title"/>
          </p:nvPr>
        </p:nvSpPr>
        <p:spPr>
          <a:xfrm>
            <a:off x="457202" y="348662"/>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EVPN VPWS FXC Modes of Operation</a:t>
            </a:r>
            <a:br>
              <a:rPr lang="en-US" sz="2250" dirty="0"/>
            </a:br>
            <a:r>
              <a:rPr lang="en-US" sz="1260" b="1" dirty="0"/>
              <a:t>Default Mode</a:t>
            </a:r>
            <a:endParaRPr sz="2250" b="1" dirty="0"/>
          </a:p>
        </p:txBody>
      </p:sp>
      <p:sp>
        <p:nvSpPr>
          <p:cNvPr id="2104" name="Google Shape;2104;p113"/>
          <p:cNvSpPr/>
          <p:nvPr/>
        </p:nvSpPr>
        <p:spPr>
          <a:xfrm>
            <a:off x="494589" y="998677"/>
            <a:ext cx="8154825" cy="3846119"/>
          </a:xfrm>
          <a:prstGeom prst="rect">
            <a:avLst/>
          </a:prstGeom>
          <a:noFill/>
          <a:ln>
            <a:noFill/>
          </a:ln>
        </p:spPr>
        <p:txBody>
          <a:bodyPr spcFirstLastPara="1" wrap="square" lIns="97625" tIns="48800" rIns="97625" bIns="48800" anchor="t" anchorCtr="0">
            <a:noAutofit/>
          </a:bodyPr>
          <a:lstStyle/>
          <a:p>
            <a:pPr marR="0" lvl="1" algn="l" rtl="0">
              <a:lnSpc>
                <a:spcPct val="100000"/>
              </a:lnSpc>
              <a:spcBef>
                <a:spcPts val="0"/>
              </a:spcBef>
              <a:spcAft>
                <a:spcPts val="0"/>
              </a:spcAft>
              <a:buClr>
                <a:schemeClr val="dk1"/>
              </a:buClr>
              <a:buSzPts val="1500"/>
            </a:pPr>
            <a:r>
              <a:rPr lang="en-US" sz="1500" b="1" i="0" u="none" strike="noStrike" cap="none" dirty="0">
                <a:solidFill>
                  <a:schemeClr val="dk1"/>
                </a:solidFill>
                <a:latin typeface="PT Sans"/>
                <a:ea typeface="PT Sans"/>
                <a:cs typeface="PT Sans"/>
                <a:sym typeface="PT Sans"/>
              </a:rPr>
              <a:t>Single Homed CEs  (DEFAULT Flexible Xconnect  (M = 01))</a:t>
            </a:r>
            <a:endParaRPr sz="1500" b="1" i="0" u="none" strike="noStrike" cap="none" dirty="0">
              <a:solidFill>
                <a:schemeClr val="dk1"/>
              </a:solidFill>
              <a:latin typeface="PT Sans"/>
              <a:ea typeface="PT Sans"/>
              <a:cs typeface="PT Sans"/>
              <a:sym typeface="PT Sans"/>
            </a:endParaRPr>
          </a:p>
          <a:p>
            <a:pPr marL="285750" marR="0" lvl="1" indent="-76200" algn="l" rtl="0">
              <a:lnSpc>
                <a:spcPct val="100000"/>
              </a:lnSpc>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a:t>
            </a:r>
            <a:r>
              <a:rPr lang="en-US" sz="1200" dirty="0">
                <a:solidFill>
                  <a:srgbClr val="141313"/>
                </a:solidFill>
                <a:latin typeface="PT Sans"/>
                <a:ea typeface="PT Sans"/>
                <a:cs typeface="PT Sans"/>
                <a:sym typeface="PT Sans"/>
              </a:rPr>
              <a:t>No </a:t>
            </a:r>
            <a:r>
              <a:rPr lang="en-US" sz="1200" b="0" i="0" u="none" strike="noStrike" cap="none" dirty="0">
                <a:solidFill>
                  <a:srgbClr val="141313"/>
                </a:solidFill>
                <a:latin typeface="PT Sans"/>
                <a:ea typeface="PT Sans"/>
                <a:cs typeface="PT Sans"/>
                <a:sym typeface="PT Sans"/>
              </a:rPr>
              <a:t>signal of each AC in BGP</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Failure of ES (single homed) will be detected</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PEs do not need to signal the VLANs (normalized VIDs) in EVPN BGP</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In this solution, there is only a single P2P EVPN VPWS service tunnel between a pair of PEs for a set of ACs</a:t>
            </a:r>
            <a:endParaRPr dirty="0"/>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A single Ethernet AD per EVI route is sent upon configuration of the first AC (i.e. normalized VID)</a:t>
            </a:r>
            <a:endParaRPr sz="1200" b="0" i="0" u="none" strike="noStrike" cap="none" dirty="0">
              <a:solidFill>
                <a:srgbClr val="141313"/>
              </a:solidFill>
              <a:latin typeface="PT Sans"/>
              <a:ea typeface="PT Sans"/>
              <a:cs typeface="PT Sans"/>
              <a:sym typeface="PT Sans"/>
            </a:endParaRPr>
          </a:p>
          <a:p>
            <a:pPr marL="285750" marR="0" lvl="6" indent="-76200" algn="l" rtl="0">
              <a:spcBef>
                <a:spcPts val="405"/>
              </a:spcBef>
              <a:spcAft>
                <a:spcPts val="0"/>
              </a:spcAft>
              <a:buClr>
                <a:schemeClr val="dk1"/>
              </a:buClr>
              <a:buSzPts val="1200"/>
              <a:buFont typeface="PT Sans"/>
              <a:buChar char="-"/>
            </a:pPr>
            <a:r>
              <a:rPr lang="en-US" sz="1200" b="0" i="0" u="none" strike="noStrike" cap="none" dirty="0">
                <a:solidFill>
                  <a:srgbClr val="141313"/>
                </a:solidFill>
                <a:latin typeface="PT Sans"/>
                <a:ea typeface="PT Sans"/>
                <a:cs typeface="PT Sans"/>
                <a:sym typeface="PT Sans"/>
              </a:rPr>
              <a:t> Additional AC configured for this VPWS do NOT generate any further BGP EVPN routes</a:t>
            </a:r>
            <a:endParaRPr sz="1200" b="0" i="0" u="none" strike="noStrike" cap="none" dirty="0">
              <a:solidFill>
                <a:srgbClr val="141313"/>
              </a:solidFill>
              <a:latin typeface="Gill Sans"/>
              <a:ea typeface="Gill Sans"/>
              <a:cs typeface="Gill Sans"/>
              <a:sym typeface="Gill Sans"/>
            </a:endParaRPr>
          </a:p>
        </p:txBody>
      </p:sp>
      <p:sp>
        <p:nvSpPr>
          <p:cNvPr id="2105" name="Google Shape;2105;p113"/>
          <p:cNvSpPr txBox="1"/>
          <p:nvPr/>
        </p:nvSpPr>
        <p:spPr>
          <a:xfrm>
            <a:off x="2515331" y="4582099"/>
            <a:ext cx="5470825" cy="19716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Ethernet AD per-EVI (Type 1) Route for ESI </a:t>
            </a:r>
            <a:r>
              <a:rPr lang="en-US" sz="900" b="1" i="0" u="none" strike="noStrike" cap="none" dirty="0">
                <a:solidFill>
                  <a:srgbClr val="333333"/>
                </a:solidFill>
                <a:latin typeface="Arial"/>
                <a:ea typeface="Arial"/>
                <a:cs typeface="Arial"/>
                <a:sym typeface="Arial"/>
              </a:rPr>
              <a:t>0</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RT for EVI</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ETID 100</a:t>
            </a:r>
            <a:r>
              <a:rPr lang="en-US" sz="900" b="0" i="0" u="none" strike="noStrike" cap="none" dirty="0">
                <a:solidFill>
                  <a:srgbClr val="333333"/>
                </a:solidFill>
                <a:latin typeface="Arial"/>
                <a:ea typeface="Arial"/>
                <a:cs typeface="Arial"/>
                <a:sym typeface="Arial"/>
              </a:rPr>
              <a:t>, </a:t>
            </a:r>
            <a:r>
              <a:rPr lang="en-US" sz="900" b="1" i="0" u="none" strike="noStrike" cap="none" dirty="0">
                <a:solidFill>
                  <a:srgbClr val="333333"/>
                </a:solidFill>
                <a:latin typeface="Arial"/>
                <a:ea typeface="Arial"/>
                <a:cs typeface="Arial"/>
                <a:sym typeface="Arial"/>
              </a:rPr>
              <a:t>Label </a:t>
            </a:r>
            <a:r>
              <a:rPr lang="en-US" sz="900" b="1" dirty="0">
                <a:solidFill>
                  <a:srgbClr val="333333"/>
                </a:solidFill>
                <a:latin typeface="Arial"/>
                <a:ea typeface="Arial"/>
                <a:cs typeface="Arial"/>
                <a:sym typeface="Arial"/>
              </a:rPr>
              <a:t>6</a:t>
            </a:r>
            <a:r>
              <a:rPr lang="en-US" sz="900" b="1" i="0" u="none" strike="noStrike" cap="none" dirty="0">
                <a:solidFill>
                  <a:srgbClr val="333333"/>
                </a:solidFill>
                <a:latin typeface="Arial"/>
                <a:ea typeface="Arial"/>
                <a:cs typeface="Arial"/>
                <a:sym typeface="Arial"/>
              </a:rPr>
              <a:t>00, M 10, V 01</a:t>
            </a:r>
            <a:endParaRPr dirty="0"/>
          </a:p>
        </p:txBody>
      </p:sp>
      <p:sp>
        <p:nvSpPr>
          <p:cNvPr id="2106" name="Google Shape;2106;p113"/>
          <p:cNvSpPr/>
          <p:nvPr/>
        </p:nvSpPr>
        <p:spPr>
          <a:xfrm rot="-5400000">
            <a:off x="2294924" y="4575667"/>
            <a:ext cx="213976"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2107" name="Google Shape;2107;p113"/>
          <p:cNvPicPr preferRelativeResize="0"/>
          <p:nvPr/>
        </p:nvPicPr>
        <p:blipFill rotWithShape="1">
          <a:blip r:embed="rId3">
            <a:alphaModFix/>
          </a:blip>
          <a:srcRect/>
          <a:stretch/>
        </p:blipFill>
        <p:spPr>
          <a:xfrm>
            <a:off x="3170837" y="2799873"/>
            <a:ext cx="2576028" cy="1496631"/>
          </a:xfrm>
          <a:prstGeom prst="rect">
            <a:avLst/>
          </a:prstGeom>
          <a:noFill/>
          <a:ln>
            <a:noFill/>
          </a:ln>
        </p:spPr>
      </p:pic>
      <p:grpSp>
        <p:nvGrpSpPr>
          <p:cNvPr id="2108" name="Google Shape;2108;p113"/>
          <p:cNvGrpSpPr/>
          <p:nvPr/>
        </p:nvGrpSpPr>
        <p:grpSpPr>
          <a:xfrm>
            <a:off x="2233258" y="3245661"/>
            <a:ext cx="4463679" cy="1057530"/>
            <a:chOff x="2073701" y="3165267"/>
            <a:chExt cx="4463679" cy="1057530"/>
          </a:xfrm>
        </p:grpSpPr>
        <p:pic>
          <p:nvPicPr>
            <p:cNvPr id="2109" name="Google Shape;2109;p113"/>
            <p:cNvPicPr preferRelativeResize="0"/>
            <p:nvPr/>
          </p:nvPicPr>
          <p:blipFill rotWithShape="1">
            <a:blip r:embed="rId4">
              <a:alphaModFix/>
            </a:blip>
            <a:srcRect/>
            <a:stretch/>
          </p:blipFill>
          <p:spPr>
            <a:xfrm>
              <a:off x="6053779" y="3417837"/>
              <a:ext cx="477843" cy="482185"/>
            </a:xfrm>
            <a:prstGeom prst="rect">
              <a:avLst/>
            </a:prstGeom>
            <a:noFill/>
            <a:ln>
              <a:noFill/>
            </a:ln>
          </p:spPr>
        </p:pic>
        <p:grpSp>
          <p:nvGrpSpPr>
            <p:cNvPr id="2110" name="Google Shape;2110;p113"/>
            <p:cNvGrpSpPr/>
            <p:nvPr/>
          </p:nvGrpSpPr>
          <p:grpSpPr>
            <a:xfrm>
              <a:off x="2121896" y="3165267"/>
              <a:ext cx="4415484" cy="1057530"/>
              <a:chOff x="2121896" y="3165267"/>
              <a:chExt cx="4415484" cy="1057530"/>
            </a:xfrm>
          </p:grpSpPr>
          <p:sp>
            <p:nvSpPr>
              <p:cNvPr id="2111" name="Google Shape;2111;p113"/>
              <p:cNvSpPr txBox="1"/>
              <p:nvPr/>
            </p:nvSpPr>
            <p:spPr>
              <a:xfrm>
                <a:off x="6062570" y="3165267"/>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2112" name="Google Shape;2112;p113"/>
              <p:cNvSpPr txBox="1"/>
              <p:nvPr/>
            </p:nvSpPr>
            <p:spPr>
              <a:xfrm>
                <a:off x="2121896" y="3859741"/>
                <a:ext cx="571007"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grpSp>
        <p:pic>
          <p:nvPicPr>
            <p:cNvPr id="2113" name="Google Shape;2113;p113"/>
            <p:cNvPicPr preferRelativeResize="0"/>
            <p:nvPr/>
          </p:nvPicPr>
          <p:blipFill rotWithShape="1">
            <a:blip r:embed="rId4">
              <a:alphaModFix/>
            </a:blip>
            <a:srcRect/>
            <a:stretch/>
          </p:blipFill>
          <p:spPr>
            <a:xfrm>
              <a:off x="2159378" y="3429281"/>
              <a:ext cx="477843" cy="482185"/>
            </a:xfrm>
            <a:prstGeom prst="rect">
              <a:avLst/>
            </a:prstGeom>
            <a:noFill/>
            <a:ln>
              <a:noFill/>
            </a:ln>
          </p:spPr>
        </p:pic>
        <p:sp>
          <p:nvSpPr>
            <p:cNvPr id="2114" name="Google Shape;2114;p113"/>
            <p:cNvSpPr/>
            <p:nvPr/>
          </p:nvSpPr>
          <p:spPr>
            <a:xfrm flipH="1">
              <a:off x="2073701" y="3624999"/>
              <a:ext cx="187398"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grpSp>
        <p:nvGrpSpPr>
          <p:cNvPr id="2115" name="Google Shape;2115;p113"/>
          <p:cNvGrpSpPr/>
          <p:nvPr/>
        </p:nvGrpSpPr>
        <p:grpSpPr>
          <a:xfrm>
            <a:off x="2795543" y="3717044"/>
            <a:ext cx="3490673" cy="730800"/>
            <a:chOff x="2635225" y="3650888"/>
            <a:chExt cx="3490673" cy="730800"/>
          </a:xfrm>
        </p:grpSpPr>
        <p:sp>
          <p:nvSpPr>
            <p:cNvPr id="2116" name="Google Shape;2116;p113"/>
            <p:cNvSpPr txBox="1"/>
            <p:nvPr/>
          </p:nvSpPr>
          <p:spPr>
            <a:xfrm>
              <a:off x="3355329" y="3937953"/>
              <a:ext cx="1886408" cy="443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2117" name="Google Shape;2117;p113"/>
            <p:cNvCxnSpPr/>
            <p:nvPr/>
          </p:nvCxnSpPr>
          <p:spPr>
            <a:xfrm rot="10800000" flipH="1">
              <a:off x="2635225" y="3650888"/>
              <a:ext cx="464524" cy="11317"/>
            </a:xfrm>
            <a:prstGeom prst="straightConnector1">
              <a:avLst/>
            </a:prstGeom>
            <a:noFill/>
            <a:ln w="19050" cap="flat" cmpd="sng">
              <a:solidFill>
                <a:srgbClr val="C3C3C3"/>
              </a:solidFill>
              <a:prstDash val="solid"/>
              <a:round/>
              <a:headEnd type="none" w="sm" len="sm"/>
              <a:tailEnd type="none" w="sm" len="sm"/>
            </a:ln>
          </p:spPr>
        </p:cxnSp>
        <p:cxnSp>
          <p:nvCxnSpPr>
            <p:cNvPr id="2118" name="Google Shape;2118;p113"/>
            <p:cNvCxnSpPr/>
            <p:nvPr/>
          </p:nvCxnSpPr>
          <p:spPr>
            <a:xfrm>
              <a:off x="5545680" y="3701639"/>
              <a:ext cx="580218" cy="13578"/>
            </a:xfrm>
            <a:prstGeom prst="straightConnector1">
              <a:avLst/>
            </a:prstGeom>
            <a:noFill/>
            <a:ln w="19050" cap="flat" cmpd="sng">
              <a:solidFill>
                <a:srgbClr val="C3C3C3"/>
              </a:solidFill>
              <a:prstDash val="solid"/>
              <a:round/>
              <a:headEnd type="none" w="sm" len="sm"/>
              <a:tailEnd type="none" w="sm" len="sm"/>
            </a:ln>
          </p:spPr>
        </p:cxnSp>
      </p:grpSp>
      <p:grpSp>
        <p:nvGrpSpPr>
          <p:cNvPr id="2119" name="Google Shape;2119;p113"/>
          <p:cNvGrpSpPr/>
          <p:nvPr/>
        </p:nvGrpSpPr>
        <p:grpSpPr>
          <a:xfrm>
            <a:off x="6784950" y="2873407"/>
            <a:ext cx="2260618" cy="1465095"/>
            <a:chOff x="6785598" y="269260"/>
            <a:chExt cx="2326962" cy="1465095"/>
          </a:xfrm>
        </p:grpSpPr>
        <p:grpSp>
          <p:nvGrpSpPr>
            <p:cNvPr id="2120" name="Google Shape;2120;p113"/>
            <p:cNvGrpSpPr/>
            <p:nvPr/>
          </p:nvGrpSpPr>
          <p:grpSpPr>
            <a:xfrm>
              <a:off x="8137322" y="482817"/>
              <a:ext cx="932394" cy="526780"/>
              <a:chOff x="8159840" y="2506793"/>
              <a:chExt cx="932394" cy="526780"/>
            </a:xfrm>
          </p:grpSpPr>
          <p:cxnSp>
            <p:nvCxnSpPr>
              <p:cNvPr id="2121" name="Google Shape;2121;p113"/>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122" name="Google Shape;2122;p113"/>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2123" name="Google Shape;2123;p113"/>
              <p:cNvCxnSpPr/>
              <p:nvPr/>
            </p:nvCxnSpPr>
            <p:spPr>
              <a:xfrm>
                <a:off x="8429804" y="2602440"/>
                <a:ext cx="6714" cy="351785"/>
              </a:xfrm>
              <a:prstGeom prst="straightConnector1">
                <a:avLst/>
              </a:prstGeom>
              <a:noFill/>
              <a:ln w="28575" cap="rnd" cmpd="sng">
                <a:solidFill>
                  <a:srgbClr val="333333"/>
                </a:solidFill>
                <a:prstDash val="dash"/>
                <a:round/>
                <a:headEnd type="none" w="sm" len="sm"/>
                <a:tailEnd type="none" w="sm" len="sm"/>
              </a:ln>
            </p:spPr>
          </p:cxnSp>
          <p:sp>
            <p:nvSpPr>
              <p:cNvPr id="2124" name="Google Shape;2124;p113"/>
              <p:cNvSpPr txBox="1"/>
              <p:nvPr/>
            </p:nvSpPr>
            <p:spPr>
              <a:xfrm>
                <a:off x="8467554" y="2506793"/>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2125" name="Google Shape;2125;p113"/>
              <p:cNvSpPr txBox="1"/>
              <p:nvPr/>
            </p:nvSpPr>
            <p:spPr>
              <a:xfrm>
                <a:off x="8436519" y="2874876"/>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2126" name="Google Shape;2126;p113"/>
            <p:cNvGrpSpPr/>
            <p:nvPr/>
          </p:nvGrpSpPr>
          <p:grpSpPr>
            <a:xfrm>
              <a:off x="8173912" y="1207575"/>
              <a:ext cx="938648" cy="526780"/>
              <a:chOff x="8182384" y="3209528"/>
              <a:chExt cx="938648" cy="526780"/>
            </a:xfrm>
          </p:grpSpPr>
          <p:cxnSp>
            <p:nvCxnSpPr>
              <p:cNvPr id="2127" name="Google Shape;2127;p113"/>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128" name="Google Shape;2128;p113"/>
              <p:cNvCxnSpPr/>
              <p:nvPr/>
            </p:nvCxnSpPr>
            <p:spPr>
              <a:xfrm>
                <a:off x="8187687" y="3288877"/>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2129" name="Google Shape;2129;p113"/>
              <p:cNvCxnSpPr/>
              <p:nvPr/>
            </p:nvCxnSpPr>
            <p:spPr>
              <a:xfrm>
                <a:off x="8447383" y="3297921"/>
                <a:ext cx="17934" cy="359039"/>
              </a:xfrm>
              <a:prstGeom prst="straightConnector1">
                <a:avLst/>
              </a:prstGeom>
              <a:noFill/>
              <a:ln w="28575" cap="rnd" cmpd="sng">
                <a:solidFill>
                  <a:srgbClr val="333333"/>
                </a:solidFill>
                <a:prstDash val="dash"/>
                <a:round/>
                <a:headEnd type="none" w="sm" len="sm"/>
                <a:tailEnd type="none" w="sm" len="sm"/>
              </a:ln>
            </p:spPr>
          </p:cxnSp>
          <p:sp>
            <p:nvSpPr>
              <p:cNvPr id="2130" name="Google Shape;2130;p113"/>
              <p:cNvSpPr txBox="1"/>
              <p:nvPr/>
            </p:nvSpPr>
            <p:spPr>
              <a:xfrm>
                <a:off x="8496352" y="320952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2131" name="Google Shape;2131;p113"/>
              <p:cNvSpPr txBox="1"/>
              <p:nvPr/>
            </p:nvSpPr>
            <p:spPr>
              <a:xfrm>
                <a:off x="8465317" y="3577611"/>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2132" name="Google Shape;2132;p113"/>
            <p:cNvGrpSpPr/>
            <p:nvPr/>
          </p:nvGrpSpPr>
          <p:grpSpPr>
            <a:xfrm>
              <a:off x="6785598" y="727149"/>
              <a:ext cx="714600" cy="768257"/>
              <a:chOff x="6808116" y="3208325"/>
              <a:chExt cx="714600" cy="768257"/>
            </a:xfrm>
          </p:grpSpPr>
          <p:cxnSp>
            <p:nvCxnSpPr>
              <p:cNvPr id="2133" name="Google Shape;2133;p113"/>
              <p:cNvCxnSpPr>
                <a:endCxn id="2134" idx="7"/>
              </p:cNvCxnSpPr>
              <p:nvPr/>
            </p:nvCxnSpPr>
            <p:spPr>
              <a:xfrm flipH="1">
                <a:off x="6808116" y="3208325"/>
                <a:ext cx="680700" cy="300000"/>
              </a:xfrm>
              <a:prstGeom prst="straightConnector1">
                <a:avLst/>
              </a:prstGeom>
              <a:noFill/>
              <a:ln w="12700" cap="flat" cmpd="sng">
                <a:solidFill>
                  <a:srgbClr val="333333"/>
                </a:solidFill>
                <a:prstDash val="solid"/>
                <a:round/>
                <a:headEnd type="none" w="sm" len="sm"/>
                <a:tailEnd type="none" w="sm" len="sm"/>
              </a:ln>
            </p:spPr>
          </p:cxnSp>
          <p:cxnSp>
            <p:nvCxnSpPr>
              <p:cNvPr id="2135" name="Google Shape;2135;p113"/>
              <p:cNvCxnSpPr>
                <a:endCxn id="2134" idx="5"/>
              </p:cNvCxnSpPr>
              <p:nvPr/>
            </p:nvCxnSpPr>
            <p:spPr>
              <a:xfrm rot="10800000">
                <a:off x="6808116" y="3630682"/>
                <a:ext cx="714600" cy="345900"/>
              </a:xfrm>
              <a:prstGeom prst="straightConnector1">
                <a:avLst/>
              </a:prstGeom>
              <a:noFill/>
              <a:ln w="12700" cap="flat" cmpd="sng">
                <a:solidFill>
                  <a:srgbClr val="333333"/>
                </a:solidFill>
                <a:prstDash val="solid"/>
                <a:round/>
                <a:headEnd type="none" w="sm" len="sm"/>
                <a:tailEnd type="none" w="sm" len="sm"/>
              </a:ln>
            </p:spPr>
          </p:cxnSp>
        </p:grpSp>
        <p:sp>
          <p:nvSpPr>
            <p:cNvPr id="2136" name="Google Shape;2136;p113"/>
            <p:cNvSpPr txBox="1"/>
            <p:nvPr/>
          </p:nvSpPr>
          <p:spPr>
            <a:xfrm>
              <a:off x="7375749" y="269260"/>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137" name="Google Shape;2137;p113"/>
            <p:cNvPicPr preferRelativeResize="0"/>
            <p:nvPr/>
          </p:nvPicPr>
          <p:blipFill rotWithShape="1">
            <a:blip r:embed="rId5">
              <a:alphaModFix/>
            </a:blip>
            <a:srcRect/>
            <a:stretch/>
          </p:blipFill>
          <p:spPr>
            <a:xfrm flipH="1">
              <a:off x="7466337" y="542740"/>
              <a:ext cx="394038" cy="368761"/>
            </a:xfrm>
            <a:prstGeom prst="rect">
              <a:avLst/>
            </a:prstGeom>
            <a:noFill/>
            <a:ln>
              <a:noFill/>
            </a:ln>
          </p:spPr>
        </p:pic>
        <p:cxnSp>
          <p:nvCxnSpPr>
            <p:cNvPr id="2138" name="Google Shape;2138;p113"/>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139" name="Google Shape;2139;p113"/>
            <p:cNvPicPr preferRelativeResize="0"/>
            <p:nvPr/>
          </p:nvPicPr>
          <p:blipFill rotWithShape="1">
            <a:blip r:embed="rId5">
              <a:alphaModFix/>
            </a:blip>
            <a:srcRect/>
            <a:stretch/>
          </p:blipFill>
          <p:spPr>
            <a:xfrm flipH="1">
              <a:off x="7500217" y="1310960"/>
              <a:ext cx="394038" cy="368761"/>
            </a:xfrm>
            <a:prstGeom prst="rect">
              <a:avLst/>
            </a:prstGeom>
            <a:noFill/>
            <a:ln>
              <a:noFill/>
            </a:ln>
          </p:spPr>
        </p:pic>
        <p:cxnSp>
          <p:nvCxnSpPr>
            <p:cNvPr id="2140" name="Google Shape;2140;p113"/>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141" name="Google Shape;2141;p113"/>
            <p:cNvSpPr txBox="1"/>
            <p:nvPr/>
          </p:nvSpPr>
          <p:spPr>
            <a:xfrm>
              <a:off x="7406550" y="1050937"/>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142" name="Google Shape;2142;p113"/>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143" name="Google Shape;2143;p113"/>
            <p:cNvCxnSpPr/>
            <p:nvPr/>
          </p:nvCxnSpPr>
          <p:spPr>
            <a:xfrm flipH="1">
              <a:off x="8141395" y="483923"/>
              <a:ext cx="247000" cy="1"/>
            </a:xfrm>
            <a:prstGeom prst="straightConnector1">
              <a:avLst/>
            </a:prstGeom>
            <a:noFill/>
            <a:ln w="19050" cap="flat" cmpd="sng">
              <a:solidFill>
                <a:schemeClr val="dk1"/>
              </a:solidFill>
              <a:prstDash val="solid"/>
              <a:round/>
              <a:headEnd type="oval" w="med" len="med"/>
              <a:tailEnd type="oval" w="med" len="med"/>
            </a:ln>
          </p:spPr>
        </p:cxnSp>
      </p:grpSp>
      <p:grpSp>
        <p:nvGrpSpPr>
          <p:cNvPr id="2144" name="Google Shape;2144;p113"/>
          <p:cNvGrpSpPr/>
          <p:nvPr/>
        </p:nvGrpSpPr>
        <p:grpSpPr>
          <a:xfrm>
            <a:off x="2458805" y="3605955"/>
            <a:ext cx="4355737" cy="278012"/>
            <a:chOff x="2226425" y="987310"/>
            <a:chExt cx="4355737" cy="278012"/>
          </a:xfrm>
        </p:grpSpPr>
        <p:sp>
          <p:nvSpPr>
            <p:cNvPr id="2134" name="Google Shape;2134;p113"/>
            <p:cNvSpPr/>
            <p:nvPr/>
          </p:nvSpPr>
          <p:spPr>
            <a:xfrm>
              <a:off x="6380099" y="987310"/>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145" name="Google Shape;2145;p113"/>
            <p:cNvGrpSpPr/>
            <p:nvPr/>
          </p:nvGrpSpPr>
          <p:grpSpPr>
            <a:xfrm>
              <a:off x="2226425" y="1089259"/>
              <a:ext cx="4151543" cy="57831"/>
              <a:chOff x="2141190" y="4364086"/>
              <a:chExt cx="3852095" cy="44560"/>
            </a:xfrm>
          </p:grpSpPr>
          <p:sp>
            <p:nvSpPr>
              <p:cNvPr id="2146" name="Google Shape;2146;p113"/>
              <p:cNvSpPr/>
              <p:nvPr/>
            </p:nvSpPr>
            <p:spPr>
              <a:xfrm>
                <a:off x="2141190" y="4372683"/>
                <a:ext cx="3845377" cy="3596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147" name="Google Shape;2147;p113"/>
              <p:cNvSpPr/>
              <p:nvPr/>
            </p:nvSpPr>
            <p:spPr>
              <a:xfrm>
                <a:off x="2147908" y="4364086"/>
                <a:ext cx="3845377" cy="35227"/>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148" name="Google Shape;2148;p113"/>
            <p:cNvGrpSpPr/>
            <p:nvPr/>
          </p:nvGrpSpPr>
          <p:grpSpPr>
            <a:xfrm>
              <a:off x="3997901" y="1034490"/>
              <a:ext cx="956102" cy="230832"/>
              <a:chOff x="3781838" y="3568154"/>
              <a:chExt cx="759045" cy="230832"/>
            </a:xfrm>
          </p:grpSpPr>
          <p:sp>
            <p:nvSpPr>
              <p:cNvPr id="2149" name="Google Shape;2149;p113"/>
              <p:cNvSpPr/>
              <p:nvPr/>
            </p:nvSpPr>
            <p:spPr>
              <a:xfrm>
                <a:off x="3832664" y="3595194"/>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150" name="Google Shape;2150;p113"/>
              <p:cNvSpPr txBox="1"/>
              <p:nvPr/>
            </p:nvSpPr>
            <p:spPr>
              <a:xfrm>
                <a:off x="3781838" y="3568154"/>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100</a:t>
                </a:r>
                <a:r>
                  <a:rPr lang="en-US" sz="900" dirty="0">
                    <a:solidFill>
                      <a:srgbClr val="163058"/>
                    </a:solidFill>
                    <a:latin typeface="Helvetica Neue"/>
                    <a:ea typeface="Helvetica Neue"/>
                    <a:cs typeface="Helvetica Neue"/>
                    <a:sym typeface="Helvetica Neue"/>
                  </a:rPr>
                  <a:t> </a:t>
                </a:r>
                <a:endParaRPr sz="900" dirty="0">
                  <a:solidFill>
                    <a:srgbClr val="163058"/>
                  </a:solidFill>
                  <a:latin typeface="Helvetica Neue"/>
                  <a:ea typeface="Helvetica Neue"/>
                  <a:cs typeface="Helvetica Neue"/>
                  <a:sym typeface="Helvetica Neue"/>
                </a:endParaRPr>
              </a:p>
            </p:txBody>
          </p:sp>
        </p:grpSp>
      </p:grpSp>
      <p:grpSp>
        <p:nvGrpSpPr>
          <p:cNvPr id="2151" name="Google Shape;2151;p113"/>
          <p:cNvGrpSpPr/>
          <p:nvPr/>
        </p:nvGrpSpPr>
        <p:grpSpPr>
          <a:xfrm flipH="1">
            <a:off x="8331" y="2975356"/>
            <a:ext cx="2238065" cy="1472488"/>
            <a:chOff x="6799724" y="269260"/>
            <a:chExt cx="2310885" cy="1472488"/>
          </a:xfrm>
        </p:grpSpPr>
        <p:grpSp>
          <p:nvGrpSpPr>
            <p:cNvPr id="2152" name="Google Shape;2152;p113"/>
            <p:cNvGrpSpPr/>
            <p:nvPr/>
          </p:nvGrpSpPr>
          <p:grpSpPr>
            <a:xfrm>
              <a:off x="8137322" y="424438"/>
              <a:ext cx="973287" cy="585690"/>
              <a:chOff x="8159840" y="2448414"/>
              <a:chExt cx="973287" cy="585690"/>
            </a:xfrm>
          </p:grpSpPr>
          <p:cxnSp>
            <p:nvCxnSpPr>
              <p:cNvPr id="2153" name="Google Shape;2153;p113"/>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154" name="Google Shape;2154;p113"/>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2155" name="Google Shape;2155;p113"/>
              <p:cNvCxnSpPr/>
              <p:nvPr/>
            </p:nvCxnSpPr>
            <p:spPr>
              <a:xfrm flipH="1">
                <a:off x="8459389" y="2503658"/>
                <a:ext cx="1758" cy="466252"/>
              </a:xfrm>
              <a:prstGeom prst="straightConnector1">
                <a:avLst/>
              </a:prstGeom>
              <a:noFill/>
              <a:ln w="28575" cap="rnd" cmpd="sng">
                <a:solidFill>
                  <a:srgbClr val="333333"/>
                </a:solidFill>
                <a:prstDash val="dash"/>
                <a:round/>
                <a:headEnd type="none" w="sm" len="sm"/>
                <a:tailEnd type="none" w="sm" len="sm"/>
              </a:ln>
            </p:spPr>
          </p:cxnSp>
          <p:sp>
            <p:nvSpPr>
              <p:cNvPr id="2156" name="Google Shape;2156;p113"/>
              <p:cNvSpPr txBox="1"/>
              <p:nvPr/>
            </p:nvSpPr>
            <p:spPr>
              <a:xfrm>
                <a:off x="8474939" y="2448414"/>
                <a:ext cx="62467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2157" name="Google Shape;2157;p113"/>
              <p:cNvSpPr txBox="1"/>
              <p:nvPr/>
            </p:nvSpPr>
            <p:spPr>
              <a:xfrm>
                <a:off x="8506193" y="2875407"/>
                <a:ext cx="62693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2158" name="Google Shape;2158;p113"/>
            <p:cNvGrpSpPr/>
            <p:nvPr/>
          </p:nvGrpSpPr>
          <p:grpSpPr>
            <a:xfrm>
              <a:off x="8173912" y="1200868"/>
              <a:ext cx="901560" cy="540880"/>
              <a:chOff x="8182384" y="3202821"/>
              <a:chExt cx="901560" cy="540880"/>
            </a:xfrm>
          </p:grpSpPr>
          <p:cxnSp>
            <p:nvCxnSpPr>
              <p:cNvPr id="2159" name="Google Shape;2159;p113"/>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160" name="Google Shape;2160;p113"/>
              <p:cNvCxnSpPr/>
              <p:nvPr/>
            </p:nvCxnSpPr>
            <p:spPr>
              <a:xfrm>
                <a:off x="8187687" y="3288877"/>
                <a:ext cx="266329" cy="1"/>
              </a:xfrm>
              <a:prstGeom prst="straightConnector1">
                <a:avLst/>
              </a:prstGeom>
              <a:noFill/>
              <a:ln w="19050" cap="flat" cmpd="sng">
                <a:solidFill>
                  <a:schemeClr val="dk1"/>
                </a:solidFill>
                <a:prstDash val="solid"/>
                <a:round/>
                <a:headEnd type="oval" w="med" len="med"/>
                <a:tailEnd type="oval" w="med" len="med"/>
              </a:ln>
            </p:spPr>
          </p:cxnSp>
          <p:cxnSp>
            <p:nvCxnSpPr>
              <p:cNvPr id="2161" name="Google Shape;2161;p113"/>
              <p:cNvCxnSpPr/>
              <p:nvPr/>
            </p:nvCxnSpPr>
            <p:spPr>
              <a:xfrm>
                <a:off x="8450378" y="3273479"/>
                <a:ext cx="6632" cy="408195"/>
              </a:xfrm>
              <a:prstGeom prst="straightConnector1">
                <a:avLst/>
              </a:prstGeom>
              <a:noFill/>
              <a:ln w="28575" cap="rnd" cmpd="sng">
                <a:solidFill>
                  <a:srgbClr val="333333"/>
                </a:solidFill>
                <a:prstDash val="dash"/>
                <a:round/>
                <a:headEnd type="none" w="sm" len="sm"/>
                <a:tailEnd type="none" w="sm" len="sm"/>
              </a:ln>
            </p:spPr>
          </p:cxnSp>
          <p:sp>
            <p:nvSpPr>
              <p:cNvPr id="2162" name="Google Shape;2162;p113"/>
              <p:cNvSpPr txBox="1"/>
              <p:nvPr/>
            </p:nvSpPr>
            <p:spPr>
              <a:xfrm>
                <a:off x="8429919" y="3202821"/>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a:t>
                </a:r>
                <a:endParaRPr sz="750" dirty="0">
                  <a:solidFill>
                    <a:schemeClr val="dk1"/>
                  </a:solidFill>
                  <a:latin typeface="Arial"/>
                  <a:ea typeface="Arial"/>
                  <a:cs typeface="Arial"/>
                  <a:sym typeface="Arial"/>
                </a:endParaRPr>
              </a:p>
            </p:txBody>
          </p:sp>
          <p:sp>
            <p:nvSpPr>
              <p:cNvPr id="2163" name="Google Shape;2163;p113"/>
              <p:cNvSpPr txBox="1"/>
              <p:nvPr/>
            </p:nvSpPr>
            <p:spPr>
              <a:xfrm>
                <a:off x="8457011" y="3585004"/>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1000</a:t>
                </a:r>
                <a:endParaRPr sz="750" dirty="0">
                  <a:solidFill>
                    <a:schemeClr val="dk1"/>
                  </a:solidFill>
                  <a:latin typeface="Arial"/>
                  <a:ea typeface="Arial"/>
                  <a:cs typeface="Arial"/>
                  <a:sym typeface="Arial"/>
                </a:endParaRPr>
              </a:p>
            </p:txBody>
          </p:sp>
        </p:grpSp>
        <p:grpSp>
          <p:nvGrpSpPr>
            <p:cNvPr id="2164" name="Google Shape;2164;p113"/>
            <p:cNvGrpSpPr/>
            <p:nvPr/>
          </p:nvGrpSpPr>
          <p:grpSpPr>
            <a:xfrm>
              <a:off x="6799724" y="727121"/>
              <a:ext cx="700493" cy="768220"/>
              <a:chOff x="6822242" y="3208297"/>
              <a:chExt cx="700493" cy="768220"/>
            </a:xfrm>
          </p:grpSpPr>
          <p:cxnSp>
            <p:nvCxnSpPr>
              <p:cNvPr id="2165" name="Google Shape;2165;p113"/>
              <p:cNvCxnSpPr/>
              <p:nvPr/>
            </p:nvCxnSpPr>
            <p:spPr>
              <a:xfrm flipH="1">
                <a:off x="6835547" y="3208297"/>
                <a:ext cx="653309" cy="260964"/>
              </a:xfrm>
              <a:prstGeom prst="straightConnector1">
                <a:avLst/>
              </a:prstGeom>
              <a:noFill/>
              <a:ln w="12700" cap="flat" cmpd="sng">
                <a:solidFill>
                  <a:srgbClr val="333333"/>
                </a:solidFill>
                <a:prstDash val="solid"/>
                <a:round/>
                <a:headEnd type="none" w="sm" len="sm"/>
                <a:tailEnd type="none" w="sm" len="sm"/>
              </a:ln>
            </p:spPr>
          </p:cxnSp>
          <p:cxnSp>
            <p:nvCxnSpPr>
              <p:cNvPr id="2166" name="Google Shape;2166;p113"/>
              <p:cNvCxnSpPr/>
              <p:nvPr/>
            </p:nvCxnSpPr>
            <p:spPr>
              <a:xfrm rot="10800000">
                <a:off x="6822242" y="3613663"/>
                <a:ext cx="700493" cy="362854"/>
              </a:xfrm>
              <a:prstGeom prst="straightConnector1">
                <a:avLst/>
              </a:prstGeom>
              <a:noFill/>
              <a:ln w="12700" cap="flat" cmpd="sng">
                <a:solidFill>
                  <a:srgbClr val="333333"/>
                </a:solidFill>
                <a:prstDash val="solid"/>
                <a:round/>
                <a:headEnd type="none" w="sm" len="sm"/>
                <a:tailEnd type="none" w="sm" len="sm"/>
              </a:ln>
            </p:spPr>
          </p:cxnSp>
        </p:grpSp>
        <p:sp>
          <p:nvSpPr>
            <p:cNvPr id="2167" name="Google Shape;2167;p113"/>
            <p:cNvSpPr txBox="1"/>
            <p:nvPr/>
          </p:nvSpPr>
          <p:spPr>
            <a:xfrm>
              <a:off x="7375749" y="269260"/>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168" name="Google Shape;2168;p113"/>
            <p:cNvPicPr preferRelativeResize="0"/>
            <p:nvPr/>
          </p:nvPicPr>
          <p:blipFill rotWithShape="1">
            <a:blip r:embed="rId5">
              <a:alphaModFix/>
            </a:blip>
            <a:srcRect/>
            <a:stretch/>
          </p:blipFill>
          <p:spPr>
            <a:xfrm flipH="1">
              <a:off x="7466337" y="542740"/>
              <a:ext cx="394038" cy="368761"/>
            </a:xfrm>
            <a:prstGeom prst="rect">
              <a:avLst/>
            </a:prstGeom>
            <a:noFill/>
            <a:ln>
              <a:noFill/>
            </a:ln>
          </p:spPr>
        </p:pic>
        <p:cxnSp>
          <p:nvCxnSpPr>
            <p:cNvPr id="2169" name="Google Shape;2169;p113"/>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170" name="Google Shape;2170;p113"/>
            <p:cNvPicPr preferRelativeResize="0"/>
            <p:nvPr/>
          </p:nvPicPr>
          <p:blipFill rotWithShape="1">
            <a:blip r:embed="rId5">
              <a:alphaModFix/>
            </a:blip>
            <a:srcRect/>
            <a:stretch/>
          </p:blipFill>
          <p:spPr>
            <a:xfrm flipH="1">
              <a:off x="7500217" y="1310960"/>
              <a:ext cx="394038" cy="368761"/>
            </a:xfrm>
            <a:prstGeom prst="rect">
              <a:avLst/>
            </a:prstGeom>
            <a:noFill/>
            <a:ln>
              <a:noFill/>
            </a:ln>
          </p:spPr>
        </p:pic>
        <p:cxnSp>
          <p:nvCxnSpPr>
            <p:cNvPr id="2171" name="Google Shape;2171;p113"/>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172" name="Google Shape;2172;p113"/>
            <p:cNvSpPr txBox="1"/>
            <p:nvPr/>
          </p:nvSpPr>
          <p:spPr>
            <a:xfrm>
              <a:off x="7406550" y="1050937"/>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173" name="Google Shape;2173;p113"/>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174" name="Google Shape;2174;p113"/>
            <p:cNvCxnSpPr/>
            <p:nvPr/>
          </p:nvCxnSpPr>
          <p:spPr>
            <a:xfrm rot="10800000">
              <a:off x="8148004" y="476252"/>
              <a:ext cx="288866" cy="6861"/>
            </a:xfrm>
            <a:prstGeom prst="straightConnector1">
              <a:avLst/>
            </a:prstGeom>
            <a:noFill/>
            <a:ln w="19050" cap="flat" cmpd="sng">
              <a:solidFill>
                <a:schemeClr val="dk1"/>
              </a:solidFill>
              <a:prstDash val="solid"/>
              <a:round/>
              <a:headEnd type="oval" w="med" len="med"/>
              <a:tailEnd type="oval" w="med" len="med"/>
            </a:ln>
          </p:spPr>
        </p:cxnSp>
      </p:grpSp>
      <p:sp>
        <p:nvSpPr>
          <p:cNvPr id="2175" name="Google Shape;2175;p113"/>
          <p:cNvSpPr/>
          <p:nvPr/>
        </p:nvSpPr>
        <p:spPr>
          <a:xfrm>
            <a:off x="6087519" y="3223127"/>
            <a:ext cx="885911" cy="898473"/>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115"/>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dirty="0"/>
              <a:t>EVPN VPWS OAM</a:t>
            </a:r>
            <a:br>
              <a:rPr lang="en-US" sz="3600" dirty="0"/>
            </a:br>
            <a:r>
              <a:rPr lang="en-US" sz="1800" dirty="0"/>
              <a:t>Failure Scenarios</a:t>
            </a:r>
            <a:endParaRPr sz="1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3"/>
          <p:cNvSpPr txBox="1">
            <a:spLocks noGrp="1"/>
          </p:cNvSpPr>
          <p:nvPr>
            <p:ph type="title"/>
          </p:nvPr>
        </p:nvSpPr>
        <p:spPr>
          <a:xfrm>
            <a:off x="337224" y="254564"/>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a:t>MPLS Layer 2 VPN Services Overview</a:t>
            </a:r>
            <a:endParaRPr/>
          </a:p>
        </p:txBody>
      </p:sp>
      <p:pic>
        <p:nvPicPr>
          <p:cNvPr id="479" name="Google Shape;479;p73"/>
          <p:cNvPicPr preferRelativeResize="0"/>
          <p:nvPr/>
        </p:nvPicPr>
        <p:blipFill rotWithShape="1">
          <a:blip r:embed="rId3">
            <a:alphaModFix/>
          </a:blip>
          <a:srcRect/>
          <a:stretch/>
        </p:blipFill>
        <p:spPr>
          <a:xfrm>
            <a:off x="3449472" y="1024773"/>
            <a:ext cx="5571958" cy="2835658"/>
          </a:xfrm>
          <a:prstGeom prst="rect">
            <a:avLst/>
          </a:prstGeom>
          <a:noFill/>
          <a:ln>
            <a:noFill/>
          </a:ln>
        </p:spPr>
      </p:pic>
      <p:sp>
        <p:nvSpPr>
          <p:cNvPr id="480" name="Google Shape;480;p73"/>
          <p:cNvSpPr txBox="1"/>
          <p:nvPr/>
        </p:nvSpPr>
        <p:spPr>
          <a:xfrm>
            <a:off x="210869" y="904579"/>
            <a:ext cx="3205791" cy="1031051"/>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888888"/>
              </a:buClr>
              <a:buSzPts val="1400"/>
            </a:pPr>
            <a:r>
              <a:rPr lang="en-US" sz="1400" b="1">
                <a:solidFill>
                  <a:srgbClr val="141313"/>
                </a:solidFill>
                <a:latin typeface="Helvetica Neue"/>
                <a:ea typeface="Helvetica Neue"/>
                <a:cs typeface="Helvetica Neue"/>
                <a:sym typeface="Helvetica Neue"/>
              </a:rPr>
              <a:t>There are many types:</a:t>
            </a:r>
            <a:endParaRPr sz="1400" b="1">
              <a:solidFill>
                <a:srgbClr val="141313"/>
              </a:solidFill>
              <a:latin typeface="Helvetica Neue"/>
              <a:ea typeface="Helvetica Neue"/>
              <a:cs typeface="Helvetica Neue"/>
              <a:sym typeface="Helvetica Neue"/>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Layer 2 (p2p, p2mp, mp2mp) services</a:t>
            </a:r>
            <a:endParaRPr sz="1100" b="0" i="0" u="none" strike="noStrike" cap="none">
              <a:solidFill>
                <a:srgbClr val="141313"/>
              </a:solidFill>
              <a:latin typeface="Helvetica Neue"/>
              <a:ea typeface="Helvetica Neue"/>
              <a:cs typeface="Helvetica Neue"/>
              <a:sym typeface="Helvetica Neue"/>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Multicast Services</a:t>
            </a:r>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Layer 3 services</a:t>
            </a:r>
            <a:endParaRPr/>
          </a:p>
        </p:txBody>
      </p:sp>
      <p:sp>
        <p:nvSpPr>
          <p:cNvPr id="481" name="Google Shape;481;p73"/>
          <p:cNvSpPr txBox="1"/>
          <p:nvPr/>
        </p:nvSpPr>
        <p:spPr>
          <a:xfrm>
            <a:off x="210869" y="2055824"/>
            <a:ext cx="4078421" cy="1572149"/>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888888"/>
              </a:buClr>
              <a:buSzPts val="1400"/>
            </a:pPr>
            <a:r>
              <a:rPr lang="en-US" sz="1400" b="1">
                <a:solidFill>
                  <a:srgbClr val="141313"/>
                </a:solidFill>
                <a:latin typeface="Helvetica Neue"/>
                <a:ea typeface="Helvetica Neue"/>
                <a:cs typeface="Helvetica Neue"/>
                <a:sym typeface="Helvetica Neue"/>
              </a:rPr>
              <a:t>Layer 2 VPN </a:t>
            </a:r>
            <a:endParaRPr sz="1400" b="1">
              <a:solidFill>
                <a:srgbClr val="141313"/>
              </a:solidFill>
              <a:latin typeface="Helvetica Neue"/>
              <a:ea typeface="Helvetica Neue"/>
              <a:cs typeface="Helvetica Neue"/>
              <a:sym typeface="Helvetica Neue"/>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VPLS/EVPN (E-LAN) and </a:t>
            </a:r>
            <a:r>
              <a:rPr lang="en-US" sz="1100" b="0" i="0" u="none" strike="noStrike" cap="none" err="1">
                <a:solidFill>
                  <a:srgbClr val="141313"/>
                </a:solidFill>
                <a:latin typeface="Helvetica Neue"/>
                <a:ea typeface="Helvetica Neue"/>
                <a:cs typeface="Helvetica Neue"/>
                <a:sym typeface="Helvetica Neue"/>
              </a:rPr>
              <a:t>Pseudowire</a:t>
            </a:r>
            <a:r>
              <a:rPr lang="en-US" sz="1100" b="0" i="0" u="none" strike="noStrike" cap="none">
                <a:solidFill>
                  <a:srgbClr val="141313"/>
                </a:solidFill>
                <a:latin typeface="Helvetica Neue"/>
                <a:ea typeface="Helvetica Neue"/>
                <a:cs typeface="Helvetica Neue"/>
                <a:sym typeface="Helvetica Neue"/>
              </a:rPr>
              <a:t> (E-Line) Services</a:t>
            </a:r>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BGP based services</a:t>
            </a:r>
            <a:endParaRPr lang="en-IE"/>
          </a:p>
          <a:p>
            <a:pPr marL="706374" marR="0" lvl="2" indent="-244093" algn="l" rtl="0">
              <a:spcBef>
                <a:spcPts val="405"/>
              </a:spcBef>
              <a:spcAft>
                <a:spcPts val="0"/>
              </a:spcAft>
              <a:buClr>
                <a:srgbClr val="888888"/>
              </a:buClr>
              <a:buSzPts val="900"/>
              <a:buFont typeface="Arial" panose="020B0604020202020204" pitchFamily="34" charset="0"/>
              <a:buChar char="•"/>
            </a:pPr>
            <a:r>
              <a:rPr lang="en-IE" sz="900" b="1" i="0" u="none" strike="noStrike" cap="none">
                <a:solidFill>
                  <a:srgbClr val="141313"/>
                </a:solidFill>
                <a:latin typeface="Helvetica Neue"/>
                <a:ea typeface="Helvetica Neue"/>
                <a:cs typeface="Helvetica Neue"/>
                <a:sym typeface="Helvetica Neue"/>
              </a:rPr>
              <a:t>EVPN</a:t>
            </a:r>
            <a:r>
              <a:rPr lang="en-IE" sz="900" b="0" i="0" u="none" strike="noStrike" cap="none">
                <a:solidFill>
                  <a:srgbClr val="141313"/>
                </a:solidFill>
                <a:latin typeface="Helvetica Neue"/>
                <a:ea typeface="Helvetica Neue"/>
                <a:cs typeface="Helvetica Neue"/>
                <a:sym typeface="Helvetica Neue"/>
              </a:rPr>
              <a:t> and Variants of VPLS/PW are BGP based</a:t>
            </a:r>
            <a:endParaRPr lang="en-IE"/>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LDP Based services</a:t>
            </a:r>
            <a:endParaRPr/>
          </a:p>
          <a:p>
            <a:pPr marL="706374" marR="0" lvl="2" indent="-244093" algn="l" rtl="0">
              <a:spcBef>
                <a:spcPts val="405"/>
              </a:spcBef>
              <a:spcAft>
                <a:spcPts val="0"/>
              </a:spcAft>
              <a:buClr>
                <a:srgbClr val="888888"/>
              </a:buClr>
              <a:buSzPts val="900"/>
              <a:buFont typeface="Arial" panose="020B0604020202020204" pitchFamily="34" charset="0"/>
              <a:buChar char="•"/>
            </a:pPr>
            <a:r>
              <a:rPr lang="en-US" sz="900" b="0" i="0" u="none" strike="noStrike" cap="none" err="1">
                <a:solidFill>
                  <a:srgbClr val="141313"/>
                </a:solidFill>
                <a:latin typeface="Helvetica Neue"/>
                <a:ea typeface="Helvetica Neue"/>
                <a:cs typeface="Helvetica Neue"/>
                <a:sym typeface="Helvetica Neue"/>
              </a:rPr>
              <a:t>Pseudowire</a:t>
            </a:r>
            <a:r>
              <a:rPr lang="en-US" sz="900" b="0" i="0" u="none" strike="noStrike" cap="none">
                <a:solidFill>
                  <a:srgbClr val="141313"/>
                </a:solidFill>
                <a:latin typeface="Helvetica Neue"/>
                <a:ea typeface="Helvetica Neue"/>
                <a:cs typeface="Helvetica Neue"/>
                <a:sym typeface="Helvetica Neue"/>
              </a:rPr>
              <a:t>/ VPLS</a:t>
            </a:r>
            <a:endParaRPr/>
          </a:p>
        </p:txBody>
      </p:sp>
      <p:sp>
        <p:nvSpPr>
          <p:cNvPr id="482" name="Google Shape;482;p73"/>
          <p:cNvSpPr txBox="1"/>
          <p:nvPr/>
        </p:nvSpPr>
        <p:spPr>
          <a:xfrm>
            <a:off x="337224" y="3445423"/>
            <a:ext cx="4666891" cy="1031051"/>
          </a:xfrm>
          <a:prstGeom prst="rect">
            <a:avLst/>
          </a:prstGeom>
          <a:noFill/>
          <a:ln>
            <a:noFill/>
          </a:ln>
        </p:spPr>
        <p:txBody>
          <a:bodyPr spcFirstLastPara="1" wrap="square" lIns="91425" tIns="45700" rIns="91425" bIns="45700" anchor="t" anchorCtr="0">
            <a:noAutofit/>
          </a:bodyPr>
          <a:lstStyle/>
          <a:p>
            <a:pPr marR="0" lvl="0" algn="l" rtl="0">
              <a:spcBef>
                <a:spcPts val="0"/>
              </a:spcBef>
              <a:spcAft>
                <a:spcPts val="0"/>
              </a:spcAft>
              <a:buClr>
                <a:srgbClr val="888888"/>
              </a:buClr>
              <a:buSzPts val="1400"/>
            </a:pPr>
            <a:r>
              <a:rPr lang="en-US" sz="1400" b="1">
                <a:solidFill>
                  <a:srgbClr val="141313"/>
                </a:solidFill>
                <a:latin typeface="Helvetica Neue"/>
                <a:ea typeface="Helvetica Neue"/>
                <a:cs typeface="Helvetica Neue"/>
                <a:sym typeface="Helvetica Neue"/>
              </a:rPr>
              <a:t>Why Layer 2 VPN?</a:t>
            </a:r>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Stretch Layer 2</a:t>
            </a:r>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Enterprise – Layer 2 stretch for application/VLAN</a:t>
            </a:r>
            <a:endParaRPr/>
          </a:p>
          <a:p>
            <a:pPr marL="449199" marR="0" lvl="1" indent="-236600" algn="l" rtl="0">
              <a:spcBef>
                <a:spcPts val="225"/>
              </a:spcBef>
              <a:spcAft>
                <a:spcPts val="0"/>
              </a:spcAft>
              <a:buClr>
                <a:srgbClr val="888888"/>
              </a:buClr>
              <a:buSzPts val="1100"/>
              <a:buFont typeface="Arial" panose="020B0604020202020204" pitchFamily="34" charset="0"/>
              <a:buChar char="•"/>
            </a:pPr>
            <a:r>
              <a:rPr lang="en-US" sz="1100" b="0" i="0" u="none" strike="noStrike" cap="none">
                <a:solidFill>
                  <a:srgbClr val="141313"/>
                </a:solidFill>
                <a:latin typeface="Helvetica Neue"/>
                <a:ea typeface="Helvetica Neue"/>
                <a:cs typeface="Helvetica Neue"/>
                <a:sym typeface="Helvetica Neue"/>
              </a:rPr>
              <a:t>SP (revenue) – Layer 2 transparent services to customers</a:t>
            </a:r>
            <a:endParaRPr/>
          </a:p>
        </p:txBody>
      </p:sp>
      <p:sp>
        <p:nvSpPr>
          <p:cNvPr id="483" name="Google Shape;483;p73"/>
          <p:cNvSpPr/>
          <p:nvPr/>
        </p:nvSpPr>
        <p:spPr>
          <a:xfrm>
            <a:off x="5599990" y="1190445"/>
            <a:ext cx="636104" cy="632511"/>
          </a:xfrm>
          <a:prstGeom prst="roundRect">
            <a:avLst>
              <a:gd name="adj" fmla="val 16667"/>
            </a:avLst>
          </a:prstGeom>
          <a:noFill/>
          <a:ln w="22225"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FFFFFE"/>
              </a:solidFill>
              <a:latin typeface="Gill Sans"/>
              <a:ea typeface="Gill Sans"/>
              <a:cs typeface="Gill Sans"/>
              <a:sym typeface="Gill Sans"/>
            </a:endParaRPr>
          </a:p>
        </p:txBody>
      </p:sp>
      <p:sp>
        <p:nvSpPr>
          <p:cNvPr id="484" name="Google Shape;484;p73"/>
          <p:cNvSpPr/>
          <p:nvPr/>
        </p:nvSpPr>
        <p:spPr>
          <a:xfrm>
            <a:off x="7518463" y="1190445"/>
            <a:ext cx="641784" cy="638355"/>
          </a:xfrm>
          <a:prstGeom prst="roundRect">
            <a:avLst>
              <a:gd name="adj" fmla="val 16667"/>
            </a:avLst>
          </a:prstGeom>
          <a:noFill/>
          <a:ln w="53975"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FFFFFE"/>
              </a:solidFill>
              <a:latin typeface="Gill Sans"/>
              <a:ea typeface="Gill Sans"/>
              <a:cs typeface="Gill Sans"/>
              <a:sym typeface="Gill Sans"/>
            </a:endParaRPr>
          </a:p>
        </p:txBody>
      </p:sp>
      <p:sp>
        <p:nvSpPr>
          <p:cNvPr id="486" name="Google Shape;486;p73"/>
          <p:cNvSpPr/>
          <p:nvPr/>
        </p:nvSpPr>
        <p:spPr>
          <a:xfrm>
            <a:off x="6235451" y="1183271"/>
            <a:ext cx="636104" cy="632511"/>
          </a:xfrm>
          <a:prstGeom prst="roundRect">
            <a:avLst>
              <a:gd name="adj" fmla="val 16667"/>
            </a:avLst>
          </a:prstGeom>
          <a:noFill/>
          <a:ln w="22225" cap="flat" cmpd="sng">
            <a:solidFill>
              <a:srgbClr val="00B05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a:solidFill>
                <a:srgbClr val="FFFFFE"/>
              </a:solidFill>
              <a:latin typeface="Gill Sans"/>
              <a:ea typeface="Gill Sans"/>
              <a:cs typeface="Gill Sans"/>
              <a:sym typeface="Gill Sans"/>
            </a:endParaRPr>
          </a:p>
        </p:txBody>
      </p:sp>
    </p:spTree>
    <p:extLst>
      <p:ext uri="{BB962C8B-B14F-4D97-AF65-F5344CB8AC3E}">
        <p14:creationId xmlns:p14="http://schemas.microsoft.com/office/powerpoint/2010/main" val="25676297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476"/>
        <p:cNvGrpSpPr/>
        <p:nvPr/>
      </p:nvGrpSpPr>
      <p:grpSpPr>
        <a:xfrm>
          <a:off x="0" y="0"/>
          <a:ext cx="0" cy="0"/>
          <a:chOff x="0" y="0"/>
          <a:chExt cx="0" cy="0"/>
        </a:xfrm>
      </p:grpSpPr>
      <p:sp>
        <p:nvSpPr>
          <p:cNvPr id="2477" name="Google Shape;2477;p118"/>
          <p:cNvSpPr txBox="1">
            <a:spLocks noGrp="1"/>
          </p:cNvSpPr>
          <p:nvPr>
            <p:ph type="title"/>
          </p:nvPr>
        </p:nvSpPr>
        <p:spPr>
          <a:xfrm>
            <a:off x="322580" y="219248"/>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EVPN VPWS FXC Failure Scenarios</a:t>
            </a:r>
            <a:br>
              <a:rPr lang="en-US" sz="2250" dirty="0"/>
            </a:br>
            <a:r>
              <a:rPr lang="en-US" sz="1260" b="1" dirty="0"/>
              <a:t>Port Failure : VLAN-Signaled Mode</a:t>
            </a:r>
            <a:endParaRPr sz="2250" dirty="0"/>
          </a:p>
        </p:txBody>
      </p:sp>
      <p:sp>
        <p:nvSpPr>
          <p:cNvPr id="2478" name="Google Shape;2478;p118"/>
          <p:cNvSpPr txBox="1">
            <a:spLocks noGrp="1"/>
          </p:cNvSpPr>
          <p:nvPr>
            <p:ph type="sldNum" idx="12"/>
          </p:nvPr>
        </p:nvSpPr>
        <p:spPr>
          <a:xfrm>
            <a:off x="7337187" y="3832237"/>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40</a:t>
            </a:fld>
            <a:endParaRPr dirty="0">
              <a:solidFill>
                <a:srgbClr val="FFFFFE"/>
              </a:solidFill>
            </a:endParaRPr>
          </a:p>
        </p:txBody>
      </p:sp>
      <p:sp>
        <p:nvSpPr>
          <p:cNvPr id="2479" name="Google Shape;2479;p118"/>
          <p:cNvSpPr/>
          <p:nvPr/>
        </p:nvSpPr>
        <p:spPr>
          <a:xfrm>
            <a:off x="350577" y="876454"/>
            <a:ext cx="8340211" cy="879984"/>
          </a:xfrm>
          <a:prstGeom prst="rect">
            <a:avLst/>
          </a:prstGeom>
          <a:noFill/>
          <a:ln w="31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342900" marR="0" lvl="0" indent="-342900" algn="l" rtl="0">
              <a:spcBef>
                <a:spcPts val="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Port failure ETH1 (between PE3 and CE1)</a:t>
            </a:r>
            <a:endParaRPr dirty="0"/>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Triggers PE3 to signal an AD per-ES withdrawal for ES to CE1</a:t>
            </a:r>
            <a:endParaRPr sz="1200" dirty="0">
              <a:solidFill>
                <a:srgbClr val="333333"/>
              </a:solidFill>
              <a:latin typeface="Arial"/>
              <a:ea typeface="Arial"/>
              <a:cs typeface="Arial"/>
              <a:sym typeface="Arial"/>
            </a:endParaRPr>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Triggers PE3 to signal an AD per-EVI withdrawal for ETH1:V1 -&gt; normalized VID *1 &amp; ETH1:V2 -&gt; normalized VID *2</a:t>
            </a:r>
            <a:endParaRPr dirty="0"/>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Removes PE3 from the forwarding list for VID 1 and VID2</a:t>
            </a:r>
            <a:endParaRPr sz="1200" dirty="0">
              <a:solidFill>
                <a:srgbClr val="333333"/>
              </a:solidFill>
              <a:latin typeface="Arial"/>
              <a:ea typeface="Arial"/>
              <a:cs typeface="Arial"/>
              <a:sym typeface="Arial"/>
            </a:endParaRPr>
          </a:p>
        </p:txBody>
      </p:sp>
      <p:sp>
        <p:nvSpPr>
          <p:cNvPr id="2480" name="Google Shape;2480;p118"/>
          <p:cNvSpPr/>
          <p:nvPr/>
        </p:nvSpPr>
        <p:spPr>
          <a:xfrm>
            <a:off x="8393138" y="3989965"/>
            <a:ext cx="277216" cy="253892"/>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i="0" u="none" strike="noStrike" cap="none" dirty="0">
                <a:solidFill>
                  <a:srgbClr val="FFFFFF"/>
                </a:solidFill>
                <a:latin typeface="Arial"/>
                <a:ea typeface="Arial"/>
                <a:cs typeface="Arial"/>
                <a:sym typeface="Arial"/>
              </a:rPr>
              <a:t>2</a:t>
            </a:r>
            <a:endParaRPr dirty="0"/>
          </a:p>
        </p:txBody>
      </p:sp>
      <p:sp>
        <p:nvSpPr>
          <p:cNvPr id="2481" name="Google Shape;2481;p118"/>
          <p:cNvSpPr txBox="1"/>
          <p:nvPr/>
        </p:nvSpPr>
        <p:spPr>
          <a:xfrm>
            <a:off x="1818602" y="4289429"/>
            <a:ext cx="6531085" cy="19794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Withdraw Ethernet AD per-EVI (Type 1) Route for </a:t>
            </a:r>
            <a:r>
              <a:rPr lang="en-US" sz="900" dirty="0">
                <a:solidFill>
                  <a:srgbClr val="333333"/>
                </a:solidFill>
                <a:latin typeface="Arial"/>
                <a:ea typeface="Arial"/>
                <a:cs typeface="Arial"/>
                <a:sym typeface="Arial"/>
              </a:rPr>
              <a:t>ESI 0:2:2:2:2:2:2:2:2, </a:t>
            </a:r>
            <a:r>
              <a:rPr lang="en-US" sz="900" b="0" i="0" u="none" strike="noStrike" cap="none" dirty="0">
                <a:solidFill>
                  <a:srgbClr val="333333"/>
                </a:solidFill>
                <a:latin typeface="Arial"/>
                <a:ea typeface="Arial"/>
                <a:cs typeface="Arial"/>
                <a:sym typeface="Arial"/>
              </a:rPr>
              <a:t>RT for EVI, ETID </a:t>
            </a:r>
            <a:r>
              <a:rPr lang="en-US" sz="900" b="1" i="0" u="none" strike="noStrike" cap="none" dirty="0">
                <a:solidFill>
                  <a:srgbClr val="333333"/>
                </a:solidFill>
                <a:latin typeface="Arial"/>
                <a:ea typeface="Arial"/>
                <a:cs typeface="Arial"/>
                <a:sym typeface="Arial"/>
              </a:rPr>
              <a:t>1</a:t>
            </a:r>
            <a:r>
              <a:rPr lang="en-US" sz="900" b="0" i="0" u="none" strike="noStrike" cap="none" dirty="0">
                <a:solidFill>
                  <a:srgbClr val="333333"/>
                </a:solidFill>
                <a:latin typeface="Arial"/>
                <a:ea typeface="Arial"/>
                <a:cs typeface="Arial"/>
                <a:sym typeface="Arial"/>
              </a:rPr>
              <a:t>, Label </a:t>
            </a:r>
            <a:r>
              <a:rPr lang="en-US" sz="900" dirty="0">
                <a:solidFill>
                  <a:srgbClr val="333333"/>
                </a:solidFill>
                <a:latin typeface="Arial"/>
                <a:ea typeface="Arial"/>
                <a:cs typeface="Arial"/>
                <a:sym typeface="Arial"/>
              </a:rPr>
              <a:t>2</a:t>
            </a:r>
            <a:r>
              <a:rPr lang="en-US" sz="900" i="0" u="none" strike="noStrike" cap="none" dirty="0">
                <a:solidFill>
                  <a:srgbClr val="333333"/>
                </a:solidFill>
                <a:latin typeface="Arial"/>
                <a:ea typeface="Arial"/>
                <a:cs typeface="Arial"/>
                <a:sym typeface="Arial"/>
              </a:rPr>
              <a:t>00, </a:t>
            </a:r>
            <a:r>
              <a:rPr lang="en-US" sz="900" b="1" i="0" u="none" strike="noStrike" cap="none" dirty="0">
                <a:solidFill>
                  <a:srgbClr val="333333"/>
                </a:solidFill>
                <a:latin typeface="Arial"/>
                <a:ea typeface="Arial"/>
                <a:cs typeface="Arial"/>
                <a:sym typeface="Arial"/>
              </a:rPr>
              <a:t>P = 1, V = 01, M = 01 </a:t>
            </a:r>
            <a:endParaRPr dirty="0"/>
          </a:p>
        </p:txBody>
      </p:sp>
      <p:sp>
        <p:nvSpPr>
          <p:cNvPr id="2482" name="Google Shape;2482;p118"/>
          <p:cNvSpPr/>
          <p:nvPr/>
        </p:nvSpPr>
        <p:spPr>
          <a:xfrm rot="-5400000">
            <a:off x="1564376" y="4274980"/>
            <a:ext cx="259469"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483" name="Google Shape;2483;p118"/>
          <p:cNvSpPr/>
          <p:nvPr/>
        </p:nvSpPr>
        <p:spPr>
          <a:xfrm>
            <a:off x="6394798" y="2843214"/>
            <a:ext cx="293879" cy="253492"/>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1</a:t>
            </a:r>
            <a:endParaRPr sz="1400" b="1" i="0" u="none" strike="noStrike" cap="none" dirty="0">
              <a:solidFill>
                <a:srgbClr val="FFFFFF"/>
              </a:solidFill>
              <a:latin typeface="Arial"/>
              <a:ea typeface="Arial"/>
              <a:cs typeface="Arial"/>
              <a:sym typeface="Arial"/>
            </a:endParaRPr>
          </a:p>
        </p:txBody>
      </p:sp>
      <p:grpSp>
        <p:nvGrpSpPr>
          <p:cNvPr id="2484" name="Google Shape;2484;p118"/>
          <p:cNvGrpSpPr/>
          <p:nvPr/>
        </p:nvGrpSpPr>
        <p:grpSpPr>
          <a:xfrm>
            <a:off x="82746" y="2202385"/>
            <a:ext cx="8782406" cy="1744873"/>
            <a:chOff x="60974" y="2833752"/>
            <a:chExt cx="8782406" cy="1744873"/>
          </a:xfrm>
        </p:grpSpPr>
        <p:grpSp>
          <p:nvGrpSpPr>
            <p:cNvPr id="2485" name="Google Shape;2485;p118"/>
            <p:cNvGrpSpPr/>
            <p:nvPr/>
          </p:nvGrpSpPr>
          <p:grpSpPr>
            <a:xfrm>
              <a:off x="6517774" y="2966930"/>
              <a:ext cx="2325606" cy="1330935"/>
              <a:chOff x="6763273" y="419105"/>
              <a:chExt cx="2186248" cy="1330935"/>
            </a:xfrm>
          </p:grpSpPr>
          <p:grpSp>
            <p:nvGrpSpPr>
              <p:cNvPr id="2486" name="Google Shape;2486;p118"/>
              <p:cNvGrpSpPr/>
              <p:nvPr/>
            </p:nvGrpSpPr>
            <p:grpSpPr>
              <a:xfrm>
                <a:off x="8137322" y="419105"/>
                <a:ext cx="805556" cy="604429"/>
                <a:chOff x="8159840" y="2443081"/>
                <a:chExt cx="805556" cy="604429"/>
              </a:xfrm>
            </p:grpSpPr>
            <p:cxnSp>
              <p:nvCxnSpPr>
                <p:cNvPr id="2487" name="Google Shape;2487;p118"/>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488" name="Google Shape;2488;p118"/>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sp>
              <p:nvSpPr>
                <p:cNvPr id="2489" name="Google Shape;2489;p118"/>
                <p:cNvSpPr txBox="1"/>
                <p:nvPr/>
              </p:nvSpPr>
              <p:spPr>
                <a:xfrm>
                  <a:off x="8333266" y="2443081"/>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490" name="Google Shape;2490;p118"/>
                <p:cNvSpPr txBox="1"/>
                <p:nvPr/>
              </p:nvSpPr>
              <p:spPr>
                <a:xfrm>
                  <a:off x="8338463" y="2888813"/>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491" name="Google Shape;2491;p118"/>
              <p:cNvGrpSpPr/>
              <p:nvPr/>
            </p:nvGrpSpPr>
            <p:grpSpPr>
              <a:xfrm>
                <a:off x="8173912" y="1193685"/>
                <a:ext cx="775609" cy="556355"/>
                <a:chOff x="8182384" y="3195638"/>
                <a:chExt cx="775609" cy="556355"/>
              </a:xfrm>
            </p:grpSpPr>
            <p:cxnSp>
              <p:nvCxnSpPr>
                <p:cNvPr id="2492" name="Google Shape;2492;p118"/>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493" name="Google Shape;2493;p118"/>
                <p:cNvCxnSpPr/>
                <p:nvPr/>
              </p:nvCxnSpPr>
              <p:spPr>
                <a:xfrm rot="10800000" flipH="1">
                  <a:off x="8187687" y="3287011"/>
                  <a:ext cx="224248" cy="1866"/>
                </a:xfrm>
                <a:prstGeom prst="straightConnector1">
                  <a:avLst/>
                </a:prstGeom>
                <a:noFill/>
                <a:ln w="19050" cap="flat" cmpd="sng">
                  <a:solidFill>
                    <a:schemeClr val="dk1"/>
                  </a:solidFill>
                  <a:prstDash val="solid"/>
                  <a:round/>
                  <a:headEnd type="oval" w="med" len="med"/>
                  <a:tailEnd type="oval" w="med" len="med"/>
                </a:ln>
              </p:spPr>
            </p:cxnSp>
            <p:sp>
              <p:nvSpPr>
                <p:cNvPr id="2494" name="Google Shape;2494;p118"/>
                <p:cNvSpPr txBox="1"/>
                <p:nvPr/>
              </p:nvSpPr>
              <p:spPr>
                <a:xfrm>
                  <a:off x="8326670" y="319563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495" name="Google Shape;2495;p118"/>
                <p:cNvSpPr txBox="1"/>
                <p:nvPr/>
              </p:nvSpPr>
              <p:spPr>
                <a:xfrm>
                  <a:off x="8331060" y="3593296"/>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3</a:t>
                  </a:r>
                  <a:endParaRPr sz="750" dirty="0">
                    <a:solidFill>
                      <a:schemeClr val="dk1"/>
                    </a:solidFill>
                    <a:latin typeface="Arial"/>
                    <a:ea typeface="Arial"/>
                    <a:cs typeface="Arial"/>
                    <a:sym typeface="Arial"/>
                  </a:endParaRPr>
                </a:p>
              </p:txBody>
            </p:sp>
          </p:grpSp>
          <p:grpSp>
            <p:nvGrpSpPr>
              <p:cNvPr id="2496" name="Google Shape;2496;p118"/>
              <p:cNvGrpSpPr/>
              <p:nvPr/>
            </p:nvGrpSpPr>
            <p:grpSpPr>
              <a:xfrm>
                <a:off x="6763273" y="634710"/>
                <a:ext cx="736945" cy="860631"/>
                <a:chOff x="6785791" y="3115886"/>
                <a:chExt cx="736945" cy="860631"/>
              </a:xfrm>
            </p:grpSpPr>
            <p:cxnSp>
              <p:nvCxnSpPr>
                <p:cNvPr id="2497" name="Google Shape;2497;p118"/>
                <p:cNvCxnSpPr/>
                <p:nvPr/>
              </p:nvCxnSpPr>
              <p:spPr>
                <a:xfrm rot="10800000">
                  <a:off x="6813609" y="3115886"/>
                  <a:ext cx="675246" cy="92411"/>
                </a:xfrm>
                <a:prstGeom prst="straightConnector1">
                  <a:avLst/>
                </a:prstGeom>
                <a:noFill/>
                <a:ln w="12700" cap="flat" cmpd="sng">
                  <a:solidFill>
                    <a:srgbClr val="333333"/>
                  </a:solidFill>
                  <a:prstDash val="solid"/>
                  <a:round/>
                  <a:headEnd type="none" w="sm" len="sm"/>
                  <a:tailEnd type="none" w="sm" len="sm"/>
                </a:ln>
              </p:spPr>
            </p:cxnSp>
            <p:cxnSp>
              <p:nvCxnSpPr>
                <p:cNvPr id="2498" name="Google Shape;2498;p118"/>
                <p:cNvCxnSpPr/>
                <p:nvPr/>
              </p:nvCxnSpPr>
              <p:spPr>
                <a:xfrm rot="10800000">
                  <a:off x="6785791" y="3177064"/>
                  <a:ext cx="736945" cy="799453"/>
                </a:xfrm>
                <a:prstGeom prst="straightConnector1">
                  <a:avLst/>
                </a:prstGeom>
                <a:noFill/>
                <a:ln w="12700" cap="flat" cmpd="sng">
                  <a:solidFill>
                    <a:srgbClr val="333333"/>
                  </a:solidFill>
                  <a:prstDash val="solid"/>
                  <a:round/>
                  <a:headEnd type="none" w="sm" len="sm"/>
                  <a:tailEnd type="none" w="sm" len="sm"/>
                </a:ln>
              </p:spPr>
            </p:cxnSp>
          </p:grpSp>
          <p:sp>
            <p:nvSpPr>
              <p:cNvPr id="2499" name="Google Shape;2499;p118"/>
              <p:cNvSpPr txBox="1"/>
              <p:nvPr/>
            </p:nvSpPr>
            <p:spPr>
              <a:xfrm>
                <a:off x="7361547" y="846777"/>
                <a:ext cx="626083"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500" name="Google Shape;2500;p118"/>
              <p:cNvPicPr preferRelativeResize="0"/>
              <p:nvPr/>
            </p:nvPicPr>
            <p:blipFill rotWithShape="1">
              <a:blip r:embed="rId3">
                <a:alphaModFix/>
              </a:blip>
              <a:srcRect/>
              <a:stretch/>
            </p:blipFill>
            <p:spPr>
              <a:xfrm flipH="1">
                <a:off x="7466337" y="542740"/>
                <a:ext cx="394038" cy="368761"/>
              </a:xfrm>
              <a:prstGeom prst="rect">
                <a:avLst/>
              </a:prstGeom>
              <a:noFill/>
              <a:ln>
                <a:noFill/>
              </a:ln>
            </p:spPr>
          </p:pic>
          <p:cxnSp>
            <p:nvCxnSpPr>
              <p:cNvPr id="2501" name="Google Shape;2501;p118"/>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502" name="Google Shape;2502;p118"/>
              <p:cNvPicPr preferRelativeResize="0"/>
              <p:nvPr/>
            </p:nvPicPr>
            <p:blipFill rotWithShape="1">
              <a:blip r:embed="rId3">
                <a:alphaModFix/>
              </a:blip>
              <a:srcRect/>
              <a:stretch/>
            </p:blipFill>
            <p:spPr>
              <a:xfrm flipH="1">
                <a:off x="7500217" y="1310960"/>
                <a:ext cx="394038" cy="368761"/>
              </a:xfrm>
              <a:prstGeom prst="rect">
                <a:avLst/>
              </a:prstGeom>
              <a:noFill/>
              <a:ln>
                <a:noFill/>
              </a:ln>
            </p:spPr>
          </p:pic>
          <p:cxnSp>
            <p:nvCxnSpPr>
              <p:cNvPr id="2503" name="Google Shape;2503;p118"/>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504" name="Google Shape;2504;p118"/>
              <p:cNvSpPr txBox="1"/>
              <p:nvPr/>
            </p:nvSpPr>
            <p:spPr>
              <a:xfrm>
                <a:off x="7419017" y="1103128"/>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505" name="Google Shape;2505;p118"/>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506" name="Google Shape;2506;p118"/>
              <p:cNvCxnSpPr/>
              <p:nvPr/>
            </p:nvCxnSpPr>
            <p:spPr>
              <a:xfrm flipH="1">
                <a:off x="8141395" y="483923"/>
                <a:ext cx="247000" cy="1"/>
              </a:xfrm>
              <a:prstGeom prst="straightConnector1">
                <a:avLst/>
              </a:prstGeom>
              <a:noFill/>
              <a:ln w="19050" cap="flat" cmpd="sng">
                <a:solidFill>
                  <a:schemeClr val="dk1"/>
                </a:solidFill>
                <a:prstDash val="solid"/>
                <a:round/>
                <a:headEnd type="oval" w="med" len="med"/>
                <a:tailEnd type="oval" w="med" len="med"/>
              </a:ln>
            </p:spPr>
          </p:cxnSp>
        </p:grpSp>
        <p:cxnSp>
          <p:nvCxnSpPr>
            <p:cNvPr id="2507" name="Google Shape;2507;p118"/>
            <p:cNvCxnSpPr/>
            <p:nvPr/>
          </p:nvCxnSpPr>
          <p:spPr>
            <a:xfrm flipH="1">
              <a:off x="6488018" y="3274946"/>
              <a:ext cx="777637" cy="803147"/>
            </a:xfrm>
            <a:prstGeom prst="straightConnector1">
              <a:avLst/>
            </a:prstGeom>
            <a:noFill/>
            <a:ln w="12700" cap="flat" cmpd="sng">
              <a:solidFill>
                <a:srgbClr val="333333"/>
              </a:solidFill>
              <a:prstDash val="solid"/>
              <a:round/>
              <a:headEnd type="none" w="sm" len="sm"/>
              <a:tailEnd type="none" w="sm" len="sm"/>
            </a:ln>
          </p:spPr>
        </p:cxnSp>
        <p:cxnSp>
          <p:nvCxnSpPr>
            <p:cNvPr id="2508" name="Google Shape;2508;p118"/>
            <p:cNvCxnSpPr/>
            <p:nvPr/>
          </p:nvCxnSpPr>
          <p:spPr>
            <a:xfrm flipH="1">
              <a:off x="6517609" y="4043166"/>
              <a:ext cx="784085" cy="96106"/>
            </a:xfrm>
            <a:prstGeom prst="straightConnector1">
              <a:avLst/>
            </a:prstGeom>
            <a:noFill/>
            <a:ln w="12700" cap="flat" cmpd="sng">
              <a:solidFill>
                <a:srgbClr val="333333"/>
              </a:solidFill>
              <a:prstDash val="solid"/>
              <a:round/>
              <a:headEnd type="none" w="sm" len="sm"/>
              <a:tailEnd type="none" w="sm" len="sm"/>
            </a:ln>
          </p:spPr>
        </p:cxnSp>
        <p:sp>
          <p:nvSpPr>
            <p:cNvPr id="2509" name="Google Shape;2509;p118"/>
            <p:cNvSpPr/>
            <p:nvPr/>
          </p:nvSpPr>
          <p:spPr>
            <a:xfrm>
              <a:off x="6624187" y="3068241"/>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510" name="Google Shape;2510;p118"/>
            <p:cNvSpPr txBox="1"/>
            <p:nvPr/>
          </p:nvSpPr>
          <p:spPr>
            <a:xfrm>
              <a:off x="6351659" y="4301626"/>
              <a:ext cx="174924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0:2:2:2:2:2:2:2:2:2</a:t>
              </a:r>
              <a:endParaRPr dirty="0"/>
            </a:p>
          </p:txBody>
        </p:sp>
        <p:sp>
          <p:nvSpPr>
            <p:cNvPr id="2511" name="Google Shape;2511;p118"/>
            <p:cNvSpPr/>
            <p:nvPr/>
          </p:nvSpPr>
          <p:spPr>
            <a:xfrm>
              <a:off x="6665282" y="3181785"/>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12" name="Google Shape;2512;p118"/>
            <p:cNvSpPr/>
            <p:nvPr/>
          </p:nvSpPr>
          <p:spPr>
            <a:xfrm>
              <a:off x="6650768" y="3873049"/>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13" name="Google Shape;2513;p118"/>
            <p:cNvSpPr/>
            <p:nvPr/>
          </p:nvSpPr>
          <p:spPr>
            <a:xfrm>
              <a:off x="6660293" y="4089630"/>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2514" name="Google Shape;2514;p118"/>
            <p:cNvPicPr preferRelativeResize="0"/>
            <p:nvPr/>
          </p:nvPicPr>
          <p:blipFill rotWithShape="1">
            <a:blip r:embed="rId4">
              <a:alphaModFix/>
            </a:blip>
            <a:srcRect/>
            <a:stretch/>
          </p:blipFill>
          <p:spPr>
            <a:xfrm>
              <a:off x="3017572" y="2840487"/>
              <a:ext cx="2576028" cy="1496631"/>
            </a:xfrm>
            <a:prstGeom prst="rect">
              <a:avLst/>
            </a:prstGeom>
            <a:noFill/>
            <a:ln>
              <a:noFill/>
            </a:ln>
          </p:spPr>
        </p:pic>
        <p:pic>
          <p:nvPicPr>
            <p:cNvPr id="2515" name="Google Shape;2515;p118"/>
            <p:cNvPicPr preferRelativeResize="0"/>
            <p:nvPr/>
          </p:nvPicPr>
          <p:blipFill rotWithShape="1">
            <a:blip r:embed="rId5">
              <a:alphaModFix/>
            </a:blip>
            <a:srcRect/>
            <a:stretch/>
          </p:blipFill>
          <p:spPr>
            <a:xfrm>
              <a:off x="5964972" y="2986797"/>
              <a:ext cx="477843" cy="482185"/>
            </a:xfrm>
            <a:prstGeom prst="rect">
              <a:avLst/>
            </a:prstGeom>
            <a:noFill/>
            <a:ln>
              <a:noFill/>
            </a:ln>
          </p:spPr>
        </p:pic>
        <p:pic>
          <p:nvPicPr>
            <p:cNvPr id="2516" name="Google Shape;2516;p118"/>
            <p:cNvPicPr preferRelativeResize="0"/>
            <p:nvPr/>
          </p:nvPicPr>
          <p:blipFill rotWithShape="1">
            <a:blip r:embed="rId5">
              <a:alphaModFix/>
            </a:blip>
            <a:srcRect/>
            <a:stretch/>
          </p:blipFill>
          <p:spPr>
            <a:xfrm>
              <a:off x="5940247" y="3879661"/>
              <a:ext cx="477843" cy="482185"/>
            </a:xfrm>
            <a:prstGeom prst="rect">
              <a:avLst/>
            </a:prstGeom>
            <a:noFill/>
            <a:ln>
              <a:noFill/>
            </a:ln>
          </p:spPr>
        </p:pic>
        <p:sp>
          <p:nvSpPr>
            <p:cNvPr id="2517" name="Google Shape;2517;p118"/>
            <p:cNvSpPr txBox="1"/>
            <p:nvPr/>
          </p:nvSpPr>
          <p:spPr>
            <a:xfrm>
              <a:off x="5625642" y="2840489"/>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2518" name="Google Shape;2518;p118"/>
            <p:cNvSpPr/>
            <p:nvPr/>
          </p:nvSpPr>
          <p:spPr>
            <a:xfrm>
              <a:off x="6608610" y="3809149"/>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519" name="Google Shape;2519;p118"/>
            <p:cNvSpPr/>
            <p:nvPr/>
          </p:nvSpPr>
          <p:spPr>
            <a:xfrm>
              <a:off x="6665282" y="3376185"/>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20" name="Google Shape;2520;p118"/>
            <p:cNvSpPr txBox="1"/>
            <p:nvPr/>
          </p:nvSpPr>
          <p:spPr>
            <a:xfrm>
              <a:off x="5611248" y="4179025"/>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2521" name="Google Shape;2521;p118"/>
            <p:cNvSpPr txBox="1"/>
            <p:nvPr/>
          </p:nvSpPr>
          <p:spPr>
            <a:xfrm>
              <a:off x="2128949" y="3966511"/>
              <a:ext cx="571007"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pic>
          <p:nvPicPr>
            <p:cNvPr id="2522" name="Google Shape;2522;p118"/>
            <p:cNvPicPr preferRelativeResize="0"/>
            <p:nvPr/>
          </p:nvPicPr>
          <p:blipFill rotWithShape="1">
            <a:blip r:embed="rId5">
              <a:alphaModFix/>
            </a:blip>
            <a:srcRect/>
            <a:stretch/>
          </p:blipFill>
          <p:spPr>
            <a:xfrm>
              <a:off x="2166431" y="3536051"/>
              <a:ext cx="477843" cy="482185"/>
            </a:xfrm>
            <a:prstGeom prst="rect">
              <a:avLst/>
            </a:prstGeom>
            <a:noFill/>
            <a:ln>
              <a:noFill/>
            </a:ln>
          </p:spPr>
        </p:pic>
        <p:sp>
          <p:nvSpPr>
            <p:cNvPr id="2523" name="Google Shape;2523;p118"/>
            <p:cNvSpPr/>
            <p:nvPr/>
          </p:nvSpPr>
          <p:spPr>
            <a:xfrm flipH="1">
              <a:off x="2080754" y="3731769"/>
              <a:ext cx="187398"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524" name="Google Shape;2524;p118"/>
            <p:cNvGrpSpPr/>
            <p:nvPr/>
          </p:nvGrpSpPr>
          <p:grpSpPr>
            <a:xfrm>
              <a:off x="2642278" y="3227890"/>
              <a:ext cx="3322694" cy="1260568"/>
              <a:chOff x="2635225" y="3121120"/>
              <a:chExt cx="3322694" cy="1260568"/>
            </a:xfrm>
          </p:grpSpPr>
          <p:sp>
            <p:nvSpPr>
              <p:cNvPr id="2525" name="Google Shape;2525;p118"/>
              <p:cNvSpPr txBox="1"/>
              <p:nvPr/>
            </p:nvSpPr>
            <p:spPr>
              <a:xfrm>
                <a:off x="3355329" y="3937953"/>
                <a:ext cx="1886408" cy="443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2526" name="Google Shape;2526;p118"/>
              <p:cNvCxnSpPr/>
              <p:nvPr/>
            </p:nvCxnSpPr>
            <p:spPr>
              <a:xfrm rot="10800000" flipH="1">
                <a:off x="2635225" y="3650888"/>
                <a:ext cx="464524" cy="11317"/>
              </a:xfrm>
              <a:prstGeom prst="straightConnector1">
                <a:avLst/>
              </a:prstGeom>
              <a:noFill/>
              <a:ln w="19050" cap="flat" cmpd="sng">
                <a:solidFill>
                  <a:srgbClr val="C3C3C3"/>
                </a:solidFill>
                <a:prstDash val="solid"/>
                <a:round/>
                <a:headEnd type="none" w="sm" len="sm"/>
                <a:tailEnd type="none" w="sm" len="sm"/>
              </a:ln>
            </p:spPr>
          </p:cxnSp>
          <p:cxnSp>
            <p:nvCxnSpPr>
              <p:cNvPr id="2527" name="Google Shape;2527;p118"/>
              <p:cNvCxnSpPr/>
              <p:nvPr/>
            </p:nvCxnSpPr>
            <p:spPr>
              <a:xfrm rot="10800000" flipH="1">
                <a:off x="5254158" y="3121120"/>
                <a:ext cx="703761" cy="133498"/>
              </a:xfrm>
              <a:prstGeom prst="straightConnector1">
                <a:avLst/>
              </a:prstGeom>
              <a:noFill/>
              <a:ln w="19050" cap="flat" cmpd="sng">
                <a:solidFill>
                  <a:srgbClr val="C3C3C3"/>
                </a:solidFill>
                <a:prstDash val="solid"/>
                <a:round/>
                <a:headEnd type="none" w="sm" len="sm"/>
                <a:tailEnd type="none" w="sm" len="sm"/>
              </a:ln>
            </p:spPr>
          </p:cxnSp>
          <p:cxnSp>
            <p:nvCxnSpPr>
              <p:cNvPr id="2528" name="Google Shape;2528;p118"/>
              <p:cNvCxnSpPr/>
              <p:nvPr/>
            </p:nvCxnSpPr>
            <p:spPr>
              <a:xfrm>
                <a:off x="5509710" y="3930735"/>
                <a:ext cx="423483" cy="83248"/>
              </a:xfrm>
              <a:prstGeom prst="straightConnector1">
                <a:avLst/>
              </a:prstGeom>
              <a:noFill/>
              <a:ln w="19050" cap="flat" cmpd="sng">
                <a:solidFill>
                  <a:srgbClr val="C3C3C3"/>
                </a:solidFill>
                <a:prstDash val="solid"/>
                <a:round/>
                <a:headEnd type="none" w="sm" len="sm"/>
                <a:tailEnd type="none" w="sm" len="sm"/>
              </a:ln>
            </p:spPr>
          </p:cxnSp>
        </p:grpSp>
        <p:sp>
          <p:nvSpPr>
            <p:cNvPr id="2529" name="Google Shape;2529;p118"/>
            <p:cNvSpPr/>
            <p:nvPr/>
          </p:nvSpPr>
          <p:spPr>
            <a:xfrm>
              <a:off x="6345305" y="3139557"/>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30" name="Google Shape;2530;p118"/>
            <p:cNvSpPr/>
            <p:nvPr/>
          </p:nvSpPr>
          <p:spPr>
            <a:xfrm>
              <a:off x="6315546" y="4052752"/>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nvGrpSpPr>
            <p:cNvPr id="2531" name="Google Shape;2531;p118"/>
            <p:cNvGrpSpPr/>
            <p:nvPr/>
          </p:nvGrpSpPr>
          <p:grpSpPr>
            <a:xfrm>
              <a:off x="2191933" y="3236132"/>
              <a:ext cx="4203422" cy="498511"/>
              <a:chOff x="2068989" y="3924799"/>
              <a:chExt cx="3900231" cy="384111"/>
            </a:xfrm>
          </p:grpSpPr>
          <p:sp>
            <p:nvSpPr>
              <p:cNvPr id="2532" name="Google Shape;2532;p118"/>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533" name="Google Shape;2533;p118"/>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534" name="Google Shape;2534;p118"/>
            <p:cNvGrpSpPr/>
            <p:nvPr/>
          </p:nvGrpSpPr>
          <p:grpSpPr>
            <a:xfrm rot="10800000" flipH="1">
              <a:off x="2208017" y="3885812"/>
              <a:ext cx="4203422" cy="271593"/>
              <a:chOff x="2068989" y="3924799"/>
              <a:chExt cx="3900231" cy="384111"/>
            </a:xfrm>
          </p:grpSpPr>
          <p:sp>
            <p:nvSpPr>
              <p:cNvPr id="2535" name="Google Shape;2535;p118"/>
              <p:cNvSpPr/>
              <p:nvPr/>
            </p:nvSpPr>
            <p:spPr>
              <a:xfrm>
                <a:off x="2068989" y="3931326"/>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700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536" name="Google Shape;2536;p118"/>
              <p:cNvSpPr/>
              <p:nvPr/>
            </p:nvSpPr>
            <p:spPr>
              <a:xfrm>
                <a:off x="2123843" y="3924799"/>
                <a:ext cx="3845377" cy="377584"/>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grpSp>
        <p:grpSp>
          <p:nvGrpSpPr>
            <p:cNvPr id="2537" name="Google Shape;2537;p118"/>
            <p:cNvGrpSpPr/>
            <p:nvPr/>
          </p:nvGrpSpPr>
          <p:grpSpPr>
            <a:xfrm>
              <a:off x="4041226" y="3550906"/>
              <a:ext cx="956102" cy="230832"/>
              <a:chOff x="3781838" y="3367608"/>
              <a:chExt cx="759045" cy="230832"/>
            </a:xfrm>
          </p:grpSpPr>
          <p:sp>
            <p:nvSpPr>
              <p:cNvPr id="2538" name="Google Shape;2538;p118"/>
              <p:cNvSpPr/>
              <p:nvPr/>
            </p:nvSpPr>
            <p:spPr>
              <a:xfrm>
                <a:off x="3827704" y="3400540"/>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539" name="Google Shape;2539;p118"/>
              <p:cNvSpPr txBox="1"/>
              <p:nvPr/>
            </p:nvSpPr>
            <p:spPr>
              <a:xfrm>
                <a:off x="3781838" y="3367608"/>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100</a:t>
                </a:r>
                <a:r>
                  <a:rPr lang="en-US" sz="900" dirty="0">
                    <a:solidFill>
                      <a:srgbClr val="163058"/>
                    </a:solidFill>
                    <a:latin typeface="Helvetica Neue"/>
                    <a:ea typeface="Helvetica Neue"/>
                    <a:cs typeface="Helvetica Neue"/>
                    <a:sym typeface="Helvetica Neue"/>
                  </a:rPr>
                  <a:t> </a:t>
                </a:r>
                <a:endParaRPr sz="900" dirty="0">
                  <a:solidFill>
                    <a:srgbClr val="163058"/>
                  </a:solidFill>
                  <a:latin typeface="Helvetica Neue"/>
                  <a:ea typeface="Helvetica Neue"/>
                  <a:cs typeface="Helvetica Neue"/>
                  <a:sym typeface="Helvetica Neue"/>
                </a:endParaRPr>
              </a:p>
            </p:txBody>
          </p:sp>
        </p:grpSp>
        <p:grpSp>
          <p:nvGrpSpPr>
            <p:cNvPr id="2540" name="Google Shape;2540;p118"/>
            <p:cNvGrpSpPr/>
            <p:nvPr/>
          </p:nvGrpSpPr>
          <p:grpSpPr>
            <a:xfrm>
              <a:off x="4041226" y="3817288"/>
              <a:ext cx="956102" cy="230832"/>
              <a:chOff x="3781838" y="3331323"/>
              <a:chExt cx="759045" cy="230832"/>
            </a:xfrm>
          </p:grpSpPr>
          <p:sp>
            <p:nvSpPr>
              <p:cNvPr id="2541" name="Google Shape;2541;p118"/>
              <p:cNvSpPr/>
              <p:nvPr/>
            </p:nvSpPr>
            <p:spPr>
              <a:xfrm>
                <a:off x="3827704" y="3364255"/>
                <a:ext cx="667315"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542" name="Google Shape;2542;p118"/>
              <p:cNvSpPr txBox="1"/>
              <p:nvPr/>
            </p:nvSpPr>
            <p:spPr>
              <a:xfrm>
                <a:off x="3781838" y="3331323"/>
                <a:ext cx="759045"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200</a:t>
                </a:r>
                <a:r>
                  <a:rPr lang="en-US" sz="900" dirty="0">
                    <a:solidFill>
                      <a:srgbClr val="163058"/>
                    </a:solidFill>
                    <a:latin typeface="Helvetica Neue"/>
                    <a:ea typeface="Helvetica Neue"/>
                    <a:cs typeface="Helvetica Neue"/>
                    <a:sym typeface="Helvetica Neue"/>
                  </a:rPr>
                  <a:t> </a:t>
                </a:r>
                <a:endParaRPr dirty="0"/>
              </a:p>
            </p:txBody>
          </p:sp>
        </p:grpSp>
        <p:sp>
          <p:nvSpPr>
            <p:cNvPr id="2543" name="Google Shape;2543;p118"/>
            <p:cNvSpPr txBox="1"/>
            <p:nvPr/>
          </p:nvSpPr>
          <p:spPr>
            <a:xfrm>
              <a:off x="6297827" y="2833752"/>
              <a:ext cx="200773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sz="1200" b="0" i="0" u="none" strike="noStrike" cap="none" dirty="0">
                <a:solidFill>
                  <a:schemeClr val="accent1"/>
                </a:solidFill>
                <a:latin typeface="Arial"/>
                <a:ea typeface="Arial"/>
                <a:cs typeface="Arial"/>
                <a:sym typeface="Arial"/>
              </a:endParaRPr>
            </a:p>
          </p:txBody>
        </p:sp>
        <p:grpSp>
          <p:nvGrpSpPr>
            <p:cNvPr id="2544" name="Google Shape;2544;p118"/>
            <p:cNvGrpSpPr/>
            <p:nvPr/>
          </p:nvGrpSpPr>
          <p:grpSpPr>
            <a:xfrm flipH="1">
              <a:off x="60974" y="3233694"/>
              <a:ext cx="2047782" cy="1334112"/>
              <a:chOff x="6890115" y="409692"/>
              <a:chExt cx="2118826" cy="1334112"/>
            </a:xfrm>
          </p:grpSpPr>
          <p:grpSp>
            <p:nvGrpSpPr>
              <p:cNvPr id="2545" name="Google Shape;2545;p118"/>
              <p:cNvGrpSpPr/>
              <p:nvPr/>
            </p:nvGrpSpPr>
            <p:grpSpPr>
              <a:xfrm>
                <a:off x="8137322" y="409692"/>
                <a:ext cx="806286" cy="615576"/>
                <a:chOff x="8159840" y="2433668"/>
                <a:chExt cx="806286" cy="615576"/>
              </a:xfrm>
            </p:grpSpPr>
            <p:cxnSp>
              <p:nvCxnSpPr>
                <p:cNvPr id="2546" name="Google Shape;2546;p118"/>
                <p:cNvCxnSpPr/>
                <p:nvPr/>
              </p:nvCxnSpPr>
              <p:spPr>
                <a:xfrm rot="10800000" flipH="1">
                  <a:off x="8159840" y="2506793"/>
                  <a:ext cx="4073" cy="463117"/>
                </a:xfrm>
                <a:prstGeom prst="straightConnector1">
                  <a:avLst/>
                </a:prstGeom>
                <a:noFill/>
                <a:ln w="19050" cap="flat" cmpd="sng">
                  <a:solidFill>
                    <a:schemeClr val="dk1"/>
                  </a:solidFill>
                  <a:prstDash val="solid"/>
                  <a:round/>
                  <a:headEnd type="oval" w="med" len="med"/>
                  <a:tailEnd type="oval" w="med" len="med"/>
                </a:ln>
              </p:spPr>
            </p:cxnSp>
            <p:cxnSp>
              <p:nvCxnSpPr>
                <p:cNvPr id="2547" name="Google Shape;2547;p118"/>
                <p:cNvCxnSpPr/>
                <p:nvPr/>
              </p:nvCxnSpPr>
              <p:spPr>
                <a:xfrm>
                  <a:off x="8160746" y="2971365"/>
                  <a:ext cx="266329" cy="1"/>
                </a:xfrm>
                <a:prstGeom prst="straightConnector1">
                  <a:avLst/>
                </a:prstGeom>
                <a:noFill/>
                <a:ln w="19050" cap="flat" cmpd="sng">
                  <a:solidFill>
                    <a:schemeClr val="dk1"/>
                  </a:solidFill>
                  <a:prstDash val="solid"/>
                  <a:round/>
                  <a:headEnd type="oval" w="med" len="med"/>
                  <a:tailEnd type="oval" w="med" len="med"/>
                </a:ln>
              </p:spPr>
            </p:cxnSp>
            <p:sp>
              <p:nvSpPr>
                <p:cNvPr id="2548" name="Google Shape;2548;p118"/>
                <p:cNvSpPr txBox="1"/>
                <p:nvPr/>
              </p:nvSpPr>
              <p:spPr>
                <a:xfrm>
                  <a:off x="8340319" y="2433668"/>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549" name="Google Shape;2549;p118"/>
                <p:cNvSpPr txBox="1"/>
                <p:nvPr/>
              </p:nvSpPr>
              <p:spPr>
                <a:xfrm>
                  <a:off x="8339193" y="2890547"/>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grpSp>
          <p:grpSp>
            <p:nvGrpSpPr>
              <p:cNvPr id="2550" name="Google Shape;2550;p118"/>
              <p:cNvGrpSpPr/>
              <p:nvPr/>
            </p:nvGrpSpPr>
            <p:grpSpPr>
              <a:xfrm>
                <a:off x="8173912" y="1200152"/>
                <a:ext cx="835029" cy="543652"/>
                <a:chOff x="8182384" y="3202105"/>
                <a:chExt cx="835029" cy="543652"/>
              </a:xfrm>
            </p:grpSpPr>
            <p:cxnSp>
              <p:nvCxnSpPr>
                <p:cNvPr id="2551" name="Google Shape;2551;p118"/>
                <p:cNvCxnSpPr/>
                <p:nvPr/>
              </p:nvCxnSpPr>
              <p:spPr>
                <a:xfrm rot="10800000">
                  <a:off x="8182384" y="3288877"/>
                  <a:ext cx="6254" cy="383768"/>
                </a:xfrm>
                <a:prstGeom prst="straightConnector1">
                  <a:avLst/>
                </a:prstGeom>
                <a:noFill/>
                <a:ln w="19050" cap="flat" cmpd="sng">
                  <a:solidFill>
                    <a:schemeClr val="dk1"/>
                  </a:solidFill>
                  <a:prstDash val="solid"/>
                  <a:round/>
                  <a:headEnd type="oval" w="med" len="med"/>
                  <a:tailEnd type="oval" w="med" len="med"/>
                </a:ln>
              </p:spPr>
            </p:cxnSp>
            <p:cxnSp>
              <p:nvCxnSpPr>
                <p:cNvPr id="2552" name="Google Shape;2552;p118"/>
                <p:cNvCxnSpPr/>
                <p:nvPr/>
              </p:nvCxnSpPr>
              <p:spPr>
                <a:xfrm>
                  <a:off x="8187687" y="3288877"/>
                  <a:ext cx="266329" cy="1"/>
                </a:xfrm>
                <a:prstGeom prst="straightConnector1">
                  <a:avLst/>
                </a:prstGeom>
                <a:noFill/>
                <a:ln w="19050" cap="flat" cmpd="sng">
                  <a:solidFill>
                    <a:schemeClr val="dk1"/>
                  </a:solidFill>
                  <a:prstDash val="solid"/>
                  <a:round/>
                  <a:headEnd type="oval" w="med" len="med"/>
                  <a:tailEnd type="oval" w="med" len="med"/>
                </a:ln>
              </p:spPr>
            </p:cxnSp>
            <p:sp>
              <p:nvSpPr>
                <p:cNvPr id="2553" name="Google Shape;2553;p118"/>
                <p:cNvSpPr txBox="1"/>
                <p:nvPr/>
              </p:nvSpPr>
              <p:spPr>
                <a:xfrm>
                  <a:off x="8392733" y="3202105"/>
                  <a:ext cx="624680"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554" name="Google Shape;2554;p118"/>
                <p:cNvSpPr txBox="1"/>
                <p:nvPr/>
              </p:nvSpPr>
              <p:spPr>
                <a:xfrm>
                  <a:off x="8375644" y="3587060"/>
                  <a:ext cx="626933"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3</a:t>
                  </a:r>
                  <a:endParaRPr sz="750" dirty="0">
                    <a:solidFill>
                      <a:schemeClr val="dk1"/>
                    </a:solidFill>
                    <a:latin typeface="Arial"/>
                    <a:ea typeface="Arial"/>
                    <a:cs typeface="Arial"/>
                    <a:sym typeface="Arial"/>
                  </a:endParaRPr>
                </a:p>
              </p:txBody>
            </p:sp>
          </p:grpSp>
          <p:grpSp>
            <p:nvGrpSpPr>
              <p:cNvPr id="2555" name="Google Shape;2555;p118"/>
              <p:cNvGrpSpPr/>
              <p:nvPr/>
            </p:nvGrpSpPr>
            <p:grpSpPr>
              <a:xfrm>
                <a:off x="6890115" y="727121"/>
                <a:ext cx="610102" cy="768220"/>
                <a:chOff x="6912633" y="3208297"/>
                <a:chExt cx="610102" cy="768220"/>
              </a:xfrm>
            </p:grpSpPr>
            <p:cxnSp>
              <p:nvCxnSpPr>
                <p:cNvPr id="2556" name="Google Shape;2556;p118"/>
                <p:cNvCxnSpPr/>
                <p:nvPr/>
              </p:nvCxnSpPr>
              <p:spPr>
                <a:xfrm flipH="1">
                  <a:off x="6931820" y="3208297"/>
                  <a:ext cx="557034" cy="203128"/>
                </a:xfrm>
                <a:prstGeom prst="straightConnector1">
                  <a:avLst/>
                </a:prstGeom>
                <a:noFill/>
                <a:ln w="12700" cap="flat" cmpd="sng">
                  <a:solidFill>
                    <a:srgbClr val="333333"/>
                  </a:solidFill>
                  <a:prstDash val="solid"/>
                  <a:round/>
                  <a:headEnd type="none" w="sm" len="sm"/>
                  <a:tailEnd type="none" w="sm" len="sm"/>
                </a:ln>
              </p:spPr>
            </p:cxnSp>
            <p:cxnSp>
              <p:nvCxnSpPr>
                <p:cNvPr id="2557" name="Google Shape;2557;p118"/>
                <p:cNvCxnSpPr/>
                <p:nvPr/>
              </p:nvCxnSpPr>
              <p:spPr>
                <a:xfrm rot="10800000">
                  <a:off x="6912633" y="3560167"/>
                  <a:ext cx="610102" cy="416350"/>
                </a:xfrm>
                <a:prstGeom prst="straightConnector1">
                  <a:avLst/>
                </a:prstGeom>
                <a:noFill/>
                <a:ln w="12700" cap="flat" cmpd="sng">
                  <a:solidFill>
                    <a:srgbClr val="333333"/>
                  </a:solidFill>
                  <a:prstDash val="solid"/>
                  <a:round/>
                  <a:headEnd type="none" w="sm" len="sm"/>
                  <a:tailEnd type="none" w="sm" len="sm"/>
                </a:ln>
              </p:spPr>
            </p:cxnSp>
          </p:grpSp>
          <p:sp>
            <p:nvSpPr>
              <p:cNvPr id="2558" name="Google Shape;2558;p118"/>
              <p:cNvSpPr txBox="1"/>
              <p:nvPr/>
            </p:nvSpPr>
            <p:spPr>
              <a:xfrm>
                <a:off x="7352931" y="856111"/>
                <a:ext cx="626084"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559" name="Google Shape;2559;p118"/>
              <p:cNvPicPr preferRelativeResize="0"/>
              <p:nvPr/>
            </p:nvPicPr>
            <p:blipFill rotWithShape="1">
              <a:blip r:embed="rId3">
                <a:alphaModFix/>
              </a:blip>
              <a:srcRect/>
              <a:stretch/>
            </p:blipFill>
            <p:spPr>
              <a:xfrm flipH="1">
                <a:off x="7466337" y="542740"/>
                <a:ext cx="394038" cy="368761"/>
              </a:xfrm>
              <a:prstGeom prst="rect">
                <a:avLst/>
              </a:prstGeom>
              <a:noFill/>
              <a:ln>
                <a:noFill/>
              </a:ln>
            </p:spPr>
          </p:pic>
          <p:cxnSp>
            <p:nvCxnSpPr>
              <p:cNvPr id="2560" name="Google Shape;2560;p118"/>
              <p:cNvCxnSpPr/>
              <p:nvPr/>
            </p:nvCxnSpPr>
            <p:spPr>
              <a:xfrm rot="10800000" flipH="1">
                <a:off x="7847686" y="724852"/>
                <a:ext cx="282476" cy="1"/>
              </a:xfrm>
              <a:prstGeom prst="straightConnector1">
                <a:avLst/>
              </a:prstGeom>
              <a:noFill/>
              <a:ln w="19050" cap="flat" cmpd="sng">
                <a:solidFill>
                  <a:schemeClr val="dk1"/>
                </a:solidFill>
                <a:prstDash val="solid"/>
                <a:round/>
                <a:headEnd type="oval" w="med" len="med"/>
                <a:tailEnd type="oval" w="med" len="med"/>
              </a:ln>
            </p:spPr>
          </p:cxnSp>
          <p:pic>
            <p:nvPicPr>
              <p:cNvPr id="2561" name="Google Shape;2561;p118"/>
              <p:cNvPicPr preferRelativeResize="0"/>
              <p:nvPr/>
            </p:nvPicPr>
            <p:blipFill rotWithShape="1">
              <a:blip r:embed="rId3">
                <a:alphaModFix/>
              </a:blip>
              <a:srcRect/>
              <a:stretch/>
            </p:blipFill>
            <p:spPr>
              <a:xfrm flipH="1">
                <a:off x="7500217" y="1310960"/>
                <a:ext cx="394038" cy="368761"/>
              </a:xfrm>
              <a:prstGeom prst="rect">
                <a:avLst/>
              </a:prstGeom>
              <a:noFill/>
              <a:ln>
                <a:noFill/>
              </a:ln>
            </p:spPr>
          </p:pic>
          <p:cxnSp>
            <p:nvCxnSpPr>
              <p:cNvPr id="2562" name="Google Shape;2562;p118"/>
              <p:cNvCxnSpPr/>
              <p:nvPr/>
            </p:nvCxnSpPr>
            <p:spPr>
              <a:xfrm rot="10800000" flipH="1">
                <a:off x="7884875" y="1488774"/>
                <a:ext cx="282476" cy="1"/>
              </a:xfrm>
              <a:prstGeom prst="straightConnector1">
                <a:avLst/>
              </a:prstGeom>
              <a:noFill/>
              <a:ln w="19050" cap="flat" cmpd="sng">
                <a:solidFill>
                  <a:schemeClr val="dk1"/>
                </a:solidFill>
                <a:prstDash val="solid"/>
                <a:round/>
                <a:headEnd type="oval" w="med" len="med"/>
                <a:tailEnd type="oval" w="med" len="med"/>
              </a:ln>
            </p:spPr>
          </p:cxnSp>
          <p:sp>
            <p:nvSpPr>
              <p:cNvPr id="2563" name="Google Shape;2563;p118"/>
              <p:cNvSpPr txBox="1"/>
              <p:nvPr/>
            </p:nvSpPr>
            <p:spPr>
              <a:xfrm>
                <a:off x="7459027" y="1110442"/>
                <a:ext cx="520608"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564" name="Google Shape;2564;p118"/>
              <p:cNvCxnSpPr/>
              <p:nvPr/>
            </p:nvCxnSpPr>
            <p:spPr>
              <a:xfrm flipH="1">
                <a:off x="8181609" y="1674423"/>
                <a:ext cx="247000" cy="1"/>
              </a:xfrm>
              <a:prstGeom prst="straightConnector1">
                <a:avLst/>
              </a:prstGeom>
              <a:noFill/>
              <a:ln w="19050" cap="flat" cmpd="sng">
                <a:solidFill>
                  <a:schemeClr val="dk1"/>
                </a:solidFill>
                <a:prstDash val="solid"/>
                <a:round/>
                <a:headEnd type="oval" w="med" len="med"/>
                <a:tailEnd type="oval" w="med" len="med"/>
              </a:ln>
            </p:spPr>
          </p:cxnSp>
          <p:cxnSp>
            <p:nvCxnSpPr>
              <p:cNvPr id="2565" name="Google Shape;2565;p118"/>
              <p:cNvCxnSpPr/>
              <p:nvPr/>
            </p:nvCxnSpPr>
            <p:spPr>
              <a:xfrm flipH="1">
                <a:off x="8141395" y="483923"/>
                <a:ext cx="247000" cy="1"/>
              </a:xfrm>
              <a:prstGeom prst="straightConnector1">
                <a:avLst/>
              </a:prstGeom>
              <a:noFill/>
              <a:ln w="19050" cap="flat" cmpd="sng">
                <a:solidFill>
                  <a:schemeClr val="dk1"/>
                </a:solidFill>
                <a:prstDash val="solid"/>
                <a:round/>
                <a:headEnd type="oval" w="med" len="med"/>
                <a:tailEnd type="oval" w="med" len="med"/>
              </a:ln>
            </p:spPr>
          </p:cxnSp>
        </p:grpSp>
      </p:grpSp>
      <p:sp>
        <p:nvSpPr>
          <p:cNvPr id="2566" name="Google Shape;2566;p118"/>
          <p:cNvSpPr/>
          <p:nvPr/>
        </p:nvSpPr>
        <p:spPr>
          <a:xfrm>
            <a:off x="5651726" y="3152260"/>
            <a:ext cx="819277" cy="787349"/>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2567" name="Google Shape;2567;p118"/>
          <p:cNvSpPr/>
          <p:nvPr/>
        </p:nvSpPr>
        <p:spPr>
          <a:xfrm>
            <a:off x="6590579" y="2946400"/>
            <a:ext cx="46679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535353"/>
                </a:solidFill>
                <a:latin typeface="Gill Sans"/>
                <a:ea typeface="Gill Sans"/>
                <a:cs typeface="Gill Sans"/>
                <a:sym typeface="Gill Sans"/>
              </a:rPr>
              <a:t>❌</a:t>
            </a:r>
            <a:endParaRPr dirty="0"/>
          </a:p>
        </p:txBody>
      </p:sp>
      <p:sp>
        <p:nvSpPr>
          <p:cNvPr id="2568" name="Google Shape;2568;p118"/>
          <p:cNvSpPr txBox="1"/>
          <p:nvPr/>
        </p:nvSpPr>
        <p:spPr>
          <a:xfrm>
            <a:off x="6299833" y="3144277"/>
            <a:ext cx="447558" cy="2154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800"/>
              <a:buFont typeface="Arial"/>
              <a:buNone/>
            </a:pPr>
            <a:r>
              <a:rPr lang="en-US" sz="800" b="1" i="0" u="none" strike="noStrike" cap="none" dirty="0">
                <a:solidFill>
                  <a:srgbClr val="333333"/>
                </a:solidFill>
                <a:latin typeface="Arial"/>
                <a:ea typeface="Arial"/>
                <a:cs typeface="Arial"/>
                <a:sym typeface="Arial"/>
              </a:rPr>
              <a:t>ETH1</a:t>
            </a:r>
            <a:endParaRPr sz="800" b="1" i="0" u="none" strike="noStrike" cap="none" dirty="0">
              <a:solidFill>
                <a:srgbClr val="333333"/>
              </a:solidFill>
              <a:latin typeface="Arial"/>
              <a:ea typeface="Arial"/>
              <a:cs typeface="Arial"/>
              <a:sym typeface="Arial"/>
            </a:endParaRPr>
          </a:p>
        </p:txBody>
      </p:sp>
      <p:sp>
        <p:nvSpPr>
          <p:cNvPr id="2569" name="Google Shape;2569;p118"/>
          <p:cNvSpPr txBox="1"/>
          <p:nvPr/>
        </p:nvSpPr>
        <p:spPr>
          <a:xfrm>
            <a:off x="6467121" y="3466062"/>
            <a:ext cx="447559" cy="2154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800"/>
              <a:buFont typeface="Arial"/>
              <a:buNone/>
            </a:pPr>
            <a:r>
              <a:rPr lang="en-US" sz="800" b="1" i="0" u="none" strike="noStrike" cap="none" dirty="0">
                <a:solidFill>
                  <a:srgbClr val="333333"/>
                </a:solidFill>
                <a:latin typeface="Arial"/>
                <a:ea typeface="Arial"/>
                <a:cs typeface="Arial"/>
                <a:sym typeface="Arial"/>
              </a:rPr>
              <a:t>ETH2</a:t>
            </a:r>
            <a:endParaRPr dirty="0"/>
          </a:p>
        </p:txBody>
      </p:sp>
      <p:graphicFrame>
        <p:nvGraphicFramePr>
          <p:cNvPr id="2570" name="Google Shape;2570;p118"/>
          <p:cNvGraphicFramePr/>
          <p:nvPr/>
        </p:nvGraphicFramePr>
        <p:xfrm>
          <a:off x="1245693" y="1855929"/>
          <a:ext cx="2116050" cy="853660"/>
        </p:xfrm>
        <a:graphic>
          <a:graphicData uri="http://schemas.openxmlformats.org/drawingml/2006/table">
            <a:tbl>
              <a:tblPr firstRow="1" bandRow="1">
                <a:noFill/>
                <a:tableStyleId>{7211E362-AB31-4506-8093-593DB6DC65DB}</a:tableStyleId>
              </a:tblPr>
              <a:tblGrid>
                <a:gridCol w="477250">
                  <a:extLst>
                    <a:ext uri="{9D8B030D-6E8A-4147-A177-3AD203B41FA5}">
                      <a16:colId xmlns:a16="http://schemas.microsoft.com/office/drawing/2014/main" val="20000"/>
                    </a:ext>
                  </a:extLst>
                </a:gridCol>
                <a:gridCol w="374075">
                  <a:extLst>
                    <a:ext uri="{9D8B030D-6E8A-4147-A177-3AD203B41FA5}">
                      <a16:colId xmlns:a16="http://schemas.microsoft.com/office/drawing/2014/main" val="20001"/>
                    </a:ext>
                  </a:extLst>
                </a:gridCol>
                <a:gridCol w="575950">
                  <a:extLst>
                    <a:ext uri="{9D8B030D-6E8A-4147-A177-3AD203B41FA5}">
                      <a16:colId xmlns:a16="http://schemas.microsoft.com/office/drawing/2014/main" val="20002"/>
                    </a:ext>
                  </a:extLst>
                </a:gridCol>
                <a:gridCol w="688775">
                  <a:extLst>
                    <a:ext uri="{9D8B030D-6E8A-4147-A177-3AD203B41FA5}">
                      <a16:colId xmlns:a16="http://schemas.microsoft.com/office/drawing/2014/main" val="20003"/>
                    </a:ext>
                  </a:extLst>
                </a:gridCol>
              </a:tblGrid>
              <a:tr h="213550">
                <a:tc gridSpan="3">
                  <a:txBody>
                    <a:bodyPr/>
                    <a:lstStyle/>
                    <a:p>
                      <a:pPr marL="0" marR="0" lvl="0" indent="0" algn="ctr" rtl="0">
                        <a:spcBef>
                          <a:spcPts val="0"/>
                        </a:spcBef>
                        <a:spcAft>
                          <a:spcPts val="0"/>
                        </a:spcAft>
                        <a:buNone/>
                      </a:pPr>
                      <a:r>
                        <a:rPr lang="en-US" sz="800" dirty="0"/>
                        <a:t>RIB</a:t>
                      </a:r>
                      <a:endParaRPr sz="800" dirty="0"/>
                    </a:p>
                  </a:txBody>
                  <a:tcPr marL="91450" marR="91450" marT="45725" marB="45725"/>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dirty="0"/>
                        <a:t>FIB</a:t>
                      </a:r>
                      <a:endParaRPr sz="800" dirty="0"/>
                    </a:p>
                  </a:txBody>
                  <a:tcPr marL="91450" marR="91450" marT="45725" marB="45725"/>
                </a:tc>
                <a:extLst>
                  <a:ext uri="{0D108BD9-81ED-4DB2-BD59-A6C34878D82A}">
                    <a16:rowId xmlns:a16="http://schemas.microsoft.com/office/drawing/2014/main" val="10000"/>
                  </a:ext>
                </a:extLst>
              </a:tr>
              <a:tr h="212975">
                <a:tc>
                  <a:txBody>
                    <a:bodyPr/>
                    <a:lstStyle/>
                    <a:p>
                      <a:pPr marL="0" marR="0" lvl="0" indent="0" algn="ctr" rtl="0">
                        <a:spcBef>
                          <a:spcPts val="0"/>
                        </a:spcBef>
                        <a:spcAft>
                          <a:spcPts val="0"/>
                        </a:spcAft>
                        <a:buNone/>
                      </a:pPr>
                      <a:r>
                        <a:rPr lang="en-US" sz="800" dirty="0"/>
                        <a:t>VPN </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ETID</a:t>
                      </a:r>
                      <a:endParaRPr sz="800" dirty="0"/>
                    </a:p>
                  </a:txBody>
                  <a:tcPr marL="91450" marR="91450" marT="45725" marB="45725"/>
                </a:tc>
                <a:tc>
                  <a:txBody>
                    <a:bodyPr/>
                    <a:lstStyle/>
                    <a:p>
                      <a:pPr marL="0" marR="0" lvl="0" indent="0" algn="ctr" rtl="0">
                        <a:spcBef>
                          <a:spcPts val="0"/>
                        </a:spcBef>
                        <a:spcAft>
                          <a:spcPts val="0"/>
                        </a:spcAft>
                        <a:buNone/>
                      </a:pPr>
                      <a:r>
                        <a:rPr lang="en-US" sz="800" dirty="0"/>
                        <a:t>NH</a:t>
                      </a:r>
                      <a:endParaRPr sz="800" dirty="0"/>
                    </a:p>
                  </a:txBody>
                  <a:tcPr marL="91450" marR="91450" marT="45725" marB="45725"/>
                </a:tc>
                <a:extLst>
                  <a:ext uri="{0D108BD9-81ED-4DB2-BD59-A6C34878D82A}">
                    <a16:rowId xmlns:a16="http://schemas.microsoft.com/office/drawing/2014/main" val="10001"/>
                  </a:ext>
                </a:extLst>
              </a:tr>
              <a:tr h="212975">
                <a:tc>
                  <a:txBody>
                    <a:bodyPr/>
                    <a:lstStyle/>
                    <a:p>
                      <a:pPr marL="0" marR="0" lvl="0" indent="0" algn="ctr" rtl="0">
                        <a:spcBef>
                          <a:spcPts val="0"/>
                        </a:spcBef>
                        <a:spcAft>
                          <a:spcPts val="0"/>
                        </a:spcAft>
                        <a:buNone/>
                      </a:pPr>
                      <a:r>
                        <a:rPr lang="en-US" sz="800" dirty="0"/>
                        <a:t>RT</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1</a:t>
                      </a:r>
                      <a:endParaRPr sz="800" dirty="0"/>
                    </a:p>
                  </a:txBody>
                  <a:tcPr marL="91450" marR="91450" marT="45725" marB="45725"/>
                </a:tc>
                <a:tc>
                  <a:txBody>
                    <a:bodyPr/>
                    <a:lstStyle/>
                    <a:p>
                      <a:pPr marL="0" marR="0" lvl="0" indent="0" algn="ctr" rtl="0">
                        <a:spcBef>
                          <a:spcPts val="0"/>
                        </a:spcBef>
                        <a:spcAft>
                          <a:spcPts val="0"/>
                        </a:spcAft>
                        <a:buNone/>
                      </a:pPr>
                      <a:r>
                        <a:rPr lang="en-US" sz="800" dirty="0"/>
                        <a:t>PE2/PE3</a:t>
                      </a:r>
                      <a:endParaRPr sz="800" dirty="0"/>
                    </a:p>
                  </a:txBody>
                  <a:tcPr marL="91450" marR="91450" marT="45725" marB="45725"/>
                </a:tc>
                <a:extLst>
                  <a:ext uri="{0D108BD9-81ED-4DB2-BD59-A6C34878D82A}">
                    <a16:rowId xmlns:a16="http://schemas.microsoft.com/office/drawing/2014/main" val="10002"/>
                  </a:ext>
                </a:extLst>
              </a:tr>
              <a:tr h="212975">
                <a:tc>
                  <a:txBody>
                    <a:bodyPr/>
                    <a:lstStyle/>
                    <a:p>
                      <a:pPr marL="0" marR="0" lvl="0" indent="0" algn="ctr" rtl="0">
                        <a:spcBef>
                          <a:spcPts val="0"/>
                        </a:spcBef>
                        <a:spcAft>
                          <a:spcPts val="0"/>
                        </a:spcAft>
                        <a:buNone/>
                      </a:pPr>
                      <a:r>
                        <a:rPr lang="en-US" sz="800" dirty="0"/>
                        <a:t>RT</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2</a:t>
                      </a:r>
                      <a:endParaRPr sz="800" dirty="0"/>
                    </a:p>
                  </a:txBody>
                  <a:tcPr marL="91450" marR="91450" marT="45725" marB="45725"/>
                </a:tc>
                <a:tc>
                  <a:txBody>
                    <a:bodyPr/>
                    <a:lstStyle/>
                    <a:p>
                      <a:pPr marL="0" marR="0" lvl="0" indent="0" algn="ctr" rtl="0">
                        <a:spcBef>
                          <a:spcPts val="0"/>
                        </a:spcBef>
                        <a:spcAft>
                          <a:spcPts val="0"/>
                        </a:spcAft>
                        <a:buNone/>
                      </a:pPr>
                      <a:r>
                        <a:rPr lang="en-US" sz="800" dirty="0"/>
                        <a:t>PE2/PE3</a:t>
                      </a:r>
                      <a:endParaRPr sz="800" dirty="0"/>
                    </a:p>
                  </a:txBody>
                  <a:tcPr marL="91450" marR="91450" marT="45725" marB="45725"/>
                </a:tc>
                <a:extLst>
                  <a:ext uri="{0D108BD9-81ED-4DB2-BD59-A6C34878D82A}">
                    <a16:rowId xmlns:a16="http://schemas.microsoft.com/office/drawing/2014/main" val="10003"/>
                  </a:ext>
                </a:extLst>
              </a:tr>
            </a:tbl>
          </a:graphicData>
        </a:graphic>
      </p:graphicFrame>
      <p:sp>
        <p:nvSpPr>
          <p:cNvPr id="2571" name="Google Shape;2571;p118"/>
          <p:cNvSpPr/>
          <p:nvPr/>
        </p:nvSpPr>
        <p:spPr>
          <a:xfrm>
            <a:off x="2969905" y="2271395"/>
            <a:ext cx="361126"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535353"/>
                </a:solidFill>
                <a:latin typeface="Gill Sans"/>
                <a:ea typeface="Gill Sans"/>
                <a:cs typeface="Gill Sans"/>
                <a:sym typeface="Gill Sans"/>
              </a:rPr>
              <a:t>❌</a:t>
            </a:r>
            <a:endParaRPr dirty="0"/>
          </a:p>
        </p:txBody>
      </p:sp>
      <p:sp>
        <p:nvSpPr>
          <p:cNvPr id="2572" name="Google Shape;2572;p118"/>
          <p:cNvSpPr/>
          <p:nvPr/>
        </p:nvSpPr>
        <p:spPr>
          <a:xfrm>
            <a:off x="3331031" y="2166969"/>
            <a:ext cx="292309" cy="292309"/>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4</a:t>
            </a:r>
            <a:endParaRPr sz="1400" b="1" i="0" u="none" strike="noStrike" cap="none" dirty="0">
              <a:solidFill>
                <a:srgbClr val="FFFFFF"/>
              </a:solidFill>
              <a:latin typeface="Arial"/>
              <a:ea typeface="Arial"/>
              <a:cs typeface="Arial"/>
              <a:sym typeface="Arial"/>
            </a:endParaRPr>
          </a:p>
        </p:txBody>
      </p:sp>
      <p:sp>
        <p:nvSpPr>
          <p:cNvPr id="2573" name="Google Shape;2573;p118"/>
          <p:cNvSpPr txBox="1"/>
          <p:nvPr/>
        </p:nvSpPr>
        <p:spPr>
          <a:xfrm>
            <a:off x="1811538" y="4556648"/>
            <a:ext cx="6531085" cy="19794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Withdraw Ethernet AD per-EVI (Type 1) Route for </a:t>
            </a:r>
            <a:r>
              <a:rPr lang="en-US" sz="900" dirty="0">
                <a:solidFill>
                  <a:srgbClr val="333333"/>
                </a:solidFill>
                <a:latin typeface="Arial"/>
                <a:ea typeface="Arial"/>
                <a:cs typeface="Arial"/>
                <a:sym typeface="Arial"/>
              </a:rPr>
              <a:t>ESI 0:2:2:2:2:2:2:2:2, </a:t>
            </a:r>
            <a:r>
              <a:rPr lang="en-US" sz="900" b="0" i="0" u="none" strike="noStrike" cap="none" dirty="0">
                <a:solidFill>
                  <a:srgbClr val="333333"/>
                </a:solidFill>
                <a:latin typeface="Arial"/>
                <a:ea typeface="Arial"/>
                <a:cs typeface="Arial"/>
                <a:sym typeface="Arial"/>
              </a:rPr>
              <a:t>RT for EVI, ETID </a:t>
            </a:r>
            <a:r>
              <a:rPr lang="en-US" sz="900" b="1" dirty="0">
                <a:solidFill>
                  <a:srgbClr val="333333"/>
                </a:solidFill>
                <a:latin typeface="Arial"/>
                <a:ea typeface="Arial"/>
                <a:cs typeface="Arial"/>
                <a:sym typeface="Arial"/>
              </a:rPr>
              <a:t>2</a:t>
            </a:r>
            <a:r>
              <a:rPr lang="en-US" sz="900" b="0" i="0" u="none" strike="noStrike" cap="none" dirty="0">
                <a:solidFill>
                  <a:srgbClr val="333333"/>
                </a:solidFill>
                <a:latin typeface="Arial"/>
                <a:ea typeface="Arial"/>
                <a:cs typeface="Arial"/>
                <a:sym typeface="Arial"/>
              </a:rPr>
              <a:t>, Label </a:t>
            </a:r>
            <a:r>
              <a:rPr lang="en-US" sz="900" dirty="0">
                <a:solidFill>
                  <a:srgbClr val="333333"/>
                </a:solidFill>
                <a:latin typeface="Arial"/>
                <a:ea typeface="Arial"/>
                <a:cs typeface="Arial"/>
                <a:sym typeface="Arial"/>
              </a:rPr>
              <a:t>2</a:t>
            </a:r>
            <a:r>
              <a:rPr lang="en-US" sz="900" i="0" u="none" strike="noStrike" cap="none" dirty="0">
                <a:solidFill>
                  <a:srgbClr val="333333"/>
                </a:solidFill>
                <a:latin typeface="Arial"/>
                <a:ea typeface="Arial"/>
                <a:cs typeface="Arial"/>
                <a:sym typeface="Arial"/>
              </a:rPr>
              <a:t>00, </a:t>
            </a:r>
            <a:r>
              <a:rPr lang="en-US" sz="900" b="1" i="0" u="none" strike="noStrike" cap="none" dirty="0">
                <a:solidFill>
                  <a:srgbClr val="333333"/>
                </a:solidFill>
                <a:latin typeface="Arial"/>
                <a:ea typeface="Arial"/>
                <a:cs typeface="Arial"/>
                <a:sym typeface="Arial"/>
              </a:rPr>
              <a:t>P = 1, V = 01, M = 01 </a:t>
            </a:r>
            <a:endParaRPr dirty="0"/>
          </a:p>
        </p:txBody>
      </p:sp>
      <p:sp>
        <p:nvSpPr>
          <p:cNvPr id="2574" name="Google Shape;2574;p118"/>
          <p:cNvSpPr/>
          <p:nvPr/>
        </p:nvSpPr>
        <p:spPr>
          <a:xfrm rot="-5400000">
            <a:off x="1557312" y="4542199"/>
            <a:ext cx="259469"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75" name="Google Shape;2575;p118"/>
          <p:cNvSpPr/>
          <p:nvPr/>
        </p:nvSpPr>
        <p:spPr>
          <a:xfrm>
            <a:off x="2969905" y="2502725"/>
            <a:ext cx="361126"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535353"/>
                </a:solidFill>
                <a:latin typeface="Gill Sans"/>
                <a:ea typeface="Gill Sans"/>
                <a:cs typeface="Gill Sans"/>
                <a:sym typeface="Gill Sans"/>
              </a:rPr>
              <a:t>❌</a:t>
            </a:r>
            <a:endParaRPr dirty="0"/>
          </a:p>
        </p:txBody>
      </p:sp>
      <p:sp>
        <p:nvSpPr>
          <p:cNvPr id="2576" name="Google Shape;2576;p118"/>
          <p:cNvSpPr txBox="1"/>
          <p:nvPr/>
        </p:nvSpPr>
        <p:spPr>
          <a:xfrm>
            <a:off x="1800304" y="4030601"/>
            <a:ext cx="6549383" cy="203706"/>
          </a:xfrm>
          <a:prstGeom prst="rect">
            <a:avLst/>
          </a:prstGeom>
          <a:solidFill>
            <a:srgbClr val="C3C3C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Withdraw Ethernet AD per-ES (Type 1) Route for ESI 0:2:2:2:2:2:2:2:2:2, ALL RTs in ESI, </a:t>
            </a:r>
            <a:r>
              <a:rPr lang="en-US" sz="900" i="0" u="none" strike="noStrike" cap="none" dirty="0">
                <a:solidFill>
                  <a:srgbClr val="333333"/>
                </a:solidFill>
                <a:latin typeface="Arial"/>
                <a:ea typeface="Arial"/>
                <a:cs typeface="Arial"/>
                <a:sym typeface="Arial"/>
              </a:rPr>
              <a:t>ESI Label </a:t>
            </a:r>
            <a:r>
              <a:rPr lang="en-US" sz="900" dirty="0">
                <a:solidFill>
                  <a:srgbClr val="333333"/>
                </a:solidFill>
                <a:latin typeface="Arial"/>
                <a:ea typeface="Arial"/>
                <a:cs typeface="Arial"/>
                <a:sym typeface="Arial"/>
              </a:rPr>
              <a:t>4</a:t>
            </a:r>
            <a:r>
              <a:rPr lang="en-US" sz="900" i="0" u="none" strike="noStrike" cap="none" dirty="0">
                <a:solidFill>
                  <a:srgbClr val="333333"/>
                </a:solidFill>
                <a:latin typeface="Arial"/>
                <a:ea typeface="Arial"/>
                <a:cs typeface="Arial"/>
                <a:sym typeface="Arial"/>
              </a:rPr>
              <a:t>00</a:t>
            </a:r>
            <a:r>
              <a:rPr lang="en-US" sz="900" b="1" i="0" u="none" strike="noStrike" cap="none" dirty="0">
                <a:solidFill>
                  <a:srgbClr val="333333"/>
                </a:solidFill>
                <a:latin typeface="Arial"/>
                <a:ea typeface="Arial"/>
                <a:cs typeface="Arial"/>
                <a:sym typeface="Arial"/>
              </a:rPr>
              <a:t>, SA Flag = 0</a:t>
            </a:r>
            <a:endParaRPr dirty="0"/>
          </a:p>
        </p:txBody>
      </p:sp>
      <p:sp>
        <p:nvSpPr>
          <p:cNvPr id="2577" name="Google Shape;2577;p118"/>
          <p:cNvSpPr/>
          <p:nvPr/>
        </p:nvSpPr>
        <p:spPr>
          <a:xfrm rot="-5400000">
            <a:off x="1558390" y="4013101"/>
            <a:ext cx="234673" cy="226839"/>
          </a:xfrm>
          <a:prstGeom prst="triangle">
            <a:avLst>
              <a:gd name="adj" fmla="val 50000"/>
            </a:avLst>
          </a:prstGeom>
          <a:solidFill>
            <a:srgbClr val="C3C3C3"/>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578" name="Google Shape;2578;p118"/>
          <p:cNvSpPr/>
          <p:nvPr/>
        </p:nvSpPr>
        <p:spPr>
          <a:xfrm>
            <a:off x="8413572" y="4371091"/>
            <a:ext cx="277216" cy="253892"/>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3</a:t>
            </a:r>
            <a:endParaRPr sz="1400" b="1" i="0" u="none" strike="noStrike" cap="none" dirty="0">
              <a:solidFill>
                <a:srgbClr val="FFFFFF"/>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582"/>
        <p:cNvGrpSpPr/>
        <p:nvPr/>
      </p:nvGrpSpPr>
      <p:grpSpPr>
        <a:xfrm>
          <a:off x="0" y="0"/>
          <a:ext cx="0" cy="0"/>
          <a:chOff x="0" y="0"/>
          <a:chExt cx="0" cy="0"/>
        </a:xfrm>
      </p:grpSpPr>
      <p:sp>
        <p:nvSpPr>
          <p:cNvPr id="2583" name="Google Shape;2583;p119"/>
          <p:cNvSpPr txBox="1">
            <a:spLocks noGrp="1"/>
          </p:cNvSpPr>
          <p:nvPr>
            <p:ph type="title"/>
          </p:nvPr>
        </p:nvSpPr>
        <p:spPr>
          <a:xfrm>
            <a:off x="322580" y="219248"/>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250"/>
              <a:buFont typeface="Helvetica Neue"/>
              <a:buNone/>
            </a:pPr>
            <a:r>
              <a:rPr lang="en-US" sz="2250" dirty="0"/>
              <a:t>EVPN VPWS FXC Failure Scenarios</a:t>
            </a:r>
            <a:br>
              <a:rPr lang="en-US" sz="2250" dirty="0"/>
            </a:br>
            <a:r>
              <a:rPr lang="en-US" sz="1260" b="1" dirty="0"/>
              <a:t>Port Failure : Default Mode</a:t>
            </a:r>
            <a:endParaRPr sz="2250" dirty="0"/>
          </a:p>
        </p:txBody>
      </p:sp>
      <p:sp>
        <p:nvSpPr>
          <p:cNvPr id="2584" name="Google Shape;2584;p119"/>
          <p:cNvSpPr/>
          <p:nvPr/>
        </p:nvSpPr>
        <p:spPr>
          <a:xfrm>
            <a:off x="545152" y="1395077"/>
            <a:ext cx="8154825" cy="2943425"/>
          </a:xfrm>
          <a:prstGeom prst="rect">
            <a:avLst/>
          </a:prstGeom>
          <a:noFill/>
          <a:ln>
            <a:noFill/>
          </a:ln>
        </p:spPr>
        <p:txBody>
          <a:bodyPr spcFirstLastPara="1" wrap="square" lIns="97625" tIns="48800" rIns="97625" bIns="48800" anchor="t" anchorCtr="0">
            <a:noAutofit/>
          </a:bodyPr>
          <a:lstStyle/>
          <a:p>
            <a:pPr marL="0" marR="0" lvl="1" indent="0" algn="l" rtl="0">
              <a:lnSpc>
                <a:spcPct val="100000"/>
              </a:lnSpc>
              <a:spcBef>
                <a:spcPts val="0"/>
              </a:spcBef>
              <a:spcAft>
                <a:spcPts val="0"/>
              </a:spcAft>
              <a:buNone/>
            </a:pPr>
            <a:endParaRPr sz="1200" b="1" i="0" u="none" strike="noStrike" cap="none" dirty="0">
              <a:solidFill>
                <a:srgbClr val="141313"/>
              </a:solidFill>
              <a:latin typeface="Gill Sans"/>
              <a:ea typeface="Gill Sans"/>
              <a:cs typeface="Gill Sans"/>
              <a:sym typeface="Gill Sans"/>
            </a:endParaRPr>
          </a:p>
        </p:txBody>
      </p:sp>
      <p:sp>
        <p:nvSpPr>
          <p:cNvPr id="2585" name="Google Shape;2585;p119"/>
          <p:cNvSpPr/>
          <p:nvPr/>
        </p:nvSpPr>
        <p:spPr>
          <a:xfrm>
            <a:off x="350577" y="1203165"/>
            <a:ext cx="8340211" cy="730785"/>
          </a:xfrm>
          <a:prstGeom prst="rect">
            <a:avLst/>
          </a:prstGeom>
          <a:noFill/>
          <a:ln w="3175" cap="flat" cmpd="sng">
            <a:solidFill>
              <a:srgbClr val="003356"/>
            </a:solidFill>
            <a:prstDash val="solid"/>
            <a:round/>
            <a:headEnd type="none" w="sm" len="sm"/>
            <a:tailEnd type="none" w="sm" len="sm"/>
          </a:ln>
        </p:spPr>
        <p:txBody>
          <a:bodyPr spcFirstLastPara="1" wrap="square" lIns="91425" tIns="45700" rIns="0" bIns="0" anchor="t" anchorCtr="0">
            <a:noAutofit/>
          </a:bodyPr>
          <a:lstStyle/>
          <a:p>
            <a:pPr marL="342900" marR="0" lvl="0" indent="-342900" algn="l" rtl="0">
              <a:spcBef>
                <a:spcPts val="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Port failure ETH1 (between PE3 and CE1)</a:t>
            </a:r>
            <a:endParaRPr dirty="0"/>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Triggers PE3 to signal an AD per-EVI withdrawal for ETH1 </a:t>
            </a:r>
            <a:endParaRPr dirty="0"/>
          </a:p>
          <a:p>
            <a:pPr marL="342900" marR="0" lvl="0" indent="-342900" algn="l" rtl="0">
              <a:spcBef>
                <a:spcPts val="200"/>
              </a:spcBef>
              <a:spcAft>
                <a:spcPts val="0"/>
              </a:spcAft>
              <a:buClr>
                <a:srgbClr val="333333"/>
              </a:buClr>
              <a:buSzPts val="1200"/>
              <a:buFont typeface="Arial"/>
              <a:buAutoNum type="arabicPeriod"/>
            </a:pPr>
            <a:r>
              <a:rPr lang="en-US" sz="1200" dirty="0">
                <a:solidFill>
                  <a:srgbClr val="333333"/>
                </a:solidFill>
                <a:latin typeface="Arial"/>
                <a:ea typeface="Arial"/>
                <a:cs typeface="Arial"/>
                <a:sym typeface="Arial"/>
              </a:rPr>
              <a:t>PE1 Removes PE3 from the forwarding list for VID 1 and VID2</a:t>
            </a:r>
            <a:endParaRPr dirty="0"/>
          </a:p>
        </p:txBody>
      </p:sp>
      <p:grpSp>
        <p:nvGrpSpPr>
          <p:cNvPr id="2586" name="Google Shape;2586;p119"/>
          <p:cNvGrpSpPr/>
          <p:nvPr/>
        </p:nvGrpSpPr>
        <p:grpSpPr>
          <a:xfrm>
            <a:off x="129479" y="2585980"/>
            <a:ext cx="8782406" cy="1744873"/>
            <a:chOff x="123190" y="2854966"/>
            <a:chExt cx="8782406" cy="1744873"/>
          </a:xfrm>
        </p:grpSpPr>
        <p:sp>
          <p:nvSpPr>
            <p:cNvPr id="2587" name="Google Shape;2587;p119"/>
            <p:cNvSpPr/>
            <p:nvPr/>
          </p:nvSpPr>
          <p:spPr>
            <a:xfrm>
              <a:off x="6442418" y="3553351"/>
              <a:ext cx="271703" cy="253492"/>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1</a:t>
              </a:r>
              <a:endParaRPr sz="1400" b="1" i="0" u="none" strike="noStrike" cap="none" dirty="0">
                <a:solidFill>
                  <a:srgbClr val="FFFFFF"/>
                </a:solidFill>
                <a:latin typeface="Arial"/>
                <a:ea typeface="Arial"/>
                <a:cs typeface="Arial"/>
                <a:sym typeface="Arial"/>
              </a:endParaRPr>
            </a:p>
          </p:txBody>
        </p:sp>
        <p:cxnSp>
          <p:nvCxnSpPr>
            <p:cNvPr id="2588" name="Google Shape;2588;p119"/>
            <p:cNvCxnSpPr/>
            <p:nvPr/>
          </p:nvCxnSpPr>
          <p:spPr>
            <a:xfrm rot="10800000" flipH="1">
              <a:off x="8041625" y="3051856"/>
              <a:ext cx="4333" cy="463117"/>
            </a:xfrm>
            <a:prstGeom prst="straightConnector1">
              <a:avLst/>
            </a:prstGeom>
            <a:noFill/>
            <a:ln w="19050" cap="flat" cmpd="sng">
              <a:solidFill>
                <a:schemeClr val="dk1"/>
              </a:solidFill>
              <a:prstDash val="solid"/>
              <a:round/>
              <a:headEnd type="oval" w="med" len="med"/>
              <a:tailEnd type="oval" w="med" len="med"/>
            </a:ln>
          </p:spPr>
        </p:cxnSp>
        <p:cxnSp>
          <p:nvCxnSpPr>
            <p:cNvPr id="2589" name="Google Shape;2589;p119"/>
            <p:cNvCxnSpPr/>
            <p:nvPr/>
          </p:nvCxnSpPr>
          <p:spPr>
            <a:xfrm>
              <a:off x="8042589" y="3516428"/>
              <a:ext cx="283306" cy="1"/>
            </a:xfrm>
            <a:prstGeom prst="straightConnector1">
              <a:avLst/>
            </a:prstGeom>
            <a:noFill/>
            <a:ln w="19050" cap="flat" cmpd="sng">
              <a:solidFill>
                <a:schemeClr val="dk1"/>
              </a:solidFill>
              <a:prstDash val="solid"/>
              <a:round/>
              <a:headEnd type="oval" w="med" len="med"/>
              <a:tailEnd type="oval" w="med" len="med"/>
            </a:ln>
          </p:spPr>
        </p:cxnSp>
        <p:sp>
          <p:nvSpPr>
            <p:cNvPr id="2590" name="Google Shape;2590;p119"/>
            <p:cNvSpPr txBox="1"/>
            <p:nvPr/>
          </p:nvSpPr>
          <p:spPr>
            <a:xfrm>
              <a:off x="8226106" y="2988144"/>
              <a:ext cx="66449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591" name="Google Shape;2591;p119"/>
            <p:cNvSpPr txBox="1"/>
            <p:nvPr/>
          </p:nvSpPr>
          <p:spPr>
            <a:xfrm>
              <a:off x="8231634" y="3433876"/>
              <a:ext cx="666896"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cxnSp>
          <p:nvCxnSpPr>
            <p:cNvPr id="2592" name="Google Shape;2592;p119"/>
            <p:cNvCxnSpPr/>
            <p:nvPr/>
          </p:nvCxnSpPr>
          <p:spPr>
            <a:xfrm rot="10800000">
              <a:off x="8080547" y="3855963"/>
              <a:ext cx="6653" cy="383768"/>
            </a:xfrm>
            <a:prstGeom prst="straightConnector1">
              <a:avLst/>
            </a:prstGeom>
            <a:noFill/>
            <a:ln w="19050" cap="flat" cmpd="sng">
              <a:solidFill>
                <a:schemeClr val="dk1"/>
              </a:solidFill>
              <a:prstDash val="solid"/>
              <a:round/>
              <a:headEnd type="oval" w="med" len="med"/>
              <a:tailEnd type="oval" w="med" len="med"/>
            </a:ln>
          </p:spPr>
        </p:cxnSp>
        <p:cxnSp>
          <p:nvCxnSpPr>
            <p:cNvPr id="2593" name="Google Shape;2593;p119"/>
            <p:cNvCxnSpPr/>
            <p:nvPr/>
          </p:nvCxnSpPr>
          <p:spPr>
            <a:xfrm rot="10800000" flipH="1">
              <a:off x="8086188" y="3854097"/>
              <a:ext cx="238542" cy="1866"/>
            </a:xfrm>
            <a:prstGeom prst="straightConnector1">
              <a:avLst/>
            </a:prstGeom>
            <a:noFill/>
            <a:ln w="19050" cap="flat" cmpd="sng">
              <a:solidFill>
                <a:schemeClr val="dk1"/>
              </a:solidFill>
              <a:prstDash val="solid"/>
              <a:round/>
              <a:headEnd type="oval" w="med" len="med"/>
              <a:tailEnd type="oval" w="med" len="med"/>
            </a:ln>
          </p:spPr>
        </p:cxnSp>
        <p:sp>
          <p:nvSpPr>
            <p:cNvPr id="2594" name="Google Shape;2594;p119"/>
            <p:cNvSpPr txBox="1"/>
            <p:nvPr/>
          </p:nvSpPr>
          <p:spPr>
            <a:xfrm>
              <a:off x="8234030" y="3762724"/>
              <a:ext cx="664499"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595" name="Google Shape;2595;p119"/>
            <p:cNvSpPr txBox="1"/>
            <p:nvPr/>
          </p:nvSpPr>
          <p:spPr>
            <a:xfrm>
              <a:off x="8238700" y="4160382"/>
              <a:ext cx="666896"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3</a:t>
              </a:r>
              <a:endParaRPr sz="750" dirty="0">
                <a:solidFill>
                  <a:schemeClr val="dk1"/>
                </a:solidFill>
                <a:latin typeface="Arial"/>
                <a:ea typeface="Arial"/>
                <a:cs typeface="Arial"/>
                <a:sym typeface="Arial"/>
              </a:endParaRPr>
            </a:p>
          </p:txBody>
        </p:sp>
        <p:cxnSp>
          <p:nvCxnSpPr>
            <p:cNvPr id="2596" name="Google Shape;2596;p119"/>
            <p:cNvCxnSpPr/>
            <p:nvPr/>
          </p:nvCxnSpPr>
          <p:spPr>
            <a:xfrm rot="10800000">
              <a:off x="6609581" y="3203749"/>
              <a:ext cx="718288" cy="92411"/>
            </a:xfrm>
            <a:prstGeom prst="straightConnector1">
              <a:avLst/>
            </a:prstGeom>
            <a:noFill/>
            <a:ln w="12700" cap="flat" cmpd="sng">
              <a:solidFill>
                <a:srgbClr val="333333"/>
              </a:solidFill>
              <a:prstDash val="solid"/>
              <a:round/>
              <a:headEnd type="none" w="sm" len="sm"/>
              <a:tailEnd type="none" w="sm" len="sm"/>
            </a:ln>
          </p:spPr>
        </p:cxnSp>
        <p:cxnSp>
          <p:nvCxnSpPr>
            <p:cNvPr id="2597" name="Google Shape;2597;p119"/>
            <p:cNvCxnSpPr/>
            <p:nvPr/>
          </p:nvCxnSpPr>
          <p:spPr>
            <a:xfrm rot="10800000">
              <a:off x="6579990" y="3264927"/>
              <a:ext cx="783920" cy="799453"/>
            </a:xfrm>
            <a:prstGeom prst="straightConnector1">
              <a:avLst/>
            </a:prstGeom>
            <a:noFill/>
            <a:ln w="12700" cap="flat" cmpd="sng">
              <a:solidFill>
                <a:srgbClr val="333333"/>
              </a:solidFill>
              <a:prstDash val="solid"/>
              <a:round/>
              <a:headEnd type="none" w="sm" len="sm"/>
              <a:tailEnd type="none" w="sm" len="sm"/>
            </a:ln>
          </p:spPr>
        </p:cxnSp>
        <p:sp>
          <p:nvSpPr>
            <p:cNvPr id="2598" name="Google Shape;2598;p119"/>
            <p:cNvSpPr txBox="1"/>
            <p:nvPr/>
          </p:nvSpPr>
          <p:spPr>
            <a:xfrm>
              <a:off x="7216400" y="3415816"/>
              <a:ext cx="665991"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599" name="Google Shape;2599;p119"/>
            <p:cNvPicPr preferRelativeResize="0"/>
            <p:nvPr/>
          </p:nvPicPr>
          <p:blipFill rotWithShape="1">
            <a:blip r:embed="rId3">
              <a:alphaModFix/>
            </a:blip>
            <a:srcRect/>
            <a:stretch/>
          </p:blipFill>
          <p:spPr>
            <a:xfrm flipH="1">
              <a:off x="7327869" y="3111779"/>
              <a:ext cx="419155" cy="368761"/>
            </a:xfrm>
            <a:prstGeom prst="rect">
              <a:avLst/>
            </a:prstGeom>
            <a:noFill/>
            <a:ln>
              <a:noFill/>
            </a:ln>
          </p:spPr>
        </p:pic>
        <p:cxnSp>
          <p:nvCxnSpPr>
            <p:cNvPr id="2600" name="Google Shape;2600;p119"/>
            <p:cNvCxnSpPr/>
            <p:nvPr/>
          </p:nvCxnSpPr>
          <p:spPr>
            <a:xfrm rot="10800000" flipH="1">
              <a:off x="7733527" y="3293891"/>
              <a:ext cx="300482" cy="1"/>
            </a:xfrm>
            <a:prstGeom prst="straightConnector1">
              <a:avLst/>
            </a:prstGeom>
            <a:noFill/>
            <a:ln w="19050" cap="flat" cmpd="sng">
              <a:solidFill>
                <a:schemeClr val="dk1"/>
              </a:solidFill>
              <a:prstDash val="solid"/>
              <a:round/>
              <a:headEnd type="oval" w="med" len="med"/>
              <a:tailEnd type="oval" w="med" len="med"/>
            </a:ln>
          </p:spPr>
        </p:cxnSp>
        <p:pic>
          <p:nvPicPr>
            <p:cNvPr id="2601" name="Google Shape;2601;p119"/>
            <p:cNvPicPr preferRelativeResize="0"/>
            <p:nvPr/>
          </p:nvPicPr>
          <p:blipFill rotWithShape="1">
            <a:blip r:embed="rId3">
              <a:alphaModFix/>
            </a:blip>
            <a:srcRect/>
            <a:stretch/>
          </p:blipFill>
          <p:spPr>
            <a:xfrm flipH="1">
              <a:off x="7363909" y="3879999"/>
              <a:ext cx="419155" cy="368761"/>
            </a:xfrm>
            <a:prstGeom prst="rect">
              <a:avLst/>
            </a:prstGeom>
            <a:noFill/>
            <a:ln>
              <a:noFill/>
            </a:ln>
          </p:spPr>
        </p:pic>
        <p:cxnSp>
          <p:nvCxnSpPr>
            <p:cNvPr id="2602" name="Google Shape;2602;p119"/>
            <p:cNvCxnSpPr/>
            <p:nvPr/>
          </p:nvCxnSpPr>
          <p:spPr>
            <a:xfrm rot="10800000" flipH="1">
              <a:off x="7773086" y="4057813"/>
              <a:ext cx="300482" cy="1"/>
            </a:xfrm>
            <a:prstGeom prst="straightConnector1">
              <a:avLst/>
            </a:prstGeom>
            <a:noFill/>
            <a:ln w="19050" cap="flat" cmpd="sng">
              <a:solidFill>
                <a:schemeClr val="dk1"/>
              </a:solidFill>
              <a:prstDash val="solid"/>
              <a:round/>
              <a:headEnd type="oval" w="med" len="med"/>
              <a:tailEnd type="oval" w="med" len="med"/>
            </a:ln>
          </p:spPr>
        </p:cxnSp>
        <p:sp>
          <p:nvSpPr>
            <p:cNvPr id="2603" name="Google Shape;2603;p119"/>
            <p:cNvSpPr txBox="1"/>
            <p:nvPr/>
          </p:nvSpPr>
          <p:spPr>
            <a:xfrm>
              <a:off x="7277533" y="3672167"/>
              <a:ext cx="553793"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604" name="Google Shape;2604;p119"/>
            <p:cNvCxnSpPr/>
            <p:nvPr/>
          </p:nvCxnSpPr>
          <p:spPr>
            <a:xfrm flipH="1">
              <a:off x="8088735" y="4243462"/>
              <a:ext cx="262745" cy="1"/>
            </a:xfrm>
            <a:prstGeom prst="straightConnector1">
              <a:avLst/>
            </a:prstGeom>
            <a:noFill/>
            <a:ln w="19050" cap="flat" cmpd="sng">
              <a:solidFill>
                <a:schemeClr val="dk1"/>
              </a:solidFill>
              <a:prstDash val="solid"/>
              <a:round/>
              <a:headEnd type="oval" w="med" len="med"/>
              <a:tailEnd type="oval" w="med" len="med"/>
            </a:ln>
          </p:spPr>
        </p:cxnSp>
        <p:cxnSp>
          <p:nvCxnSpPr>
            <p:cNvPr id="2605" name="Google Shape;2605;p119"/>
            <p:cNvCxnSpPr/>
            <p:nvPr/>
          </p:nvCxnSpPr>
          <p:spPr>
            <a:xfrm flipH="1">
              <a:off x="8045958" y="3052962"/>
              <a:ext cx="262745" cy="1"/>
            </a:xfrm>
            <a:prstGeom prst="straightConnector1">
              <a:avLst/>
            </a:prstGeom>
            <a:noFill/>
            <a:ln w="19050" cap="flat" cmpd="sng">
              <a:solidFill>
                <a:schemeClr val="dk1"/>
              </a:solidFill>
              <a:prstDash val="solid"/>
              <a:round/>
              <a:headEnd type="oval" w="med" len="med"/>
              <a:tailEnd type="oval" w="med" len="med"/>
            </a:ln>
          </p:spPr>
        </p:cxnSp>
        <p:cxnSp>
          <p:nvCxnSpPr>
            <p:cNvPr id="2606" name="Google Shape;2606;p119"/>
            <p:cNvCxnSpPr/>
            <p:nvPr/>
          </p:nvCxnSpPr>
          <p:spPr>
            <a:xfrm flipH="1">
              <a:off x="6550234" y="3296160"/>
              <a:ext cx="777637" cy="803147"/>
            </a:xfrm>
            <a:prstGeom prst="straightConnector1">
              <a:avLst/>
            </a:prstGeom>
            <a:noFill/>
            <a:ln w="12700" cap="flat" cmpd="sng">
              <a:solidFill>
                <a:srgbClr val="333333"/>
              </a:solidFill>
              <a:prstDash val="solid"/>
              <a:round/>
              <a:headEnd type="none" w="sm" len="sm"/>
              <a:tailEnd type="none" w="sm" len="sm"/>
            </a:ln>
          </p:spPr>
        </p:cxnSp>
        <p:cxnSp>
          <p:nvCxnSpPr>
            <p:cNvPr id="2607" name="Google Shape;2607;p119"/>
            <p:cNvCxnSpPr/>
            <p:nvPr/>
          </p:nvCxnSpPr>
          <p:spPr>
            <a:xfrm flipH="1">
              <a:off x="6579825" y="4064380"/>
              <a:ext cx="784085" cy="96106"/>
            </a:xfrm>
            <a:prstGeom prst="straightConnector1">
              <a:avLst/>
            </a:prstGeom>
            <a:noFill/>
            <a:ln w="12700" cap="flat" cmpd="sng">
              <a:solidFill>
                <a:srgbClr val="333333"/>
              </a:solidFill>
              <a:prstDash val="solid"/>
              <a:round/>
              <a:headEnd type="none" w="sm" len="sm"/>
              <a:tailEnd type="none" w="sm" len="sm"/>
            </a:ln>
          </p:spPr>
        </p:cxnSp>
        <p:sp>
          <p:nvSpPr>
            <p:cNvPr id="2608" name="Google Shape;2608;p119"/>
            <p:cNvSpPr/>
            <p:nvPr/>
          </p:nvSpPr>
          <p:spPr>
            <a:xfrm>
              <a:off x="6686403" y="3089455"/>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09" name="Google Shape;2609;p119"/>
            <p:cNvSpPr txBox="1"/>
            <p:nvPr/>
          </p:nvSpPr>
          <p:spPr>
            <a:xfrm>
              <a:off x="6413875" y="4322840"/>
              <a:ext cx="1749241"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0:2:2:2:2:2:2:2:2:2</a:t>
              </a:r>
              <a:endParaRPr dirty="0"/>
            </a:p>
          </p:txBody>
        </p:sp>
        <p:sp>
          <p:nvSpPr>
            <p:cNvPr id="2610" name="Google Shape;2610;p119"/>
            <p:cNvSpPr/>
            <p:nvPr/>
          </p:nvSpPr>
          <p:spPr>
            <a:xfrm>
              <a:off x="6727498" y="3202999"/>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11" name="Google Shape;2611;p119"/>
            <p:cNvSpPr/>
            <p:nvPr/>
          </p:nvSpPr>
          <p:spPr>
            <a:xfrm>
              <a:off x="6712984" y="3894263"/>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12" name="Google Shape;2612;p119"/>
            <p:cNvSpPr/>
            <p:nvPr/>
          </p:nvSpPr>
          <p:spPr>
            <a:xfrm>
              <a:off x="6722509" y="4110844"/>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pic>
          <p:nvPicPr>
            <p:cNvPr id="2613" name="Google Shape;2613;p119"/>
            <p:cNvPicPr preferRelativeResize="0"/>
            <p:nvPr/>
          </p:nvPicPr>
          <p:blipFill rotWithShape="1">
            <a:blip r:embed="rId4">
              <a:alphaModFix/>
            </a:blip>
            <a:srcRect/>
            <a:stretch/>
          </p:blipFill>
          <p:spPr>
            <a:xfrm>
              <a:off x="3079788" y="2861701"/>
              <a:ext cx="2576028" cy="1496631"/>
            </a:xfrm>
            <a:prstGeom prst="rect">
              <a:avLst/>
            </a:prstGeom>
            <a:noFill/>
            <a:ln>
              <a:noFill/>
            </a:ln>
          </p:spPr>
        </p:pic>
        <p:pic>
          <p:nvPicPr>
            <p:cNvPr id="2614" name="Google Shape;2614;p119"/>
            <p:cNvPicPr preferRelativeResize="0"/>
            <p:nvPr/>
          </p:nvPicPr>
          <p:blipFill rotWithShape="1">
            <a:blip r:embed="rId5">
              <a:alphaModFix/>
            </a:blip>
            <a:srcRect/>
            <a:stretch/>
          </p:blipFill>
          <p:spPr>
            <a:xfrm>
              <a:off x="6027188" y="3008011"/>
              <a:ext cx="477843" cy="482185"/>
            </a:xfrm>
            <a:prstGeom prst="rect">
              <a:avLst/>
            </a:prstGeom>
            <a:noFill/>
            <a:ln>
              <a:noFill/>
            </a:ln>
          </p:spPr>
        </p:pic>
        <p:pic>
          <p:nvPicPr>
            <p:cNvPr id="2615" name="Google Shape;2615;p119"/>
            <p:cNvPicPr preferRelativeResize="0"/>
            <p:nvPr/>
          </p:nvPicPr>
          <p:blipFill rotWithShape="1">
            <a:blip r:embed="rId5">
              <a:alphaModFix/>
            </a:blip>
            <a:srcRect/>
            <a:stretch/>
          </p:blipFill>
          <p:spPr>
            <a:xfrm>
              <a:off x="6002463" y="3900875"/>
              <a:ext cx="477843" cy="482185"/>
            </a:xfrm>
            <a:prstGeom prst="rect">
              <a:avLst/>
            </a:prstGeom>
            <a:noFill/>
            <a:ln>
              <a:noFill/>
            </a:ln>
          </p:spPr>
        </p:pic>
        <p:sp>
          <p:nvSpPr>
            <p:cNvPr id="2616" name="Google Shape;2616;p119"/>
            <p:cNvSpPr txBox="1"/>
            <p:nvPr/>
          </p:nvSpPr>
          <p:spPr>
            <a:xfrm>
              <a:off x="5687858" y="2861703"/>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PE2</a:t>
              </a:r>
              <a:endParaRPr dirty="0"/>
            </a:p>
          </p:txBody>
        </p:sp>
        <p:sp>
          <p:nvSpPr>
            <p:cNvPr id="2617" name="Google Shape;2617;p119"/>
            <p:cNvSpPr/>
            <p:nvPr/>
          </p:nvSpPr>
          <p:spPr>
            <a:xfrm>
              <a:off x="6670826" y="3830363"/>
              <a:ext cx="122451" cy="460604"/>
            </a:xfrm>
            <a:prstGeom prst="roundRect">
              <a:avLst>
                <a:gd name="adj" fmla="val 50000"/>
              </a:avLst>
            </a:prstGeom>
            <a:noFill/>
            <a:ln w="9525" cap="flat" cmpd="sng">
              <a:solidFill>
                <a:srgbClr val="183750"/>
              </a:solidFill>
              <a:prstDash val="dashDot"/>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18" name="Google Shape;2618;p119"/>
            <p:cNvSpPr/>
            <p:nvPr/>
          </p:nvSpPr>
          <p:spPr>
            <a:xfrm>
              <a:off x="6727498" y="3397399"/>
              <a:ext cx="41959" cy="38744"/>
            </a:xfrm>
            <a:prstGeom prst="ellipse">
              <a:avLst/>
            </a:prstGeom>
            <a:solidFill>
              <a:srgbClr val="002060"/>
            </a:solidFill>
            <a:ln w="9525" cap="flat" cmpd="sng">
              <a:solidFill>
                <a:srgbClr val="24542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19" name="Google Shape;2619;p119"/>
            <p:cNvSpPr txBox="1"/>
            <p:nvPr/>
          </p:nvSpPr>
          <p:spPr>
            <a:xfrm>
              <a:off x="5673464" y="4200239"/>
              <a:ext cx="474810"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PE3</a:t>
              </a:r>
              <a:endParaRPr dirty="0"/>
            </a:p>
          </p:txBody>
        </p:sp>
        <p:sp>
          <p:nvSpPr>
            <p:cNvPr id="2620" name="Google Shape;2620;p119"/>
            <p:cNvSpPr txBox="1"/>
            <p:nvPr/>
          </p:nvSpPr>
          <p:spPr>
            <a:xfrm>
              <a:off x="2191165" y="3987725"/>
              <a:ext cx="571007"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PE1</a:t>
              </a:r>
              <a:endParaRPr dirty="0"/>
            </a:p>
          </p:txBody>
        </p:sp>
        <p:pic>
          <p:nvPicPr>
            <p:cNvPr id="2621" name="Google Shape;2621;p119"/>
            <p:cNvPicPr preferRelativeResize="0"/>
            <p:nvPr/>
          </p:nvPicPr>
          <p:blipFill rotWithShape="1">
            <a:blip r:embed="rId5">
              <a:alphaModFix/>
            </a:blip>
            <a:srcRect/>
            <a:stretch/>
          </p:blipFill>
          <p:spPr>
            <a:xfrm>
              <a:off x="2228647" y="3557265"/>
              <a:ext cx="477843" cy="482185"/>
            </a:xfrm>
            <a:prstGeom prst="rect">
              <a:avLst/>
            </a:prstGeom>
            <a:noFill/>
            <a:ln>
              <a:noFill/>
            </a:ln>
          </p:spPr>
        </p:pic>
        <p:sp>
          <p:nvSpPr>
            <p:cNvPr id="2622" name="Google Shape;2622;p119"/>
            <p:cNvSpPr/>
            <p:nvPr/>
          </p:nvSpPr>
          <p:spPr>
            <a:xfrm flipH="1">
              <a:off x="2142970" y="3752983"/>
              <a:ext cx="187398"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23" name="Google Shape;2623;p119"/>
            <p:cNvSpPr txBox="1"/>
            <p:nvPr/>
          </p:nvSpPr>
          <p:spPr>
            <a:xfrm>
              <a:off x="3424598" y="4065937"/>
              <a:ext cx="1886408" cy="44373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a:t>
              </a:r>
              <a:endParaRPr sz="1200" dirty="0">
                <a:solidFill>
                  <a:srgbClr val="163058"/>
                </a:solidFill>
                <a:latin typeface="Helvetica Neue"/>
                <a:ea typeface="Helvetica Neue"/>
                <a:cs typeface="Helvetica Neue"/>
                <a:sym typeface="Helvetica Neue"/>
              </a:endParaRPr>
            </a:p>
          </p:txBody>
        </p:sp>
        <p:cxnSp>
          <p:nvCxnSpPr>
            <p:cNvPr id="2624" name="Google Shape;2624;p119"/>
            <p:cNvCxnSpPr/>
            <p:nvPr/>
          </p:nvCxnSpPr>
          <p:spPr>
            <a:xfrm rot="10800000" flipH="1">
              <a:off x="2704494" y="3778872"/>
              <a:ext cx="464524" cy="11317"/>
            </a:xfrm>
            <a:prstGeom prst="straightConnector1">
              <a:avLst/>
            </a:prstGeom>
            <a:noFill/>
            <a:ln w="19050" cap="flat" cmpd="sng">
              <a:solidFill>
                <a:srgbClr val="C3C3C3"/>
              </a:solidFill>
              <a:prstDash val="solid"/>
              <a:round/>
              <a:headEnd type="none" w="sm" len="sm"/>
              <a:tailEnd type="none" w="sm" len="sm"/>
            </a:ln>
          </p:spPr>
        </p:cxnSp>
        <p:cxnSp>
          <p:nvCxnSpPr>
            <p:cNvPr id="2625" name="Google Shape;2625;p119"/>
            <p:cNvCxnSpPr/>
            <p:nvPr/>
          </p:nvCxnSpPr>
          <p:spPr>
            <a:xfrm rot="10800000" flipH="1">
              <a:off x="5323427" y="3249104"/>
              <a:ext cx="703761" cy="133498"/>
            </a:xfrm>
            <a:prstGeom prst="straightConnector1">
              <a:avLst/>
            </a:prstGeom>
            <a:noFill/>
            <a:ln w="19050" cap="flat" cmpd="sng">
              <a:solidFill>
                <a:srgbClr val="C3C3C3"/>
              </a:solidFill>
              <a:prstDash val="solid"/>
              <a:round/>
              <a:headEnd type="none" w="sm" len="sm"/>
              <a:tailEnd type="none" w="sm" len="sm"/>
            </a:ln>
          </p:spPr>
        </p:cxnSp>
        <p:cxnSp>
          <p:nvCxnSpPr>
            <p:cNvPr id="2626" name="Google Shape;2626;p119"/>
            <p:cNvCxnSpPr/>
            <p:nvPr/>
          </p:nvCxnSpPr>
          <p:spPr>
            <a:xfrm>
              <a:off x="5578979" y="4058719"/>
              <a:ext cx="423483" cy="83248"/>
            </a:xfrm>
            <a:prstGeom prst="straightConnector1">
              <a:avLst/>
            </a:prstGeom>
            <a:noFill/>
            <a:ln w="19050" cap="flat" cmpd="sng">
              <a:solidFill>
                <a:srgbClr val="C3C3C3"/>
              </a:solidFill>
              <a:prstDash val="solid"/>
              <a:round/>
              <a:headEnd type="none" w="sm" len="sm"/>
              <a:tailEnd type="none" w="sm" len="sm"/>
            </a:ln>
          </p:spPr>
        </p:cxnSp>
        <p:sp>
          <p:nvSpPr>
            <p:cNvPr id="2627" name="Google Shape;2627;p119"/>
            <p:cNvSpPr/>
            <p:nvPr/>
          </p:nvSpPr>
          <p:spPr>
            <a:xfrm>
              <a:off x="2572185" y="3283385"/>
              <a:ext cx="3826267" cy="47248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11125"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28" name="Google Shape;2628;p119"/>
            <p:cNvSpPr/>
            <p:nvPr/>
          </p:nvSpPr>
          <p:spPr>
            <a:xfrm>
              <a:off x="2278602" y="3271869"/>
              <a:ext cx="4178969" cy="490041"/>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29" name="Google Shape;2629;p119"/>
            <p:cNvSpPr/>
            <p:nvPr/>
          </p:nvSpPr>
          <p:spPr>
            <a:xfrm rot="10800000" flipH="1">
              <a:off x="2603479" y="3876789"/>
              <a:ext cx="3803832" cy="128960"/>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20650"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30" name="Google Shape;2630;p119"/>
            <p:cNvSpPr/>
            <p:nvPr/>
          </p:nvSpPr>
          <p:spPr>
            <a:xfrm rot="10800000" flipH="1">
              <a:off x="2278420" y="3883143"/>
              <a:ext cx="4144304" cy="143958"/>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rgbClr val="18375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31" name="Google Shape;2631;p119"/>
            <p:cNvSpPr txBox="1"/>
            <p:nvPr/>
          </p:nvSpPr>
          <p:spPr>
            <a:xfrm>
              <a:off x="6360043" y="2854966"/>
              <a:ext cx="2007732" cy="276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accent1"/>
                </a:buClr>
                <a:buSzPts val="1200"/>
                <a:buFont typeface="Arial"/>
                <a:buNone/>
              </a:pPr>
              <a:r>
                <a:rPr lang="en-US" sz="1200" b="0" i="0" u="none" strike="noStrike" cap="none" dirty="0">
                  <a:solidFill>
                    <a:schemeClr val="accent1"/>
                  </a:solidFill>
                  <a:latin typeface="Arial"/>
                  <a:ea typeface="Arial"/>
                  <a:cs typeface="Arial"/>
                  <a:sym typeface="Arial"/>
                </a:rPr>
                <a:t>ESI  0:1:1:1:1:1:1:1:1:1</a:t>
              </a:r>
              <a:endParaRPr sz="1200" b="0" i="0" u="none" strike="noStrike" cap="none" dirty="0">
                <a:solidFill>
                  <a:schemeClr val="accent1"/>
                </a:solidFill>
                <a:latin typeface="Arial"/>
                <a:ea typeface="Arial"/>
                <a:cs typeface="Arial"/>
                <a:sym typeface="Arial"/>
              </a:endParaRPr>
            </a:p>
          </p:txBody>
        </p:sp>
        <p:cxnSp>
          <p:nvCxnSpPr>
            <p:cNvPr id="2632" name="Google Shape;2632;p119"/>
            <p:cNvCxnSpPr/>
            <p:nvPr/>
          </p:nvCxnSpPr>
          <p:spPr>
            <a:xfrm rot="10800000">
              <a:off x="961647" y="3328033"/>
              <a:ext cx="3936" cy="463117"/>
            </a:xfrm>
            <a:prstGeom prst="straightConnector1">
              <a:avLst/>
            </a:prstGeom>
            <a:noFill/>
            <a:ln w="19050" cap="flat" cmpd="sng">
              <a:solidFill>
                <a:schemeClr val="dk1"/>
              </a:solidFill>
              <a:prstDash val="solid"/>
              <a:round/>
              <a:headEnd type="oval" w="med" len="med"/>
              <a:tailEnd type="oval" w="med" len="med"/>
            </a:ln>
          </p:spPr>
        </p:cxnSp>
        <p:cxnSp>
          <p:nvCxnSpPr>
            <p:cNvPr id="2633" name="Google Shape;2633;p119"/>
            <p:cNvCxnSpPr/>
            <p:nvPr/>
          </p:nvCxnSpPr>
          <p:spPr>
            <a:xfrm flipH="1">
              <a:off x="707308" y="3792605"/>
              <a:ext cx="257399" cy="1"/>
            </a:xfrm>
            <a:prstGeom prst="straightConnector1">
              <a:avLst/>
            </a:prstGeom>
            <a:noFill/>
            <a:ln w="19050" cap="flat" cmpd="sng">
              <a:solidFill>
                <a:schemeClr val="dk1"/>
              </a:solidFill>
              <a:prstDash val="solid"/>
              <a:round/>
              <a:headEnd type="oval" w="med" len="med"/>
              <a:tailEnd type="oval" w="med" len="med"/>
            </a:ln>
          </p:spPr>
        </p:cxnSp>
        <p:sp>
          <p:nvSpPr>
            <p:cNvPr id="2634" name="Google Shape;2634;p119"/>
            <p:cNvSpPr txBox="1"/>
            <p:nvPr/>
          </p:nvSpPr>
          <p:spPr>
            <a:xfrm flipH="1">
              <a:off x="187421" y="3254908"/>
              <a:ext cx="603734"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635" name="Google Shape;2635;p119"/>
            <p:cNvSpPr txBox="1"/>
            <p:nvPr/>
          </p:nvSpPr>
          <p:spPr>
            <a:xfrm flipH="1">
              <a:off x="186332" y="3711787"/>
              <a:ext cx="605912"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2</a:t>
              </a:r>
              <a:endParaRPr sz="750" dirty="0">
                <a:solidFill>
                  <a:schemeClr val="dk1"/>
                </a:solidFill>
                <a:latin typeface="Arial"/>
                <a:ea typeface="Arial"/>
                <a:cs typeface="Arial"/>
                <a:sym typeface="Arial"/>
              </a:endParaRPr>
            </a:p>
          </p:txBody>
        </p:sp>
        <p:cxnSp>
          <p:nvCxnSpPr>
            <p:cNvPr id="2636" name="Google Shape;2636;p119"/>
            <p:cNvCxnSpPr/>
            <p:nvPr/>
          </p:nvCxnSpPr>
          <p:spPr>
            <a:xfrm rot="10800000" flipH="1">
              <a:off x="924177" y="4132140"/>
              <a:ext cx="6044" cy="383768"/>
            </a:xfrm>
            <a:prstGeom prst="straightConnector1">
              <a:avLst/>
            </a:prstGeom>
            <a:noFill/>
            <a:ln w="19050" cap="flat" cmpd="sng">
              <a:solidFill>
                <a:schemeClr val="dk1"/>
              </a:solidFill>
              <a:prstDash val="solid"/>
              <a:round/>
              <a:headEnd type="oval" w="med" len="med"/>
              <a:tailEnd type="oval" w="med" len="med"/>
            </a:ln>
          </p:spPr>
        </p:cxnSp>
        <p:cxnSp>
          <p:nvCxnSpPr>
            <p:cNvPr id="2637" name="Google Shape;2637;p119"/>
            <p:cNvCxnSpPr/>
            <p:nvPr/>
          </p:nvCxnSpPr>
          <p:spPr>
            <a:xfrm flipH="1">
              <a:off x="667697" y="4132140"/>
              <a:ext cx="257399" cy="1"/>
            </a:xfrm>
            <a:prstGeom prst="straightConnector1">
              <a:avLst/>
            </a:prstGeom>
            <a:noFill/>
            <a:ln w="19050" cap="flat" cmpd="sng">
              <a:solidFill>
                <a:schemeClr val="dk1"/>
              </a:solidFill>
              <a:prstDash val="solid"/>
              <a:round/>
              <a:headEnd type="oval" w="med" len="med"/>
              <a:tailEnd type="oval" w="med" len="med"/>
            </a:ln>
          </p:spPr>
        </p:cxnSp>
        <p:sp>
          <p:nvSpPr>
            <p:cNvPr id="2638" name="Google Shape;2638;p119"/>
            <p:cNvSpPr txBox="1"/>
            <p:nvPr/>
          </p:nvSpPr>
          <p:spPr>
            <a:xfrm flipH="1">
              <a:off x="123190" y="4045368"/>
              <a:ext cx="603735"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1</a:t>
              </a:r>
              <a:endParaRPr sz="750" dirty="0">
                <a:solidFill>
                  <a:schemeClr val="dk1"/>
                </a:solidFill>
                <a:latin typeface="Arial"/>
                <a:ea typeface="Arial"/>
                <a:cs typeface="Arial"/>
                <a:sym typeface="Arial"/>
              </a:endParaRPr>
            </a:p>
          </p:txBody>
        </p:sp>
        <p:sp>
          <p:nvSpPr>
            <p:cNvPr id="2639" name="Google Shape;2639;p119"/>
            <p:cNvSpPr txBox="1"/>
            <p:nvPr/>
          </p:nvSpPr>
          <p:spPr>
            <a:xfrm flipH="1">
              <a:off x="137529" y="4430323"/>
              <a:ext cx="605912" cy="158697"/>
            </a:xfrm>
            <a:prstGeom prst="rect">
              <a:avLst/>
            </a:prstGeom>
            <a:noFill/>
            <a:ln>
              <a:noFill/>
            </a:ln>
          </p:spPr>
          <p:txBody>
            <a:bodyPr spcFirstLastPara="1" wrap="square" lIns="42850" tIns="21425" rIns="42850" bIns="21425" anchor="t" anchorCtr="0">
              <a:noAutofit/>
            </a:bodyPr>
            <a:lstStyle/>
            <a:p>
              <a:pPr marL="0" marR="0" lvl="0" indent="0" algn="ctr" rtl="0">
                <a:spcBef>
                  <a:spcPts val="0"/>
                </a:spcBef>
                <a:spcAft>
                  <a:spcPts val="0"/>
                </a:spcAft>
                <a:buNone/>
              </a:pPr>
              <a:r>
                <a:rPr lang="en-US" sz="750" dirty="0">
                  <a:solidFill>
                    <a:schemeClr val="dk1"/>
                  </a:solidFill>
                  <a:latin typeface="Arial"/>
                  <a:ea typeface="Arial"/>
                  <a:cs typeface="Arial"/>
                  <a:sym typeface="Arial"/>
                </a:rPr>
                <a:t>VLAN 3</a:t>
              </a:r>
              <a:endParaRPr sz="750" dirty="0">
                <a:solidFill>
                  <a:schemeClr val="dk1"/>
                </a:solidFill>
                <a:latin typeface="Arial"/>
                <a:ea typeface="Arial"/>
                <a:cs typeface="Arial"/>
                <a:sym typeface="Arial"/>
              </a:endParaRPr>
            </a:p>
          </p:txBody>
        </p:sp>
        <p:cxnSp>
          <p:nvCxnSpPr>
            <p:cNvPr id="2640" name="Google Shape;2640;p119"/>
            <p:cNvCxnSpPr/>
            <p:nvPr/>
          </p:nvCxnSpPr>
          <p:spPr>
            <a:xfrm>
              <a:off x="1584839" y="3586529"/>
              <a:ext cx="567589" cy="188936"/>
            </a:xfrm>
            <a:prstGeom prst="straightConnector1">
              <a:avLst/>
            </a:prstGeom>
            <a:noFill/>
            <a:ln w="12700" cap="flat" cmpd="sng">
              <a:solidFill>
                <a:srgbClr val="333333"/>
              </a:solidFill>
              <a:prstDash val="solid"/>
              <a:round/>
              <a:headEnd type="none" w="sm" len="sm"/>
              <a:tailEnd type="none" w="sm" len="sm"/>
            </a:ln>
          </p:spPr>
        </p:cxnSp>
        <p:cxnSp>
          <p:nvCxnSpPr>
            <p:cNvPr id="2641" name="Google Shape;2641;p119"/>
            <p:cNvCxnSpPr/>
            <p:nvPr/>
          </p:nvCxnSpPr>
          <p:spPr>
            <a:xfrm rot="10800000" flipH="1">
              <a:off x="1581327" y="3924207"/>
              <a:ext cx="589645" cy="416350"/>
            </a:xfrm>
            <a:prstGeom prst="straightConnector1">
              <a:avLst/>
            </a:prstGeom>
            <a:noFill/>
            <a:ln w="12700" cap="flat" cmpd="sng">
              <a:solidFill>
                <a:srgbClr val="333333"/>
              </a:solidFill>
              <a:prstDash val="solid"/>
              <a:round/>
              <a:headEnd type="none" w="sm" len="sm"/>
              <a:tailEnd type="none" w="sm" len="sm"/>
            </a:ln>
          </p:spPr>
        </p:cxnSp>
        <p:sp>
          <p:nvSpPr>
            <p:cNvPr id="2642" name="Google Shape;2642;p119"/>
            <p:cNvSpPr txBox="1"/>
            <p:nvPr/>
          </p:nvSpPr>
          <p:spPr>
            <a:xfrm flipH="1">
              <a:off x="1103972" y="3707440"/>
              <a:ext cx="605091" cy="36305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CE1</a:t>
              </a:r>
              <a:endParaRPr dirty="0"/>
            </a:p>
          </p:txBody>
        </p:sp>
        <p:pic>
          <p:nvPicPr>
            <p:cNvPr id="2643" name="Google Shape;2643;p119"/>
            <p:cNvPicPr preferRelativeResize="0"/>
            <p:nvPr/>
          </p:nvPicPr>
          <p:blipFill rotWithShape="1">
            <a:blip r:embed="rId6">
              <a:alphaModFix/>
            </a:blip>
            <a:srcRect/>
            <a:stretch/>
          </p:blipFill>
          <p:spPr>
            <a:xfrm>
              <a:off x="1204013" y="3402148"/>
              <a:ext cx="380826" cy="368761"/>
            </a:xfrm>
            <a:prstGeom prst="rect">
              <a:avLst/>
            </a:prstGeom>
            <a:noFill/>
            <a:ln>
              <a:noFill/>
            </a:ln>
          </p:spPr>
        </p:pic>
        <p:cxnSp>
          <p:nvCxnSpPr>
            <p:cNvPr id="2644" name="Google Shape;2644;p119"/>
            <p:cNvCxnSpPr/>
            <p:nvPr/>
          </p:nvCxnSpPr>
          <p:spPr>
            <a:xfrm rot="10800000">
              <a:off x="975843" y="3586528"/>
              <a:ext cx="228170" cy="1"/>
            </a:xfrm>
            <a:prstGeom prst="straightConnector1">
              <a:avLst/>
            </a:prstGeom>
            <a:noFill/>
            <a:ln w="19050" cap="flat" cmpd="sng">
              <a:solidFill>
                <a:schemeClr val="dk1"/>
              </a:solidFill>
              <a:prstDash val="solid"/>
              <a:round/>
              <a:headEnd type="oval" w="med" len="med"/>
              <a:tailEnd type="oval" w="med" len="med"/>
            </a:ln>
          </p:spPr>
        </p:cxnSp>
        <p:pic>
          <p:nvPicPr>
            <p:cNvPr id="2645" name="Google Shape;2645;p119"/>
            <p:cNvPicPr preferRelativeResize="0"/>
            <p:nvPr/>
          </p:nvPicPr>
          <p:blipFill rotWithShape="1">
            <a:blip r:embed="rId6">
              <a:alphaModFix/>
            </a:blip>
            <a:srcRect/>
            <a:stretch/>
          </p:blipFill>
          <p:spPr>
            <a:xfrm>
              <a:off x="1200501" y="4156176"/>
              <a:ext cx="380826" cy="368761"/>
            </a:xfrm>
            <a:prstGeom prst="rect">
              <a:avLst/>
            </a:prstGeom>
            <a:noFill/>
            <a:ln>
              <a:noFill/>
            </a:ln>
          </p:spPr>
        </p:pic>
        <p:cxnSp>
          <p:nvCxnSpPr>
            <p:cNvPr id="2646" name="Google Shape;2646;p119"/>
            <p:cNvCxnSpPr/>
            <p:nvPr/>
          </p:nvCxnSpPr>
          <p:spPr>
            <a:xfrm rot="10800000">
              <a:off x="936562" y="4333990"/>
              <a:ext cx="273005" cy="1"/>
            </a:xfrm>
            <a:prstGeom prst="straightConnector1">
              <a:avLst/>
            </a:prstGeom>
            <a:noFill/>
            <a:ln w="19050" cap="flat" cmpd="sng">
              <a:solidFill>
                <a:schemeClr val="dk1"/>
              </a:solidFill>
              <a:prstDash val="solid"/>
              <a:round/>
              <a:headEnd type="oval" w="med" len="med"/>
              <a:tailEnd type="oval" w="med" len="med"/>
            </a:ln>
          </p:spPr>
        </p:cxnSp>
        <p:sp>
          <p:nvSpPr>
            <p:cNvPr id="2647" name="Google Shape;2647;p119"/>
            <p:cNvSpPr txBox="1"/>
            <p:nvPr/>
          </p:nvSpPr>
          <p:spPr>
            <a:xfrm flipH="1">
              <a:off x="1117983" y="3955658"/>
              <a:ext cx="503152" cy="276999"/>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1200"/>
                <a:buFont typeface="Arial"/>
                <a:buNone/>
              </a:pPr>
              <a:r>
                <a:rPr lang="en-US" sz="1200" b="0" i="0" u="none" strike="noStrike" cap="none" dirty="0">
                  <a:solidFill>
                    <a:srgbClr val="333333"/>
                  </a:solidFill>
                  <a:latin typeface="Arial"/>
                  <a:ea typeface="Arial"/>
                  <a:cs typeface="Arial"/>
                  <a:sym typeface="Arial"/>
                </a:rPr>
                <a:t>CE2</a:t>
              </a:r>
              <a:endParaRPr dirty="0"/>
            </a:p>
          </p:txBody>
        </p:sp>
        <p:cxnSp>
          <p:nvCxnSpPr>
            <p:cNvPr id="2648" name="Google Shape;2648;p119"/>
            <p:cNvCxnSpPr/>
            <p:nvPr/>
          </p:nvCxnSpPr>
          <p:spPr>
            <a:xfrm>
              <a:off x="684064" y="4519639"/>
              <a:ext cx="238718" cy="1"/>
            </a:xfrm>
            <a:prstGeom prst="straightConnector1">
              <a:avLst/>
            </a:prstGeom>
            <a:noFill/>
            <a:ln w="19050" cap="flat" cmpd="sng">
              <a:solidFill>
                <a:schemeClr val="dk1"/>
              </a:solidFill>
              <a:prstDash val="solid"/>
              <a:round/>
              <a:headEnd type="oval" w="med" len="med"/>
              <a:tailEnd type="oval" w="med" len="med"/>
            </a:ln>
          </p:spPr>
        </p:cxnSp>
        <p:cxnSp>
          <p:nvCxnSpPr>
            <p:cNvPr id="2649" name="Google Shape;2649;p119"/>
            <p:cNvCxnSpPr/>
            <p:nvPr/>
          </p:nvCxnSpPr>
          <p:spPr>
            <a:xfrm>
              <a:off x="722929" y="3329139"/>
              <a:ext cx="238718" cy="1"/>
            </a:xfrm>
            <a:prstGeom prst="straightConnector1">
              <a:avLst/>
            </a:prstGeom>
            <a:noFill/>
            <a:ln w="19050" cap="flat" cmpd="sng">
              <a:solidFill>
                <a:schemeClr val="dk1"/>
              </a:solidFill>
              <a:prstDash val="solid"/>
              <a:round/>
              <a:headEnd type="oval" w="med" len="med"/>
              <a:tailEnd type="oval" w="med" len="med"/>
            </a:ln>
          </p:spPr>
        </p:cxnSp>
        <p:sp>
          <p:nvSpPr>
            <p:cNvPr id="2650" name="Google Shape;2650;p119"/>
            <p:cNvSpPr/>
            <p:nvPr/>
          </p:nvSpPr>
          <p:spPr>
            <a:xfrm>
              <a:off x="6631023" y="3598981"/>
              <a:ext cx="466794" cy="43088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200" b="1" dirty="0">
                  <a:solidFill>
                    <a:srgbClr val="535353"/>
                  </a:solidFill>
                  <a:latin typeface="Gill Sans"/>
                  <a:ea typeface="Gill Sans"/>
                  <a:cs typeface="Gill Sans"/>
                  <a:sym typeface="Gill Sans"/>
                </a:rPr>
                <a:t>❌</a:t>
              </a:r>
              <a:endParaRPr dirty="0"/>
            </a:p>
          </p:txBody>
        </p:sp>
        <p:sp>
          <p:nvSpPr>
            <p:cNvPr id="2651" name="Google Shape;2651;p119"/>
            <p:cNvSpPr txBox="1"/>
            <p:nvPr/>
          </p:nvSpPr>
          <p:spPr>
            <a:xfrm>
              <a:off x="6340277" y="3796858"/>
              <a:ext cx="447558" cy="2154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800"/>
                <a:buFont typeface="Arial"/>
                <a:buNone/>
              </a:pPr>
              <a:r>
                <a:rPr lang="en-US" sz="800" b="1" i="0" u="none" strike="noStrike" cap="none" dirty="0">
                  <a:solidFill>
                    <a:srgbClr val="333333"/>
                  </a:solidFill>
                  <a:latin typeface="Arial"/>
                  <a:ea typeface="Arial"/>
                  <a:cs typeface="Arial"/>
                  <a:sym typeface="Arial"/>
                </a:rPr>
                <a:t>ETH1</a:t>
              </a:r>
              <a:endParaRPr sz="800" b="1" i="0" u="none" strike="noStrike" cap="none" dirty="0">
                <a:solidFill>
                  <a:srgbClr val="333333"/>
                </a:solidFill>
                <a:latin typeface="Arial"/>
                <a:ea typeface="Arial"/>
                <a:cs typeface="Arial"/>
                <a:sym typeface="Arial"/>
              </a:endParaRPr>
            </a:p>
          </p:txBody>
        </p:sp>
        <p:sp>
          <p:nvSpPr>
            <p:cNvPr id="2652" name="Google Shape;2652;p119"/>
            <p:cNvSpPr txBox="1"/>
            <p:nvPr/>
          </p:nvSpPr>
          <p:spPr>
            <a:xfrm>
              <a:off x="6507565" y="4118643"/>
              <a:ext cx="447559" cy="215444"/>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333333"/>
                </a:buClr>
                <a:buSzPts val="800"/>
                <a:buFont typeface="Arial"/>
                <a:buNone/>
              </a:pPr>
              <a:r>
                <a:rPr lang="en-US" sz="800" b="1" i="0" u="none" strike="noStrike" cap="none" dirty="0">
                  <a:solidFill>
                    <a:srgbClr val="333333"/>
                  </a:solidFill>
                  <a:latin typeface="Arial"/>
                  <a:ea typeface="Arial"/>
                  <a:cs typeface="Arial"/>
                  <a:sym typeface="Arial"/>
                </a:rPr>
                <a:t>ETH2</a:t>
              </a:r>
              <a:endParaRPr dirty="0"/>
            </a:p>
          </p:txBody>
        </p:sp>
        <p:sp>
          <p:nvSpPr>
            <p:cNvPr id="2653" name="Google Shape;2653;p119"/>
            <p:cNvSpPr/>
            <p:nvPr/>
          </p:nvSpPr>
          <p:spPr>
            <a:xfrm>
              <a:off x="2393797" y="3173885"/>
              <a:ext cx="4019137" cy="47248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11125"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54" name="Google Shape;2654;p119"/>
            <p:cNvSpPr/>
            <p:nvPr/>
          </p:nvSpPr>
          <p:spPr>
            <a:xfrm>
              <a:off x="2320186" y="3163517"/>
              <a:ext cx="4144304" cy="490041"/>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55" name="Google Shape;2655;p119"/>
            <p:cNvSpPr/>
            <p:nvPr/>
          </p:nvSpPr>
          <p:spPr>
            <a:xfrm>
              <a:off x="6407411" y="3044534"/>
              <a:ext cx="202063" cy="173039"/>
            </a:xfrm>
            <a:prstGeom prst="ellipse">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56" name="Google Shape;2656;p119"/>
            <p:cNvSpPr/>
            <p:nvPr/>
          </p:nvSpPr>
          <p:spPr>
            <a:xfrm>
              <a:off x="6559713" y="3363742"/>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57" name="Google Shape;2657;p119"/>
            <p:cNvSpPr/>
            <p:nvPr/>
          </p:nvSpPr>
          <p:spPr>
            <a:xfrm rot="-533957">
              <a:off x="4653556" y="3584081"/>
              <a:ext cx="840558"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658" name="Google Shape;2658;p119"/>
            <p:cNvSpPr txBox="1"/>
            <p:nvPr/>
          </p:nvSpPr>
          <p:spPr>
            <a:xfrm rot="-459256">
              <a:off x="4595784" y="3544580"/>
              <a:ext cx="95610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100</a:t>
              </a:r>
              <a:r>
                <a:rPr lang="en-US" sz="900" dirty="0">
                  <a:solidFill>
                    <a:srgbClr val="163058"/>
                  </a:solidFill>
                  <a:latin typeface="Helvetica Neue"/>
                  <a:ea typeface="Helvetica Neue"/>
                  <a:cs typeface="Helvetica Neue"/>
                  <a:sym typeface="Helvetica Neue"/>
                </a:rPr>
                <a:t> </a:t>
              </a:r>
              <a:endParaRPr dirty="0"/>
            </a:p>
          </p:txBody>
        </p:sp>
        <p:sp>
          <p:nvSpPr>
            <p:cNvPr id="2659" name="Google Shape;2659;p119"/>
            <p:cNvSpPr/>
            <p:nvPr/>
          </p:nvSpPr>
          <p:spPr>
            <a:xfrm rot="116361">
              <a:off x="4652216" y="3820807"/>
              <a:ext cx="840558" cy="151831"/>
            </a:xfrm>
            <a:prstGeom prst="roundRect">
              <a:avLst>
                <a:gd name="adj" fmla="val 16667"/>
              </a:avLst>
            </a:prstGeom>
            <a:solidFill>
              <a:schemeClr val="lt1"/>
            </a:solidFill>
            <a:ln w="9525" cap="flat" cmpd="sng">
              <a:solidFill>
                <a:srgbClr val="1D4868"/>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660" name="Google Shape;2660;p119"/>
            <p:cNvSpPr txBox="1"/>
            <p:nvPr/>
          </p:nvSpPr>
          <p:spPr>
            <a:xfrm rot="191062">
              <a:off x="4594444" y="3781306"/>
              <a:ext cx="95610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rgbClr val="163058"/>
                  </a:solidFill>
                  <a:latin typeface="Helvetica Neue"/>
                  <a:ea typeface="Helvetica Neue"/>
                  <a:cs typeface="Helvetica Neue"/>
                  <a:sym typeface="Helvetica Neue"/>
                </a:rPr>
                <a:t>VPWS ID 200</a:t>
              </a:r>
              <a:r>
                <a:rPr lang="en-US" sz="900" dirty="0">
                  <a:solidFill>
                    <a:srgbClr val="163058"/>
                  </a:solidFill>
                  <a:latin typeface="Helvetica Neue"/>
                  <a:ea typeface="Helvetica Neue"/>
                  <a:cs typeface="Helvetica Neue"/>
                  <a:sym typeface="Helvetica Neue"/>
                </a:rPr>
                <a:t> </a:t>
              </a:r>
              <a:endParaRPr dirty="0"/>
            </a:p>
          </p:txBody>
        </p:sp>
        <p:sp>
          <p:nvSpPr>
            <p:cNvPr id="2661" name="Google Shape;2661;p119"/>
            <p:cNvSpPr/>
            <p:nvPr/>
          </p:nvSpPr>
          <p:spPr>
            <a:xfrm rot="10800000" flipH="1">
              <a:off x="2596500" y="4014142"/>
              <a:ext cx="3803832" cy="183173"/>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111125" cap="rnd" cmpd="sng">
              <a:solidFill>
                <a:srgbClr val="D8D8D8"/>
              </a:solidFill>
              <a:prstDash val="solid"/>
              <a:round/>
              <a:headEnd type="none" w="sm" len="sm"/>
              <a:tailEnd type="none" w="sm" len="sm"/>
            </a:ln>
            <a:effectLst>
              <a:outerShdw blurRad="50800" dist="38100" dir="2700000" algn="tl" rotWithShape="0">
                <a:srgbClr val="FFFFFF">
                  <a:alpha val="4274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400" b="1" dirty="0">
                <a:solidFill>
                  <a:srgbClr val="333333"/>
                </a:solidFill>
                <a:latin typeface="Arial"/>
                <a:ea typeface="Arial"/>
                <a:cs typeface="Arial"/>
                <a:sym typeface="Arial"/>
              </a:endParaRPr>
            </a:p>
          </p:txBody>
        </p:sp>
        <p:sp>
          <p:nvSpPr>
            <p:cNvPr id="2662" name="Google Shape;2662;p119"/>
            <p:cNvSpPr/>
            <p:nvPr/>
          </p:nvSpPr>
          <p:spPr>
            <a:xfrm rot="10800000" flipH="1">
              <a:off x="2338719" y="4002021"/>
              <a:ext cx="4034816" cy="204476"/>
            </a:xfrm>
            <a:custGeom>
              <a:avLst/>
              <a:gdLst/>
              <a:ahLst/>
              <a:cxnLst/>
              <a:rect l="l" t="t" r="r" b="b"/>
              <a:pathLst>
                <a:path w="4187306" h="377584" extrusionOk="0">
                  <a:moveTo>
                    <a:pt x="0" y="377584"/>
                  </a:moveTo>
                  <a:cubicBezTo>
                    <a:pt x="919071" y="362328"/>
                    <a:pt x="1871361" y="401465"/>
                    <a:pt x="2780095" y="263165"/>
                  </a:cubicBezTo>
                  <a:cubicBezTo>
                    <a:pt x="3569505" y="143025"/>
                    <a:pt x="3897474" y="55303"/>
                    <a:pt x="4187306" y="0"/>
                  </a:cubicBezTo>
                </a:path>
              </a:pathLst>
            </a:custGeom>
            <a:noFill/>
            <a:ln w="285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333333"/>
                </a:solidFill>
                <a:latin typeface="Arial"/>
                <a:ea typeface="Arial"/>
                <a:cs typeface="Arial"/>
                <a:sym typeface="Arial"/>
              </a:endParaRPr>
            </a:p>
          </p:txBody>
        </p:sp>
        <p:sp>
          <p:nvSpPr>
            <p:cNvPr id="2663" name="Google Shape;2663;p119"/>
            <p:cNvSpPr/>
            <p:nvPr/>
          </p:nvSpPr>
          <p:spPr>
            <a:xfrm rot="-704265">
              <a:off x="4657515" y="3391855"/>
              <a:ext cx="840558" cy="151831"/>
            </a:xfrm>
            <a:prstGeom prst="roundRect">
              <a:avLst>
                <a:gd name="adj" fmla="val 16667"/>
              </a:avLst>
            </a:prstGeom>
            <a:solidFill>
              <a:schemeClr val="lt1"/>
            </a:solidFill>
            <a:ln w="952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664" name="Google Shape;2664;p119"/>
            <p:cNvSpPr txBox="1"/>
            <p:nvPr/>
          </p:nvSpPr>
          <p:spPr>
            <a:xfrm rot="-629564">
              <a:off x="4607955" y="3353306"/>
              <a:ext cx="95610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accent6"/>
                  </a:solidFill>
                  <a:latin typeface="Helvetica Neue"/>
                  <a:ea typeface="Helvetica Neue"/>
                  <a:cs typeface="Helvetica Neue"/>
                  <a:sym typeface="Helvetica Neue"/>
                </a:rPr>
                <a:t>VPWS ID 300</a:t>
              </a:r>
              <a:r>
                <a:rPr lang="en-US" sz="900" dirty="0">
                  <a:solidFill>
                    <a:schemeClr val="accent6"/>
                  </a:solidFill>
                  <a:latin typeface="Helvetica Neue"/>
                  <a:ea typeface="Helvetica Neue"/>
                  <a:cs typeface="Helvetica Neue"/>
                  <a:sym typeface="Helvetica Neue"/>
                </a:rPr>
                <a:t> </a:t>
              </a:r>
              <a:endParaRPr dirty="0"/>
            </a:p>
          </p:txBody>
        </p:sp>
        <p:sp>
          <p:nvSpPr>
            <p:cNvPr id="2665" name="Google Shape;2665;p119"/>
            <p:cNvSpPr/>
            <p:nvPr/>
          </p:nvSpPr>
          <p:spPr>
            <a:xfrm rot="277924">
              <a:off x="4634938" y="4009930"/>
              <a:ext cx="840558" cy="151831"/>
            </a:xfrm>
            <a:prstGeom prst="roundRect">
              <a:avLst>
                <a:gd name="adj" fmla="val 16667"/>
              </a:avLst>
            </a:prstGeom>
            <a:solidFill>
              <a:schemeClr val="lt1"/>
            </a:solidFill>
            <a:ln w="9525" cap="flat" cmpd="sng">
              <a:solidFill>
                <a:schemeClr val="accent6"/>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900" dirty="0">
                <a:solidFill>
                  <a:srgbClr val="FFFFFE"/>
                </a:solidFill>
                <a:latin typeface="Gill Sans"/>
                <a:ea typeface="Gill Sans"/>
                <a:cs typeface="Gill Sans"/>
                <a:sym typeface="Gill Sans"/>
              </a:endParaRPr>
            </a:p>
          </p:txBody>
        </p:sp>
        <p:sp>
          <p:nvSpPr>
            <p:cNvPr id="2666" name="Google Shape;2666;p119"/>
            <p:cNvSpPr txBox="1"/>
            <p:nvPr/>
          </p:nvSpPr>
          <p:spPr>
            <a:xfrm rot="352625">
              <a:off x="4584777" y="3973657"/>
              <a:ext cx="956102" cy="2308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900" b="1" dirty="0">
                  <a:solidFill>
                    <a:schemeClr val="accent6"/>
                  </a:solidFill>
                  <a:latin typeface="Helvetica Neue"/>
                  <a:ea typeface="Helvetica Neue"/>
                  <a:cs typeface="Helvetica Neue"/>
                  <a:sym typeface="Helvetica Neue"/>
                </a:rPr>
                <a:t>VPWS ID 400</a:t>
              </a:r>
              <a:r>
                <a:rPr lang="en-US" sz="900" dirty="0">
                  <a:solidFill>
                    <a:schemeClr val="accent6"/>
                  </a:solidFill>
                  <a:latin typeface="Helvetica Neue"/>
                  <a:ea typeface="Helvetica Neue"/>
                  <a:cs typeface="Helvetica Neue"/>
                  <a:sym typeface="Helvetica Neue"/>
                </a:rPr>
                <a:t> </a:t>
              </a:r>
              <a:endParaRPr dirty="0"/>
            </a:p>
          </p:txBody>
        </p:sp>
        <p:sp>
          <p:nvSpPr>
            <p:cNvPr id="2667" name="Google Shape;2667;p119"/>
            <p:cNvSpPr/>
            <p:nvPr/>
          </p:nvSpPr>
          <p:spPr>
            <a:xfrm>
              <a:off x="6373617" y="4125724"/>
              <a:ext cx="202063" cy="173039"/>
            </a:xfrm>
            <a:prstGeom prst="ellipse">
              <a:avLst/>
            </a:prstGeom>
            <a:solidFill>
              <a:schemeClr val="accent6"/>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grpSp>
      <p:graphicFrame>
        <p:nvGraphicFramePr>
          <p:cNvPr id="2668" name="Google Shape;2668;p119"/>
          <p:cNvGraphicFramePr/>
          <p:nvPr/>
        </p:nvGraphicFramePr>
        <p:xfrm>
          <a:off x="1026068" y="2101937"/>
          <a:ext cx="2116050" cy="853660"/>
        </p:xfrm>
        <a:graphic>
          <a:graphicData uri="http://schemas.openxmlformats.org/drawingml/2006/table">
            <a:tbl>
              <a:tblPr firstRow="1" bandRow="1">
                <a:noFill/>
                <a:tableStyleId>{7211E362-AB31-4506-8093-593DB6DC65DB}</a:tableStyleId>
              </a:tblPr>
              <a:tblGrid>
                <a:gridCol w="477250">
                  <a:extLst>
                    <a:ext uri="{9D8B030D-6E8A-4147-A177-3AD203B41FA5}">
                      <a16:colId xmlns:a16="http://schemas.microsoft.com/office/drawing/2014/main" val="20000"/>
                    </a:ext>
                  </a:extLst>
                </a:gridCol>
                <a:gridCol w="374075">
                  <a:extLst>
                    <a:ext uri="{9D8B030D-6E8A-4147-A177-3AD203B41FA5}">
                      <a16:colId xmlns:a16="http://schemas.microsoft.com/office/drawing/2014/main" val="20001"/>
                    </a:ext>
                  </a:extLst>
                </a:gridCol>
                <a:gridCol w="575950">
                  <a:extLst>
                    <a:ext uri="{9D8B030D-6E8A-4147-A177-3AD203B41FA5}">
                      <a16:colId xmlns:a16="http://schemas.microsoft.com/office/drawing/2014/main" val="20002"/>
                    </a:ext>
                  </a:extLst>
                </a:gridCol>
                <a:gridCol w="688775">
                  <a:extLst>
                    <a:ext uri="{9D8B030D-6E8A-4147-A177-3AD203B41FA5}">
                      <a16:colId xmlns:a16="http://schemas.microsoft.com/office/drawing/2014/main" val="20003"/>
                    </a:ext>
                  </a:extLst>
                </a:gridCol>
              </a:tblGrid>
              <a:tr h="213550">
                <a:tc gridSpan="3">
                  <a:txBody>
                    <a:bodyPr/>
                    <a:lstStyle/>
                    <a:p>
                      <a:pPr marL="0" marR="0" lvl="0" indent="0" algn="ctr" rtl="0">
                        <a:spcBef>
                          <a:spcPts val="0"/>
                        </a:spcBef>
                        <a:spcAft>
                          <a:spcPts val="0"/>
                        </a:spcAft>
                        <a:buNone/>
                      </a:pPr>
                      <a:r>
                        <a:rPr lang="en-US" sz="800" dirty="0"/>
                        <a:t>RIB</a:t>
                      </a:r>
                      <a:endParaRPr sz="800" dirty="0"/>
                    </a:p>
                  </a:txBody>
                  <a:tcPr marL="91450" marR="91450" marT="45725" marB="45725"/>
                </a:tc>
                <a:tc hMerge="1">
                  <a:txBody>
                    <a:bodyPr/>
                    <a:lstStyle/>
                    <a:p>
                      <a:endParaRPr lang="en-US"/>
                    </a:p>
                  </a:txBody>
                  <a:tcPr/>
                </a:tc>
                <a:tc hMerge="1">
                  <a:txBody>
                    <a:bodyPr/>
                    <a:lstStyle/>
                    <a:p>
                      <a:endParaRPr lang="en-US"/>
                    </a:p>
                  </a:txBody>
                  <a:tcPr/>
                </a:tc>
                <a:tc>
                  <a:txBody>
                    <a:bodyPr/>
                    <a:lstStyle/>
                    <a:p>
                      <a:pPr marL="0" marR="0" lvl="0" indent="0" algn="ctr" rtl="0">
                        <a:spcBef>
                          <a:spcPts val="0"/>
                        </a:spcBef>
                        <a:spcAft>
                          <a:spcPts val="0"/>
                        </a:spcAft>
                        <a:buNone/>
                      </a:pPr>
                      <a:r>
                        <a:rPr lang="en-US" sz="800" dirty="0"/>
                        <a:t>FIB</a:t>
                      </a:r>
                      <a:endParaRPr sz="800" dirty="0"/>
                    </a:p>
                  </a:txBody>
                  <a:tcPr marL="91450" marR="91450" marT="45725" marB="45725"/>
                </a:tc>
                <a:extLst>
                  <a:ext uri="{0D108BD9-81ED-4DB2-BD59-A6C34878D82A}">
                    <a16:rowId xmlns:a16="http://schemas.microsoft.com/office/drawing/2014/main" val="10000"/>
                  </a:ext>
                </a:extLst>
              </a:tr>
              <a:tr h="212975">
                <a:tc>
                  <a:txBody>
                    <a:bodyPr/>
                    <a:lstStyle/>
                    <a:p>
                      <a:pPr marL="0" marR="0" lvl="0" indent="0" algn="ctr" rtl="0">
                        <a:spcBef>
                          <a:spcPts val="0"/>
                        </a:spcBef>
                        <a:spcAft>
                          <a:spcPts val="0"/>
                        </a:spcAft>
                        <a:buNone/>
                      </a:pPr>
                      <a:r>
                        <a:rPr lang="en-US" sz="800" dirty="0"/>
                        <a:t>VPN </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ETID</a:t>
                      </a:r>
                      <a:endParaRPr sz="800" dirty="0"/>
                    </a:p>
                  </a:txBody>
                  <a:tcPr marL="91450" marR="91450" marT="45725" marB="45725"/>
                </a:tc>
                <a:tc>
                  <a:txBody>
                    <a:bodyPr/>
                    <a:lstStyle/>
                    <a:p>
                      <a:pPr marL="0" marR="0" lvl="0" indent="0" algn="ctr" rtl="0">
                        <a:spcBef>
                          <a:spcPts val="0"/>
                        </a:spcBef>
                        <a:spcAft>
                          <a:spcPts val="0"/>
                        </a:spcAft>
                        <a:buNone/>
                      </a:pPr>
                      <a:r>
                        <a:rPr lang="en-US" sz="800" dirty="0"/>
                        <a:t>NH</a:t>
                      </a:r>
                      <a:endParaRPr sz="800" dirty="0"/>
                    </a:p>
                  </a:txBody>
                  <a:tcPr marL="91450" marR="91450" marT="45725" marB="45725"/>
                </a:tc>
                <a:extLst>
                  <a:ext uri="{0D108BD9-81ED-4DB2-BD59-A6C34878D82A}">
                    <a16:rowId xmlns:a16="http://schemas.microsoft.com/office/drawing/2014/main" val="10001"/>
                  </a:ext>
                </a:extLst>
              </a:tr>
              <a:tr h="212975">
                <a:tc>
                  <a:txBody>
                    <a:bodyPr/>
                    <a:lstStyle/>
                    <a:p>
                      <a:pPr marL="0" marR="0" lvl="0" indent="0" algn="ctr" rtl="0">
                        <a:spcBef>
                          <a:spcPts val="0"/>
                        </a:spcBef>
                        <a:spcAft>
                          <a:spcPts val="0"/>
                        </a:spcAft>
                        <a:buNone/>
                      </a:pPr>
                      <a:r>
                        <a:rPr lang="en-US" sz="800" dirty="0"/>
                        <a:t>RT</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1</a:t>
                      </a:r>
                      <a:endParaRPr sz="800" dirty="0"/>
                    </a:p>
                  </a:txBody>
                  <a:tcPr marL="91450" marR="91450" marT="45725" marB="45725"/>
                </a:tc>
                <a:tc>
                  <a:txBody>
                    <a:bodyPr/>
                    <a:lstStyle/>
                    <a:p>
                      <a:pPr marL="0" marR="0" lvl="0" indent="0" algn="ctr" rtl="0">
                        <a:spcBef>
                          <a:spcPts val="0"/>
                        </a:spcBef>
                        <a:spcAft>
                          <a:spcPts val="0"/>
                        </a:spcAft>
                        <a:buNone/>
                      </a:pPr>
                      <a:r>
                        <a:rPr lang="en-US" sz="800" dirty="0"/>
                        <a:t>PE2/PE3</a:t>
                      </a:r>
                      <a:endParaRPr sz="800" dirty="0"/>
                    </a:p>
                  </a:txBody>
                  <a:tcPr marL="91450" marR="91450" marT="45725" marB="45725"/>
                </a:tc>
                <a:extLst>
                  <a:ext uri="{0D108BD9-81ED-4DB2-BD59-A6C34878D82A}">
                    <a16:rowId xmlns:a16="http://schemas.microsoft.com/office/drawing/2014/main" val="10002"/>
                  </a:ext>
                </a:extLst>
              </a:tr>
              <a:tr h="212975">
                <a:tc>
                  <a:txBody>
                    <a:bodyPr/>
                    <a:lstStyle/>
                    <a:p>
                      <a:pPr marL="0" marR="0" lvl="0" indent="0" algn="ctr" rtl="0">
                        <a:spcBef>
                          <a:spcPts val="0"/>
                        </a:spcBef>
                        <a:spcAft>
                          <a:spcPts val="0"/>
                        </a:spcAft>
                        <a:buNone/>
                      </a:pPr>
                      <a:r>
                        <a:rPr lang="en-US" sz="800" dirty="0"/>
                        <a:t>RT</a:t>
                      </a:r>
                      <a:endParaRPr sz="800" dirty="0"/>
                    </a:p>
                  </a:txBody>
                  <a:tcPr marL="91450" marR="91450" marT="45725" marB="45725"/>
                </a:tc>
                <a:tc>
                  <a:txBody>
                    <a:bodyPr/>
                    <a:lstStyle/>
                    <a:p>
                      <a:pPr marL="0" marR="0" lvl="0" indent="0" algn="ctr" rtl="0">
                        <a:spcBef>
                          <a:spcPts val="0"/>
                        </a:spcBef>
                        <a:spcAft>
                          <a:spcPts val="0"/>
                        </a:spcAft>
                        <a:buNone/>
                      </a:pPr>
                      <a:r>
                        <a:rPr lang="en-US" sz="800" dirty="0"/>
                        <a:t>ESI</a:t>
                      </a:r>
                      <a:endParaRPr sz="800" dirty="0"/>
                    </a:p>
                  </a:txBody>
                  <a:tcPr marL="91450" marR="91450" marT="45725" marB="45725"/>
                </a:tc>
                <a:tc>
                  <a:txBody>
                    <a:bodyPr/>
                    <a:lstStyle/>
                    <a:p>
                      <a:pPr marL="0" marR="0" lvl="0" indent="0" algn="ctr" rtl="0">
                        <a:spcBef>
                          <a:spcPts val="0"/>
                        </a:spcBef>
                        <a:spcAft>
                          <a:spcPts val="0"/>
                        </a:spcAft>
                        <a:buNone/>
                      </a:pPr>
                      <a:r>
                        <a:rPr lang="en-US" sz="800" dirty="0"/>
                        <a:t>2</a:t>
                      </a:r>
                      <a:endParaRPr sz="800" dirty="0"/>
                    </a:p>
                  </a:txBody>
                  <a:tcPr marL="91450" marR="91450" marT="45725" marB="45725"/>
                </a:tc>
                <a:tc>
                  <a:txBody>
                    <a:bodyPr/>
                    <a:lstStyle/>
                    <a:p>
                      <a:pPr marL="0" marR="0" lvl="0" indent="0" algn="ctr" rtl="0">
                        <a:spcBef>
                          <a:spcPts val="0"/>
                        </a:spcBef>
                        <a:spcAft>
                          <a:spcPts val="0"/>
                        </a:spcAft>
                        <a:buNone/>
                      </a:pPr>
                      <a:r>
                        <a:rPr lang="en-US" sz="800" dirty="0"/>
                        <a:t>PE2/PE3</a:t>
                      </a:r>
                      <a:endParaRPr sz="800" dirty="0"/>
                    </a:p>
                  </a:txBody>
                  <a:tcPr marL="91450" marR="91450" marT="45725" marB="45725"/>
                </a:tc>
                <a:extLst>
                  <a:ext uri="{0D108BD9-81ED-4DB2-BD59-A6C34878D82A}">
                    <a16:rowId xmlns:a16="http://schemas.microsoft.com/office/drawing/2014/main" val="10003"/>
                  </a:ext>
                </a:extLst>
              </a:tr>
            </a:tbl>
          </a:graphicData>
        </a:graphic>
      </p:graphicFrame>
      <p:sp>
        <p:nvSpPr>
          <p:cNvPr id="2669" name="Google Shape;2669;p119"/>
          <p:cNvSpPr/>
          <p:nvPr/>
        </p:nvSpPr>
        <p:spPr>
          <a:xfrm>
            <a:off x="2760647" y="2488363"/>
            <a:ext cx="361126"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535353"/>
                </a:solidFill>
                <a:latin typeface="Gill Sans"/>
                <a:ea typeface="Gill Sans"/>
                <a:cs typeface="Gill Sans"/>
                <a:sym typeface="Gill Sans"/>
              </a:rPr>
              <a:t>❌</a:t>
            </a:r>
            <a:endParaRPr dirty="0"/>
          </a:p>
        </p:txBody>
      </p:sp>
      <p:sp>
        <p:nvSpPr>
          <p:cNvPr id="2670" name="Google Shape;2670;p119"/>
          <p:cNvSpPr/>
          <p:nvPr/>
        </p:nvSpPr>
        <p:spPr>
          <a:xfrm>
            <a:off x="2750280" y="2748733"/>
            <a:ext cx="361126"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535353"/>
                </a:solidFill>
                <a:latin typeface="Gill Sans"/>
                <a:ea typeface="Gill Sans"/>
                <a:cs typeface="Gill Sans"/>
                <a:sym typeface="Gill Sans"/>
              </a:rPr>
              <a:t>❌</a:t>
            </a:r>
            <a:endParaRPr dirty="0"/>
          </a:p>
        </p:txBody>
      </p:sp>
      <p:sp>
        <p:nvSpPr>
          <p:cNvPr id="2671" name="Google Shape;2671;p119"/>
          <p:cNvSpPr/>
          <p:nvPr/>
        </p:nvSpPr>
        <p:spPr>
          <a:xfrm>
            <a:off x="3094020" y="2433597"/>
            <a:ext cx="292309" cy="292309"/>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sz="1400" b="1" dirty="0">
                <a:solidFill>
                  <a:srgbClr val="FFFFFF"/>
                </a:solidFill>
                <a:latin typeface="Arial"/>
                <a:ea typeface="Arial"/>
                <a:cs typeface="Arial"/>
                <a:sym typeface="Arial"/>
              </a:rPr>
              <a:t>3</a:t>
            </a:r>
            <a:endParaRPr sz="1400" b="1" i="0" u="none" strike="noStrike" cap="none" dirty="0">
              <a:solidFill>
                <a:srgbClr val="FFFFFF"/>
              </a:solidFill>
              <a:latin typeface="Arial"/>
              <a:ea typeface="Arial"/>
              <a:cs typeface="Arial"/>
              <a:sym typeface="Arial"/>
            </a:endParaRPr>
          </a:p>
        </p:txBody>
      </p:sp>
      <p:sp>
        <p:nvSpPr>
          <p:cNvPr id="2672" name="Google Shape;2672;p119"/>
          <p:cNvSpPr/>
          <p:nvPr/>
        </p:nvSpPr>
        <p:spPr>
          <a:xfrm>
            <a:off x="6413602" y="2950005"/>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73" name="Google Shape;2673;p119"/>
          <p:cNvSpPr/>
          <p:nvPr/>
        </p:nvSpPr>
        <p:spPr>
          <a:xfrm>
            <a:off x="6398592" y="3690620"/>
            <a:ext cx="202063" cy="173039"/>
          </a:xfrm>
          <a:prstGeom prst="ellipse">
            <a:avLst/>
          </a:prstGeom>
          <a:solidFill>
            <a:srgbClr val="002060"/>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2674" name="Google Shape;2674;p119"/>
          <p:cNvSpPr/>
          <p:nvPr/>
        </p:nvSpPr>
        <p:spPr>
          <a:xfrm>
            <a:off x="5698459" y="3543504"/>
            <a:ext cx="819277" cy="787349"/>
          </a:xfrm>
          <a:prstGeom prst="ellipse">
            <a:avLst/>
          </a:prstGeom>
          <a:noFill/>
          <a:ln w="285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chemeClr val="lt1"/>
              </a:solidFill>
              <a:latin typeface="Gill Sans"/>
              <a:ea typeface="Gill Sans"/>
              <a:cs typeface="Gill Sans"/>
              <a:sym typeface="Gill Sans"/>
            </a:endParaRPr>
          </a:p>
        </p:txBody>
      </p:sp>
      <p:sp>
        <p:nvSpPr>
          <p:cNvPr id="2675" name="Google Shape;2675;p119"/>
          <p:cNvSpPr txBox="1"/>
          <p:nvPr/>
        </p:nvSpPr>
        <p:spPr>
          <a:xfrm>
            <a:off x="1826684" y="4485553"/>
            <a:ext cx="6531085" cy="197942"/>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333333"/>
              </a:buClr>
              <a:buSzPts val="900"/>
              <a:buFont typeface="Arial"/>
              <a:buNone/>
            </a:pPr>
            <a:r>
              <a:rPr lang="en-US" sz="900" b="0" i="0" u="none" strike="noStrike" cap="none" dirty="0">
                <a:solidFill>
                  <a:srgbClr val="333333"/>
                </a:solidFill>
                <a:latin typeface="Arial"/>
                <a:ea typeface="Arial"/>
                <a:cs typeface="Arial"/>
                <a:sym typeface="Arial"/>
              </a:rPr>
              <a:t>Withdraw Ethernet AD per-EVI (Type 1) Route for </a:t>
            </a:r>
            <a:r>
              <a:rPr lang="en-US" sz="900" dirty="0">
                <a:solidFill>
                  <a:srgbClr val="333333"/>
                </a:solidFill>
                <a:latin typeface="Arial"/>
                <a:ea typeface="Arial"/>
                <a:cs typeface="Arial"/>
                <a:sym typeface="Arial"/>
              </a:rPr>
              <a:t>ESI 0:2:2:2:2:2:2:2:2, </a:t>
            </a:r>
            <a:r>
              <a:rPr lang="en-US" sz="900" b="0" i="0" u="none" strike="noStrike" cap="none" dirty="0">
                <a:solidFill>
                  <a:srgbClr val="333333"/>
                </a:solidFill>
                <a:latin typeface="Arial"/>
                <a:ea typeface="Arial"/>
                <a:cs typeface="Arial"/>
                <a:sym typeface="Arial"/>
              </a:rPr>
              <a:t>RT for EVI, ETID </a:t>
            </a:r>
            <a:r>
              <a:rPr lang="en-US" sz="900" b="1" i="0" u="none" strike="noStrike" cap="none" dirty="0">
                <a:solidFill>
                  <a:srgbClr val="333333"/>
                </a:solidFill>
                <a:latin typeface="Arial"/>
                <a:ea typeface="Arial"/>
                <a:cs typeface="Arial"/>
                <a:sym typeface="Arial"/>
              </a:rPr>
              <a:t>1</a:t>
            </a:r>
            <a:r>
              <a:rPr lang="en-US" sz="900" b="0" i="0" u="none" strike="noStrike" cap="none" dirty="0">
                <a:solidFill>
                  <a:srgbClr val="333333"/>
                </a:solidFill>
                <a:latin typeface="Arial"/>
                <a:ea typeface="Arial"/>
                <a:cs typeface="Arial"/>
                <a:sym typeface="Arial"/>
              </a:rPr>
              <a:t>, Label </a:t>
            </a:r>
            <a:r>
              <a:rPr lang="en-US" sz="900" dirty="0">
                <a:solidFill>
                  <a:srgbClr val="333333"/>
                </a:solidFill>
                <a:latin typeface="Arial"/>
                <a:ea typeface="Arial"/>
                <a:cs typeface="Arial"/>
                <a:sym typeface="Arial"/>
              </a:rPr>
              <a:t>2</a:t>
            </a:r>
            <a:r>
              <a:rPr lang="en-US" sz="900" i="0" u="none" strike="noStrike" cap="none" dirty="0">
                <a:solidFill>
                  <a:srgbClr val="333333"/>
                </a:solidFill>
                <a:latin typeface="Arial"/>
                <a:ea typeface="Arial"/>
                <a:cs typeface="Arial"/>
                <a:sym typeface="Arial"/>
              </a:rPr>
              <a:t>00, </a:t>
            </a:r>
            <a:r>
              <a:rPr lang="en-US" sz="900" b="1" i="0" u="none" strike="noStrike" cap="none" dirty="0">
                <a:solidFill>
                  <a:srgbClr val="333333"/>
                </a:solidFill>
                <a:latin typeface="Arial"/>
                <a:ea typeface="Arial"/>
                <a:cs typeface="Arial"/>
                <a:sym typeface="Arial"/>
              </a:rPr>
              <a:t>P = 1, V = 01, M = 10 </a:t>
            </a:r>
            <a:endParaRPr dirty="0"/>
          </a:p>
        </p:txBody>
      </p:sp>
      <p:sp>
        <p:nvSpPr>
          <p:cNvPr id="2676" name="Google Shape;2676;p119"/>
          <p:cNvSpPr/>
          <p:nvPr/>
        </p:nvSpPr>
        <p:spPr>
          <a:xfrm rot="-5400000">
            <a:off x="1572458" y="4471104"/>
            <a:ext cx="259469" cy="226839"/>
          </a:xfrm>
          <a:prstGeom prst="triangle">
            <a:avLst>
              <a:gd name="adj" fmla="val 50000"/>
            </a:avLst>
          </a:prstGeom>
          <a:solidFill>
            <a:srgbClr val="D8D8D8"/>
          </a:solidFill>
          <a:ln w="9525" cap="flat" cmpd="sng">
            <a:solidFill>
              <a:srgbClr val="FFFFF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1" i="0" u="none" strike="noStrike" cap="none" dirty="0">
              <a:solidFill>
                <a:srgbClr val="FFFFFF"/>
              </a:solidFill>
              <a:latin typeface="Arial"/>
              <a:ea typeface="Arial"/>
              <a:cs typeface="Arial"/>
              <a:sym typeface="Arial"/>
            </a:endParaRPr>
          </a:p>
        </p:txBody>
      </p:sp>
      <p:sp>
        <p:nvSpPr>
          <p:cNvPr id="96" name="Google Shape;2587;p119">
            <a:extLst>
              <a:ext uri="{FF2B5EF4-FFF2-40B4-BE49-F238E27FC236}">
                <a16:creationId xmlns:a16="http://schemas.microsoft.com/office/drawing/2014/main" id="{574C3182-503A-EB47-8F9D-EAA9CA180662}"/>
              </a:ext>
            </a:extLst>
          </p:cNvPr>
          <p:cNvSpPr/>
          <p:nvPr/>
        </p:nvSpPr>
        <p:spPr>
          <a:xfrm>
            <a:off x="8368841" y="4450717"/>
            <a:ext cx="271703" cy="253492"/>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FFFFFF"/>
              </a:buClr>
              <a:buSzPts val="1400"/>
              <a:buFont typeface="Arial"/>
              <a:buNone/>
            </a:pPr>
            <a:r>
              <a:rPr lang="en-US" b="1" i="0" u="none" strike="noStrike" cap="none" dirty="0">
                <a:solidFill>
                  <a:srgbClr val="FFFFFF"/>
                </a:solidFill>
              </a:rPr>
              <a:t>2</a:t>
            </a:r>
            <a:endParaRPr sz="1400" b="1" i="0" u="none" strike="noStrike" cap="none" dirty="0">
              <a:solidFill>
                <a:srgbClr val="FFFFFF"/>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115"/>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dirty="0"/>
              <a:t>L2VPN and ECMP</a:t>
            </a:r>
            <a:br>
              <a:rPr lang="en-US" sz="3600" dirty="0"/>
            </a:br>
            <a:r>
              <a:rPr lang="en-US" sz="1800" dirty="0"/>
              <a:t>That weird thing and its solution</a:t>
            </a:r>
            <a:endParaRPr sz="1800" dirty="0"/>
          </a:p>
        </p:txBody>
      </p:sp>
    </p:spTree>
    <p:extLst>
      <p:ext uri="{BB962C8B-B14F-4D97-AF65-F5344CB8AC3E}">
        <p14:creationId xmlns:p14="http://schemas.microsoft.com/office/powerpoint/2010/main" val="12044534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Shape 356"/>
          <p:cNvSpPr txBox="1">
            <a:spLocks noGrp="1"/>
          </p:cNvSpPr>
          <p:nvPr>
            <p:ph type="title"/>
          </p:nvPr>
        </p:nvSpPr>
        <p:spPr>
          <a:xfrm>
            <a:off x="539496" y="220528"/>
            <a:ext cx="7955280" cy="650025"/>
          </a:xfrm>
          <a:prstGeom prst="rect">
            <a:avLst/>
          </a:prstGeom>
        </p:spPr>
        <p:txBody>
          <a:bodyPr spcFirstLastPara="1" vert="horz" wrap="square" lIns="73219" tIns="36600" rIns="73219" bIns="36600" rtlCol="0" anchor="t" anchorCtr="0">
            <a:noAutofit/>
          </a:bodyPr>
          <a:lstStyle/>
          <a:p>
            <a:pPr>
              <a:spcBef>
                <a:spcPts val="0"/>
              </a:spcBef>
            </a:pPr>
            <a:r>
              <a:rPr lang="en-US"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Hashing theory</a:t>
            </a:r>
            <a:endParaRPr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endParaRPr>
          </a:p>
        </p:txBody>
      </p:sp>
      <p:sp>
        <p:nvSpPr>
          <p:cNvPr id="357" name="Shape 357"/>
          <p:cNvSpPr txBox="1">
            <a:spLocks noGrp="1"/>
          </p:cNvSpPr>
          <p:nvPr>
            <p:ph type="sldNum" idx="12"/>
          </p:nvPr>
        </p:nvSpPr>
        <p:spPr>
          <a:xfrm>
            <a:off x="1262651" y="4869656"/>
            <a:ext cx="591525" cy="273825"/>
          </a:xfrm>
          <a:prstGeom prst="rect">
            <a:avLst/>
          </a:prstGeom>
        </p:spPr>
        <p:txBody>
          <a:bodyPr spcFirstLastPara="1" vert="horz" wrap="square" lIns="73219" tIns="36600" rIns="73219" bIns="36600" rtlCol="0" anchor="ctr" anchorCtr="0">
            <a:noAutofit/>
          </a:bodyPr>
          <a:lstStyle/>
          <a:p>
            <a:pPr>
              <a:buClr>
                <a:srgbClr val="000000"/>
              </a:buClr>
            </a:pPr>
            <a:fld id="{00000000-1234-1234-1234-123412341234}" type="slidenum">
              <a:rPr lang="en-US"/>
              <a:pPr>
                <a:buClr>
                  <a:srgbClr val="000000"/>
                </a:buClr>
              </a:pPr>
              <a:t>43</a:t>
            </a:fld>
            <a:endParaRPr dirty="0"/>
          </a:p>
        </p:txBody>
      </p:sp>
      <p:sp>
        <p:nvSpPr>
          <p:cNvPr id="34" name="Shape 396"/>
          <p:cNvSpPr txBox="1">
            <a:spLocks noGrp="1"/>
          </p:cNvSpPr>
          <p:nvPr>
            <p:ph type="body" idx="1"/>
          </p:nvPr>
        </p:nvSpPr>
        <p:spPr>
          <a:xfrm>
            <a:off x="649224" y="683126"/>
            <a:ext cx="7955280" cy="890792"/>
          </a:xfrm>
          <a:prstGeom prst="rect">
            <a:avLst/>
          </a:prstGeom>
        </p:spPr>
        <p:txBody>
          <a:bodyPr spcFirstLastPara="1" vert="horz" wrap="square" lIns="73219" tIns="36600" rIns="73219" bIns="36600" rtlCol="0" anchor="t" anchorCtr="0">
            <a:noAutofit/>
          </a:bodyPr>
          <a:lstStyle/>
          <a:p>
            <a:pPr marL="214313" indent="-214313">
              <a:lnSpc>
                <a:spcPct val="115000"/>
              </a:lnSpc>
              <a:spcBef>
                <a:spcPts val="405"/>
              </a:spcBef>
              <a:spcAft>
                <a:spcPts val="0"/>
              </a:spcAft>
            </a:pPr>
            <a:r>
              <a:rPr lang="en-US" sz="14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By default IP read after labels with modern hardware (L3VPN, Type 5 EVPN)</a:t>
            </a:r>
          </a:p>
          <a:p>
            <a:pPr marL="214313" indent="-214313">
              <a:lnSpc>
                <a:spcPct val="115000"/>
              </a:lnSpc>
              <a:spcBef>
                <a:spcPts val="405"/>
              </a:spcBef>
              <a:spcAft>
                <a:spcPts val="0"/>
              </a:spcAft>
            </a:pPr>
            <a:r>
              <a:rPr lang="en-US" sz="14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Challenge with L2 encapsulated packets (PWE, Type 2 EVPN, VPWS)</a:t>
            </a:r>
          </a:p>
          <a:p>
            <a:pPr marL="214313" indent="-214313">
              <a:lnSpc>
                <a:spcPct val="115000"/>
              </a:lnSpc>
              <a:spcBef>
                <a:spcPts val="405"/>
              </a:spcBef>
              <a:spcAft>
                <a:spcPts val="0"/>
              </a:spcAft>
            </a:pPr>
            <a:r>
              <a:rPr lang="en-US" sz="14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In case Flow-labels like FAT&amp;Entropy, </a:t>
            </a:r>
            <a:r>
              <a:rPr lang="en-US" sz="1400" b="1"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override</a:t>
            </a:r>
            <a:r>
              <a:rPr lang="en-US" sz="14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 any IP header</a:t>
            </a:r>
          </a:p>
          <a:p>
            <a:pPr marL="214313" indent="-214313">
              <a:lnSpc>
                <a:spcPct val="115000"/>
              </a:lnSpc>
              <a:spcBef>
                <a:spcPts val="405"/>
              </a:spcBef>
              <a:spcAft>
                <a:spcPts val="0"/>
              </a:spcAft>
            </a:pPr>
            <a:r>
              <a:rPr lang="en-US" sz="14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Summary</a:t>
            </a:r>
          </a:p>
          <a:p>
            <a:pPr marL="433769" lvl="1" indent="-214313">
              <a:lnSpc>
                <a:spcPct val="115000"/>
              </a:lnSpc>
              <a:spcBef>
                <a:spcPts val="405"/>
              </a:spcBef>
              <a:spcAft>
                <a:spcPts val="0"/>
              </a:spcAft>
            </a:pPr>
            <a:r>
              <a:rPr lang="en-US" sz="11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L2 encapsulated services can benefit regards flow-labels</a:t>
            </a:r>
          </a:p>
          <a:p>
            <a:pPr marL="433769" lvl="1" indent="-214313">
              <a:lnSpc>
                <a:spcPct val="115000"/>
              </a:lnSpc>
              <a:spcBef>
                <a:spcPts val="405"/>
              </a:spcBef>
              <a:spcAft>
                <a:spcPts val="0"/>
              </a:spcAft>
            </a:pPr>
            <a:r>
              <a:rPr lang="en-US" sz="1100" dirty="0">
                <a:solidFill>
                  <a:srgbClr val="112346"/>
                </a:solidFill>
                <a:latin typeface="Helvetica Neue" panose="02000503000000020004" pitchFamily="2" charset="0"/>
                <a:ea typeface="Helvetica Neue" panose="02000503000000020004" pitchFamily="2" charset="0"/>
                <a:cs typeface="Helvetica Neue" panose="02000503000000020004" pitchFamily="2" charset="0"/>
                <a:sym typeface="PT Sans"/>
              </a:rPr>
              <a:t>IP encapsulated services, no need with most modern implementations</a:t>
            </a:r>
          </a:p>
        </p:txBody>
      </p:sp>
      <p:pic>
        <p:nvPicPr>
          <p:cNvPr id="2" name="Picture 1">
            <a:extLst>
              <a:ext uri="{FF2B5EF4-FFF2-40B4-BE49-F238E27FC236}">
                <a16:creationId xmlns:a16="http://schemas.microsoft.com/office/drawing/2014/main" id="{78CAABED-8609-F049-B2DF-724A5AE16CB4}"/>
              </a:ext>
            </a:extLst>
          </p:cNvPr>
          <p:cNvPicPr>
            <a:picLocks noChangeAspect="1"/>
          </p:cNvPicPr>
          <p:nvPr/>
        </p:nvPicPr>
        <p:blipFill>
          <a:blip r:embed="rId3"/>
          <a:stretch>
            <a:fillRect/>
          </a:stretch>
        </p:blipFill>
        <p:spPr>
          <a:xfrm>
            <a:off x="916351" y="2684909"/>
            <a:ext cx="7015297" cy="1878111"/>
          </a:xfrm>
          <a:prstGeom prst="rect">
            <a:avLst/>
          </a:prstGeom>
        </p:spPr>
      </p:pic>
    </p:spTree>
    <p:extLst>
      <p:ext uri="{BB962C8B-B14F-4D97-AF65-F5344CB8AC3E}">
        <p14:creationId xmlns:p14="http://schemas.microsoft.com/office/powerpoint/2010/main" val="194156111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91756" y="1830519"/>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P2</a:t>
            </a:r>
          </a:p>
        </p:txBody>
      </p:sp>
      <p:cxnSp>
        <p:nvCxnSpPr>
          <p:cNvPr id="62" name="Straight Arrow Connector 61"/>
          <p:cNvCxnSpPr/>
          <p:nvPr/>
        </p:nvCxnSpPr>
        <p:spPr>
          <a:xfrm flipV="1">
            <a:off x="4043400" y="1622403"/>
            <a:ext cx="588643" cy="18295"/>
          </a:xfrm>
          <a:prstGeom prst="straightConnector1">
            <a:avLst/>
          </a:prstGeom>
          <a:ln>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021751" y="1368122"/>
            <a:ext cx="647129" cy="669414"/>
          </a:xfrm>
          <a:prstGeom prst="rect">
            <a:avLst/>
          </a:prstGeom>
          <a:solidFill>
            <a:schemeClr val="bg1"/>
          </a:solidFill>
          <a:ln>
            <a:solidFill>
              <a:schemeClr val="tx2"/>
            </a:solidFill>
            <a:prstDash val="sysDash"/>
          </a:ln>
        </p:spPr>
        <p:txBody>
          <a:bodyPr wrap="square" rtlCol="0">
            <a:spAutoFit/>
          </a:bodyPr>
          <a:lstStyle/>
          <a:p>
            <a:pPr defTabSz="309315"/>
            <a:r>
              <a:rPr lang="en-US" sz="750">
                <a:solidFill>
                  <a:srgbClr val="163058"/>
                </a:solidFill>
                <a:latin typeface="Helvetica Neue"/>
                <a:cs typeface="Helvetica Neue"/>
              </a:rPr>
              <a:t>Po1</a:t>
            </a: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p:txBody>
      </p:sp>
      <p:sp>
        <p:nvSpPr>
          <p:cNvPr id="2" name="Title 1"/>
          <p:cNvSpPr>
            <a:spLocks noGrp="1"/>
          </p:cNvSpPr>
          <p:nvPr>
            <p:ph type="title"/>
          </p:nvPr>
        </p:nvSpPr>
        <p:spPr>
          <a:xfrm>
            <a:off x="401680" y="203785"/>
            <a:ext cx="8229600" cy="650015"/>
          </a:xfrm>
        </p:spPr>
        <p:txBody>
          <a:bodyPr>
            <a:normAutofit/>
          </a:bodyPr>
          <a:lstStyle/>
          <a:p>
            <a:r>
              <a:rPr lang="sv-SE"/>
              <a:t>L3VPN </a:t>
            </a:r>
            <a:r>
              <a:rPr lang="sv-SE" err="1"/>
              <a:t>without</a:t>
            </a:r>
            <a:r>
              <a:rPr lang="sv-SE"/>
              <a:t> </a:t>
            </a:r>
            <a:r>
              <a:rPr lang="sv-SE" err="1"/>
              <a:t>flow</a:t>
            </a:r>
            <a:r>
              <a:rPr lang="sv-SE"/>
              <a:t> </a:t>
            </a:r>
            <a:r>
              <a:rPr lang="sv-SE" err="1"/>
              <a:t>label</a:t>
            </a:r>
            <a:endParaRPr lang="en-US" b="1"/>
          </a:p>
        </p:txBody>
      </p:sp>
      <p:pic>
        <p:nvPicPr>
          <p:cNvPr id="8" name="Picture 7"/>
          <p:cNvPicPr>
            <a:picLocks noChangeAspect="1"/>
          </p:cNvPicPr>
          <p:nvPr/>
        </p:nvPicPr>
        <p:blipFill>
          <a:blip r:embed="rId3"/>
          <a:stretch>
            <a:fillRect/>
          </a:stretch>
        </p:blipFill>
        <p:spPr>
          <a:xfrm>
            <a:off x="1865219" y="1598687"/>
            <a:ext cx="736127" cy="250722"/>
          </a:xfrm>
          <a:prstGeom prst="rect">
            <a:avLst/>
          </a:prstGeom>
        </p:spPr>
      </p:pic>
      <p:pic>
        <p:nvPicPr>
          <p:cNvPr id="14" name="Picture 13"/>
          <p:cNvPicPr>
            <a:picLocks noChangeAspect="1"/>
          </p:cNvPicPr>
          <p:nvPr/>
        </p:nvPicPr>
        <p:blipFill>
          <a:blip r:embed="rId3"/>
          <a:stretch>
            <a:fillRect/>
          </a:stretch>
        </p:blipFill>
        <p:spPr>
          <a:xfrm>
            <a:off x="5909524" y="1597334"/>
            <a:ext cx="740098" cy="252075"/>
          </a:xfrm>
          <a:prstGeom prst="rect">
            <a:avLst/>
          </a:prstGeom>
        </p:spPr>
      </p:pic>
      <p:pic>
        <p:nvPicPr>
          <p:cNvPr id="15" name="Picture 14"/>
          <p:cNvPicPr>
            <a:picLocks noChangeAspect="1"/>
          </p:cNvPicPr>
          <p:nvPr/>
        </p:nvPicPr>
        <p:blipFill>
          <a:blip r:embed="rId3"/>
          <a:stretch>
            <a:fillRect/>
          </a:stretch>
        </p:blipFill>
        <p:spPr>
          <a:xfrm>
            <a:off x="660044" y="1620417"/>
            <a:ext cx="513175" cy="174785"/>
          </a:xfrm>
          <a:prstGeom prst="rect">
            <a:avLst/>
          </a:prstGeom>
        </p:spPr>
      </p:pic>
      <p:pic>
        <p:nvPicPr>
          <p:cNvPr id="16" name="Picture 15"/>
          <p:cNvPicPr>
            <a:picLocks noChangeAspect="1"/>
          </p:cNvPicPr>
          <p:nvPr/>
        </p:nvPicPr>
        <p:blipFill>
          <a:blip r:embed="rId3"/>
          <a:stretch>
            <a:fillRect/>
          </a:stretch>
        </p:blipFill>
        <p:spPr>
          <a:xfrm>
            <a:off x="7247229" y="1594571"/>
            <a:ext cx="513175" cy="174785"/>
          </a:xfrm>
          <a:prstGeom prst="rect">
            <a:avLst/>
          </a:prstGeom>
        </p:spPr>
      </p:pic>
      <p:sp>
        <p:nvSpPr>
          <p:cNvPr id="66" name="TextBox 65"/>
          <p:cNvSpPr txBox="1"/>
          <p:nvPr/>
        </p:nvSpPr>
        <p:spPr>
          <a:xfrm>
            <a:off x="1917036" y="1811781"/>
            <a:ext cx="825666"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PE1</a:t>
            </a:r>
          </a:p>
        </p:txBody>
      </p:sp>
      <p:pic>
        <p:nvPicPr>
          <p:cNvPr id="51" name="Picture 50"/>
          <p:cNvPicPr>
            <a:picLocks noChangeAspect="1"/>
          </p:cNvPicPr>
          <p:nvPr/>
        </p:nvPicPr>
        <p:blipFill>
          <a:blip r:embed="rId3"/>
          <a:stretch>
            <a:fillRect/>
          </a:stretch>
        </p:blipFill>
        <p:spPr>
          <a:xfrm>
            <a:off x="4626556" y="1598687"/>
            <a:ext cx="736127" cy="250722"/>
          </a:xfrm>
          <a:prstGeom prst="rect">
            <a:avLst/>
          </a:prstGeom>
        </p:spPr>
      </p:pic>
      <p:sp>
        <p:nvSpPr>
          <p:cNvPr id="52" name="TextBox 51"/>
          <p:cNvSpPr txBox="1"/>
          <p:nvPr/>
        </p:nvSpPr>
        <p:spPr>
          <a:xfrm>
            <a:off x="661513" y="1807124"/>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CE-1</a:t>
            </a:r>
          </a:p>
        </p:txBody>
      </p:sp>
      <p:sp>
        <p:nvSpPr>
          <p:cNvPr id="67" name="TextBox 66"/>
          <p:cNvSpPr txBox="1"/>
          <p:nvPr/>
        </p:nvSpPr>
        <p:spPr>
          <a:xfrm>
            <a:off x="3293402" y="1812296"/>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P1</a:t>
            </a:r>
          </a:p>
        </p:txBody>
      </p:sp>
      <p:sp>
        <p:nvSpPr>
          <p:cNvPr id="71" name="TextBox 70"/>
          <p:cNvSpPr txBox="1"/>
          <p:nvPr/>
        </p:nvSpPr>
        <p:spPr>
          <a:xfrm>
            <a:off x="5774701" y="1830519"/>
            <a:ext cx="865863"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PE2</a:t>
            </a:r>
          </a:p>
        </p:txBody>
      </p:sp>
      <p:sp>
        <p:nvSpPr>
          <p:cNvPr id="75" name="TextBox 74"/>
          <p:cNvSpPr txBox="1"/>
          <p:nvPr/>
        </p:nvSpPr>
        <p:spPr>
          <a:xfrm>
            <a:off x="7270716" y="1772299"/>
            <a:ext cx="498101"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CE-2</a:t>
            </a:r>
          </a:p>
        </p:txBody>
      </p:sp>
      <p:graphicFrame>
        <p:nvGraphicFramePr>
          <p:cNvPr id="91" name="Table 90"/>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92" name="Table 91"/>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sp>
        <p:nvSpPr>
          <p:cNvPr id="55" name="TextBox 54"/>
          <p:cNvSpPr txBox="1"/>
          <p:nvPr/>
        </p:nvSpPr>
        <p:spPr>
          <a:xfrm>
            <a:off x="113364" y="880327"/>
            <a:ext cx="1988045" cy="438582"/>
          </a:xfrm>
          <a:prstGeom prst="rect">
            <a:avLst/>
          </a:prstGeom>
          <a:solidFill>
            <a:schemeClr val="bg1"/>
          </a:solidFill>
          <a:ln>
            <a:solidFill>
              <a:schemeClr val="accent3"/>
            </a:solidFill>
          </a:ln>
        </p:spPr>
        <p:txBody>
          <a:bodyPr wrap="none" rtlCol="0">
            <a:spAutoFit/>
          </a:bodyPr>
          <a:lstStyle/>
          <a:p>
            <a:pPr algn="l"/>
            <a:r>
              <a:rPr lang="en-US" sz="750" b="1">
                <a:solidFill>
                  <a:srgbClr val="163058"/>
                </a:solidFill>
                <a:latin typeface="Helvetica Neue"/>
                <a:cs typeface="Helvetica Neue"/>
              </a:rPr>
              <a:t>IP/TCP</a:t>
            </a:r>
          </a:p>
          <a:p>
            <a:pPr algn="l"/>
            <a:r>
              <a:rPr lang="en-US" sz="750">
                <a:solidFill>
                  <a:srgbClr val="163058"/>
                </a:solidFill>
                <a:latin typeface="Helvetica Neue"/>
                <a:cs typeface="Helvetica Neue"/>
              </a:rPr>
              <a:t>Flow#1 99.99.99.1 &gt; 77.77.77.1 TCP 5901</a:t>
            </a:r>
          </a:p>
          <a:p>
            <a:pPr algn="l"/>
            <a:r>
              <a:rPr lang="en-US" sz="750">
                <a:solidFill>
                  <a:srgbClr val="FF0000"/>
                </a:solidFill>
                <a:latin typeface="Helvetica Neue"/>
                <a:cs typeface="Helvetica Neue"/>
              </a:rPr>
              <a:t>Flow#2 99.9.9.1 &gt; 77.7.7.1 TCP 5903</a:t>
            </a:r>
          </a:p>
        </p:txBody>
      </p:sp>
      <p:pic>
        <p:nvPicPr>
          <p:cNvPr id="41" name="Picture 40"/>
          <p:cNvPicPr>
            <a:picLocks noChangeAspect="1"/>
          </p:cNvPicPr>
          <p:nvPr/>
        </p:nvPicPr>
        <p:blipFill>
          <a:blip r:embed="rId3"/>
          <a:stretch>
            <a:fillRect/>
          </a:stretch>
        </p:blipFill>
        <p:spPr>
          <a:xfrm>
            <a:off x="3285624" y="1598687"/>
            <a:ext cx="736127" cy="250722"/>
          </a:xfrm>
          <a:prstGeom prst="rect">
            <a:avLst/>
          </a:prstGeom>
        </p:spPr>
      </p:pic>
      <p:graphicFrame>
        <p:nvGraphicFramePr>
          <p:cNvPr id="50" name="Table 49"/>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cxnSp>
        <p:nvCxnSpPr>
          <p:cNvPr id="94" name="Straight Arrow Connector 93"/>
          <p:cNvCxnSpPr/>
          <p:nvPr/>
        </p:nvCxnSpPr>
        <p:spPr>
          <a:xfrm>
            <a:off x="6649622" y="16819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5362684" y="17023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cxnSpLocks/>
          </p:cNvCxnSpPr>
          <p:nvPr/>
        </p:nvCxnSpPr>
        <p:spPr>
          <a:xfrm flipV="1">
            <a:off x="2601346" y="1685353"/>
            <a:ext cx="284792" cy="801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p:nvPr/>
        </p:nvCxnSpPr>
        <p:spPr>
          <a:xfrm>
            <a:off x="1257530" y="1691288"/>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4043400" y="1804168"/>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135302" y="1711324"/>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e15</a:t>
            </a:r>
          </a:p>
        </p:txBody>
      </p:sp>
      <p:sp>
        <p:nvSpPr>
          <p:cNvPr id="63" name="TextBox 62"/>
          <p:cNvSpPr txBox="1"/>
          <p:nvPr/>
        </p:nvSpPr>
        <p:spPr>
          <a:xfrm>
            <a:off x="3607979" y="901648"/>
            <a:ext cx="1209358" cy="438582"/>
          </a:xfrm>
          <a:prstGeom prst="rect">
            <a:avLst/>
          </a:prstGeom>
          <a:solidFill>
            <a:schemeClr val="bg1"/>
          </a:solidFill>
          <a:ln>
            <a:noFill/>
          </a:ln>
        </p:spPr>
        <p:txBody>
          <a:bodyPr wrap="square" rtlCol="0">
            <a:spAutoFit/>
          </a:bodyPr>
          <a:lstStyle/>
          <a:p>
            <a:pPr algn="l"/>
            <a:r>
              <a:rPr lang="en-US" sz="750">
                <a:solidFill>
                  <a:schemeClr val="tx1"/>
                </a:solidFill>
                <a:latin typeface="Helvetica Neue"/>
                <a:cs typeface="Helvetica Neue"/>
              </a:rPr>
              <a:t>LAG</a:t>
            </a:r>
          </a:p>
          <a:p>
            <a:pPr algn="l"/>
            <a:r>
              <a:rPr lang="en-US" sz="750">
                <a:solidFill>
                  <a:schemeClr val="tx1"/>
                </a:solidFill>
                <a:latin typeface="Helvetica Neue"/>
                <a:cs typeface="Helvetica Neue"/>
              </a:rPr>
              <a:t>ECMP SCENARIO MPLS</a:t>
            </a:r>
          </a:p>
        </p:txBody>
      </p:sp>
      <p:cxnSp>
        <p:nvCxnSpPr>
          <p:cNvPr id="101" name="Straight Arrow Connector 100"/>
          <p:cNvCxnSpPr/>
          <p:nvPr/>
        </p:nvCxnSpPr>
        <p:spPr>
          <a:xfrm flipV="1">
            <a:off x="4073419" y="1629993"/>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135302" y="1530456"/>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e13</a:t>
            </a:r>
          </a:p>
        </p:txBody>
      </p:sp>
      <p:graphicFrame>
        <p:nvGraphicFramePr>
          <p:cNvPr id="103" name="Table 102"/>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5" name="TextBox 104"/>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09" name="Table 108"/>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10" name="Table 109"/>
          <p:cNvGraphicFramePr>
            <a:graphicFrameLocks noGrp="1"/>
          </p:cNvGraphicFramePr>
          <p:nvPr/>
        </p:nvGraphicFramePr>
        <p:xfrm>
          <a:off x="1953816" y="2964793"/>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1" name="Table 110"/>
          <p:cNvGraphicFramePr>
            <a:graphicFrameLocks noGrp="1"/>
          </p:cNvGraphicFramePr>
          <p:nvPr/>
        </p:nvGraphicFramePr>
        <p:xfrm>
          <a:off x="1953816" y="334101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183844">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12" name="Table 111"/>
          <p:cNvGraphicFramePr>
            <a:graphicFrameLocks noGrp="1"/>
          </p:cNvGraphicFramePr>
          <p:nvPr/>
        </p:nvGraphicFramePr>
        <p:xfrm>
          <a:off x="3328202"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3" name="Table 112"/>
          <p:cNvGraphicFramePr>
            <a:graphicFrameLocks noGrp="1"/>
          </p:cNvGraphicFramePr>
          <p:nvPr/>
        </p:nvGraphicFramePr>
        <p:xfrm>
          <a:off x="3333689"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10000</a:t>
                      </a:r>
                      <a:endParaRPr lang="en-US" sz="600"/>
                    </a:p>
                  </a:txBody>
                  <a:tcPr/>
                </a:tc>
                <a:extLst>
                  <a:ext uri="{0D108BD9-81ED-4DB2-BD59-A6C34878D82A}">
                    <a16:rowId xmlns:a16="http://schemas.microsoft.com/office/drawing/2014/main" val="10000"/>
                  </a:ext>
                </a:extLst>
              </a:tr>
            </a:tbl>
          </a:graphicData>
        </a:graphic>
      </p:graphicFrame>
      <p:sp>
        <p:nvSpPr>
          <p:cNvPr id="114" name="TextBox 113"/>
          <p:cNvSpPr txBox="1"/>
          <p:nvPr/>
        </p:nvSpPr>
        <p:spPr>
          <a:xfrm>
            <a:off x="3189655" y="3145729"/>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15" name="Table 114"/>
          <p:cNvGraphicFramePr>
            <a:graphicFrameLocks noGrp="1"/>
          </p:cNvGraphicFramePr>
          <p:nvPr/>
        </p:nvGraphicFramePr>
        <p:xfrm>
          <a:off x="3328203"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16" name="Table 115"/>
          <p:cNvGraphicFramePr>
            <a:graphicFrameLocks noGrp="1"/>
          </p:cNvGraphicFramePr>
          <p:nvPr/>
        </p:nvGraphicFramePr>
        <p:xfrm>
          <a:off x="3328203" y="295745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7" name="Table 116"/>
          <p:cNvGraphicFramePr>
            <a:graphicFrameLocks noGrp="1"/>
          </p:cNvGraphicFramePr>
          <p:nvPr/>
        </p:nvGraphicFramePr>
        <p:xfrm>
          <a:off x="3328203" y="332321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18" name="Table 117"/>
          <p:cNvGraphicFramePr>
            <a:graphicFrameLocks noGrp="1"/>
          </p:cNvGraphicFramePr>
          <p:nvPr/>
        </p:nvGraphicFramePr>
        <p:xfrm>
          <a:off x="4626556"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9" name="Table 118"/>
          <p:cNvGraphicFramePr>
            <a:graphicFrameLocks noGrp="1"/>
          </p:cNvGraphicFramePr>
          <p:nvPr/>
        </p:nvGraphicFramePr>
        <p:xfrm>
          <a:off x="4632042" y="236862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POP</a:t>
                      </a:r>
                      <a:endParaRPr lang="en-US" sz="600"/>
                    </a:p>
                  </a:txBody>
                  <a:tcPr/>
                </a:tc>
                <a:extLst>
                  <a:ext uri="{0D108BD9-81ED-4DB2-BD59-A6C34878D82A}">
                    <a16:rowId xmlns:a16="http://schemas.microsoft.com/office/drawing/2014/main" val="10000"/>
                  </a:ext>
                </a:extLst>
              </a:tr>
            </a:tbl>
          </a:graphicData>
        </a:graphic>
      </p:graphicFrame>
      <p:sp>
        <p:nvSpPr>
          <p:cNvPr id="120" name="TextBox 119"/>
          <p:cNvSpPr txBox="1"/>
          <p:nvPr/>
        </p:nvSpPr>
        <p:spPr>
          <a:xfrm>
            <a:off x="4488008"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1" name="Table 120"/>
          <p:cNvGraphicFramePr>
            <a:graphicFrameLocks noGrp="1"/>
          </p:cNvGraphicFramePr>
          <p:nvPr/>
        </p:nvGraphicFramePr>
        <p:xfrm>
          <a:off x="4626556" y="2688491"/>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22" name="Table 121"/>
          <p:cNvGraphicFramePr>
            <a:graphicFrameLocks noGrp="1"/>
          </p:cNvGraphicFramePr>
          <p:nvPr/>
        </p:nvGraphicFramePr>
        <p:xfrm>
          <a:off x="4626556" y="2969909"/>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3" name="Table 122"/>
          <p:cNvGraphicFramePr>
            <a:graphicFrameLocks noGrp="1"/>
          </p:cNvGraphicFramePr>
          <p:nvPr/>
        </p:nvGraphicFramePr>
        <p:xfrm>
          <a:off x="4626556" y="3335669"/>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24" name="Table 123"/>
          <p:cNvGraphicFramePr>
            <a:graphicFrameLocks noGrp="1"/>
          </p:cNvGraphicFramePr>
          <p:nvPr/>
        </p:nvGraphicFramePr>
        <p:xfrm>
          <a:off x="5814987"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25" name="Table 124"/>
          <p:cNvGraphicFramePr>
            <a:graphicFrameLocks noGrp="1"/>
          </p:cNvGraphicFramePr>
          <p:nvPr/>
        </p:nvGraphicFramePr>
        <p:xfrm>
          <a:off x="5820474" y="2376819"/>
          <a:ext cx="884455" cy="2133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13360">
                <a:tc>
                  <a:txBody>
                    <a:bodyPr/>
                    <a:lstStyle/>
                    <a:p>
                      <a:pPr algn="ctr"/>
                      <a:endParaRPr lang="en-US" sz="600"/>
                    </a:p>
                  </a:txBody>
                  <a:tcPr/>
                </a:tc>
                <a:extLst>
                  <a:ext uri="{0D108BD9-81ED-4DB2-BD59-A6C34878D82A}">
                    <a16:rowId xmlns:a16="http://schemas.microsoft.com/office/drawing/2014/main" val="10000"/>
                  </a:ext>
                </a:extLst>
              </a:tr>
            </a:tbl>
          </a:graphicData>
        </a:graphic>
      </p:graphicFrame>
      <p:sp>
        <p:nvSpPr>
          <p:cNvPr id="126" name="TextBox 125"/>
          <p:cNvSpPr txBox="1"/>
          <p:nvPr/>
        </p:nvSpPr>
        <p:spPr>
          <a:xfrm>
            <a:off x="5676439"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7" name="Table 126"/>
          <p:cNvGraphicFramePr>
            <a:graphicFrameLocks noGrp="1"/>
          </p:cNvGraphicFramePr>
          <p:nvPr/>
        </p:nvGraphicFramePr>
        <p:xfrm>
          <a:off x="5814987" y="264294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28" name="Table 127"/>
          <p:cNvGraphicFramePr>
            <a:graphicFrameLocks noGrp="1"/>
          </p:cNvGraphicFramePr>
          <p:nvPr/>
        </p:nvGraphicFramePr>
        <p:xfrm>
          <a:off x="5814987" y="292436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9" name="Table 128"/>
          <p:cNvGraphicFramePr>
            <a:graphicFrameLocks noGrp="1"/>
          </p:cNvGraphicFramePr>
          <p:nvPr/>
        </p:nvGraphicFramePr>
        <p:xfrm>
          <a:off x="5814987" y="329012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sp>
        <p:nvSpPr>
          <p:cNvPr id="74" name="TextBox 73"/>
          <p:cNvSpPr txBox="1"/>
          <p:nvPr/>
        </p:nvSpPr>
        <p:spPr>
          <a:xfrm>
            <a:off x="2923018" y="1594994"/>
            <a:ext cx="325302"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e3</a:t>
            </a:r>
          </a:p>
        </p:txBody>
      </p:sp>
      <p:sp>
        <p:nvSpPr>
          <p:cNvPr id="72" name="Title 1">
            <a:extLst>
              <a:ext uri="{FF2B5EF4-FFF2-40B4-BE49-F238E27FC236}">
                <a16:creationId xmlns:a16="http://schemas.microsoft.com/office/drawing/2014/main" id="{42FBF1C6-129D-B747-9795-CCDA84AD950A}"/>
              </a:ext>
            </a:extLst>
          </p:cNvPr>
          <p:cNvSpPr txBox="1">
            <a:spLocks/>
          </p:cNvSpPr>
          <p:nvPr/>
        </p:nvSpPr>
        <p:spPr>
          <a:xfrm>
            <a:off x="4863889" y="815201"/>
            <a:ext cx="3341181" cy="569265"/>
          </a:xfrm>
          <a:prstGeom prst="rect">
            <a:avLst/>
          </a:prstGeom>
          <a:noFill/>
          <a:ln>
            <a:solidFill>
              <a:schemeClr val="tx1"/>
            </a:solidFill>
            <a:prstDash val="sysDot"/>
          </a:ln>
        </p:spPr>
        <p:txBody>
          <a:bodyPr spcFirstLastPara="1" wrap="square" lIns="97625" tIns="48800" rIns="97625" bIns="48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41313"/>
              </a:buClr>
              <a:buSzPts val="1800"/>
              <a:buFont typeface="Helvetica Neue"/>
              <a:buNone/>
              <a:defRPr sz="2500" b="0" i="0" u="none" strike="noStrike" cap="none">
                <a:solidFill>
                  <a:srgbClr val="14131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sz="1000"/>
              <a:t>P </a:t>
            </a:r>
            <a:r>
              <a:rPr lang="sv-SE" sz="1000" err="1"/>
              <a:t>Core</a:t>
            </a:r>
            <a:r>
              <a:rPr lang="sv-SE" sz="1000"/>
              <a:t> </a:t>
            </a:r>
            <a:r>
              <a:rPr lang="sv-SE" sz="1000" err="1"/>
              <a:t>unaware</a:t>
            </a:r>
            <a:r>
              <a:rPr lang="sv-SE" sz="1000"/>
              <a:t> </a:t>
            </a:r>
            <a:r>
              <a:rPr lang="sv-SE" sz="1000" err="1"/>
              <a:t>other</a:t>
            </a:r>
            <a:r>
              <a:rPr lang="sv-SE" sz="1000"/>
              <a:t> </a:t>
            </a:r>
            <a:r>
              <a:rPr lang="sv-SE" sz="1000" err="1"/>
              <a:t>than</a:t>
            </a:r>
            <a:r>
              <a:rPr lang="sv-SE" sz="1000"/>
              <a:t> </a:t>
            </a:r>
            <a:r>
              <a:rPr lang="sv-SE" sz="1000" err="1"/>
              <a:t>more</a:t>
            </a:r>
            <a:r>
              <a:rPr lang="sv-SE" sz="1000"/>
              <a:t> </a:t>
            </a:r>
            <a:r>
              <a:rPr lang="sv-SE" sz="1000" err="1"/>
              <a:t>labelstack</a:t>
            </a:r>
            <a:br>
              <a:rPr lang="sv-SE" sz="1000"/>
            </a:br>
            <a:r>
              <a:rPr lang="sv-SE" sz="1000" b="1" err="1"/>
              <a:t>Perfect</a:t>
            </a:r>
            <a:r>
              <a:rPr lang="sv-SE" sz="1000" b="1"/>
              <a:t> ECMP for LAG </a:t>
            </a:r>
            <a:r>
              <a:rPr lang="sv-SE" sz="1000" b="1" err="1"/>
              <a:t>members</a:t>
            </a:r>
            <a:r>
              <a:rPr lang="sv-SE" sz="1000" b="1"/>
              <a:t> (e13,15)</a:t>
            </a:r>
            <a:endParaRPr lang="en-US" sz="1000" b="1"/>
          </a:p>
        </p:txBody>
      </p:sp>
      <p:sp>
        <p:nvSpPr>
          <p:cNvPr id="59" name="TextBox 58">
            <a:extLst>
              <a:ext uri="{FF2B5EF4-FFF2-40B4-BE49-F238E27FC236}">
                <a16:creationId xmlns:a16="http://schemas.microsoft.com/office/drawing/2014/main" id="{7A4F3CFB-718A-8142-81BF-91FFDF6A4E6C}"/>
              </a:ext>
            </a:extLst>
          </p:cNvPr>
          <p:cNvSpPr txBox="1"/>
          <p:nvPr/>
        </p:nvSpPr>
        <p:spPr>
          <a:xfrm>
            <a:off x="1579154" y="3696313"/>
            <a:ext cx="5592056" cy="1077218"/>
          </a:xfrm>
          <a:prstGeom prst="rect">
            <a:avLst/>
          </a:prstGeom>
          <a:solidFill>
            <a:srgbClr val="FFFFFF"/>
          </a:solidFill>
          <a:ln>
            <a:solidFill>
              <a:schemeClr val="tx1"/>
            </a:solidFill>
            <a:prstDash val="sysDash"/>
          </a:ln>
        </p:spPr>
        <p:txBody>
          <a:bodyPr wrap="square" rtlCol="0">
            <a:spAutoFit/>
          </a:bodyPr>
          <a:lstStyle/>
          <a:p>
            <a:pPr algn="l"/>
            <a:r>
              <a:rPr lang="en-US" sz="800">
                <a:latin typeface="Courier New"/>
                <a:cs typeface="Courier New"/>
              </a:rPr>
              <a:t>qumran-ovre-p2(config)#watch 3 </a:t>
            </a:r>
            <a:r>
              <a:rPr lang="en-US" sz="800" err="1">
                <a:latin typeface="Courier New"/>
                <a:cs typeface="Courier New"/>
              </a:rPr>
              <a:t>sh</a:t>
            </a:r>
            <a:r>
              <a:rPr lang="en-US" sz="800">
                <a:latin typeface="Courier New"/>
                <a:cs typeface="Courier New"/>
              </a:rPr>
              <a:t> interface counters rate | </a:t>
            </a:r>
            <a:r>
              <a:rPr lang="en-US" sz="800" err="1">
                <a:latin typeface="Courier New"/>
                <a:cs typeface="Courier New"/>
              </a:rPr>
              <a:t>nz</a:t>
            </a:r>
            <a:endParaRPr lang="en-US" sz="800">
              <a:latin typeface="Courier New"/>
              <a:cs typeface="Courier New"/>
            </a:endParaRPr>
          </a:p>
          <a:p>
            <a:pPr algn="l"/>
            <a:r>
              <a:rPr lang="mr-IN" sz="800">
                <a:latin typeface="Courier New"/>
                <a:cs typeface="Courier New"/>
              </a:rPr>
              <a:t>Every 3.0s: CliShell -s ar -p 15 -c sh interface counters rate | </a:t>
            </a:r>
            <a:r>
              <a:rPr lang="mr-IN" sz="800" err="1">
                <a:latin typeface="Courier New"/>
                <a:cs typeface="Courier New"/>
              </a:rPr>
              <a:t>nz</a:t>
            </a:r>
            <a:endParaRPr lang="mr-IN" sz="800">
              <a:latin typeface="Courier New"/>
              <a:cs typeface="Courier New"/>
            </a:endParaRPr>
          </a:p>
          <a:p>
            <a:pPr algn="l"/>
            <a:r>
              <a:rPr lang="en-US" sz="800">
                <a:latin typeface="Courier New"/>
                <a:cs typeface="Courier New"/>
              </a:rPr>
              <a:t>Port	  Name        </a:t>
            </a:r>
            <a:r>
              <a:rPr lang="en-US" sz="800" err="1">
                <a:latin typeface="Courier New"/>
                <a:cs typeface="Courier New"/>
              </a:rPr>
              <a:t>Intvl</a:t>
            </a:r>
            <a:r>
              <a:rPr lang="en-US" sz="800">
                <a:latin typeface="Courier New"/>
                <a:cs typeface="Courier New"/>
              </a:rPr>
              <a:t>   In Mbps	   %  In </a:t>
            </a:r>
            <a:r>
              <a:rPr lang="en-US" sz="800" err="1">
                <a:latin typeface="Courier New"/>
                <a:cs typeface="Courier New"/>
              </a:rPr>
              <a:t>Kpps</a:t>
            </a:r>
            <a:r>
              <a:rPr lang="en-US" sz="800">
                <a:latin typeface="Courier New"/>
                <a:cs typeface="Courier New"/>
              </a:rPr>
              <a:t>  Out Mbps      % Out </a:t>
            </a:r>
            <a:r>
              <a:rPr lang="en-US" sz="800" err="1">
                <a:latin typeface="Courier New"/>
                <a:cs typeface="Courier New"/>
              </a:rPr>
              <a:t>Kpps</a:t>
            </a:r>
            <a:endParaRPr lang="en-US" sz="800">
              <a:latin typeface="Courier New"/>
              <a:cs typeface="Courier New"/>
            </a:endParaRPr>
          </a:p>
          <a:p>
            <a:pPr algn="l"/>
            <a:r>
              <a:rPr lang="mr-IN" sz="800">
                <a:latin typeface="Courier New"/>
                <a:cs typeface="Courier New"/>
              </a:rPr>
              <a:t>Et3                    0:05	 </a:t>
            </a:r>
            <a:r>
              <a:rPr lang="mr-IN" sz="800" b="1">
                <a:latin typeface="Courier New"/>
                <a:cs typeface="Courier New"/>
              </a:rPr>
              <a:t>24.2</a:t>
            </a:r>
            <a:r>
              <a:rPr lang="mr-IN" sz="800">
                <a:latin typeface="Courier New"/>
                <a:cs typeface="Courier New"/>
              </a:rPr>
              <a:t>   2.5%        5     </a:t>
            </a:r>
            <a:r>
              <a:rPr lang="en-US" sz="800">
                <a:latin typeface="Courier New"/>
                <a:cs typeface="Courier New"/>
              </a:rPr>
              <a:t> </a:t>
            </a:r>
            <a:r>
              <a:rPr lang="mr-IN" sz="800">
                <a:latin typeface="Courier New"/>
                <a:cs typeface="Courier New"/>
              </a:rPr>
              <a:t>1.5   0.2%        2</a:t>
            </a:r>
          </a:p>
          <a:p>
            <a:pPr algn="l"/>
            <a:r>
              <a:rPr lang="mr-IN" sz="800">
                <a:latin typeface="Courier New"/>
                <a:cs typeface="Courier New"/>
              </a:rPr>
              <a:t>Et13                   5:00	  0.8   0.1%        1	   </a:t>
            </a:r>
            <a:r>
              <a:rPr lang="mr-IN" sz="800" b="1">
                <a:latin typeface="Courier New"/>
                <a:cs typeface="Courier New"/>
              </a:rPr>
              <a:t>12.9</a:t>
            </a:r>
            <a:r>
              <a:rPr lang="mr-IN" sz="800">
                <a:latin typeface="Courier New"/>
                <a:cs typeface="Courier New"/>
              </a:rPr>
              <a:t>   1.3%        2</a:t>
            </a:r>
          </a:p>
          <a:p>
            <a:pPr algn="l"/>
            <a:r>
              <a:rPr lang="mr-IN" sz="800">
                <a:latin typeface="Courier New"/>
                <a:cs typeface="Courier New"/>
              </a:rPr>
              <a:t>Et15                   5:00	  0.8   0.1%        1	   </a:t>
            </a:r>
            <a:r>
              <a:rPr lang="mr-IN" sz="800" b="1">
                <a:latin typeface="Courier New"/>
                <a:cs typeface="Courier New"/>
              </a:rPr>
              <a:t>11.3 </a:t>
            </a:r>
            <a:r>
              <a:rPr lang="mr-IN" sz="800">
                <a:latin typeface="Courier New"/>
                <a:cs typeface="Courier New"/>
              </a:rPr>
              <a:t>  1.2%        2</a:t>
            </a:r>
          </a:p>
          <a:p>
            <a:pPr algn="l"/>
            <a:r>
              <a:rPr lang="mr-IN" sz="800">
                <a:latin typeface="Courier New"/>
                <a:cs typeface="Courier New"/>
              </a:rPr>
              <a:t>Po1                    5:00	  1.6   0.1%        2	   </a:t>
            </a:r>
            <a:r>
              <a:rPr lang="mr-IN" sz="800" b="1">
                <a:latin typeface="Courier New"/>
                <a:cs typeface="Courier New"/>
              </a:rPr>
              <a:t>24.2</a:t>
            </a:r>
            <a:r>
              <a:rPr lang="mr-IN" sz="800">
                <a:latin typeface="Courier New"/>
                <a:cs typeface="Courier New"/>
              </a:rPr>
              <a:t>   1.2%        4</a:t>
            </a:r>
            <a:endParaRPr lang="sv-SE" sz="800">
              <a:latin typeface="Courier New"/>
              <a:cs typeface="Courier New"/>
            </a:endParaRPr>
          </a:p>
          <a:p>
            <a:pPr algn="l"/>
            <a:r>
              <a:rPr lang="en-US" sz="800">
                <a:solidFill>
                  <a:srgbClr val="163058"/>
                </a:solidFill>
                <a:latin typeface="Courier New"/>
                <a:cs typeface="Courier New"/>
              </a:rPr>
              <a:t>(…)</a:t>
            </a:r>
          </a:p>
        </p:txBody>
      </p:sp>
    </p:spTree>
    <p:extLst>
      <p:ext uri="{BB962C8B-B14F-4D97-AF65-F5344CB8AC3E}">
        <p14:creationId xmlns:p14="http://schemas.microsoft.com/office/powerpoint/2010/main" val="3604548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591756" y="1830519"/>
            <a:ext cx="681797"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P2</a:t>
            </a:r>
          </a:p>
        </p:txBody>
      </p:sp>
      <p:cxnSp>
        <p:nvCxnSpPr>
          <p:cNvPr id="62" name="Straight Arrow Connector 61"/>
          <p:cNvCxnSpPr/>
          <p:nvPr/>
        </p:nvCxnSpPr>
        <p:spPr>
          <a:xfrm flipV="1">
            <a:off x="4043400" y="1622403"/>
            <a:ext cx="588643" cy="18295"/>
          </a:xfrm>
          <a:prstGeom prst="straightConnector1">
            <a:avLst/>
          </a:prstGeom>
          <a:ln>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5" name="TextBox 94"/>
          <p:cNvSpPr txBox="1"/>
          <p:nvPr/>
        </p:nvSpPr>
        <p:spPr>
          <a:xfrm>
            <a:off x="4021751" y="1368122"/>
            <a:ext cx="647129" cy="669414"/>
          </a:xfrm>
          <a:prstGeom prst="rect">
            <a:avLst/>
          </a:prstGeom>
          <a:solidFill>
            <a:schemeClr val="bg1"/>
          </a:solidFill>
          <a:ln>
            <a:solidFill>
              <a:schemeClr val="tx2"/>
            </a:solidFill>
            <a:prstDash val="sysDash"/>
          </a:ln>
        </p:spPr>
        <p:txBody>
          <a:bodyPr wrap="square" rtlCol="0">
            <a:spAutoFit/>
          </a:bodyPr>
          <a:lstStyle/>
          <a:p>
            <a:pPr defTabSz="309315"/>
            <a:r>
              <a:rPr lang="en-US" sz="750" dirty="0">
                <a:solidFill>
                  <a:srgbClr val="163058"/>
                </a:solidFill>
                <a:latin typeface="Helvetica Neue"/>
                <a:cs typeface="Helvetica Neue"/>
              </a:rPr>
              <a:t>Po1</a:t>
            </a:r>
          </a:p>
          <a:p>
            <a:pPr defTabSz="309315"/>
            <a:endParaRPr lang="en-US" sz="750" dirty="0">
              <a:solidFill>
                <a:srgbClr val="163058"/>
              </a:solidFill>
              <a:latin typeface="Helvetica Neue"/>
              <a:cs typeface="Helvetica Neue"/>
            </a:endParaRPr>
          </a:p>
          <a:p>
            <a:pPr defTabSz="309315"/>
            <a:endParaRPr lang="en-US" sz="750" dirty="0">
              <a:solidFill>
                <a:srgbClr val="163058"/>
              </a:solidFill>
              <a:latin typeface="Helvetica Neue"/>
              <a:cs typeface="Helvetica Neue"/>
            </a:endParaRPr>
          </a:p>
          <a:p>
            <a:pPr defTabSz="309315"/>
            <a:endParaRPr lang="en-US" sz="750" dirty="0">
              <a:solidFill>
                <a:srgbClr val="163058"/>
              </a:solidFill>
              <a:latin typeface="Helvetica Neue"/>
              <a:cs typeface="Helvetica Neue"/>
            </a:endParaRPr>
          </a:p>
          <a:p>
            <a:pPr defTabSz="309315"/>
            <a:endParaRPr lang="en-US" sz="750" dirty="0">
              <a:solidFill>
                <a:srgbClr val="163058"/>
              </a:solidFill>
              <a:latin typeface="Helvetica Neue"/>
              <a:cs typeface="Helvetica Neue"/>
            </a:endParaRPr>
          </a:p>
        </p:txBody>
      </p:sp>
      <p:sp>
        <p:nvSpPr>
          <p:cNvPr id="2" name="Title 1"/>
          <p:cNvSpPr>
            <a:spLocks noGrp="1"/>
          </p:cNvSpPr>
          <p:nvPr>
            <p:ph type="title"/>
          </p:nvPr>
        </p:nvSpPr>
        <p:spPr>
          <a:xfrm>
            <a:off x="401680" y="203785"/>
            <a:ext cx="8229600" cy="650015"/>
          </a:xfrm>
        </p:spPr>
        <p:txBody>
          <a:bodyPr>
            <a:normAutofit/>
          </a:bodyPr>
          <a:lstStyle/>
          <a:p>
            <a:r>
              <a:rPr lang="sv-SE" dirty="0"/>
              <a:t>L3VPN with flow label</a:t>
            </a:r>
            <a:endParaRPr lang="en-US" b="1" dirty="0"/>
          </a:p>
        </p:txBody>
      </p:sp>
      <p:pic>
        <p:nvPicPr>
          <p:cNvPr id="8" name="Picture 7"/>
          <p:cNvPicPr>
            <a:picLocks noChangeAspect="1"/>
          </p:cNvPicPr>
          <p:nvPr/>
        </p:nvPicPr>
        <p:blipFill>
          <a:blip r:embed="rId3"/>
          <a:stretch>
            <a:fillRect/>
          </a:stretch>
        </p:blipFill>
        <p:spPr>
          <a:xfrm>
            <a:off x="1829503" y="1612844"/>
            <a:ext cx="736127" cy="250722"/>
          </a:xfrm>
          <a:prstGeom prst="rect">
            <a:avLst/>
          </a:prstGeom>
        </p:spPr>
      </p:pic>
      <p:pic>
        <p:nvPicPr>
          <p:cNvPr id="14" name="Picture 13"/>
          <p:cNvPicPr>
            <a:picLocks noChangeAspect="1"/>
          </p:cNvPicPr>
          <p:nvPr/>
        </p:nvPicPr>
        <p:blipFill>
          <a:blip r:embed="rId3"/>
          <a:stretch>
            <a:fillRect/>
          </a:stretch>
        </p:blipFill>
        <p:spPr>
          <a:xfrm>
            <a:off x="5909524" y="1597334"/>
            <a:ext cx="740098" cy="252075"/>
          </a:xfrm>
          <a:prstGeom prst="rect">
            <a:avLst/>
          </a:prstGeom>
        </p:spPr>
      </p:pic>
      <p:pic>
        <p:nvPicPr>
          <p:cNvPr id="15" name="Picture 14"/>
          <p:cNvPicPr>
            <a:picLocks noChangeAspect="1"/>
          </p:cNvPicPr>
          <p:nvPr/>
        </p:nvPicPr>
        <p:blipFill>
          <a:blip r:embed="rId3"/>
          <a:stretch>
            <a:fillRect/>
          </a:stretch>
        </p:blipFill>
        <p:spPr>
          <a:xfrm>
            <a:off x="624328" y="1634574"/>
            <a:ext cx="513175" cy="174785"/>
          </a:xfrm>
          <a:prstGeom prst="rect">
            <a:avLst/>
          </a:prstGeom>
        </p:spPr>
      </p:pic>
      <p:pic>
        <p:nvPicPr>
          <p:cNvPr id="16" name="Picture 15"/>
          <p:cNvPicPr>
            <a:picLocks noChangeAspect="1"/>
          </p:cNvPicPr>
          <p:nvPr/>
        </p:nvPicPr>
        <p:blipFill>
          <a:blip r:embed="rId3"/>
          <a:stretch>
            <a:fillRect/>
          </a:stretch>
        </p:blipFill>
        <p:spPr>
          <a:xfrm>
            <a:off x="7247229" y="1594571"/>
            <a:ext cx="513175" cy="174785"/>
          </a:xfrm>
          <a:prstGeom prst="rect">
            <a:avLst/>
          </a:prstGeom>
        </p:spPr>
      </p:pic>
      <p:sp>
        <p:nvSpPr>
          <p:cNvPr id="66" name="TextBox 65"/>
          <p:cNvSpPr txBox="1"/>
          <p:nvPr/>
        </p:nvSpPr>
        <p:spPr>
          <a:xfrm>
            <a:off x="1917036" y="1811781"/>
            <a:ext cx="825666"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PE1</a:t>
            </a:r>
          </a:p>
        </p:txBody>
      </p:sp>
      <p:pic>
        <p:nvPicPr>
          <p:cNvPr id="51" name="Picture 50"/>
          <p:cNvPicPr>
            <a:picLocks noChangeAspect="1"/>
          </p:cNvPicPr>
          <p:nvPr/>
        </p:nvPicPr>
        <p:blipFill>
          <a:blip r:embed="rId3"/>
          <a:stretch>
            <a:fillRect/>
          </a:stretch>
        </p:blipFill>
        <p:spPr>
          <a:xfrm>
            <a:off x="4626556" y="1598687"/>
            <a:ext cx="736127" cy="250722"/>
          </a:xfrm>
          <a:prstGeom prst="rect">
            <a:avLst/>
          </a:prstGeom>
        </p:spPr>
      </p:pic>
      <p:sp>
        <p:nvSpPr>
          <p:cNvPr id="52" name="TextBox 51"/>
          <p:cNvSpPr txBox="1"/>
          <p:nvPr/>
        </p:nvSpPr>
        <p:spPr>
          <a:xfrm>
            <a:off x="661513" y="1807124"/>
            <a:ext cx="681797"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CE-1</a:t>
            </a:r>
          </a:p>
        </p:txBody>
      </p:sp>
      <p:sp>
        <p:nvSpPr>
          <p:cNvPr id="67" name="TextBox 66"/>
          <p:cNvSpPr txBox="1"/>
          <p:nvPr/>
        </p:nvSpPr>
        <p:spPr>
          <a:xfrm>
            <a:off x="3293402" y="1812296"/>
            <a:ext cx="681797"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P1</a:t>
            </a:r>
          </a:p>
        </p:txBody>
      </p:sp>
      <p:sp>
        <p:nvSpPr>
          <p:cNvPr id="71" name="TextBox 70"/>
          <p:cNvSpPr txBox="1"/>
          <p:nvPr/>
        </p:nvSpPr>
        <p:spPr>
          <a:xfrm>
            <a:off x="5774701" y="1830519"/>
            <a:ext cx="865863"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PE2</a:t>
            </a:r>
          </a:p>
        </p:txBody>
      </p:sp>
      <p:sp>
        <p:nvSpPr>
          <p:cNvPr id="75" name="TextBox 74"/>
          <p:cNvSpPr txBox="1"/>
          <p:nvPr/>
        </p:nvSpPr>
        <p:spPr>
          <a:xfrm>
            <a:off x="7270716" y="1772299"/>
            <a:ext cx="498101" cy="207749"/>
          </a:xfrm>
          <a:prstGeom prst="rect">
            <a:avLst/>
          </a:prstGeom>
          <a:solidFill>
            <a:schemeClr val="bg1"/>
          </a:solidFill>
          <a:ln>
            <a:noFill/>
          </a:ln>
        </p:spPr>
        <p:txBody>
          <a:bodyPr wrap="square" rtlCol="0">
            <a:spAutoFit/>
          </a:bodyPr>
          <a:lstStyle/>
          <a:p>
            <a:pPr defTabSz="309315"/>
            <a:r>
              <a:rPr lang="en-US" sz="750" dirty="0">
                <a:solidFill>
                  <a:schemeClr val="tx1"/>
                </a:solidFill>
                <a:latin typeface="Helvetica Neue"/>
                <a:cs typeface="Helvetica Neue"/>
              </a:rPr>
              <a:t>CE-2</a:t>
            </a:r>
          </a:p>
        </p:txBody>
      </p:sp>
      <p:graphicFrame>
        <p:nvGraphicFramePr>
          <p:cNvPr id="91" name="Table 90"/>
          <p:cNvGraphicFramePr>
            <a:graphicFrameLocks noGrp="1"/>
          </p:cNvGraphicFramePr>
          <p:nvPr>
            <p:extLst>
              <p:ext uri="{D42A27DB-BD31-4B8C-83A1-F6EECF244321}">
                <p14:modId xmlns:p14="http://schemas.microsoft.com/office/powerpoint/2010/main" val="3611658463"/>
              </p:ext>
            </p:extLst>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dirty="0"/>
                        <a:t>C-Tag</a:t>
                      </a:r>
                      <a:r>
                        <a:rPr lang="en-US" sz="600" baseline="0" dirty="0"/>
                        <a:t> 512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92" name="Table 91"/>
          <p:cNvGraphicFramePr>
            <a:graphicFrameLocks noGrp="1"/>
          </p:cNvGraphicFramePr>
          <p:nvPr>
            <p:extLst>
              <p:ext uri="{D42A27DB-BD31-4B8C-83A1-F6EECF244321}">
                <p14:modId xmlns:p14="http://schemas.microsoft.com/office/powerpoint/2010/main" val="3673733119"/>
              </p:ext>
            </p:extLst>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Transport</a:t>
                      </a:r>
                      <a:r>
                        <a:rPr lang="en-US" sz="600" baseline="0" dirty="0"/>
                        <a:t> PUSH 10000</a:t>
                      </a:r>
                      <a:endParaRPr lang="en-US" sz="600" dirty="0"/>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dirty="0">
              <a:solidFill>
                <a:schemeClr val="tx1"/>
              </a:solidFill>
              <a:latin typeface="Helvetica Neue"/>
              <a:cs typeface="Helvetica Neue"/>
            </a:endParaRPr>
          </a:p>
        </p:txBody>
      </p:sp>
      <p:sp>
        <p:nvSpPr>
          <p:cNvPr id="55" name="TextBox 54"/>
          <p:cNvSpPr txBox="1"/>
          <p:nvPr/>
        </p:nvSpPr>
        <p:spPr>
          <a:xfrm>
            <a:off x="113364" y="880327"/>
            <a:ext cx="1988045" cy="438582"/>
          </a:xfrm>
          <a:prstGeom prst="rect">
            <a:avLst/>
          </a:prstGeom>
          <a:solidFill>
            <a:schemeClr val="bg1"/>
          </a:solidFill>
          <a:ln>
            <a:solidFill>
              <a:schemeClr val="accent3"/>
            </a:solidFill>
          </a:ln>
        </p:spPr>
        <p:txBody>
          <a:bodyPr wrap="none" rtlCol="0">
            <a:spAutoFit/>
          </a:bodyPr>
          <a:lstStyle/>
          <a:p>
            <a:pPr algn="l"/>
            <a:r>
              <a:rPr lang="en-US" sz="750" b="1" dirty="0">
                <a:solidFill>
                  <a:srgbClr val="163058"/>
                </a:solidFill>
                <a:latin typeface="Helvetica Neue"/>
                <a:cs typeface="Helvetica Neue"/>
              </a:rPr>
              <a:t>IP/TCP</a:t>
            </a:r>
          </a:p>
          <a:p>
            <a:pPr algn="l"/>
            <a:r>
              <a:rPr lang="en-US" sz="750" dirty="0">
                <a:solidFill>
                  <a:srgbClr val="163058"/>
                </a:solidFill>
                <a:latin typeface="Helvetica Neue"/>
                <a:cs typeface="Helvetica Neue"/>
              </a:rPr>
              <a:t>Flow#1 99.99.99.1 &gt; 77.77.77.1 TCP 5901</a:t>
            </a:r>
          </a:p>
          <a:p>
            <a:pPr algn="l"/>
            <a:r>
              <a:rPr lang="en-US" sz="750" dirty="0">
                <a:solidFill>
                  <a:srgbClr val="FF0000"/>
                </a:solidFill>
                <a:latin typeface="Helvetica Neue"/>
                <a:cs typeface="Helvetica Neue"/>
              </a:rPr>
              <a:t>Flow#2 99.9.9.1 &gt; 77.7.7.1 TCP 5903</a:t>
            </a:r>
          </a:p>
        </p:txBody>
      </p:sp>
      <p:pic>
        <p:nvPicPr>
          <p:cNvPr id="41" name="Picture 40"/>
          <p:cNvPicPr>
            <a:picLocks noChangeAspect="1"/>
          </p:cNvPicPr>
          <p:nvPr/>
        </p:nvPicPr>
        <p:blipFill>
          <a:blip r:embed="rId3"/>
          <a:stretch>
            <a:fillRect/>
          </a:stretch>
        </p:blipFill>
        <p:spPr>
          <a:xfrm>
            <a:off x="3285624" y="1598687"/>
            <a:ext cx="736127" cy="250722"/>
          </a:xfrm>
          <a:prstGeom prst="rect">
            <a:avLst/>
          </a:prstGeom>
        </p:spPr>
      </p:pic>
      <p:graphicFrame>
        <p:nvGraphicFramePr>
          <p:cNvPr id="50" name="Table 49"/>
          <p:cNvGraphicFramePr>
            <a:graphicFrameLocks noGrp="1"/>
          </p:cNvGraphicFramePr>
          <p:nvPr>
            <p:extLst>
              <p:ext uri="{D42A27DB-BD31-4B8C-83A1-F6EECF244321}">
                <p14:modId xmlns:p14="http://schemas.microsoft.com/office/powerpoint/2010/main" val="469023678"/>
              </p:ext>
            </p:extLst>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ELI</a:t>
                      </a:r>
                      <a:r>
                        <a:rPr lang="en-US" sz="600" baseline="0" dirty="0"/>
                        <a:t> </a:t>
                      </a:r>
                    </a:p>
                    <a:p>
                      <a:pPr algn="ctr"/>
                      <a:r>
                        <a:rPr lang="en-US" sz="600" baseline="0" dirty="0"/>
                        <a:t>PUSH 7</a:t>
                      </a:r>
                      <a:endParaRPr lang="en-US" sz="600" dirty="0"/>
                    </a:p>
                  </a:txBody>
                  <a:tcPr/>
                </a:tc>
                <a:extLst>
                  <a:ext uri="{0D108BD9-81ED-4DB2-BD59-A6C34878D82A}">
                    <a16:rowId xmlns:a16="http://schemas.microsoft.com/office/drawing/2014/main" val="10000"/>
                  </a:ext>
                </a:extLst>
              </a:tr>
            </a:tbl>
          </a:graphicData>
        </a:graphic>
      </p:graphicFrame>
      <p:cxnSp>
        <p:nvCxnSpPr>
          <p:cNvPr id="94" name="Straight Arrow Connector 93"/>
          <p:cNvCxnSpPr/>
          <p:nvPr/>
        </p:nvCxnSpPr>
        <p:spPr>
          <a:xfrm>
            <a:off x="6649622" y="16819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6" name="Straight Arrow Connector 95"/>
          <p:cNvCxnSpPr/>
          <p:nvPr/>
        </p:nvCxnSpPr>
        <p:spPr>
          <a:xfrm>
            <a:off x="5362684" y="17023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97"/>
          <p:cNvCxnSpPr>
            <a:cxnSpLocks/>
          </p:cNvCxnSpPr>
          <p:nvPr/>
        </p:nvCxnSpPr>
        <p:spPr>
          <a:xfrm flipV="1">
            <a:off x="2565630" y="1699510"/>
            <a:ext cx="284792" cy="801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99" name="Straight Arrow Connector 98"/>
          <p:cNvCxnSpPr>
            <a:cxnSpLocks/>
          </p:cNvCxnSpPr>
          <p:nvPr/>
        </p:nvCxnSpPr>
        <p:spPr>
          <a:xfrm>
            <a:off x="1221814" y="1705445"/>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flipV="1">
            <a:off x="4043400" y="1804168"/>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1" name="TextBox 60"/>
          <p:cNvSpPr txBox="1"/>
          <p:nvPr/>
        </p:nvSpPr>
        <p:spPr>
          <a:xfrm>
            <a:off x="4135302" y="1711324"/>
            <a:ext cx="381178" cy="207749"/>
          </a:xfrm>
          <a:prstGeom prst="rect">
            <a:avLst/>
          </a:prstGeom>
          <a:solidFill>
            <a:schemeClr val="bg1"/>
          </a:solidFill>
          <a:ln>
            <a:solidFill>
              <a:schemeClr val="tx2"/>
            </a:solidFill>
          </a:ln>
        </p:spPr>
        <p:txBody>
          <a:bodyPr wrap="square" rtlCol="0">
            <a:spAutoFit/>
          </a:bodyPr>
          <a:lstStyle/>
          <a:p>
            <a:pPr defTabSz="309315"/>
            <a:r>
              <a:rPr lang="en-US" sz="750" dirty="0">
                <a:solidFill>
                  <a:schemeClr val="tx1"/>
                </a:solidFill>
                <a:latin typeface="Helvetica Neue"/>
                <a:cs typeface="Helvetica Neue"/>
              </a:rPr>
              <a:t>e15</a:t>
            </a:r>
          </a:p>
        </p:txBody>
      </p:sp>
      <p:sp>
        <p:nvSpPr>
          <p:cNvPr id="63" name="TextBox 62"/>
          <p:cNvSpPr txBox="1"/>
          <p:nvPr/>
        </p:nvSpPr>
        <p:spPr>
          <a:xfrm>
            <a:off x="3607979" y="901648"/>
            <a:ext cx="1209358" cy="438582"/>
          </a:xfrm>
          <a:prstGeom prst="rect">
            <a:avLst/>
          </a:prstGeom>
          <a:solidFill>
            <a:schemeClr val="bg1"/>
          </a:solidFill>
          <a:ln>
            <a:noFill/>
          </a:ln>
        </p:spPr>
        <p:txBody>
          <a:bodyPr wrap="square" rtlCol="0">
            <a:spAutoFit/>
          </a:bodyPr>
          <a:lstStyle/>
          <a:p>
            <a:pPr algn="l"/>
            <a:r>
              <a:rPr lang="en-US" sz="750" dirty="0">
                <a:solidFill>
                  <a:schemeClr val="tx1"/>
                </a:solidFill>
                <a:latin typeface="Helvetica Neue"/>
                <a:cs typeface="Helvetica Neue"/>
              </a:rPr>
              <a:t>LAG</a:t>
            </a:r>
          </a:p>
          <a:p>
            <a:pPr algn="l"/>
            <a:r>
              <a:rPr lang="en-US" sz="750" dirty="0">
                <a:solidFill>
                  <a:schemeClr val="tx1"/>
                </a:solidFill>
                <a:latin typeface="Helvetica Neue"/>
                <a:cs typeface="Helvetica Neue"/>
              </a:rPr>
              <a:t>ECMP SCENARIO MPLS</a:t>
            </a:r>
          </a:p>
        </p:txBody>
      </p:sp>
      <p:cxnSp>
        <p:nvCxnSpPr>
          <p:cNvPr id="101" name="Straight Arrow Connector 100"/>
          <p:cNvCxnSpPr/>
          <p:nvPr/>
        </p:nvCxnSpPr>
        <p:spPr>
          <a:xfrm flipV="1">
            <a:off x="4073419" y="1629993"/>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60" name="TextBox 59"/>
          <p:cNvSpPr txBox="1"/>
          <p:nvPr/>
        </p:nvSpPr>
        <p:spPr>
          <a:xfrm>
            <a:off x="4135302" y="1530456"/>
            <a:ext cx="381178" cy="207749"/>
          </a:xfrm>
          <a:prstGeom prst="rect">
            <a:avLst/>
          </a:prstGeom>
          <a:solidFill>
            <a:schemeClr val="bg1"/>
          </a:solidFill>
          <a:ln>
            <a:solidFill>
              <a:schemeClr val="tx2"/>
            </a:solidFill>
          </a:ln>
        </p:spPr>
        <p:txBody>
          <a:bodyPr wrap="square" rtlCol="0">
            <a:spAutoFit/>
          </a:bodyPr>
          <a:lstStyle/>
          <a:p>
            <a:pPr defTabSz="309315"/>
            <a:r>
              <a:rPr lang="en-US" sz="750" dirty="0">
                <a:solidFill>
                  <a:schemeClr val="tx1"/>
                </a:solidFill>
                <a:latin typeface="Helvetica Neue"/>
                <a:cs typeface="Helvetica Neue"/>
              </a:rPr>
              <a:t>e13</a:t>
            </a:r>
          </a:p>
        </p:txBody>
      </p:sp>
      <p:graphicFrame>
        <p:nvGraphicFramePr>
          <p:cNvPr id="103" name="Table 102"/>
          <p:cNvGraphicFramePr>
            <a:graphicFrameLocks noGrp="1"/>
          </p:cNvGraphicFramePr>
          <p:nvPr>
            <p:extLst>
              <p:ext uri="{D42A27DB-BD31-4B8C-83A1-F6EECF244321}">
                <p14:modId xmlns:p14="http://schemas.microsoft.com/office/powerpoint/2010/main" val="2130376864"/>
              </p:ext>
            </p:extLst>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dirty="0"/>
                        <a:t>C-Tag</a:t>
                      </a:r>
                      <a:r>
                        <a:rPr lang="en-US" sz="600" baseline="0" dirty="0"/>
                        <a:t> 512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extLst>
              <p:ext uri="{D42A27DB-BD31-4B8C-83A1-F6EECF244321}">
                <p14:modId xmlns:p14="http://schemas.microsoft.com/office/powerpoint/2010/main" val="2125906672"/>
              </p:ext>
            </p:extLst>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Transport</a:t>
                      </a:r>
                      <a:r>
                        <a:rPr lang="en-US" sz="600" baseline="0" dirty="0"/>
                        <a:t> PUSH 10000</a:t>
                      </a:r>
                      <a:endParaRPr lang="en-US" sz="600" dirty="0"/>
                    </a:p>
                  </a:txBody>
                  <a:tcPr/>
                </a:tc>
                <a:extLst>
                  <a:ext uri="{0D108BD9-81ED-4DB2-BD59-A6C34878D82A}">
                    <a16:rowId xmlns:a16="http://schemas.microsoft.com/office/drawing/2014/main" val="10000"/>
                  </a:ext>
                </a:extLst>
              </a:tr>
            </a:tbl>
          </a:graphicData>
        </a:graphic>
      </p:graphicFrame>
      <p:sp>
        <p:nvSpPr>
          <p:cNvPr id="105" name="TextBox 104"/>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dirty="0">
              <a:solidFill>
                <a:schemeClr val="tx1"/>
              </a:solidFill>
              <a:latin typeface="Helvetica Neue"/>
              <a:cs typeface="Helvetica Neue"/>
            </a:endParaRPr>
          </a:p>
        </p:txBody>
      </p:sp>
      <p:graphicFrame>
        <p:nvGraphicFramePr>
          <p:cNvPr id="109" name="Table 108"/>
          <p:cNvGraphicFramePr>
            <a:graphicFrameLocks noGrp="1"/>
          </p:cNvGraphicFramePr>
          <p:nvPr>
            <p:extLst>
              <p:ext uri="{D42A27DB-BD31-4B8C-83A1-F6EECF244321}">
                <p14:modId xmlns:p14="http://schemas.microsoft.com/office/powerpoint/2010/main" val="1579803952"/>
              </p:ext>
            </p:extLst>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ELI</a:t>
                      </a:r>
                      <a:r>
                        <a:rPr lang="en-US" sz="600" baseline="0" dirty="0"/>
                        <a:t> </a:t>
                      </a:r>
                    </a:p>
                    <a:p>
                      <a:pPr algn="ctr"/>
                      <a:r>
                        <a:rPr lang="en-US" sz="600" baseline="0" dirty="0"/>
                        <a:t>PUSH 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0" name="Table 109"/>
          <p:cNvGraphicFramePr>
            <a:graphicFrameLocks noGrp="1"/>
          </p:cNvGraphicFramePr>
          <p:nvPr>
            <p:extLst>
              <p:ext uri="{D42A27DB-BD31-4B8C-83A1-F6EECF244321}">
                <p14:modId xmlns:p14="http://schemas.microsoft.com/office/powerpoint/2010/main" val="2225321201"/>
              </p:ext>
            </p:extLst>
          </p:nvPr>
        </p:nvGraphicFramePr>
        <p:xfrm>
          <a:off x="1953816" y="2964793"/>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dirty="0"/>
                        <a:t>MPLS EL </a:t>
                      </a:r>
                    </a:p>
                    <a:p>
                      <a:pPr algn="ctr"/>
                      <a:r>
                        <a:rPr lang="en-US" sz="600" dirty="0"/>
                        <a:t>(Flow#1)</a:t>
                      </a:r>
                    </a:p>
                    <a:p>
                      <a:pPr algn="ctr"/>
                      <a:r>
                        <a:rPr lang="is-IS" sz="600"/>
                        <a:t>(Flow#2)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1" name="Table 110"/>
          <p:cNvGraphicFramePr>
            <a:graphicFrameLocks noGrp="1"/>
          </p:cNvGraphicFramePr>
          <p:nvPr>
            <p:extLst>
              <p:ext uri="{D42A27DB-BD31-4B8C-83A1-F6EECF244321}">
                <p14:modId xmlns:p14="http://schemas.microsoft.com/office/powerpoint/2010/main" val="2824090957"/>
              </p:ext>
            </p:extLst>
          </p:nvPr>
        </p:nvGraphicFramePr>
        <p:xfrm>
          <a:off x="1953816" y="334101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183844">
                <a:tc>
                  <a:txBody>
                    <a:bodyPr/>
                    <a:lstStyle/>
                    <a:p>
                      <a:pPr algn="ctr"/>
                      <a:r>
                        <a:rPr lang="en-US" sz="600" dirty="0"/>
                        <a:t>MPLS VPN</a:t>
                      </a:r>
                      <a:r>
                        <a:rPr lang="en-US" sz="600" baseline="0" dirty="0"/>
                        <a:t> </a:t>
                      </a:r>
                    </a:p>
                    <a:p>
                      <a:pPr algn="ctr"/>
                      <a:r>
                        <a:rPr lang="en-US" sz="600" baseline="0" dirty="0"/>
                        <a:t>17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2" name="Table 111"/>
          <p:cNvGraphicFramePr>
            <a:graphicFrameLocks noGrp="1"/>
          </p:cNvGraphicFramePr>
          <p:nvPr>
            <p:extLst>
              <p:ext uri="{D42A27DB-BD31-4B8C-83A1-F6EECF244321}">
                <p14:modId xmlns:p14="http://schemas.microsoft.com/office/powerpoint/2010/main" val="4240991798"/>
              </p:ext>
            </p:extLst>
          </p:nvPr>
        </p:nvGraphicFramePr>
        <p:xfrm>
          <a:off x="3328202"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dirty="0"/>
                        <a:t>C-Tag</a:t>
                      </a:r>
                      <a:r>
                        <a:rPr lang="en-US" sz="600" baseline="0" dirty="0"/>
                        <a:t> 512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3" name="Table 112"/>
          <p:cNvGraphicFramePr>
            <a:graphicFrameLocks noGrp="1"/>
          </p:cNvGraphicFramePr>
          <p:nvPr>
            <p:extLst>
              <p:ext uri="{D42A27DB-BD31-4B8C-83A1-F6EECF244321}">
                <p14:modId xmlns:p14="http://schemas.microsoft.com/office/powerpoint/2010/main" val="1438828228"/>
              </p:ext>
            </p:extLst>
          </p:nvPr>
        </p:nvGraphicFramePr>
        <p:xfrm>
          <a:off x="3333689"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Transport</a:t>
                      </a:r>
                      <a:r>
                        <a:rPr lang="en-US" sz="600" baseline="0" dirty="0"/>
                        <a:t> 10000</a:t>
                      </a:r>
                      <a:endParaRPr lang="en-US" sz="600" dirty="0"/>
                    </a:p>
                  </a:txBody>
                  <a:tcPr/>
                </a:tc>
                <a:extLst>
                  <a:ext uri="{0D108BD9-81ED-4DB2-BD59-A6C34878D82A}">
                    <a16:rowId xmlns:a16="http://schemas.microsoft.com/office/drawing/2014/main" val="10000"/>
                  </a:ext>
                </a:extLst>
              </a:tr>
            </a:tbl>
          </a:graphicData>
        </a:graphic>
      </p:graphicFrame>
      <p:sp>
        <p:nvSpPr>
          <p:cNvPr id="114" name="TextBox 113"/>
          <p:cNvSpPr txBox="1"/>
          <p:nvPr/>
        </p:nvSpPr>
        <p:spPr>
          <a:xfrm>
            <a:off x="3189655" y="3145729"/>
            <a:ext cx="184731" cy="300082"/>
          </a:xfrm>
          <a:prstGeom prst="rect">
            <a:avLst/>
          </a:prstGeom>
          <a:solidFill>
            <a:schemeClr val="bg1"/>
          </a:solidFill>
          <a:ln>
            <a:noFill/>
          </a:ln>
        </p:spPr>
        <p:txBody>
          <a:bodyPr wrap="none" rtlCol="0">
            <a:spAutoFit/>
          </a:bodyPr>
          <a:lstStyle/>
          <a:p>
            <a:pPr algn="l"/>
            <a:endParaRPr lang="en-US" sz="1350" dirty="0">
              <a:solidFill>
                <a:schemeClr val="tx1"/>
              </a:solidFill>
              <a:latin typeface="Helvetica Neue"/>
              <a:cs typeface="Helvetica Neue"/>
            </a:endParaRPr>
          </a:p>
        </p:txBody>
      </p:sp>
      <p:graphicFrame>
        <p:nvGraphicFramePr>
          <p:cNvPr id="115" name="Table 114"/>
          <p:cNvGraphicFramePr>
            <a:graphicFrameLocks noGrp="1"/>
          </p:cNvGraphicFramePr>
          <p:nvPr>
            <p:extLst>
              <p:ext uri="{D42A27DB-BD31-4B8C-83A1-F6EECF244321}">
                <p14:modId xmlns:p14="http://schemas.microsoft.com/office/powerpoint/2010/main" val="2705910549"/>
              </p:ext>
            </p:extLst>
          </p:nvPr>
        </p:nvGraphicFramePr>
        <p:xfrm>
          <a:off x="3328203"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ELI</a:t>
                      </a:r>
                      <a:r>
                        <a:rPr lang="en-US" sz="600" baseline="0" dirty="0"/>
                        <a:t> </a:t>
                      </a:r>
                    </a:p>
                    <a:p>
                      <a:pPr algn="ctr"/>
                      <a:r>
                        <a:rPr lang="en-US" sz="600" baseline="0" dirty="0"/>
                        <a:t>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6" name="Table 115"/>
          <p:cNvGraphicFramePr>
            <a:graphicFrameLocks noGrp="1"/>
          </p:cNvGraphicFramePr>
          <p:nvPr>
            <p:extLst>
              <p:ext uri="{D42A27DB-BD31-4B8C-83A1-F6EECF244321}">
                <p14:modId xmlns:p14="http://schemas.microsoft.com/office/powerpoint/2010/main" val="3454820195"/>
              </p:ext>
            </p:extLst>
          </p:nvPr>
        </p:nvGraphicFramePr>
        <p:xfrm>
          <a:off x="3328203" y="295745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dirty="0"/>
                        <a:t>MPLS EL </a:t>
                      </a:r>
                    </a:p>
                    <a:p>
                      <a:pPr algn="ctr"/>
                      <a:r>
                        <a:rPr lang="en-US" sz="600" dirty="0"/>
                        <a:t>(Flow#1)</a:t>
                      </a:r>
                    </a:p>
                    <a:p>
                      <a:pPr algn="ctr"/>
                      <a:r>
                        <a:rPr lang="is-IS" sz="600"/>
                        <a:t>(Flow#2)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7" name="Table 116"/>
          <p:cNvGraphicFramePr>
            <a:graphicFrameLocks noGrp="1"/>
          </p:cNvGraphicFramePr>
          <p:nvPr>
            <p:extLst>
              <p:ext uri="{D42A27DB-BD31-4B8C-83A1-F6EECF244321}">
                <p14:modId xmlns:p14="http://schemas.microsoft.com/office/powerpoint/2010/main" val="3515979682"/>
              </p:ext>
            </p:extLst>
          </p:nvPr>
        </p:nvGraphicFramePr>
        <p:xfrm>
          <a:off x="3328203" y="332321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VPN</a:t>
                      </a:r>
                      <a:r>
                        <a:rPr lang="en-US" sz="600" baseline="0" dirty="0"/>
                        <a:t> </a:t>
                      </a:r>
                    </a:p>
                    <a:p>
                      <a:pPr algn="ctr"/>
                      <a:r>
                        <a:rPr lang="en-US" sz="600" baseline="0" dirty="0"/>
                        <a:t>17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8" name="Table 117"/>
          <p:cNvGraphicFramePr>
            <a:graphicFrameLocks noGrp="1"/>
          </p:cNvGraphicFramePr>
          <p:nvPr>
            <p:extLst>
              <p:ext uri="{D42A27DB-BD31-4B8C-83A1-F6EECF244321}">
                <p14:modId xmlns:p14="http://schemas.microsoft.com/office/powerpoint/2010/main" val="3947618032"/>
              </p:ext>
            </p:extLst>
          </p:nvPr>
        </p:nvGraphicFramePr>
        <p:xfrm>
          <a:off x="4626556"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dirty="0"/>
                        <a:t>C-Tag</a:t>
                      </a:r>
                      <a:r>
                        <a:rPr lang="en-US" sz="600" baseline="0" dirty="0"/>
                        <a:t> 512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19" name="Table 118"/>
          <p:cNvGraphicFramePr>
            <a:graphicFrameLocks noGrp="1"/>
          </p:cNvGraphicFramePr>
          <p:nvPr>
            <p:extLst>
              <p:ext uri="{D42A27DB-BD31-4B8C-83A1-F6EECF244321}">
                <p14:modId xmlns:p14="http://schemas.microsoft.com/office/powerpoint/2010/main" val="1060859200"/>
              </p:ext>
            </p:extLst>
          </p:nvPr>
        </p:nvGraphicFramePr>
        <p:xfrm>
          <a:off x="4632042" y="236862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Transport</a:t>
                      </a:r>
                      <a:r>
                        <a:rPr lang="en-US" sz="600" baseline="0" dirty="0"/>
                        <a:t> POP</a:t>
                      </a:r>
                      <a:endParaRPr lang="en-US" sz="600" dirty="0"/>
                    </a:p>
                  </a:txBody>
                  <a:tcPr/>
                </a:tc>
                <a:extLst>
                  <a:ext uri="{0D108BD9-81ED-4DB2-BD59-A6C34878D82A}">
                    <a16:rowId xmlns:a16="http://schemas.microsoft.com/office/drawing/2014/main" val="10000"/>
                  </a:ext>
                </a:extLst>
              </a:tr>
            </a:tbl>
          </a:graphicData>
        </a:graphic>
      </p:graphicFrame>
      <p:sp>
        <p:nvSpPr>
          <p:cNvPr id="120" name="TextBox 119"/>
          <p:cNvSpPr txBox="1"/>
          <p:nvPr/>
        </p:nvSpPr>
        <p:spPr>
          <a:xfrm>
            <a:off x="4488008" y="3158182"/>
            <a:ext cx="184731" cy="300082"/>
          </a:xfrm>
          <a:prstGeom prst="rect">
            <a:avLst/>
          </a:prstGeom>
          <a:solidFill>
            <a:schemeClr val="bg1"/>
          </a:solidFill>
          <a:ln>
            <a:noFill/>
          </a:ln>
        </p:spPr>
        <p:txBody>
          <a:bodyPr wrap="none" rtlCol="0">
            <a:spAutoFit/>
          </a:bodyPr>
          <a:lstStyle/>
          <a:p>
            <a:pPr algn="l"/>
            <a:endParaRPr lang="en-US" sz="1350" dirty="0">
              <a:solidFill>
                <a:schemeClr val="tx1"/>
              </a:solidFill>
              <a:latin typeface="Helvetica Neue"/>
              <a:cs typeface="Helvetica Neue"/>
            </a:endParaRPr>
          </a:p>
        </p:txBody>
      </p:sp>
      <p:graphicFrame>
        <p:nvGraphicFramePr>
          <p:cNvPr id="121" name="Table 120"/>
          <p:cNvGraphicFramePr>
            <a:graphicFrameLocks noGrp="1"/>
          </p:cNvGraphicFramePr>
          <p:nvPr>
            <p:extLst>
              <p:ext uri="{D42A27DB-BD31-4B8C-83A1-F6EECF244321}">
                <p14:modId xmlns:p14="http://schemas.microsoft.com/office/powerpoint/2010/main" val="2618692571"/>
              </p:ext>
            </p:extLst>
          </p:nvPr>
        </p:nvGraphicFramePr>
        <p:xfrm>
          <a:off x="4626556" y="2688491"/>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ELI</a:t>
                      </a:r>
                      <a:r>
                        <a:rPr lang="en-US" sz="600" baseline="0" dirty="0"/>
                        <a:t> </a:t>
                      </a:r>
                    </a:p>
                    <a:p>
                      <a:pPr algn="ctr"/>
                      <a:r>
                        <a:rPr lang="en-US" sz="600" baseline="0" dirty="0"/>
                        <a:t>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2" name="Table 121"/>
          <p:cNvGraphicFramePr>
            <a:graphicFrameLocks noGrp="1"/>
          </p:cNvGraphicFramePr>
          <p:nvPr>
            <p:extLst>
              <p:ext uri="{D42A27DB-BD31-4B8C-83A1-F6EECF244321}">
                <p14:modId xmlns:p14="http://schemas.microsoft.com/office/powerpoint/2010/main" val="2722559993"/>
              </p:ext>
            </p:extLst>
          </p:nvPr>
        </p:nvGraphicFramePr>
        <p:xfrm>
          <a:off x="4626556" y="2969909"/>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dirty="0"/>
                        <a:t>MPLS EL </a:t>
                      </a:r>
                    </a:p>
                    <a:p>
                      <a:pPr algn="ctr"/>
                      <a:r>
                        <a:rPr lang="en-US" sz="600" dirty="0"/>
                        <a:t>(Flow#1)</a:t>
                      </a:r>
                    </a:p>
                    <a:p>
                      <a:pPr algn="ctr"/>
                      <a:r>
                        <a:rPr lang="is-IS" sz="600"/>
                        <a:t>(Flow#2)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3" name="Table 122"/>
          <p:cNvGraphicFramePr>
            <a:graphicFrameLocks noGrp="1"/>
          </p:cNvGraphicFramePr>
          <p:nvPr>
            <p:extLst>
              <p:ext uri="{D42A27DB-BD31-4B8C-83A1-F6EECF244321}">
                <p14:modId xmlns:p14="http://schemas.microsoft.com/office/powerpoint/2010/main" val="2807625941"/>
              </p:ext>
            </p:extLst>
          </p:nvPr>
        </p:nvGraphicFramePr>
        <p:xfrm>
          <a:off x="4626556" y="3335669"/>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VPN</a:t>
                      </a:r>
                      <a:r>
                        <a:rPr lang="en-US" sz="600" baseline="0" dirty="0"/>
                        <a:t> </a:t>
                      </a:r>
                    </a:p>
                    <a:p>
                      <a:pPr algn="ctr"/>
                      <a:r>
                        <a:rPr lang="en-US" sz="600" baseline="0" dirty="0"/>
                        <a:t>17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4" name="Table 123"/>
          <p:cNvGraphicFramePr>
            <a:graphicFrameLocks noGrp="1"/>
          </p:cNvGraphicFramePr>
          <p:nvPr>
            <p:extLst>
              <p:ext uri="{D42A27DB-BD31-4B8C-83A1-F6EECF244321}">
                <p14:modId xmlns:p14="http://schemas.microsoft.com/office/powerpoint/2010/main" val="3908816419"/>
              </p:ext>
            </p:extLst>
          </p:nvPr>
        </p:nvGraphicFramePr>
        <p:xfrm>
          <a:off x="5814987"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dirty="0"/>
                        <a:t>C-Tag</a:t>
                      </a:r>
                      <a:r>
                        <a:rPr lang="en-US" sz="600" baseline="0" dirty="0"/>
                        <a:t> 512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5" name="Table 124"/>
          <p:cNvGraphicFramePr>
            <a:graphicFrameLocks noGrp="1"/>
          </p:cNvGraphicFramePr>
          <p:nvPr>
            <p:extLst>
              <p:ext uri="{D42A27DB-BD31-4B8C-83A1-F6EECF244321}">
                <p14:modId xmlns:p14="http://schemas.microsoft.com/office/powerpoint/2010/main" val="2268304720"/>
              </p:ext>
            </p:extLst>
          </p:nvPr>
        </p:nvGraphicFramePr>
        <p:xfrm>
          <a:off x="5820474" y="2376819"/>
          <a:ext cx="884455" cy="2133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13360">
                <a:tc>
                  <a:txBody>
                    <a:bodyPr/>
                    <a:lstStyle/>
                    <a:p>
                      <a:pPr algn="ctr"/>
                      <a:endParaRPr lang="en-US" sz="600" dirty="0"/>
                    </a:p>
                  </a:txBody>
                  <a:tcPr/>
                </a:tc>
                <a:extLst>
                  <a:ext uri="{0D108BD9-81ED-4DB2-BD59-A6C34878D82A}">
                    <a16:rowId xmlns:a16="http://schemas.microsoft.com/office/drawing/2014/main" val="10000"/>
                  </a:ext>
                </a:extLst>
              </a:tr>
            </a:tbl>
          </a:graphicData>
        </a:graphic>
      </p:graphicFrame>
      <p:sp>
        <p:nvSpPr>
          <p:cNvPr id="126" name="TextBox 125"/>
          <p:cNvSpPr txBox="1"/>
          <p:nvPr/>
        </p:nvSpPr>
        <p:spPr>
          <a:xfrm>
            <a:off x="5676439" y="3158182"/>
            <a:ext cx="184731" cy="300082"/>
          </a:xfrm>
          <a:prstGeom prst="rect">
            <a:avLst/>
          </a:prstGeom>
          <a:solidFill>
            <a:schemeClr val="bg1"/>
          </a:solidFill>
          <a:ln>
            <a:noFill/>
          </a:ln>
        </p:spPr>
        <p:txBody>
          <a:bodyPr wrap="none" rtlCol="0">
            <a:spAutoFit/>
          </a:bodyPr>
          <a:lstStyle/>
          <a:p>
            <a:pPr algn="l"/>
            <a:endParaRPr lang="en-US" sz="1350" dirty="0">
              <a:solidFill>
                <a:schemeClr val="tx1"/>
              </a:solidFill>
              <a:latin typeface="Helvetica Neue"/>
              <a:cs typeface="Helvetica Neue"/>
            </a:endParaRPr>
          </a:p>
        </p:txBody>
      </p:sp>
      <p:graphicFrame>
        <p:nvGraphicFramePr>
          <p:cNvPr id="127" name="Table 126"/>
          <p:cNvGraphicFramePr>
            <a:graphicFrameLocks noGrp="1"/>
          </p:cNvGraphicFramePr>
          <p:nvPr>
            <p:extLst>
              <p:ext uri="{D42A27DB-BD31-4B8C-83A1-F6EECF244321}">
                <p14:modId xmlns:p14="http://schemas.microsoft.com/office/powerpoint/2010/main" val="131758953"/>
              </p:ext>
            </p:extLst>
          </p:nvPr>
        </p:nvGraphicFramePr>
        <p:xfrm>
          <a:off x="5814987" y="264294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ELI</a:t>
                      </a:r>
                      <a:r>
                        <a:rPr lang="en-US" sz="600" baseline="0" dirty="0"/>
                        <a:t> </a:t>
                      </a:r>
                    </a:p>
                    <a:p>
                      <a:pPr algn="ctr"/>
                      <a:r>
                        <a:rPr lang="en-US" sz="600" baseline="0" dirty="0"/>
                        <a:t>PUSH 7</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8" name="Table 127"/>
          <p:cNvGraphicFramePr>
            <a:graphicFrameLocks noGrp="1"/>
          </p:cNvGraphicFramePr>
          <p:nvPr>
            <p:extLst>
              <p:ext uri="{D42A27DB-BD31-4B8C-83A1-F6EECF244321}">
                <p14:modId xmlns:p14="http://schemas.microsoft.com/office/powerpoint/2010/main" val="3485176516"/>
              </p:ext>
            </p:extLst>
          </p:nvPr>
        </p:nvGraphicFramePr>
        <p:xfrm>
          <a:off x="5814987" y="292436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dirty="0"/>
                        <a:t>MPLS EL </a:t>
                      </a:r>
                    </a:p>
                    <a:p>
                      <a:pPr algn="ctr"/>
                      <a:r>
                        <a:rPr lang="en-US" sz="600" dirty="0"/>
                        <a:t>(Flow#1)</a:t>
                      </a:r>
                    </a:p>
                    <a:p>
                      <a:pPr algn="ctr"/>
                      <a:r>
                        <a:rPr lang="is-IS" sz="600"/>
                        <a:t>(Flow#2)</a:t>
                      </a:r>
                      <a:endParaRPr lang="en-US" sz="600" dirty="0"/>
                    </a:p>
                  </a:txBody>
                  <a:tcPr/>
                </a:tc>
                <a:extLst>
                  <a:ext uri="{0D108BD9-81ED-4DB2-BD59-A6C34878D82A}">
                    <a16:rowId xmlns:a16="http://schemas.microsoft.com/office/drawing/2014/main" val="10000"/>
                  </a:ext>
                </a:extLst>
              </a:tr>
            </a:tbl>
          </a:graphicData>
        </a:graphic>
      </p:graphicFrame>
      <p:graphicFrame>
        <p:nvGraphicFramePr>
          <p:cNvPr id="129" name="Table 128"/>
          <p:cNvGraphicFramePr>
            <a:graphicFrameLocks noGrp="1"/>
          </p:cNvGraphicFramePr>
          <p:nvPr>
            <p:extLst>
              <p:ext uri="{D42A27DB-BD31-4B8C-83A1-F6EECF244321}">
                <p14:modId xmlns:p14="http://schemas.microsoft.com/office/powerpoint/2010/main" val="51393382"/>
              </p:ext>
            </p:extLst>
          </p:nvPr>
        </p:nvGraphicFramePr>
        <p:xfrm>
          <a:off x="5814987" y="329012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VPN</a:t>
                      </a:r>
                      <a:r>
                        <a:rPr lang="en-US" sz="600" baseline="0" dirty="0"/>
                        <a:t> </a:t>
                      </a:r>
                    </a:p>
                    <a:p>
                      <a:pPr algn="ctr"/>
                      <a:r>
                        <a:rPr lang="en-US" sz="600" baseline="0" dirty="0"/>
                        <a:t>17</a:t>
                      </a:r>
                      <a:endParaRPr lang="en-US" sz="600" dirty="0"/>
                    </a:p>
                  </a:txBody>
                  <a:tcPr/>
                </a:tc>
                <a:extLst>
                  <a:ext uri="{0D108BD9-81ED-4DB2-BD59-A6C34878D82A}">
                    <a16:rowId xmlns:a16="http://schemas.microsoft.com/office/drawing/2014/main" val="10000"/>
                  </a:ext>
                </a:extLst>
              </a:tr>
            </a:tbl>
          </a:graphicData>
        </a:graphic>
      </p:graphicFrame>
      <p:sp>
        <p:nvSpPr>
          <p:cNvPr id="84" name="TextBox 83"/>
          <p:cNvSpPr txBox="1"/>
          <p:nvPr/>
        </p:nvSpPr>
        <p:spPr>
          <a:xfrm>
            <a:off x="1643320" y="3683789"/>
            <a:ext cx="5527890" cy="1077218"/>
          </a:xfrm>
          <a:prstGeom prst="rect">
            <a:avLst/>
          </a:prstGeom>
          <a:solidFill>
            <a:srgbClr val="FFFFFF"/>
          </a:solidFill>
          <a:ln>
            <a:solidFill>
              <a:schemeClr val="tx1"/>
            </a:solidFill>
            <a:prstDash val="sysDash"/>
          </a:ln>
        </p:spPr>
        <p:txBody>
          <a:bodyPr wrap="square" rtlCol="0">
            <a:spAutoFit/>
          </a:bodyPr>
          <a:lstStyle/>
          <a:p>
            <a:pPr algn="l"/>
            <a:r>
              <a:rPr lang="en-US" sz="800" dirty="0">
                <a:latin typeface="Courier New"/>
                <a:cs typeface="Courier New"/>
              </a:rPr>
              <a:t>qumran-ovre-p2(config)#watch 2 sh interface counters rate | </a:t>
            </a:r>
            <a:r>
              <a:rPr lang="en-US" sz="800" dirty="0" err="1">
                <a:latin typeface="Courier New"/>
                <a:cs typeface="Courier New"/>
              </a:rPr>
              <a:t>nz</a:t>
            </a:r>
            <a:endParaRPr lang="en-US" sz="800" dirty="0">
              <a:latin typeface="Courier New"/>
              <a:cs typeface="Courier New"/>
            </a:endParaRPr>
          </a:p>
          <a:p>
            <a:pPr algn="l"/>
            <a:r>
              <a:rPr lang="mr-IN" sz="800" dirty="0" err="1">
                <a:latin typeface="Courier New"/>
                <a:cs typeface="Courier New"/>
              </a:rPr>
              <a:t>Every</a:t>
            </a:r>
            <a:r>
              <a:rPr lang="mr-IN" sz="800" dirty="0">
                <a:latin typeface="Courier New"/>
                <a:cs typeface="Courier New"/>
              </a:rPr>
              <a:t> 2.0s: </a:t>
            </a:r>
            <a:r>
              <a:rPr lang="mr-IN" sz="800" dirty="0" err="1">
                <a:latin typeface="Courier New"/>
                <a:cs typeface="Courier New"/>
              </a:rPr>
              <a:t>CliShell</a:t>
            </a:r>
            <a:r>
              <a:rPr lang="mr-IN" sz="800" dirty="0">
                <a:latin typeface="Courier New"/>
                <a:cs typeface="Courier New"/>
              </a:rPr>
              <a:t> -</a:t>
            </a:r>
            <a:r>
              <a:rPr lang="mr-IN" sz="800" dirty="0" err="1">
                <a:latin typeface="Courier New"/>
                <a:cs typeface="Courier New"/>
              </a:rPr>
              <a:t>s</a:t>
            </a:r>
            <a:r>
              <a:rPr lang="mr-IN" sz="800" dirty="0">
                <a:latin typeface="Courier New"/>
                <a:cs typeface="Courier New"/>
              </a:rPr>
              <a:t> </a:t>
            </a:r>
            <a:r>
              <a:rPr lang="mr-IN" sz="800" dirty="0" err="1">
                <a:latin typeface="Courier New"/>
                <a:cs typeface="Courier New"/>
              </a:rPr>
              <a:t>ar</a:t>
            </a:r>
            <a:r>
              <a:rPr lang="mr-IN" sz="800" dirty="0">
                <a:latin typeface="Courier New"/>
                <a:cs typeface="Courier New"/>
              </a:rPr>
              <a:t> -</a:t>
            </a:r>
            <a:r>
              <a:rPr lang="mr-IN" sz="800" dirty="0" err="1">
                <a:latin typeface="Courier New"/>
                <a:cs typeface="Courier New"/>
              </a:rPr>
              <a:t>p</a:t>
            </a:r>
            <a:r>
              <a:rPr lang="mr-IN" sz="800" dirty="0">
                <a:latin typeface="Courier New"/>
                <a:cs typeface="Courier New"/>
              </a:rPr>
              <a:t> 15 -</a:t>
            </a:r>
            <a:r>
              <a:rPr lang="mr-IN" sz="800" dirty="0" err="1">
                <a:latin typeface="Courier New"/>
                <a:cs typeface="Courier New"/>
              </a:rPr>
              <a:t>c</a:t>
            </a:r>
            <a:r>
              <a:rPr lang="mr-IN" sz="800" dirty="0">
                <a:latin typeface="Courier New"/>
                <a:cs typeface="Courier New"/>
              </a:rPr>
              <a:t> </a:t>
            </a:r>
            <a:r>
              <a:rPr lang="mr-IN" sz="800" dirty="0" err="1">
                <a:latin typeface="Courier New"/>
                <a:cs typeface="Courier New"/>
              </a:rPr>
              <a:t>sh</a:t>
            </a:r>
            <a:r>
              <a:rPr lang="mr-IN" sz="800" dirty="0">
                <a:latin typeface="Courier New"/>
                <a:cs typeface="Courier New"/>
              </a:rPr>
              <a:t> </a:t>
            </a:r>
            <a:r>
              <a:rPr lang="mr-IN" sz="800" dirty="0" err="1">
                <a:latin typeface="Courier New"/>
                <a:cs typeface="Courier New"/>
              </a:rPr>
              <a:t>interface</a:t>
            </a:r>
            <a:r>
              <a:rPr lang="mr-IN" sz="800" dirty="0">
                <a:latin typeface="Courier New"/>
                <a:cs typeface="Courier New"/>
              </a:rPr>
              <a:t> </a:t>
            </a:r>
            <a:r>
              <a:rPr lang="mr-IN" sz="800" dirty="0" err="1">
                <a:latin typeface="Courier New"/>
                <a:cs typeface="Courier New"/>
              </a:rPr>
              <a:t>counters</a:t>
            </a:r>
            <a:r>
              <a:rPr lang="mr-IN" sz="800" dirty="0">
                <a:latin typeface="Courier New"/>
                <a:cs typeface="Courier New"/>
              </a:rPr>
              <a:t> </a:t>
            </a:r>
            <a:r>
              <a:rPr lang="mr-IN" sz="800" dirty="0" err="1">
                <a:latin typeface="Courier New"/>
                <a:cs typeface="Courier New"/>
              </a:rPr>
              <a:t>rate</a:t>
            </a:r>
            <a:r>
              <a:rPr lang="mr-IN" sz="800" dirty="0">
                <a:latin typeface="Courier New"/>
                <a:cs typeface="Courier New"/>
              </a:rPr>
              <a:t> | </a:t>
            </a:r>
            <a:r>
              <a:rPr lang="mr-IN" sz="800" dirty="0" err="1">
                <a:latin typeface="Courier New"/>
                <a:cs typeface="Courier New"/>
              </a:rPr>
              <a:t>nz</a:t>
            </a:r>
            <a:endParaRPr lang="mr-IN" sz="800" dirty="0">
              <a:latin typeface="Courier New"/>
              <a:cs typeface="Courier New"/>
            </a:endParaRPr>
          </a:p>
          <a:p>
            <a:pPr algn="l"/>
            <a:r>
              <a:rPr lang="en-US" sz="800" dirty="0">
                <a:latin typeface="Courier New"/>
                <a:cs typeface="Courier New"/>
              </a:rPr>
              <a:t>Port	  Name        </a:t>
            </a:r>
            <a:r>
              <a:rPr lang="en-US" sz="800" dirty="0" err="1">
                <a:latin typeface="Courier New"/>
                <a:cs typeface="Courier New"/>
              </a:rPr>
              <a:t>Intvl</a:t>
            </a:r>
            <a:r>
              <a:rPr lang="en-US" sz="800" dirty="0">
                <a:latin typeface="Courier New"/>
                <a:cs typeface="Courier New"/>
              </a:rPr>
              <a:t>   In Mbps	   %  In </a:t>
            </a:r>
            <a:r>
              <a:rPr lang="en-US" sz="800" dirty="0" err="1">
                <a:latin typeface="Courier New"/>
                <a:cs typeface="Courier New"/>
              </a:rPr>
              <a:t>Kpps</a:t>
            </a:r>
            <a:r>
              <a:rPr lang="en-US" sz="800" dirty="0">
                <a:latin typeface="Courier New"/>
                <a:cs typeface="Courier New"/>
              </a:rPr>
              <a:t>  Out Mbps      % Out </a:t>
            </a:r>
            <a:r>
              <a:rPr lang="en-US" sz="800" dirty="0" err="1">
                <a:latin typeface="Courier New"/>
                <a:cs typeface="Courier New"/>
              </a:rPr>
              <a:t>Kpps</a:t>
            </a:r>
            <a:endParaRPr lang="en-US" sz="800" dirty="0">
              <a:latin typeface="Courier New"/>
              <a:cs typeface="Courier New"/>
            </a:endParaRPr>
          </a:p>
          <a:p>
            <a:pPr algn="l"/>
            <a:r>
              <a:rPr lang="mr-IN" sz="800" dirty="0">
                <a:latin typeface="Courier New"/>
                <a:cs typeface="Courier New"/>
              </a:rPr>
              <a:t>Et3                    0:05	 </a:t>
            </a:r>
            <a:r>
              <a:rPr lang="mr-IN" sz="800" b="1" dirty="0">
                <a:latin typeface="Courier New"/>
                <a:cs typeface="Courier New"/>
              </a:rPr>
              <a:t>23.9</a:t>
            </a:r>
            <a:r>
              <a:rPr lang="mr-IN" sz="800" dirty="0">
                <a:latin typeface="Courier New"/>
                <a:cs typeface="Courier New"/>
              </a:rPr>
              <a:t>   2.5%        4     </a:t>
            </a:r>
            <a:r>
              <a:rPr lang="en-US" sz="800" dirty="0">
                <a:latin typeface="Courier New"/>
                <a:cs typeface="Courier New"/>
              </a:rPr>
              <a:t> </a:t>
            </a:r>
            <a:r>
              <a:rPr lang="mr-IN" sz="800" dirty="0">
                <a:latin typeface="Courier New"/>
                <a:cs typeface="Courier New"/>
              </a:rPr>
              <a:t>1.5   0.2%        2</a:t>
            </a:r>
          </a:p>
          <a:p>
            <a:pPr algn="l"/>
            <a:r>
              <a:rPr lang="mr-IN" sz="800" dirty="0">
                <a:latin typeface="Courier New"/>
                <a:cs typeface="Courier New"/>
              </a:rPr>
              <a:t>Et13                   5:00	  0.8   0.1%        1	   </a:t>
            </a:r>
            <a:r>
              <a:rPr lang="mr-IN" sz="800" b="1" dirty="0">
                <a:latin typeface="Courier New"/>
                <a:cs typeface="Courier New"/>
              </a:rPr>
              <a:t>12.0</a:t>
            </a:r>
            <a:r>
              <a:rPr lang="mr-IN" sz="800" dirty="0">
                <a:latin typeface="Courier New"/>
                <a:cs typeface="Courier New"/>
              </a:rPr>
              <a:t>   1.2%        2</a:t>
            </a:r>
          </a:p>
          <a:p>
            <a:pPr algn="l"/>
            <a:r>
              <a:rPr lang="mr-IN" sz="800" dirty="0">
                <a:latin typeface="Courier New"/>
                <a:cs typeface="Courier New"/>
              </a:rPr>
              <a:t>Et15                   5:00	  0.8   0.1%        1	   </a:t>
            </a:r>
            <a:r>
              <a:rPr lang="mr-IN" sz="800" b="1" dirty="0">
                <a:latin typeface="Courier New"/>
                <a:cs typeface="Courier New"/>
              </a:rPr>
              <a:t>12.4</a:t>
            </a:r>
            <a:r>
              <a:rPr lang="mr-IN" sz="800" dirty="0">
                <a:latin typeface="Courier New"/>
                <a:cs typeface="Courier New"/>
              </a:rPr>
              <a:t>   1.3%        2</a:t>
            </a:r>
          </a:p>
          <a:p>
            <a:pPr algn="l"/>
            <a:r>
              <a:rPr lang="mr-IN" sz="800" dirty="0">
                <a:latin typeface="Courier New"/>
                <a:cs typeface="Courier New"/>
              </a:rPr>
              <a:t>Po1                    5:00	  1.6   0.1%        2	   </a:t>
            </a:r>
            <a:r>
              <a:rPr lang="mr-IN" sz="800" b="1" dirty="0">
                <a:latin typeface="Courier New"/>
                <a:cs typeface="Courier New"/>
              </a:rPr>
              <a:t>24.5</a:t>
            </a:r>
            <a:r>
              <a:rPr lang="mr-IN" sz="800" dirty="0">
                <a:latin typeface="Courier New"/>
                <a:cs typeface="Courier New"/>
              </a:rPr>
              <a:t>   1.3%        5</a:t>
            </a:r>
            <a:endParaRPr lang="sv-SE" sz="800" dirty="0">
              <a:latin typeface="Courier New"/>
              <a:cs typeface="Courier New"/>
            </a:endParaRPr>
          </a:p>
          <a:p>
            <a:pPr algn="l"/>
            <a:r>
              <a:rPr lang="en-US" sz="800" dirty="0">
                <a:solidFill>
                  <a:srgbClr val="163058"/>
                </a:solidFill>
                <a:latin typeface="Courier New"/>
                <a:cs typeface="Courier New"/>
              </a:rPr>
              <a:t>(…)</a:t>
            </a:r>
          </a:p>
        </p:txBody>
      </p:sp>
      <p:sp>
        <p:nvSpPr>
          <p:cNvPr id="74" name="TextBox 73"/>
          <p:cNvSpPr txBox="1"/>
          <p:nvPr/>
        </p:nvSpPr>
        <p:spPr>
          <a:xfrm>
            <a:off x="2887302" y="1609151"/>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e3</a:t>
            </a:r>
          </a:p>
        </p:txBody>
      </p:sp>
      <p:sp>
        <p:nvSpPr>
          <p:cNvPr id="72" name="Title 1">
            <a:extLst>
              <a:ext uri="{FF2B5EF4-FFF2-40B4-BE49-F238E27FC236}">
                <a16:creationId xmlns:a16="http://schemas.microsoft.com/office/drawing/2014/main" id="{42FBF1C6-129D-B747-9795-CCDA84AD950A}"/>
              </a:ext>
            </a:extLst>
          </p:cNvPr>
          <p:cNvSpPr txBox="1">
            <a:spLocks/>
          </p:cNvSpPr>
          <p:nvPr/>
        </p:nvSpPr>
        <p:spPr>
          <a:xfrm>
            <a:off x="4863889" y="815201"/>
            <a:ext cx="3341181" cy="569265"/>
          </a:xfrm>
          <a:prstGeom prst="rect">
            <a:avLst/>
          </a:prstGeom>
          <a:noFill/>
          <a:ln>
            <a:solidFill>
              <a:schemeClr val="tx1"/>
            </a:solidFill>
            <a:prstDash val="sysDot"/>
          </a:ln>
        </p:spPr>
        <p:txBody>
          <a:bodyPr spcFirstLastPara="1" wrap="square" lIns="97625" tIns="48800" rIns="97625" bIns="48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41313"/>
              </a:buClr>
              <a:buSzPts val="1800"/>
              <a:buFont typeface="Helvetica Neue"/>
              <a:buNone/>
              <a:defRPr sz="2500" b="0" i="0" u="none" strike="noStrike" cap="none">
                <a:solidFill>
                  <a:srgbClr val="14131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sz="1000"/>
              <a:t>P </a:t>
            </a:r>
            <a:r>
              <a:rPr lang="sv-SE" sz="1000" err="1"/>
              <a:t>Core</a:t>
            </a:r>
            <a:r>
              <a:rPr lang="sv-SE" sz="1000"/>
              <a:t> </a:t>
            </a:r>
            <a:r>
              <a:rPr lang="sv-SE" sz="1000" err="1"/>
              <a:t>unaware</a:t>
            </a:r>
            <a:r>
              <a:rPr lang="sv-SE" sz="1000"/>
              <a:t> </a:t>
            </a:r>
            <a:r>
              <a:rPr lang="sv-SE" sz="1000" err="1"/>
              <a:t>other</a:t>
            </a:r>
            <a:r>
              <a:rPr lang="sv-SE" sz="1000"/>
              <a:t> </a:t>
            </a:r>
            <a:r>
              <a:rPr lang="sv-SE" sz="1000" err="1"/>
              <a:t>than</a:t>
            </a:r>
            <a:r>
              <a:rPr lang="sv-SE" sz="1000"/>
              <a:t> </a:t>
            </a:r>
            <a:r>
              <a:rPr lang="sv-SE" sz="1000" err="1"/>
              <a:t>more</a:t>
            </a:r>
            <a:r>
              <a:rPr lang="sv-SE" sz="1000"/>
              <a:t> </a:t>
            </a:r>
            <a:r>
              <a:rPr lang="sv-SE" sz="1000" err="1"/>
              <a:t>labelstack</a:t>
            </a:r>
            <a:br>
              <a:rPr lang="sv-SE" sz="1000"/>
            </a:br>
            <a:r>
              <a:rPr lang="sv-SE" sz="1000" b="1" err="1"/>
              <a:t>Perfect</a:t>
            </a:r>
            <a:r>
              <a:rPr lang="sv-SE" sz="1000" b="1"/>
              <a:t> ECMP for LAG </a:t>
            </a:r>
            <a:r>
              <a:rPr lang="sv-SE" sz="1000" b="1" err="1"/>
              <a:t>members</a:t>
            </a:r>
            <a:r>
              <a:rPr lang="sv-SE" sz="1000" b="1"/>
              <a:t> (e13,15)</a:t>
            </a:r>
            <a:endParaRPr lang="en-US" sz="1000" b="1"/>
          </a:p>
        </p:txBody>
      </p:sp>
    </p:spTree>
    <p:extLst>
      <p:ext uri="{BB962C8B-B14F-4D97-AF65-F5344CB8AC3E}">
        <p14:creationId xmlns:p14="http://schemas.microsoft.com/office/powerpoint/2010/main" val="22228197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626035" y="1859079"/>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P2</a:t>
            </a:r>
          </a:p>
        </p:txBody>
      </p:sp>
      <p:sp>
        <p:nvSpPr>
          <p:cNvPr id="2" name="Title 1"/>
          <p:cNvSpPr>
            <a:spLocks noGrp="1"/>
          </p:cNvSpPr>
          <p:nvPr>
            <p:ph type="title"/>
          </p:nvPr>
        </p:nvSpPr>
        <p:spPr>
          <a:xfrm>
            <a:off x="428899" y="119865"/>
            <a:ext cx="8588102" cy="650015"/>
          </a:xfrm>
        </p:spPr>
        <p:txBody>
          <a:bodyPr>
            <a:normAutofit/>
          </a:bodyPr>
          <a:lstStyle/>
          <a:p>
            <a:r>
              <a:rPr lang="sv-SE" dirty="0"/>
              <a:t>L2VPN </a:t>
            </a:r>
            <a:r>
              <a:rPr lang="sv-SE" dirty="0" err="1"/>
              <a:t>without</a:t>
            </a:r>
            <a:r>
              <a:rPr lang="sv-SE" dirty="0"/>
              <a:t> </a:t>
            </a:r>
            <a:r>
              <a:rPr lang="sv-SE" dirty="0" err="1"/>
              <a:t>flow</a:t>
            </a:r>
            <a:r>
              <a:rPr lang="sv-SE" dirty="0"/>
              <a:t> </a:t>
            </a:r>
            <a:r>
              <a:rPr lang="sv-SE" dirty="0" err="1"/>
              <a:t>label</a:t>
            </a:r>
            <a:endParaRPr lang="en-US" b="1" dirty="0"/>
          </a:p>
        </p:txBody>
      </p:sp>
      <p:sp>
        <p:nvSpPr>
          <p:cNvPr id="67" name="TextBox 66"/>
          <p:cNvSpPr txBox="1"/>
          <p:nvPr/>
        </p:nvSpPr>
        <p:spPr>
          <a:xfrm>
            <a:off x="3282373" y="1861387"/>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P1</a:t>
            </a:r>
          </a:p>
        </p:txBody>
      </p:sp>
      <p:sp>
        <p:nvSpPr>
          <p:cNvPr id="71" name="TextBox 70"/>
          <p:cNvSpPr txBox="1"/>
          <p:nvPr/>
        </p:nvSpPr>
        <p:spPr>
          <a:xfrm>
            <a:off x="5836317" y="1852200"/>
            <a:ext cx="865863"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PE2</a:t>
            </a:r>
          </a:p>
        </p:txBody>
      </p:sp>
      <p:graphicFrame>
        <p:nvGraphicFramePr>
          <p:cNvPr id="88" name="Table 87"/>
          <p:cNvGraphicFramePr>
            <a:graphicFrameLocks noGrp="1"/>
          </p:cNvGraphicFramePr>
          <p:nvPr/>
        </p:nvGraphicFramePr>
        <p:xfrm>
          <a:off x="550104" y="2111623"/>
          <a:ext cx="893526" cy="211622"/>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1622">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91" name="Table 90"/>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92" name="Table 91"/>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rgbClr val="163058"/>
              </a:solidFill>
              <a:latin typeface="Helvetica Neue"/>
              <a:cs typeface="Helvetica Neue"/>
            </a:endParaRPr>
          </a:p>
        </p:txBody>
      </p:sp>
      <p:sp>
        <p:nvSpPr>
          <p:cNvPr id="55" name="TextBox 54"/>
          <p:cNvSpPr txBox="1"/>
          <p:nvPr/>
        </p:nvSpPr>
        <p:spPr>
          <a:xfrm>
            <a:off x="113364" y="880327"/>
            <a:ext cx="1989648" cy="669414"/>
          </a:xfrm>
          <a:prstGeom prst="rect">
            <a:avLst/>
          </a:prstGeom>
          <a:solidFill>
            <a:schemeClr val="bg1"/>
          </a:solidFill>
          <a:ln>
            <a:solidFill>
              <a:schemeClr val="accent3"/>
            </a:solidFill>
          </a:ln>
        </p:spPr>
        <p:txBody>
          <a:bodyPr wrap="none" rtlCol="0">
            <a:spAutoFit/>
          </a:bodyPr>
          <a:lstStyle/>
          <a:p>
            <a:pPr algn="l"/>
            <a:r>
              <a:rPr lang="en-US" sz="750" b="1">
                <a:solidFill>
                  <a:srgbClr val="163058"/>
                </a:solidFill>
                <a:latin typeface="Helvetica Neue"/>
                <a:cs typeface="Helvetica Neue"/>
              </a:rPr>
              <a:t>IP/TCP</a:t>
            </a:r>
          </a:p>
          <a:p>
            <a:pPr algn="l"/>
            <a:r>
              <a:rPr lang="en-US" sz="750">
                <a:solidFill>
                  <a:srgbClr val="0070C0"/>
                </a:solidFill>
                <a:latin typeface="Helvetica Neue"/>
                <a:cs typeface="Helvetica Neue"/>
              </a:rPr>
              <a:t>Flow#1 88.88.88.8 &gt; 88.88.88.1 TCP 5900</a:t>
            </a:r>
          </a:p>
          <a:p>
            <a:pPr algn="l"/>
            <a:r>
              <a:rPr lang="en-US" sz="750">
                <a:solidFill>
                  <a:srgbClr val="FF0000"/>
                </a:solidFill>
                <a:latin typeface="Helvetica Neue"/>
                <a:cs typeface="Helvetica Neue"/>
              </a:rPr>
              <a:t>Flow#2 88.8.8.8 &gt; 88.8.8.1 TCP 5902</a:t>
            </a:r>
          </a:p>
          <a:p>
            <a:pPr algn="l"/>
            <a:r>
              <a:rPr lang="en-US" sz="750" b="1">
                <a:solidFill>
                  <a:srgbClr val="163058"/>
                </a:solidFill>
                <a:latin typeface="Helvetica Neue"/>
                <a:cs typeface="Helvetica Neue"/>
              </a:rPr>
              <a:t>MAC</a:t>
            </a:r>
          </a:p>
          <a:p>
            <a:r>
              <a:rPr lang="en-US" sz="750" b="1">
                <a:solidFill>
                  <a:schemeClr val="tx1"/>
                </a:solidFill>
              </a:rPr>
              <a:t>00:1c:73:21:11:4a &gt; 00:1c:73:68:59:a7</a:t>
            </a:r>
            <a:endParaRPr lang="en-US" sz="750" b="1">
              <a:solidFill>
                <a:schemeClr val="tx1"/>
              </a:solidFill>
              <a:latin typeface="Helvetica Neue"/>
              <a:cs typeface="Helvetica Neue"/>
            </a:endParaRPr>
          </a:p>
        </p:txBody>
      </p:sp>
      <p:graphicFrame>
        <p:nvGraphicFramePr>
          <p:cNvPr id="50" name="Table 49"/>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nvGraphicFramePr>
        <p:xfrm>
          <a:off x="1953817" y="332321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sp>
        <p:nvSpPr>
          <p:cNvPr id="63" name="TextBox 62"/>
          <p:cNvSpPr txBox="1"/>
          <p:nvPr/>
        </p:nvSpPr>
        <p:spPr>
          <a:xfrm>
            <a:off x="3617049" y="909501"/>
            <a:ext cx="1209358" cy="438582"/>
          </a:xfrm>
          <a:prstGeom prst="rect">
            <a:avLst/>
          </a:prstGeom>
          <a:solidFill>
            <a:schemeClr val="bg1"/>
          </a:solidFill>
          <a:ln>
            <a:noFill/>
          </a:ln>
        </p:spPr>
        <p:txBody>
          <a:bodyPr wrap="square" rtlCol="0">
            <a:spAutoFit/>
          </a:bodyPr>
          <a:lstStyle/>
          <a:p>
            <a:pPr algn="l"/>
            <a:r>
              <a:rPr lang="en-US" sz="750">
                <a:solidFill>
                  <a:schemeClr val="tx1"/>
                </a:solidFill>
                <a:latin typeface="Helvetica Neue"/>
                <a:cs typeface="Helvetica Neue"/>
              </a:rPr>
              <a:t>LAG</a:t>
            </a:r>
          </a:p>
          <a:p>
            <a:pPr algn="l"/>
            <a:r>
              <a:rPr lang="en-US" sz="750">
                <a:solidFill>
                  <a:schemeClr val="tx1"/>
                </a:solidFill>
                <a:latin typeface="Helvetica Neue"/>
                <a:cs typeface="Helvetica Neue"/>
              </a:rPr>
              <a:t>ECMP SCENARIO MPLS</a:t>
            </a:r>
          </a:p>
        </p:txBody>
      </p:sp>
      <p:graphicFrame>
        <p:nvGraphicFramePr>
          <p:cNvPr id="102" name="Table 101"/>
          <p:cNvGraphicFramePr>
            <a:graphicFrameLocks noGrp="1"/>
          </p:cNvGraphicFramePr>
          <p:nvPr/>
        </p:nvGraphicFramePr>
        <p:xfrm>
          <a:off x="7654728" y="2106967"/>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03" name="Table 102"/>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5" name="TextBox 104"/>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rgbClr val="163058"/>
              </a:solidFill>
              <a:latin typeface="Helvetica Neue"/>
              <a:cs typeface="Helvetica Neue"/>
            </a:endParaRPr>
          </a:p>
        </p:txBody>
      </p:sp>
      <p:graphicFrame>
        <p:nvGraphicFramePr>
          <p:cNvPr id="109" name="Table 108"/>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10" name="Table 109"/>
          <p:cNvGraphicFramePr>
            <a:graphicFrameLocks noGrp="1"/>
          </p:cNvGraphicFramePr>
          <p:nvPr/>
        </p:nvGraphicFramePr>
        <p:xfrm>
          <a:off x="1957501" y="2976148"/>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2" name="Table 111"/>
          <p:cNvGraphicFramePr>
            <a:graphicFrameLocks noGrp="1"/>
          </p:cNvGraphicFramePr>
          <p:nvPr/>
        </p:nvGraphicFramePr>
        <p:xfrm>
          <a:off x="3328202"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3" name="Table 112"/>
          <p:cNvGraphicFramePr>
            <a:graphicFrameLocks noGrp="1"/>
          </p:cNvGraphicFramePr>
          <p:nvPr/>
        </p:nvGraphicFramePr>
        <p:xfrm>
          <a:off x="3333689"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10000</a:t>
                      </a:r>
                      <a:endParaRPr lang="en-US" sz="600"/>
                    </a:p>
                  </a:txBody>
                  <a:tcPr/>
                </a:tc>
                <a:extLst>
                  <a:ext uri="{0D108BD9-81ED-4DB2-BD59-A6C34878D82A}">
                    <a16:rowId xmlns:a16="http://schemas.microsoft.com/office/drawing/2014/main" val="10000"/>
                  </a:ext>
                </a:extLst>
              </a:tr>
            </a:tbl>
          </a:graphicData>
        </a:graphic>
      </p:graphicFrame>
      <p:sp>
        <p:nvSpPr>
          <p:cNvPr id="114" name="TextBox 113"/>
          <p:cNvSpPr txBox="1"/>
          <p:nvPr/>
        </p:nvSpPr>
        <p:spPr>
          <a:xfrm>
            <a:off x="3189655" y="3145729"/>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15" name="Table 114"/>
          <p:cNvGraphicFramePr>
            <a:graphicFrameLocks noGrp="1"/>
          </p:cNvGraphicFramePr>
          <p:nvPr/>
        </p:nvGraphicFramePr>
        <p:xfrm>
          <a:off x="3328203"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16" name="Table 115"/>
          <p:cNvGraphicFramePr>
            <a:graphicFrameLocks noGrp="1"/>
          </p:cNvGraphicFramePr>
          <p:nvPr/>
        </p:nvGraphicFramePr>
        <p:xfrm>
          <a:off x="3328203" y="295745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7" name="Table 116"/>
          <p:cNvGraphicFramePr>
            <a:graphicFrameLocks noGrp="1"/>
          </p:cNvGraphicFramePr>
          <p:nvPr/>
        </p:nvGraphicFramePr>
        <p:xfrm>
          <a:off x="3328203" y="332321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18" name="Table 117"/>
          <p:cNvGraphicFramePr>
            <a:graphicFrameLocks noGrp="1"/>
          </p:cNvGraphicFramePr>
          <p:nvPr/>
        </p:nvGraphicFramePr>
        <p:xfrm>
          <a:off x="4626556"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9" name="Table 118"/>
          <p:cNvGraphicFramePr>
            <a:graphicFrameLocks noGrp="1"/>
          </p:cNvGraphicFramePr>
          <p:nvPr/>
        </p:nvGraphicFramePr>
        <p:xfrm>
          <a:off x="4632042" y="236862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POP</a:t>
                      </a:r>
                      <a:endParaRPr lang="en-US" sz="600"/>
                    </a:p>
                  </a:txBody>
                  <a:tcPr/>
                </a:tc>
                <a:extLst>
                  <a:ext uri="{0D108BD9-81ED-4DB2-BD59-A6C34878D82A}">
                    <a16:rowId xmlns:a16="http://schemas.microsoft.com/office/drawing/2014/main" val="10000"/>
                  </a:ext>
                </a:extLst>
              </a:tr>
            </a:tbl>
          </a:graphicData>
        </a:graphic>
      </p:graphicFrame>
      <p:sp>
        <p:nvSpPr>
          <p:cNvPr id="120" name="TextBox 119"/>
          <p:cNvSpPr txBox="1"/>
          <p:nvPr/>
        </p:nvSpPr>
        <p:spPr>
          <a:xfrm>
            <a:off x="4488008"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1" name="Table 120"/>
          <p:cNvGraphicFramePr>
            <a:graphicFrameLocks noGrp="1"/>
          </p:cNvGraphicFramePr>
          <p:nvPr/>
        </p:nvGraphicFramePr>
        <p:xfrm>
          <a:off x="4626556" y="2688491"/>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22" name="Table 121"/>
          <p:cNvGraphicFramePr>
            <a:graphicFrameLocks noGrp="1"/>
          </p:cNvGraphicFramePr>
          <p:nvPr/>
        </p:nvGraphicFramePr>
        <p:xfrm>
          <a:off x="4626556" y="2969909"/>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3" name="Table 122"/>
          <p:cNvGraphicFramePr>
            <a:graphicFrameLocks noGrp="1"/>
          </p:cNvGraphicFramePr>
          <p:nvPr/>
        </p:nvGraphicFramePr>
        <p:xfrm>
          <a:off x="4626556" y="3335669"/>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24" name="Table 123"/>
          <p:cNvGraphicFramePr>
            <a:graphicFrameLocks noGrp="1"/>
          </p:cNvGraphicFramePr>
          <p:nvPr/>
        </p:nvGraphicFramePr>
        <p:xfrm>
          <a:off x="5814987"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25" name="Table 124"/>
          <p:cNvGraphicFramePr>
            <a:graphicFrameLocks noGrp="1"/>
          </p:cNvGraphicFramePr>
          <p:nvPr/>
        </p:nvGraphicFramePr>
        <p:xfrm>
          <a:off x="5820474" y="2376819"/>
          <a:ext cx="884455" cy="2133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13360">
                <a:tc>
                  <a:txBody>
                    <a:bodyPr/>
                    <a:lstStyle/>
                    <a:p>
                      <a:pPr algn="ctr"/>
                      <a:endParaRPr lang="en-US" sz="600"/>
                    </a:p>
                  </a:txBody>
                  <a:tcPr/>
                </a:tc>
                <a:extLst>
                  <a:ext uri="{0D108BD9-81ED-4DB2-BD59-A6C34878D82A}">
                    <a16:rowId xmlns:a16="http://schemas.microsoft.com/office/drawing/2014/main" val="10000"/>
                  </a:ext>
                </a:extLst>
              </a:tr>
            </a:tbl>
          </a:graphicData>
        </a:graphic>
      </p:graphicFrame>
      <p:sp>
        <p:nvSpPr>
          <p:cNvPr id="126" name="TextBox 125"/>
          <p:cNvSpPr txBox="1"/>
          <p:nvPr/>
        </p:nvSpPr>
        <p:spPr>
          <a:xfrm>
            <a:off x="5676439"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7" name="Table 126"/>
          <p:cNvGraphicFramePr>
            <a:graphicFrameLocks noGrp="1"/>
          </p:cNvGraphicFramePr>
          <p:nvPr/>
        </p:nvGraphicFramePr>
        <p:xfrm>
          <a:off x="5814987" y="264294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28" name="Table 127"/>
          <p:cNvGraphicFramePr>
            <a:graphicFrameLocks noGrp="1"/>
          </p:cNvGraphicFramePr>
          <p:nvPr/>
        </p:nvGraphicFramePr>
        <p:xfrm>
          <a:off x="5814987" y="292436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9" name="Table 128"/>
          <p:cNvGraphicFramePr>
            <a:graphicFrameLocks noGrp="1"/>
          </p:cNvGraphicFramePr>
          <p:nvPr/>
        </p:nvGraphicFramePr>
        <p:xfrm>
          <a:off x="5814987" y="329012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sp>
        <p:nvSpPr>
          <p:cNvPr id="84" name="TextBox 83"/>
          <p:cNvSpPr txBox="1"/>
          <p:nvPr/>
        </p:nvSpPr>
        <p:spPr>
          <a:xfrm>
            <a:off x="1631687" y="3695390"/>
            <a:ext cx="5539524" cy="954107"/>
          </a:xfrm>
          <a:prstGeom prst="rect">
            <a:avLst/>
          </a:prstGeom>
          <a:solidFill>
            <a:srgbClr val="FFFFFF"/>
          </a:solidFill>
          <a:ln>
            <a:solidFill>
              <a:schemeClr val="tx1"/>
            </a:solidFill>
            <a:prstDash val="sysDash"/>
          </a:ln>
        </p:spPr>
        <p:txBody>
          <a:bodyPr wrap="square" rtlCol="0">
            <a:spAutoFit/>
          </a:bodyPr>
          <a:lstStyle/>
          <a:p>
            <a:r>
              <a:rPr lang="en-US" sz="800">
                <a:latin typeface="Courier New"/>
                <a:cs typeface="Courier New"/>
              </a:rPr>
              <a:t>qumran-ovre-p2#watch 2 </a:t>
            </a:r>
            <a:r>
              <a:rPr lang="en-US" sz="800" err="1">
                <a:latin typeface="Courier New"/>
                <a:cs typeface="Courier New"/>
              </a:rPr>
              <a:t>sh</a:t>
            </a:r>
            <a:r>
              <a:rPr lang="en-US" sz="800">
                <a:latin typeface="Courier New"/>
                <a:cs typeface="Courier New"/>
              </a:rPr>
              <a:t> interface counters rate | </a:t>
            </a:r>
            <a:r>
              <a:rPr lang="en-US" sz="800" err="1">
                <a:latin typeface="Courier New"/>
                <a:cs typeface="Courier New"/>
              </a:rPr>
              <a:t>nz</a:t>
            </a:r>
            <a:endParaRPr lang="en-US" sz="800">
              <a:latin typeface="Courier New"/>
              <a:cs typeface="Courier New"/>
            </a:endParaRPr>
          </a:p>
          <a:p>
            <a:r>
              <a:rPr lang="mr-IN" sz="800" err="1">
                <a:latin typeface="Courier New"/>
                <a:cs typeface="Courier New"/>
              </a:rPr>
              <a:t>Every</a:t>
            </a:r>
            <a:r>
              <a:rPr lang="mr-IN" sz="800">
                <a:latin typeface="Courier New"/>
                <a:cs typeface="Courier New"/>
              </a:rPr>
              <a:t> 2.0s: </a:t>
            </a:r>
            <a:r>
              <a:rPr lang="mr-IN" sz="800" err="1">
                <a:latin typeface="Courier New"/>
                <a:cs typeface="Courier New"/>
              </a:rPr>
              <a:t>CliShell</a:t>
            </a:r>
            <a:r>
              <a:rPr lang="mr-IN" sz="800">
                <a:latin typeface="Courier New"/>
                <a:cs typeface="Courier New"/>
              </a:rPr>
              <a:t> -</a:t>
            </a:r>
            <a:r>
              <a:rPr lang="mr-IN" sz="800" err="1">
                <a:latin typeface="Courier New"/>
                <a:cs typeface="Courier New"/>
              </a:rPr>
              <a:t>s</a:t>
            </a:r>
            <a:r>
              <a:rPr lang="mr-IN" sz="800">
                <a:latin typeface="Courier New"/>
                <a:cs typeface="Courier New"/>
              </a:rPr>
              <a:t> </a:t>
            </a:r>
            <a:r>
              <a:rPr lang="mr-IN" sz="800" err="1">
                <a:latin typeface="Courier New"/>
                <a:cs typeface="Courier New"/>
              </a:rPr>
              <a:t>ar</a:t>
            </a:r>
            <a:r>
              <a:rPr lang="mr-IN" sz="800">
                <a:latin typeface="Courier New"/>
                <a:cs typeface="Courier New"/>
              </a:rPr>
              <a:t> -</a:t>
            </a:r>
            <a:r>
              <a:rPr lang="mr-IN" sz="800" err="1">
                <a:latin typeface="Courier New"/>
                <a:cs typeface="Courier New"/>
              </a:rPr>
              <a:t>p</a:t>
            </a:r>
            <a:r>
              <a:rPr lang="mr-IN" sz="800">
                <a:latin typeface="Courier New"/>
                <a:cs typeface="Courier New"/>
              </a:rPr>
              <a:t> 15 -</a:t>
            </a:r>
            <a:r>
              <a:rPr lang="mr-IN" sz="800" err="1">
                <a:latin typeface="Courier New"/>
                <a:cs typeface="Courier New"/>
              </a:rPr>
              <a:t>c</a:t>
            </a:r>
            <a:r>
              <a:rPr lang="mr-IN" sz="800">
                <a:latin typeface="Courier New"/>
                <a:cs typeface="Courier New"/>
              </a:rPr>
              <a:t> </a:t>
            </a:r>
            <a:r>
              <a:rPr lang="mr-IN" sz="800" err="1">
                <a:latin typeface="Courier New"/>
                <a:cs typeface="Courier New"/>
              </a:rPr>
              <a:t>sh</a:t>
            </a:r>
            <a:r>
              <a:rPr lang="mr-IN" sz="800">
                <a:latin typeface="Courier New"/>
                <a:cs typeface="Courier New"/>
              </a:rPr>
              <a:t> </a:t>
            </a:r>
            <a:r>
              <a:rPr lang="mr-IN" sz="800" err="1">
                <a:latin typeface="Courier New"/>
                <a:cs typeface="Courier New"/>
              </a:rPr>
              <a:t>interface</a:t>
            </a:r>
            <a:r>
              <a:rPr lang="mr-IN" sz="800">
                <a:latin typeface="Courier New"/>
                <a:cs typeface="Courier New"/>
              </a:rPr>
              <a:t> </a:t>
            </a:r>
            <a:r>
              <a:rPr lang="mr-IN" sz="800" err="1">
                <a:latin typeface="Courier New"/>
                <a:cs typeface="Courier New"/>
              </a:rPr>
              <a:t>counters</a:t>
            </a:r>
            <a:r>
              <a:rPr lang="mr-IN" sz="800">
                <a:latin typeface="Courier New"/>
                <a:cs typeface="Courier New"/>
              </a:rPr>
              <a:t> </a:t>
            </a:r>
            <a:r>
              <a:rPr lang="mr-IN" sz="800" err="1">
                <a:latin typeface="Courier New"/>
                <a:cs typeface="Courier New"/>
              </a:rPr>
              <a:t>rate</a:t>
            </a:r>
            <a:r>
              <a:rPr lang="mr-IN" sz="800">
                <a:latin typeface="Courier New"/>
                <a:cs typeface="Courier New"/>
              </a:rPr>
              <a:t> | </a:t>
            </a:r>
            <a:r>
              <a:rPr lang="mr-IN" sz="800" err="1">
                <a:latin typeface="Courier New"/>
                <a:cs typeface="Courier New"/>
              </a:rPr>
              <a:t>nz</a:t>
            </a:r>
            <a:endParaRPr lang="mr-IN" sz="800">
              <a:latin typeface="Courier New"/>
              <a:cs typeface="Courier New"/>
            </a:endParaRPr>
          </a:p>
          <a:p>
            <a:r>
              <a:rPr lang="en-US" sz="800">
                <a:latin typeface="Courier New"/>
                <a:cs typeface="Courier New"/>
              </a:rPr>
              <a:t>Port	  Name        </a:t>
            </a:r>
            <a:r>
              <a:rPr lang="en-US" sz="800" err="1">
                <a:latin typeface="Courier New"/>
                <a:cs typeface="Courier New"/>
              </a:rPr>
              <a:t>Intvl</a:t>
            </a:r>
            <a:r>
              <a:rPr lang="en-US" sz="800">
                <a:latin typeface="Courier New"/>
                <a:cs typeface="Courier New"/>
              </a:rPr>
              <a:t>   In Mbps	   %  In </a:t>
            </a:r>
            <a:r>
              <a:rPr lang="en-US" sz="800" err="1">
                <a:latin typeface="Courier New"/>
                <a:cs typeface="Courier New"/>
              </a:rPr>
              <a:t>Kpps</a:t>
            </a:r>
            <a:r>
              <a:rPr lang="en-US" sz="800">
                <a:latin typeface="Courier New"/>
                <a:cs typeface="Courier New"/>
              </a:rPr>
              <a:t>  Out Mbps      % Out </a:t>
            </a:r>
            <a:r>
              <a:rPr lang="en-US" sz="800" err="1">
                <a:latin typeface="Courier New"/>
                <a:cs typeface="Courier New"/>
              </a:rPr>
              <a:t>Kpps</a:t>
            </a:r>
            <a:endParaRPr lang="en-US" sz="800">
              <a:latin typeface="Courier New"/>
              <a:cs typeface="Courier New"/>
            </a:endParaRPr>
          </a:p>
          <a:p>
            <a:r>
              <a:rPr lang="mr-IN" sz="800">
                <a:latin typeface="Courier New"/>
                <a:cs typeface="Courier New"/>
              </a:rPr>
              <a:t>Et3                    0:05	 25.0   2.6%        5  </a:t>
            </a:r>
            <a:r>
              <a:rPr lang="en-US" sz="800">
                <a:latin typeface="Courier New"/>
                <a:cs typeface="Courier New"/>
              </a:rPr>
              <a:t>  </a:t>
            </a:r>
            <a:r>
              <a:rPr lang="mr-IN" sz="800">
                <a:latin typeface="Courier New"/>
                <a:cs typeface="Courier New"/>
              </a:rPr>
              <a:t>1.9   0.2%       </a:t>
            </a:r>
            <a:r>
              <a:rPr lang="en-US" sz="800">
                <a:latin typeface="Courier New"/>
                <a:cs typeface="Courier New"/>
              </a:rPr>
              <a:t> </a:t>
            </a:r>
            <a:r>
              <a:rPr lang="mr-IN" sz="800">
                <a:latin typeface="Courier New"/>
                <a:cs typeface="Courier New"/>
              </a:rPr>
              <a:t>2</a:t>
            </a:r>
          </a:p>
          <a:p>
            <a:r>
              <a:rPr lang="mr-IN" sz="800" b="1">
                <a:latin typeface="Courier New"/>
                <a:cs typeface="Courier New"/>
              </a:rPr>
              <a:t>Et13</a:t>
            </a:r>
            <a:r>
              <a:rPr lang="mr-IN" sz="800">
                <a:latin typeface="Courier New"/>
                <a:cs typeface="Courier New"/>
              </a:rPr>
              <a:t>                   5:00	  2.0   0.2%        2	 </a:t>
            </a:r>
            <a:r>
              <a:rPr lang="mr-IN" sz="800" b="1">
                <a:latin typeface="Courier New"/>
                <a:cs typeface="Courier New"/>
              </a:rPr>
              <a:t>24.8</a:t>
            </a:r>
            <a:r>
              <a:rPr lang="mr-IN" sz="800">
                <a:latin typeface="Courier New"/>
                <a:cs typeface="Courier New"/>
              </a:rPr>
              <a:t>   2.6%  </a:t>
            </a:r>
            <a:r>
              <a:rPr lang="sv-SE" sz="800">
                <a:latin typeface="Courier New"/>
                <a:cs typeface="Courier New"/>
              </a:rPr>
              <a:t>      4</a:t>
            </a:r>
            <a:endParaRPr lang="mr-IN" sz="800">
              <a:latin typeface="Courier New"/>
              <a:cs typeface="Courier New"/>
            </a:endParaRPr>
          </a:p>
          <a:p>
            <a:r>
              <a:rPr lang="mr-IN" sz="800" b="1">
                <a:latin typeface="Courier New"/>
                <a:cs typeface="Courier New"/>
              </a:rPr>
              <a:t>Po1</a:t>
            </a:r>
            <a:r>
              <a:rPr lang="mr-IN" sz="800">
                <a:latin typeface="Courier New"/>
                <a:cs typeface="Courier New"/>
              </a:rPr>
              <a:t>                    5:00	  2.0   0.1%        2	 </a:t>
            </a:r>
            <a:r>
              <a:rPr lang="mr-IN" sz="800" b="1">
                <a:latin typeface="Courier New"/>
                <a:cs typeface="Courier New"/>
              </a:rPr>
              <a:t>24.8</a:t>
            </a:r>
            <a:r>
              <a:rPr lang="mr-IN" sz="800">
                <a:latin typeface="Courier New"/>
                <a:cs typeface="Courier New"/>
              </a:rPr>
              <a:t>   1.3%  </a:t>
            </a:r>
            <a:r>
              <a:rPr lang="sv-SE" sz="800">
                <a:latin typeface="Courier New"/>
                <a:cs typeface="Courier New"/>
              </a:rPr>
              <a:t>      </a:t>
            </a:r>
            <a:r>
              <a:rPr lang="mr-IN" sz="800">
                <a:latin typeface="Courier New"/>
                <a:cs typeface="Courier New"/>
              </a:rPr>
              <a:t>4</a:t>
            </a:r>
            <a:endParaRPr lang="sv-SE" sz="800">
              <a:latin typeface="Courier New"/>
              <a:cs typeface="Courier New"/>
            </a:endParaRPr>
          </a:p>
          <a:p>
            <a:r>
              <a:rPr lang="en-US" sz="800">
                <a:solidFill>
                  <a:srgbClr val="163058"/>
                </a:solidFill>
                <a:latin typeface="Courier New"/>
                <a:cs typeface="Courier New"/>
              </a:rPr>
              <a:t>(…)</a:t>
            </a:r>
          </a:p>
        </p:txBody>
      </p:sp>
      <p:sp>
        <p:nvSpPr>
          <p:cNvPr id="77" name="TextBox 76">
            <a:extLst>
              <a:ext uri="{FF2B5EF4-FFF2-40B4-BE49-F238E27FC236}">
                <a16:creationId xmlns:a16="http://schemas.microsoft.com/office/drawing/2014/main" id="{860294C7-95DE-8A47-939B-9DAE8EF51157}"/>
              </a:ext>
            </a:extLst>
          </p:cNvPr>
          <p:cNvSpPr txBox="1"/>
          <p:nvPr/>
        </p:nvSpPr>
        <p:spPr>
          <a:xfrm>
            <a:off x="4591756" y="1830519"/>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P2</a:t>
            </a:r>
          </a:p>
        </p:txBody>
      </p:sp>
      <p:cxnSp>
        <p:nvCxnSpPr>
          <p:cNvPr id="78" name="Straight Arrow Connector 77">
            <a:extLst>
              <a:ext uri="{FF2B5EF4-FFF2-40B4-BE49-F238E27FC236}">
                <a16:creationId xmlns:a16="http://schemas.microsoft.com/office/drawing/2014/main" id="{51C856B9-696D-6B4F-A7CE-996028A2328C}"/>
              </a:ext>
            </a:extLst>
          </p:cNvPr>
          <p:cNvCxnSpPr/>
          <p:nvPr/>
        </p:nvCxnSpPr>
        <p:spPr>
          <a:xfrm flipV="1">
            <a:off x="4043400" y="1622403"/>
            <a:ext cx="588643" cy="18295"/>
          </a:xfrm>
          <a:prstGeom prst="straightConnector1">
            <a:avLst/>
          </a:prstGeom>
          <a:ln>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81AE0464-D3BC-C541-9F68-2CD1C3673429}"/>
              </a:ext>
            </a:extLst>
          </p:cNvPr>
          <p:cNvSpPr txBox="1"/>
          <p:nvPr/>
        </p:nvSpPr>
        <p:spPr>
          <a:xfrm>
            <a:off x="4021751" y="1368122"/>
            <a:ext cx="647129" cy="669414"/>
          </a:xfrm>
          <a:prstGeom prst="rect">
            <a:avLst/>
          </a:prstGeom>
          <a:solidFill>
            <a:schemeClr val="bg1"/>
          </a:solidFill>
          <a:ln>
            <a:solidFill>
              <a:schemeClr val="tx2"/>
            </a:solidFill>
            <a:prstDash val="sysDash"/>
          </a:ln>
        </p:spPr>
        <p:txBody>
          <a:bodyPr wrap="square" rtlCol="0">
            <a:spAutoFit/>
          </a:bodyPr>
          <a:lstStyle/>
          <a:p>
            <a:pPr defTabSz="309315"/>
            <a:r>
              <a:rPr lang="en-US" sz="750">
                <a:solidFill>
                  <a:srgbClr val="163058"/>
                </a:solidFill>
                <a:latin typeface="Helvetica Neue"/>
                <a:cs typeface="Helvetica Neue"/>
              </a:rPr>
              <a:t>Po1</a:t>
            </a: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p:txBody>
      </p:sp>
      <p:pic>
        <p:nvPicPr>
          <p:cNvPr id="80" name="Picture 79">
            <a:extLst>
              <a:ext uri="{FF2B5EF4-FFF2-40B4-BE49-F238E27FC236}">
                <a16:creationId xmlns:a16="http://schemas.microsoft.com/office/drawing/2014/main" id="{9B3379A3-BBB5-D443-BDD2-2F8DCAE0E565}"/>
              </a:ext>
            </a:extLst>
          </p:cNvPr>
          <p:cNvPicPr>
            <a:picLocks noChangeAspect="1"/>
          </p:cNvPicPr>
          <p:nvPr/>
        </p:nvPicPr>
        <p:blipFill>
          <a:blip r:embed="rId3"/>
          <a:stretch>
            <a:fillRect/>
          </a:stretch>
        </p:blipFill>
        <p:spPr>
          <a:xfrm>
            <a:off x="1865219" y="1598687"/>
            <a:ext cx="736127" cy="250722"/>
          </a:xfrm>
          <a:prstGeom prst="rect">
            <a:avLst/>
          </a:prstGeom>
        </p:spPr>
      </p:pic>
      <p:pic>
        <p:nvPicPr>
          <p:cNvPr id="81" name="Picture 80">
            <a:extLst>
              <a:ext uri="{FF2B5EF4-FFF2-40B4-BE49-F238E27FC236}">
                <a16:creationId xmlns:a16="http://schemas.microsoft.com/office/drawing/2014/main" id="{16CCDF9B-D5EC-D142-B450-57F546AC4E4A}"/>
              </a:ext>
            </a:extLst>
          </p:cNvPr>
          <p:cNvPicPr>
            <a:picLocks noChangeAspect="1"/>
          </p:cNvPicPr>
          <p:nvPr/>
        </p:nvPicPr>
        <p:blipFill>
          <a:blip r:embed="rId3"/>
          <a:stretch>
            <a:fillRect/>
          </a:stretch>
        </p:blipFill>
        <p:spPr>
          <a:xfrm>
            <a:off x="5909524" y="1597334"/>
            <a:ext cx="740098" cy="252075"/>
          </a:xfrm>
          <a:prstGeom prst="rect">
            <a:avLst/>
          </a:prstGeom>
        </p:spPr>
      </p:pic>
      <p:pic>
        <p:nvPicPr>
          <p:cNvPr id="82" name="Picture 81">
            <a:extLst>
              <a:ext uri="{FF2B5EF4-FFF2-40B4-BE49-F238E27FC236}">
                <a16:creationId xmlns:a16="http://schemas.microsoft.com/office/drawing/2014/main" id="{50810C0B-BED0-B943-BC5A-C4B25DC0CFB7}"/>
              </a:ext>
            </a:extLst>
          </p:cNvPr>
          <p:cNvPicPr>
            <a:picLocks noChangeAspect="1"/>
          </p:cNvPicPr>
          <p:nvPr/>
        </p:nvPicPr>
        <p:blipFill>
          <a:blip r:embed="rId3"/>
          <a:stretch>
            <a:fillRect/>
          </a:stretch>
        </p:blipFill>
        <p:spPr>
          <a:xfrm>
            <a:off x="660044" y="1620417"/>
            <a:ext cx="513175" cy="174785"/>
          </a:xfrm>
          <a:prstGeom prst="rect">
            <a:avLst/>
          </a:prstGeom>
        </p:spPr>
      </p:pic>
      <p:pic>
        <p:nvPicPr>
          <p:cNvPr id="83" name="Picture 82">
            <a:extLst>
              <a:ext uri="{FF2B5EF4-FFF2-40B4-BE49-F238E27FC236}">
                <a16:creationId xmlns:a16="http://schemas.microsoft.com/office/drawing/2014/main" id="{94D4E076-207A-5944-90AA-7E4E3ACFA327}"/>
              </a:ext>
            </a:extLst>
          </p:cNvPr>
          <p:cNvPicPr>
            <a:picLocks noChangeAspect="1"/>
          </p:cNvPicPr>
          <p:nvPr/>
        </p:nvPicPr>
        <p:blipFill>
          <a:blip r:embed="rId3"/>
          <a:stretch>
            <a:fillRect/>
          </a:stretch>
        </p:blipFill>
        <p:spPr>
          <a:xfrm>
            <a:off x="7247229" y="1594571"/>
            <a:ext cx="513175" cy="174785"/>
          </a:xfrm>
          <a:prstGeom prst="rect">
            <a:avLst/>
          </a:prstGeom>
        </p:spPr>
      </p:pic>
      <p:sp>
        <p:nvSpPr>
          <p:cNvPr id="85" name="TextBox 84">
            <a:extLst>
              <a:ext uri="{FF2B5EF4-FFF2-40B4-BE49-F238E27FC236}">
                <a16:creationId xmlns:a16="http://schemas.microsoft.com/office/drawing/2014/main" id="{81BD5249-75EB-4B4B-B4CE-5FFFFABD05BC}"/>
              </a:ext>
            </a:extLst>
          </p:cNvPr>
          <p:cNvSpPr txBox="1"/>
          <p:nvPr/>
        </p:nvSpPr>
        <p:spPr>
          <a:xfrm>
            <a:off x="1917036" y="1811781"/>
            <a:ext cx="825666"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PE1</a:t>
            </a:r>
          </a:p>
        </p:txBody>
      </p:sp>
      <p:pic>
        <p:nvPicPr>
          <p:cNvPr id="86" name="Picture 85">
            <a:extLst>
              <a:ext uri="{FF2B5EF4-FFF2-40B4-BE49-F238E27FC236}">
                <a16:creationId xmlns:a16="http://schemas.microsoft.com/office/drawing/2014/main" id="{E5B6B7B3-AE06-0E43-ADD7-BFBFB4BCEA73}"/>
              </a:ext>
            </a:extLst>
          </p:cNvPr>
          <p:cNvPicPr>
            <a:picLocks noChangeAspect="1"/>
          </p:cNvPicPr>
          <p:nvPr/>
        </p:nvPicPr>
        <p:blipFill>
          <a:blip r:embed="rId3"/>
          <a:stretch>
            <a:fillRect/>
          </a:stretch>
        </p:blipFill>
        <p:spPr>
          <a:xfrm>
            <a:off x="4626556" y="1598687"/>
            <a:ext cx="736127" cy="250722"/>
          </a:xfrm>
          <a:prstGeom prst="rect">
            <a:avLst/>
          </a:prstGeom>
        </p:spPr>
      </p:pic>
      <p:sp>
        <p:nvSpPr>
          <p:cNvPr id="87" name="TextBox 86">
            <a:extLst>
              <a:ext uri="{FF2B5EF4-FFF2-40B4-BE49-F238E27FC236}">
                <a16:creationId xmlns:a16="http://schemas.microsoft.com/office/drawing/2014/main" id="{0141B4E6-633C-0A41-814B-FCCE950D0A5A}"/>
              </a:ext>
            </a:extLst>
          </p:cNvPr>
          <p:cNvSpPr txBox="1"/>
          <p:nvPr/>
        </p:nvSpPr>
        <p:spPr>
          <a:xfrm>
            <a:off x="661513" y="1807124"/>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CE-1</a:t>
            </a:r>
          </a:p>
        </p:txBody>
      </p:sp>
      <p:sp>
        <p:nvSpPr>
          <p:cNvPr id="98" name="TextBox 97">
            <a:extLst>
              <a:ext uri="{FF2B5EF4-FFF2-40B4-BE49-F238E27FC236}">
                <a16:creationId xmlns:a16="http://schemas.microsoft.com/office/drawing/2014/main" id="{31029242-004E-8441-A7AD-C92A0CD60F9E}"/>
              </a:ext>
            </a:extLst>
          </p:cNvPr>
          <p:cNvSpPr txBox="1"/>
          <p:nvPr/>
        </p:nvSpPr>
        <p:spPr>
          <a:xfrm>
            <a:off x="3293402" y="1812296"/>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P1</a:t>
            </a:r>
          </a:p>
        </p:txBody>
      </p:sp>
      <p:sp>
        <p:nvSpPr>
          <p:cNvPr id="131" name="TextBox 130">
            <a:extLst>
              <a:ext uri="{FF2B5EF4-FFF2-40B4-BE49-F238E27FC236}">
                <a16:creationId xmlns:a16="http://schemas.microsoft.com/office/drawing/2014/main" id="{8212D707-DFDC-5B40-BA76-D47FF291C210}"/>
              </a:ext>
            </a:extLst>
          </p:cNvPr>
          <p:cNvSpPr txBox="1"/>
          <p:nvPr/>
        </p:nvSpPr>
        <p:spPr>
          <a:xfrm>
            <a:off x="5774701" y="1830519"/>
            <a:ext cx="865863"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PE2</a:t>
            </a:r>
          </a:p>
        </p:txBody>
      </p:sp>
      <p:sp>
        <p:nvSpPr>
          <p:cNvPr id="132" name="TextBox 131">
            <a:extLst>
              <a:ext uri="{FF2B5EF4-FFF2-40B4-BE49-F238E27FC236}">
                <a16:creationId xmlns:a16="http://schemas.microsoft.com/office/drawing/2014/main" id="{CC2B9A2B-1FB9-6F41-90FB-B8E632EF2E04}"/>
              </a:ext>
            </a:extLst>
          </p:cNvPr>
          <p:cNvSpPr txBox="1"/>
          <p:nvPr/>
        </p:nvSpPr>
        <p:spPr>
          <a:xfrm>
            <a:off x="7270716" y="1772299"/>
            <a:ext cx="498101"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CE-2</a:t>
            </a:r>
          </a:p>
        </p:txBody>
      </p:sp>
      <p:pic>
        <p:nvPicPr>
          <p:cNvPr id="133" name="Picture 132">
            <a:extLst>
              <a:ext uri="{FF2B5EF4-FFF2-40B4-BE49-F238E27FC236}">
                <a16:creationId xmlns:a16="http://schemas.microsoft.com/office/drawing/2014/main" id="{73B0A1CD-C5AF-8C4B-8ECE-C74180402FB9}"/>
              </a:ext>
            </a:extLst>
          </p:cNvPr>
          <p:cNvPicPr>
            <a:picLocks noChangeAspect="1"/>
          </p:cNvPicPr>
          <p:nvPr/>
        </p:nvPicPr>
        <p:blipFill>
          <a:blip r:embed="rId3"/>
          <a:stretch>
            <a:fillRect/>
          </a:stretch>
        </p:blipFill>
        <p:spPr>
          <a:xfrm>
            <a:off x="3285624" y="1598687"/>
            <a:ext cx="736127" cy="250722"/>
          </a:xfrm>
          <a:prstGeom prst="rect">
            <a:avLst/>
          </a:prstGeom>
        </p:spPr>
      </p:pic>
      <p:cxnSp>
        <p:nvCxnSpPr>
          <p:cNvPr id="134" name="Straight Arrow Connector 133">
            <a:extLst>
              <a:ext uri="{FF2B5EF4-FFF2-40B4-BE49-F238E27FC236}">
                <a16:creationId xmlns:a16="http://schemas.microsoft.com/office/drawing/2014/main" id="{59B76056-52DA-A244-A166-11D284088091}"/>
              </a:ext>
            </a:extLst>
          </p:cNvPr>
          <p:cNvCxnSpPr/>
          <p:nvPr/>
        </p:nvCxnSpPr>
        <p:spPr>
          <a:xfrm>
            <a:off x="6649622" y="16819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BC35E7A9-FDBD-8C4A-846E-9AC717D1CE6B}"/>
              </a:ext>
            </a:extLst>
          </p:cNvPr>
          <p:cNvCxnSpPr/>
          <p:nvPr/>
        </p:nvCxnSpPr>
        <p:spPr>
          <a:xfrm>
            <a:off x="5362684" y="17023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DFA8FA15-AC81-0F44-8B7C-EF4E003256D2}"/>
              </a:ext>
            </a:extLst>
          </p:cNvPr>
          <p:cNvCxnSpPr>
            <a:cxnSpLocks/>
          </p:cNvCxnSpPr>
          <p:nvPr/>
        </p:nvCxnSpPr>
        <p:spPr>
          <a:xfrm flipV="1">
            <a:off x="2601346" y="1685353"/>
            <a:ext cx="284792" cy="801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97B2C6B5-8F16-064C-98BF-9C03763E9303}"/>
              </a:ext>
            </a:extLst>
          </p:cNvPr>
          <p:cNvCxnSpPr/>
          <p:nvPr/>
        </p:nvCxnSpPr>
        <p:spPr>
          <a:xfrm>
            <a:off x="1257530" y="1691288"/>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CDF02C13-3B57-7143-A1B4-D8BEFB943ED2}"/>
              </a:ext>
            </a:extLst>
          </p:cNvPr>
          <p:cNvCxnSpPr/>
          <p:nvPr/>
        </p:nvCxnSpPr>
        <p:spPr>
          <a:xfrm flipV="1">
            <a:off x="4043400" y="1804168"/>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03648708-FD0B-5744-92D7-59C61739BB97}"/>
              </a:ext>
            </a:extLst>
          </p:cNvPr>
          <p:cNvSpPr txBox="1"/>
          <p:nvPr/>
        </p:nvSpPr>
        <p:spPr>
          <a:xfrm>
            <a:off x="4135302" y="1711324"/>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e15</a:t>
            </a:r>
          </a:p>
        </p:txBody>
      </p:sp>
      <p:cxnSp>
        <p:nvCxnSpPr>
          <p:cNvPr id="140" name="Straight Arrow Connector 139">
            <a:extLst>
              <a:ext uri="{FF2B5EF4-FFF2-40B4-BE49-F238E27FC236}">
                <a16:creationId xmlns:a16="http://schemas.microsoft.com/office/drawing/2014/main" id="{AC4712E7-156B-B04D-A821-DED5F570BE3B}"/>
              </a:ext>
            </a:extLst>
          </p:cNvPr>
          <p:cNvCxnSpPr/>
          <p:nvPr/>
        </p:nvCxnSpPr>
        <p:spPr>
          <a:xfrm flipV="1">
            <a:off x="4073419" y="1629993"/>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27F3456D-5BD1-D241-9DD7-56B500A35FD8}"/>
              </a:ext>
            </a:extLst>
          </p:cNvPr>
          <p:cNvSpPr txBox="1"/>
          <p:nvPr/>
        </p:nvSpPr>
        <p:spPr>
          <a:xfrm>
            <a:off x="4135302" y="1530456"/>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e13</a:t>
            </a:r>
          </a:p>
        </p:txBody>
      </p:sp>
      <p:sp>
        <p:nvSpPr>
          <p:cNvPr id="142" name="TextBox 141">
            <a:extLst>
              <a:ext uri="{FF2B5EF4-FFF2-40B4-BE49-F238E27FC236}">
                <a16:creationId xmlns:a16="http://schemas.microsoft.com/office/drawing/2014/main" id="{562975A8-7476-E44B-A9AC-E250828F4001}"/>
              </a:ext>
            </a:extLst>
          </p:cNvPr>
          <p:cNvSpPr txBox="1"/>
          <p:nvPr/>
        </p:nvSpPr>
        <p:spPr>
          <a:xfrm>
            <a:off x="2923018" y="1594994"/>
            <a:ext cx="325302"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e3</a:t>
            </a:r>
          </a:p>
        </p:txBody>
      </p:sp>
      <p:sp>
        <p:nvSpPr>
          <p:cNvPr id="143" name="Title 1">
            <a:extLst>
              <a:ext uri="{FF2B5EF4-FFF2-40B4-BE49-F238E27FC236}">
                <a16:creationId xmlns:a16="http://schemas.microsoft.com/office/drawing/2014/main" id="{AA0614E8-F5E1-FA4C-BBFC-FABBDDFD51E2}"/>
              </a:ext>
            </a:extLst>
          </p:cNvPr>
          <p:cNvSpPr txBox="1">
            <a:spLocks/>
          </p:cNvSpPr>
          <p:nvPr/>
        </p:nvSpPr>
        <p:spPr>
          <a:xfrm>
            <a:off x="4863889" y="815201"/>
            <a:ext cx="3341181" cy="569265"/>
          </a:xfrm>
          <a:prstGeom prst="rect">
            <a:avLst/>
          </a:prstGeom>
          <a:noFill/>
          <a:ln>
            <a:solidFill>
              <a:schemeClr val="tx1"/>
            </a:solidFill>
            <a:prstDash val="sysDot"/>
          </a:ln>
        </p:spPr>
        <p:txBody>
          <a:bodyPr spcFirstLastPara="1" wrap="square" lIns="97625" tIns="48800" rIns="97625" bIns="48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41313"/>
              </a:buClr>
              <a:buSzPts val="1800"/>
              <a:buFont typeface="Helvetica Neue"/>
              <a:buNone/>
              <a:defRPr sz="2500" b="0" i="0" u="none" strike="noStrike" cap="none">
                <a:solidFill>
                  <a:srgbClr val="14131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sz="1000"/>
              <a:t>P </a:t>
            </a:r>
            <a:r>
              <a:rPr lang="sv-SE" sz="1000" err="1"/>
              <a:t>Core</a:t>
            </a:r>
            <a:r>
              <a:rPr lang="sv-SE" sz="1000"/>
              <a:t> </a:t>
            </a:r>
            <a:r>
              <a:rPr lang="sv-SE" sz="1000" err="1"/>
              <a:t>unaware</a:t>
            </a:r>
            <a:r>
              <a:rPr lang="sv-SE" sz="1000"/>
              <a:t> </a:t>
            </a:r>
            <a:r>
              <a:rPr lang="sv-SE" sz="1000" err="1"/>
              <a:t>other</a:t>
            </a:r>
            <a:r>
              <a:rPr lang="sv-SE" sz="1000"/>
              <a:t> </a:t>
            </a:r>
            <a:r>
              <a:rPr lang="sv-SE" sz="1000" err="1"/>
              <a:t>than</a:t>
            </a:r>
            <a:r>
              <a:rPr lang="sv-SE" sz="1000"/>
              <a:t> </a:t>
            </a:r>
            <a:r>
              <a:rPr lang="sv-SE" sz="1000" err="1"/>
              <a:t>more</a:t>
            </a:r>
            <a:r>
              <a:rPr lang="sv-SE" sz="1000"/>
              <a:t> </a:t>
            </a:r>
            <a:r>
              <a:rPr lang="sv-SE" sz="1000" err="1"/>
              <a:t>labelstack</a:t>
            </a:r>
            <a:br>
              <a:rPr lang="sv-SE" sz="1000"/>
            </a:br>
            <a:r>
              <a:rPr lang="sv-SE" sz="1000" b="1"/>
              <a:t>No ECMP for LAG </a:t>
            </a:r>
            <a:r>
              <a:rPr lang="sv-SE" sz="1000" b="1" err="1"/>
              <a:t>members</a:t>
            </a:r>
            <a:r>
              <a:rPr lang="sv-SE" sz="1000" b="1"/>
              <a:t> (e13,15)</a:t>
            </a:r>
            <a:endParaRPr lang="en-US" sz="1000" b="1"/>
          </a:p>
        </p:txBody>
      </p:sp>
    </p:spTree>
    <p:extLst>
      <p:ext uri="{BB962C8B-B14F-4D97-AF65-F5344CB8AC3E}">
        <p14:creationId xmlns:p14="http://schemas.microsoft.com/office/powerpoint/2010/main" val="4173889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p:cNvSpPr txBox="1"/>
          <p:nvPr/>
        </p:nvSpPr>
        <p:spPr>
          <a:xfrm>
            <a:off x="4626035" y="1859079"/>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P2</a:t>
            </a:r>
          </a:p>
        </p:txBody>
      </p:sp>
      <p:sp>
        <p:nvSpPr>
          <p:cNvPr id="2" name="Title 1"/>
          <p:cNvSpPr>
            <a:spLocks noGrp="1"/>
          </p:cNvSpPr>
          <p:nvPr>
            <p:ph type="title"/>
          </p:nvPr>
        </p:nvSpPr>
        <p:spPr>
          <a:xfrm>
            <a:off x="428899" y="119865"/>
            <a:ext cx="8588102" cy="650015"/>
          </a:xfrm>
        </p:spPr>
        <p:txBody>
          <a:bodyPr>
            <a:normAutofit/>
          </a:bodyPr>
          <a:lstStyle/>
          <a:p>
            <a:r>
              <a:rPr lang="sv-SE"/>
              <a:t>L2VPN </a:t>
            </a:r>
            <a:r>
              <a:rPr lang="sv-SE" err="1"/>
              <a:t>with</a:t>
            </a:r>
            <a:r>
              <a:rPr lang="sv-SE"/>
              <a:t> </a:t>
            </a:r>
            <a:r>
              <a:rPr lang="sv-SE" err="1"/>
              <a:t>flow</a:t>
            </a:r>
            <a:r>
              <a:rPr lang="sv-SE"/>
              <a:t> </a:t>
            </a:r>
            <a:r>
              <a:rPr lang="sv-SE" err="1"/>
              <a:t>label</a:t>
            </a:r>
            <a:endParaRPr lang="en-US" b="1"/>
          </a:p>
        </p:txBody>
      </p:sp>
      <p:sp>
        <p:nvSpPr>
          <p:cNvPr id="67" name="TextBox 66"/>
          <p:cNvSpPr txBox="1"/>
          <p:nvPr/>
        </p:nvSpPr>
        <p:spPr>
          <a:xfrm>
            <a:off x="3282373" y="1861387"/>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P1</a:t>
            </a:r>
          </a:p>
        </p:txBody>
      </p:sp>
      <p:sp>
        <p:nvSpPr>
          <p:cNvPr id="71" name="TextBox 70"/>
          <p:cNvSpPr txBox="1"/>
          <p:nvPr/>
        </p:nvSpPr>
        <p:spPr>
          <a:xfrm>
            <a:off x="5836317" y="1852200"/>
            <a:ext cx="865863"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PE2</a:t>
            </a:r>
          </a:p>
        </p:txBody>
      </p:sp>
      <p:graphicFrame>
        <p:nvGraphicFramePr>
          <p:cNvPr id="88" name="Table 87"/>
          <p:cNvGraphicFramePr>
            <a:graphicFrameLocks noGrp="1"/>
          </p:cNvGraphicFramePr>
          <p:nvPr/>
        </p:nvGraphicFramePr>
        <p:xfrm>
          <a:off x="550104" y="2111623"/>
          <a:ext cx="893526" cy="211622"/>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1622">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91" name="Table 90"/>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92" name="Table 91"/>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 name="TextBox 9"/>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rgbClr val="163058"/>
              </a:solidFill>
              <a:latin typeface="Helvetica Neue"/>
              <a:cs typeface="Helvetica Neue"/>
            </a:endParaRPr>
          </a:p>
        </p:txBody>
      </p:sp>
      <p:sp>
        <p:nvSpPr>
          <p:cNvPr id="55" name="TextBox 54"/>
          <p:cNvSpPr txBox="1"/>
          <p:nvPr/>
        </p:nvSpPr>
        <p:spPr>
          <a:xfrm>
            <a:off x="113364" y="880327"/>
            <a:ext cx="1989648" cy="669414"/>
          </a:xfrm>
          <a:prstGeom prst="rect">
            <a:avLst/>
          </a:prstGeom>
          <a:solidFill>
            <a:schemeClr val="bg1"/>
          </a:solidFill>
          <a:ln>
            <a:solidFill>
              <a:schemeClr val="accent3"/>
            </a:solidFill>
          </a:ln>
        </p:spPr>
        <p:txBody>
          <a:bodyPr wrap="none" rtlCol="0">
            <a:spAutoFit/>
          </a:bodyPr>
          <a:lstStyle/>
          <a:p>
            <a:pPr algn="l"/>
            <a:r>
              <a:rPr lang="en-US" sz="750" b="1">
                <a:solidFill>
                  <a:srgbClr val="163058"/>
                </a:solidFill>
                <a:latin typeface="Helvetica Neue"/>
                <a:cs typeface="Helvetica Neue"/>
              </a:rPr>
              <a:t>IP/TCP</a:t>
            </a:r>
          </a:p>
          <a:p>
            <a:pPr algn="l"/>
            <a:r>
              <a:rPr lang="en-US" sz="750">
                <a:solidFill>
                  <a:srgbClr val="0070C0"/>
                </a:solidFill>
                <a:latin typeface="Helvetica Neue"/>
                <a:cs typeface="Helvetica Neue"/>
              </a:rPr>
              <a:t>Flow#1 88.88.88.8 &gt; 88.88.88.1 TCP 5900</a:t>
            </a:r>
          </a:p>
          <a:p>
            <a:pPr algn="l"/>
            <a:r>
              <a:rPr lang="en-US" sz="750">
                <a:solidFill>
                  <a:srgbClr val="FF0000"/>
                </a:solidFill>
                <a:latin typeface="Helvetica Neue"/>
                <a:cs typeface="Helvetica Neue"/>
              </a:rPr>
              <a:t>Flow#2 88.8.8.8 &gt; 88.8.8.1 TCP 5902</a:t>
            </a:r>
          </a:p>
          <a:p>
            <a:pPr algn="l"/>
            <a:r>
              <a:rPr lang="en-US" sz="750" b="1">
                <a:solidFill>
                  <a:srgbClr val="163058"/>
                </a:solidFill>
                <a:latin typeface="Helvetica Neue"/>
                <a:cs typeface="Helvetica Neue"/>
              </a:rPr>
              <a:t>MAC</a:t>
            </a:r>
          </a:p>
          <a:p>
            <a:r>
              <a:rPr lang="en-US" sz="750" b="1">
                <a:solidFill>
                  <a:schemeClr val="tx1"/>
                </a:solidFill>
              </a:rPr>
              <a:t>00:1c:73:21:11:4a &gt; 00:1c:73:68:59:a7</a:t>
            </a:r>
            <a:endParaRPr lang="en-US" sz="750" b="1">
              <a:solidFill>
                <a:schemeClr val="tx1"/>
              </a:solidFill>
              <a:latin typeface="Helvetica Neue"/>
              <a:cs typeface="Helvetica Neue"/>
            </a:endParaRPr>
          </a:p>
        </p:txBody>
      </p:sp>
      <p:graphicFrame>
        <p:nvGraphicFramePr>
          <p:cNvPr id="50" name="Table 49"/>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2381074736"/>
              </p:ext>
            </p:extLst>
          </p:nvPr>
        </p:nvGraphicFramePr>
        <p:xfrm>
          <a:off x="1953817" y="3335669"/>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dirty="0"/>
                        <a:t>MPLS VPN</a:t>
                      </a:r>
                      <a:r>
                        <a:rPr lang="en-US" sz="600" baseline="0" dirty="0"/>
                        <a:t> </a:t>
                      </a:r>
                    </a:p>
                    <a:p>
                      <a:pPr algn="ctr"/>
                      <a:r>
                        <a:rPr lang="en-US" sz="600" baseline="0" dirty="0"/>
                        <a:t>17</a:t>
                      </a:r>
                      <a:endParaRPr lang="en-US" sz="600" dirty="0"/>
                    </a:p>
                  </a:txBody>
                  <a:tcPr/>
                </a:tc>
                <a:extLst>
                  <a:ext uri="{0D108BD9-81ED-4DB2-BD59-A6C34878D82A}">
                    <a16:rowId xmlns:a16="http://schemas.microsoft.com/office/drawing/2014/main" val="10000"/>
                  </a:ext>
                </a:extLst>
              </a:tr>
            </a:tbl>
          </a:graphicData>
        </a:graphic>
      </p:graphicFrame>
      <p:sp>
        <p:nvSpPr>
          <p:cNvPr id="63" name="TextBox 62"/>
          <p:cNvSpPr txBox="1"/>
          <p:nvPr/>
        </p:nvSpPr>
        <p:spPr>
          <a:xfrm>
            <a:off x="3617049" y="909501"/>
            <a:ext cx="1209358" cy="438582"/>
          </a:xfrm>
          <a:prstGeom prst="rect">
            <a:avLst/>
          </a:prstGeom>
          <a:solidFill>
            <a:schemeClr val="bg1"/>
          </a:solidFill>
          <a:ln>
            <a:noFill/>
          </a:ln>
        </p:spPr>
        <p:txBody>
          <a:bodyPr wrap="square" rtlCol="0">
            <a:spAutoFit/>
          </a:bodyPr>
          <a:lstStyle/>
          <a:p>
            <a:pPr algn="l"/>
            <a:r>
              <a:rPr lang="en-US" sz="750">
                <a:solidFill>
                  <a:schemeClr val="tx1"/>
                </a:solidFill>
                <a:latin typeface="Helvetica Neue"/>
                <a:cs typeface="Helvetica Neue"/>
              </a:rPr>
              <a:t>LAG</a:t>
            </a:r>
          </a:p>
          <a:p>
            <a:pPr algn="l"/>
            <a:r>
              <a:rPr lang="en-US" sz="750">
                <a:solidFill>
                  <a:schemeClr val="tx1"/>
                </a:solidFill>
                <a:latin typeface="Helvetica Neue"/>
                <a:cs typeface="Helvetica Neue"/>
              </a:rPr>
              <a:t>ECMP SCENARIO MPLS</a:t>
            </a:r>
          </a:p>
        </p:txBody>
      </p:sp>
      <p:graphicFrame>
        <p:nvGraphicFramePr>
          <p:cNvPr id="102" name="Table 101"/>
          <p:cNvGraphicFramePr>
            <a:graphicFrameLocks noGrp="1"/>
          </p:cNvGraphicFramePr>
          <p:nvPr/>
        </p:nvGraphicFramePr>
        <p:xfrm>
          <a:off x="7654728" y="2106967"/>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03" name="Table 102"/>
          <p:cNvGraphicFramePr>
            <a:graphicFrameLocks noGrp="1"/>
          </p:cNvGraphicFramePr>
          <p:nvPr/>
        </p:nvGraphicFramePr>
        <p:xfrm>
          <a:off x="1953817"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04" name="Table 103"/>
          <p:cNvGraphicFramePr>
            <a:graphicFrameLocks noGrp="1"/>
          </p:cNvGraphicFramePr>
          <p:nvPr/>
        </p:nvGraphicFramePr>
        <p:xfrm>
          <a:off x="1959303"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PUSH 10000</a:t>
                      </a:r>
                      <a:endParaRPr lang="en-US" sz="600"/>
                    </a:p>
                  </a:txBody>
                  <a:tcPr/>
                </a:tc>
                <a:extLst>
                  <a:ext uri="{0D108BD9-81ED-4DB2-BD59-A6C34878D82A}">
                    <a16:rowId xmlns:a16="http://schemas.microsoft.com/office/drawing/2014/main" val="10000"/>
                  </a:ext>
                </a:extLst>
              </a:tr>
            </a:tbl>
          </a:graphicData>
        </a:graphic>
      </p:graphicFrame>
      <p:sp>
        <p:nvSpPr>
          <p:cNvPr id="105" name="TextBox 104"/>
          <p:cNvSpPr txBox="1"/>
          <p:nvPr/>
        </p:nvSpPr>
        <p:spPr>
          <a:xfrm>
            <a:off x="1815269" y="3145729"/>
            <a:ext cx="184731" cy="300082"/>
          </a:xfrm>
          <a:prstGeom prst="rect">
            <a:avLst/>
          </a:prstGeom>
          <a:solidFill>
            <a:schemeClr val="bg1"/>
          </a:solidFill>
          <a:ln>
            <a:noFill/>
          </a:ln>
        </p:spPr>
        <p:txBody>
          <a:bodyPr wrap="none" rtlCol="0">
            <a:spAutoFit/>
          </a:bodyPr>
          <a:lstStyle/>
          <a:p>
            <a:pPr algn="l"/>
            <a:endParaRPr lang="en-US" sz="1350">
              <a:solidFill>
                <a:srgbClr val="163058"/>
              </a:solidFill>
              <a:latin typeface="Helvetica Neue"/>
              <a:cs typeface="Helvetica Neue"/>
            </a:endParaRPr>
          </a:p>
        </p:txBody>
      </p:sp>
      <p:graphicFrame>
        <p:nvGraphicFramePr>
          <p:cNvPr id="109" name="Table 108"/>
          <p:cNvGraphicFramePr>
            <a:graphicFrameLocks noGrp="1"/>
          </p:cNvGraphicFramePr>
          <p:nvPr/>
        </p:nvGraphicFramePr>
        <p:xfrm>
          <a:off x="1953817"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10" name="Table 109"/>
          <p:cNvGraphicFramePr>
            <a:graphicFrameLocks noGrp="1"/>
          </p:cNvGraphicFramePr>
          <p:nvPr>
            <p:extLst>
              <p:ext uri="{D42A27DB-BD31-4B8C-83A1-F6EECF244321}">
                <p14:modId xmlns:p14="http://schemas.microsoft.com/office/powerpoint/2010/main" val="2435441633"/>
              </p:ext>
            </p:extLst>
          </p:nvPr>
        </p:nvGraphicFramePr>
        <p:xfrm>
          <a:off x="1957501" y="2976148"/>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2" name="Table 111"/>
          <p:cNvGraphicFramePr>
            <a:graphicFrameLocks noGrp="1"/>
          </p:cNvGraphicFramePr>
          <p:nvPr/>
        </p:nvGraphicFramePr>
        <p:xfrm>
          <a:off x="3328202" y="2130362"/>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3" name="Table 112"/>
          <p:cNvGraphicFramePr>
            <a:graphicFrameLocks noGrp="1"/>
          </p:cNvGraphicFramePr>
          <p:nvPr/>
        </p:nvGraphicFramePr>
        <p:xfrm>
          <a:off x="3333689" y="2356175"/>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10000</a:t>
                      </a:r>
                      <a:endParaRPr lang="en-US" sz="600"/>
                    </a:p>
                  </a:txBody>
                  <a:tcPr/>
                </a:tc>
                <a:extLst>
                  <a:ext uri="{0D108BD9-81ED-4DB2-BD59-A6C34878D82A}">
                    <a16:rowId xmlns:a16="http://schemas.microsoft.com/office/drawing/2014/main" val="10000"/>
                  </a:ext>
                </a:extLst>
              </a:tr>
            </a:tbl>
          </a:graphicData>
        </a:graphic>
      </p:graphicFrame>
      <p:sp>
        <p:nvSpPr>
          <p:cNvPr id="114" name="TextBox 113"/>
          <p:cNvSpPr txBox="1"/>
          <p:nvPr/>
        </p:nvSpPr>
        <p:spPr>
          <a:xfrm>
            <a:off x="3189655" y="3145729"/>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15" name="Table 114"/>
          <p:cNvGraphicFramePr>
            <a:graphicFrameLocks noGrp="1"/>
          </p:cNvGraphicFramePr>
          <p:nvPr/>
        </p:nvGraphicFramePr>
        <p:xfrm>
          <a:off x="3328203" y="267603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16" name="Table 115"/>
          <p:cNvGraphicFramePr>
            <a:graphicFrameLocks noGrp="1"/>
          </p:cNvGraphicFramePr>
          <p:nvPr/>
        </p:nvGraphicFramePr>
        <p:xfrm>
          <a:off x="3328203" y="295745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17" name="Table 116"/>
          <p:cNvGraphicFramePr>
            <a:graphicFrameLocks noGrp="1"/>
          </p:cNvGraphicFramePr>
          <p:nvPr/>
        </p:nvGraphicFramePr>
        <p:xfrm>
          <a:off x="3328203" y="332321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18" name="Table 117"/>
          <p:cNvGraphicFramePr>
            <a:graphicFrameLocks noGrp="1"/>
          </p:cNvGraphicFramePr>
          <p:nvPr/>
        </p:nvGraphicFramePr>
        <p:xfrm>
          <a:off x="4626556"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19" name="Table 118"/>
          <p:cNvGraphicFramePr>
            <a:graphicFrameLocks noGrp="1"/>
          </p:cNvGraphicFramePr>
          <p:nvPr/>
        </p:nvGraphicFramePr>
        <p:xfrm>
          <a:off x="4632042" y="236862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Transport</a:t>
                      </a:r>
                      <a:r>
                        <a:rPr lang="en-US" sz="600" baseline="0"/>
                        <a:t> POP</a:t>
                      </a:r>
                      <a:endParaRPr lang="en-US" sz="600"/>
                    </a:p>
                  </a:txBody>
                  <a:tcPr/>
                </a:tc>
                <a:extLst>
                  <a:ext uri="{0D108BD9-81ED-4DB2-BD59-A6C34878D82A}">
                    <a16:rowId xmlns:a16="http://schemas.microsoft.com/office/drawing/2014/main" val="10000"/>
                  </a:ext>
                </a:extLst>
              </a:tr>
            </a:tbl>
          </a:graphicData>
        </a:graphic>
      </p:graphicFrame>
      <p:sp>
        <p:nvSpPr>
          <p:cNvPr id="120" name="TextBox 119"/>
          <p:cNvSpPr txBox="1"/>
          <p:nvPr/>
        </p:nvSpPr>
        <p:spPr>
          <a:xfrm>
            <a:off x="4488008"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1" name="Table 120"/>
          <p:cNvGraphicFramePr>
            <a:graphicFrameLocks noGrp="1"/>
          </p:cNvGraphicFramePr>
          <p:nvPr/>
        </p:nvGraphicFramePr>
        <p:xfrm>
          <a:off x="4626556" y="2688491"/>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7</a:t>
                      </a:r>
                      <a:endParaRPr lang="en-US" sz="600"/>
                    </a:p>
                  </a:txBody>
                  <a:tcPr/>
                </a:tc>
                <a:extLst>
                  <a:ext uri="{0D108BD9-81ED-4DB2-BD59-A6C34878D82A}">
                    <a16:rowId xmlns:a16="http://schemas.microsoft.com/office/drawing/2014/main" val="10000"/>
                  </a:ext>
                </a:extLst>
              </a:tr>
            </a:tbl>
          </a:graphicData>
        </a:graphic>
      </p:graphicFrame>
      <p:graphicFrame>
        <p:nvGraphicFramePr>
          <p:cNvPr id="122" name="Table 121"/>
          <p:cNvGraphicFramePr>
            <a:graphicFrameLocks noGrp="1"/>
          </p:cNvGraphicFramePr>
          <p:nvPr/>
        </p:nvGraphicFramePr>
        <p:xfrm>
          <a:off x="4626556" y="2969909"/>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3" name="Table 122"/>
          <p:cNvGraphicFramePr>
            <a:graphicFrameLocks noGrp="1"/>
          </p:cNvGraphicFramePr>
          <p:nvPr/>
        </p:nvGraphicFramePr>
        <p:xfrm>
          <a:off x="4626556" y="3335669"/>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graphicFrame>
        <p:nvGraphicFramePr>
          <p:cNvPr id="124" name="Table 123"/>
          <p:cNvGraphicFramePr>
            <a:graphicFrameLocks noGrp="1"/>
          </p:cNvGraphicFramePr>
          <p:nvPr/>
        </p:nvGraphicFramePr>
        <p:xfrm>
          <a:off x="5814987" y="2142815"/>
          <a:ext cx="893526" cy="213360"/>
        </p:xfrm>
        <a:graphic>
          <a:graphicData uri="http://schemas.openxmlformats.org/drawingml/2006/table">
            <a:tbl>
              <a:tblPr firstRow="1" bandRow="1">
                <a:tableStyleId>{5940675A-B579-460E-94D1-54222C63F5DA}</a:tableStyleId>
              </a:tblPr>
              <a:tblGrid>
                <a:gridCol w="893526">
                  <a:extLst>
                    <a:ext uri="{9D8B030D-6E8A-4147-A177-3AD203B41FA5}">
                      <a16:colId xmlns:a16="http://schemas.microsoft.com/office/drawing/2014/main" val="20000"/>
                    </a:ext>
                  </a:extLst>
                </a:gridCol>
              </a:tblGrid>
              <a:tr h="213360">
                <a:tc>
                  <a:txBody>
                    <a:bodyPr/>
                    <a:lstStyle/>
                    <a:p>
                      <a:pPr algn="ctr"/>
                      <a:r>
                        <a:rPr lang="en-US" sz="600"/>
                        <a:t>C-Tag</a:t>
                      </a:r>
                      <a:r>
                        <a:rPr lang="en-US" sz="600" baseline="0"/>
                        <a:t> 512</a:t>
                      </a:r>
                      <a:endParaRPr lang="en-US" sz="600"/>
                    </a:p>
                  </a:txBody>
                  <a:tcPr/>
                </a:tc>
                <a:extLst>
                  <a:ext uri="{0D108BD9-81ED-4DB2-BD59-A6C34878D82A}">
                    <a16:rowId xmlns:a16="http://schemas.microsoft.com/office/drawing/2014/main" val="10000"/>
                  </a:ext>
                </a:extLst>
              </a:tr>
            </a:tbl>
          </a:graphicData>
        </a:graphic>
      </p:graphicFrame>
      <p:graphicFrame>
        <p:nvGraphicFramePr>
          <p:cNvPr id="125" name="Table 124"/>
          <p:cNvGraphicFramePr>
            <a:graphicFrameLocks noGrp="1"/>
          </p:cNvGraphicFramePr>
          <p:nvPr/>
        </p:nvGraphicFramePr>
        <p:xfrm>
          <a:off x="5820474" y="2376819"/>
          <a:ext cx="884455" cy="2133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13360">
                <a:tc>
                  <a:txBody>
                    <a:bodyPr/>
                    <a:lstStyle/>
                    <a:p>
                      <a:pPr algn="ctr"/>
                      <a:endParaRPr lang="en-US" sz="600"/>
                    </a:p>
                  </a:txBody>
                  <a:tcPr/>
                </a:tc>
                <a:extLst>
                  <a:ext uri="{0D108BD9-81ED-4DB2-BD59-A6C34878D82A}">
                    <a16:rowId xmlns:a16="http://schemas.microsoft.com/office/drawing/2014/main" val="10000"/>
                  </a:ext>
                </a:extLst>
              </a:tr>
            </a:tbl>
          </a:graphicData>
        </a:graphic>
      </p:graphicFrame>
      <p:sp>
        <p:nvSpPr>
          <p:cNvPr id="126" name="TextBox 125"/>
          <p:cNvSpPr txBox="1"/>
          <p:nvPr/>
        </p:nvSpPr>
        <p:spPr>
          <a:xfrm>
            <a:off x="5676439" y="3158182"/>
            <a:ext cx="184731" cy="300082"/>
          </a:xfrm>
          <a:prstGeom prst="rect">
            <a:avLst/>
          </a:prstGeom>
          <a:solidFill>
            <a:schemeClr val="bg1"/>
          </a:solidFill>
          <a:ln>
            <a:noFill/>
          </a:ln>
        </p:spPr>
        <p:txBody>
          <a:bodyPr wrap="none" rtlCol="0">
            <a:spAutoFit/>
          </a:bodyPr>
          <a:lstStyle/>
          <a:p>
            <a:pPr algn="l"/>
            <a:endParaRPr lang="en-US" sz="1350">
              <a:solidFill>
                <a:schemeClr val="tx1"/>
              </a:solidFill>
              <a:latin typeface="Helvetica Neue"/>
              <a:cs typeface="Helvetica Neue"/>
            </a:endParaRPr>
          </a:p>
        </p:txBody>
      </p:sp>
      <p:graphicFrame>
        <p:nvGraphicFramePr>
          <p:cNvPr id="127" name="Table 126"/>
          <p:cNvGraphicFramePr>
            <a:graphicFrameLocks noGrp="1"/>
          </p:cNvGraphicFramePr>
          <p:nvPr/>
        </p:nvGraphicFramePr>
        <p:xfrm>
          <a:off x="5814987" y="2642948"/>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ELI</a:t>
                      </a:r>
                      <a:r>
                        <a:rPr lang="en-US" sz="600" baseline="0"/>
                        <a:t> </a:t>
                      </a:r>
                    </a:p>
                    <a:p>
                      <a:pPr algn="ctr"/>
                      <a:r>
                        <a:rPr lang="en-US" sz="600" baseline="0"/>
                        <a:t>PUSH 7</a:t>
                      </a:r>
                      <a:endParaRPr lang="en-US" sz="600"/>
                    </a:p>
                  </a:txBody>
                  <a:tcPr/>
                </a:tc>
                <a:extLst>
                  <a:ext uri="{0D108BD9-81ED-4DB2-BD59-A6C34878D82A}">
                    <a16:rowId xmlns:a16="http://schemas.microsoft.com/office/drawing/2014/main" val="10000"/>
                  </a:ext>
                </a:extLst>
              </a:tr>
            </a:tbl>
          </a:graphicData>
        </a:graphic>
      </p:graphicFrame>
      <p:graphicFrame>
        <p:nvGraphicFramePr>
          <p:cNvPr id="128" name="Table 127"/>
          <p:cNvGraphicFramePr>
            <a:graphicFrameLocks noGrp="1"/>
          </p:cNvGraphicFramePr>
          <p:nvPr/>
        </p:nvGraphicFramePr>
        <p:xfrm>
          <a:off x="5814987" y="2924366"/>
          <a:ext cx="884455" cy="36576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365760">
                <a:tc>
                  <a:txBody>
                    <a:bodyPr/>
                    <a:lstStyle/>
                    <a:p>
                      <a:pPr algn="ctr"/>
                      <a:r>
                        <a:rPr lang="en-US" sz="600"/>
                        <a:t>MPLS EL </a:t>
                      </a:r>
                    </a:p>
                    <a:p>
                      <a:pPr algn="ctr"/>
                      <a:r>
                        <a:rPr lang="en-US" sz="600"/>
                        <a:t>(Flow#1)</a:t>
                      </a:r>
                    </a:p>
                    <a:p>
                      <a:pPr algn="ctr"/>
                      <a:r>
                        <a:rPr lang="is-IS" sz="600"/>
                        <a:t>(Flow#2)</a:t>
                      </a:r>
                      <a:endParaRPr lang="en-US" sz="600"/>
                    </a:p>
                  </a:txBody>
                  <a:tcPr/>
                </a:tc>
                <a:extLst>
                  <a:ext uri="{0D108BD9-81ED-4DB2-BD59-A6C34878D82A}">
                    <a16:rowId xmlns:a16="http://schemas.microsoft.com/office/drawing/2014/main" val="10000"/>
                  </a:ext>
                </a:extLst>
              </a:tr>
            </a:tbl>
          </a:graphicData>
        </a:graphic>
      </p:graphicFrame>
      <p:graphicFrame>
        <p:nvGraphicFramePr>
          <p:cNvPr id="129" name="Table 128"/>
          <p:cNvGraphicFramePr>
            <a:graphicFrameLocks noGrp="1"/>
          </p:cNvGraphicFramePr>
          <p:nvPr/>
        </p:nvGraphicFramePr>
        <p:xfrm>
          <a:off x="5814987" y="3290126"/>
          <a:ext cx="884455" cy="274320"/>
        </p:xfrm>
        <a:graphic>
          <a:graphicData uri="http://schemas.openxmlformats.org/drawingml/2006/table">
            <a:tbl>
              <a:tblPr firstRow="1" bandRow="1">
                <a:tableStyleId>{5940675A-B579-460E-94D1-54222C63F5DA}</a:tableStyleId>
              </a:tblPr>
              <a:tblGrid>
                <a:gridCol w="884455">
                  <a:extLst>
                    <a:ext uri="{9D8B030D-6E8A-4147-A177-3AD203B41FA5}">
                      <a16:colId xmlns:a16="http://schemas.microsoft.com/office/drawing/2014/main" val="20000"/>
                    </a:ext>
                  </a:extLst>
                </a:gridCol>
              </a:tblGrid>
              <a:tr h="274320">
                <a:tc>
                  <a:txBody>
                    <a:bodyPr/>
                    <a:lstStyle/>
                    <a:p>
                      <a:pPr algn="ctr"/>
                      <a:r>
                        <a:rPr lang="en-US" sz="600"/>
                        <a:t>MPLS VPN</a:t>
                      </a:r>
                      <a:r>
                        <a:rPr lang="en-US" sz="600" baseline="0"/>
                        <a:t> </a:t>
                      </a:r>
                    </a:p>
                    <a:p>
                      <a:pPr algn="ctr"/>
                      <a:r>
                        <a:rPr lang="en-US" sz="600" baseline="0"/>
                        <a:t>17</a:t>
                      </a:r>
                      <a:endParaRPr lang="en-US" sz="600"/>
                    </a:p>
                  </a:txBody>
                  <a:tcPr/>
                </a:tc>
                <a:extLst>
                  <a:ext uri="{0D108BD9-81ED-4DB2-BD59-A6C34878D82A}">
                    <a16:rowId xmlns:a16="http://schemas.microsoft.com/office/drawing/2014/main" val="10000"/>
                  </a:ext>
                </a:extLst>
              </a:tr>
            </a:tbl>
          </a:graphicData>
        </a:graphic>
      </p:graphicFrame>
      <p:sp>
        <p:nvSpPr>
          <p:cNvPr id="84" name="TextBox 83"/>
          <p:cNvSpPr txBox="1"/>
          <p:nvPr/>
        </p:nvSpPr>
        <p:spPr>
          <a:xfrm>
            <a:off x="1631687" y="3695390"/>
            <a:ext cx="5539524" cy="1077218"/>
          </a:xfrm>
          <a:prstGeom prst="rect">
            <a:avLst/>
          </a:prstGeom>
          <a:solidFill>
            <a:srgbClr val="FFFFFF"/>
          </a:solidFill>
          <a:ln>
            <a:solidFill>
              <a:schemeClr val="tx1"/>
            </a:solidFill>
            <a:prstDash val="sysDash"/>
          </a:ln>
        </p:spPr>
        <p:txBody>
          <a:bodyPr wrap="square" rtlCol="0">
            <a:spAutoFit/>
          </a:bodyPr>
          <a:lstStyle/>
          <a:p>
            <a:pPr algn="l"/>
            <a:r>
              <a:rPr lang="en-US" sz="800">
                <a:latin typeface="Courier New"/>
                <a:cs typeface="Courier New"/>
              </a:rPr>
              <a:t>qumran-ovre-p2#watch 2 </a:t>
            </a:r>
            <a:r>
              <a:rPr lang="en-US" sz="800" err="1">
                <a:latin typeface="Courier New"/>
                <a:cs typeface="Courier New"/>
              </a:rPr>
              <a:t>sh</a:t>
            </a:r>
            <a:r>
              <a:rPr lang="en-US" sz="800">
                <a:latin typeface="Courier New"/>
                <a:cs typeface="Courier New"/>
              </a:rPr>
              <a:t> interface counters rate | </a:t>
            </a:r>
            <a:r>
              <a:rPr lang="en-US" sz="800" err="1">
                <a:latin typeface="Courier New"/>
                <a:cs typeface="Courier New"/>
              </a:rPr>
              <a:t>nz</a:t>
            </a:r>
            <a:endParaRPr lang="sv-SE" sz="800">
              <a:latin typeface="Courier New"/>
              <a:cs typeface="Courier New"/>
            </a:endParaRPr>
          </a:p>
          <a:p>
            <a:pPr algn="l"/>
            <a:r>
              <a:rPr lang="mr-IN" sz="800">
                <a:latin typeface="Courier New"/>
                <a:cs typeface="Courier New"/>
              </a:rPr>
              <a:t>Every 2.0s: CliShell -s ar -p 15 -c sh interface counters rate | </a:t>
            </a:r>
            <a:r>
              <a:rPr lang="mr-IN" sz="800" err="1">
                <a:latin typeface="Courier New"/>
                <a:cs typeface="Courier New"/>
              </a:rPr>
              <a:t>nz</a:t>
            </a:r>
            <a:r>
              <a:rPr lang="mr-IN" sz="800">
                <a:latin typeface="Courier New"/>
                <a:cs typeface="Courier New"/>
              </a:rPr>
              <a:t>                                                                                                            </a:t>
            </a:r>
          </a:p>
          <a:p>
            <a:pPr algn="l"/>
            <a:r>
              <a:rPr lang="en-US" sz="800">
                <a:latin typeface="Courier New"/>
                <a:cs typeface="Courier New"/>
              </a:rPr>
              <a:t>Port	  Name        </a:t>
            </a:r>
            <a:r>
              <a:rPr lang="en-US" sz="800" err="1">
                <a:latin typeface="Courier New"/>
                <a:cs typeface="Courier New"/>
              </a:rPr>
              <a:t>Intvl</a:t>
            </a:r>
            <a:r>
              <a:rPr lang="en-US" sz="800">
                <a:latin typeface="Courier New"/>
                <a:cs typeface="Courier New"/>
              </a:rPr>
              <a:t>   In Mbps	   %  In </a:t>
            </a:r>
            <a:r>
              <a:rPr lang="en-US" sz="800" err="1">
                <a:latin typeface="Courier New"/>
                <a:cs typeface="Courier New"/>
              </a:rPr>
              <a:t>Kpps</a:t>
            </a:r>
            <a:r>
              <a:rPr lang="en-US" sz="800">
                <a:latin typeface="Courier New"/>
                <a:cs typeface="Courier New"/>
              </a:rPr>
              <a:t>  Out Mbps      % Out </a:t>
            </a:r>
            <a:r>
              <a:rPr lang="en-US" sz="800" err="1">
                <a:latin typeface="Courier New"/>
                <a:cs typeface="Courier New"/>
              </a:rPr>
              <a:t>Kpps</a:t>
            </a:r>
            <a:endParaRPr lang="en-US" sz="800">
              <a:latin typeface="Courier New"/>
              <a:cs typeface="Courier New"/>
            </a:endParaRPr>
          </a:p>
          <a:p>
            <a:pPr algn="l"/>
            <a:r>
              <a:rPr lang="mr-IN" sz="800">
                <a:latin typeface="Courier New"/>
                <a:cs typeface="Courier New"/>
              </a:rPr>
              <a:t>Et3                    0:05	 25.5   2.6%        5    </a:t>
            </a:r>
            <a:r>
              <a:rPr lang="en-US" sz="800">
                <a:latin typeface="Courier New"/>
                <a:cs typeface="Courier New"/>
              </a:rPr>
              <a:t>  </a:t>
            </a:r>
            <a:r>
              <a:rPr lang="mr-IN" sz="800">
                <a:latin typeface="Courier New"/>
                <a:cs typeface="Courier New"/>
              </a:rPr>
              <a:t>2.0   0.2%  2</a:t>
            </a:r>
          </a:p>
          <a:p>
            <a:pPr algn="l"/>
            <a:r>
              <a:rPr lang="mr-IN" sz="800" b="1">
                <a:latin typeface="Courier New"/>
                <a:cs typeface="Courier New"/>
              </a:rPr>
              <a:t>Et13</a:t>
            </a:r>
            <a:r>
              <a:rPr lang="mr-IN" sz="800">
                <a:latin typeface="Courier New"/>
                <a:cs typeface="Courier New"/>
              </a:rPr>
              <a:t>                   5:00	  0.8   0.1%        0	   </a:t>
            </a:r>
            <a:r>
              <a:rPr lang="mr-IN" sz="800" b="1">
                <a:latin typeface="Courier New"/>
                <a:cs typeface="Courier New"/>
              </a:rPr>
              <a:t>12.5   </a:t>
            </a:r>
            <a:r>
              <a:rPr lang="mr-IN" sz="800">
                <a:latin typeface="Courier New"/>
                <a:cs typeface="Courier New"/>
              </a:rPr>
              <a:t>1.3%  2</a:t>
            </a:r>
          </a:p>
          <a:p>
            <a:pPr algn="l"/>
            <a:r>
              <a:rPr lang="mr-IN" sz="800" b="1">
                <a:latin typeface="Courier New"/>
                <a:cs typeface="Courier New"/>
              </a:rPr>
              <a:t>Et15</a:t>
            </a:r>
            <a:r>
              <a:rPr lang="mr-IN" sz="800">
                <a:latin typeface="Courier New"/>
                <a:cs typeface="Courier New"/>
              </a:rPr>
              <a:t>                   5:00	  1.3   0.2%        1	   </a:t>
            </a:r>
            <a:r>
              <a:rPr lang="mr-IN" sz="800" b="1">
                <a:latin typeface="Courier New"/>
                <a:cs typeface="Courier New"/>
              </a:rPr>
              <a:t>12.6   </a:t>
            </a:r>
            <a:r>
              <a:rPr lang="mr-IN" sz="800">
                <a:latin typeface="Courier New"/>
                <a:cs typeface="Courier New"/>
              </a:rPr>
              <a:t>1.3%  2</a:t>
            </a:r>
          </a:p>
          <a:p>
            <a:pPr algn="l"/>
            <a:r>
              <a:rPr lang="mr-IN" sz="800" b="1">
                <a:latin typeface="Courier New"/>
                <a:cs typeface="Courier New"/>
              </a:rPr>
              <a:t>Po1</a:t>
            </a:r>
            <a:r>
              <a:rPr lang="mr-IN" sz="800">
                <a:latin typeface="Courier New"/>
                <a:cs typeface="Courier New"/>
              </a:rPr>
              <a:t>                    5:00	  2.1   0.1%        2	   </a:t>
            </a:r>
            <a:r>
              <a:rPr lang="mr-IN" sz="800" b="1">
                <a:latin typeface="Courier New"/>
                <a:cs typeface="Courier New"/>
              </a:rPr>
              <a:t>25.1</a:t>
            </a:r>
            <a:r>
              <a:rPr lang="mr-IN" sz="800">
                <a:latin typeface="Courier New"/>
                <a:cs typeface="Courier New"/>
              </a:rPr>
              <a:t>   1.3%  5</a:t>
            </a:r>
          </a:p>
          <a:p>
            <a:pPr algn="l"/>
            <a:r>
              <a:rPr lang="en-US" sz="800">
                <a:solidFill>
                  <a:srgbClr val="163058"/>
                </a:solidFill>
                <a:latin typeface="Courier New"/>
                <a:cs typeface="Courier New"/>
              </a:rPr>
              <a:t>(…)</a:t>
            </a:r>
          </a:p>
        </p:txBody>
      </p:sp>
      <p:sp>
        <p:nvSpPr>
          <p:cNvPr id="77" name="TextBox 76">
            <a:extLst>
              <a:ext uri="{FF2B5EF4-FFF2-40B4-BE49-F238E27FC236}">
                <a16:creationId xmlns:a16="http://schemas.microsoft.com/office/drawing/2014/main" id="{860294C7-95DE-8A47-939B-9DAE8EF51157}"/>
              </a:ext>
            </a:extLst>
          </p:cNvPr>
          <p:cNvSpPr txBox="1"/>
          <p:nvPr/>
        </p:nvSpPr>
        <p:spPr>
          <a:xfrm>
            <a:off x="4591756" y="1830519"/>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P2</a:t>
            </a:r>
          </a:p>
        </p:txBody>
      </p:sp>
      <p:cxnSp>
        <p:nvCxnSpPr>
          <p:cNvPr id="78" name="Straight Arrow Connector 77">
            <a:extLst>
              <a:ext uri="{FF2B5EF4-FFF2-40B4-BE49-F238E27FC236}">
                <a16:creationId xmlns:a16="http://schemas.microsoft.com/office/drawing/2014/main" id="{51C856B9-696D-6B4F-A7CE-996028A2328C}"/>
              </a:ext>
            </a:extLst>
          </p:cNvPr>
          <p:cNvCxnSpPr/>
          <p:nvPr/>
        </p:nvCxnSpPr>
        <p:spPr>
          <a:xfrm flipV="1">
            <a:off x="4043400" y="1622403"/>
            <a:ext cx="588643" cy="18295"/>
          </a:xfrm>
          <a:prstGeom prst="straightConnector1">
            <a:avLst/>
          </a:prstGeom>
          <a:ln>
            <a:solidFill>
              <a:schemeClr val="accent2"/>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79" name="TextBox 78">
            <a:extLst>
              <a:ext uri="{FF2B5EF4-FFF2-40B4-BE49-F238E27FC236}">
                <a16:creationId xmlns:a16="http://schemas.microsoft.com/office/drawing/2014/main" id="{81AE0464-D3BC-C541-9F68-2CD1C3673429}"/>
              </a:ext>
            </a:extLst>
          </p:cNvPr>
          <p:cNvSpPr txBox="1"/>
          <p:nvPr/>
        </p:nvSpPr>
        <p:spPr>
          <a:xfrm>
            <a:off x="4021751" y="1368122"/>
            <a:ext cx="647129" cy="669414"/>
          </a:xfrm>
          <a:prstGeom prst="rect">
            <a:avLst/>
          </a:prstGeom>
          <a:solidFill>
            <a:schemeClr val="bg1"/>
          </a:solidFill>
          <a:ln>
            <a:solidFill>
              <a:schemeClr val="tx2"/>
            </a:solidFill>
            <a:prstDash val="sysDash"/>
          </a:ln>
        </p:spPr>
        <p:txBody>
          <a:bodyPr wrap="square" rtlCol="0">
            <a:spAutoFit/>
          </a:bodyPr>
          <a:lstStyle/>
          <a:p>
            <a:pPr defTabSz="309315"/>
            <a:r>
              <a:rPr lang="en-US" sz="750">
                <a:solidFill>
                  <a:srgbClr val="163058"/>
                </a:solidFill>
                <a:latin typeface="Helvetica Neue"/>
                <a:cs typeface="Helvetica Neue"/>
              </a:rPr>
              <a:t>Po1</a:t>
            </a: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a:p>
            <a:pPr defTabSz="309315"/>
            <a:endParaRPr lang="en-US" sz="750">
              <a:solidFill>
                <a:srgbClr val="163058"/>
              </a:solidFill>
              <a:latin typeface="Helvetica Neue"/>
              <a:cs typeface="Helvetica Neue"/>
            </a:endParaRPr>
          </a:p>
        </p:txBody>
      </p:sp>
      <p:pic>
        <p:nvPicPr>
          <p:cNvPr id="80" name="Picture 79">
            <a:extLst>
              <a:ext uri="{FF2B5EF4-FFF2-40B4-BE49-F238E27FC236}">
                <a16:creationId xmlns:a16="http://schemas.microsoft.com/office/drawing/2014/main" id="{9B3379A3-BBB5-D443-BDD2-2F8DCAE0E565}"/>
              </a:ext>
            </a:extLst>
          </p:cNvPr>
          <p:cNvPicPr>
            <a:picLocks noChangeAspect="1"/>
          </p:cNvPicPr>
          <p:nvPr/>
        </p:nvPicPr>
        <p:blipFill>
          <a:blip r:embed="rId3"/>
          <a:stretch>
            <a:fillRect/>
          </a:stretch>
        </p:blipFill>
        <p:spPr>
          <a:xfrm>
            <a:off x="1865219" y="1598687"/>
            <a:ext cx="736127" cy="250722"/>
          </a:xfrm>
          <a:prstGeom prst="rect">
            <a:avLst/>
          </a:prstGeom>
        </p:spPr>
      </p:pic>
      <p:pic>
        <p:nvPicPr>
          <p:cNvPr id="81" name="Picture 80">
            <a:extLst>
              <a:ext uri="{FF2B5EF4-FFF2-40B4-BE49-F238E27FC236}">
                <a16:creationId xmlns:a16="http://schemas.microsoft.com/office/drawing/2014/main" id="{16CCDF9B-D5EC-D142-B450-57F546AC4E4A}"/>
              </a:ext>
            </a:extLst>
          </p:cNvPr>
          <p:cNvPicPr>
            <a:picLocks noChangeAspect="1"/>
          </p:cNvPicPr>
          <p:nvPr/>
        </p:nvPicPr>
        <p:blipFill>
          <a:blip r:embed="rId3"/>
          <a:stretch>
            <a:fillRect/>
          </a:stretch>
        </p:blipFill>
        <p:spPr>
          <a:xfrm>
            <a:off x="5909524" y="1597334"/>
            <a:ext cx="740098" cy="252075"/>
          </a:xfrm>
          <a:prstGeom prst="rect">
            <a:avLst/>
          </a:prstGeom>
        </p:spPr>
      </p:pic>
      <p:pic>
        <p:nvPicPr>
          <p:cNvPr id="82" name="Picture 81">
            <a:extLst>
              <a:ext uri="{FF2B5EF4-FFF2-40B4-BE49-F238E27FC236}">
                <a16:creationId xmlns:a16="http://schemas.microsoft.com/office/drawing/2014/main" id="{50810C0B-BED0-B943-BC5A-C4B25DC0CFB7}"/>
              </a:ext>
            </a:extLst>
          </p:cNvPr>
          <p:cNvPicPr>
            <a:picLocks noChangeAspect="1"/>
          </p:cNvPicPr>
          <p:nvPr/>
        </p:nvPicPr>
        <p:blipFill>
          <a:blip r:embed="rId3"/>
          <a:stretch>
            <a:fillRect/>
          </a:stretch>
        </p:blipFill>
        <p:spPr>
          <a:xfrm>
            <a:off x="660044" y="1620417"/>
            <a:ext cx="513175" cy="174785"/>
          </a:xfrm>
          <a:prstGeom prst="rect">
            <a:avLst/>
          </a:prstGeom>
        </p:spPr>
      </p:pic>
      <p:pic>
        <p:nvPicPr>
          <p:cNvPr id="83" name="Picture 82">
            <a:extLst>
              <a:ext uri="{FF2B5EF4-FFF2-40B4-BE49-F238E27FC236}">
                <a16:creationId xmlns:a16="http://schemas.microsoft.com/office/drawing/2014/main" id="{94D4E076-207A-5944-90AA-7E4E3ACFA327}"/>
              </a:ext>
            </a:extLst>
          </p:cNvPr>
          <p:cNvPicPr>
            <a:picLocks noChangeAspect="1"/>
          </p:cNvPicPr>
          <p:nvPr/>
        </p:nvPicPr>
        <p:blipFill>
          <a:blip r:embed="rId3"/>
          <a:stretch>
            <a:fillRect/>
          </a:stretch>
        </p:blipFill>
        <p:spPr>
          <a:xfrm>
            <a:off x="7247229" y="1594571"/>
            <a:ext cx="513175" cy="174785"/>
          </a:xfrm>
          <a:prstGeom prst="rect">
            <a:avLst/>
          </a:prstGeom>
        </p:spPr>
      </p:pic>
      <p:sp>
        <p:nvSpPr>
          <p:cNvPr id="85" name="TextBox 84">
            <a:extLst>
              <a:ext uri="{FF2B5EF4-FFF2-40B4-BE49-F238E27FC236}">
                <a16:creationId xmlns:a16="http://schemas.microsoft.com/office/drawing/2014/main" id="{81BD5249-75EB-4B4B-B4CE-5FFFFABD05BC}"/>
              </a:ext>
            </a:extLst>
          </p:cNvPr>
          <p:cNvSpPr txBox="1"/>
          <p:nvPr/>
        </p:nvSpPr>
        <p:spPr>
          <a:xfrm>
            <a:off x="1917036" y="1811781"/>
            <a:ext cx="825666"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PE1</a:t>
            </a:r>
          </a:p>
        </p:txBody>
      </p:sp>
      <p:pic>
        <p:nvPicPr>
          <p:cNvPr id="86" name="Picture 85">
            <a:extLst>
              <a:ext uri="{FF2B5EF4-FFF2-40B4-BE49-F238E27FC236}">
                <a16:creationId xmlns:a16="http://schemas.microsoft.com/office/drawing/2014/main" id="{E5B6B7B3-AE06-0E43-ADD7-BFBFB4BCEA73}"/>
              </a:ext>
            </a:extLst>
          </p:cNvPr>
          <p:cNvPicPr>
            <a:picLocks noChangeAspect="1"/>
          </p:cNvPicPr>
          <p:nvPr/>
        </p:nvPicPr>
        <p:blipFill>
          <a:blip r:embed="rId3"/>
          <a:stretch>
            <a:fillRect/>
          </a:stretch>
        </p:blipFill>
        <p:spPr>
          <a:xfrm>
            <a:off x="4626556" y="1598687"/>
            <a:ext cx="736127" cy="250722"/>
          </a:xfrm>
          <a:prstGeom prst="rect">
            <a:avLst/>
          </a:prstGeom>
        </p:spPr>
      </p:pic>
      <p:sp>
        <p:nvSpPr>
          <p:cNvPr id="87" name="TextBox 86">
            <a:extLst>
              <a:ext uri="{FF2B5EF4-FFF2-40B4-BE49-F238E27FC236}">
                <a16:creationId xmlns:a16="http://schemas.microsoft.com/office/drawing/2014/main" id="{0141B4E6-633C-0A41-814B-FCCE950D0A5A}"/>
              </a:ext>
            </a:extLst>
          </p:cNvPr>
          <p:cNvSpPr txBox="1"/>
          <p:nvPr/>
        </p:nvSpPr>
        <p:spPr>
          <a:xfrm>
            <a:off x="661513" y="1807124"/>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CE-1</a:t>
            </a:r>
          </a:p>
        </p:txBody>
      </p:sp>
      <p:sp>
        <p:nvSpPr>
          <p:cNvPr id="98" name="TextBox 97">
            <a:extLst>
              <a:ext uri="{FF2B5EF4-FFF2-40B4-BE49-F238E27FC236}">
                <a16:creationId xmlns:a16="http://schemas.microsoft.com/office/drawing/2014/main" id="{31029242-004E-8441-A7AD-C92A0CD60F9E}"/>
              </a:ext>
            </a:extLst>
          </p:cNvPr>
          <p:cNvSpPr txBox="1"/>
          <p:nvPr/>
        </p:nvSpPr>
        <p:spPr>
          <a:xfrm>
            <a:off x="3293402" y="1812296"/>
            <a:ext cx="681797"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P1</a:t>
            </a:r>
          </a:p>
        </p:txBody>
      </p:sp>
      <p:sp>
        <p:nvSpPr>
          <p:cNvPr id="131" name="TextBox 130">
            <a:extLst>
              <a:ext uri="{FF2B5EF4-FFF2-40B4-BE49-F238E27FC236}">
                <a16:creationId xmlns:a16="http://schemas.microsoft.com/office/drawing/2014/main" id="{8212D707-DFDC-5B40-BA76-D47FF291C210}"/>
              </a:ext>
            </a:extLst>
          </p:cNvPr>
          <p:cNvSpPr txBox="1"/>
          <p:nvPr/>
        </p:nvSpPr>
        <p:spPr>
          <a:xfrm>
            <a:off x="5774701" y="1830519"/>
            <a:ext cx="865863"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PE2</a:t>
            </a:r>
          </a:p>
        </p:txBody>
      </p:sp>
      <p:sp>
        <p:nvSpPr>
          <p:cNvPr id="132" name="TextBox 131">
            <a:extLst>
              <a:ext uri="{FF2B5EF4-FFF2-40B4-BE49-F238E27FC236}">
                <a16:creationId xmlns:a16="http://schemas.microsoft.com/office/drawing/2014/main" id="{CC2B9A2B-1FB9-6F41-90FB-B8E632EF2E04}"/>
              </a:ext>
            </a:extLst>
          </p:cNvPr>
          <p:cNvSpPr txBox="1"/>
          <p:nvPr/>
        </p:nvSpPr>
        <p:spPr>
          <a:xfrm>
            <a:off x="7270716" y="1772299"/>
            <a:ext cx="498101" cy="207749"/>
          </a:xfrm>
          <a:prstGeom prst="rect">
            <a:avLst/>
          </a:prstGeom>
          <a:solidFill>
            <a:schemeClr val="bg1"/>
          </a:solidFill>
          <a:ln>
            <a:noFill/>
          </a:ln>
        </p:spPr>
        <p:txBody>
          <a:bodyPr wrap="square" rtlCol="0">
            <a:spAutoFit/>
          </a:bodyPr>
          <a:lstStyle/>
          <a:p>
            <a:pPr defTabSz="309315"/>
            <a:r>
              <a:rPr lang="en-US" sz="750">
                <a:solidFill>
                  <a:schemeClr val="tx1"/>
                </a:solidFill>
                <a:latin typeface="Helvetica Neue"/>
                <a:cs typeface="Helvetica Neue"/>
              </a:rPr>
              <a:t>CE-2</a:t>
            </a:r>
          </a:p>
        </p:txBody>
      </p:sp>
      <p:pic>
        <p:nvPicPr>
          <p:cNvPr id="133" name="Picture 132">
            <a:extLst>
              <a:ext uri="{FF2B5EF4-FFF2-40B4-BE49-F238E27FC236}">
                <a16:creationId xmlns:a16="http://schemas.microsoft.com/office/drawing/2014/main" id="{73B0A1CD-C5AF-8C4B-8ECE-C74180402FB9}"/>
              </a:ext>
            </a:extLst>
          </p:cNvPr>
          <p:cNvPicPr>
            <a:picLocks noChangeAspect="1"/>
          </p:cNvPicPr>
          <p:nvPr/>
        </p:nvPicPr>
        <p:blipFill>
          <a:blip r:embed="rId3"/>
          <a:stretch>
            <a:fillRect/>
          </a:stretch>
        </p:blipFill>
        <p:spPr>
          <a:xfrm>
            <a:off x="3285624" y="1598687"/>
            <a:ext cx="736127" cy="250722"/>
          </a:xfrm>
          <a:prstGeom prst="rect">
            <a:avLst/>
          </a:prstGeom>
        </p:spPr>
      </p:pic>
      <p:cxnSp>
        <p:nvCxnSpPr>
          <p:cNvPr id="134" name="Straight Arrow Connector 133">
            <a:extLst>
              <a:ext uri="{FF2B5EF4-FFF2-40B4-BE49-F238E27FC236}">
                <a16:creationId xmlns:a16="http://schemas.microsoft.com/office/drawing/2014/main" id="{59B76056-52DA-A244-A166-11D284088091}"/>
              </a:ext>
            </a:extLst>
          </p:cNvPr>
          <p:cNvCxnSpPr/>
          <p:nvPr/>
        </p:nvCxnSpPr>
        <p:spPr>
          <a:xfrm>
            <a:off x="6649622" y="16819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5" name="Straight Arrow Connector 134">
            <a:extLst>
              <a:ext uri="{FF2B5EF4-FFF2-40B4-BE49-F238E27FC236}">
                <a16:creationId xmlns:a16="http://schemas.microsoft.com/office/drawing/2014/main" id="{BC35E7A9-FDBD-8C4A-846E-9AC717D1CE6B}"/>
              </a:ext>
            </a:extLst>
          </p:cNvPr>
          <p:cNvCxnSpPr/>
          <p:nvPr/>
        </p:nvCxnSpPr>
        <p:spPr>
          <a:xfrm>
            <a:off x="5362684" y="1702364"/>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6" name="Straight Arrow Connector 135">
            <a:extLst>
              <a:ext uri="{FF2B5EF4-FFF2-40B4-BE49-F238E27FC236}">
                <a16:creationId xmlns:a16="http://schemas.microsoft.com/office/drawing/2014/main" id="{DFA8FA15-AC81-0F44-8B7C-EF4E003256D2}"/>
              </a:ext>
            </a:extLst>
          </p:cNvPr>
          <p:cNvCxnSpPr>
            <a:cxnSpLocks/>
          </p:cNvCxnSpPr>
          <p:nvPr/>
        </p:nvCxnSpPr>
        <p:spPr>
          <a:xfrm flipV="1">
            <a:off x="2601346" y="1685353"/>
            <a:ext cx="284792" cy="801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7" name="Straight Arrow Connector 136">
            <a:extLst>
              <a:ext uri="{FF2B5EF4-FFF2-40B4-BE49-F238E27FC236}">
                <a16:creationId xmlns:a16="http://schemas.microsoft.com/office/drawing/2014/main" id="{97B2C6B5-8F16-064C-98BF-9C03763E9303}"/>
              </a:ext>
            </a:extLst>
          </p:cNvPr>
          <p:cNvCxnSpPr/>
          <p:nvPr/>
        </p:nvCxnSpPr>
        <p:spPr>
          <a:xfrm>
            <a:off x="1257530" y="1691288"/>
            <a:ext cx="521588" cy="1986"/>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38" name="Straight Arrow Connector 137">
            <a:extLst>
              <a:ext uri="{FF2B5EF4-FFF2-40B4-BE49-F238E27FC236}">
                <a16:creationId xmlns:a16="http://schemas.microsoft.com/office/drawing/2014/main" id="{CDF02C13-3B57-7143-A1B4-D8BEFB943ED2}"/>
              </a:ext>
            </a:extLst>
          </p:cNvPr>
          <p:cNvCxnSpPr/>
          <p:nvPr/>
        </p:nvCxnSpPr>
        <p:spPr>
          <a:xfrm flipV="1">
            <a:off x="4043400" y="1804168"/>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39" name="TextBox 138">
            <a:extLst>
              <a:ext uri="{FF2B5EF4-FFF2-40B4-BE49-F238E27FC236}">
                <a16:creationId xmlns:a16="http://schemas.microsoft.com/office/drawing/2014/main" id="{03648708-FD0B-5744-92D7-59C61739BB97}"/>
              </a:ext>
            </a:extLst>
          </p:cNvPr>
          <p:cNvSpPr txBox="1"/>
          <p:nvPr/>
        </p:nvSpPr>
        <p:spPr>
          <a:xfrm>
            <a:off x="4135302" y="1711324"/>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e15</a:t>
            </a:r>
          </a:p>
        </p:txBody>
      </p:sp>
      <p:cxnSp>
        <p:nvCxnSpPr>
          <p:cNvPr id="140" name="Straight Arrow Connector 139">
            <a:extLst>
              <a:ext uri="{FF2B5EF4-FFF2-40B4-BE49-F238E27FC236}">
                <a16:creationId xmlns:a16="http://schemas.microsoft.com/office/drawing/2014/main" id="{AC4712E7-156B-B04D-A821-DED5F570BE3B}"/>
              </a:ext>
            </a:extLst>
          </p:cNvPr>
          <p:cNvCxnSpPr/>
          <p:nvPr/>
        </p:nvCxnSpPr>
        <p:spPr>
          <a:xfrm flipV="1">
            <a:off x="4073419" y="1629993"/>
            <a:ext cx="588643" cy="21409"/>
          </a:xfrm>
          <a:prstGeom prst="straightConnector1">
            <a:avLst/>
          </a:prstGeom>
          <a:ln>
            <a:solidFill>
              <a:schemeClr val="tx1"/>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1" name="TextBox 140">
            <a:extLst>
              <a:ext uri="{FF2B5EF4-FFF2-40B4-BE49-F238E27FC236}">
                <a16:creationId xmlns:a16="http://schemas.microsoft.com/office/drawing/2014/main" id="{27F3456D-5BD1-D241-9DD7-56B500A35FD8}"/>
              </a:ext>
            </a:extLst>
          </p:cNvPr>
          <p:cNvSpPr txBox="1"/>
          <p:nvPr/>
        </p:nvSpPr>
        <p:spPr>
          <a:xfrm>
            <a:off x="4135302" y="1530456"/>
            <a:ext cx="381178"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e13</a:t>
            </a:r>
          </a:p>
        </p:txBody>
      </p:sp>
      <p:sp>
        <p:nvSpPr>
          <p:cNvPr id="142" name="TextBox 141">
            <a:extLst>
              <a:ext uri="{FF2B5EF4-FFF2-40B4-BE49-F238E27FC236}">
                <a16:creationId xmlns:a16="http://schemas.microsoft.com/office/drawing/2014/main" id="{562975A8-7476-E44B-A9AC-E250828F4001}"/>
              </a:ext>
            </a:extLst>
          </p:cNvPr>
          <p:cNvSpPr txBox="1"/>
          <p:nvPr/>
        </p:nvSpPr>
        <p:spPr>
          <a:xfrm>
            <a:off x="2923018" y="1594994"/>
            <a:ext cx="325302" cy="207749"/>
          </a:xfrm>
          <a:prstGeom prst="rect">
            <a:avLst/>
          </a:prstGeom>
          <a:solidFill>
            <a:schemeClr val="bg1"/>
          </a:solidFill>
          <a:ln>
            <a:solidFill>
              <a:schemeClr val="tx2"/>
            </a:solidFill>
          </a:ln>
        </p:spPr>
        <p:txBody>
          <a:bodyPr wrap="square" rtlCol="0">
            <a:spAutoFit/>
          </a:bodyPr>
          <a:lstStyle/>
          <a:p>
            <a:pPr defTabSz="309315"/>
            <a:r>
              <a:rPr lang="en-US" sz="750">
                <a:solidFill>
                  <a:schemeClr val="tx1"/>
                </a:solidFill>
                <a:latin typeface="Helvetica Neue"/>
                <a:cs typeface="Helvetica Neue"/>
              </a:rPr>
              <a:t>e3</a:t>
            </a:r>
          </a:p>
        </p:txBody>
      </p:sp>
      <p:sp>
        <p:nvSpPr>
          <p:cNvPr id="143" name="Title 1">
            <a:extLst>
              <a:ext uri="{FF2B5EF4-FFF2-40B4-BE49-F238E27FC236}">
                <a16:creationId xmlns:a16="http://schemas.microsoft.com/office/drawing/2014/main" id="{AA0614E8-F5E1-FA4C-BBFC-FABBDDFD51E2}"/>
              </a:ext>
            </a:extLst>
          </p:cNvPr>
          <p:cNvSpPr txBox="1">
            <a:spLocks/>
          </p:cNvSpPr>
          <p:nvPr/>
        </p:nvSpPr>
        <p:spPr>
          <a:xfrm>
            <a:off x="4863889" y="815201"/>
            <a:ext cx="3341181" cy="569265"/>
          </a:xfrm>
          <a:prstGeom prst="rect">
            <a:avLst/>
          </a:prstGeom>
          <a:noFill/>
          <a:ln>
            <a:solidFill>
              <a:schemeClr val="tx1"/>
            </a:solidFill>
            <a:prstDash val="sysDot"/>
          </a:ln>
        </p:spPr>
        <p:txBody>
          <a:bodyPr spcFirstLastPara="1" wrap="square" lIns="97625" tIns="48800" rIns="97625" bIns="48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41313"/>
              </a:buClr>
              <a:buSzPts val="1800"/>
              <a:buFont typeface="Helvetica Neue"/>
              <a:buNone/>
              <a:defRPr sz="2500" b="0" i="0" u="none" strike="noStrike" cap="none">
                <a:solidFill>
                  <a:srgbClr val="14131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sz="1000" dirty="0"/>
              <a:t>P </a:t>
            </a:r>
            <a:r>
              <a:rPr lang="sv-SE" sz="1000" dirty="0" err="1"/>
              <a:t>Core</a:t>
            </a:r>
            <a:r>
              <a:rPr lang="sv-SE" sz="1000" dirty="0"/>
              <a:t> </a:t>
            </a:r>
            <a:r>
              <a:rPr lang="sv-SE" sz="1000" dirty="0" err="1"/>
              <a:t>unaware</a:t>
            </a:r>
            <a:r>
              <a:rPr lang="sv-SE" sz="1000" dirty="0"/>
              <a:t> </a:t>
            </a:r>
            <a:r>
              <a:rPr lang="sv-SE" sz="1000" dirty="0" err="1"/>
              <a:t>other</a:t>
            </a:r>
            <a:r>
              <a:rPr lang="sv-SE" sz="1000" dirty="0"/>
              <a:t> </a:t>
            </a:r>
            <a:r>
              <a:rPr lang="sv-SE" sz="1000" dirty="0" err="1"/>
              <a:t>than</a:t>
            </a:r>
            <a:r>
              <a:rPr lang="sv-SE" sz="1000" dirty="0"/>
              <a:t> </a:t>
            </a:r>
            <a:r>
              <a:rPr lang="sv-SE" sz="1000" dirty="0" err="1"/>
              <a:t>more</a:t>
            </a:r>
            <a:r>
              <a:rPr lang="sv-SE" sz="1000" dirty="0"/>
              <a:t> </a:t>
            </a:r>
            <a:r>
              <a:rPr lang="sv-SE" sz="1000" dirty="0" err="1"/>
              <a:t>labelstack</a:t>
            </a:r>
            <a:br>
              <a:rPr lang="sv-SE" sz="1000" dirty="0"/>
            </a:br>
            <a:r>
              <a:rPr lang="sv-SE" sz="1000" b="1" dirty="0" err="1"/>
              <a:t>Perfect</a:t>
            </a:r>
            <a:r>
              <a:rPr lang="sv-SE" sz="1000" b="1" dirty="0"/>
              <a:t> ECMP for LAG </a:t>
            </a:r>
            <a:r>
              <a:rPr lang="sv-SE" sz="1000" b="1" dirty="0" err="1"/>
              <a:t>members</a:t>
            </a:r>
            <a:r>
              <a:rPr lang="sv-SE" sz="1000" b="1" dirty="0"/>
              <a:t> (e13,15)</a:t>
            </a:r>
            <a:endParaRPr lang="en-US" sz="1000" b="1" dirty="0"/>
          </a:p>
        </p:txBody>
      </p:sp>
    </p:spTree>
    <p:extLst>
      <p:ext uri="{BB962C8B-B14F-4D97-AF65-F5344CB8AC3E}">
        <p14:creationId xmlns:p14="http://schemas.microsoft.com/office/powerpoint/2010/main" val="431038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48" y="127614"/>
            <a:ext cx="8229600" cy="650015"/>
          </a:xfrm>
        </p:spPr>
        <p:txBody>
          <a:bodyPr>
            <a:noAutofit/>
          </a:bodyPr>
          <a:lstStyle/>
          <a:p>
            <a:r>
              <a:rPr lang="sv-SE" err="1"/>
              <a:t>Flows</a:t>
            </a:r>
            <a:r>
              <a:rPr lang="sv-SE"/>
              <a:t> </a:t>
            </a:r>
            <a:r>
              <a:rPr lang="sv-SE" err="1"/>
              <a:t>with</a:t>
            </a:r>
            <a:r>
              <a:rPr lang="sv-SE"/>
              <a:t> </a:t>
            </a:r>
            <a:r>
              <a:rPr lang="sv-SE" err="1"/>
              <a:t>Entropy</a:t>
            </a:r>
            <a:r>
              <a:rPr lang="sv-SE"/>
              <a:t> </a:t>
            </a:r>
            <a:r>
              <a:rPr lang="sv-SE" err="1"/>
              <a:t>header</a:t>
            </a:r>
            <a:r>
              <a:rPr lang="sv-SE"/>
              <a:t> </a:t>
            </a:r>
            <a:br>
              <a:rPr lang="sv-SE" sz="2100"/>
            </a:br>
            <a:endParaRPr lang="en-US" sz="2100"/>
          </a:p>
        </p:txBody>
      </p:sp>
      <p:sp>
        <p:nvSpPr>
          <p:cNvPr id="55" name="TextBox 54"/>
          <p:cNvSpPr txBox="1"/>
          <p:nvPr/>
        </p:nvSpPr>
        <p:spPr>
          <a:xfrm>
            <a:off x="286719" y="1281347"/>
            <a:ext cx="8295637" cy="3108543"/>
          </a:xfrm>
          <a:prstGeom prst="rect">
            <a:avLst/>
          </a:prstGeom>
          <a:solidFill>
            <a:schemeClr val="bg1"/>
          </a:solidFill>
          <a:ln>
            <a:solidFill>
              <a:schemeClr val="tx1"/>
            </a:solidFill>
            <a:prstDash val="sysDash"/>
          </a:ln>
        </p:spPr>
        <p:txBody>
          <a:bodyPr wrap="square" rtlCol="0">
            <a:spAutoFit/>
          </a:bodyPr>
          <a:lstStyle/>
          <a:p>
            <a:pPr algn="l"/>
            <a:r>
              <a:rPr lang="en-US" sz="700">
                <a:latin typeface="Helvetica Neue" panose="02000503000000020004" pitchFamily="2" charset="0"/>
                <a:ea typeface="Helvetica Neue" panose="02000503000000020004" pitchFamily="2" charset="0"/>
                <a:cs typeface="Helvetica Neue" panose="02000503000000020004" pitchFamily="2" charset="0"/>
              </a:rPr>
              <a:t>[lunkan@qumran-ovre-p2 ~]$ </a:t>
            </a:r>
            <a:r>
              <a:rPr lang="en-US" sz="700" err="1">
                <a:latin typeface="Helvetica Neue" panose="02000503000000020004" pitchFamily="2" charset="0"/>
                <a:ea typeface="Helvetica Neue" panose="02000503000000020004" pitchFamily="2" charset="0"/>
                <a:cs typeface="Helvetica Neue" panose="02000503000000020004" pitchFamily="2" charset="0"/>
              </a:rPr>
              <a:t>tcpdump</a:t>
            </a:r>
            <a:r>
              <a:rPr lang="en-US" sz="700">
                <a:latin typeface="Helvetica Neue" panose="02000503000000020004" pitchFamily="2" charset="0"/>
                <a:ea typeface="Helvetica Neue" panose="02000503000000020004" pitchFamily="2" charset="0"/>
                <a:cs typeface="Helvetica Neue" panose="02000503000000020004" pitchFamily="2" charset="0"/>
              </a:rPr>
              <a:t> -</a:t>
            </a:r>
            <a:r>
              <a:rPr lang="en-US" sz="700" err="1">
                <a:latin typeface="Helvetica Neue" panose="02000503000000020004" pitchFamily="2" charset="0"/>
                <a:ea typeface="Helvetica Neue" panose="02000503000000020004" pitchFamily="2" charset="0"/>
                <a:cs typeface="Helvetica Neue" panose="02000503000000020004" pitchFamily="2" charset="0"/>
              </a:rPr>
              <a:t>i</a:t>
            </a:r>
            <a:r>
              <a:rPr lang="en-US" sz="700">
                <a:latin typeface="Helvetica Neue" panose="02000503000000020004" pitchFamily="2" charset="0"/>
                <a:ea typeface="Helvetica Neue" panose="02000503000000020004" pitchFamily="2" charset="0"/>
                <a:cs typeface="Helvetica Neue" panose="02000503000000020004" pitchFamily="2" charset="0"/>
              </a:rPr>
              <a:t> mirror0 -</a:t>
            </a:r>
            <a:r>
              <a:rPr lang="en-US" sz="700" err="1">
                <a:latin typeface="Helvetica Neue" panose="02000503000000020004" pitchFamily="2" charset="0"/>
                <a:ea typeface="Helvetica Neue" panose="02000503000000020004" pitchFamily="2" charset="0"/>
                <a:cs typeface="Helvetica Neue" panose="02000503000000020004" pitchFamily="2" charset="0"/>
              </a:rPr>
              <a:t>nn</a:t>
            </a:r>
            <a:r>
              <a:rPr lang="en-US" sz="700">
                <a:latin typeface="Helvetica Neue" panose="02000503000000020004" pitchFamily="2" charset="0"/>
                <a:ea typeface="Helvetica Neue" panose="02000503000000020004" pitchFamily="2" charset="0"/>
                <a:cs typeface="Helvetica Neue" panose="02000503000000020004" pitchFamily="2" charset="0"/>
              </a:rPr>
              <a:t> -q </a:t>
            </a:r>
            <a:r>
              <a:rPr lang="en-US" sz="700" err="1">
                <a:latin typeface="Helvetica Neue" panose="02000503000000020004" pitchFamily="2" charset="0"/>
                <a:ea typeface="Helvetica Neue" panose="02000503000000020004" pitchFamily="2" charset="0"/>
                <a:cs typeface="Helvetica Neue" panose="02000503000000020004" pitchFamily="2" charset="0"/>
              </a:rPr>
              <a:t>mpls</a:t>
            </a:r>
            <a:r>
              <a:rPr lang="en-US" sz="700">
                <a:latin typeface="Helvetica Neue" panose="02000503000000020004" pitchFamily="2" charset="0"/>
                <a:ea typeface="Helvetica Neue" panose="02000503000000020004" pitchFamily="2" charset="0"/>
                <a:cs typeface="Helvetica Neue" panose="02000503000000020004" pitchFamily="2" charset="0"/>
              </a:rPr>
              <a:t> -c 10 | </a:t>
            </a:r>
            <a:r>
              <a:rPr lang="en-US" sz="700" err="1">
                <a:latin typeface="Helvetica Neue" panose="02000503000000020004" pitchFamily="2" charset="0"/>
                <a:ea typeface="Helvetica Neue" panose="02000503000000020004" pitchFamily="2" charset="0"/>
                <a:cs typeface="Helvetica Neue" panose="02000503000000020004" pitchFamily="2" charset="0"/>
              </a:rPr>
              <a:t>grep</a:t>
            </a:r>
            <a:r>
              <a:rPr lang="en-US" sz="700">
                <a:latin typeface="Helvetica Neue" panose="02000503000000020004" pitchFamily="2" charset="0"/>
                <a:ea typeface="Helvetica Neue" panose="02000503000000020004" pitchFamily="2" charset="0"/>
                <a:cs typeface="Helvetica Neue" panose="02000503000000020004" pitchFamily="2" charset="0"/>
              </a:rPr>
              <a:t> 100000</a:t>
            </a:r>
          </a:p>
          <a:p>
            <a:pPr algn="l"/>
            <a:r>
              <a:rPr lang="en-US" sz="700" err="1">
                <a:latin typeface="Helvetica Neue" panose="02000503000000020004" pitchFamily="2" charset="0"/>
                <a:ea typeface="Helvetica Neue" panose="02000503000000020004" pitchFamily="2" charset="0"/>
                <a:cs typeface="Helvetica Neue" panose="02000503000000020004" pitchFamily="2" charset="0"/>
              </a:rPr>
              <a:t>tcpdump</a:t>
            </a:r>
            <a:r>
              <a:rPr lang="en-US" sz="700">
                <a:latin typeface="Helvetica Neue" panose="02000503000000020004" pitchFamily="2" charset="0"/>
                <a:ea typeface="Helvetica Neue" panose="02000503000000020004" pitchFamily="2" charset="0"/>
                <a:cs typeface="Helvetica Neue" panose="02000503000000020004" pitchFamily="2" charset="0"/>
              </a:rPr>
              <a:t>: verbose output suppressed, use -v or -</a:t>
            </a:r>
            <a:r>
              <a:rPr lang="en-US" sz="700" err="1">
                <a:latin typeface="Helvetica Neue" panose="02000503000000020004" pitchFamily="2" charset="0"/>
                <a:ea typeface="Helvetica Neue" panose="02000503000000020004" pitchFamily="2" charset="0"/>
                <a:cs typeface="Helvetica Neue" panose="02000503000000020004" pitchFamily="2" charset="0"/>
              </a:rPr>
              <a:t>vv</a:t>
            </a:r>
            <a:r>
              <a:rPr lang="en-US" sz="700">
                <a:latin typeface="Helvetica Neue" panose="02000503000000020004" pitchFamily="2" charset="0"/>
                <a:ea typeface="Helvetica Neue" panose="02000503000000020004" pitchFamily="2" charset="0"/>
                <a:cs typeface="Helvetica Neue" panose="02000503000000020004" pitchFamily="2" charset="0"/>
              </a:rPr>
              <a:t> for full protocol decode</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listening on mirror0, link-type EN10MB (Ethernet), capture size 262144 bytes</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a:t>
            </a:r>
            <a:r>
              <a:rPr lang="mr-IN" sz="700">
                <a:latin typeface="Helvetica Neue" panose="02000503000000020004" pitchFamily="2" charset="0"/>
                <a:ea typeface="Helvetica Neue" panose="02000503000000020004" pitchFamily="2" charset="0"/>
              </a:rPr>
              <a:t>…</a:t>
            </a:r>
            <a:r>
              <a:rPr lang="sv-SE" sz="700">
                <a:latin typeface="Helvetica Neue" panose="02000503000000020004" pitchFamily="2" charset="0"/>
                <a:ea typeface="Helvetica Neue" panose="02000503000000020004" pitchFamily="2" charset="0"/>
                <a:cs typeface="Helvetica Neue" panose="02000503000000020004" pitchFamily="2" charset="0"/>
              </a:rPr>
              <a:t>)</a:t>
            </a:r>
            <a:endParaRPr lang="en-US" sz="700">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13:01:44.092529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13:01:44.092532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r>
              <a:rPr lang="en-US" sz="700" b="1">
                <a:latin typeface="Helvetica Neue" panose="02000503000000020004" pitchFamily="2" charset="0"/>
                <a:ea typeface="Helvetica Neue" panose="02000503000000020004" pitchFamily="2" charset="0"/>
                <a:cs typeface="Helvetica Neue" panose="02000503000000020004" pitchFamily="2" charset="0"/>
              </a:rPr>
              <a:t>)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13:01:44.093003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13:01:44.093006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13:01:44.093399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13:01:44.093402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latin typeface="Helvetica Neue" panose="02000503000000020004" pitchFamily="2" charset="0"/>
                <a:ea typeface="Helvetica Neue" panose="02000503000000020004" pitchFamily="2" charset="0"/>
                <a:cs typeface="Helvetica Neue" panose="02000503000000020004" pitchFamily="2" charset="0"/>
              </a:rPr>
              <a:t>(</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13:01:44.093805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13:01:44.093809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13:01:44.094201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13:01:44.094205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13:01:44.094595 a8:d0:e5:5d:37:60 &gt; 28:99:3a:06:37:23, MPLS unicast, length 624: MPLS (label 100000, exp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(label 7, exp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329666, exp 0, </a:t>
            </a:r>
            <a:r>
              <a:rPr lang="en-US" sz="700"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exp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a:t>
            </a:r>
            <a:r>
              <a:rPr lang="mr-IN" sz="700">
                <a:latin typeface="Helvetica Neue" panose="02000503000000020004" pitchFamily="2" charset="0"/>
                <a:ea typeface="Helvetica Neue" panose="02000503000000020004" pitchFamily="2" charset="0"/>
              </a:rPr>
              <a:t>…</a:t>
            </a:r>
            <a:r>
              <a:rPr lang="sv-SE" sz="700">
                <a:latin typeface="Helvetica Neue" panose="02000503000000020004" pitchFamily="2" charset="0"/>
                <a:ea typeface="Helvetica Neue" panose="02000503000000020004" pitchFamily="2" charset="0"/>
                <a:cs typeface="Helvetica Neue" panose="02000503000000020004" pitchFamily="2" charset="0"/>
              </a:rPr>
              <a:t>)</a:t>
            </a:r>
            <a:endParaRPr lang="en-US" sz="700">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13:01:44.103867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13:01:44.103870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13:01:44.103873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13:01:44.103892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13:01:44.103895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13:01:44.103910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13:01:44.103943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13:01:44.103946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13:01:44.103949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13:01:44.103952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13:01:44.103968 a8:d0:e5:5d:37:60 &gt; 28:99:3a:06:37:23, MPLS unicast, length 624: MPLS (label 100000,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 </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(label 7,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486732,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exp</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US" sz="7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 </a:t>
            </a:r>
            <a:r>
              <a:rPr lang="en-US" sz="700">
                <a:latin typeface="Helvetica Neue" panose="02000503000000020004" pitchFamily="2" charset="0"/>
                <a:ea typeface="Helvetica Neue" panose="02000503000000020004" pitchFamily="2" charset="0"/>
                <a:cs typeface="Helvetica Neue" panose="02000503000000020004" pitchFamily="2" charset="0"/>
              </a:rPr>
              <a:t>(label 17, </a:t>
            </a:r>
            <a:r>
              <a:rPr lang="en-US" sz="700" err="1">
                <a:latin typeface="Helvetica Neue" panose="02000503000000020004" pitchFamily="2" charset="0"/>
                <a:ea typeface="Helvetica Neue" panose="02000503000000020004" pitchFamily="2" charset="0"/>
                <a:cs typeface="Helvetica Neue" panose="02000503000000020004" pitchFamily="2" charset="0"/>
              </a:rPr>
              <a:t>exp</a:t>
            </a:r>
            <a:r>
              <a:rPr lang="en-US" sz="700">
                <a:latin typeface="Helvetica Neue" panose="02000503000000020004" pitchFamily="2" charset="0"/>
                <a:ea typeface="Helvetica Neue" panose="02000503000000020004" pitchFamily="2" charset="0"/>
                <a:cs typeface="Helvetica Neue" panose="02000503000000020004" pitchFamily="2" charset="0"/>
              </a:rPr>
              <a:t> 0, [S], </a:t>
            </a:r>
            <a:r>
              <a:rPr lang="en-US" sz="700" err="1">
                <a:latin typeface="Helvetica Neue" panose="02000503000000020004" pitchFamily="2" charset="0"/>
                <a:ea typeface="Helvetica Neue" panose="02000503000000020004" pitchFamily="2" charset="0"/>
                <a:cs typeface="Helvetica Neue" panose="02000503000000020004" pitchFamily="2" charset="0"/>
              </a:rPr>
              <a:t>ttl</a:t>
            </a:r>
            <a:r>
              <a:rPr lang="en-US" sz="700">
                <a:latin typeface="Helvetica Neue" panose="02000503000000020004" pitchFamily="2" charset="0"/>
                <a:ea typeface="Helvetica Neue" panose="02000503000000020004" pitchFamily="2" charset="0"/>
                <a:cs typeface="Helvetica Neue" panose="02000503000000020004" pitchFamily="2" charset="0"/>
              </a:rPr>
              <a:t> 255)</a:t>
            </a:r>
          </a:p>
          <a:p>
            <a:pPr algn="l"/>
            <a:r>
              <a:rPr lang="en-US" sz="700">
                <a:latin typeface="Helvetica Neue" panose="02000503000000020004" pitchFamily="2" charset="0"/>
                <a:ea typeface="Helvetica Neue" panose="02000503000000020004" pitchFamily="2" charset="0"/>
                <a:cs typeface="Helvetica Neue" panose="02000503000000020004" pitchFamily="2" charset="0"/>
              </a:rPr>
              <a:t>(</a:t>
            </a:r>
            <a:r>
              <a:rPr lang="mr-IN" sz="700">
                <a:latin typeface="Helvetica Neue" panose="02000503000000020004" pitchFamily="2" charset="0"/>
                <a:ea typeface="Helvetica Neue" panose="02000503000000020004" pitchFamily="2" charset="0"/>
                <a:cs typeface="Courier New"/>
              </a:rPr>
              <a:t>…</a:t>
            </a:r>
            <a:r>
              <a:rPr lang="sv-SE" sz="700">
                <a:latin typeface="Helvetica Neue" panose="02000503000000020004" pitchFamily="2" charset="0"/>
                <a:ea typeface="Helvetica Neue" panose="02000503000000020004" pitchFamily="2" charset="0"/>
                <a:cs typeface="Helvetica Neue" panose="02000503000000020004" pitchFamily="2" charset="0"/>
              </a:rPr>
              <a:t>)</a:t>
            </a:r>
            <a:endParaRPr lang="en-US" sz="70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3" name="TextBox 2"/>
          <p:cNvSpPr txBox="1"/>
          <p:nvPr/>
        </p:nvSpPr>
        <p:spPr>
          <a:xfrm>
            <a:off x="428899" y="631332"/>
            <a:ext cx="7515519" cy="553998"/>
          </a:xfrm>
          <a:prstGeom prst="rect">
            <a:avLst/>
          </a:prstGeom>
          <a:solidFill>
            <a:schemeClr val="bg1"/>
          </a:solidFill>
          <a:ln>
            <a:noFill/>
          </a:ln>
        </p:spPr>
        <p:txBody>
          <a:bodyPr wrap="none" rtlCol="0">
            <a:spAutoFit/>
          </a:bodyPr>
          <a:lstStyle/>
          <a:p>
            <a:pPr marL="214313" indent="-214313" algn="l">
              <a:buFont typeface="Arial"/>
              <a:buChar char="•"/>
            </a:pPr>
            <a:r>
              <a:rPr lang="en-US" sz="1500" err="1">
                <a:solidFill>
                  <a:srgbClr val="163058"/>
                </a:solidFill>
                <a:latin typeface="+mj-lt"/>
                <a:cs typeface="Helvetica Neue"/>
              </a:rPr>
              <a:t>Outerlabel</a:t>
            </a:r>
            <a:r>
              <a:rPr lang="en-US" sz="1500">
                <a:solidFill>
                  <a:srgbClr val="163058"/>
                </a:solidFill>
                <a:latin typeface="+mj-lt"/>
                <a:cs typeface="Helvetica Neue"/>
              </a:rPr>
              <a:t> 100000, ELI 7, EL 329666/486732 and </a:t>
            </a:r>
            <a:r>
              <a:rPr lang="en-US" sz="1500" err="1">
                <a:solidFill>
                  <a:srgbClr val="163058"/>
                </a:solidFill>
                <a:latin typeface="+mj-lt"/>
                <a:cs typeface="Helvetica Neue"/>
              </a:rPr>
              <a:t>Innerlabel</a:t>
            </a:r>
            <a:r>
              <a:rPr lang="en-US" sz="1500">
                <a:solidFill>
                  <a:srgbClr val="163058"/>
                </a:solidFill>
                <a:latin typeface="+mj-lt"/>
                <a:cs typeface="Helvetica Neue"/>
              </a:rPr>
              <a:t> (VPN) 17 (S-bit set)</a:t>
            </a:r>
          </a:p>
          <a:p>
            <a:pPr marL="214313" indent="-214313" algn="l">
              <a:buFont typeface="Arial"/>
              <a:buChar char="•"/>
            </a:pPr>
            <a:r>
              <a:rPr lang="en-US" sz="1500">
                <a:solidFill>
                  <a:srgbClr val="163058"/>
                </a:solidFill>
                <a:latin typeface="+mj-lt"/>
                <a:cs typeface="Helvetica Neue"/>
              </a:rPr>
              <a:t>Only Entropy labels (EL) between </a:t>
            </a:r>
            <a:r>
              <a:rPr lang="en-US" sz="1500" err="1">
                <a:solidFill>
                  <a:srgbClr val="163058"/>
                </a:solidFill>
                <a:latin typeface="+mj-lt"/>
                <a:cs typeface="Helvetica Neue"/>
              </a:rPr>
              <a:t>Outerlabel</a:t>
            </a:r>
            <a:r>
              <a:rPr lang="en-US" sz="1500">
                <a:solidFill>
                  <a:srgbClr val="163058"/>
                </a:solidFill>
                <a:latin typeface="+mj-lt"/>
                <a:cs typeface="Helvetica Neue"/>
              </a:rPr>
              <a:t> and </a:t>
            </a:r>
            <a:r>
              <a:rPr lang="en-US" sz="1500" err="1">
                <a:solidFill>
                  <a:srgbClr val="163058"/>
                </a:solidFill>
                <a:latin typeface="+mj-lt"/>
                <a:cs typeface="Helvetica Neue"/>
              </a:rPr>
              <a:t>Innerlabel</a:t>
            </a:r>
            <a:r>
              <a:rPr lang="en-US" sz="1500">
                <a:solidFill>
                  <a:srgbClr val="163058"/>
                </a:solidFill>
                <a:latin typeface="+mj-lt"/>
                <a:cs typeface="Helvetica Neue"/>
              </a:rPr>
              <a:t> are unique for the flows</a:t>
            </a:r>
          </a:p>
        </p:txBody>
      </p:sp>
      <p:sp>
        <p:nvSpPr>
          <p:cNvPr id="5" name="Title 1">
            <a:extLst>
              <a:ext uri="{FF2B5EF4-FFF2-40B4-BE49-F238E27FC236}">
                <a16:creationId xmlns:a16="http://schemas.microsoft.com/office/drawing/2014/main" id="{B63BCBA7-A83D-424F-AE9E-42845E62FF27}"/>
              </a:ext>
            </a:extLst>
          </p:cNvPr>
          <p:cNvSpPr txBox="1">
            <a:spLocks/>
          </p:cNvSpPr>
          <p:nvPr/>
        </p:nvSpPr>
        <p:spPr>
          <a:xfrm>
            <a:off x="6996080" y="141383"/>
            <a:ext cx="1896675" cy="407733"/>
          </a:xfrm>
          <a:prstGeom prst="rect">
            <a:avLst/>
          </a:prstGeom>
          <a:noFill/>
          <a:ln>
            <a:solidFill>
              <a:schemeClr val="tx1"/>
            </a:solidFill>
            <a:prstDash val="solid"/>
          </a:ln>
        </p:spPr>
        <p:txBody>
          <a:bodyPr spcFirstLastPara="1" wrap="square" lIns="97625" tIns="48800" rIns="97625" bIns="48800" anchor="t" anchorCtr="0">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141313"/>
              </a:buClr>
              <a:buSzPts val="1800"/>
              <a:buFont typeface="Helvetica Neue"/>
              <a:buNone/>
              <a:defRPr sz="2500" b="0" i="0" u="none" strike="noStrike" cap="none">
                <a:solidFill>
                  <a:srgbClr val="141313"/>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r>
              <a:rPr lang="sv-SE" sz="1000" b="1" dirty="0" err="1">
                <a:latin typeface="+mj-lt"/>
              </a:rPr>
              <a:t>Entopy</a:t>
            </a:r>
            <a:r>
              <a:rPr lang="sv-SE" sz="1000" b="1" dirty="0">
                <a:latin typeface="+mj-lt"/>
              </a:rPr>
              <a:t> </a:t>
            </a:r>
            <a:r>
              <a:rPr lang="sv-SE" sz="1000" b="1" dirty="0" err="1">
                <a:latin typeface="+mj-lt"/>
              </a:rPr>
              <a:t>label</a:t>
            </a:r>
            <a:r>
              <a:rPr lang="sv-SE" sz="1000" b="1" dirty="0">
                <a:latin typeface="+mj-lt"/>
              </a:rPr>
              <a:t> </a:t>
            </a:r>
            <a:r>
              <a:rPr lang="sv-SE" sz="1000" b="1" dirty="0" err="1">
                <a:latin typeface="+mj-lt"/>
              </a:rPr>
              <a:t>indicator</a:t>
            </a:r>
            <a:r>
              <a:rPr lang="sv-SE" sz="1000" b="1" dirty="0">
                <a:latin typeface="+mj-lt"/>
              </a:rPr>
              <a:t> (ELI)</a:t>
            </a:r>
          </a:p>
          <a:p>
            <a:r>
              <a:rPr lang="sv-SE" sz="1000" b="1" dirty="0" err="1"/>
              <a:t>Entopy</a:t>
            </a:r>
            <a:r>
              <a:rPr lang="sv-SE" sz="1000" b="1" dirty="0"/>
              <a:t> </a:t>
            </a:r>
            <a:r>
              <a:rPr lang="sv-SE" sz="1000" b="1" dirty="0" err="1"/>
              <a:t>label</a:t>
            </a:r>
            <a:r>
              <a:rPr lang="sv-SE" sz="1000" b="1" dirty="0"/>
              <a:t> (EL)</a:t>
            </a:r>
            <a:endParaRPr lang="en-US" sz="1000" b="1" dirty="0">
              <a:latin typeface="+mj-lt"/>
            </a:endParaRPr>
          </a:p>
        </p:txBody>
      </p:sp>
    </p:spTree>
    <p:extLst>
      <p:ext uri="{BB962C8B-B14F-4D97-AF65-F5344CB8AC3E}">
        <p14:creationId xmlns:p14="http://schemas.microsoft.com/office/powerpoint/2010/main" val="34092053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99" y="127614"/>
            <a:ext cx="8229600" cy="650015"/>
          </a:xfrm>
        </p:spPr>
        <p:txBody>
          <a:bodyPr>
            <a:normAutofit/>
          </a:bodyPr>
          <a:lstStyle/>
          <a:p>
            <a:r>
              <a:rPr lang="sv-SE" err="1"/>
              <a:t>Details</a:t>
            </a:r>
            <a:r>
              <a:rPr lang="sv-SE"/>
              <a:t> ELI/EL </a:t>
            </a:r>
            <a:r>
              <a:rPr lang="sv-SE" err="1"/>
              <a:t>header</a:t>
            </a:r>
            <a:endParaRPr lang="en-US"/>
          </a:p>
        </p:txBody>
      </p:sp>
      <p:sp>
        <p:nvSpPr>
          <p:cNvPr id="55" name="TextBox 54"/>
          <p:cNvSpPr txBox="1"/>
          <p:nvPr/>
        </p:nvSpPr>
        <p:spPr>
          <a:xfrm>
            <a:off x="256255" y="777629"/>
            <a:ext cx="4229423" cy="3520194"/>
          </a:xfrm>
          <a:prstGeom prst="rect">
            <a:avLst/>
          </a:prstGeom>
          <a:solidFill>
            <a:schemeClr val="bg1"/>
          </a:solidFill>
          <a:ln>
            <a:solidFill>
              <a:schemeClr val="tx1"/>
            </a:solidFill>
            <a:prstDash val="sysDot"/>
          </a:ln>
        </p:spPr>
        <p:txBody>
          <a:bodyPr wrap="square" rtlCol="0">
            <a:spAutoFit/>
          </a:bodyPr>
          <a:lstStyle/>
          <a:p>
            <a:pPr algn="l"/>
            <a:r>
              <a:rPr lang="en-US"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a:t>
            </a:r>
            <a:r>
              <a:rPr lang="sv-SE" sz="675">
                <a:latin typeface="Helvetica Neue" panose="02000503000000020004" pitchFamily="2" charset="0"/>
                <a:ea typeface="Helvetica Neue" panose="02000503000000020004" pitchFamily="2" charset="0"/>
                <a:cs typeface="Helvetica Neue" panose="02000503000000020004" pitchFamily="2" charset="0"/>
              </a:rPr>
              <a:t>)</a:t>
            </a:r>
            <a:endParaRPr lang="en-US" sz="675">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675">
                <a:latin typeface="Helvetica Neue" panose="02000503000000020004" pitchFamily="2" charset="0"/>
                <a:ea typeface="Helvetica Neue" panose="02000503000000020004" pitchFamily="2" charset="0"/>
                <a:cs typeface="Helvetica Neue" panose="02000503000000020004" pitchFamily="2" charset="0"/>
              </a:rPr>
              <a:t>Ethernet II, </a:t>
            </a:r>
            <a:r>
              <a:rPr lang="en-US" sz="675" err="1">
                <a:latin typeface="Helvetica Neue" panose="02000503000000020004" pitchFamily="2" charset="0"/>
                <a:ea typeface="Helvetica Neue" panose="02000503000000020004" pitchFamily="2" charset="0"/>
                <a:cs typeface="Helvetica Neue" panose="02000503000000020004" pitchFamily="2" charset="0"/>
              </a:rPr>
              <a:t>Src</a:t>
            </a:r>
            <a:r>
              <a:rPr lang="en-US" sz="675">
                <a:latin typeface="Helvetica Neue" panose="02000503000000020004" pitchFamily="2" charset="0"/>
                <a:ea typeface="Helvetica Neue" panose="02000503000000020004" pitchFamily="2" charset="0"/>
                <a:cs typeface="Helvetica Neue" panose="02000503000000020004" pitchFamily="2" charset="0"/>
              </a:rPr>
              <a:t>: a8:d0:e5:5d:37:60, </a:t>
            </a:r>
            <a:r>
              <a:rPr lang="en-US" sz="675" err="1">
                <a:latin typeface="Helvetica Neue" panose="02000503000000020004" pitchFamily="2" charset="0"/>
                <a:ea typeface="Helvetica Neue" panose="02000503000000020004" pitchFamily="2" charset="0"/>
                <a:cs typeface="Helvetica Neue" panose="02000503000000020004" pitchFamily="2" charset="0"/>
              </a:rPr>
              <a:t>Dst</a:t>
            </a:r>
            <a:r>
              <a:rPr lang="en-US" sz="675">
                <a:latin typeface="Helvetica Neue" panose="02000503000000020004" pitchFamily="2" charset="0"/>
                <a:ea typeface="Helvetica Neue" panose="02000503000000020004" pitchFamily="2" charset="0"/>
                <a:cs typeface="Helvetica Neue" panose="02000503000000020004" pitchFamily="2" charset="0"/>
              </a:rPr>
              <a:t>: 28:99:3a:06:37:23</a:t>
            </a:r>
          </a:p>
          <a:p>
            <a:pPr algn="l"/>
            <a:r>
              <a:rPr lang="en-US"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a:t>
            </a:r>
            <a:r>
              <a:rPr lang="sv-SE" sz="675">
                <a:latin typeface="Helvetica Neue" panose="02000503000000020004" pitchFamily="2" charset="0"/>
                <a:ea typeface="Helvetica Neue" panose="02000503000000020004" pitchFamily="2" charset="0"/>
                <a:cs typeface="Helvetica Neue" panose="02000503000000020004" pitchFamily="2" charset="0"/>
              </a:rPr>
              <a:t>)</a:t>
            </a:r>
            <a:endParaRPr lang="en-US" sz="675">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675" err="1">
                <a:latin typeface="Helvetica Neue" panose="02000503000000020004" pitchFamily="2" charset="0"/>
                <a:ea typeface="Helvetica Neue" panose="02000503000000020004" pitchFamily="2" charset="0"/>
                <a:cs typeface="Helvetica Neue" panose="02000503000000020004" pitchFamily="2" charset="0"/>
              </a:rPr>
              <a:t>MultiProtocol</a:t>
            </a:r>
            <a:r>
              <a:rPr lang="en-US" sz="675">
                <a:latin typeface="Helvetica Neue" panose="02000503000000020004" pitchFamily="2" charset="0"/>
                <a:ea typeface="Helvetica Neue" panose="02000503000000020004" pitchFamily="2" charset="0"/>
                <a:cs typeface="Helvetica Neue" panose="02000503000000020004" pitchFamily="2" charset="0"/>
              </a:rPr>
              <a:t> Label Switching Header, Label: 100000, </a:t>
            </a:r>
            <a:r>
              <a:rPr lang="en-US" sz="675" err="1">
                <a:latin typeface="Helvetica Neue" panose="02000503000000020004" pitchFamily="2" charset="0"/>
                <a:ea typeface="Helvetica Neue" panose="02000503000000020004" pitchFamily="2" charset="0"/>
                <a:cs typeface="Helvetica Neue" panose="02000503000000020004" pitchFamily="2" charset="0"/>
              </a:rPr>
              <a:t>Exp</a:t>
            </a:r>
            <a:r>
              <a:rPr lang="en-US" sz="675">
                <a:latin typeface="Helvetica Neue" panose="02000503000000020004" pitchFamily="2" charset="0"/>
                <a:ea typeface="Helvetica Neue" panose="02000503000000020004" pitchFamily="2" charset="0"/>
                <a:cs typeface="Helvetica Neue" panose="02000503000000020004" pitchFamily="2" charset="0"/>
              </a:rPr>
              <a:t>: 0, S: 0, TTL: 255</a:t>
            </a:r>
          </a:p>
          <a:p>
            <a:pPr algn="l"/>
            <a:r>
              <a:rPr lang="de-DE" sz="675">
                <a:latin typeface="Helvetica Neue" panose="02000503000000020004" pitchFamily="2" charset="0"/>
                <a:ea typeface="Helvetica Neue" panose="02000503000000020004" pitchFamily="2" charset="0"/>
                <a:cs typeface="Helvetica Neue" panose="02000503000000020004" pitchFamily="2" charset="0"/>
              </a:rPr>
              <a:t>    0001 1000 0110 1010 0000 .... .... .... = MPLS Label: 100000</a:t>
            </a:r>
          </a:p>
          <a:p>
            <a:pPr algn="l"/>
            <a:r>
              <a:rPr lang="de-DE" sz="675">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cs-CZ" sz="675">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cs-CZ"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Switching</a:t>
            </a:r>
            <a:r>
              <a:rPr lang="cs-CZ"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a:t>
            </a:r>
            <a:r>
              <a:rPr lang="cs-CZ"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Header</a:t>
            </a:r>
            <a:r>
              <a:rPr lang="cs-CZ"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Label: 7 (</a:t>
            </a:r>
            <a:r>
              <a:rPr lang="cs-CZ"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Entropy</a:t>
            </a:r>
            <a:r>
              <a:rPr lang="cs-CZ"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Indicator</a:t>
            </a:r>
            <a:r>
              <a:rPr lang="cs-CZ"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(ELI)), Exp: 0, S: 0, TTL: 255</a:t>
            </a:r>
          </a:p>
          <a:p>
            <a:pPr algn="l"/>
            <a:r>
              <a:rPr lang="de-DE"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0000 0000 0000 0000 0111 .... .... .... = MPLS Label: </a:t>
            </a:r>
            <a:r>
              <a:rPr lang="de-DE"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Entropy</a:t>
            </a:r>
            <a:r>
              <a:rPr lang="de-DE"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Label </a:t>
            </a:r>
            <a:r>
              <a:rPr lang="de-DE" sz="675"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Indicator</a:t>
            </a:r>
            <a:r>
              <a:rPr lang="de-DE" sz="675"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(ELI) (7)</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cs-CZ"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cs-CZ" sz="675"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Switching</a:t>
            </a:r>
            <a:r>
              <a:rPr lang="cs-CZ" sz="675"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a:t>
            </a:r>
            <a:r>
              <a:rPr lang="cs-CZ" sz="675" b="1"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Header</a:t>
            </a:r>
            <a:r>
              <a:rPr lang="cs-CZ" sz="675"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Label: 975710, Exp: 0, S: 0, TTL: 0</a:t>
            </a:r>
          </a:p>
          <a:p>
            <a:pPr algn="l"/>
            <a:r>
              <a:rPr lang="cs-CZ" sz="675" b="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1110 1110 0011 0101 1110 .... .... .... = MPLS Label: 975710</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mr-IN" sz="675">
                <a:solidFill>
                  <a:schemeClr val="tx1"/>
                </a:solidFill>
                <a:latin typeface="Helvetica Neue" panose="02000503000000020004" pitchFamily="2" charset="0"/>
                <a:ea typeface="Helvetica Neue" panose="02000503000000020004" pitchFamily="2" charset="0"/>
              </a:rPr>
              <a:t>    .... .... .... .... .... .... 0000 0000 = MPLS TTL: 0</a:t>
            </a:r>
          </a:p>
          <a:p>
            <a:pPr algn="l"/>
            <a:r>
              <a:rPr lang="en-US" sz="675" err="1">
                <a:latin typeface="Helvetica Neue" panose="02000503000000020004" pitchFamily="2" charset="0"/>
                <a:ea typeface="Helvetica Neue" panose="02000503000000020004" pitchFamily="2" charset="0"/>
                <a:cs typeface="Helvetica Neue" panose="02000503000000020004" pitchFamily="2" charset="0"/>
              </a:rPr>
              <a:t>MultiProtocol</a:t>
            </a:r>
            <a:r>
              <a:rPr lang="en-US" sz="675">
                <a:latin typeface="Helvetica Neue" panose="02000503000000020004" pitchFamily="2" charset="0"/>
                <a:ea typeface="Helvetica Neue" panose="02000503000000020004" pitchFamily="2" charset="0"/>
                <a:cs typeface="Helvetica Neue" panose="02000503000000020004" pitchFamily="2" charset="0"/>
              </a:rPr>
              <a:t> Label Switching Header, Label: 17, </a:t>
            </a:r>
            <a:r>
              <a:rPr lang="en-US" sz="675" err="1">
                <a:latin typeface="Helvetica Neue" panose="02000503000000020004" pitchFamily="2" charset="0"/>
                <a:ea typeface="Helvetica Neue" panose="02000503000000020004" pitchFamily="2" charset="0"/>
                <a:cs typeface="Helvetica Neue" panose="02000503000000020004" pitchFamily="2" charset="0"/>
              </a:rPr>
              <a:t>Exp</a:t>
            </a:r>
            <a:r>
              <a:rPr lang="en-US" sz="675">
                <a:latin typeface="Helvetica Neue" panose="02000503000000020004" pitchFamily="2" charset="0"/>
                <a:ea typeface="Helvetica Neue" panose="02000503000000020004" pitchFamily="2" charset="0"/>
                <a:cs typeface="Helvetica Neue" panose="02000503000000020004" pitchFamily="2" charset="0"/>
              </a:rPr>
              <a:t>: 0, S: 1, TTL: 255</a:t>
            </a:r>
          </a:p>
          <a:p>
            <a:pPr algn="l"/>
            <a:r>
              <a:rPr lang="de-DE" sz="675">
                <a:latin typeface="Helvetica Neue" panose="02000503000000020004" pitchFamily="2" charset="0"/>
                <a:ea typeface="Helvetica Neue" panose="02000503000000020004" pitchFamily="2" charset="0"/>
                <a:cs typeface="Helvetica Neue" panose="02000503000000020004" pitchFamily="2" charset="0"/>
              </a:rPr>
              <a:t>    0000 0000 0000 0001 0001 .... .... .... = MPLS Label: 17</a:t>
            </a:r>
          </a:p>
          <a:p>
            <a:pPr algn="l"/>
            <a:r>
              <a:rPr lang="de-DE" sz="675">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latin typeface="Helvetica Neue" panose="02000503000000020004" pitchFamily="2" charset="0"/>
                <a:ea typeface="Helvetica Neue" panose="02000503000000020004" pitchFamily="2" charset="0"/>
                <a:cs typeface="Helvetica Neue" panose="02000503000000020004" pitchFamily="2" charset="0"/>
              </a:rPr>
              <a:t>    .... .... .... .... .... ...1 .... .... = MPLS Bottom Of Label Stack: 1</a:t>
            </a:r>
          </a:p>
          <a:p>
            <a:pPr algn="l"/>
            <a:r>
              <a:rPr lang="cs-CZ" sz="675">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a:latin typeface="Helvetica Neue" panose="02000503000000020004" pitchFamily="2" charset="0"/>
                <a:ea typeface="Helvetica Neue" panose="02000503000000020004" pitchFamily="2" charset="0"/>
                <a:cs typeface="Helvetica Neue" panose="02000503000000020004" pitchFamily="2" charset="0"/>
              </a:rPr>
              <a:t>(...)</a:t>
            </a:r>
          </a:p>
          <a:p>
            <a:pPr algn="l"/>
            <a:r>
              <a:rPr lang="en-US" sz="675">
                <a:latin typeface="Helvetica Neue" panose="02000503000000020004" pitchFamily="2" charset="0"/>
                <a:ea typeface="Helvetica Neue" panose="02000503000000020004" pitchFamily="2" charset="0"/>
                <a:cs typeface="Helvetica Neue" panose="02000503000000020004" pitchFamily="2" charset="0"/>
              </a:rPr>
              <a:t>Ethernet II, </a:t>
            </a:r>
            <a:r>
              <a:rPr lang="en-US" sz="675" err="1">
                <a:latin typeface="Helvetica Neue" panose="02000503000000020004" pitchFamily="2" charset="0"/>
                <a:ea typeface="Helvetica Neue" panose="02000503000000020004" pitchFamily="2" charset="0"/>
                <a:cs typeface="Helvetica Neue" panose="02000503000000020004" pitchFamily="2" charset="0"/>
              </a:rPr>
              <a:t>Src</a:t>
            </a:r>
            <a:r>
              <a:rPr lang="en-US" sz="675">
                <a:latin typeface="Helvetica Neue" panose="02000503000000020004" pitchFamily="2" charset="0"/>
                <a:ea typeface="Helvetica Neue" panose="02000503000000020004" pitchFamily="2" charset="0"/>
                <a:cs typeface="Helvetica Neue" panose="02000503000000020004" pitchFamily="2" charset="0"/>
              </a:rPr>
              <a:t>: 00:1c:73:21:11:4a, </a:t>
            </a:r>
            <a:r>
              <a:rPr lang="en-US" sz="675" err="1">
                <a:latin typeface="Helvetica Neue" panose="02000503000000020004" pitchFamily="2" charset="0"/>
                <a:ea typeface="Helvetica Neue" panose="02000503000000020004" pitchFamily="2" charset="0"/>
                <a:cs typeface="Helvetica Neue" panose="02000503000000020004" pitchFamily="2" charset="0"/>
              </a:rPr>
              <a:t>Dst</a:t>
            </a:r>
            <a:r>
              <a:rPr lang="en-US" sz="675">
                <a:latin typeface="Helvetica Neue" panose="02000503000000020004" pitchFamily="2" charset="0"/>
                <a:ea typeface="Helvetica Neue" panose="02000503000000020004" pitchFamily="2" charset="0"/>
                <a:cs typeface="Helvetica Neue" panose="02000503000000020004" pitchFamily="2" charset="0"/>
              </a:rPr>
              <a:t>: 00:1c:73:68:59:a7</a:t>
            </a:r>
          </a:p>
          <a:p>
            <a:pPr algn="l"/>
            <a:r>
              <a:rPr lang="it-IT"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a:t>
            </a:r>
            <a:r>
              <a:rPr lang="sv-SE" sz="675">
                <a:latin typeface="Helvetica Neue" panose="02000503000000020004" pitchFamily="2" charset="0"/>
                <a:ea typeface="Helvetica Neue" panose="02000503000000020004" pitchFamily="2" charset="0"/>
                <a:cs typeface="Helvetica Neue" panose="02000503000000020004" pitchFamily="2" charset="0"/>
              </a:rPr>
              <a:t>)</a:t>
            </a:r>
            <a:endParaRPr lang="it-IT" sz="675">
              <a:latin typeface="Helvetica Neue" panose="02000503000000020004" pitchFamily="2" charset="0"/>
              <a:ea typeface="Helvetica Neue" panose="02000503000000020004" pitchFamily="2" charset="0"/>
              <a:cs typeface="Helvetica Neue" panose="02000503000000020004" pitchFamily="2" charset="0"/>
            </a:endParaRPr>
          </a:p>
          <a:p>
            <a:pPr algn="l"/>
            <a:r>
              <a:rPr lang="it-IT" sz="675">
                <a:latin typeface="Helvetica Neue" panose="02000503000000020004" pitchFamily="2" charset="0"/>
                <a:ea typeface="Helvetica Neue" panose="02000503000000020004" pitchFamily="2" charset="0"/>
                <a:cs typeface="Helvetica Neue" panose="02000503000000020004" pitchFamily="2" charset="0"/>
              </a:rPr>
              <a:t>802.1Q Virtual LAN, PRI: 0, DEI: 0, ID: 512</a:t>
            </a:r>
          </a:p>
          <a:p>
            <a:pPr algn="l"/>
            <a:r>
              <a:rPr lang="it-IT"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a:t>
            </a:r>
            <a:r>
              <a:rPr lang="sv-SE" sz="675">
                <a:latin typeface="Helvetica Neue" panose="02000503000000020004" pitchFamily="2" charset="0"/>
                <a:ea typeface="Helvetica Neue" panose="02000503000000020004" pitchFamily="2" charset="0"/>
                <a:cs typeface="Helvetica Neue" panose="02000503000000020004" pitchFamily="2" charset="0"/>
              </a:rPr>
              <a:t>)</a:t>
            </a:r>
            <a:endParaRPr lang="it-IT" sz="675">
              <a:latin typeface="Helvetica Neue" panose="02000503000000020004" pitchFamily="2" charset="0"/>
              <a:ea typeface="Helvetica Neue" panose="02000503000000020004" pitchFamily="2" charset="0"/>
              <a:cs typeface="Helvetica Neue" panose="02000503000000020004" pitchFamily="2" charset="0"/>
            </a:endParaRPr>
          </a:p>
          <a:p>
            <a:pPr algn="l"/>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Internet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Protocol</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Version 4,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88.88.88.8,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88.88.88.1</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l"/>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Control</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Protocol,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Port: 45714,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Port: 5900,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Seq</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96417,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Ack</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1, Len: 524</a:t>
            </a:r>
          </a:p>
          <a:p>
            <a:pPr algn="l"/>
            <a:r>
              <a:rPr lang="sv-SE"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a:t>
            </a:r>
            <a:r>
              <a:rPr lang="sv-SE" sz="675">
                <a:latin typeface="Helvetica Neue" panose="02000503000000020004" pitchFamily="2" charset="0"/>
                <a:ea typeface="Helvetica Neue" panose="02000503000000020004" pitchFamily="2" charset="0"/>
                <a:cs typeface="Helvetica Neue" panose="02000503000000020004" pitchFamily="2" charset="0"/>
              </a:rPr>
              <a:t>)</a:t>
            </a:r>
            <a:r>
              <a:rPr lang="mr-IN" sz="675">
                <a:latin typeface="Helvetica Neue" panose="02000503000000020004" pitchFamily="2" charset="0"/>
                <a:ea typeface="Helvetica Neue" panose="02000503000000020004" pitchFamily="2" charset="0"/>
              </a:rPr>
              <a:t>   </a:t>
            </a:r>
            <a:endParaRPr lang="en-US" sz="675">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p:cNvSpPr txBox="1"/>
          <p:nvPr/>
        </p:nvSpPr>
        <p:spPr>
          <a:xfrm>
            <a:off x="4658322" y="777629"/>
            <a:ext cx="4229423" cy="3520194"/>
          </a:xfrm>
          <a:prstGeom prst="rect">
            <a:avLst/>
          </a:prstGeom>
          <a:solidFill>
            <a:schemeClr val="bg1"/>
          </a:solidFill>
          <a:ln>
            <a:solidFill>
              <a:schemeClr val="tx1"/>
            </a:solidFill>
            <a:prstDash val="sysDot"/>
          </a:ln>
        </p:spPr>
        <p:txBody>
          <a:bodyPr wrap="square" rtlCol="0">
            <a:spAutoFit/>
          </a:bodyPr>
          <a:lstStyle/>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mr-IN" sz="675">
                <a:solidFill>
                  <a:schemeClr val="tx1"/>
                </a:solidFill>
                <a:latin typeface="Helvetica Neue" panose="02000503000000020004" pitchFamily="2" charset="0"/>
                <a:ea typeface="Helvetica Neue" panose="02000503000000020004" pitchFamily="2" charset="0"/>
              </a:rPr>
              <a:t>…</a:t>
            </a:r>
            <a:r>
              <a:rPr lang="sv-S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endPar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Ethernet II,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a8:d0:e5:5d:37:60,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28:99:3a:06:37:23</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mr-IN" sz="675">
                <a:solidFill>
                  <a:schemeClr val="tx1"/>
                </a:solidFill>
                <a:latin typeface="Helvetica Neue" panose="02000503000000020004" pitchFamily="2" charset="0"/>
                <a:ea typeface="Helvetica Neue" panose="02000503000000020004" pitchFamily="2" charset="0"/>
              </a:rPr>
              <a:t>…</a:t>
            </a:r>
            <a:r>
              <a:rPr lang="sv-S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endPar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l"/>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Label Switching Header, Label: 100000,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Exp</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 S: 0, TTL: 255</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0001 1000 0110 1010 0000 .... .... .... = MPLS Label: 100000</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cs-CZ"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Switching</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Header</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7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Entropy</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Indicator</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(ELI)), Exp: 0, S: 0, TTL: 255</a:t>
            </a:r>
          </a:p>
          <a:p>
            <a:pPr algn="l"/>
            <a:r>
              <a:rPr lang="de-DE"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0000 0000 0000 0000 0111 .... .... .... = MPLS Label: </a:t>
            </a:r>
            <a:r>
              <a:rPr lang="de-DE"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Entropy</a:t>
            </a:r>
            <a:r>
              <a:rPr lang="de-DE"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a:t>
            </a:r>
            <a:r>
              <a:rPr lang="de-DE"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Indicator</a:t>
            </a:r>
            <a:r>
              <a:rPr lang="de-DE"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(ELI) (7)</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cs-CZ"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Switching</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a:t>
            </a:r>
            <a:r>
              <a:rPr lang="cs-CZ" sz="675"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Header</a:t>
            </a:r>
            <a:r>
              <a:rPr lang="cs-CZ"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735042, Exp: 0, S: 0, TTL: 0</a:t>
            </a:r>
          </a:p>
          <a:p>
            <a:pPr algn="l"/>
            <a:r>
              <a:rPr lang="de-DE" sz="675"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1011 0011 0111 0100 0010 .... .... .... = MPLS Label: 735042</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mr-IN" sz="675">
                <a:solidFill>
                  <a:schemeClr val="tx1"/>
                </a:solidFill>
                <a:latin typeface="Helvetica Neue" panose="02000503000000020004" pitchFamily="2" charset="0"/>
                <a:ea typeface="Helvetica Neue" panose="02000503000000020004" pitchFamily="2" charset="0"/>
              </a:rPr>
              <a:t>    .... .... .... .... .... .... 0000 0000 = MPLS TTL: 0</a:t>
            </a:r>
          </a:p>
          <a:p>
            <a:pPr algn="l"/>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Label Switching Header, Label: 17,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Exp</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 S: 1, TTL: 255</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0000 0000 0000 0001 0001 .... .... .... = MPLS Label: 17</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...1 .... .... = MPLS Bottom Of Label Stack: 1</a:t>
            </a:r>
          </a:p>
          <a:p>
            <a:pPr algn="l"/>
            <a:r>
              <a:rPr lang="cs-CZ"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cs-CZ"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l"/>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Ethernet II,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00:1c:73:21:11:4a, </a:t>
            </a:r>
            <a:r>
              <a:rPr lang="en-US"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00:1c:73:68:59:a7</a:t>
            </a:r>
          </a:p>
          <a:p>
            <a:pPr algn="l"/>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mr-IN" sz="675">
                <a:solidFill>
                  <a:schemeClr val="tx1"/>
                </a:solidFill>
                <a:latin typeface="Helvetica Neue" panose="02000503000000020004" pitchFamily="2" charset="0"/>
                <a:ea typeface="Helvetica Neue" panose="02000503000000020004" pitchFamily="2" charset="0"/>
              </a:rPr>
              <a:t>…</a:t>
            </a:r>
            <a:r>
              <a:rPr lang="sv-S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endPar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l"/>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802.1Q Virtual LAN, PRI: 0, DEI: 0, ID: 512</a:t>
            </a:r>
          </a:p>
          <a:p>
            <a:pPr algn="l"/>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r>
              <a:rPr lang="mr-IN" sz="675">
                <a:solidFill>
                  <a:schemeClr val="tx1"/>
                </a:solidFill>
                <a:latin typeface="Helvetica Neue" panose="02000503000000020004" pitchFamily="2" charset="0"/>
                <a:ea typeface="Helvetica Neue" panose="02000503000000020004" pitchFamily="2" charset="0"/>
              </a:rPr>
              <a:t>…</a:t>
            </a:r>
            <a:r>
              <a:rPr lang="sv-S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endPar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algn="l"/>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Internet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Protocol</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Version 4,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88.8.8.8, </a:t>
            </a:r>
            <a:r>
              <a:rPr lang="it-IT" sz="675"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it-IT"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88.8.8.1</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l"/>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Transmission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Control</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Protocol,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Src</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Port: 45902,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Dst</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Port: 5902,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Seq</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34061, </a:t>
            </a:r>
            <a:r>
              <a:rPr lang="de-DE" sz="675" b="1"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Ack</a:t>
            </a:r>
            <a:r>
              <a:rPr lang="de-DE" sz="675"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1, Len: 524</a:t>
            </a:r>
          </a:p>
          <a:p>
            <a:pPr algn="l"/>
            <a:r>
              <a:rPr lang="de-DE" sz="675">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a:p>
            <a:pPr algn="l"/>
            <a:endParaRPr lang="en-US" sz="675">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688931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73"/>
          <p:cNvSpPr txBox="1">
            <a:spLocks noGrp="1"/>
          </p:cNvSpPr>
          <p:nvPr>
            <p:ph type="title"/>
          </p:nvPr>
        </p:nvSpPr>
        <p:spPr>
          <a:xfrm>
            <a:off x="337224" y="254564"/>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a:t>Where did it start</a:t>
            </a:r>
            <a:endParaRPr/>
          </a:p>
        </p:txBody>
      </p:sp>
      <p:sp>
        <p:nvSpPr>
          <p:cNvPr id="480" name="Google Shape;480;p73"/>
          <p:cNvSpPr txBox="1"/>
          <p:nvPr/>
        </p:nvSpPr>
        <p:spPr>
          <a:xfrm>
            <a:off x="457297" y="687369"/>
            <a:ext cx="4219048" cy="3915628"/>
          </a:xfrm>
          <a:prstGeom prst="rect">
            <a:avLst/>
          </a:prstGeom>
          <a:noFill/>
          <a:ln>
            <a:noFill/>
          </a:ln>
        </p:spPr>
        <p:txBody>
          <a:bodyPr spcFirstLastPara="1" wrap="square" lIns="91425" tIns="45700" rIns="91425" bIns="45700" anchor="t" anchorCtr="0">
            <a:noAutofit/>
          </a:bodyPr>
          <a:lstStyle/>
          <a:p>
            <a:pPr marL="285750" marR="0" lvl="0" indent="-285750" algn="l" rtl="0">
              <a:spcBef>
                <a:spcPts val="0"/>
              </a:spcBef>
              <a:spcAft>
                <a:spcPts val="0"/>
              </a:spcAft>
              <a:buClr>
                <a:srgbClr val="888888"/>
              </a:buClr>
              <a:buSzPts val="1400"/>
              <a:buFont typeface="Arial" panose="020B0604020202020204" pitchFamily="34" charset="0"/>
              <a:buChar char="•"/>
            </a:pPr>
            <a:endParaRPr lang="en-US" sz="1400" b="1" dirty="0">
              <a:solidFill>
                <a:srgbClr val="141313"/>
              </a:solidFill>
              <a:latin typeface="Helvetica Neue"/>
              <a:ea typeface="Helvetica Neue"/>
              <a:cs typeface="Helvetica Neue"/>
              <a:sym typeface="Helvetica Neue"/>
            </a:endParaRPr>
          </a:p>
          <a:p>
            <a:pPr marR="0" lvl="0" algn="l" rtl="0">
              <a:spcBef>
                <a:spcPts val="0"/>
              </a:spcBef>
              <a:spcAft>
                <a:spcPts val="0"/>
              </a:spcAft>
              <a:buClr>
                <a:srgbClr val="888888"/>
              </a:buClr>
              <a:buSzPts val="1400"/>
            </a:pPr>
            <a:r>
              <a:rPr lang="en-US" sz="1600" b="1" dirty="0">
                <a:solidFill>
                  <a:srgbClr val="141313"/>
                </a:solidFill>
                <a:latin typeface="Helvetica Neue"/>
                <a:ea typeface="Helvetica Neue"/>
                <a:cs typeface="Helvetica Neue"/>
                <a:sym typeface="Helvetica Neue"/>
              </a:rPr>
              <a:t>“There are many types…”</a:t>
            </a:r>
          </a:p>
          <a:p>
            <a:pPr marL="285750" marR="0" lvl="0" indent="-285750" algn="l" rtl="0">
              <a:spcBef>
                <a:spcPts val="0"/>
              </a:spcBef>
              <a:spcAft>
                <a:spcPts val="0"/>
              </a:spcAft>
              <a:buClr>
                <a:srgbClr val="888888"/>
              </a:buClr>
              <a:buSzPts val="1400"/>
              <a:buFont typeface="Arial" panose="020B0604020202020204" pitchFamily="34" charset="0"/>
              <a:buChar char="•"/>
            </a:pPr>
            <a:r>
              <a:rPr lang="en-US" dirty="0">
                <a:solidFill>
                  <a:srgbClr val="141313"/>
                </a:solidFill>
                <a:latin typeface="Helvetica Neue"/>
                <a:ea typeface="Helvetica Neue"/>
                <a:cs typeface="Helvetica Neue"/>
                <a:sym typeface="Helvetica Neue"/>
              </a:rPr>
              <a:t>Perhaps needed, but honestly </a:t>
            </a:r>
            <a:r>
              <a:rPr lang="en-US" dirty="0" err="1">
                <a:solidFill>
                  <a:srgbClr val="141313"/>
                </a:solidFill>
                <a:latin typeface="Helvetica Neue"/>
                <a:ea typeface="Helvetica Neue"/>
                <a:cs typeface="Helvetica Neue"/>
                <a:sym typeface="Helvetica Neue"/>
              </a:rPr>
              <a:t>mucho</a:t>
            </a:r>
            <a:r>
              <a:rPr lang="en-US" dirty="0">
                <a:solidFill>
                  <a:srgbClr val="141313"/>
                </a:solidFill>
                <a:latin typeface="Helvetica Neue"/>
                <a:ea typeface="Helvetica Neue"/>
                <a:cs typeface="Helvetica Neue"/>
                <a:sym typeface="Helvetica Neue"/>
              </a:rPr>
              <a:t> politics going on between vendors</a:t>
            </a:r>
          </a:p>
          <a:p>
            <a:pPr marL="285750" marR="0" lvl="0" indent="-285750" algn="l" rtl="0">
              <a:spcBef>
                <a:spcPts val="0"/>
              </a:spcBef>
              <a:spcAft>
                <a:spcPts val="0"/>
              </a:spcAft>
              <a:buClr>
                <a:srgbClr val="888888"/>
              </a:buClr>
              <a:buSzPts val="1400"/>
              <a:buFont typeface="Arial" panose="020B0604020202020204" pitchFamily="34" charset="0"/>
              <a:buChar char="•"/>
            </a:pPr>
            <a:r>
              <a:rPr lang="en-US" dirty="0">
                <a:solidFill>
                  <a:srgbClr val="141313"/>
                </a:solidFill>
                <a:latin typeface="Helvetica Neue"/>
                <a:ea typeface="Helvetica Neue"/>
                <a:cs typeface="Helvetica Neue"/>
                <a:sym typeface="Helvetica Neue"/>
              </a:rPr>
              <a:t>Customers pain to solve the vendor </a:t>
            </a:r>
            <a:r>
              <a:rPr lang="en-US" dirty="0" err="1">
                <a:solidFill>
                  <a:srgbClr val="141313"/>
                </a:solidFill>
                <a:latin typeface="Helvetica Neue"/>
                <a:ea typeface="Helvetica Neue"/>
                <a:cs typeface="Helvetica Neue"/>
                <a:sym typeface="Helvetica Neue"/>
              </a:rPr>
              <a:t>interopability</a:t>
            </a:r>
            <a:endParaRPr lang="en-US" dirty="0">
              <a:solidFill>
                <a:srgbClr val="141313"/>
              </a:solidFill>
              <a:latin typeface="Helvetica Neue"/>
              <a:ea typeface="Helvetica Neue"/>
              <a:cs typeface="Helvetica Neue"/>
              <a:sym typeface="Helvetica Neue"/>
            </a:endParaRPr>
          </a:p>
          <a:p>
            <a:pPr marL="285750" marR="0" lvl="0" indent="-285750" algn="l" rtl="0">
              <a:spcBef>
                <a:spcPts val="0"/>
              </a:spcBef>
              <a:spcAft>
                <a:spcPts val="0"/>
              </a:spcAft>
              <a:buClr>
                <a:srgbClr val="888888"/>
              </a:buClr>
              <a:buSzPts val="1400"/>
              <a:buFont typeface="Arial" panose="020B0604020202020204" pitchFamily="34" charset="0"/>
              <a:buChar char="•"/>
            </a:pPr>
            <a:r>
              <a:rPr lang="en-US" dirty="0">
                <a:solidFill>
                  <a:srgbClr val="141313"/>
                </a:solidFill>
                <a:latin typeface="Helvetica Neue"/>
                <a:ea typeface="Helvetica Neue"/>
                <a:cs typeface="Helvetica Neue"/>
                <a:sym typeface="Helvetica Neue"/>
              </a:rPr>
              <a:t>Learning and rollout based on hard learn lesson(s)…</a:t>
            </a:r>
          </a:p>
          <a:p>
            <a:pPr marL="285750" marR="0" lvl="0" indent="-285750" algn="l" rtl="0">
              <a:spcBef>
                <a:spcPts val="0"/>
              </a:spcBef>
              <a:spcAft>
                <a:spcPts val="0"/>
              </a:spcAft>
              <a:buClr>
                <a:srgbClr val="888888"/>
              </a:buClr>
              <a:buSzPts val="1400"/>
              <a:buFont typeface="Arial" panose="020B0604020202020204" pitchFamily="34" charset="0"/>
              <a:buChar char="•"/>
            </a:pPr>
            <a:endParaRPr lang="en-US" dirty="0">
              <a:solidFill>
                <a:srgbClr val="141313"/>
              </a:solidFill>
              <a:latin typeface="Helvetica Neue"/>
              <a:ea typeface="Helvetica Neue"/>
              <a:cs typeface="Helvetica Neue"/>
              <a:sym typeface="Helvetica Neue"/>
            </a:endParaRPr>
          </a:p>
          <a:p>
            <a:pPr marL="285750" marR="0" lvl="0" indent="-285750" algn="l" rtl="0">
              <a:spcBef>
                <a:spcPts val="0"/>
              </a:spcBef>
              <a:spcAft>
                <a:spcPts val="0"/>
              </a:spcAft>
              <a:buClr>
                <a:srgbClr val="888888"/>
              </a:buClr>
              <a:buSzPts val="1400"/>
              <a:buFont typeface="Arial" panose="020B0604020202020204" pitchFamily="34" charset="0"/>
              <a:buChar char="•"/>
            </a:pPr>
            <a:endParaRPr lang="en-US" dirty="0">
              <a:solidFill>
                <a:srgbClr val="141313"/>
              </a:solidFill>
              <a:latin typeface="Helvetica Neue"/>
              <a:ea typeface="Helvetica Neue"/>
              <a:cs typeface="Helvetica Neue"/>
              <a:sym typeface="Helvetica Neue"/>
            </a:endParaRPr>
          </a:p>
          <a:p>
            <a:pPr marR="0" lvl="0" algn="l" rtl="0">
              <a:spcBef>
                <a:spcPts val="0"/>
              </a:spcBef>
              <a:spcAft>
                <a:spcPts val="0"/>
              </a:spcAft>
              <a:buClr>
                <a:srgbClr val="888888"/>
              </a:buClr>
              <a:buSzPts val="1400"/>
            </a:pPr>
            <a:r>
              <a:rPr lang="en-US" b="1" dirty="0">
                <a:solidFill>
                  <a:srgbClr val="141313"/>
                </a:solidFill>
                <a:latin typeface="Helvetica Neue"/>
                <a:ea typeface="Helvetica Neue"/>
                <a:cs typeface="Helvetica Neue"/>
                <a:sym typeface="Helvetica Neue"/>
              </a:rPr>
              <a:t>Question</a:t>
            </a:r>
          </a:p>
          <a:p>
            <a:pPr marL="285750" marR="0" lvl="0" indent="-285750" algn="l" rtl="0">
              <a:spcBef>
                <a:spcPts val="0"/>
              </a:spcBef>
              <a:spcAft>
                <a:spcPts val="0"/>
              </a:spcAft>
              <a:buClr>
                <a:srgbClr val="888888"/>
              </a:buClr>
              <a:buSzPts val="1400"/>
              <a:buFont typeface="Arial" panose="020B0604020202020204" pitchFamily="34" charset="0"/>
              <a:buChar char="•"/>
            </a:pPr>
            <a:r>
              <a:rPr lang="en-US" dirty="0">
                <a:solidFill>
                  <a:srgbClr val="141313"/>
                </a:solidFill>
                <a:latin typeface="Helvetica Neue"/>
                <a:ea typeface="Helvetica Neue"/>
                <a:cs typeface="Helvetica Neue"/>
                <a:sym typeface="Helvetica Neue"/>
              </a:rPr>
              <a:t>How can two brothers with </a:t>
            </a:r>
            <a:r>
              <a:rPr lang="en-US" dirty="0" err="1">
                <a:solidFill>
                  <a:srgbClr val="141313"/>
                </a:solidFill>
                <a:latin typeface="Helvetica Neue"/>
                <a:ea typeface="Helvetica Neue"/>
                <a:cs typeface="Helvetica Neue"/>
                <a:sym typeface="Helvetica Neue"/>
              </a:rPr>
              <a:t>wuch</a:t>
            </a:r>
            <a:r>
              <a:rPr lang="en-US" dirty="0">
                <a:solidFill>
                  <a:srgbClr val="141313"/>
                </a:solidFill>
                <a:latin typeface="Helvetica Neue"/>
                <a:ea typeface="Helvetica Neue"/>
                <a:cs typeface="Helvetica Neue"/>
                <a:sym typeface="Helvetica Neue"/>
              </a:rPr>
              <a:t> high IQ (and with the same mother), come up with two different solutions that solve(s) very much the same thing(s) ???</a:t>
            </a:r>
          </a:p>
          <a:p>
            <a:pPr marL="285750" marR="0" lvl="0" indent="-285750" algn="l" rtl="0">
              <a:spcBef>
                <a:spcPts val="0"/>
              </a:spcBef>
              <a:spcAft>
                <a:spcPts val="0"/>
              </a:spcAft>
              <a:buClr>
                <a:srgbClr val="888888"/>
              </a:buClr>
              <a:buSzPts val="1400"/>
              <a:buFont typeface="Arial" panose="020B0604020202020204" pitchFamily="34" charset="0"/>
              <a:buChar char="•"/>
            </a:pPr>
            <a:endParaRPr lang="en-US" dirty="0">
              <a:solidFill>
                <a:srgbClr val="141313"/>
              </a:solidFill>
              <a:latin typeface="Helvetica Neue"/>
              <a:ea typeface="Helvetica Neue"/>
              <a:cs typeface="Helvetica Neue"/>
              <a:sym typeface="Helvetica Neue"/>
            </a:endParaRPr>
          </a:p>
        </p:txBody>
      </p:sp>
      <p:sp>
        <p:nvSpPr>
          <p:cNvPr id="485" name="Google Shape;485;p73"/>
          <p:cNvSpPr txBox="1">
            <a:spLocks noGrp="1"/>
          </p:cNvSpPr>
          <p:nvPr>
            <p:ph type="sldNum" idx="12"/>
          </p:nvPr>
        </p:nvSpPr>
        <p:spPr>
          <a:xfrm>
            <a:off x="159541" y="4869655"/>
            <a:ext cx="462765"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5</a:t>
            </a:fld>
            <a:endParaRPr dirty="0">
              <a:solidFill>
                <a:srgbClr val="FFFFFE"/>
              </a:solidFill>
            </a:endParaRPr>
          </a:p>
        </p:txBody>
      </p:sp>
      <p:sp>
        <p:nvSpPr>
          <p:cNvPr id="2" name="Oval 1">
            <a:extLst>
              <a:ext uri="{FF2B5EF4-FFF2-40B4-BE49-F238E27FC236}">
                <a16:creationId xmlns:a16="http://schemas.microsoft.com/office/drawing/2014/main" id="{85E4A9D7-32BF-6546-A8F0-DE452323FCA8}"/>
              </a:ext>
            </a:extLst>
          </p:cNvPr>
          <p:cNvSpPr/>
          <p:nvPr/>
        </p:nvSpPr>
        <p:spPr>
          <a:xfrm>
            <a:off x="5791561" y="512583"/>
            <a:ext cx="922149" cy="627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4" name="TextBox 3">
            <a:extLst>
              <a:ext uri="{FF2B5EF4-FFF2-40B4-BE49-F238E27FC236}">
                <a16:creationId xmlns:a16="http://schemas.microsoft.com/office/drawing/2014/main" id="{200F684C-837D-3647-9CB0-B95CC39D128B}"/>
              </a:ext>
            </a:extLst>
          </p:cNvPr>
          <p:cNvSpPr txBox="1"/>
          <p:nvPr/>
        </p:nvSpPr>
        <p:spPr>
          <a:xfrm>
            <a:off x="5771573" y="713545"/>
            <a:ext cx="962123" cy="276999"/>
          </a:xfrm>
          <a:prstGeom prst="rect">
            <a:avLst/>
          </a:prstGeom>
          <a:noFill/>
        </p:spPr>
        <p:txBody>
          <a:bodyPr wrap="none" rtlCol="0">
            <a:spAutoFit/>
          </a:bodyPr>
          <a:lstStyle/>
          <a:p>
            <a:r>
              <a:rPr lang="en-US" sz="1200" dirty="0"/>
              <a:t>MPLS VPN</a:t>
            </a:r>
          </a:p>
        </p:txBody>
      </p:sp>
      <p:sp>
        <p:nvSpPr>
          <p:cNvPr id="17" name="Oval 16">
            <a:extLst>
              <a:ext uri="{FF2B5EF4-FFF2-40B4-BE49-F238E27FC236}">
                <a16:creationId xmlns:a16="http://schemas.microsoft.com/office/drawing/2014/main" id="{2939213B-B472-1B44-8F7A-8B86133819AD}"/>
              </a:ext>
            </a:extLst>
          </p:cNvPr>
          <p:cNvSpPr/>
          <p:nvPr/>
        </p:nvSpPr>
        <p:spPr>
          <a:xfrm>
            <a:off x="6703564" y="894265"/>
            <a:ext cx="793578" cy="72632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7" name="TextBox 6">
            <a:extLst>
              <a:ext uri="{FF2B5EF4-FFF2-40B4-BE49-F238E27FC236}">
                <a16:creationId xmlns:a16="http://schemas.microsoft.com/office/drawing/2014/main" id="{08927743-8472-7F46-BD38-4DA770B88FC0}"/>
              </a:ext>
            </a:extLst>
          </p:cNvPr>
          <p:cNvSpPr txBox="1"/>
          <p:nvPr/>
        </p:nvSpPr>
        <p:spPr>
          <a:xfrm>
            <a:off x="6760573" y="1143512"/>
            <a:ext cx="588623" cy="246221"/>
          </a:xfrm>
          <a:prstGeom prst="rect">
            <a:avLst/>
          </a:prstGeom>
          <a:noFill/>
        </p:spPr>
        <p:txBody>
          <a:bodyPr wrap="none" rtlCol="0">
            <a:spAutoFit/>
          </a:bodyPr>
          <a:lstStyle/>
          <a:p>
            <a:r>
              <a:rPr lang="en-US" sz="1000" dirty="0"/>
              <a:t>L2VPN</a:t>
            </a:r>
          </a:p>
        </p:txBody>
      </p:sp>
      <p:sp>
        <p:nvSpPr>
          <p:cNvPr id="20" name="Oval 19">
            <a:extLst>
              <a:ext uri="{FF2B5EF4-FFF2-40B4-BE49-F238E27FC236}">
                <a16:creationId xmlns:a16="http://schemas.microsoft.com/office/drawing/2014/main" id="{26909503-88C2-8E40-B544-11939E831DAE}"/>
              </a:ext>
            </a:extLst>
          </p:cNvPr>
          <p:cNvSpPr/>
          <p:nvPr/>
        </p:nvSpPr>
        <p:spPr>
          <a:xfrm>
            <a:off x="5008127" y="894265"/>
            <a:ext cx="765497" cy="66329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1" name="TextBox 20">
            <a:extLst>
              <a:ext uri="{FF2B5EF4-FFF2-40B4-BE49-F238E27FC236}">
                <a16:creationId xmlns:a16="http://schemas.microsoft.com/office/drawing/2014/main" id="{82B536B9-7E65-E749-961D-D3143A4E6A4A}"/>
              </a:ext>
            </a:extLst>
          </p:cNvPr>
          <p:cNvSpPr txBox="1"/>
          <p:nvPr/>
        </p:nvSpPr>
        <p:spPr>
          <a:xfrm>
            <a:off x="5055557" y="1068559"/>
            <a:ext cx="730774" cy="369332"/>
          </a:xfrm>
          <a:prstGeom prst="rect">
            <a:avLst/>
          </a:prstGeom>
          <a:noFill/>
        </p:spPr>
        <p:txBody>
          <a:bodyPr wrap="square" rtlCol="0">
            <a:spAutoFit/>
          </a:bodyPr>
          <a:lstStyle/>
          <a:p>
            <a:r>
              <a:rPr lang="en-US" sz="1000" dirty="0"/>
              <a:t>L3VPN</a:t>
            </a:r>
          </a:p>
          <a:p>
            <a:r>
              <a:rPr lang="en-US" sz="800" dirty="0"/>
              <a:t>4364/2547</a:t>
            </a:r>
          </a:p>
        </p:txBody>
      </p:sp>
      <p:sp>
        <p:nvSpPr>
          <p:cNvPr id="22" name="Oval 21">
            <a:extLst>
              <a:ext uri="{FF2B5EF4-FFF2-40B4-BE49-F238E27FC236}">
                <a16:creationId xmlns:a16="http://schemas.microsoft.com/office/drawing/2014/main" id="{DD2B4DE2-E257-5E46-99CF-A766240BF089}"/>
              </a:ext>
            </a:extLst>
          </p:cNvPr>
          <p:cNvSpPr/>
          <p:nvPr/>
        </p:nvSpPr>
        <p:spPr>
          <a:xfrm>
            <a:off x="7387849" y="1350611"/>
            <a:ext cx="707267" cy="627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3" name="TextBox 22">
            <a:extLst>
              <a:ext uri="{FF2B5EF4-FFF2-40B4-BE49-F238E27FC236}">
                <a16:creationId xmlns:a16="http://schemas.microsoft.com/office/drawing/2014/main" id="{0DAEE7FE-A723-934C-AEE9-CE51DF09F3FA}"/>
              </a:ext>
            </a:extLst>
          </p:cNvPr>
          <p:cNvSpPr txBox="1"/>
          <p:nvPr/>
        </p:nvSpPr>
        <p:spPr>
          <a:xfrm>
            <a:off x="7469797" y="1529259"/>
            <a:ext cx="524503" cy="246221"/>
          </a:xfrm>
          <a:prstGeom prst="rect">
            <a:avLst/>
          </a:prstGeom>
          <a:noFill/>
        </p:spPr>
        <p:txBody>
          <a:bodyPr wrap="none" rtlCol="0">
            <a:spAutoFit/>
          </a:bodyPr>
          <a:lstStyle/>
          <a:p>
            <a:r>
              <a:rPr lang="en-US" sz="1000" dirty="0"/>
              <a:t>E-Lan</a:t>
            </a:r>
          </a:p>
        </p:txBody>
      </p:sp>
      <p:sp>
        <p:nvSpPr>
          <p:cNvPr id="24" name="Oval 23">
            <a:extLst>
              <a:ext uri="{FF2B5EF4-FFF2-40B4-BE49-F238E27FC236}">
                <a16:creationId xmlns:a16="http://schemas.microsoft.com/office/drawing/2014/main" id="{FE707A9E-BE1E-A547-99E4-DA759ABB7C58}"/>
              </a:ext>
            </a:extLst>
          </p:cNvPr>
          <p:cNvSpPr/>
          <p:nvPr/>
        </p:nvSpPr>
        <p:spPr>
          <a:xfrm>
            <a:off x="6070854" y="1347166"/>
            <a:ext cx="707267" cy="62768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p>
        </p:txBody>
      </p:sp>
      <p:sp>
        <p:nvSpPr>
          <p:cNvPr id="25" name="TextBox 24">
            <a:extLst>
              <a:ext uri="{FF2B5EF4-FFF2-40B4-BE49-F238E27FC236}">
                <a16:creationId xmlns:a16="http://schemas.microsoft.com/office/drawing/2014/main" id="{BF92C225-2F63-5341-BF7E-DA6A49D83D36}"/>
              </a:ext>
            </a:extLst>
          </p:cNvPr>
          <p:cNvSpPr txBox="1"/>
          <p:nvPr/>
        </p:nvSpPr>
        <p:spPr>
          <a:xfrm>
            <a:off x="6094022" y="1508905"/>
            <a:ext cx="553357" cy="246221"/>
          </a:xfrm>
          <a:prstGeom prst="rect">
            <a:avLst/>
          </a:prstGeom>
          <a:noFill/>
        </p:spPr>
        <p:txBody>
          <a:bodyPr wrap="none" rtlCol="0">
            <a:spAutoFit/>
          </a:bodyPr>
          <a:lstStyle/>
          <a:p>
            <a:r>
              <a:rPr lang="en-US" sz="1000" dirty="0"/>
              <a:t>E-Line</a:t>
            </a:r>
          </a:p>
        </p:txBody>
      </p:sp>
      <p:sp>
        <p:nvSpPr>
          <p:cNvPr id="26" name="Oval 25">
            <a:extLst>
              <a:ext uri="{FF2B5EF4-FFF2-40B4-BE49-F238E27FC236}">
                <a16:creationId xmlns:a16="http://schemas.microsoft.com/office/drawing/2014/main" id="{8CADC3B5-6C0C-644E-AAEC-641FDB47DAE7}"/>
              </a:ext>
            </a:extLst>
          </p:cNvPr>
          <p:cNvSpPr/>
          <p:nvPr/>
        </p:nvSpPr>
        <p:spPr>
          <a:xfrm>
            <a:off x="5783051" y="1904539"/>
            <a:ext cx="625492" cy="60099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27" name="TextBox 26">
            <a:extLst>
              <a:ext uri="{FF2B5EF4-FFF2-40B4-BE49-F238E27FC236}">
                <a16:creationId xmlns:a16="http://schemas.microsoft.com/office/drawing/2014/main" id="{D7BD4DDC-EF63-2144-8C2D-EDAAE4B00A03}"/>
              </a:ext>
            </a:extLst>
          </p:cNvPr>
          <p:cNvSpPr txBox="1"/>
          <p:nvPr/>
        </p:nvSpPr>
        <p:spPr>
          <a:xfrm>
            <a:off x="5783050" y="2033353"/>
            <a:ext cx="566181" cy="307777"/>
          </a:xfrm>
          <a:prstGeom prst="rect">
            <a:avLst/>
          </a:prstGeom>
          <a:noFill/>
        </p:spPr>
        <p:txBody>
          <a:bodyPr wrap="none" rtlCol="0">
            <a:spAutoFit/>
          </a:bodyPr>
          <a:lstStyle/>
          <a:p>
            <a:r>
              <a:rPr lang="en-US" sz="700" dirty="0">
                <a:solidFill>
                  <a:schemeClr val="tx1"/>
                </a:solidFill>
                <a:ea typeface="PT Sans"/>
                <a:cs typeface="PT Sans"/>
                <a:sym typeface="PT Sans"/>
              </a:rPr>
              <a:t>Martini</a:t>
            </a:r>
          </a:p>
          <a:p>
            <a:r>
              <a:rPr lang="en-US" sz="700" dirty="0">
                <a:solidFill>
                  <a:schemeClr val="tx1"/>
                </a:solidFill>
                <a:ea typeface="PT Sans"/>
                <a:cs typeface="PT Sans"/>
                <a:sym typeface="PT Sans"/>
              </a:rPr>
              <a:t>RFC4447</a:t>
            </a:r>
            <a:endParaRPr lang="en-US" sz="700" dirty="0">
              <a:solidFill>
                <a:schemeClr val="tx1"/>
              </a:solidFill>
            </a:endParaRPr>
          </a:p>
        </p:txBody>
      </p:sp>
      <p:sp>
        <p:nvSpPr>
          <p:cNvPr id="29" name="Oval 28">
            <a:extLst>
              <a:ext uri="{FF2B5EF4-FFF2-40B4-BE49-F238E27FC236}">
                <a16:creationId xmlns:a16="http://schemas.microsoft.com/office/drawing/2014/main" id="{0739A289-3D52-4745-8CA7-A26386F638F3}"/>
              </a:ext>
            </a:extLst>
          </p:cNvPr>
          <p:cNvSpPr/>
          <p:nvPr/>
        </p:nvSpPr>
        <p:spPr>
          <a:xfrm>
            <a:off x="6440432" y="1916865"/>
            <a:ext cx="625492" cy="58866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0" name="TextBox 29">
            <a:extLst>
              <a:ext uri="{FF2B5EF4-FFF2-40B4-BE49-F238E27FC236}">
                <a16:creationId xmlns:a16="http://schemas.microsoft.com/office/drawing/2014/main" id="{DCFD0575-D0DE-B649-A952-6E2CCD3D61EC}"/>
              </a:ext>
            </a:extLst>
          </p:cNvPr>
          <p:cNvSpPr txBox="1"/>
          <p:nvPr/>
        </p:nvSpPr>
        <p:spPr>
          <a:xfrm>
            <a:off x="6440431" y="2045679"/>
            <a:ext cx="566181" cy="307777"/>
          </a:xfrm>
          <a:prstGeom prst="rect">
            <a:avLst/>
          </a:prstGeom>
          <a:noFill/>
        </p:spPr>
        <p:txBody>
          <a:bodyPr wrap="none" rtlCol="0">
            <a:spAutoFit/>
          </a:bodyPr>
          <a:lstStyle/>
          <a:p>
            <a:r>
              <a:rPr lang="en-US" sz="700" dirty="0">
                <a:solidFill>
                  <a:schemeClr val="tx1"/>
                </a:solidFill>
                <a:ea typeface="PT Sans"/>
                <a:cs typeface="PT Sans"/>
                <a:sym typeface="PT Sans"/>
              </a:rPr>
              <a:t>Kompella</a:t>
            </a:r>
          </a:p>
          <a:p>
            <a:r>
              <a:rPr lang="en-US" sz="700" dirty="0">
                <a:solidFill>
                  <a:schemeClr val="tx1"/>
                </a:solidFill>
                <a:ea typeface="PT Sans"/>
                <a:cs typeface="PT Sans"/>
                <a:sym typeface="PT Sans"/>
              </a:rPr>
              <a:t>RFC6624</a:t>
            </a:r>
            <a:endParaRPr lang="en-US" sz="700" dirty="0">
              <a:solidFill>
                <a:schemeClr val="tx1"/>
              </a:solidFill>
            </a:endParaRPr>
          </a:p>
        </p:txBody>
      </p:sp>
      <p:sp>
        <p:nvSpPr>
          <p:cNvPr id="31" name="Oval 30">
            <a:extLst>
              <a:ext uri="{FF2B5EF4-FFF2-40B4-BE49-F238E27FC236}">
                <a16:creationId xmlns:a16="http://schemas.microsoft.com/office/drawing/2014/main" id="{E4E4B7A0-71B7-0743-A2F2-C1293B644C43}"/>
              </a:ext>
            </a:extLst>
          </p:cNvPr>
          <p:cNvSpPr/>
          <p:nvPr/>
        </p:nvSpPr>
        <p:spPr>
          <a:xfrm>
            <a:off x="7132035" y="1930250"/>
            <a:ext cx="625492" cy="5908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2" name="TextBox 31">
            <a:extLst>
              <a:ext uri="{FF2B5EF4-FFF2-40B4-BE49-F238E27FC236}">
                <a16:creationId xmlns:a16="http://schemas.microsoft.com/office/drawing/2014/main" id="{83EFD321-3A20-E440-9D19-7DA546587935}"/>
              </a:ext>
            </a:extLst>
          </p:cNvPr>
          <p:cNvSpPr txBox="1"/>
          <p:nvPr/>
        </p:nvSpPr>
        <p:spPr>
          <a:xfrm>
            <a:off x="7132034" y="2059063"/>
            <a:ext cx="627095" cy="307777"/>
          </a:xfrm>
          <a:prstGeom prst="rect">
            <a:avLst/>
          </a:prstGeom>
          <a:noFill/>
        </p:spPr>
        <p:txBody>
          <a:bodyPr wrap="none" rtlCol="0">
            <a:spAutoFit/>
          </a:bodyPr>
          <a:lstStyle/>
          <a:p>
            <a:r>
              <a:rPr lang="en-US" sz="700" dirty="0">
                <a:solidFill>
                  <a:schemeClr val="tx1"/>
                </a:solidFill>
                <a:ea typeface="PT Sans"/>
                <a:cs typeface="PT Sans"/>
                <a:sym typeface="PT Sans"/>
              </a:rPr>
              <a:t>VPLS BGP</a:t>
            </a:r>
          </a:p>
          <a:p>
            <a:r>
              <a:rPr lang="en-US" sz="700" dirty="0">
                <a:solidFill>
                  <a:schemeClr val="tx1"/>
                </a:solidFill>
                <a:ea typeface="PT Sans"/>
                <a:cs typeface="PT Sans"/>
                <a:sym typeface="PT Sans"/>
              </a:rPr>
              <a:t>RFC4761</a:t>
            </a:r>
            <a:endParaRPr lang="en-US" sz="700" dirty="0">
              <a:solidFill>
                <a:schemeClr val="tx1"/>
              </a:solidFill>
            </a:endParaRPr>
          </a:p>
        </p:txBody>
      </p:sp>
      <p:sp>
        <p:nvSpPr>
          <p:cNvPr id="33" name="Oval 32">
            <a:extLst>
              <a:ext uri="{FF2B5EF4-FFF2-40B4-BE49-F238E27FC236}">
                <a16:creationId xmlns:a16="http://schemas.microsoft.com/office/drawing/2014/main" id="{6ECACADF-F926-9344-ABF1-B2A7D3CE0B73}"/>
              </a:ext>
            </a:extLst>
          </p:cNvPr>
          <p:cNvSpPr/>
          <p:nvPr/>
        </p:nvSpPr>
        <p:spPr>
          <a:xfrm>
            <a:off x="7765136" y="1906626"/>
            <a:ext cx="610886" cy="5908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00" dirty="0"/>
          </a:p>
        </p:txBody>
      </p:sp>
      <p:sp>
        <p:nvSpPr>
          <p:cNvPr id="34" name="TextBox 33">
            <a:extLst>
              <a:ext uri="{FF2B5EF4-FFF2-40B4-BE49-F238E27FC236}">
                <a16:creationId xmlns:a16="http://schemas.microsoft.com/office/drawing/2014/main" id="{26C66F43-9407-A347-A667-B5EFF1F12B3A}"/>
              </a:ext>
            </a:extLst>
          </p:cNvPr>
          <p:cNvSpPr txBox="1"/>
          <p:nvPr/>
        </p:nvSpPr>
        <p:spPr>
          <a:xfrm>
            <a:off x="7765135" y="2035439"/>
            <a:ext cx="611065" cy="307777"/>
          </a:xfrm>
          <a:prstGeom prst="rect">
            <a:avLst/>
          </a:prstGeom>
          <a:noFill/>
        </p:spPr>
        <p:txBody>
          <a:bodyPr wrap="none" rtlCol="0">
            <a:spAutoFit/>
          </a:bodyPr>
          <a:lstStyle/>
          <a:p>
            <a:r>
              <a:rPr lang="en-US" sz="700" dirty="0">
                <a:solidFill>
                  <a:schemeClr val="tx1"/>
                </a:solidFill>
                <a:ea typeface="PT Sans"/>
                <a:cs typeface="PT Sans"/>
                <a:sym typeface="PT Sans"/>
              </a:rPr>
              <a:t>VPLS LDP</a:t>
            </a:r>
          </a:p>
          <a:p>
            <a:r>
              <a:rPr lang="en-US" sz="700" dirty="0">
                <a:solidFill>
                  <a:schemeClr val="tx1"/>
                </a:solidFill>
                <a:ea typeface="PT Sans"/>
                <a:cs typeface="PT Sans"/>
                <a:sym typeface="PT Sans"/>
              </a:rPr>
              <a:t>RFC4762</a:t>
            </a:r>
            <a:endParaRPr lang="en-US" sz="700" dirty="0">
              <a:solidFill>
                <a:schemeClr val="tx1"/>
              </a:solidFill>
            </a:endParaRPr>
          </a:p>
        </p:txBody>
      </p:sp>
      <p:cxnSp>
        <p:nvCxnSpPr>
          <p:cNvPr id="11" name="Straight Arrow Connector 10">
            <a:extLst>
              <a:ext uri="{FF2B5EF4-FFF2-40B4-BE49-F238E27FC236}">
                <a16:creationId xmlns:a16="http://schemas.microsoft.com/office/drawing/2014/main" id="{45F976D4-2AC4-0F4A-A2DF-1689B866186A}"/>
              </a:ext>
            </a:extLst>
          </p:cNvPr>
          <p:cNvCxnSpPr>
            <a:cxnSpLocks/>
          </p:cNvCxnSpPr>
          <p:nvPr/>
        </p:nvCxnSpPr>
        <p:spPr>
          <a:xfrm flipH="1">
            <a:off x="4807087" y="1532108"/>
            <a:ext cx="281642" cy="243372"/>
          </a:xfrm>
          <a:prstGeom prst="straightConnector1">
            <a:avLst/>
          </a:prstGeom>
          <a:ln>
            <a:prstDash val="sysDot"/>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20A9128-A4E0-9044-8FD1-6E3C688524BC}"/>
              </a:ext>
            </a:extLst>
          </p:cNvPr>
          <p:cNvPicPr>
            <a:picLocks noChangeAspect="1"/>
          </p:cNvPicPr>
          <p:nvPr/>
        </p:nvPicPr>
        <p:blipFill>
          <a:blip r:embed="rId3"/>
          <a:stretch>
            <a:fillRect/>
          </a:stretch>
        </p:blipFill>
        <p:spPr>
          <a:xfrm>
            <a:off x="5525146" y="2654945"/>
            <a:ext cx="2912037" cy="2021414"/>
          </a:xfrm>
          <a:prstGeom prst="rect">
            <a:avLst/>
          </a:prstGeom>
        </p:spPr>
      </p:pic>
    </p:spTree>
    <p:extLst>
      <p:ext uri="{BB962C8B-B14F-4D97-AF65-F5344CB8AC3E}">
        <p14:creationId xmlns:p14="http://schemas.microsoft.com/office/powerpoint/2010/main" val="30827000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948" y="127614"/>
            <a:ext cx="8229600" cy="650015"/>
          </a:xfrm>
        </p:spPr>
        <p:txBody>
          <a:bodyPr>
            <a:noAutofit/>
          </a:bodyPr>
          <a:lstStyle/>
          <a:p>
            <a:r>
              <a:rPr lang="sv-SE" err="1"/>
              <a:t>Flows</a:t>
            </a:r>
            <a:r>
              <a:rPr lang="sv-SE"/>
              <a:t> </a:t>
            </a:r>
            <a:r>
              <a:rPr lang="sv-SE" err="1"/>
              <a:t>with</a:t>
            </a:r>
            <a:r>
              <a:rPr lang="sv-SE"/>
              <a:t> Fat </a:t>
            </a:r>
            <a:r>
              <a:rPr lang="sv-SE" err="1"/>
              <a:t>label</a:t>
            </a:r>
            <a:r>
              <a:rPr lang="sv-SE"/>
              <a:t> </a:t>
            </a:r>
            <a:br>
              <a:rPr lang="sv-SE"/>
            </a:br>
            <a:endParaRPr lang="en-US"/>
          </a:p>
        </p:txBody>
      </p:sp>
      <p:sp>
        <p:nvSpPr>
          <p:cNvPr id="55" name="TextBox 54"/>
          <p:cNvSpPr txBox="1"/>
          <p:nvPr/>
        </p:nvSpPr>
        <p:spPr>
          <a:xfrm>
            <a:off x="771307" y="1380774"/>
            <a:ext cx="7556015" cy="3170099"/>
          </a:xfrm>
          <a:prstGeom prst="rect">
            <a:avLst/>
          </a:prstGeom>
          <a:solidFill>
            <a:schemeClr val="bg1"/>
          </a:solidFill>
          <a:ln>
            <a:solidFill>
              <a:schemeClr val="tx1"/>
            </a:solidFill>
            <a:prstDash val="sysDash"/>
          </a:ln>
        </p:spPr>
        <p:txBody>
          <a:bodyPr wrap="square" rtlCol="0">
            <a:spAutoFit/>
          </a:bodyPr>
          <a:lstStyle/>
          <a:p>
            <a:pPr algn="l"/>
            <a:r>
              <a:rPr lang="en-IE" sz="800">
                <a:latin typeface="Helvetica Neue" panose="02000503000000020004" pitchFamily="2" charset="0"/>
                <a:ea typeface="Helvetica Neue" panose="02000503000000020004" pitchFamily="2" charset="0"/>
                <a:cs typeface="Helvetica Neue" panose="02000503000000020004" pitchFamily="2" charset="0"/>
              </a:rPr>
              <a:t>[lunkan@qumran-under-p1 ~]$ </a:t>
            </a:r>
            <a:r>
              <a:rPr lang="en-IE" sz="800" err="1">
                <a:latin typeface="Helvetica Neue" panose="02000503000000020004" pitchFamily="2" charset="0"/>
                <a:ea typeface="Helvetica Neue" panose="02000503000000020004" pitchFamily="2" charset="0"/>
                <a:cs typeface="Helvetica Neue" panose="02000503000000020004" pitchFamily="2" charset="0"/>
              </a:rPr>
              <a:t>tcpdump</a:t>
            </a:r>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i</a:t>
            </a:r>
            <a:r>
              <a:rPr lang="en-IE" sz="800">
                <a:latin typeface="Helvetica Neue" panose="02000503000000020004" pitchFamily="2" charset="0"/>
                <a:ea typeface="Helvetica Neue" panose="02000503000000020004" pitchFamily="2" charset="0"/>
                <a:cs typeface="Helvetica Neue" panose="02000503000000020004" pitchFamily="2" charset="0"/>
              </a:rPr>
              <a:t> mirror0 -</a:t>
            </a:r>
            <a:r>
              <a:rPr lang="en-IE" sz="800" err="1">
                <a:latin typeface="Helvetica Neue" panose="02000503000000020004" pitchFamily="2" charset="0"/>
                <a:ea typeface="Helvetica Neue" panose="02000503000000020004" pitchFamily="2" charset="0"/>
                <a:cs typeface="Helvetica Neue" panose="02000503000000020004" pitchFamily="2" charset="0"/>
              </a:rPr>
              <a:t>nn</a:t>
            </a:r>
            <a:r>
              <a:rPr lang="en-IE" sz="800">
                <a:latin typeface="Helvetica Neue" panose="02000503000000020004" pitchFamily="2" charset="0"/>
                <a:ea typeface="Helvetica Neue" panose="02000503000000020004" pitchFamily="2" charset="0"/>
                <a:cs typeface="Helvetica Neue" panose="02000503000000020004" pitchFamily="2" charset="0"/>
              </a:rPr>
              <a:t> -q </a:t>
            </a:r>
            <a:r>
              <a:rPr lang="en-IE" sz="800" err="1">
                <a:latin typeface="Helvetica Neue" panose="02000503000000020004" pitchFamily="2" charset="0"/>
                <a:ea typeface="Helvetica Neue" panose="02000503000000020004" pitchFamily="2" charset="0"/>
                <a:cs typeface="Helvetica Neue" panose="02000503000000020004" pitchFamily="2" charset="0"/>
              </a:rPr>
              <a:t>mpls</a:t>
            </a:r>
            <a:r>
              <a:rPr lang="en-IE" sz="800">
                <a:latin typeface="Helvetica Neue" panose="02000503000000020004" pitchFamily="2" charset="0"/>
                <a:ea typeface="Helvetica Neue" panose="02000503000000020004" pitchFamily="2" charset="0"/>
                <a:cs typeface="Helvetica Neue" panose="02000503000000020004" pitchFamily="2" charset="0"/>
              </a:rPr>
              <a:t> </a:t>
            </a:r>
          </a:p>
          <a:p>
            <a:pPr algn="l"/>
            <a:r>
              <a:rPr lang="en-IE" sz="800" err="1">
                <a:latin typeface="Helvetica Neue" panose="02000503000000020004" pitchFamily="2" charset="0"/>
                <a:ea typeface="Helvetica Neue" panose="02000503000000020004" pitchFamily="2" charset="0"/>
                <a:cs typeface="Helvetica Neue" panose="02000503000000020004" pitchFamily="2" charset="0"/>
              </a:rPr>
              <a:t>tcpdump</a:t>
            </a:r>
            <a:r>
              <a:rPr lang="en-IE" sz="800">
                <a:latin typeface="Helvetica Neue" panose="02000503000000020004" pitchFamily="2" charset="0"/>
                <a:ea typeface="Helvetica Neue" panose="02000503000000020004" pitchFamily="2" charset="0"/>
                <a:cs typeface="Helvetica Neue" panose="02000503000000020004" pitchFamily="2" charset="0"/>
              </a:rPr>
              <a:t>: verbose output suppressed, use -v or -</a:t>
            </a:r>
            <a:r>
              <a:rPr lang="en-IE" sz="800" err="1">
                <a:latin typeface="Helvetica Neue" panose="02000503000000020004" pitchFamily="2" charset="0"/>
                <a:ea typeface="Helvetica Neue" panose="02000503000000020004" pitchFamily="2" charset="0"/>
                <a:cs typeface="Helvetica Neue" panose="02000503000000020004" pitchFamily="2" charset="0"/>
              </a:rPr>
              <a:t>vv</a:t>
            </a:r>
            <a:r>
              <a:rPr lang="en-IE" sz="800">
                <a:latin typeface="Helvetica Neue" panose="02000503000000020004" pitchFamily="2" charset="0"/>
                <a:ea typeface="Helvetica Neue" panose="02000503000000020004" pitchFamily="2" charset="0"/>
                <a:cs typeface="Helvetica Neue" panose="02000503000000020004" pitchFamily="2" charset="0"/>
              </a:rPr>
              <a:t> for full protocol decode</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listening on mirror0, link-type EN10MB (Ethernet), capture size 262144 bytes</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15:50:44.873774 28:99:3a:d1:93:8a &gt; 28:99:3a:06:37:23, MPLS unicast, length 136: MPLS (label 100001, exp 1,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109,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15:50:44.873906 28:99:3a:06:37:23 &gt; 28:99:3a:d1:93:8a, MPLS unicast, length 136: MPLS (label 100001, exp 0,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15:50:44.874067 28:99:3a:d1:93:8a &gt; 28:99:3a:06:37:23, MPLS unicast, length 136: MPLS (label 100001, exp 1,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109,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15:50:44.874175 28:99:3a:06:37:23 &gt; 28:99:3a:d1:93:8a, MPLS unicast, length 136: MPLS (label 100001, exp 0,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15:50:44.874284 28:99:3a:d1:93:8a &gt; 28:99:3a:06:37:23, MPLS unicast, length 136: MPLS (label 100001, exp 1,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109,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15:50:44.874387 28:99:3a:06:37:23 &gt; 28:99:3a:d1:93:8a, MPLS unicast, length 136: MPLS (label 100001, exp 0,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15:50:44.874534 28:99:3a:d1:93:8a &gt; 28:99:3a:06:37:23, MPLS unicast, length 136: MPLS (label 100001, exp 1,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109,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15:50:44.874632 28:99:3a:06:37:23 &gt; 28:99:3a:d1:93:8a, MPLS unicast, length 136: MPLS (label 100001, exp 0,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15:50:44.874714 28:99:3a:d1:93:8a &gt; 28:99:3a:06:37:23, MPLS unicast, length 136: MPLS (label 100001, exp 1,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109,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15:50:44.874813 28:99:3a:06:37:23 &gt; 28:99:3a:d1:93:8a, MPLS unicast, length 136: MPLS (label 100001, exp 0,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255) (label 19, exp 0, [S], </a:t>
            </a:r>
            <a:r>
              <a:rPr lang="en-IE" sz="800" err="1">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0070C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15:50:46.219130 28:99:3a:d1:93:8a &gt; 28:99:3a:06:37:23, MPLS unicast, length 156: MPLS (label 100001, exp 1,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182,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15:50:46.219192 28:99:3a:06:37:23 &gt; 28:99:3a:d1:93:8a, MPLS unicast, length 156: MPLS (label 100001, exp 0,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192,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15:50:46.219402 28:99:3a:d1:93:8a &gt; 28:99:3a:06:37:23, MPLS unicast, length 156: MPLS (label 100001, exp 1,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182,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15:50:46.219502 28:99:3a:06:37:23 &gt; 28:99:3a:d1:93:8a, MPLS unicast, length 156: MPLS (label 100001, exp 0,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192,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15:50:46.219578 28:99:3a:d1:93:8a &gt; 28:99:3a:06:37:23, MPLS unicast, length 156: MPLS (label 100001, exp 1,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182,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15:50:46.219675 28:99:3a:06:37:23 &gt; 28:99:3a:d1:93:8a, MPLS unicast, length 156: MPLS (label 100001, exp 0,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192,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15:50:46.219746 28:99:3a:d1:93:8a &gt; 28:99:3a:06:37:23, MPLS unicast, length 156: MPLS (label 100001, exp 1,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182,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15:50:46.219855 28:99:3a:06:37:23 &gt; 28:99:3a:d1:93:8a, MPLS unicast, length 156: MPLS (label 100001, exp 0,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192,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15:50:46.219927 28:99:3a:d1:93:8a &gt; 28:99:3a:06:37:23, MPLS unicast, length 156: MPLS (label 100001, exp 1,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182,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15:50:46.220025 28:99:3a:06:37:23 &gt; 28:99:3a:d1:93:8a, MPLS unicast, length 156: MPLS (label 100001, exp 0,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255) (label 192, exp 0, [S], </a:t>
            </a:r>
            <a:r>
              <a:rPr lang="en-IE" sz="800"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ttl</a:t>
            </a:r>
            <a:r>
              <a:rPr lang="en-IE" sz="800">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3" name="TextBox 2"/>
          <p:cNvSpPr txBox="1"/>
          <p:nvPr/>
        </p:nvSpPr>
        <p:spPr>
          <a:xfrm>
            <a:off x="697424" y="588188"/>
            <a:ext cx="8025628" cy="692497"/>
          </a:xfrm>
          <a:prstGeom prst="rect">
            <a:avLst/>
          </a:prstGeom>
          <a:solidFill>
            <a:schemeClr val="bg1"/>
          </a:solidFill>
          <a:ln>
            <a:noFill/>
          </a:ln>
        </p:spPr>
        <p:txBody>
          <a:bodyPr wrap="square" rtlCol="0">
            <a:spAutoFit/>
          </a:bodyPr>
          <a:lstStyle/>
          <a:p>
            <a:pPr marL="214313" indent="-214313" algn="l">
              <a:buFont typeface="Arial"/>
              <a:buChar char="•"/>
            </a:pPr>
            <a:r>
              <a:rPr lang="en-US" sz="1300">
                <a:solidFill>
                  <a:schemeClr val="tx1"/>
                </a:solidFill>
                <a:latin typeface="+mj-lt"/>
                <a:cs typeface="Helvetica Neue"/>
              </a:rPr>
              <a:t>Inner label (VC) 100001</a:t>
            </a:r>
          </a:p>
          <a:p>
            <a:pPr marL="214313" indent="-214313" algn="l">
              <a:buFont typeface="Arial"/>
              <a:buChar char="•"/>
            </a:pPr>
            <a:r>
              <a:rPr lang="en-US" sz="1300">
                <a:solidFill>
                  <a:schemeClr val="tx1"/>
                </a:solidFill>
                <a:latin typeface="+mj-lt"/>
                <a:cs typeface="Helvetica Neue"/>
              </a:rPr>
              <a:t>The flow labels with S-bit set (bottom of stack) are related to the sessions</a:t>
            </a:r>
          </a:p>
          <a:p>
            <a:pPr marL="214313" indent="-214313" algn="l">
              <a:buFont typeface="Arial"/>
              <a:buChar char="•"/>
            </a:pPr>
            <a:r>
              <a:rPr lang="en-US" sz="1300">
                <a:solidFill>
                  <a:schemeClr val="tx1"/>
                </a:solidFill>
                <a:latin typeface="+mj-lt"/>
                <a:cs typeface="Helvetica Neue"/>
              </a:rPr>
              <a:t>IPv4 PING (109,19 and IPv6 (182,192)</a:t>
            </a:r>
          </a:p>
        </p:txBody>
      </p:sp>
    </p:spTree>
    <p:extLst>
      <p:ext uri="{BB962C8B-B14F-4D97-AF65-F5344CB8AC3E}">
        <p14:creationId xmlns:p14="http://schemas.microsoft.com/office/powerpoint/2010/main" val="127016645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899" y="127614"/>
            <a:ext cx="8363224" cy="650015"/>
          </a:xfrm>
        </p:spPr>
        <p:txBody>
          <a:bodyPr>
            <a:normAutofit/>
          </a:bodyPr>
          <a:lstStyle/>
          <a:p>
            <a:r>
              <a:rPr lang="sv-SE" err="1"/>
              <a:t>Details</a:t>
            </a:r>
            <a:r>
              <a:rPr lang="sv-SE"/>
              <a:t> Fat </a:t>
            </a:r>
            <a:r>
              <a:rPr lang="sv-SE" err="1"/>
              <a:t>label</a:t>
            </a:r>
            <a:endParaRPr lang="en-US"/>
          </a:p>
        </p:txBody>
      </p:sp>
      <p:sp>
        <p:nvSpPr>
          <p:cNvPr id="55" name="TextBox 54"/>
          <p:cNvSpPr txBox="1"/>
          <p:nvPr/>
        </p:nvSpPr>
        <p:spPr>
          <a:xfrm>
            <a:off x="467136" y="686887"/>
            <a:ext cx="4143375" cy="4031873"/>
          </a:xfrm>
          <a:prstGeom prst="rect">
            <a:avLst/>
          </a:prstGeom>
          <a:solidFill>
            <a:schemeClr val="bg1"/>
          </a:solidFill>
          <a:ln>
            <a:solidFill>
              <a:schemeClr val="tx1"/>
            </a:solidFill>
            <a:prstDash val="sysDash"/>
          </a:ln>
        </p:spPr>
        <p:txBody>
          <a:bodyPr wrap="square" rtlCol="0">
            <a:spAutoFit/>
          </a:bodyPr>
          <a:lstStyle/>
          <a:p>
            <a:pPr algn="l"/>
            <a:r>
              <a:rPr lang="en-IE" sz="800">
                <a:latin typeface="Helvetica Neue" panose="02000503000000020004" pitchFamily="2" charset="0"/>
                <a:ea typeface="Helvetica Neue" panose="02000503000000020004" pitchFamily="2" charset="0"/>
                <a:cs typeface="Helvetica Neue" panose="02000503000000020004" pitchFamily="2" charset="0"/>
              </a:rPr>
              <a:t>Ethernet II,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28:99:3a:d1:93:8a,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28:e 99:3a:06:37:23</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MPLS label switched packet (0x8847)</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err="1">
                <a:latin typeface="Helvetica Neue" panose="02000503000000020004" pitchFamily="2" charset="0"/>
                <a:ea typeface="Helvetica Neue" panose="02000503000000020004" pitchFamily="2" charset="0"/>
                <a:cs typeface="Helvetica Neue" panose="02000503000000020004" pitchFamily="2" charset="0"/>
              </a:rPr>
              <a:t>MultiProtocol</a:t>
            </a:r>
            <a:r>
              <a:rPr lang="en-IE" sz="800">
                <a:latin typeface="Helvetica Neue" panose="02000503000000020004" pitchFamily="2" charset="0"/>
                <a:ea typeface="Helvetica Neue" panose="02000503000000020004" pitchFamily="2" charset="0"/>
                <a:cs typeface="Helvetica Neue" panose="02000503000000020004" pitchFamily="2" charset="0"/>
              </a:rPr>
              <a:t> Label Switching Header, Label: 100001, Exp: 1, S: 0, TTL: 255</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0001 1000 0110 1010 0001 .... .... .... = MPLS Label: 100001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001. .... .... = MPLS Experimental Bits: 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en-IE" sz="800" b="1" err="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en-IE" sz="8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Label Switching Header, Label: 109, Exp: 0, S: 1, TTL: 0</a:t>
            </a:r>
          </a:p>
          <a:p>
            <a:pPr algn="l"/>
            <a:r>
              <a:rPr lang="en-IE" sz="8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0000 0000 0000 0110 1101 .... .... .... = MPLS Label: 109</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b="1">
                <a:solidFill>
                  <a:schemeClr val="accent2"/>
                </a:solidFill>
                <a:latin typeface="Helvetica Neue" panose="02000503000000020004" pitchFamily="2" charset="0"/>
                <a:ea typeface="Helvetica Neue" panose="02000503000000020004" pitchFamily="2" charset="0"/>
                <a:cs typeface="Helvetica Neue" panose="02000503000000020004" pitchFamily="2" charset="0"/>
              </a:rPr>
              <a:t>.... .... .... .... .... ...1 .... .... = MPLS Bottom Of Label Stack: 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 0000 0000 = MPLS TTL: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Ethernet II,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00:1c:73:21:11:4a,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00:1c:73:68:59:a7</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IPv4 (0x0800)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Internet Protocol Version 4,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4.0.0.1,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4.0.0.2</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Protocol: ICMP (1)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Internet Control Message Protocol</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8 (Echo (ping) request)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Code: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Checksum: 0x1ee7 [correct]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[Checksum Status: Good]</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Identifier (BE): 490 (0x01ea)</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Identifier (LE): 59905 (0xea01)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Sequence number (BE): 1 (0x0001)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Sequence number (LE): 256 (0x0100)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Timestamp from </a:t>
            </a:r>
            <a:r>
              <a:rPr lang="en-IE" sz="800" err="1">
                <a:latin typeface="Helvetica Neue" panose="02000503000000020004" pitchFamily="2" charset="0"/>
                <a:ea typeface="Helvetica Neue" panose="02000503000000020004" pitchFamily="2" charset="0"/>
                <a:cs typeface="Helvetica Neue" panose="02000503000000020004" pitchFamily="2" charset="0"/>
              </a:rPr>
              <a:t>icmp</a:t>
            </a:r>
            <a:r>
              <a:rPr lang="en-IE" sz="800">
                <a:latin typeface="Helvetica Neue" panose="02000503000000020004" pitchFamily="2" charset="0"/>
                <a:ea typeface="Helvetica Neue" panose="02000503000000020004" pitchFamily="2" charset="0"/>
                <a:cs typeface="Helvetica Neue" panose="02000503000000020004" pitchFamily="2" charset="0"/>
              </a:rPr>
              <a:t> data: Feb 17, 2020 17:02:32.070030000 CET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[Timestamp from </a:t>
            </a:r>
            <a:r>
              <a:rPr lang="en-IE" sz="800" err="1">
                <a:latin typeface="Helvetica Neue" panose="02000503000000020004" pitchFamily="2" charset="0"/>
                <a:ea typeface="Helvetica Neue" panose="02000503000000020004" pitchFamily="2" charset="0"/>
                <a:cs typeface="Helvetica Neue" panose="02000503000000020004" pitchFamily="2" charset="0"/>
              </a:rPr>
              <a:t>icmp</a:t>
            </a:r>
            <a:r>
              <a:rPr lang="en-IE" sz="800">
                <a:latin typeface="Helvetica Neue" panose="02000503000000020004" pitchFamily="2" charset="0"/>
                <a:ea typeface="Helvetica Neue" panose="02000503000000020004" pitchFamily="2" charset="0"/>
                <a:cs typeface="Helvetica Neue" panose="02000503000000020004" pitchFamily="2" charset="0"/>
              </a:rPr>
              <a:t> data (relative): 331.477788000 seconds]</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Data (64 bytes)</a:t>
            </a:r>
          </a:p>
        </p:txBody>
      </p:sp>
      <p:sp>
        <p:nvSpPr>
          <p:cNvPr id="4" name="TextBox 3"/>
          <p:cNvSpPr txBox="1"/>
          <p:nvPr/>
        </p:nvSpPr>
        <p:spPr>
          <a:xfrm>
            <a:off x="4629629" y="686887"/>
            <a:ext cx="4143375" cy="4031873"/>
          </a:xfrm>
          <a:prstGeom prst="rect">
            <a:avLst/>
          </a:prstGeom>
          <a:solidFill>
            <a:schemeClr val="bg1"/>
          </a:solidFill>
          <a:ln>
            <a:solidFill>
              <a:schemeClr val="tx1"/>
            </a:solidFill>
            <a:prstDash val="sysDash"/>
          </a:ln>
        </p:spPr>
        <p:txBody>
          <a:bodyPr wrap="square" rtlCol="0">
            <a:spAutoFit/>
          </a:bodyPr>
          <a:lstStyle/>
          <a:p>
            <a:pPr algn="l"/>
            <a:r>
              <a:rPr lang="en-IE" sz="800">
                <a:latin typeface="Helvetica Neue" panose="02000503000000020004" pitchFamily="2" charset="0"/>
                <a:ea typeface="Helvetica Neue" panose="02000503000000020004" pitchFamily="2" charset="0"/>
                <a:cs typeface="Helvetica Neue" panose="02000503000000020004" pitchFamily="2" charset="0"/>
              </a:rPr>
              <a:t>Ethernet II,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28:99:3a:d1:93:8a,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28:99:3a:06:37:23</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MPLS label switched packet (0x8847)</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err="1">
                <a:latin typeface="Helvetica Neue" panose="02000503000000020004" pitchFamily="2" charset="0"/>
                <a:ea typeface="Helvetica Neue" panose="02000503000000020004" pitchFamily="2" charset="0"/>
                <a:cs typeface="Helvetica Neue" panose="02000503000000020004" pitchFamily="2" charset="0"/>
              </a:rPr>
              <a:t>MultiProtocol</a:t>
            </a:r>
            <a:r>
              <a:rPr lang="en-IE" sz="800">
                <a:latin typeface="Helvetica Neue" panose="02000503000000020004" pitchFamily="2" charset="0"/>
                <a:ea typeface="Helvetica Neue" panose="02000503000000020004" pitchFamily="2" charset="0"/>
                <a:cs typeface="Helvetica Neue" panose="02000503000000020004" pitchFamily="2" charset="0"/>
              </a:rPr>
              <a:t> Label Switching Header, Label: 100001, Exp: 1, S: 0, TTL: 255</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0001 1000 0110 1010 0001 .... .... .... = MPLS Label: 100001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001. .... .... = MPLS Experimental Bits: 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 .... .... = MPLS Bottom Of Label Stack: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 1111 1111 = MPLS TTL: 255</a:t>
            </a:r>
          </a:p>
          <a:p>
            <a:pPr algn="l"/>
            <a:r>
              <a:rPr lang="en-IE" sz="800" b="1" err="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MultiProtocol</a:t>
            </a:r>
            <a:r>
              <a:rPr lang="en-IE" sz="8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Label Switching Header, Label: 182, Exp: 0, S: 1, TTL: 0</a:t>
            </a:r>
          </a:p>
          <a:p>
            <a:pPr algn="l"/>
            <a:r>
              <a:rPr lang="en-IE" sz="8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0000 0000 0000 1011 0110 .... .... .... = MPLS Label: 182</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000. .... .... = MPLS Experimental Bits: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 .... .... .... .... ...1 .... .... = MPLS Bottom Of Label Stack: 1</a:t>
            </a:r>
          </a:p>
          <a:p>
            <a:pPr algn="l"/>
            <a:r>
              <a:rPr lang="en-IE" sz="800" b="1">
                <a:solidFill>
                  <a:srgbClr val="FF0000"/>
                </a:solidFill>
                <a:latin typeface="Helvetica Neue" panose="02000503000000020004" pitchFamily="2" charset="0"/>
                <a:ea typeface="Helvetica Neue" panose="02000503000000020004" pitchFamily="2" charset="0"/>
                <a:cs typeface="Helvetica Neue" panose="02000503000000020004" pitchFamily="2" charset="0"/>
              </a:rPr>
              <a:t>    .... .... .... .... .... .... 0000 0000 = MPLS TTL: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Ethernet II,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00:1c:73:21:11:4a,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00:1c:73:68:59:a7</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IPv6 (0x86dd)</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Internet Protocol Version 6, </a:t>
            </a:r>
            <a:r>
              <a:rPr lang="en-IE" sz="800" err="1">
                <a:latin typeface="Helvetica Neue" panose="02000503000000020004" pitchFamily="2" charset="0"/>
                <a:ea typeface="Helvetica Neue" panose="02000503000000020004" pitchFamily="2" charset="0"/>
                <a:cs typeface="Helvetica Neue" panose="02000503000000020004" pitchFamily="2" charset="0"/>
              </a:rPr>
              <a:t>Src</a:t>
            </a:r>
            <a:r>
              <a:rPr lang="en-IE" sz="800">
                <a:latin typeface="Helvetica Neue" panose="02000503000000020004" pitchFamily="2" charset="0"/>
                <a:ea typeface="Helvetica Neue" panose="02000503000000020004" pitchFamily="2" charset="0"/>
                <a:cs typeface="Helvetica Neue" panose="02000503000000020004" pitchFamily="2" charset="0"/>
              </a:rPr>
              <a:t>: fd00:4::1, </a:t>
            </a:r>
            <a:r>
              <a:rPr lang="en-IE" sz="800" err="1">
                <a:latin typeface="Helvetica Neue" panose="02000503000000020004" pitchFamily="2" charset="0"/>
                <a:ea typeface="Helvetica Neue" panose="02000503000000020004" pitchFamily="2" charset="0"/>
                <a:cs typeface="Helvetica Neue" panose="02000503000000020004" pitchFamily="2" charset="0"/>
              </a:rPr>
              <a:t>Dst</a:t>
            </a:r>
            <a:r>
              <a:rPr lang="en-IE" sz="800">
                <a:latin typeface="Helvetica Neue" panose="02000503000000020004" pitchFamily="2" charset="0"/>
                <a:ea typeface="Helvetica Neue" panose="02000503000000020004" pitchFamily="2" charset="0"/>
                <a:cs typeface="Helvetica Neue" panose="02000503000000020004" pitchFamily="2" charset="0"/>
              </a:rPr>
              <a:t>: fd00:4::2</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Next Header: ICMPv6 (58)</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Internet Control Message Protocol v6</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Type: Echo (ping) request (128)</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Code: 0</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Checksum: 0x4d2f [correct]</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[Checksum Status: Good]</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Identifier: 0x01ee</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Sequence: 1</a:t>
            </a:r>
          </a:p>
          <a:p>
            <a:pPr algn="l"/>
            <a:r>
              <a:rPr lang="en-IE" sz="800">
                <a:latin typeface="Helvetica Neue" panose="02000503000000020004" pitchFamily="2" charset="0"/>
                <a:ea typeface="Helvetica Neue" panose="02000503000000020004" pitchFamily="2" charset="0"/>
                <a:cs typeface="Helvetica Neue" panose="02000503000000020004" pitchFamily="2" charset="0"/>
              </a:rPr>
              <a:t>    Data (72 bytes)</a:t>
            </a:r>
          </a:p>
          <a:p>
            <a:pPr algn="l"/>
            <a:endParaRPr lang="en-IE" sz="800">
              <a:latin typeface="Helvetica Neue" panose="02000503000000020004" pitchFamily="2" charset="0"/>
              <a:ea typeface="Helvetica Neue" panose="02000503000000020004" pitchFamily="2" charset="0"/>
              <a:cs typeface="Helvetica Neue" panose="02000503000000020004" pitchFamily="2" charset="0"/>
            </a:endParaRPr>
          </a:p>
          <a:p>
            <a:pPr algn="l"/>
            <a:endParaRPr lang="en-IE" sz="800">
              <a:latin typeface="Helvetica Neue" panose="02000503000000020004" pitchFamily="2" charset="0"/>
              <a:ea typeface="Helvetica Neue" panose="02000503000000020004" pitchFamily="2" charset="0"/>
              <a:cs typeface="Helvetica Neue" panose="02000503000000020004" pitchFamily="2" charset="0"/>
            </a:endParaRPr>
          </a:p>
          <a:p>
            <a:pPr algn="l"/>
            <a:endParaRPr lang="en-IE" sz="800">
              <a:latin typeface="Helvetica Neue" panose="02000503000000020004" pitchFamily="2" charset="0"/>
              <a:ea typeface="Helvetica Neue" panose="02000503000000020004" pitchFamily="2" charset="0"/>
              <a:cs typeface="Helvetica Neue" panose="02000503000000020004" pitchFamily="2" charset="0"/>
            </a:endParaRPr>
          </a:p>
          <a:p>
            <a:pPr algn="l"/>
            <a:endParaRPr lang="en-IE" sz="800">
              <a:latin typeface="Helvetica Neue" panose="02000503000000020004" pitchFamily="2" charset="0"/>
              <a:ea typeface="Helvetica Neue" panose="02000503000000020004" pitchFamily="2" charset="0"/>
              <a:cs typeface="Helvetica Neue" panose="02000503000000020004" pitchFamily="2" charset="0"/>
            </a:endParaRPr>
          </a:p>
          <a:p>
            <a:pPr algn="l"/>
            <a:endParaRPr lang="en-US" sz="80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8085C2C4-C5A3-A24B-B00C-7E21FB146476}"/>
              </a:ext>
            </a:extLst>
          </p:cNvPr>
          <p:cNvSpPr txBox="1"/>
          <p:nvPr/>
        </p:nvSpPr>
        <p:spPr>
          <a:xfrm>
            <a:off x="4204592" y="686887"/>
            <a:ext cx="367408" cy="200055"/>
          </a:xfrm>
          <a:prstGeom prst="rect">
            <a:avLst/>
          </a:prstGeom>
          <a:noFill/>
          <a:ln>
            <a:noFill/>
          </a:ln>
        </p:spPr>
        <p:txBody>
          <a:bodyPr wrap="none" rtlCol="0">
            <a:spAutoFit/>
          </a:bodyPr>
          <a:lstStyle/>
          <a:p>
            <a:pPr algn="l"/>
            <a:r>
              <a:rPr lang="en-US" sz="700"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IPv4</a:t>
            </a:r>
          </a:p>
        </p:txBody>
      </p:sp>
      <p:sp>
        <p:nvSpPr>
          <p:cNvPr id="6" name="TextBox 5">
            <a:extLst>
              <a:ext uri="{FF2B5EF4-FFF2-40B4-BE49-F238E27FC236}">
                <a16:creationId xmlns:a16="http://schemas.microsoft.com/office/drawing/2014/main" id="{0C233F3D-1A2E-6440-87A6-30551B5C8097}"/>
              </a:ext>
            </a:extLst>
          </p:cNvPr>
          <p:cNvSpPr txBox="1"/>
          <p:nvPr/>
        </p:nvSpPr>
        <p:spPr>
          <a:xfrm>
            <a:off x="8347967" y="686887"/>
            <a:ext cx="367408" cy="200055"/>
          </a:xfrm>
          <a:prstGeom prst="rect">
            <a:avLst/>
          </a:prstGeom>
          <a:noFill/>
          <a:ln>
            <a:noFill/>
          </a:ln>
        </p:spPr>
        <p:txBody>
          <a:bodyPr wrap="none" rtlCol="0">
            <a:spAutoFit/>
          </a:bodyPr>
          <a:lstStyle/>
          <a:p>
            <a:pPr algn="l"/>
            <a:r>
              <a:rPr lang="en-US" sz="700" b="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IPv6</a:t>
            </a:r>
          </a:p>
        </p:txBody>
      </p:sp>
    </p:spTree>
    <p:extLst>
      <p:ext uri="{BB962C8B-B14F-4D97-AF65-F5344CB8AC3E}">
        <p14:creationId xmlns:p14="http://schemas.microsoft.com/office/powerpoint/2010/main" val="3365304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29">
            <a:extLst>
              <a:ext uri="{FF2B5EF4-FFF2-40B4-BE49-F238E27FC236}">
                <a16:creationId xmlns:a16="http://schemas.microsoft.com/office/drawing/2014/main" id="{AFB24274-7609-C04D-A9C0-638C96CCCFF2}"/>
              </a:ext>
            </a:extLst>
          </p:cNvPr>
          <p:cNvPicPr>
            <a:picLocks noChangeAspect="1"/>
          </p:cNvPicPr>
          <p:nvPr/>
        </p:nvPicPr>
        <p:blipFill>
          <a:blip r:embed="rId2"/>
          <a:stretch>
            <a:fillRect/>
          </a:stretch>
        </p:blipFill>
        <p:spPr>
          <a:xfrm>
            <a:off x="7001091" y="335082"/>
            <a:ext cx="863263" cy="370768"/>
          </a:xfrm>
          <a:prstGeom prst="rect">
            <a:avLst/>
          </a:prstGeom>
        </p:spPr>
      </p:pic>
      <p:sp>
        <p:nvSpPr>
          <p:cNvPr id="31" name="TextBox 30">
            <a:extLst>
              <a:ext uri="{FF2B5EF4-FFF2-40B4-BE49-F238E27FC236}">
                <a16:creationId xmlns:a16="http://schemas.microsoft.com/office/drawing/2014/main" id="{DAD589F1-B5D2-E644-A9E3-B244C6592438}"/>
              </a:ext>
            </a:extLst>
          </p:cNvPr>
          <p:cNvSpPr txBox="1"/>
          <p:nvPr/>
        </p:nvSpPr>
        <p:spPr>
          <a:xfrm>
            <a:off x="7136286" y="397905"/>
            <a:ext cx="705642" cy="276999"/>
          </a:xfrm>
          <a:prstGeom prst="rect">
            <a:avLst/>
          </a:prstGeom>
          <a:noFill/>
        </p:spPr>
        <p:txBody>
          <a:bodyPr wrap="none" rtlCol="0">
            <a:spAutoFit/>
          </a:bodyPr>
          <a:lstStyle/>
          <a:p>
            <a:pPr algn="l"/>
            <a:r>
              <a:rPr lang="en-US" sz="600">
                <a:solidFill>
                  <a:srgbClr val="221F00"/>
                </a:solidFill>
                <a:latin typeface="Helvetica Neue"/>
                <a:cs typeface="Helvetica Neue"/>
              </a:rPr>
              <a:t>Default</a:t>
            </a:r>
            <a:endParaRPr lang="en-US" sz="600" b="0" i="0">
              <a:solidFill>
                <a:srgbClr val="221F00"/>
              </a:solidFill>
              <a:latin typeface="Helvetica Neue"/>
              <a:cs typeface="Helvetica Neue"/>
            </a:endParaRPr>
          </a:p>
          <a:p>
            <a:pPr algn="l"/>
            <a:r>
              <a:rPr lang="en-US" sz="600" b="0" i="0">
                <a:solidFill>
                  <a:srgbClr val="221F00"/>
                </a:solidFill>
                <a:latin typeface="Helvetica Neue"/>
                <a:cs typeface="Helvetica Neue"/>
              </a:rPr>
              <a:t>112.112.0.1/32</a:t>
            </a:r>
          </a:p>
        </p:txBody>
      </p:sp>
      <p:pic>
        <p:nvPicPr>
          <p:cNvPr id="64" name="Picture 63"/>
          <p:cNvPicPr>
            <a:picLocks noChangeAspect="1"/>
          </p:cNvPicPr>
          <p:nvPr/>
        </p:nvPicPr>
        <p:blipFill>
          <a:blip r:embed="rId2"/>
          <a:stretch>
            <a:fillRect/>
          </a:stretch>
        </p:blipFill>
        <p:spPr>
          <a:xfrm>
            <a:off x="6975753" y="791661"/>
            <a:ext cx="863263" cy="370768"/>
          </a:xfrm>
          <a:prstGeom prst="rect">
            <a:avLst/>
          </a:prstGeom>
        </p:spPr>
      </p:pic>
      <p:sp>
        <p:nvSpPr>
          <p:cNvPr id="2" name="Title 1"/>
          <p:cNvSpPr>
            <a:spLocks noGrp="1"/>
          </p:cNvSpPr>
          <p:nvPr>
            <p:ph type="title"/>
          </p:nvPr>
        </p:nvSpPr>
        <p:spPr>
          <a:xfrm>
            <a:off x="203339" y="271208"/>
            <a:ext cx="3444591" cy="650015"/>
          </a:xfrm>
        </p:spPr>
        <p:txBody>
          <a:bodyPr/>
          <a:lstStyle/>
          <a:p>
            <a:r>
              <a:rPr lang="en-US"/>
              <a:t>Route resolution</a:t>
            </a:r>
          </a:p>
        </p:txBody>
      </p:sp>
      <p:sp>
        <p:nvSpPr>
          <p:cNvPr id="3" name="Content Placeholder 2"/>
          <p:cNvSpPr>
            <a:spLocks noGrp="1"/>
          </p:cNvSpPr>
          <p:nvPr>
            <p:ph idx="1"/>
          </p:nvPr>
        </p:nvSpPr>
        <p:spPr>
          <a:xfrm>
            <a:off x="144004" y="1502631"/>
            <a:ext cx="2471632" cy="2916262"/>
          </a:xfrm>
        </p:spPr>
        <p:txBody>
          <a:bodyPr>
            <a:normAutofit/>
          </a:bodyPr>
          <a:lstStyle/>
          <a:p>
            <a:r>
              <a:rPr lang="en-US" b="1"/>
              <a:t>Multiple ways</a:t>
            </a:r>
          </a:p>
          <a:p>
            <a:pPr lvl="1"/>
            <a:r>
              <a:rPr lang="en-US" sz="1400">
                <a:latin typeface="Helvetica Neue" charset="0"/>
                <a:ea typeface="Helvetica Neue" charset="0"/>
                <a:cs typeface="Helvetica Neue" charset="0"/>
              </a:rPr>
              <a:t>LDP</a:t>
            </a:r>
          </a:p>
          <a:p>
            <a:pPr lvl="1"/>
            <a:r>
              <a:rPr lang="en-US" sz="1400">
                <a:latin typeface="Helvetica Neue" charset="0"/>
                <a:ea typeface="Helvetica Neue" charset="0"/>
                <a:cs typeface="Helvetica Neue" charset="0"/>
              </a:rPr>
              <a:t>ISIS-SR</a:t>
            </a:r>
          </a:p>
          <a:p>
            <a:pPr lvl="1"/>
            <a:r>
              <a:rPr lang="en-US" sz="1400">
                <a:latin typeface="Helvetica Neue" charset="0"/>
                <a:ea typeface="Helvetica Neue" charset="0"/>
                <a:cs typeface="Helvetica Neue" charset="0"/>
              </a:rPr>
              <a:t>BGP-SR</a:t>
            </a:r>
          </a:p>
          <a:p>
            <a:pPr lvl="1"/>
            <a:endParaRPr lang="en-US" sz="1400">
              <a:latin typeface="Helvetica Neue" charset="0"/>
              <a:ea typeface="Helvetica Neue" charset="0"/>
              <a:cs typeface="Helvetica Neue" charset="0"/>
            </a:endParaRPr>
          </a:p>
          <a:p>
            <a:pPr marL="114300" indent="0">
              <a:buNone/>
            </a:pPr>
            <a:endParaRPr lang="en-US" sz="1400">
              <a:latin typeface="Helvetica Neue" charset="0"/>
              <a:ea typeface="Helvetica Neue" charset="0"/>
              <a:cs typeface="Helvetica Neue" charset="0"/>
            </a:endParaRPr>
          </a:p>
          <a:p>
            <a:pPr marL="114300" indent="0">
              <a:buNone/>
            </a:pPr>
            <a:endParaRPr lang="en-US" sz="1400">
              <a:latin typeface="Helvetica Neue" charset="0"/>
              <a:ea typeface="Helvetica Neue" charset="0"/>
              <a:cs typeface="Helvetica Neue" charset="0"/>
            </a:endParaRPr>
          </a:p>
          <a:p>
            <a:pPr marL="114300" indent="0">
              <a:buNone/>
            </a:pPr>
            <a:endParaRPr lang="en-US" sz="1900">
              <a:latin typeface="Helvetica Neue" charset="0"/>
              <a:ea typeface="Helvetica Neue" charset="0"/>
              <a:cs typeface="Helvetica Neue" charset="0"/>
            </a:endParaRPr>
          </a:p>
          <a:p>
            <a:r>
              <a:rPr lang="en-US" sz="1600" b="1">
                <a:latin typeface="Helvetica Neue" charset="0"/>
                <a:ea typeface="Helvetica Neue" charset="0"/>
                <a:cs typeface="Helvetica Neue" charset="0"/>
              </a:rPr>
              <a:t>But why not just IP ?</a:t>
            </a: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2"/>
            <a:endParaRPr lang="en-US" sz="14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1"/>
            <a:endParaRPr lang="en-US"/>
          </a:p>
          <a:p>
            <a:pPr lvl="1"/>
            <a:endParaRPr lang="en-US"/>
          </a:p>
        </p:txBody>
      </p:sp>
      <p:cxnSp>
        <p:nvCxnSpPr>
          <p:cNvPr id="35" name="Straight Connector 34"/>
          <p:cNvCxnSpPr>
            <a:cxnSpLocks/>
          </p:cNvCxnSpPr>
          <p:nvPr/>
        </p:nvCxnSpPr>
        <p:spPr>
          <a:xfrm flipV="1">
            <a:off x="4380769" y="766251"/>
            <a:ext cx="2339485" cy="29353"/>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394130" y="629271"/>
            <a:ext cx="954337" cy="284749"/>
          </a:xfrm>
          <a:prstGeom prst="roundRect">
            <a:avLst/>
          </a:prstGeom>
          <a:solidFill>
            <a:schemeClr val="accent1"/>
          </a:solidFill>
        </p:spPr>
        <p:txBody>
          <a:bodyPr wrap="square" lIns="36000" tIns="36000" rIns="36000" bIns="36000" rtlCol="0">
            <a:spAutoFit/>
          </a:bodyPr>
          <a:lstStyle/>
          <a:p>
            <a:r>
              <a:rPr lang="en-US" sz="600" b="0" i="0">
                <a:solidFill>
                  <a:schemeClr val="bg1"/>
                </a:solidFill>
                <a:latin typeface="Helvetica Neue"/>
                <a:cs typeface="Helvetica Neue"/>
              </a:rPr>
              <a:t>PE2</a:t>
            </a:r>
          </a:p>
          <a:p>
            <a:r>
              <a:rPr lang="en-US" sz="600">
                <a:solidFill>
                  <a:schemeClr val="bg1"/>
                </a:solidFill>
                <a:latin typeface="Helvetica Neue"/>
                <a:cs typeface="Helvetica Neue"/>
              </a:rPr>
              <a:t>112.112.112.112/32</a:t>
            </a:r>
            <a:endParaRPr lang="en-US" sz="600" b="0" i="0">
              <a:solidFill>
                <a:schemeClr val="bg1"/>
              </a:solidFill>
              <a:latin typeface="Helvetica Neue"/>
              <a:cs typeface="Helvetica Neue"/>
            </a:endParaRPr>
          </a:p>
        </p:txBody>
      </p:sp>
      <p:sp>
        <p:nvSpPr>
          <p:cNvPr id="57" name="Freeform 56"/>
          <p:cNvSpPr/>
          <p:nvPr/>
        </p:nvSpPr>
        <p:spPr>
          <a:xfrm>
            <a:off x="4163817" y="271208"/>
            <a:ext cx="2707481" cy="284738"/>
          </a:xfrm>
          <a:custGeom>
            <a:avLst/>
            <a:gdLst>
              <a:gd name="connsiteX0" fmla="*/ 0 w 2707481"/>
              <a:gd name="connsiteY0" fmla="*/ 635836 h 635836"/>
              <a:gd name="connsiteX1" fmla="*/ 1085850 w 2707481"/>
              <a:gd name="connsiteY1" fmla="*/ 43 h 635836"/>
              <a:gd name="connsiteX2" fmla="*/ 2707481 w 2707481"/>
              <a:gd name="connsiteY2" fmla="*/ 600118 h 635836"/>
              <a:gd name="connsiteX0" fmla="*/ 0 w 2707481"/>
              <a:gd name="connsiteY0" fmla="*/ 635836 h 635836"/>
              <a:gd name="connsiteX1" fmla="*/ 1278731 w 2707481"/>
              <a:gd name="connsiteY1" fmla="*/ 43 h 635836"/>
              <a:gd name="connsiteX2" fmla="*/ 2707481 w 2707481"/>
              <a:gd name="connsiteY2" fmla="*/ 600118 h 635836"/>
            </a:gdLst>
            <a:ahLst/>
            <a:cxnLst>
              <a:cxn ang="0">
                <a:pos x="connsiteX0" y="connsiteY0"/>
              </a:cxn>
              <a:cxn ang="0">
                <a:pos x="connsiteX1" y="connsiteY1"/>
              </a:cxn>
              <a:cxn ang="0">
                <a:pos x="connsiteX2" y="connsiteY2"/>
              </a:cxn>
            </a:cxnLst>
            <a:rect l="l" t="t" r="r" b="b"/>
            <a:pathLst>
              <a:path w="2707481" h="635836">
                <a:moveTo>
                  <a:pt x="0" y="635836"/>
                </a:moveTo>
                <a:cubicBezTo>
                  <a:pt x="317301" y="320916"/>
                  <a:pt x="827484" y="5996"/>
                  <a:pt x="1278731" y="43"/>
                </a:cubicBezTo>
                <a:cubicBezTo>
                  <a:pt x="1729978" y="-5910"/>
                  <a:pt x="2707481" y="600118"/>
                  <a:pt x="2707481" y="600118"/>
                </a:cubicBezTo>
              </a:path>
            </a:pathLst>
          </a:custGeom>
          <a:noFill/>
          <a:ln>
            <a:solidFill>
              <a:schemeClr val="accent2"/>
            </a:solidFill>
            <a:prstDash val="sysDash"/>
            <a:headEnd type="triangle" w="med" len="med"/>
            <a:tailEnd type="triangl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8" name="TextBox 57"/>
          <p:cNvSpPr txBox="1"/>
          <p:nvPr/>
        </p:nvSpPr>
        <p:spPr>
          <a:xfrm>
            <a:off x="5216320" y="127582"/>
            <a:ext cx="482824" cy="246221"/>
          </a:xfrm>
          <a:prstGeom prst="rect">
            <a:avLst/>
          </a:prstGeom>
          <a:solidFill>
            <a:schemeClr val="bg1"/>
          </a:solidFill>
        </p:spPr>
        <p:txBody>
          <a:bodyPr wrap="none" rtlCol="0">
            <a:spAutoFit/>
          </a:bodyPr>
          <a:lstStyle/>
          <a:p>
            <a:pPr algn="l"/>
            <a:r>
              <a:rPr lang="en-US" sz="1000" b="0" i="0">
                <a:solidFill>
                  <a:srgbClr val="221F00"/>
                </a:solidFill>
                <a:latin typeface="Helvetica Neue"/>
                <a:cs typeface="Helvetica Neue"/>
              </a:rPr>
              <a:t>iBGP</a:t>
            </a:r>
          </a:p>
        </p:txBody>
      </p:sp>
      <p:sp>
        <p:nvSpPr>
          <p:cNvPr id="65" name="TextBox 64"/>
          <p:cNvSpPr txBox="1"/>
          <p:nvPr/>
        </p:nvSpPr>
        <p:spPr>
          <a:xfrm>
            <a:off x="7166051" y="838546"/>
            <a:ext cx="575799" cy="276999"/>
          </a:xfrm>
          <a:prstGeom prst="rect">
            <a:avLst/>
          </a:prstGeom>
          <a:noFill/>
        </p:spPr>
        <p:txBody>
          <a:bodyPr wrap="none" rtlCol="0">
            <a:spAutoFit/>
          </a:bodyPr>
          <a:lstStyle/>
          <a:p>
            <a:pPr algn="l"/>
            <a:r>
              <a:rPr lang="en-US" sz="600" b="0" i="0">
                <a:solidFill>
                  <a:srgbClr val="221F00"/>
                </a:solidFill>
                <a:latin typeface="Helvetica Neue"/>
                <a:cs typeface="Helvetica Neue"/>
              </a:rPr>
              <a:t>EVPN_1</a:t>
            </a:r>
          </a:p>
          <a:p>
            <a:pPr algn="l"/>
            <a:r>
              <a:rPr lang="en-US" sz="600">
                <a:solidFill>
                  <a:srgbClr val="221F00"/>
                </a:solidFill>
                <a:latin typeface="Helvetica Neue"/>
                <a:cs typeface="Helvetica Neue"/>
              </a:rPr>
              <a:t>62</a:t>
            </a:r>
            <a:r>
              <a:rPr lang="en-US" sz="600" b="0" i="0">
                <a:solidFill>
                  <a:srgbClr val="221F00"/>
                </a:solidFill>
                <a:latin typeface="Helvetica Neue"/>
                <a:cs typeface="Helvetica Neue"/>
              </a:rPr>
              <a:t>.0.0.0/24</a:t>
            </a:r>
          </a:p>
        </p:txBody>
      </p:sp>
      <p:sp>
        <p:nvSpPr>
          <p:cNvPr id="4" name="TextBox 3"/>
          <p:cNvSpPr txBox="1"/>
          <p:nvPr/>
        </p:nvSpPr>
        <p:spPr>
          <a:xfrm>
            <a:off x="2615637" y="1498603"/>
            <a:ext cx="6381412" cy="1754326"/>
          </a:xfrm>
          <a:prstGeom prst="rect">
            <a:avLst/>
          </a:prstGeom>
          <a:solidFill>
            <a:schemeClr val="bg1"/>
          </a:solidFill>
          <a:ln>
            <a:solidFill>
              <a:srgbClr val="221F20"/>
            </a:solidFill>
            <a:prstDash val="sysDash"/>
          </a:ln>
        </p:spPr>
        <p:txBody>
          <a:bodyPr wrap="square" rtlCol="0">
            <a:spAutoFit/>
          </a:bodyPr>
          <a:lstStyle/>
          <a:p>
            <a:pPr algn="l"/>
            <a:endParaRPr lang="sv-SE" sz="900" b="1" i="0">
              <a:solidFill>
                <a:srgbClr val="163058"/>
              </a:solidFill>
              <a:latin typeface="Courier New" panose="02070309020205020404" pitchFamily="49" charset="0"/>
              <a:cs typeface="Courier New" panose="02070309020205020404" pitchFamily="49" charset="0"/>
            </a:endParaRPr>
          </a:p>
          <a:p>
            <a:pPr algn="l"/>
            <a:r>
              <a:rPr lang="en-IE" sz="900" b="1">
                <a:latin typeface="Courier New" panose="02070309020205020404" pitchFamily="49" charset="0"/>
                <a:cs typeface="Courier New" panose="02070309020205020404" pitchFamily="49" charset="0"/>
              </a:rPr>
              <a:t>qumran-under-p1(config-tunnel-rib-peter)#</a:t>
            </a:r>
            <a:r>
              <a:rPr lang="en-IE" sz="900" b="1" err="1">
                <a:latin typeface="Courier New" panose="02070309020205020404" pitchFamily="49" charset="0"/>
                <a:cs typeface="Courier New" panose="02070309020205020404" pitchFamily="49" charset="0"/>
              </a:rPr>
              <a:t>sh</a:t>
            </a:r>
            <a:r>
              <a:rPr lang="en-IE" sz="900" b="1">
                <a:latin typeface="Courier New" panose="02070309020205020404" pitchFamily="49" charset="0"/>
                <a:cs typeface="Courier New" panose="02070309020205020404" pitchFamily="49" charset="0"/>
              </a:rPr>
              <a:t> </a:t>
            </a:r>
            <a:r>
              <a:rPr lang="en-IE" sz="900" b="1" err="1">
                <a:latin typeface="Courier New" panose="02070309020205020404" pitchFamily="49" charset="0"/>
                <a:cs typeface="Courier New" panose="02070309020205020404" pitchFamily="49" charset="0"/>
              </a:rPr>
              <a:t>ip</a:t>
            </a:r>
            <a:r>
              <a:rPr lang="en-IE" sz="900" b="1">
                <a:latin typeface="Courier New" panose="02070309020205020404" pitchFamily="49" charset="0"/>
                <a:cs typeface="Courier New" panose="02070309020205020404" pitchFamily="49" charset="0"/>
              </a:rPr>
              <a:t> </a:t>
            </a:r>
            <a:r>
              <a:rPr lang="en-IE" sz="900" b="1" err="1">
                <a:latin typeface="Courier New" panose="02070309020205020404" pitchFamily="49" charset="0"/>
                <a:cs typeface="Courier New" panose="02070309020205020404" pitchFamily="49" charset="0"/>
              </a:rPr>
              <a:t>ro</a:t>
            </a:r>
            <a:r>
              <a:rPr lang="en-IE" sz="900" b="1">
                <a:latin typeface="Courier New" panose="02070309020205020404" pitchFamily="49" charset="0"/>
                <a:cs typeface="Courier New" panose="02070309020205020404" pitchFamily="49" charset="0"/>
              </a:rPr>
              <a:t> </a:t>
            </a:r>
            <a:r>
              <a:rPr lang="en-IE" sz="900" b="1" err="1">
                <a:latin typeface="Courier New" panose="02070309020205020404" pitchFamily="49" charset="0"/>
                <a:cs typeface="Courier New" panose="02070309020205020404" pitchFamily="49" charset="0"/>
              </a:rPr>
              <a:t>vrf</a:t>
            </a:r>
            <a:r>
              <a:rPr lang="en-IE" sz="900" b="1">
                <a:latin typeface="Courier New" panose="02070309020205020404" pitchFamily="49" charset="0"/>
                <a:cs typeface="Courier New" panose="02070309020205020404" pitchFamily="49" charset="0"/>
              </a:rPr>
              <a:t> evpn_1 62.0.0.0/24</a:t>
            </a:r>
          </a:p>
          <a:p>
            <a:pPr algn="l"/>
            <a:r>
              <a:rPr lang="en-US" sz="900" b="1">
                <a:latin typeface="Courier New" panose="02070309020205020404" pitchFamily="49" charset="0"/>
                <a:cs typeface="Courier New" panose="02070309020205020404" pitchFamily="49" charset="0"/>
              </a:rPr>
              <a:t>VRF: evpn_1</a:t>
            </a:r>
          </a:p>
          <a:p>
            <a:pPr algn="l"/>
            <a:r>
              <a:rPr lang="en-US" sz="900" b="1" i="0">
                <a:solidFill>
                  <a:srgbClr val="163058"/>
                </a:solidFill>
                <a:latin typeface="Courier New" panose="02070309020205020404" pitchFamily="49" charset="0"/>
                <a:cs typeface="Courier New" panose="02070309020205020404" pitchFamily="49" charset="0"/>
              </a:rPr>
              <a:t>(</a:t>
            </a:r>
            <a:r>
              <a:rPr lang="mr-IN" sz="900" b="1" i="0">
                <a:solidFill>
                  <a:srgbClr val="163058"/>
                </a:solidFill>
                <a:latin typeface="Courier New" panose="02070309020205020404" pitchFamily="49" charset="0"/>
                <a:cs typeface="Courier New"/>
              </a:rPr>
              <a:t>…</a:t>
            </a:r>
            <a:r>
              <a:rPr lang="sv-SE" sz="900" b="1">
                <a:solidFill>
                  <a:srgbClr val="163058"/>
                </a:solidFill>
                <a:latin typeface="Courier New" panose="02070309020205020404" pitchFamily="49" charset="0"/>
                <a:cs typeface="Courier New" panose="02070309020205020404" pitchFamily="49" charset="0"/>
              </a:rPr>
              <a:t>)</a:t>
            </a:r>
          </a:p>
          <a:p>
            <a:pPr algn="l"/>
            <a:r>
              <a:rPr lang="en-IE" sz="900" b="1">
                <a:latin typeface="Courier New" panose="02070309020205020404" pitchFamily="49" charset="0"/>
                <a:cs typeface="Courier New" panose="02070309020205020404" pitchFamily="49" charset="0"/>
              </a:rPr>
              <a:t>B I      62.0.0.0/24 [200/0] via 112.112.112.112/32, </a:t>
            </a:r>
            <a:r>
              <a:rPr lang="en-IE" sz="900" b="1">
                <a:solidFill>
                  <a:srgbClr val="FF0000"/>
                </a:solidFill>
                <a:latin typeface="Courier New" panose="02070309020205020404" pitchFamily="49" charset="0"/>
                <a:cs typeface="Courier New" panose="02070309020205020404" pitchFamily="49" charset="0"/>
              </a:rPr>
              <a:t>LDP tunnel </a:t>
            </a:r>
            <a:r>
              <a:rPr lang="en-IE" sz="900" b="1">
                <a:latin typeface="Courier New" panose="02070309020205020404" pitchFamily="49" charset="0"/>
                <a:cs typeface="Courier New" panose="02070309020205020404" pitchFamily="49" charset="0"/>
              </a:rPr>
              <a:t>index 1, label 132891</a:t>
            </a:r>
          </a:p>
          <a:p>
            <a:r>
              <a:rPr lang="en-IE" sz="900" b="1">
                <a:latin typeface="Courier New" panose="02070309020205020404" pitchFamily="49" charset="0"/>
                <a:cs typeface="Courier New" panose="02070309020205020404" pitchFamily="49" charset="0"/>
              </a:rPr>
              <a:t>                                 via 1.1.1.3, Ethernet1, label imp-null(3)</a:t>
            </a:r>
            <a:endParaRPr lang="sv-SE" sz="900" b="1">
              <a:solidFill>
                <a:srgbClr val="163058"/>
              </a:solidFill>
              <a:latin typeface="Courier New" panose="02070309020205020404" pitchFamily="49" charset="0"/>
              <a:cs typeface="Courier New" panose="02070309020205020404" pitchFamily="49" charset="0"/>
            </a:endParaRPr>
          </a:p>
          <a:p>
            <a:pPr algn="l"/>
            <a:r>
              <a:rPr lang="sv-SE" sz="900" b="1">
                <a:solidFill>
                  <a:srgbClr val="163058"/>
                </a:solidFill>
                <a:latin typeface="Courier New" panose="02070309020205020404" pitchFamily="49" charset="0"/>
                <a:cs typeface="Courier New" panose="02070309020205020404" pitchFamily="49" charset="0"/>
              </a:rPr>
              <a:t>(</a:t>
            </a:r>
            <a:r>
              <a:rPr lang="mr-IN" sz="900" b="1">
                <a:solidFill>
                  <a:srgbClr val="163058"/>
                </a:solidFill>
                <a:latin typeface="Courier New" panose="02070309020205020404" pitchFamily="49" charset="0"/>
                <a:cs typeface="Courier New"/>
              </a:rPr>
              <a:t>…</a:t>
            </a:r>
            <a:r>
              <a:rPr lang="sv-SE" sz="900" b="1">
                <a:solidFill>
                  <a:srgbClr val="163058"/>
                </a:solidFill>
                <a:latin typeface="Courier New" panose="02070309020205020404" pitchFamily="49" charset="0"/>
                <a:cs typeface="Courier New" panose="02070309020205020404" pitchFamily="49" charset="0"/>
              </a:rPr>
              <a:t>)</a:t>
            </a:r>
          </a:p>
          <a:p>
            <a:pPr algn="l"/>
            <a:r>
              <a:rPr lang="en-IE" sz="900" b="1">
                <a:latin typeface="Courier New" panose="02070309020205020404" pitchFamily="49" charset="0"/>
                <a:cs typeface="Courier New" panose="02070309020205020404" pitchFamily="49" charset="0"/>
              </a:rPr>
              <a:t>B I      62.0.0.0/24 [200/0] via 112.112.112.112/32, </a:t>
            </a:r>
            <a:r>
              <a:rPr lang="en-IE" sz="900" b="1">
                <a:solidFill>
                  <a:srgbClr val="FF0000"/>
                </a:solidFill>
                <a:latin typeface="Courier New" panose="02070309020205020404" pitchFamily="49" charset="0"/>
                <a:cs typeface="Courier New" panose="02070309020205020404" pitchFamily="49" charset="0"/>
              </a:rPr>
              <a:t>IS-IS SR </a:t>
            </a:r>
            <a:r>
              <a:rPr lang="en-IE" sz="900" b="1">
                <a:latin typeface="Courier New" panose="02070309020205020404" pitchFamily="49" charset="0"/>
                <a:cs typeface="Courier New" panose="02070309020205020404" pitchFamily="49" charset="0"/>
              </a:rPr>
              <a:t>tunnel index 1, label 132891</a:t>
            </a:r>
          </a:p>
          <a:p>
            <a:r>
              <a:rPr lang="en-IE" sz="900" b="1">
                <a:latin typeface="Courier New" panose="02070309020205020404" pitchFamily="49" charset="0"/>
                <a:cs typeface="Courier New" panose="02070309020205020404" pitchFamily="49" charset="0"/>
              </a:rPr>
              <a:t>                                 via 1.1.1.3, Ethernet1, label imp-null(3)</a:t>
            </a:r>
            <a:endParaRPr lang="sv-SE" sz="900" b="1" i="0">
              <a:solidFill>
                <a:srgbClr val="163058"/>
              </a:solidFill>
              <a:latin typeface="Courier New" panose="02070309020205020404" pitchFamily="49" charset="0"/>
              <a:cs typeface="Courier New" panose="02070309020205020404" pitchFamily="49" charset="0"/>
            </a:endParaRPr>
          </a:p>
          <a:p>
            <a:pPr algn="l"/>
            <a:r>
              <a:rPr lang="sv-SE" sz="900" b="1" i="0">
                <a:solidFill>
                  <a:srgbClr val="163058"/>
                </a:solidFill>
                <a:latin typeface="Courier New" panose="02070309020205020404" pitchFamily="49" charset="0"/>
                <a:cs typeface="Courier New" panose="02070309020205020404" pitchFamily="49" charset="0"/>
              </a:rPr>
              <a:t>(</a:t>
            </a:r>
            <a:r>
              <a:rPr lang="mr-IN" sz="900" b="1" i="0">
                <a:solidFill>
                  <a:srgbClr val="163058"/>
                </a:solidFill>
                <a:latin typeface="Courier New" panose="02070309020205020404" pitchFamily="49" charset="0"/>
                <a:cs typeface="Courier New"/>
              </a:rPr>
              <a:t>…</a:t>
            </a:r>
            <a:r>
              <a:rPr lang="sv-SE" sz="900" b="1" i="0">
                <a:solidFill>
                  <a:srgbClr val="163058"/>
                </a:solidFill>
                <a:latin typeface="Courier New" panose="02070309020205020404" pitchFamily="49" charset="0"/>
                <a:cs typeface="Courier New" panose="02070309020205020404" pitchFamily="49" charset="0"/>
              </a:rPr>
              <a:t>)</a:t>
            </a:r>
          </a:p>
          <a:p>
            <a:pPr algn="l"/>
            <a:r>
              <a:rPr lang="en-IE" sz="900" b="1">
                <a:latin typeface="Courier New" panose="02070309020205020404" pitchFamily="49" charset="0"/>
                <a:cs typeface="Courier New" panose="02070309020205020404" pitchFamily="49" charset="0"/>
              </a:rPr>
              <a:t>B I      62.0.0.0/24 [200/0] via 112.112.112.112/32, </a:t>
            </a:r>
            <a:r>
              <a:rPr lang="en-IE" sz="900" b="1">
                <a:solidFill>
                  <a:srgbClr val="FF0000"/>
                </a:solidFill>
                <a:latin typeface="Courier New" panose="02070309020205020404" pitchFamily="49" charset="0"/>
                <a:cs typeface="Courier New" panose="02070309020205020404" pitchFamily="49" charset="0"/>
              </a:rPr>
              <a:t>BGP LU tunnel </a:t>
            </a:r>
            <a:r>
              <a:rPr lang="en-IE" sz="900" b="1">
                <a:latin typeface="Courier New" panose="02070309020205020404" pitchFamily="49" charset="0"/>
                <a:cs typeface="Courier New" panose="02070309020205020404" pitchFamily="49" charset="0"/>
              </a:rPr>
              <a:t>index 21, label 132891</a:t>
            </a:r>
          </a:p>
          <a:p>
            <a:pPr algn="l"/>
            <a:r>
              <a:rPr lang="en-IE" sz="900" b="1">
                <a:latin typeface="Courier New" panose="02070309020205020404" pitchFamily="49" charset="0"/>
                <a:cs typeface="Courier New" panose="02070309020205020404" pitchFamily="49" charset="0"/>
              </a:rPr>
              <a:t>                                 via 1.1.1.3, Ethernet1, label imp-null(3)</a:t>
            </a:r>
          </a:p>
        </p:txBody>
      </p:sp>
      <p:sp>
        <p:nvSpPr>
          <p:cNvPr id="28" name="TextBox 27"/>
          <p:cNvSpPr txBox="1"/>
          <p:nvPr/>
        </p:nvSpPr>
        <p:spPr>
          <a:xfrm>
            <a:off x="2615637" y="3495563"/>
            <a:ext cx="6384359" cy="923330"/>
          </a:xfrm>
          <a:prstGeom prst="rect">
            <a:avLst/>
          </a:prstGeom>
          <a:solidFill>
            <a:schemeClr val="bg1"/>
          </a:solidFill>
          <a:ln>
            <a:solidFill>
              <a:srgbClr val="221F20"/>
            </a:solidFill>
            <a:prstDash val="sysDash"/>
          </a:ln>
        </p:spPr>
        <p:txBody>
          <a:bodyPr wrap="square" rtlCol="0">
            <a:spAutoFit/>
          </a:bodyPr>
          <a:lstStyle/>
          <a:p>
            <a:pPr algn="l"/>
            <a:endParaRPr lang="sv-SE" sz="900" b="1" i="0">
              <a:solidFill>
                <a:srgbClr val="163058"/>
              </a:solidFill>
              <a:latin typeface="Courier New" panose="02070309020205020404" pitchFamily="49" charset="0"/>
              <a:cs typeface="Courier New" panose="02070309020205020404" pitchFamily="49" charset="0"/>
            </a:endParaRPr>
          </a:p>
          <a:p>
            <a:pPr algn="l"/>
            <a:r>
              <a:rPr lang="en-US" sz="900" b="1">
                <a:latin typeface="Courier New" panose="02070309020205020404" pitchFamily="49" charset="0"/>
                <a:cs typeface="Courier New" panose="02070309020205020404" pitchFamily="49" charset="0"/>
              </a:rPr>
              <a:t>bgp-edge2(config)#</a:t>
            </a:r>
            <a:r>
              <a:rPr lang="en-US" sz="900" b="1" err="1">
                <a:latin typeface="Courier New" panose="02070309020205020404" pitchFamily="49" charset="0"/>
                <a:cs typeface="Courier New" panose="02070309020205020404" pitchFamily="49" charset="0"/>
              </a:rPr>
              <a:t>sh</a:t>
            </a:r>
            <a:r>
              <a:rPr lang="en-US" sz="900" b="1">
                <a:latin typeface="Courier New" panose="02070309020205020404" pitchFamily="49" charset="0"/>
                <a:cs typeface="Courier New" panose="02070309020205020404" pitchFamily="49" charset="0"/>
              </a:rPr>
              <a:t> </a:t>
            </a:r>
            <a:r>
              <a:rPr lang="en-US" sz="900" b="1" err="1">
                <a:latin typeface="Courier New" panose="02070309020205020404" pitchFamily="49" charset="0"/>
                <a:cs typeface="Courier New" panose="02070309020205020404" pitchFamily="49" charset="0"/>
              </a:rPr>
              <a:t>ip</a:t>
            </a:r>
            <a:r>
              <a:rPr lang="en-US" sz="900" b="1">
                <a:latin typeface="Courier New" panose="02070309020205020404" pitchFamily="49" charset="0"/>
                <a:cs typeface="Courier New" panose="02070309020205020404" pitchFamily="49" charset="0"/>
              </a:rPr>
              <a:t> </a:t>
            </a:r>
            <a:r>
              <a:rPr lang="en-US" sz="900" b="1" err="1">
                <a:latin typeface="Courier New" panose="02070309020205020404" pitchFamily="49" charset="0"/>
                <a:cs typeface="Courier New" panose="02070309020205020404" pitchFamily="49" charset="0"/>
              </a:rPr>
              <a:t>ro</a:t>
            </a:r>
            <a:r>
              <a:rPr lang="en-US" sz="900" b="1">
                <a:latin typeface="Courier New" panose="02070309020205020404" pitchFamily="49" charset="0"/>
                <a:cs typeface="Courier New" panose="02070309020205020404" pitchFamily="49" charset="0"/>
              </a:rPr>
              <a:t> </a:t>
            </a:r>
            <a:r>
              <a:rPr lang="en-US" sz="900" b="1" err="1">
                <a:latin typeface="Courier New" panose="02070309020205020404" pitchFamily="49" charset="0"/>
                <a:cs typeface="Courier New" panose="02070309020205020404" pitchFamily="49" charset="0"/>
              </a:rPr>
              <a:t>vrf</a:t>
            </a:r>
            <a:r>
              <a:rPr lang="en-US" sz="900" b="1">
                <a:latin typeface="Courier New" panose="02070309020205020404" pitchFamily="49" charset="0"/>
                <a:cs typeface="Courier New" panose="02070309020205020404" pitchFamily="49" charset="0"/>
              </a:rPr>
              <a:t> evpn_1 </a:t>
            </a:r>
            <a:r>
              <a:rPr lang="en-US" sz="900" b="1" err="1">
                <a:latin typeface="Courier New" panose="02070309020205020404" pitchFamily="49" charset="0"/>
                <a:cs typeface="Courier New" panose="02070309020205020404" pitchFamily="49" charset="0"/>
              </a:rPr>
              <a:t>bgp</a:t>
            </a:r>
            <a:endParaRPr lang="en-US" sz="900" b="1">
              <a:latin typeface="Courier New" panose="02070309020205020404" pitchFamily="49" charset="0"/>
              <a:cs typeface="Courier New" panose="02070309020205020404" pitchFamily="49" charset="0"/>
            </a:endParaRPr>
          </a:p>
          <a:p>
            <a:pPr algn="l"/>
            <a:r>
              <a:rPr lang="en-US" sz="900" b="1">
                <a:latin typeface="Courier New" panose="02070309020205020404" pitchFamily="49" charset="0"/>
                <a:cs typeface="Courier New" panose="02070309020205020404" pitchFamily="49" charset="0"/>
              </a:rPr>
              <a:t>VRF: evpn_1</a:t>
            </a:r>
          </a:p>
          <a:p>
            <a:pPr algn="l"/>
            <a:r>
              <a:rPr lang="en-US" sz="900" b="1" i="0">
                <a:solidFill>
                  <a:srgbClr val="163058"/>
                </a:solidFill>
                <a:latin typeface="Courier New" panose="02070309020205020404" pitchFamily="49" charset="0"/>
                <a:cs typeface="Courier New" panose="02070309020205020404" pitchFamily="49" charset="0"/>
              </a:rPr>
              <a:t>(</a:t>
            </a:r>
            <a:r>
              <a:rPr lang="mr-IN" sz="900" b="1" i="0">
                <a:solidFill>
                  <a:srgbClr val="163058"/>
                </a:solidFill>
                <a:latin typeface="Courier New" panose="02070309020205020404" pitchFamily="49" charset="0"/>
                <a:cs typeface="Courier New"/>
              </a:rPr>
              <a:t>…</a:t>
            </a:r>
            <a:r>
              <a:rPr lang="sv-SE" sz="900" b="1" i="0">
                <a:solidFill>
                  <a:srgbClr val="163058"/>
                </a:solidFill>
                <a:latin typeface="Courier New" panose="02070309020205020404" pitchFamily="49" charset="0"/>
                <a:cs typeface="Courier New" panose="02070309020205020404" pitchFamily="49" charset="0"/>
              </a:rPr>
              <a:t>)</a:t>
            </a:r>
            <a:endParaRPr lang="sv-SE" sz="900" b="1">
              <a:solidFill>
                <a:srgbClr val="163058"/>
              </a:solidFill>
              <a:latin typeface="Courier New" panose="02070309020205020404" pitchFamily="49" charset="0"/>
              <a:cs typeface="Courier New" panose="02070309020205020404" pitchFamily="49" charset="0"/>
            </a:endParaRPr>
          </a:p>
          <a:p>
            <a:pPr algn="l"/>
            <a:r>
              <a:rPr lang="en-IE" sz="900" b="1">
                <a:latin typeface="Courier New" panose="02070309020205020404" pitchFamily="49" charset="0"/>
                <a:cs typeface="Courier New" panose="02070309020205020404" pitchFamily="49" charset="0"/>
              </a:rPr>
              <a:t> B I      62.0.0.0/24 [200/0] via </a:t>
            </a:r>
            <a:r>
              <a:rPr lang="en-IE" sz="900" b="1">
                <a:solidFill>
                  <a:srgbClr val="FF0000"/>
                </a:solidFill>
                <a:latin typeface="Courier New" panose="02070309020205020404" pitchFamily="49" charset="0"/>
                <a:cs typeface="Courier New" panose="02070309020205020404" pitchFamily="49" charset="0"/>
              </a:rPr>
              <a:t>VTEP 112.112.112.112 VNI 10 </a:t>
            </a:r>
            <a:r>
              <a:rPr lang="en-IE" sz="900" b="1">
                <a:latin typeface="Courier New" panose="02070309020205020404" pitchFamily="49" charset="0"/>
                <a:cs typeface="Courier New" panose="02070309020205020404" pitchFamily="49" charset="0"/>
              </a:rPr>
              <a:t>router-mac 28:99:3a:06:37:23</a:t>
            </a:r>
          </a:p>
          <a:p>
            <a:pPr algn="l"/>
            <a:endParaRPr lang="en-US" sz="900" b="1" i="0">
              <a:solidFill>
                <a:srgbClr val="163058"/>
              </a:solidFill>
              <a:latin typeface="Courier New" panose="02070309020205020404" pitchFamily="49" charset="0"/>
              <a:cs typeface="Courier New" panose="02070309020205020404" pitchFamily="49" charset="0"/>
            </a:endParaRPr>
          </a:p>
        </p:txBody>
      </p:sp>
      <p:sp>
        <p:nvSpPr>
          <p:cNvPr id="8" name="Cloud 7">
            <a:extLst>
              <a:ext uri="{FF2B5EF4-FFF2-40B4-BE49-F238E27FC236}">
                <a16:creationId xmlns:a16="http://schemas.microsoft.com/office/drawing/2014/main" id="{CEF4BE09-777C-0547-88C2-887E7C9C21D8}"/>
              </a:ext>
            </a:extLst>
          </p:cNvPr>
          <p:cNvSpPr/>
          <p:nvPr/>
        </p:nvSpPr>
        <p:spPr>
          <a:xfrm>
            <a:off x="4747084" y="397904"/>
            <a:ext cx="1421296" cy="1015085"/>
          </a:xfrm>
          <a:prstGeom prst="cloud">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6" name="TextBox 55"/>
          <p:cNvSpPr txBox="1"/>
          <p:nvPr/>
        </p:nvSpPr>
        <p:spPr>
          <a:xfrm>
            <a:off x="4959968" y="520466"/>
            <a:ext cx="951986" cy="553998"/>
          </a:xfrm>
          <a:prstGeom prst="rect">
            <a:avLst/>
          </a:prstGeom>
          <a:noFill/>
        </p:spPr>
        <p:txBody>
          <a:bodyPr wrap="square" rtlCol="0">
            <a:spAutoFit/>
          </a:bodyPr>
          <a:lstStyle/>
          <a:p>
            <a:r>
              <a:rPr lang="en-US" sz="1000" b="0" i="0">
                <a:solidFill>
                  <a:srgbClr val="221F00"/>
                </a:solidFill>
                <a:latin typeface="Helvetica Neue"/>
                <a:cs typeface="Helvetica Neue"/>
              </a:rPr>
              <a:t>ISIS-SR </a:t>
            </a:r>
          </a:p>
          <a:p>
            <a:r>
              <a:rPr lang="en-US" sz="1000">
                <a:solidFill>
                  <a:srgbClr val="221F00"/>
                </a:solidFill>
                <a:latin typeface="Helvetica Neue"/>
                <a:cs typeface="Helvetica Neue"/>
              </a:rPr>
              <a:t>LDP</a:t>
            </a:r>
            <a:r>
              <a:rPr lang="en-US" sz="1000" b="0" i="0">
                <a:solidFill>
                  <a:srgbClr val="221F00"/>
                </a:solidFill>
                <a:latin typeface="Helvetica Neue"/>
                <a:cs typeface="Helvetica Neue"/>
              </a:rPr>
              <a:t> </a:t>
            </a:r>
          </a:p>
          <a:p>
            <a:r>
              <a:rPr lang="en-US" sz="1000">
                <a:solidFill>
                  <a:srgbClr val="221F00"/>
                </a:solidFill>
                <a:latin typeface="Helvetica Neue"/>
                <a:cs typeface="Helvetica Neue"/>
              </a:rPr>
              <a:t>BGP-LU/SR</a:t>
            </a:r>
            <a:endParaRPr lang="en-US" sz="1000" b="0" i="0">
              <a:solidFill>
                <a:srgbClr val="221F00"/>
              </a:solidFill>
              <a:latin typeface="Helvetica Neue"/>
              <a:cs typeface="Helvetica Neue"/>
            </a:endParaRPr>
          </a:p>
        </p:txBody>
      </p:sp>
      <p:sp>
        <p:nvSpPr>
          <p:cNvPr id="36" name="TextBox 35">
            <a:extLst>
              <a:ext uri="{FF2B5EF4-FFF2-40B4-BE49-F238E27FC236}">
                <a16:creationId xmlns:a16="http://schemas.microsoft.com/office/drawing/2014/main" id="{E55F09A6-C697-9548-A3AF-689D5C053965}"/>
              </a:ext>
            </a:extLst>
          </p:cNvPr>
          <p:cNvSpPr txBox="1"/>
          <p:nvPr/>
        </p:nvSpPr>
        <p:spPr>
          <a:xfrm>
            <a:off x="3696600" y="648392"/>
            <a:ext cx="881974" cy="294423"/>
          </a:xfrm>
          <a:prstGeom prst="roundRect">
            <a:avLst/>
          </a:prstGeom>
          <a:solidFill>
            <a:schemeClr val="accent1"/>
          </a:solidFill>
        </p:spPr>
        <p:txBody>
          <a:bodyPr wrap="square" lIns="36000" tIns="36000" rIns="36000" bIns="36000" rtlCol="0">
            <a:spAutoFit/>
          </a:bodyPr>
          <a:lstStyle/>
          <a:p>
            <a:r>
              <a:rPr lang="en-US" sz="600" b="0" i="0">
                <a:solidFill>
                  <a:schemeClr val="bg1"/>
                </a:solidFill>
                <a:latin typeface="Helvetica Neue"/>
                <a:cs typeface="Helvetica Neue"/>
              </a:rPr>
              <a:t>PE1</a:t>
            </a:r>
          </a:p>
          <a:p>
            <a:r>
              <a:rPr lang="en-US" sz="600">
                <a:solidFill>
                  <a:schemeClr val="bg1"/>
                </a:solidFill>
                <a:latin typeface="Helvetica Neue"/>
                <a:cs typeface="Helvetica Neue"/>
              </a:rPr>
              <a:t>1111.111.111.111/32</a:t>
            </a:r>
            <a:endParaRPr lang="en-US" sz="600" b="0" i="0">
              <a:solidFill>
                <a:schemeClr val="bg1"/>
              </a:solidFill>
              <a:latin typeface="Helvetica Neue"/>
              <a:cs typeface="Helvetica Neue"/>
            </a:endParaRPr>
          </a:p>
        </p:txBody>
      </p:sp>
    </p:spTree>
    <p:extLst>
      <p:ext uri="{BB962C8B-B14F-4D97-AF65-F5344CB8AC3E}">
        <p14:creationId xmlns:p14="http://schemas.microsoft.com/office/powerpoint/2010/main" val="11576184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ppt_x"/>
                                          </p:val>
                                        </p:tav>
                                        <p:tav tm="100000">
                                          <p:val>
                                            <p:strVal val="#ppt_x"/>
                                          </p:val>
                                        </p:tav>
                                      </p:tavLst>
                                    </p:anim>
                                    <p:anim calcmode="lin" valueType="num">
                                      <p:cBhvr additive="base">
                                        <p:cTn id="8"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2276"/>
        <p:cNvGrpSpPr/>
        <p:nvPr/>
      </p:nvGrpSpPr>
      <p:grpSpPr>
        <a:xfrm>
          <a:off x="0" y="0"/>
          <a:ext cx="0" cy="0"/>
          <a:chOff x="0" y="0"/>
          <a:chExt cx="0" cy="0"/>
        </a:xfrm>
      </p:grpSpPr>
      <p:sp>
        <p:nvSpPr>
          <p:cNvPr id="2277" name="Google Shape;2277;p115"/>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a:t>EVPN VPWS Sample</a:t>
            </a:r>
            <a:br>
              <a:rPr lang="en-US" sz="3600"/>
            </a:br>
            <a:r>
              <a:rPr lang="en-US" sz="1800"/>
              <a:t>PW =&gt; VPWS</a:t>
            </a:r>
            <a:endParaRPr sz="1800"/>
          </a:p>
        </p:txBody>
      </p:sp>
    </p:spTree>
    <p:extLst>
      <p:ext uri="{BB962C8B-B14F-4D97-AF65-F5344CB8AC3E}">
        <p14:creationId xmlns:p14="http://schemas.microsoft.com/office/powerpoint/2010/main" val="20317380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30" y="271208"/>
            <a:ext cx="3444591" cy="650015"/>
          </a:xfrm>
        </p:spPr>
        <p:txBody>
          <a:bodyPr/>
          <a:lstStyle/>
          <a:p>
            <a:r>
              <a:rPr lang="en-US"/>
              <a:t>E-Line PW Sample</a:t>
            </a:r>
          </a:p>
        </p:txBody>
      </p:sp>
      <p:sp>
        <p:nvSpPr>
          <p:cNvPr id="3" name="Content Placeholder 2"/>
          <p:cNvSpPr>
            <a:spLocks noGrp="1"/>
          </p:cNvSpPr>
          <p:nvPr>
            <p:ph idx="1"/>
          </p:nvPr>
        </p:nvSpPr>
        <p:spPr>
          <a:xfrm>
            <a:off x="263925" y="1410910"/>
            <a:ext cx="4427996" cy="2065028"/>
          </a:xfrm>
        </p:spPr>
        <p:txBody>
          <a:bodyPr>
            <a:normAutofit/>
          </a:bodyPr>
          <a:lstStyle/>
          <a:p>
            <a:r>
              <a:rPr lang="en-US" b="1"/>
              <a:t>LDP Based </a:t>
            </a:r>
            <a:r>
              <a:rPr lang="en-US" b="1" err="1"/>
              <a:t>Pseudowire</a:t>
            </a:r>
            <a:r>
              <a:rPr lang="en-US" b="1"/>
              <a:t> (PW) </a:t>
            </a:r>
          </a:p>
          <a:p>
            <a:r>
              <a:rPr lang="en-US"/>
              <a:t>RFC 4447</a:t>
            </a:r>
          </a:p>
          <a:p>
            <a:r>
              <a:rPr lang="en-US"/>
              <a:t>Two types </a:t>
            </a:r>
          </a:p>
          <a:p>
            <a:pPr lvl="1"/>
            <a:r>
              <a:rPr lang="en-US"/>
              <a:t>Type 4 (VLAN Type)</a:t>
            </a:r>
          </a:p>
          <a:p>
            <a:pPr lvl="1"/>
            <a:r>
              <a:rPr lang="en-US"/>
              <a:t>Type 5 (Port Type)</a:t>
            </a:r>
          </a:p>
          <a:p>
            <a:pPr lvl="1"/>
            <a:r>
              <a:rPr lang="en-US"/>
              <a:t>Here L2 </a:t>
            </a:r>
            <a:r>
              <a:rPr lang="en-US" err="1"/>
              <a:t>Subinterface</a:t>
            </a:r>
            <a:endParaRPr lang="en-US"/>
          </a:p>
          <a:p>
            <a:endParaRPr lang="en-US" sz="14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2"/>
            <a:endParaRPr lang="en-US" sz="14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1"/>
            <a:endParaRPr lang="en-US"/>
          </a:p>
          <a:p>
            <a:pPr lvl="1"/>
            <a:endParaRPr lang="en-US"/>
          </a:p>
        </p:txBody>
      </p:sp>
      <p:sp>
        <p:nvSpPr>
          <p:cNvPr id="4" name="TextBox 3"/>
          <p:cNvSpPr txBox="1"/>
          <p:nvPr/>
        </p:nvSpPr>
        <p:spPr>
          <a:xfrm>
            <a:off x="5081665" y="181267"/>
            <a:ext cx="3858995" cy="4524315"/>
          </a:xfrm>
          <a:prstGeom prst="rect">
            <a:avLst/>
          </a:prstGeom>
          <a:solidFill>
            <a:schemeClr val="bg1"/>
          </a:solidFill>
          <a:ln>
            <a:solidFill>
              <a:srgbClr val="221F20"/>
            </a:solidFill>
            <a:prstDash val="sysDash"/>
          </a:ln>
        </p:spPr>
        <p:txBody>
          <a:bodyPr wrap="square" rtlCol="0">
            <a:spAutoFit/>
          </a:bodyPr>
          <a:lstStyle/>
          <a:p>
            <a:r>
              <a:rPr lang="en-IE" sz="800">
                <a:latin typeface="Helvetica Neue" panose="02000503000000020004" pitchFamily="2" charset="0"/>
                <a:ea typeface="Helvetica Neue" panose="02000503000000020004" pitchFamily="2" charset="0"/>
                <a:cs typeface="Helvetica Neue" panose="02000503000000020004" pitchFamily="2" charset="0"/>
              </a:rPr>
              <a:t>!</a:t>
            </a:r>
          </a:p>
          <a:p>
            <a:r>
              <a:rPr lang="en-IE" sz="800">
                <a:latin typeface="Helvetica Neue" panose="02000503000000020004" pitchFamily="2" charset="0"/>
                <a:ea typeface="Helvetica Neue" panose="02000503000000020004" pitchFamily="2" charset="0"/>
                <a:cs typeface="Helvetica Neue" panose="02000503000000020004" pitchFamily="2" charset="0"/>
              </a:rPr>
              <a:t>interface Ethernet23</a:t>
            </a:r>
          </a:p>
          <a:p>
            <a:r>
              <a:rPr lang="en-IE" sz="800">
                <a:latin typeface="Helvetica Neue" panose="02000503000000020004" pitchFamily="2" charset="0"/>
                <a:ea typeface="Helvetica Neue" panose="02000503000000020004" pitchFamily="2" charset="0"/>
                <a:cs typeface="Helvetica Neue" panose="02000503000000020004" pitchFamily="2" charset="0"/>
              </a:rPr>
              <a:t>   description trunk to t3 e3</a:t>
            </a:r>
          </a:p>
          <a:p>
            <a:r>
              <a:rPr lang="en-IE" sz="800">
                <a:latin typeface="Helvetica Neue" panose="02000503000000020004" pitchFamily="2" charset="0"/>
                <a:ea typeface="Helvetica Neue" panose="02000503000000020004" pitchFamily="2" charset="0"/>
                <a:cs typeface="Helvetica Neue" panose="02000503000000020004" pitchFamily="2" charset="0"/>
              </a:rPr>
              <a:t>   load-interval 5</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mtu</a:t>
            </a:r>
            <a:r>
              <a:rPr lang="en-IE" sz="800">
                <a:latin typeface="Helvetica Neue" panose="02000503000000020004" pitchFamily="2" charset="0"/>
                <a:ea typeface="Helvetica Neue" panose="02000503000000020004" pitchFamily="2" charset="0"/>
                <a:cs typeface="Helvetica Neue" panose="02000503000000020004" pitchFamily="2" charset="0"/>
              </a:rPr>
              <a:t> 9000</a:t>
            </a:r>
          </a:p>
          <a:p>
            <a:r>
              <a:rPr lang="en-IE" sz="800">
                <a:latin typeface="Helvetica Neue" panose="02000503000000020004" pitchFamily="2" charset="0"/>
                <a:ea typeface="Helvetica Neue" panose="02000503000000020004" pitchFamily="2" charset="0"/>
                <a:cs typeface="Helvetica Neue" panose="02000503000000020004" pitchFamily="2" charset="0"/>
              </a:rPr>
              <a:t>   no switchport</a:t>
            </a:r>
          </a:p>
          <a:p>
            <a:r>
              <a:rPr lang="en-IE" sz="800">
                <a:latin typeface="Helvetica Neue" panose="02000503000000020004" pitchFamily="2" charset="0"/>
                <a:ea typeface="Helvetica Neue" panose="02000503000000020004" pitchFamily="2" charset="0"/>
                <a:cs typeface="Helvetica Neue" panose="02000503000000020004" pitchFamily="2" charset="0"/>
              </a:rPr>
              <a:t>!</a:t>
            </a:r>
          </a:p>
          <a:p>
            <a:r>
              <a:rPr lang="en-IE" sz="800" b="1">
                <a:latin typeface="Helvetica Neue" panose="02000503000000020004" pitchFamily="2" charset="0"/>
                <a:ea typeface="Helvetica Neue" panose="02000503000000020004" pitchFamily="2" charset="0"/>
                <a:cs typeface="Helvetica Neue" panose="02000503000000020004" pitchFamily="2" charset="0"/>
              </a:rPr>
              <a:t>interface Ethernet23.101</a:t>
            </a:r>
          </a:p>
          <a:p>
            <a:r>
              <a:rPr lang="en-IE" sz="800" b="1">
                <a:latin typeface="Helvetica Neue" panose="02000503000000020004" pitchFamily="2" charset="0"/>
                <a:ea typeface="Helvetica Neue" panose="02000503000000020004" pitchFamily="2" charset="0"/>
                <a:cs typeface="Helvetica Neue" panose="02000503000000020004" pitchFamily="2" charset="0"/>
              </a:rPr>
              <a:t>   description PWE </a:t>
            </a:r>
            <a:r>
              <a:rPr lang="en-IE" sz="800" b="1" err="1">
                <a:latin typeface="Helvetica Neue" panose="02000503000000020004" pitchFamily="2" charset="0"/>
                <a:ea typeface="Helvetica Neue" panose="02000503000000020004" pitchFamily="2" charset="0"/>
                <a:cs typeface="Helvetica Neue" panose="02000503000000020004" pitchFamily="2" charset="0"/>
              </a:rPr>
              <a:t>subinterface</a:t>
            </a:r>
            <a:r>
              <a:rPr lang="en-IE" sz="800" b="1">
                <a:latin typeface="Helvetica Neue" panose="02000503000000020004" pitchFamily="2" charset="0"/>
                <a:ea typeface="Helvetica Neue" panose="02000503000000020004" pitchFamily="2" charset="0"/>
                <a:cs typeface="Helvetica Neue" panose="02000503000000020004" pitchFamily="2" charset="0"/>
              </a:rPr>
              <a:t> VLAN 101 to </a:t>
            </a:r>
            <a:r>
              <a:rPr lang="en-IE" sz="800" b="1" err="1">
                <a:latin typeface="Helvetica Neue" panose="02000503000000020004" pitchFamily="2" charset="0"/>
                <a:ea typeface="Helvetica Neue" panose="02000503000000020004" pitchFamily="2" charset="0"/>
                <a:cs typeface="Helvetica Neue" panose="02000503000000020004" pitchFamily="2" charset="0"/>
              </a:rPr>
              <a:t>ce</a:t>
            </a:r>
            <a:r>
              <a:rPr lang="en-IE" sz="800" b="1">
                <a:latin typeface="Helvetica Neue" panose="02000503000000020004" pitchFamily="2" charset="0"/>
                <a:ea typeface="Helvetica Neue" panose="02000503000000020004" pitchFamily="2" charset="0"/>
                <a:cs typeface="Helvetica Neue" panose="02000503000000020004" pitchFamily="2" charset="0"/>
              </a:rPr>
              <a:t> t3 e3</a:t>
            </a:r>
          </a:p>
          <a:p>
            <a:r>
              <a:rPr lang="en-IE" sz="800" b="1">
                <a:latin typeface="Helvetica Neue" panose="02000503000000020004" pitchFamily="2" charset="0"/>
                <a:ea typeface="Helvetica Neue" panose="02000503000000020004" pitchFamily="2" charset="0"/>
                <a:cs typeface="Helvetica Neue" panose="02000503000000020004" pitchFamily="2" charset="0"/>
              </a:rPr>
              <a:t>   encapsulation dot1q </a:t>
            </a:r>
            <a:r>
              <a:rPr lang="en-IE" sz="800" b="1" err="1">
                <a:latin typeface="Helvetica Neue" panose="02000503000000020004" pitchFamily="2" charset="0"/>
                <a:ea typeface="Helvetica Neue" panose="02000503000000020004" pitchFamily="2" charset="0"/>
                <a:cs typeface="Helvetica Neue" panose="02000503000000020004" pitchFamily="2" charset="0"/>
              </a:rPr>
              <a:t>vlan</a:t>
            </a:r>
            <a:r>
              <a:rPr lang="en-IE" sz="800" b="1">
                <a:latin typeface="Helvetica Neue" panose="02000503000000020004" pitchFamily="2" charset="0"/>
                <a:ea typeface="Helvetica Neue" panose="02000503000000020004" pitchFamily="2" charset="0"/>
                <a:cs typeface="Helvetica Neue" panose="02000503000000020004" pitchFamily="2" charset="0"/>
              </a:rPr>
              <a:t> 101</a:t>
            </a:r>
          </a:p>
          <a:p>
            <a:r>
              <a:rPr lang="en-IE" sz="800">
                <a:latin typeface="Helvetica Neue" panose="02000503000000020004" pitchFamily="2" charset="0"/>
                <a:ea typeface="Helvetica Neue" panose="02000503000000020004" pitchFamily="2" charset="0"/>
                <a:cs typeface="Helvetica Neue" panose="02000503000000020004" pitchFamily="2" charset="0"/>
              </a:rPr>
              <a:t>!</a:t>
            </a:r>
          </a:p>
          <a:p>
            <a:r>
              <a:rPr lang="en-IE" sz="800" err="1">
                <a:latin typeface="Helvetica Neue" panose="02000503000000020004" pitchFamily="2" charset="0"/>
                <a:ea typeface="Helvetica Neue" panose="02000503000000020004" pitchFamily="2" charset="0"/>
                <a:cs typeface="Helvetica Neue" panose="02000503000000020004" pitchFamily="2" charset="0"/>
              </a:rPr>
              <a:t>mpls</a:t>
            </a:r>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ip</a:t>
            </a:r>
            <a:endParaRPr lang="en-IE" sz="800">
              <a:latin typeface="Helvetica Neue" panose="02000503000000020004" pitchFamily="2" charset="0"/>
              <a:ea typeface="Helvetica Neue" panose="02000503000000020004" pitchFamily="2" charset="0"/>
              <a:cs typeface="Helvetica Neue" panose="02000503000000020004" pitchFamily="2" charset="0"/>
            </a:endParaRPr>
          </a:p>
          <a:p>
            <a:r>
              <a:rPr lang="en-IE" sz="800">
                <a:latin typeface="Helvetica Neue" panose="02000503000000020004" pitchFamily="2" charset="0"/>
                <a:ea typeface="Helvetica Neue" panose="02000503000000020004" pitchFamily="2" charset="0"/>
                <a:cs typeface="Helvetica Neue" panose="02000503000000020004" pitchFamily="2" charset="0"/>
              </a:rPr>
              <a:t>!</a:t>
            </a:r>
          </a:p>
          <a:p>
            <a:r>
              <a:rPr lang="en-IE" sz="800" err="1">
                <a:latin typeface="Helvetica Neue" panose="02000503000000020004" pitchFamily="2" charset="0"/>
                <a:ea typeface="Helvetica Neue" panose="02000503000000020004" pitchFamily="2" charset="0"/>
                <a:cs typeface="Helvetica Neue" panose="02000503000000020004" pitchFamily="2" charset="0"/>
              </a:rPr>
              <a:t>mpls</a:t>
            </a:r>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ldp</a:t>
            </a:r>
            <a:endParaRPr lang="en-IE" sz="800">
              <a:latin typeface="Helvetica Neue" panose="02000503000000020004" pitchFamily="2" charset="0"/>
              <a:ea typeface="Helvetica Neue" panose="02000503000000020004" pitchFamily="2" charset="0"/>
              <a:cs typeface="Helvetica Neue" panose="02000503000000020004" pitchFamily="2" charset="0"/>
            </a:endParaRPr>
          </a:p>
          <a:p>
            <a:r>
              <a:rPr lang="en-IE" sz="800">
                <a:latin typeface="Helvetica Neue" panose="02000503000000020004" pitchFamily="2" charset="0"/>
                <a:ea typeface="Helvetica Neue" panose="02000503000000020004" pitchFamily="2" charset="0"/>
                <a:cs typeface="Helvetica Neue" panose="02000503000000020004" pitchFamily="2" charset="0"/>
              </a:rPr>
              <a:t>   router-id 112.112.112.112</a:t>
            </a:r>
          </a:p>
          <a:p>
            <a:r>
              <a:rPr lang="en-IE" sz="800">
                <a:latin typeface="Helvetica Neue" panose="02000503000000020004" pitchFamily="2" charset="0"/>
                <a:ea typeface="Helvetica Neue" panose="02000503000000020004" pitchFamily="2" charset="0"/>
                <a:cs typeface="Helvetica Neue" panose="02000503000000020004" pitchFamily="2" charset="0"/>
              </a:rPr>
              <a:t>   transport-address interface Loopback0</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neighbor</a:t>
            </a:r>
            <a:r>
              <a:rPr lang="en-IE" sz="800">
                <a:latin typeface="Helvetica Neue" panose="02000503000000020004" pitchFamily="2" charset="0"/>
                <a:ea typeface="Helvetica Neue" panose="02000503000000020004" pitchFamily="2" charset="0"/>
                <a:cs typeface="Helvetica Neue" panose="02000503000000020004" pitchFamily="2" charset="0"/>
              </a:rPr>
              <a:t> 111.111.111.111 targeted</a:t>
            </a:r>
          </a:p>
          <a:p>
            <a:r>
              <a:rPr lang="en-IE" sz="800">
                <a:latin typeface="Helvetica Neue" panose="02000503000000020004" pitchFamily="2" charset="0"/>
                <a:ea typeface="Helvetica Neue" panose="02000503000000020004" pitchFamily="2" charset="0"/>
                <a:cs typeface="Helvetica Neue" panose="02000503000000020004" pitchFamily="2" charset="0"/>
              </a:rPr>
              <a:t>   interface disabled default</a:t>
            </a:r>
          </a:p>
          <a:p>
            <a:r>
              <a:rPr lang="en-IE" sz="800">
                <a:latin typeface="Helvetica Neue" panose="02000503000000020004" pitchFamily="2" charset="0"/>
                <a:ea typeface="Helvetica Neue" panose="02000503000000020004" pitchFamily="2" charset="0"/>
                <a:cs typeface="Helvetica Neue" panose="02000503000000020004" pitchFamily="2" charset="0"/>
              </a:rPr>
              <a:t>   no shutdown</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pseudowires</a:t>
            </a:r>
            <a:endParaRPr lang="en-IE" sz="800">
              <a:latin typeface="Helvetica Neue" panose="02000503000000020004" pitchFamily="2" charset="0"/>
              <a:ea typeface="Helvetica Neue" panose="02000503000000020004" pitchFamily="2" charset="0"/>
              <a:cs typeface="Helvetica Neue" panose="02000503000000020004" pitchFamily="2" charset="0"/>
            </a:endParaRP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800">
                <a:latin typeface="Helvetica Neue" panose="02000503000000020004" pitchFamily="2" charset="0"/>
                <a:ea typeface="Helvetica Neue" panose="02000503000000020004" pitchFamily="2" charset="0"/>
                <a:cs typeface="Helvetica Neue" panose="02000503000000020004" pitchFamily="2" charset="0"/>
              </a:rPr>
              <a:t> pwe1</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neighbor</a:t>
            </a:r>
            <a:r>
              <a:rPr lang="en-IE" sz="800">
                <a:latin typeface="Helvetica Neue" panose="02000503000000020004" pitchFamily="2" charset="0"/>
                <a:ea typeface="Helvetica Neue" panose="02000503000000020004" pitchFamily="2" charset="0"/>
                <a:cs typeface="Helvetica Neue" panose="02000503000000020004" pitchFamily="2" charset="0"/>
              </a:rPr>
              <a:t> 111.111.111.111</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800">
                <a:latin typeface="Helvetica Neue" panose="02000503000000020004" pitchFamily="2" charset="0"/>
                <a:ea typeface="Helvetica Neue" panose="02000503000000020004" pitchFamily="2" charset="0"/>
                <a:cs typeface="Helvetica Neue" panose="02000503000000020004" pitchFamily="2" charset="0"/>
              </a:rPr>
              <a:t>-id 1</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err="1">
                <a:latin typeface="Helvetica Neue" panose="02000503000000020004" pitchFamily="2" charset="0"/>
                <a:ea typeface="Helvetica Neue" panose="02000503000000020004" pitchFamily="2" charset="0"/>
                <a:cs typeface="Helvetica Neue" panose="02000503000000020004" pitchFamily="2" charset="0"/>
              </a:rPr>
              <a:t>mtu</a:t>
            </a:r>
            <a:r>
              <a:rPr lang="en-IE" sz="800">
                <a:latin typeface="Helvetica Neue" panose="02000503000000020004" pitchFamily="2" charset="0"/>
                <a:ea typeface="Helvetica Neue" panose="02000503000000020004" pitchFamily="2" charset="0"/>
                <a:cs typeface="Helvetica Neue" panose="02000503000000020004" pitchFamily="2" charset="0"/>
              </a:rPr>
              <a:t> 9000</a:t>
            </a:r>
          </a:p>
          <a:p>
            <a:r>
              <a:rPr lang="en-IE" sz="800">
                <a:latin typeface="Helvetica Neue" panose="02000503000000020004" pitchFamily="2" charset="0"/>
                <a:ea typeface="Helvetica Neue" panose="02000503000000020004" pitchFamily="2" charset="0"/>
                <a:cs typeface="Helvetica Neue" panose="02000503000000020004" pitchFamily="2" charset="0"/>
              </a:rPr>
              <a:t>         control-word</a:t>
            </a:r>
          </a:p>
          <a:p>
            <a:r>
              <a:rPr lang="en-IE" sz="800">
                <a:latin typeface="Helvetica Neue" panose="02000503000000020004" pitchFamily="2" charset="0"/>
                <a:ea typeface="Helvetica Neue" panose="02000503000000020004" pitchFamily="2" charset="0"/>
                <a:cs typeface="Helvetica Neue" panose="02000503000000020004" pitchFamily="2" charset="0"/>
              </a:rPr>
              <a:t>         label flow</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p>
          <a:p>
            <a:r>
              <a:rPr lang="en-IE" sz="800">
                <a:latin typeface="Helvetica Neue" panose="02000503000000020004" pitchFamily="2" charset="0"/>
                <a:ea typeface="Helvetica Neue" panose="02000503000000020004" pitchFamily="2" charset="0"/>
                <a:cs typeface="Helvetica Neue" panose="02000503000000020004" pitchFamily="2" charset="0"/>
              </a:rPr>
              <a:t>!</a:t>
            </a:r>
          </a:p>
          <a:p>
            <a:r>
              <a:rPr lang="en-IE" sz="800">
                <a:latin typeface="Helvetica Neue" panose="02000503000000020004" pitchFamily="2" charset="0"/>
                <a:ea typeface="Helvetica Neue" panose="02000503000000020004" pitchFamily="2" charset="0"/>
                <a:cs typeface="Helvetica Neue" panose="02000503000000020004" pitchFamily="2" charset="0"/>
              </a:rPr>
              <a:t>patch panel</a:t>
            </a:r>
          </a:p>
          <a:p>
            <a:r>
              <a:rPr lang="en-IE" sz="800">
                <a:latin typeface="Helvetica Neue" panose="02000503000000020004" pitchFamily="2" charset="0"/>
                <a:ea typeface="Helvetica Neue" panose="02000503000000020004" pitchFamily="2" charset="0"/>
                <a:cs typeface="Helvetica Neue" panose="02000503000000020004" pitchFamily="2" charset="0"/>
              </a:rPr>
              <a:t>   patch e23sub101pwe</a:t>
            </a:r>
          </a:p>
          <a:p>
            <a:r>
              <a:rPr lang="en-IE" sz="800">
                <a:latin typeface="Helvetica Neue" panose="02000503000000020004" pitchFamily="2" charset="0"/>
                <a:ea typeface="Helvetica Neue" panose="02000503000000020004" pitchFamily="2" charset="0"/>
                <a:cs typeface="Helvetica Neue" panose="02000503000000020004" pitchFamily="2" charset="0"/>
              </a:rPr>
              <a:t>      shutdown</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r>
              <a:rPr lang="en-IE" sz="800" b="1">
                <a:latin typeface="Helvetica Neue" panose="02000503000000020004" pitchFamily="2" charset="0"/>
                <a:ea typeface="Helvetica Neue" panose="02000503000000020004" pitchFamily="2" charset="0"/>
                <a:cs typeface="Helvetica Neue" panose="02000503000000020004" pitchFamily="2" charset="0"/>
              </a:rPr>
              <a:t>connector 1 interface Ethernet23.101</a:t>
            </a:r>
          </a:p>
          <a:p>
            <a:r>
              <a:rPr lang="en-IE" sz="800" b="1">
                <a:latin typeface="Helvetica Neue" panose="02000503000000020004" pitchFamily="2" charset="0"/>
                <a:ea typeface="Helvetica Neue" panose="02000503000000020004" pitchFamily="2" charset="0"/>
                <a:cs typeface="Helvetica Neue" panose="02000503000000020004" pitchFamily="2" charset="0"/>
              </a:rPr>
              <a:t>      connector 2 </a:t>
            </a:r>
            <a:r>
              <a:rPr lang="en-IE" sz="800" b="1" err="1">
                <a:latin typeface="Helvetica Neue" panose="02000503000000020004" pitchFamily="2" charset="0"/>
                <a:ea typeface="Helvetica Neue" panose="02000503000000020004" pitchFamily="2" charset="0"/>
                <a:cs typeface="Helvetica Neue" panose="02000503000000020004" pitchFamily="2" charset="0"/>
              </a:rPr>
              <a:t>pseudowire</a:t>
            </a:r>
            <a:r>
              <a:rPr lang="en-IE" sz="800" b="1">
                <a:latin typeface="Helvetica Neue" panose="02000503000000020004" pitchFamily="2" charset="0"/>
                <a:ea typeface="Helvetica Neue" panose="02000503000000020004" pitchFamily="2" charset="0"/>
                <a:cs typeface="Helvetica Neue" panose="02000503000000020004" pitchFamily="2" charset="0"/>
              </a:rPr>
              <a:t> </a:t>
            </a:r>
            <a:r>
              <a:rPr lang="en-IE" sz="800" b="1" err="1">
                <a:latin typeface="Helvetica Neue" panose="02000503000000020004" pitchFamily="2" charset="0"/>
                <a:ea typeface="Helvetica Neue" panose="02000503000000020004" pitchFamily="2" charset="0"/>
                <a:cs typeface="Helvetica Neue" panose="02000503000000020004" pitchFamily="2" charset="0"/>
              </a:rPr>
              <a:t>ldp</a:t>
            </a:r>
            <a:r>
              <a:rPr lang="en-IE" sz="800" b="1">
                <a:latin typeface="Helvetica Neue" panose="02000503000000020004" pitchFamily="2" charset="0"/>
                <a:ea typeface="Helvetica Neue" panose="02000503000000020004" pitchFamily="2" charset="0"/>
                <a:cs typeface="Helvetica Neue" panose="02000503000000020004" pitchFamily="2" charset="0"/>
              </a:rPr>
              <a:t> pwe1</a:t>
            </a:r>
          </a:p>
          <a:p>
            <a:r>
              <a:rPr lang="en-IE" sz="800">
                <a:latin typeface="Helvetica Neue" panose="02000503000000020004" pitchFamily="2" charset="0"/>
                <a:ea typeface="Helvetica Neue" panose="02000503000000020004" pitchFamily="2" charset="0"/>
                <a:cs typeface="Helvetica Neue" panose="02000503000000020004" pitchFamily="2" charset="0"/>
              </a:rPr>
              <a:t>   !</a:t>
            </a:r>
          </a:p>
          <a:p>
            <a:r>
              <a:rPr lang="en-IE" sz="800">
                <a:latin typeface="Helvetica Neue" panose="02000503000000020004" pitchFamily="2" charset="0"/>
                <a:ea typeface="Helvetica Neue" panose="02000503000000020004" pitchFamily="2" charset="0"/>
                <a:cs typeface="Helvetica Neue" panose="02000503000000020004" pitchFamily="2" charset="0"/>
              </a:rPr>
              <a:t>!</a:t>
            </a:r>
          </a:p>
        </p:txBody>
      </p:sp>
    </p:spTree>
    <p:extLst>
      <p:ext uri="{BB962C8B-B14F-4D97-AF65-F5344CB8AC3E}">
        <p14:creationId xmlns:p14="http://schemas.microsoft.com/office/powerpoint/2010/main" val="260650218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30" y="271208"/>
            <a:ext cx="3444591" cy="650015"/>
          </a:xfrm>
        </p:spPr>
        <p:txBody>
          <a:bodyPr/>
          <a:lstStyle/>
          <a:p>
            <a:r>
              <a:rPr lang="en-US"/>
              <a:t>E-Line PW Sample…</a:t>
            </a:r>
          </a:p>
        </p:txBody>
      </p:sp>
      <p:sp>
        <p:nvSpPr>
          <p:cNvPr id="3" name="Content Placeholder 2"/>
          <p:cNvSpPr>
            <a:spLocks noGrp="1"/>
          </p:cNvSpPr>
          <p:nvPr>
            <p:ph idx="1"/>
          </p:nvPr>
        </p:nvSpPr>
        <p:spPr>
          <a:xfrm>
            <a:off x="263925" y="1410910"/>
            <a:ext cx="4427996" cy="2065028"/>
          </a:xfrm>
        </p:spPr>
        <p:txBody>
          <a:bodyPr>
            <a:normAutofit/>
          </a:bodyPr>
          <a:lstStyle/>
          <a:p>
            <a:r>
              <a:rPr lang="en-US" b="1"/>
              <a:t>LDP Based </a:t>
            </a:r>
            <a:r>
              <a:rPr lang="en-US" b="1" err="1"/>
              <a:t>Pseudowire</a:t>
            </a:r>
            <a:r>
              <a:rPr lang="en-US" b="1"/>
              <a:t> (PW) </a:t>
            </a:r>
          </a:p>
          <a:p>
            <a:r>
              <a:rPr lang="en-US"/>
              <a:t>RFC 4447</a:t>
            </a:r>
          </a:p>
          <a:p>
            <a:r>
              <a:rPr lang="en-US"/>
              <a:t>Two types </a:t>
            </a:r>
          </a:p>
          <a:p>
            <a:pPr lvl="1"/>
            <a:r>
              <a:rPr lang="en-US"/>
              <a:t>Type 4 (VLAN Type)</a:t>
            </a:r>
          </a:p>
          <a:p>
            <a:pPr lvl="1"/>
            <a:r>
              <a:rPr lang="en-US"/>
              <a:t>Type 5 (Port Type)</a:t>
            </a:r>
          </a:p>
          <a:p>
            <a:pPr lvl="1"/>
            <a:r>
              <a:rPr lang="en-US"/>
              <a:t>Here L2 </a:t>
            </a:r>
            <a:r>
              <a:rPr lang="en-US" err="1"/>
              <a:t>Subinterface</a:t>
            </a:r>
            <a:endParaRPr lang="en-US"/>
          </a:p>
          <a:p>
            <a:endParaRPr lang="en-US" sz="14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2"/>
            <a:endParaRPr lang="en-US" sz="14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1"/>
            <a:endParaRPr lang="en-US"/>
          </a:p>
          <a:p>
            <a:pPr lvl="1"/>
            <a:endParaRPr lang="en-US"/>
          </a:p>
        </p:txBody>
      </p:sp>
      <p:sp>
        <p:nvSpPr>
          <p:cNvPr id="4" name="TextBox 3"/>
          <p:cNvSpPr txBox="1"/>
          <p:nvPr/>
        </p:nvSpPr>
        <p:spPr>
          <a:xfrm>
            <a:off x="5081665" y="181267"/>
            <a:ext cx="3858995" cy="4555093"/>
          </a:xfrm>
          <a:prstGeom prst="rect">
            <a:avLst/>
          </a:prstGeom>
          <a:solidFill>
            <a:schemeClr val="bg1"/>
          </a:solidFill>
          <a:ln>
            <a:solidFill>
              <a:srgbClr val="221F20"/>
            </a:solidFill>
            <a:prstDash val="sysDash"/>
          </a:ln>
        </p:spPr>
        <p:txBody>
          <a:bodyPr wrap="square" rtlCol="0">
            <a:spAutoFit/>
          </a:bodyPr>
          <a:lstStyle/>
          <a:p>
            <a:r>
              <a:rPr lang="en-IE" sz="1000"/>
              <a:t>qumran-ovre-p2(config-patch)#</a:t>
            </a:r>
            <a:r>
              <a:rPr lang="en-IE" sz="1000" err="1"/>
              <a:t>sh</a:t>
            </a:r>
            <a:r>
              <a:rPr lang="en-IE" sz="1000"/>
              <a:t> patch panel e23sub101pwe detail </a:t>
            </a:r>
          </a:p>
          <a:p>
            <a:r>
              <a:rPr lang="en-IE" sz="1000"/>
              <a:t>PW Fault Legend:</a:t>
            </a:r>
          </a:p>
          <a:p>
            <a:r>
              <a:rPr lang="en-IE" sz="1000"/>
              <a:t>   ET-IN - Ethernet receive fault</a:t>
            </a:r>
          </a:p>
          <a:p>
            <a:r>
              <a:rPr lang="en-IE" sz="1000"/>
              <a:t>   ET-OUT - Ethernet transmit fault</a:t>
            </a:r>
          </a:p>
          <a:p>
            <a:r>
              <a:rPr lang="en-IE" sz="1000"/>
              <a:t>   TUN-IN - Tunnel receive fault</a:t>
            </a:r>
          </a:p>
          <a:p>
            <a:r>
              <a:rPr lang="en-IE" sz="1000"/>
              <a:t>   TUN-OUT - Tunnel transmit fault</a:t>
            </a:r>
          </a:p>
          <a:p>
            <a:r>
              <a:rPr lang="en-IE" sz="1000"/>
              <a:t>   NF - </a:t>
            </a:r>
            <a:r>
              <a:rPr lang="en-IE" sz="1000" err="1"/>
              <a:t>Pseudowire</a:t>
            </a:r>
            <a:r>
              <a:rPr lang="en-IE" sz="1000"/>
              <a:t> not forwarding (other reason)</a:t>
            </a:r>
          </a:p>
          <a:p>
            <a:br>
              <a:rPr lang="en-IE" sz="1000"/>
            </a:br>
            <a:endParaRPr lang="en-IE" sz="1000"/>
          </a:p>
          <a:p>
            <a:r>
              <a:rPr lang="en-IE" sz="1000"/>
              <a:t>Patch: e23sub101pwe, Status: Up</a:t>
            </a:r>
          </a:p>
          <a:p>
            <a:r>
              <a:rPr lang="en-IE" sz="1000"/>
              <a:t>   Connector 1: Ethernet23.101</a:t>
            </a:r>
          </a:p>
          <a:p>
            <a:r>
              <a:rPr lang="en-IE" sz="1000"/>
              <a:t>      Status: Up</a:t>
            </a:r>
          </a:p>
          <a:p>
            <a:r>
              <a:rPr lang="en-IE" sz="1000"/>
              <a:t>   Connector 2: LDP </a:t>
            </a:r>
            <a:r>
              <a:rPr lang="en-IE" sz="1000" err="1"/>
              <a:t>neighbor</a:t>
            </a:r>
            <a:r>
              <a:rPr lang="en-IE" sz="1000"/>
              <a:t> 111.111.111.111 PW ID 1</a:t>
            </a:r>
          </a:p>
          <a:p>
            <a:r>
              <a:rPr lang="en-IE" sz="1000"/>
              <a:t>      Status: Up</a:t>
            </a:r>
          </a:p>
          <a:p>
            <a:r>
              <a:rPr lang="en-IE" sz="1000"/>
              <a:t>      Local MPLS label: 100002, Group ID: 0x0</a:t>
            </a:r>
          </a:p>
          <a:p>
            <a:r>
              <a:rPr lang="en-IE" sz="1000"/>
              <a:t>         MTU: 9000, 802.1Q VLAN request sent: -</a:t>
            </a:r>
          </a:p>
          <a:p>
            <a:r>
              <a:rPr lang="en-IE" sz="1000"/>
              <a:t>         Flow label capability: transmit and receive</a:t>
            </a:r>
          </a:p>
          <a:p>
            <a:r>
              <a:rPr lang="en-IE" sz="1000"/>
              <a:t>         Supported VCCV CV types: LSP ping</a:t>
            </a:r>
          </a:p>
          <a:p>
            <a:r>
              <a:rPr lang="en-IE" sz="1000"/>
              <a:t>         Supported VCCV CC types: Router alert label</a:t>
            </a:r>
          </a:p>
          <a:p>
            <a:r>
              <a:rPr lang="en-IE" sz="1000"/>
              <a:t>      </a:t>
            </a:r>
            <a:r>
              <a:rPr lang="en-IE" sz="1000" err="1"/>
              <a:t>Neighbor</a:t>
            </a:r>
            <a:r>
              <a:rPr lang="en-IE" sz="1000"/>
              <a:t> MPLS label: 100002, Group ID: 0x0</a:t>
            </a:r>
          </a:p>
          <a:p>
            <a:r>
              <a:rPr lang="en-IE" sz="1000"/>
              <a:t>         MTU: 9000, 802.1Q VLAN request received: -</a:t>
            </a:r>
          </a:p>
          <a:p>
            <a:r>
              <a:rPr lang="en-IE" sz="1000"/>
              <a:t>         Flow label capability: transmit and receive</a:t>
            </a:r>
          </a:p>
          <a:p>
            <a:r>
              <a:rPr lang="en-IE" sz="1000"/>
              <a:t>         Supported VCCV CV types: LSP ping</a:t>
            </a:r>
          </a:p>
          <a:p>
            <a:r>
              <a:rPr lang="en-IE" sz="1000"/>
              <a:t>         Supported VCCV CC types: Router alert label</a:t>
            </a:r>
          </a:p>
          <a:p>
            <a:r>
              <a:rPr lang="en-IE" sz="1000"/>
              <a:t>      PW type: 5 (raw), Control word: Y</a:t>
            </a:r>
          </a:p>
          <a:p>
            <a:r>
              <a:rPr lang="en-IE" sz="1000"/>
              <a:t>      Flow label used: transmitted and received</a:t>
            </a:r>
          </a:p>
          <a:p>
            <a:r>
              <a:rPr lang="en-IE" sz="1000"/>
              <a:t>      Tunnel type: LDP, Tunnel index: 2</a:t>
            </a:r>
          </a:p>
          <a:p>
            <a:endParaRPr lang="en-IE" sz="100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37777184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30" y="271208"/>
            <a:ext cx="3444591" cy="650015"/>
          </a:xfrm>
        </p:spPr>
        <p:txBody>
          <a:bodyPr/>
          <a:lstStyle/>
          <a:p>
            <a:r>
              <a:rPr lang="en-US"/>
              <a:t>E-Line VPWS Sample</a:t>
            </a:r>
          </a:p>
        </p:txBody>
      </p:sp>
      <p:sp>
        <p:nvSpPr>
          <p:cNvPr id="3" name="Content Placeholder 2"/>
          <p:cNvSpPr>
            <a:spLocks noGrp="1"/>
          </p:cNvSpPr>
          <p:nvPr>
            <p:ph idx="1"/>
          </p:nvPr>
        </p:nvSpPr>
        <p:spPr>
          <a:xfrm>
            <a:off x="263925" y="1410909"/>
            <a:ext cx="4448752" cy="2447657"/>
          </a:xfrm>
        </p:spPr>
        <p:txBody>
          <a:bodyPr>
            <a:normAutofit fontScale="92500" lnSpcReduction="20000"/>
          </a:bodyPr>
          <a:lstStyle/>
          <a:p>
            <a:pPr marL="114300" indent="0">
              <a:buNone/>
            </a:pPr>
            <a:r>
              <a:rPr lang="en-US" b="1" dirty="0"/>
              <a:t>BGP Based VPWS</a:t>
            </a:r>
          </a:p>
          <a:p>
            <a:r>
              <a:rPr lang="en-US" sz="1600" dirty="0">
                <a:latin typeface="Helvetica Neue" charset="0"/>
                <a:ea typeface="Helvetica Neue" charset="0"/>
                <a:cs typeface="Helvetica Neue" charset="0"/>
              </a:rPr>
              <a:t>No changes regards existing interface configuration</a:t>
            </a:r>
          </a:p>
          <a:p>
            <a:r>
              <a:rPr lang="en-US" sz="1600" dirty="0">
                <a:latin typeface="Helvetica Neue" charset="0"/>
                <a:ea typeface="Helvetica Neue" charset="0"/>
                <a:cs typeface="Helvetica Neue" charset="0"/>
              </a:rPr>
              <a:t>Add to your probably already existing BGP stanza  </a:t>
            </a:r>
          </a:p>
          <a:p>
            <a:pPr lvl="1"/>
            <a:r>
              <a:rPr lang="en-US" sz="1300" dirty="0">
                <a:latin typeface="Helvetica Neue" charset="0"/>
                <a:ea typeface="Helvetica Neue" charset="0"/>
                <a:cs typeface="Helvetica Neue" charset="0"/>
              </a:rPr>
              <a:t>BGP Peer/RR for </a:t>
            </a:r>
            <a:r>
              <a:rPr lang="en-US" sz="1300" dirty="0" err="1">
                <a:latin typeface="Helvetica Neue" charset="0"/>
                <a:ea typeface="Helvetica Neue" charset="0"/>
                <a:cs typeface="Helvetica Neue" charset="0"/>
              </a:rPr>
              <a:t>autodiscovery</a:t>
            </a:r>
            <a:endParaRPr lang="en-US" sz="1300" dirty="0">
              <a:latin typeface="Helvetica Neue" charset="0"/>
              <a:ea typeface="Helvetica Neue" charset="0"/>
              <a:cs typeface="Helvetica Neue" charset="0"/>
            </a:endParaRPr>
          </a:p>
          <a:p>
            <a:pPr lvl="1"/>
            <a:r>
              <a:rPr lang="en-US" sz="1400" dirty="0">
                <a:latin typeface="Helvetica Neue" charset="0"/>
                <a:ea typeface="Helvetica Neue" charset="0"/>
                <a:cs typeface="Helvetica Neue" charset="0"/>
              </a:rPr>
              <a:t>RD and Route-target Adj-RIB-In/Out policy</a:t>
            </a:r>
          </a:p>
          <a:p>
            <a:pPr lvl="1"/>
            <a:r>
              <a:rPr lang="en-US" sz="1400" dirty="0" err="1">
                <a:latin typeface="Helvetica Neue" charset="0"/>
                <a:ea typeface="Helvetica Neue" charset="0"/>
                <a:cs typeface="Helvetica Neue" charset="0"/>
              </a:rPr>
              <a:t>Pseudowire</a:t>
            </a:r>
            <a:r>
              <a:rPr lang="en-US" sz="1400" dirty="0">
                <a:latin typeface="Helvetica Neue" charset="0"/>
                <a:ea typeface="Helvetica Neue" charset="0"/>
                <a:cs typeface="Helvetica Neue" charset="0"/>
              </a:rPr>
              <a:t> id</a:t>
            </a:r>
          </a:p>
          <a:p>
            <a:pPr lvl="1"/>
            <a:endParaRPr lang="en-US" sz="1400" dirty="0">
              <a:latin typeface="Helvetica Neue" charset="0"/>
              <a:ea typeface="Helvetica Neue" charset="0"/>
              <a:cs typeface="Helvetica Neue" charset="0"/>
            </a:endParaRPr>
          </a:p>
          <a:p>
            <a:r>
              <a:rPr lang="en-US" sz="1600" dirty="0">
                <a:latin typeface="Helvetica Neue" charset="0"/>
                <a:ea typeface="Helvetica Neue" charset="0"/>
                <a:cs typeface="Helvetica Neue" charset="0"/>
              </a:rPr>
              <a:t>Change VC from LDP BGP VPWS </a:t>
            </a:r>
            <a:r>
              <a:rPr lang="en-US" sz="1600" dirty="0" err="1">
                <a:latin typeface="Helvetica Neue" charset="0"/>
                <a:ea typeface="Helvetica Neue" charset="0"/>
                <a:cs typeface="Helvetica Neue" charset="0"/>
              </a:rPr>
              <a:t>pseudowire</a:t>
            </a:r>
            <a:endParaRPr lang="en-US" sz="1600" dirty="0">
              <a:latin typeface="Helvetica Neue" charset="0"/>
              <a:ea typeface="Helvetica Neue" charset="0"/>
              <a:cs typeface="Helvetica Neue" charset="0"/>
            </a:endParaRPr>
          </a:p>
          <a:p>
            <a:pPr lvl="2"/>
            <a:endParaRPr lang="en-US" sz="1100" dirty="0">
              <a:latin typeface="Helvetica Neue" charset="0"/>
              <a:ea typeface="Helvetica Neue" charset="0"/>
              <a:cs typeface="Helvetica Neue" charset="0"/>
            </a:endParaRPr>
          </a:p>
          <a:p>
            <a:pPr lvl="2"/>
            <a:endParaRPr lang="en-US" sz="1100" dirty="0">
              <a:latin typeface="Helvetica Neue" charset="0"/>
              <a:ea typeface="Helvetica Neue" charset="0"/>
              <a:cs typeface="Helvetica Neue" charset="0"/>
            </a:endParaRPr>
          </a:p>
          <a:p>
            <a:pPr lvl="2"/>
            <a:endParaRPr lang="en-US" sz="1100" dirty="0">
              <a:latin typeface="Helvetica Neue" charset="0"/>
              <a:ea typeface="Helvetica Neue" charset="0"/>
              <a:cs typeface="Helvetica Neue" charset="0"/>
            </a:endParaRPr>
          </a:p>
          <a:p>
            <a:pPr lvl="1"/>
            <a:endParaRPr lang="en-US" sz="1700" dirty="0">
              <a:latin typeface="Helvetica Neue" charset="0"/>
              <a:ea typeface="Helvetica Neue" charset="0"/>
              <a:cs typeface="Helvetica Neue" charset="0"/>
            </a:endParaRPr>
          </a:p>
          <a:p>
            <a:pPr lvl="1"/>
            <a:endParaRPr lang="en-US" sz="1700" dirty="0">
              <a:latin typeface="Helvetica Neue" charset="0"/>
              <a:ea typeface="Helvetica Neue" charset="0"/>
              <a:cs typeface="Helvetica Neue" charset="0"/>
            </a:endParaRPr>
          </a:p>
          <a:p>
            <a:pPr lvl="2"/>
            <a:endParaRPr lang="en-US" sz="1400" dirty="0">
              <a:latin typeface="Helvetica Neue" charset="0"/>
              <a:ea typeface="Helvetica Neue" charset="0"/>
              <a:cs typeface="Helvetica Neue" charset="0"/>
            </a:endParaRPr>
          </a:p>
          <a:p>
            <a:pPr lvl="2"/>
            <a:endParaRPr lang="en-US" sz="1300" dirty="0">
              <a:latin typeface="Helvetica Neue" charset="0"/>
              <a:ea typeface="Helvetica Neue" charset="0"/>
              <a:cs typeface="Helvetica Neue" charset="0"/>
            </a:endParaRPr>
          </a:p>
          <a:p>
            <a:pPr lvl="2"/>
            <a:endParaRPr lang="en-US" sz="1300" dirty="0">
              <a:latin typeface="Helvetica Neue" charset="0"/>
              <a:ea typeface="Helvetica Neue" charset="0"/>
              <a:cs typeface="Helvetica Neue" charset="0"/>
            </a:endParaRPr>
          </a:p>
          <a:p>
            <a:pPr lvl="1"/>
            <a:endParaRPr lang="en-US" dirty="0"/>
          </a:p>
          <a:p>
            <a:pPr lvl="1"/>
            <a:endParaRPr lang="en-US" dirty="0"/>
          </a:p>
        </p:txBody>
      </p:sp>
      <p:sp>
        <p:nvSpPr>
          <p:cNvPr id="4" name="TextBox 3"/>
          <p:cNvSpPr txBox="1"/>
          <p:nvPr/>
        </p:nvSpPr>
        <p:spPr>
          <a:xfrm>
            <a:off x="4791912" y="81239"/>
            <a:ext cx="4241244" cy="4616648"/>
          </a:xfrm>
          <a:prstGeom prst="rect">
            <a:avLst/>
          </a:prstGeom>
          <a:solidFill>
            <a:schemeClr val="bg1"/>
          </a:solidFill>
          <a:ln>
            <a:solidFill>
              <a:srgbClr val="221F20"/>
            </a:solidFill>
            <a:prstDash val="sysDash"/>
          </a:ln>
        </p:spPr>
        <p:txBody>
          <a:bodyPr wrap="square" rtlCol="0">
            <a:spAutoFit/>
          </a:bodyPr>
          <a:lstStyle/>
          <a:p>
            <a:r>
              <a:rPr lang="en-IE" sz="700" dirty="0">
                <a:latin typeface="Helvetica Neue" panose="02000503000000020004" pitchFamily="2" charset="0"/>
                <a:ea typeface="Helvetica Neue" panose="02000503000000020004" pitchFamily="2" charset="0"/>
                <a:cs typeface="Helvetica Neue" panose="02000503000000020004" pitchFamily="2" charset="0"/>
              </a:rPr>
              <a:t>!</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router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bgp</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router-id 112.112.112.112</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bgp</a:t>
            </a:r>
            <a:r>
              <a:rPr lang="en-IE" sz="700" dirty="0">
                <a:latin typeface="Helvetica Neue" panose="02000503000000020004" pitchFamily="2" charset="0"/>
                <a:ea typeface="Helvetica Neue" panose="02000503000000020004" pitchFamily="2" charset="0"/>
                <a:cs typeface="Helvetica Neue" panose="02000503000000020004" pitchFamily="2" charset="0"/>
              </a:rPr>
              <a:t> transport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pmtud</a:t>
            </a:r>
            <a:endParaRPr lang="en-IE" sz="700" dirty="0">
              <a:latin typeface="Helvetica Neue" panose="02000503000000020004" pitchFamily="2" charset="0"/>
              <a:ea typeface="Helvetica Neue" panose="02000503000000020004" pitchFamily="2" charset="0"/>
              <a:cs typeface="Helvetica Neue" panose="02000503000000020004" pitchFamily="2" charset="0"/>
            </a:endParaRPr>
          </a:p>
          <a:p>
            <a:r>
              <a:rPr lang="en-IE" sz="700" dirty="0">
                <a:latin typeface="Helvetica Neue" panose="02000503000000020004" pitchFamily="2" charset="0"/>
                <a:ea typeface="Helvetica Neue" panose="02000503000000020004" pitchFamily="2" charset="0"/>
                <a:cs typeface="Helvetica Neue" panose="02000503000000020004" pitchFamily="2" charset="0"/>
              </a:rPr>
              <a:t>   maximum-paths 2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ecmp</a:t>
            </a:r>
            <a:r>
              <a:rPr lang="en-IE" sz="700" dirty="0">
                <a:latin typeface="Helvetica Neue" panose="02000503000000020004" pitchFamily="2" charset="0"/>
                <a:ea typeface="Helvetica Neue" panose="02000503000000020004" pitchFamily="2" charset="0"/>
                <a:cs typeface="Helvetica Neue" panose="02000503000000020004" pitchFamily="2" charset="0"/>
              </a:rPr>
              <a:t> 2</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peer group</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remote-as 65000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update-source Loopback0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additional-paths send any</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route-map whatever out</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send-community standard extended large</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maximum-routes 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111.111.111.111 peer group 65000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2001:1:1:1::2 peer group 65000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redistribute connected</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vpws</a:t>
            </a:r>
            <a:r>
              <a:rPr lang="en-IE" sz="700" dirty="0">
                <a:latin typeface="Helvetica Neue" panose="02000503000000020004" pitchFamily="2" charset="0"/>
                <a:ea typeface="Helvetica Neue" panose="02000503000000020004" pitchFamily="2" charset="0"/>
                <a:cs typeface="Helvetica Neue" panose="02000503000000020004" pitchFamily="2" charset="0"/>
              </a:rPr>
              <a:t> vpws101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rd</a:t>
            </a:r>
            <a:r>
              <a:rPr lang="en-IE" sz="700" dirty="0">
                <a:latin typeface="Helvetica Neue" panose="02000503000000020004" pitchFamily="2" charset="0"/>
                <a:ea typeface="Helvetica Neue" panose="02000503000000020004" pitchFamily="2" charset="0"/>
                <a:cs typeface="Helvetica Neue" panose="02000503000000020004" pitchFamily="2" charset="0"/>
              </a:rPr>
              <a:t> 112.112.112.112:101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route-target import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evpn</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65000:101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route-target export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evpn</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65000:101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mpls</a:t>
            </a:r>
            <a:r>
              <a:rPr lang="en-IE" sz="700" dirty="0">
                <a:latin typeface="Helvetica Neue" panose="02000503000000020004" pitchFamily="2" charset="0"/>
                <a:ea typeface="Helvetica Neue" panose="02000503000000020004" pitchFamily="2" charset="0"/>
                <a:cs typeface="Helvetica Neue" panose="02000503000000020004" pitchFamily="2" charset="0"/>
              </a:rPr>
              <a:t> control-word</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mtu</a:t>
            </a:r>
            <a:r>
              <a:rPr lang="en-IE" sz="700" dirty="0">
                <a:latin typeface="Helvetica Neue" panose="02000503000000020004" pitchFamily="2" charset="0"/>
                <a:ea typeface="Helvetica Neue" panose="02000503000000020004" pitchFamily="2" charset="0"/>
                <a:cs typeface="Helvetica Neue" panose="02000503000000020004" pitchFamily="2" charset="0"/>
              </a:rPr>
              <a:t> 9000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p>
          <a:p>
            <a:r>
              <a:rPr lang="en-IE" sz="700" b="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700" b="1" dirty="0">
                <a:latin typeface="Helvetica Neue" panose="02000503000000020004" pitchFamily="2" charset="0"/>
                <a:ea typeface="Helvetica Neue" panose="02000503000000020004" pitchFamily="2" charset="0"/>
                <a:cs typeface="Helvetica Neue" panose="02000503000000020004" pitchFamily="2" charset="0"/>
              </a:rPr>
              <a:t> pwe101</a:t>
            </a:r>
          </a:p>
          <a:p>
            <a:r>
              <a:rPr lang="en-IE" sz="700" b="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evpn</a:t>
            </a:r>
            <a:r>
              <a:rPr lang="en-IE" sz="700" b="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vpws</a:t>
            </a:r>
            <a:r>
              <a:rPr lang="en-IE" sz="700" b="1" dirty="0">
                <a:latin typeface="Helvetica Neue" panose="02000503000000020004" pitchFamily="2" charset="0"/>
                <a:ea typeface="Helvetica Neue" panose="02000503000000020004" pitchFamily="2" charset="0"/>
                <a:cs typeface="Helvetica Neue" panose="02000503000000020004" pitchFamily="2" charset="0"/>
              </a:rPr>
              <a:t> id local 112 remote 111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address-family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evpn</a:t>
            </a:r>
            <a:endParaRPr lang="en-IE" sz="700" dirty="0">
              <a:latin typeface="Helvetica Neue" panose="02000503000000020004" pitchFamily="2" charset="0"/>
              <a:ea typeface="Helvetica Neue" panose="02000503000000020004" pitchFamily="2" charset="0"/>
              <a:cs typeface="Helvetica Neue" panose="02000503000000020004" pitchFamily="2" charset="0"/>
            </a:endParaRP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default encapsulation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mpls</a:t>
            </a:r>
            <a:r>
              <a:rPr lang="en-IE" sz="700" dirty="0">
                <a:latin typeface="Helvetica Neue" panose="02000503000000020004" pitchFamily="2" charset="0"/>
                <a:ea typeface="Helvetica Neue" panose="02000503000000020004" pitchFamily="2" charset="0"/>
                <a:cs typeface="Helvetica Neue" panose="02000503000000020004" pitchFamily="2" charset="0"/>
              </a:rPr>
              <a:t> next-hop-self source-interface Loopback0</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next-hop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mpls</a:t>
            </a:r>
            <a:r>
              <a:rPr lang="en-IE" sz="700" dirty="0">
                <a:latin typeface="Helvetica Neue" panose="02000503000000020004" pitchFamily="2" charset="0"/>
                <a:ea typeface="Helvetica Neue" panose="02000503000000020004" pitchFamily="2" charset="0"/>
                <a:cs typeface="Helvetica Neue" panose="02000503000000020004" pitchFamily="2" charset="0"/>
              </a:rPr>
              <a:t> resolution ribs tunnel-rib peter</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dirty="0" err="1">
                <a:latin typeface="Helvetica Neue" panose="02000503000000020004" pitchFamily="2" charset="0"/>
                <a:ea typeface="Helvetica Neue" panose="02000503000000020004" pitchFamily="2" charset="0"/>
                <a:cs typeface="Helvetica Neue" panose="02000503000000020004" pitchFamily="2" charset="0"/>
              </a:rPr>
              <a:t>neighbor</a:t>
            </a:r>
            <a:r>
              <a:rPr lang="en-IE" sz="700" dirty="0">
                <a:latin typeface="Helvetica Neue" panose="02000503000000020004" pitchFamily="2" charset="0"/>
                <a:ea typeface="Helvetica Neue" panose="02000503000000020004" pitchFamily="2" charset="0"/>
                <a:cs typeface="Helvetica Neue" panose="02000503000000020004" pitchFamily="2" charset="0"/>
              </a:rPr>
              <a:t> 65000 activate</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patch panel</a:t>
            </a:r>
          </a:p>
          <a:p>
            <a:r>
              <a:rPr lang="en-IE" sz="700" i="1" dirty="0">
                <a:latin typeface="Helvetica Neue" panose="02000503000000020004" pitchFamily="2" charset="0"/>
                <a:ea typeface="Helvetica Neue" panose="02000503000000020004" pitchFamily="2" charset="0"/>
                <a:cs typeface="Helvetica Neue" panose="02000503000000020004" pitchFamily="2" charset="0"/>
              </a:rPr>
              <a:t>   patch e23sub101pwe</a:t>
            </a:r>
          </a:p>
          <a:p>
            <a:r>
              <a:rPr lang="en-IE" sz="700" i="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i="1" dirty="0">
                <a:latin typeface="Helvetica Neue" panose="02000503000000020004" pitchFamily="2" charset="0"/>
                <a:ea typeface="Helvetica Neue" panose="02000503000000020004" pitchFamily="2" charset="0"/>
                <a:cs typeface="Helvetica Neue" panose="02000503000000020004" pitchFamily="2" charset="0"/>
              </a:rPr>
              <a:t>shutdown</a:t>
            </a:r>
          </a:p>
          <a:p>
            <a:r>
              <a:rPr lang="en-IE" sz="700" i="1" dirty="0">
                <a:latin typeface="Helvetica Neue" panose="02000503000000020004" pitchFamily="2" charset="0"/>
                <a:ea typeface="Helvetica Neue" panose="02000503000000020004" pitchFamily="2" charset="0"/>
                <a:cs typeface="Helvetica Neue" panose="02000503000000020004" pitchFamily="2" charset="0"/>
              </a:rPr>
              <a:t>      connector 1 interface Ethernet23.101</a:t>
            </a:r>
          </a:p>
          <a:p>
            <a:r>
              <a:rPr lang="en-IE" sz="700" i="1" dirty="0">
                <a:latin typeface="Helvetica Neue" panose="02000503000000020004" pitchFamily="2" charset="0"/>
                <a:ea typeface="Helvetica Neue" panose="02000503000000020004" pitchFamily="2" charset="0"/>
                <a:cs typeface="Helvetica Neue" panose="02000503000000020004" pitchFamily="2" charset="0"/>
              </a:rPr>
              <a:t>      connector 2 </a:t>
            </a:r>
            <a:r>
              <a:rPr lang="en-IE" sz="700" i="1" dirty="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700" i="1" dirty="0">
                <a:latin typeface="Helvetica Neue" panose="02000503000000020004" pitchFamily="2" charset="0"/>
                <a:ea typeface="Helvetica Neue" panose="02000503000000020004" pitchFamily="2" charset="0"/>
                <a:cs typeface="Helvetica Neue" panose="02000503000000020004" pitchFamily="2" charset="0"/>
              </a:rPr>
              <a:t> </a:t>
            </a:r>
            <a:r>
              <a:rPr lang="en-IE" sz="700" i="1" dirty="0" err="1">
                <a:latin typeface="Helvetica Neue" panose="02000503000000020004" pitchFamily="2" charset="0"/>
                <a:ea typeface="Helvetica Neue" panose="02000503000000020004" pitchFamily="2" charset="0"/>
                <a:cs typeface="Helvetica Neue" panose="02000503000000020004" pitchFamily="2" charset="0"/>
              </a:rPr>
              <a:t>ldp</a:t>
            </a:r>
            <a:r>
              <a:rPr lang="en-IE" sz="700" i="1" dirty="0">
                <a:latin typeface="Helvetica Neue" panose="02000503000000020004" pitchFamily="2" charset="0"/>
                <a:ea typeface="Helvetica Neue" panose="02000503000000020004" pitchFamily="2" charset="0"/>
                <a:cs typeface="Helvetica Neue" panose="02000503000000020004" pitchFamily="2" charset="0"/>
              </a:rPr>
              <a:t> pwe1</a:t>
            </a:r>
          </a:p>
          <a:p>
            <a:r>
              <a:rPr lang="en-IE" sz="700" i="1" dirty="0">
                <a:latin typeface="Helvetica Neue" panose="02000503000000020004" pitchFamily="2" charset="0"/>
                <a:ea typeface="Helvetica Neue" panose="02000503000000020004" pitchFamily="2" charset="0"/>
                <a:cs typeface="Helvetica Neue" panose="02000503000000020004" pitchFamily="2" charset="0"/>
              </a:rPr>
              <a:t>   !</a:t>
            </a:r>
          </a:p>
          <a:p>
            <a:r>
              <a:rPr lang="en-IE" sz="700" b="1" dirty="0">
                <a:latin typeface="Helvetica Neue" panose="02000503000000020004" pitchFamily="2" charset="0"/>
                <a:ea typeface="Helvetica Neue" panose="02000503000000020004" pitchFamily="2" charset="0"/>
                <a:cs typeface="Helvetica Neue" panose="02000503000000020004" pitchFamily="2" charset="0"/>
              </a:rPr>
              <a:t>   patch e23sub101vpws</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a:latin typeface="Helvetica Neue" panose="02000503000000020004" pitchFamily="2" charset="0"/>
                <a:ea typeface="Helvetica Neue" panose="02000503000000020004" pitchFamily="2" charset="0"/>
                <a:cs typeface="Helvetica Neue" panose="02000503000000020004" pitchFamily="2" charset="0"/>
              </a:rPr>
              <a:t>connector 1 interface Ethernet23.101</a:t>
            </a:r>
          </a:p>
          <a:p>
            <a:r>
              <a:rPr lang="en-IE" sz="700" b="1" dirty="0">
                <a:latin typeface="Helvetica Neue" panose="02000503000000020004" pitchFamily="2" charset="0"/>
                <a:ea typeface="Helvetica Neue" panose="02000503000000020004" pitchFamily="2" charset="0"/>
                <a:cs typeface="Helvetica Neue" panose="02000503000000020004" pitchFamily="2" charset="0"/>
              </a:rPr>
              <a:t>      connector 2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700" b="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bgp</a:t>
            </a:r>
            <a:r>
              <a:rPr lang="en-IE" sz="700" b="1" dirty="0">
                <a:latin typeface="Helvetica Neue" panose="02000503000000020004" pitchFamily="2" charset="0"/>
                <a:ea typeface="Helvetica Neue" panose="02000503000000020004" pitchFamily="2" charset="0"/>
                <a:cs typeface="Helvetica Neue" panose="02000503000000020004" pitchFamily="2" charset="0"/>
              </a:rPr>
              <a:t>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vpws</a:t>
            </a:r>
            <a:r>
              <a:rPr lang="en-IE" sz="700" b="1" dirty="0">
                <a:latin typeface="Helvetica Neue" panose="02000503000000020004" pitchFamily="2" charset="0"/>
                <a:ea typeface="Helvetica Neue" panose="02000503000000020004" pitchFamily="2" charset="0"/>
                <a:cs typeface="Helvetica Neue" panose="02000503000000020004" pitchFamily="2" charset="0"/>
              </a:rPr>
              <a:t> vpws101 </a:t>
            </a:r>
            <a:r>
              <a:rPr lang="en-IE" sz="700" b="1" dirty="0" err="1">
                <a:latin typeface="Helvetica Neue" panose="02000503000000020004" pitchFamily="2" charset="0"/>
                <a:ea typeface="Helvetica Neue" panose="02000503000000020004" pitchFamily="2" charset="0"/>
                <a:cs typeface="Helvetica Neue" panose="02000503000000020004" pitchFamily="2" charset="0"/>
              </a:rPr>
              <a:t>pseudowire</a:t>
            </a:r>
            <a:r>
              <a:rPr lang="en-IE" sz="700" b="1" dirty="0">
                <a:latin typeface="Helvetica Neue" panose="02000503000000020004" pitchFamily="2" charset="0"/>
                <a:ea typeface="Helvetica Neue" panose="02000503000000020004" pitchFamily="2" charset="0"/>
                <a:cs typeface="Helvetica Neue" panose="02000503000000020004" pitchFamily="2" charset="0"/>
              </a:rPr>
              <a:t> pwe101</a:t>
            </a:r>
          </a:p>
          <a:p>
            <a:r>
              <a:rPr lang="en-IE" sz="700" dirty="0">
                <a:latin typeface="Helvetica Neue" panose="02000503000000020004" pitchFamily="2" charset="0"/>
                <a:ea typeface="Helvetica Neue" panose="02000503000000020004" pitchFamily="2" charset="0"/>
                <a:cs typeface="Helvetica Neue" panose="02000503000000020004" pitchFamily="2" charset="0"/>
              </a:rPr>
              <a:t> (…)</a:t>
            </a:r>
          </a:p>
        </p:txBody>
      </p:sp>
    </p:spTree>
    <p:extLst>
      <p:ext uri="{BB962C8B-B14F-4D97-AF65-F5344CB8AC3E}">
        <p14:creationId xmlns:p14="http://schemas.microsoft.com/office/powerpoint/2010/main" val="415042739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230" y="271208"/>
            <a:ext cx="4997590" cy="650015"/>
          </a:xfrm>
        </p:spPr>
        <p:txBody>
          <a:bodyPr/>
          <a:lstStyle/>
          <a:p>
            <a:r>
              <a:rPr lang="en-US"/>
              <a:t>E-Line VPWS Sample…</a:t>
            </a:r>
          </a:p>
        </p:txBody>
      </p:sp>
      <p:sp>
        <p:nvSpPr>
          <p:cNvPr id="4" name="TextBox 3"/>
          <p:cNvSpPr txBox="1"/>
          <p:nvPr/>
        </p:nvSpPr>
        <p:spPr>
          <a:xfrm>
            <a:off x="4638831" y="596215"/>
            <a:ext cx="4241244" cy="3631763"/>
          </a:xfrm>
          <a:prstGeom prst="rect">
            <a:avLst/>
          </a:prstGeom>
          <a:solidFill>
            <a:schemeClr val="bg1"/>
          </a:solidFill>
          <a:ln>
            <a:solidFill>
              <a:srgbClr val="221F20"/>
            </a:solidFill>
            <a:prstDash val="sysDash"/>
          </a:ln>
        </p:spPr>
        <p:txBody>
          <a:bodyPr wrap="square" rtlCol="0">
            <a:spAutoFit/>
          </a:bodyPr>
          <a:lstStyle/>
          <a:p>
            <a:endParaRPr lang="en-IE" sz="1000" dirty="0"/>
          </a:p>
          <a:p>
            <a:r>
              <a:rPr lang="en-IE" sz="1000" dirty="0"/>
              <a:t>qumran-ovre-p2(config-router-</a:t>
            </a:r>
            <a:r>
              <a:rPr lang="en-IE" sz="1000" dirty="0" err="1"/>
              <a:t>bgp</a:t>
            </a:r>
            <a:r>
              <a:rPr lang="en-IE" sz="1000" dirty="0"/>
              <a:t>)#</a:t>
            </a:r>
            <a:r>
              <a:rPr lang="en-IE" sz="1000" dirty="0" err="1"/>
              <a:t>sh</a:t>
            </a:r>
            <a:r>
              <a:rPr lang="en-IE" sz="1000" dirty="0"/>
              <a:t> pa panel e23sub101vpws detail </a:t>
            </a:r>
          </a:p>
          <a:p>
            <a:r>
              <a:rPr lang="en-IE" sz="1000" dirty="0"/>
              <a:t>PW Fault Legend:</a:t>
            </a:r>
          </a:p>
          <a:p>
            <a:r>
              <a:rPr lang="en-IE" sz="1000" dirty="0"/>
              <a:t>   ET-IN - Ethernet receive fault</a:t>
            </a:r>
          </a:p>
          <a:p>
            <a:r>
              <a:rPr lang="en-IE" sz="1000" dirty="0"/>
              <a:t>   ET-OUT - Ethernet transmit fault</a:t>
            </a:r>
          </a:p>
          <a:p>
            <a:r>
              <a:rPr lang="en-IE" sz="1000" dirty="0"/>
              <a:t>   TUN-IN - Tunnel receive fault</a:t>
            </a:r>
          </a:p>
          <a:p>
            <a:r>
              <a:rPr lang="en-IE" sz="1000" dirty="0"/>
              <a:t>   TUN-OUT - Tunnel transmit fault</a:t>
            </a:r>
          </a:p>
          <a:p>
            <a:r>
              <a:rPr lang="en-IE" sz="1000" dirty="0"/>
              <a:t>   NF - </a:t>
            </a:r>
            <a:r>
              <a:rPr lang="en-IE" sz="1000" dirty="0" err="1"/>
              <a:t>Pseudowire</a:t>
            </a:r>
            <a:r>
              <a:rPr lang="en-IE" sz="1000" dirty="0"/>
              <a:t> not forwarding (other reason)</a:t>
            </a:r>
          </a:p>
          <a:p>
            <a:br>
              <a:rPr lang="en-IE" sz="1000" dirty="0"/>
            </a:br>
            <a:endParaRPr lang="en-IE" sz="1000" dirty="0"/>
          </a:p>
          <a:p>
            <a:r>
              <a:rPr lang="en-IE" sz="1000" dirty="0"/>
              <a:t>Patch: e23sub101vpws, Status: Up</a:t>
            </a:r>
          </a:p>
          <a:p>
            <a:r>
              <a:rPr lang="en-IE" sz="1000" dirty="0"/>
              <a:t>   Connector 1: Ethernet23.101</a:t>
            </a:r>
          </a:p>
          <a:p>
            <a:r>
              <a:rPr lang="en-IE" sz="1000" dirty="0"/>
              <a:t>      Status: Up</a:t>
            </a:r>
          </a:p>
          <a:p>
            <a:r>
              <a:rPr lang="en-IE" sz="1000" dirty="0"/>
              <a:t>   Connector 2: BGP VPWS vpws101 </a:t>
            </a:r>
            <a:r>
              <a:rPr lang="en-IE" sz="1000" dirty="0" err="1"/>
              <a:t>Pseudowire</a:t>
            </a:r>
            <a:r>
              <a:rPr lang="en-IE" sz="1000" dirty="0"/>
              <a:t> pwe101</a:t>
            </a:r>
          </a:p>
          <a:p>
            <a:r>
              <a:rPr lang="en-IE" sz="1000" dirty="0"/>
              <a:t>      Status: Up</a:t>
            </a:r>
          </a:p>
          <a:p>
            <a:r>
              <a:rPr lang="en-IE" sz="1000" dirty="0"/>
              <a:t>      Local MPLS label: 100001</a:t>
            </a:r>
          </a:p>
          <a:p>
            <a:r>
              <a:rPr lang="en-IE" sz="1000" dirty="0"/>
              <a:t>         MTU: 9000, Control word: Y</a:t>
            </a:r>
          </a:p>
          <a:p>
            <a:r>
              <a:rPr lang="en-IE" sz="1000" dirty="0"/>
              <a:t>      </a:t>
            </a:r>
            <a:r>
              <a:rPr lang="en-IE" sz="1000" dirty="0" err="1"/>
              <a:t>Neighbor</a:t>
            </a:r>
            <a:r>
              <a:rPr lang="en-IE" sz="1000" dirty="0"/>
              <a:t> 111.111.111.111, MPLS label: 100001</a:t>
            </a:r>
          </a:p>
          <a:p>
            <a:r>
              <a:rPr lang="en-IE" sz="1000" dirty="0"/>
              <a:t>         Tunnel type: IS-IS SR IPv4, Tunnel index: 3</a:t>
            </a:r>
          </a:p>
          <a:p>
            <a:r>
              <a:rPr lang="en-IE" sz="1000" dirty="0"/>
              <a:t>         MTU: 9000, Control word: Y</a:t>
            </a:r>
          </a:p>
          <a:p>
            <a:r>
              <a:rPr lang="en-IE" sz="1000" dirty="0"/>
              <a:t>      EVPN VPWS type: VLAN-based</a:t>
            </a:r>
          </a:p>
          <a:p>
            <a:endParaRPr lang="en-IE" sz="1000" dirty="0"/>
          </a:p>
          <a:p>
            <a:endParaRPr lang="en-IE" sz="10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7" name="Content Placeholder 2">
            <a:extLst>
              <a:ext uri="{FF2B5EF4-FFF2-40B4-BE49-F238E27FC236}">
                <a16:creationId xmlns:a16="http://schemas.microsoft.com/office/drawing/2014/main" id="{0693094F-A288-284C-B6F4-5EB2D3475D4E}"/>
              </a:ext>
            </a:extLst>
          </p:cNvPr>
          <p:cNvSpPr txBox="1">
            <a:spLocks/>
          </p:cNvSpPr>
          <p:nvPr/>
        </p:nvSpPr>
        <p:spPr>
          <a:xfrm>
            <a:off x="263925" y="1410909"/>
            <a:ext cx="4448752" cy="2447657"/>
          </a:xfrm>
          <a:prstGeom prst="rect">
            <a:avLst/>
          </a:prstGeom>
          <a:noFill/>
          <a:ln>
            <a:noFill/>
          </a:ln>
        </p:spPr>
        <p:txBody>
          <a:bodyPr spcFirstLastPara="1" wrap="square" lIns="97625" tIns="48800" rIns="97625" bIns="48800" anchor="t" anchorCtr="0">
            <a:normAutofit fontScale="92500" lnSpcReduction="20000"/>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rgbClr val="888888"/>
              </a:buClr>
              <a:buSzPts val="1800"/>
              <a:buFont typeface="Arial"/>
              <a:buChar char="•"/>
              <a:defRPr sz="1800" b="0" i="0" u="none" strike="noStrike" cap="none">
                <a:solidFill>
                  <a:srgbClr val="141313"/>
                </a:solidFill>
                <a:latin typeface="Helvetica Neue"/>
                <a:ea typeface="Helvetica Neue"/>
                <a:cs typeface="Helvetica Neue"/>
                <a:sym typeface="Helvetica Neue"/>
              </a:defRPr>
            </a:lvl1pPr>
            <a:lvl2pPr marL="914400" marR="0" lvl="1" indent="-323850" algn="l" rtl="0">
              <a:lnSpc>
                <a:spcPct val="100000"/>
              </a:lnSpc>
              <a:spcBef>
                <a:spcPts val="450"/>
              </a:spcBef>
              <a:spcAft>
                <a:spcPts val="0"/>
              </a:spcAft>
              <a:buClr>
                <a:srgbClr val="888888"/>
              </a:buClr>
              <a:buSzPts val="1500"/>
              <a:buFont typeface="Merriweather Sans"/>
              <a:buChar char="-"/>
              <a:defRPr sz="1500" b="0" i="0" u="none" strike="noStrike" cap="none">
                <a:solidFill>
                  <a:srgbClr val="141313"/>
                </a:solidFill>
                <a:latin typeface="Helvetica Neue"/>
                <a:ea typeface="Helvetica Neue"/>
                <a:cs typeface="Helvetica Neue"/>
                <a:sym typeface="Helvetica Neue"/>
              </a:defRPr>
            </a:lvl2pPr>
            <a:lvl3pPr marL="1371600" marR="0" lvl="2" indent="-304800" algn="l" rtl="0">
              <a:lnSpc>
                <a:spcPct val="100000"/>
              </a:lnSpc>
              <a:spcBef>
                <a:spcPts val="450"/>
              </a:spcBef>
              <a:spcAft>
                <a:spcPts val="0"/>
              </a:spcAft>
              <a:buClr>
                <a:srgbClr val="888888"/>
              </a:buClr>
              <a:buSzPts val="1200"/>
              <a:buFont typeface="Merriweather Sans"/>
              <a:buChar char="≫"/>
              <a:defRPr sz="1200" b="0" i="0" u="none" strike="noStrike" cap="none">
                <a:solidFill>
                  <a:srgbClr val="141313"/>
                </a:solidFill>
                <a:latin typeface="Helvetica Neue"/>
                <a:ea typeface="Helvetica Neue"/>
                <a:cs typeface="Helvetica Neue"/>
                <a:sym typeface="Helvetica Neue"/>
              </a:defRPr>
            </a:lvl3pPr>
            <a:lvl4pPr marL="1828800" marR="0" lvl="3" indent="-285750" algn="l" rtl="0">
              <a:lnSpc>
                <a:spcPct val="100000"/>
              </a:lnSpc>
              <a:spcBef>
                <a:spcPts val="450"/>
              </a:spcBef>
              <a:spcAft>
                <a:spcPts val="0"/>
              </a:spcAft>
              <a:buClr>
                <a:srgbClr val="888888"/>
              </a:buClr>
              <a:buSzPts val="900"/>
              <a:buFont typeface="Arial"/>
              <a:buChar char="•"/>
              <a:defRPr sz="900" b="0" i="0" u="none" strike="noStrike" cap="none">
                <a:solidFill>
                  <a:srgbClr val="141313"/>
                </a:solidFill>
                <a:latin typeface="Helvetica Neue"/>
                <a:ea typeface="Helvetica Neue"/>
                <a:cs typeface="Helvetica Neue"/>
                <a:sym typeface="Helvetica Neue"/>
              </a:defRPr>
            </a:lvl4pPr>
            <a:lvl5pPr marL="2286000" marR="0" lvl="4" indent="-285750" algn="l" rtl="0">
              <a:lnSpc>
                <a:spcPct val="100000"/>
              </a:lnSpc>
              <a:spcBef>
                <a:spcPts val="450"/>
              </a:spcBef>
              <a:spcAft>
                <a:spcPts val="0"/>
              </a:spcAft>
              <a:buClr>
                <a:srgbClr val="888888"/>
              </a:buClr>
              <a:buSzPts val="900"/>
              <a:buFont typeface="Merriweather Sans"/>
              <a:buChar char="-"/>
              <a:defRPr sz="900" b="0" i="1" u="none" strike="noStrike" cap="none">
                <a:solidFill>
                  <a:srgbClr val="141313"/>
                </a:solidFill>
                <a:latin typeface="Helvetica Neue"/>
                <a:ea typeface="Helvetica Neue"/>
                <a:cs typeface="Helvetica Neue"/>
                <a:sym typeface="Helvetica Neue"/>
              </a:defRPr>
            </a:lvl5pPr>
            <a:lvl6pPr marL="2743200" marR="0" lvl="5" indent="-342900" algn="l" rtl="0">
              <a:lnSpc>
                <a:spcPct val="100000"/>
              </a:lnSpc>
              <a:spcBef>
                <a:spcPts val="45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2100" b="0" i="0" u="none" strike="noStrike" cap="none">
                <a:solidFill>
                  <a:schemeClr val="dk1"/>
                </a:solidFill>
                <a:latin typeface="Arial"/>
                <a:ea typeface="Arial"/>
                <a:cs typeface="Arial"/>
                <a:sym typeface="Arial"/>
              </a:defRPr>
            </a:lvl9pPr>
          </a:lstStyle>
          <a:p>
            <a:pPr marL="114300" indent="0">
              <a:buFont typeface="Arial"/>
              <a:buNone/>
            </a:pPr>
            <a:r>
              <a:rPr lang="en-US" b="1"/>
              <a:t>BGP Based VPWS</a:t>
            </a:r>
          </a:p>
          <a:p>
            <a:r>
              <a:rPr lang="en-US" sz="1600">
                <a:latin typeface="Helvetica Neue" charset="0"/>
                <a:ea typeface="Helvetica Neue" charset="0"/>
                <a:cs typeface="Helvetica Neue" charset="0"/>
              </a:rPr>
              <a:t>No changes regards existing interface configuration</a:t>
            </a:r>
          </a:p>
          <a:p>
            <a:r>
              <a:rPr lang="en-US" sz="1600">
                <a:latin typeface="Helvetica Neue" charset="0"/>
                <a:ea typeface="Helvetica Neue" charset="0"/>
                <a:cs typeface="Helvetica Neue" charset="0"/>
              </a:rPr>
              <a:t>Add to your probably already existing BGP stanza  </a:t>
            </a:r>
          </a:p>
          <a:p>
            <a:pPr lvl="1"/>
            <a:r>
              <a:rPr lang="en-US" sz="1300">
                <a:latin typeface="Helvetica Neue" charset="0"/>
                <a:ea typeface="Helvetica Neue" charset="0"/>
                <a:cs typeface="Helvetica Neue" charset="0"/>
              </a:rPr>
              <a:t>BGP Peer/RR for autodiscovery</a:t>
            </a:r>
          </a:p>
          <a:p>
            <a:pPr lvl="1"/>
            <a:r>
              <a:rPr lang="en-US" sz="1400">
                <a:latin typeface="Helvetica Neue" charset="0"/>
                <a:ea typeface="Helvetica Neue" charset="0"/>
                <a:cs typeface="Helvetica Neue" charset="0"/>
              </a:rPr>
              <a:t>RD and Route-target Adj-RIB-In/Out policy</a:t>
            </a:r>
          </a:p>
          <a:p>
            <a:pPr lvl="1"/>
            <a:r>
              <a:rPr lang="en-US" sz="1400">
                <a:latin typeface="Helvetica Neue" charset="0"/>
                <a:ea typeface="Helvetica Neue" charset="0"/>
                <a:cs typeface="Helvetica Neue" charset="0"/>
              </a:rPr>
              <a:t>Pseudowire id</a:t>
            </a:r>
          </a:p>
          <a:p>
            <a:pPr lvl="1"/>
            <a:endParaRPr lang="en-US" sz="1400">
              <a:latin typeface="Helvetica Neue" charset="0"/>
              <a:ea typeface="Helvetica Neue" charset="0"/>
              <a:cs typeface="Helvetica Neue" charset="0"/>
            </a:endParaRPr>
          </a:p>
          <a:p>
            <a:r>
              <a:rPr lang="en-US" sz="1600">
                <a:latin typeface="Helvetica Neue" charset="0"/>
                <a:ea typeface="Helvetica Neue" charset="0"/>
                <a:cs typeface="Helvetica Neue" charset="0"/>
              </a:rPr>
              <a:t>Change VC from LDP BGP VPWS pseudowire</a:t>
            </a: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2"/>
            <a:endParaRPr lang="en-US" sz="11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1"/>
            <a:endParaRPr lang="en-US" sz="1700">
              <a:latin typeface="Helvetica Neue" charset="0"/>
              <a:ea typeface="Helvetica Neue" charset="0"/>
              <a:cs typeface="Helvetica Neue" charset="0"/>
            </a:endParaRPr>
          </a:p>
          <a:p>
            <a:pPr lvl="2"/>
            <a:endParaRPr lang="en-US" sz="14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2"/>
            <a:endParaRPr lang="en-US" sz="1300">
              <a:latin typeface="Helvetica Neue" charset="0"/>
              <a:ea typeface="Helvetica Neue" charset="0"/>
              <a:cs typeface="Helvetica Neue" charset="0"/>
            </a:endParaRPr>
          </a:p>
          <a:p>
            <a:pPr lvl="1"/>
            <a:endParaRPr lang="en-US"/>
          </a:p>
          <a:p>
            <a:pPr lvl="1"/>
            <a:endParaRPr lang="en-US" dirty="0"/>
          </a:p>
        </p:txBody>
      </p:sp>
    </p:spTree>
    <p:extLst>
      <p:ext uri="{BB962C8B-B14F-4D97-AF65-F5344CB8AC3E}">
        <p14:creationId xmlns:p14="http://schemas.microsoft.com/office/powerpoint/2010/main" val="2922649573"/>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pic>
        <p:nvPicPr>
          <p:cNvPr id="491" name="Google Shape;491;p74"/>
          <p:cNvPicPr preferRelativeResize="0"/>
          <p:nvPr/>
        </p:nvPicPr>
        <p:blipFill rotWithShape="1">
          <a:blip r:embed="rId3">
            <a:alphaModFix/>
          </a:blip>
          <a:srcRect/>
          <a:stretch/>
        </p:blipFill>
        <p:spPr>
          <a:xfrm>
            <a:off x="6457098" y="276358"/>
            <a:ext cx="2170354" cy="843185"/>
          </a:xfrm>
          <a:prstGeom prst="rect">
            <a:avLst/>
          </a:prstGeom>
          <a:noFill/>
          <a:ln>
            <a:noFill/>
          </a:ln>
        </p:spPr>
      </p:pic>
      <p:sp>
        <p:nvSpPr>
          <p:cNvPr id="492" name="Google Shape;492;p74"/>
          <p:cNvSpPr txBox="1">
            <a:spLocks noGrp="1"/>
          </p:cNvSpPr>
          <p:nvPr>
            <p:ph type="title"/>
          </p:nvPr>
        </p:nvSpPr>
        <p:spPr>
          <a:xfrm>
            <a:off x="457202" y="127613"/>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 The All-in-One Address Family</a:t>
            </a:r>
            <a:endParaRPr dirty="0"/>
          </a:p>
        </p:txBody>
      </p:sp>
      <p:grpSp>
        <p:nvGrpSpPr>
          <p:cNvPr id="494" name="Google Shape;494;p74"/>
          <p:cNvGrpSpPr/>
          <p:nvPr/>
        </p:nvGrpSpPr>
        <p:grpSpPr>
          <a:xfrm>
            <a:off x="-589067" y="475431"/>
            <a:ext cx="9326896" cy="5003424"/>
            <a:chOff x="-4199121" y="-644336"/>
            <a:chExt cx="9326896" cy="5003424"/>
          </a:xfrm>
        </p:grpSpPr>
        <p:sp>
          <p:nvSpPr>
            <p:cNvPr id="495" name="Google Shape;495;p74"/>
            <p:cNvSpPr/>
            <p:nvPr/>
          </p:nvSpPr>
          <p:spPr>
            <a:xfrm>
              <a:off x="-4199121" y="-644336"/>
              <a:ext cx="5003424" cy="5003424"/>
            </a:xfrm>
            <a:prstGeom prst="blockArc">
              <a:avLst>
                <a:gd name="adj1" fmla="val 18900000"/>
                <a:gd name="adj2" fmla="val 2700000"/>
                <a:gd name="adj3" fmla="val 432"/>
              </a:avLst>
            </a:prstGeom>
            <a:noFill/>
            <a:ln w="25400" cap="flat" cmpd="sng">
              <a:solidFill>
                <a:srgbClr val="2A4F6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6" name="Google Shape;496;p74"/>
            <p:cNvSpPr/>
            <p:nvPr/>
          </p:nvSpPr>
          <p:spPr>
            <a:xfrm>
              <a:off x="260589" y="168872"/>
              <a:ext cx="4867186" cy="337596"/>
            </a:xfrm>
            <a:prstGeom prst="rect">
              <a:avLst/>
            </a:prstGeom>
            <a:solidFill>
              <a:srgbClr val="1A405E"/>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7" name="Google Shape;497;p74"/>
            <p:cNvSpPr txBox="1"/>
            <p:nvPr/>
          </p:nvSpPr>
          <p:spPr>
            <a:xfrm>
              <a:off x="260589" y="168872"/>
              <a:ext cx="4867186"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Standards Based </a:t>
              </a:r>
              <a:r>
                <a:rPr lang="en-US" sz="1100" dirty="0">
                  <a:solidFill>
                    <a:srgbClr val="FFFFFE"/>
                  </a:solidFill>
                  <a:latin typeface="Arial"/>
                  <a:ea typeface="Arial"/>
                  <a:cs typeface="Arial"/>
                  <a:sym typeface="Arial"/>
                </a:rPr>
                <a:t>- Open Standards for Inter-operation</a:t>
              </a:r>
              <a:endParaRPr dirty="0"/>
            </a:p>
          </p:txBody>
        </p:sp>
        <p:sp>
          <p:nvSpPr>
            <p:cNvPr id="498" name="Google Shape;498;p74"/>
            <p:cNvSpPr/>
            <p:nvPr/>
          </p:nvSpPr>
          <p:spPr>
            <a:xfrm>
              <a:off x="49591" y="126672"/>
              <a:ext cx="421995" cy="421995"/>
            </a:xfrm>
            <a:prstGeom prst="ellipse">
              <a:avLst/>
            </a:prstGeom>
            <a:solidFill>
              <a:srgbClr val="FFFFFE"/>
            </a:solidFill>
            <a:ln w="25400" cap="flat" cmpd="sng">
              <a:solidFill>
                <a:srgbClr val="1A405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99" name="Google Shape;499;p74"/>
            <p:cNvSpPr/>
            <p:nvPr/>
          </p:nvSpPr>
          <p:spPr>
            <a:xfrm>
              <a:off x="566313" y="675564"/>
              <a:ext cx="4561462" cy="337596"/>
            </a:xfrm>
            <a:prstGeom prst="rect">
              <a:avLst/>
            </a:prstGeom>
            <a:solidFill>
              <a:srgbClr val="285071"/>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0" name="Google Shape;500;p74"/>
            <p:cNvSpPr txBox="1"/>
            <p:nvPr/>
          </p:nvSpPr>
          <p:spPr>
            <a:xfrm>
              <a:off x="566313" y="675564"/>
              <a:ext cx="4561462"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Flexible Service Types </a:t>
              </a:r>
              <a:r>
                <a:rPr lang="en-US" sz="1100" dirty="0">
                  <a:solidFill>
                    <a:srgbClr val="FFFFFE"/>
                  </a:solidFill>
                  <a:latin typeface="Arial"/>
                  <a:ea typeface="Arial"/>
                  <a:cs typeface="Arial"/>
                  <a:sym typeface="Arial"/>
                </a:rPr>
                <a:t>– E-Line/E-LAN &amp; IP VPN Services</a:t>
              </a:r>
              <a:endParaRPr dirty="0"/>
            </a:p>
          </p:txBody>
        </p:sp>
        <p:sp>
          <p:nvSpPr>
            <p:cNvPr id="501" name="Google Shape;501;p74"/>
            <p:cNvSpPr/>
            <p:nvPr/>
          </p:nvSpPr>
          <p:spPr>
            <a:xfrm>
              <a:off x="355315" y="633364"/>
              <a:ext cx="421995" cy="421995"/>
            </a:xfrm>
            <a:prstGeom prst="ellipse">
              <a:avLst/>
            </a:prstGeom>
            <a:solidFill>
              <a:srgbClr val="FFFFFE"/>
            </a:solidFill>
            <a:ln w="25400" cap="flat" cmpd="sng">
              <a:solidFill>
                <a:srgbClr val="28507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2" name="Google Shape;502;p74"/>
            <p:cNvSpPr/>
            <p:nvPr/>
          </p:nvSpPr>
          <p:spPr>
            <a:xfrm>
              <a:off x="733848" y="1181884"/>
              <a:ext cx="4393927" cy="337596"/>
            </a:xfrm>
            <a:prstGeom prst="rect">
              <a:avLst/>
            </a:prstGeom>
            <a:solidFill>
              <a:srgbClr val="395F81"/>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3" name="Google Shape;503;p74"/>
            <p:cNvSpPr txBox="1"/>
            <p:nvPr/>
          </p:nvSpPr>
          <p:spPr>
            <a:xfrm>
              <a:off x="733848" y="1181884"/>
              <a:ext cx="4393927"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Universal BGP Control Plane </a:t>
              </a:r>
              <a:r>
                <a:rPr lang="en-US" sz="1100" dirty="0">
                  <a:solidFill>
                    <a:srgbClr val="FFFFFE"/>
                  </a:solidFill>
                  <a:latin typeface="Arial"/>
                  <a:ea typeface="Arial"/>
                  <a:cs typeface="Arial"/>
                  <a:sym typeface="Arial"/>
                </a:rPr>
                <a:t>– Simplify, Standardize</a:t>
              </a:r>
              <a:endParaRPr dirty="0"/>
            </a:p>
          </p:txBody>
        </p:sp>
        <p:sp>
          <p:nvSpPr>
            <p:cNvPr id="504" name="Google Shape;504;p74"/>
            <p:cNvSpPr/>
            <p:nvPr/>
          </p:nvSpPr>
          <p:spPr>
            <a:xfrm>
              <a:off x="522851" y="1139685"/>
              <a:ext cx="421995" cy="421995"/>
            </a:xfrm>
            <a:prstGeom prst="ellipse">
              <a:avLst/>
            </a:prstGeom>
            <a:solidFill>
              <a:srgbClr val="FFFFFE"/>
            </a:solidFill>
            <a:ln w="25400" cap="flat" cmpd="sng">
              <a:solidFill>
                <a:srgbClr val="395F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5" name="Google Shape;505;p74"/>
            <p:cNvSpPr/>
            <p:nvPr/>
          </p:nvSpPr>
          <p:spPr>
            <a:xfrm>
              <a:off x="787341" y="1688576"/>
              <a:ext cx="4340434" cy="337596"/>
            </a:xfrm>
            <a:prstGeom prst="rect">
              <a:avLst/>
            </a:prstGeom>
            <a:solidFill>
              <a:srgbClr val="4A6E91"/>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6" name="Google Shape;506;p74"/>
            <p:cNvSpPr txBox="1"/>
            <p:nvPr/>
          </p:nvSpPr>
          <p:spPr>
            <a:xfrm>
              <a:off x="787341" y="1688576"/>
              <a:ext cx="4340434"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Scalable</a:t>
              </a:r>
              <a:r>
                <a:rPr lang="en-US" sz="1100" dirty="0">
                  <a:solidFill>
                    <a:srgbClr val="FFFFFE"/>
                  </a:solidFill>
                  <a:latin typeface="Arial"/>
                  <a:ea typeface="Arial"/>
                  <a:cs typeface="Arial"/>
                  <a:sym typeface="Arial"/>
                </a:rPr>
                <a:t> – BGP Based Scalable VPN Services</a:t>
              </a:r>
              <a:endParaRPr dirty="0"/>
            </a:p>
          </p:txBody>
        </p:sp>
        <p:sp>
          <p:nvSpPr>
            <p:cNvPr id="507" name="Google Shape;507;p74"/>
            <p:cNvSpPr/>
            <p:nvPr/>
          </p:nvSpPr>
          <p:spPr>
            <a:xfrm>
              <a:off x="576343" y="1646377"/>
              <a:ext cx="421995" cy="421995"/>
            </a:xfrm>
            <a:prstGeom prst="ellipse">
              <a:avLst/>
            </a:prstGeom>
            <a:solidFill>
              <a:srgbClr val="FFFFFE"/>
            </a:solidFill>
            <a:ln w="25400" cap="flat" cmpd="sng">
              <a:solidFill>
                <a:srgbClr val="4A6E9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8" name="Google Shape;508;p74"/>
            <p:cNvSpPr/>
            <p:nvPr/>
          </p:nvSpPr>
          <p:spPr>
            <a:xfrm>
              <a:off x="733848" y="2195268"/>
              <a:ext cx="4393927" cy="337596"/>
            </a:xfrm>
            <a:prstGeom prst="rect">
              <a:avLst/>
            </a:prstGeom>
            <a:solidFill>
              <a:srgbClr val="607D9C"/>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09" name="Google Shape;509;p74"/>
            <p:cNvSpPr txBox="1"/>
            <p:nvPr/>
          </p:nvSpPr>
          <p:spPr>
            <a:xfrm>
              <a:off x="733848" y="2195268"/>
              <a:ext cx="4393927"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Secure</a:t>
              </a:r>
              <a:r>
                <a:rPr lang="en-US" sz="1100" dirty="0">
                  <a:solidFill>
                    <a:srgbClr val="FFFFFE"/>
                  </a:solidFill>
                  <a:latin typeface="Arial"/>
                  <a:ea typeface="Arial"/>
                  <a:cs typeface="Arial"/>
                  <a:sym typeface="Arial"/>
                </a:rPr>
                <a:t> – MAC Mobility, ARP Suppression, Policy Control</a:t>
              </a:r>
              <a:endParaRPr dirty="0"/>
            </a:p>
          </p:txBody>
        </p:sp>
        <p:sp>
          <p:nvSpPr>
            <p:cNvPr id="510" name="Google Shape;510;p74"/>
            <p:cNvSpPr/>
            <p:nvPr/>
          </p:nvSpPr>
          <p:spPr>
            <a:xfrm>
              <a:off x="522851" y="2153069"/>
              <a:ext cx="421995" cy="421995"/>
            </a:xfrm>
            <a:prstGeom prst="ellipse">
              <a:avLst/>
            </a:prstGeom>
            <a:solidFill>
              <a:srgbClr val="FFFFFE"/>
            </a:solidFill>
            <a:ln w="25400" cap="flat" cmpd="sng">
              <a:solidFill>
                <a:srgbClr val="607D9C"/>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1" name="Google Shape;511;p74"/>
            <p:cNvSpPr/>
            <p:nvPr/>
          </p:nvSpPr>
          <p:spPr>
            <a:xfrm>
              <a:off x="566313" y="2701589"/>
              <a:ext cx="4561462" cy="337596"/>
            </a:xfrm>
            <a:prstGeom prst="rect">
              <a:avLst/>
            </a:prstGeom>
            <a:solidFill>
              <a:srgbClr val="7B8DA2"/>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2" name="Google Shape;512;p74"/>
            <p:cNvSpPr txBox="1"/>
            <p:nvPr/>
          </p:nvSpPr>
          <p:spPr>
            <a:xfrm>
              <a:off x="566313" y="2701589"/>
              <a:ext cx="4561462"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Efficient</a:t>
              </a:r>
              <a:r>
                <a:rPr lang="en-US" sz="1100" dirty="0">
                  <a:solidFill>
                    <a:srgbClr val="FFFFFE"/>
                  </a:solidFill>
                  <a:latin typeface="Arial"/>
                  <a:ea typeface="Arial"/>
                  <a:cs typeface="Arial"/>
                  <a:sym typeface="Arial"/>
                </a:rPr>
                <a:t> – Multi-Homing Support, A/A Forwarding, Scaled ECMP   </a:t>
              </a:r>
              <a:endParaRPr dirty="0"/>
            </a:p>
          </p:txBody>
        </p:sp>
        <p:sp>
          <p:nvSpPr>
            <p:cNvPr id="513" name="Google Shape;513;p74"/>
            <p:cNvSpPr/>
            <p:nvPr/>
          </p:nvSpPr>
          <p:spPr>
            <a:xfrm>
              <a:off x="355315" y="2659389"/>
              <a:ext cx="421995" cy="421995"/>
            </a:xfrm>
            <a:prstGeom prst="ellipse">
              <a:avLst/>
            </a:prstGeom>
            <a:solidFill>
              <a:srgbClr val="FFFFFE"/>
            </a:solidFill>
            <a:ln w="25400" cap="flat" cmpd="sng">
              <a:solidFill>
                <a:srgbClr val="7B8DA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4" name="Google Shape;514;p74"/>
            <p:cNvSpPr/>
            <p:nvPr/>
          </p:nvSpPr>
          <p:spPr>
            <a:xfrm>
              <a:off x="260589" y="3208280"/>
              <a:ext cx="4867186" cy="337596"/>
            </a:xfrm>
            <a:prstGeom prst="rect">
              <a:avLst/>
            </a:prstGeom>
            <a:solidFill>
              <a:srgbClr val="969EA8"/>
            </a:solidFill>
            <a:ln w="25400" cap="flat" cmpd="sng">
              <a:solidFill>
                <a:srgbClr val="FFFFF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515" name="Google Shape;515;p74"/>
            <p:cNvSpPr txBox="1"/>
            <p:nvPr/>
          </p:nvSpPr>
          <p:spPr>
            <a:xfrm>
              <a:off x="260589" y="3208280"/>
              <a:ext cx="4867186" cy="337596"/>
            </a:xfrm>
            <a:prstGeom prst="rect">
              <a:avLst/>
            </a:prstGeom>
            <a:noFill/>
            <a:ln>
              <a:noFill/>
            </a:ln>
          </p:spPr>
          <p:txBody>
            <a:bodyPr spcFirstLastPara="1" wrap="square" lIns="267950" tIns="27925" rIns="27925" bIns="27925" anchor="ctr" anchorCtr="0">
              <a:noAutofit/>
            </a:bodyPr>
            <a:lstStyle/>
            <a:p>
              <a:pPr marL="0" marR="0" lvl="0" indent="0" algn="l" rtl="0">
                <a:lnSpc>
                  <a:spcPct val="90000"/>
                </a:lnSpc>
                <a:spcBef>
                  <a:spcPts val="0"/>
                </a:spcBef>
                <a:spcAft>
                  <a:spcPts val="0"/>
                </a:spcAft>
                <a:buNone/>
              </a:pPr>
              <a:r>
                <a:rPr lang="en-US" sz="1100" b="1" dirty="0">
                  <a:solidFill>
                    <a:srgbClr val="FFFFFE"/>
                  </a:solidFill>
                  <a:latin typeface="Arial"/>
                  <a:ea typeface="Arial"/>
                  <a:cs typeface="Arial"/>
                  <a:sym typeface="Arial"/>
                </a:rPr>
                <a:t>Supports Different Encapsulation Types </a:t>
              </a:r>
              <a:r>
                <a:rPr lang="en-US" sz="1100" dirty="0">
                  <a:solidFill>
                    <a:srgbClr val="FFFFFE"/>
                  </a:solidFill>
                  <a:latin typeface="Arial"/>
                  <a:ea typeface="Arial"/>
                  <a:cs typeface="Arial"/>
                  <a:sym typeface="Arial"/>
                </a:rPr>
                <a:t>– IP VXLAN &amp; MPLS</a:t>
              </a:r>
              <a:endParaRPr dirty="0"/>
            </a:p>
          </p:txBody>
        </p:sp>
        <p:sp>
          <p:nvSpPr>
            <p:cNvPr id="516" name="Google Shape;516;p74"/>
            <p:cNvSpPr/>
            <p:nvPr/>
          </p:nvSpPr>
          <p:spPr>
            <a:xfrm>
              <a:off x="49591" y="3166081"/>
              <a:ext cx="421995" cy="421995"/>
            </a:xfrm>
            <a:prstGeom prst="ellipse">
              <a:avLst/>
            </a:prstGeom>
            <a:solidFill>
              <a:srgbClr val="FFFFFE"/>
            </a:solidFill>
            <a:ln w="25400" cap="flat" cmpd="sng">
              <a:solidFill>
                <a:srgbClr val="969E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517" name="Google Shape;517;p74"/>
          <p:cNvGrpSpPr/>
          <p:nvPr/>
        </p:nvGrpSpPr>
        <p:grpSpPr>
          <a:xfrm>
            <a:off x="3719629" y="1313060"/>
            <a:ext cx="299000" cy="288815"/>
            <a:chOff x="838200" y="3771900"/>
            <a:chExt cx="838200" cy="838200"/>
          </a:xfrm>
        </p:grpSpPr>
        <p:sp>
          <p:nvSpPr>
            <p:cNvPr id="518" name="Google Shape;518;p74"/>
            <p:cNvSpPr/>
            <p:nvPr/>
          </p:nvSpPr>
          <p:spPr>
            <a:xfrm>
              <a:off x="838200" y="3771900"/>
              <a:ext cx="838200" cy="838200"/>
            </a:xfrm>
            <a:prstGeom prst="ellipse">
              <a:avLst/>
            </a:prstGeom>
            <a:solidFill>
              <a:srgbClr val="FFFFFE"/>
            </a:solidFill>
            <a:ln w="762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pic>
          <p:nvPicPr>
            <p:cNvPr id="519" name="Google Shape;519;p74"/>
            <p:cNvPicPr preferRelativeResize="0"/>
            <p:nvPr/>
          </p:nvPicPr>
          <p:blipFill rotWithShape="1">
            <a:blip r:embed="rId4">
              <a:alphaModFix/>
            </a:blip>
            <a:srcRect/>
            <a:stretch/>
          </p:blipFill>
          <p:spPr>
            <a:xfrm>
              <a:off x="1009073" y="3942773"/>
              <a:ext cx="496454" cy="496454"/>
            </a:xfrm>
            <a:prstGeom prst="rect">
              <a:avLst/>
            </a:prstGeom>
            <a:noFill/>
            <a:ln>
              <a:noFill/>
            </a:ln>
          </p:spPr>
        </p:pic>
      </p:grpSp>
      <p:grpSp>
        <p:nvGrpSpPr>
          <p:cNvPr id="520" name="Google Shape;520;p74"/>
          <p:cNvGrpSpPr/>
          <p:nvPr/>
        </p:nvGrpSpPr>
        <p:grpSpPr>
          <a:xfrm>
            <a:off x="4034265" y="3845880"/>
            <a:ext cx="293078" cy="289302"/>
            <a:chOff x="949431" y="3863457"/>
            <a:chExt cx="692727" cy="692727"/>
          </a:xfrm>
        </p:grpSpPr>
        <p:sp>
          <p:nvSpPr>
            <p:cNvPr id="521" name="Google Shape;521;p74"/>
            <p:cNvSpPr/>
            <p:nvPr/>
          </p:nvSpPr>
          <p:spPr>
            <a:xfrm>
              <a:off x="949431" y="3863457"/>
              <a:ext cx="692727" cy="692727"/>
            </a:xfrm>
            <a:prstGeom prst="ellipse">
              <a:avLst/>
            </a:prstGeom>
            <a:solidFill>
              <a:srgbClr val="FFFFFE"/>
            </a:solidFill>
            <a:ln w="762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grpSp>
          <p:nvGrpSpPr>
            <p:cNvPr id="522" name="Google Shape;522;p74"/>
            <p:cNvGrpSpPr/>
            <p:nvPr/>
          </p:nvGrpSpPr>
          <p:grpSpPr>
            <a:xfrm>
              <a:off x="1051210" y="3929526"/>
              <a:ext cx="508216" cy="458711"/>
              <a:chOff x="3303037" y="2843725"/>
              <a:chExt cx="614942" cy="555042"/>
            </a:xfrm>
          </p:grpSpPr>
          <p:sp>
            <p:nvSpPr>
              <p:cNvPr id="523" name="Google Shape;523;p74"/>
              <p:cNvSpPr/>
              <p:nvPr/>
            </p:nvSpPr>
            <p:spPr>
              <a:xfrm>
                <a:off x="3404992" y="2934407"/>
                <a:ext cx="455789" cy="381768"/>
              </a:xfrm>
              <a:prstGeom prst="triangle">
                <a:avLst>
                  <a:gd name="adj" fmla="val 40275"/>
                </a:avLst>
              </a:prstGeom>
              <a:solidFill>
                <a:srgbClr val="FFFFFE"/>
              </a:solidFill>
              <a:ln w="5715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sp>
            <p:nvSpPr>
              <p:cNvPr id="524" name="Google Shape;524;p74"/>
              <p:cNvSpPr/>
              <p:nvPr/>
            </p:nvSpPr>
            <p:spPr>
              <a:xfrm>
                <a:off x="3494850" y="2843725"/>
                <a:ext cx="227188" cy="228217"/>
              </a:xfrm>
              <a:prstGeom prst="ellipse">
                <a:avLst/>
              </a:prstGeom>
              <a:solidFill>
                <a:srgbClr val="FFFFFE"/>
              </a:solidFill>
              <a:ln w="381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sp>
            <p:nvSpPr>
              <p:cNvPr id="525" name="Google Shape;525;p74"/>
              <p:cNvSpPr/>
              <p:nvPr/>
            </p:nvSpPr>
            <p:spPr>
              <a:xfrm>
                <a:off x="3689379" y="3170549"/>
                <a:ext cx="228600" cy="228215"/>
              </a:xfrm>
              <a:prstGeom prst="ellipse">
                <a:avLst/>
              </a:prstGeom>
              <a:solidFill>
                <a:srgbClr val="FFFFFE"/>
              </a:solidFill>
              <a:ln w="381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sp>
            <p:nvSpPr>
              <p:cNvPr id="526" name="Google Shape;526;p74"/>
              <p:cNvSpPr/>
              <p:nvPr/>
            </p:nvSpPr>
            <p:spPr>
              <a:xfrm>
                <a:off x="3303037" y="3170551"/>
                <a:ext cx="228599" cy="228216"/>
              </a:xfrm>
              <a:prstGeom prst="ellipse">
                <a:avLst/>
              </a:prstGeom>
              <a:solidFill>
                <a:srgbClr val="FFFFFE"/>
              </a:solidFill>
              <a:ln w="381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grpSp>
      </p:grpSp>
      <p:grpSp>
        <p:nvGrpSpPr>
          <p:cNvPr id="527" name="Google Shape;527;p74"/>
          <p:cNvGrpSpPr/>
          <p:nvPr/>
        </p:nvGrpSpPr>
        <p:grpSpPr>
          <a:xfrm>
            <a:off x="3720713" y="4352307"/>
            <a:ext cx="299000" cy="289302"/>
            <a:chOff x="868957" y="4785473"/>
            <a:chExt cx="692727" cy="692727"/>
          </a:xfrm>
        </p:grpSpPr>
        <p:sp>
          <p:nvSpPr>
            <p:cNvPr id="528" name="Google Shape;528;p74"/>
            <p:cNvSpPr/>
            <p:nvPr/>
          </p:nvSpPr>
          <p:spPr>
            <a:xfrm>
              <a:off x="868957" y="4785473"/>
              <a:ext cx="692727" cy="692727"/>
            </a:xfrm>
            <a:prstGeom prst="ellipse">
              <a:avLst/>
            </a:prstGeom>
            <a:solidFill>
              <a:srgbClr val="FFFFFE"/>
            </a:solidFill>
            <a:ln w="762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grpSp>
          <p:nvGrpSpPr>
            <p:cNvPr id="529" name="Google Shape;529;p74"/>
            <p:cNvGrpSpPr/>
            <p:nvPr/>
          </p:nvGrpSpPr>
          <p:grpSpPr>
            <a:xfrm>
              <a:off x="975994" y="4878381"/>
              <a:ext cx="450234" cy="493305"/>
              <a:chOff x="8519473" y="-508177"/>
              <a:chExt cx="325930" cy="329538"/>
            </a:xfrm>
          </p:grpSpPr>
          <p:sp>
            <p:nvSpPr>
              <p:cNvPr id="530" name="Google Shape;530;p74"/>
              <p:cNvSpPr/>
              <p:nvPr/>
            </p:nvSpPr>
            <p:spPr>
              <a:xfrm>
                <a:off x="8519473" y="-400889"/>
                <a:ext cx="222250" cy="222250"/>
              </a:xfrm>
              <a:custGeom>
                <a:avLst/>
                <a:gdLst/>
                <a:ahLst/>
                <a:cxnLst/>
                <a:rect l="l" t="t" r="r" b="b"/>
                <a:pathLst>
                  <a:path w="140" h="140" extrusionOk="0">
                    <a:moveTo>
                      <a:pt x="140" y="50"/>
                    </a:moveTo>
                    <a:lnTo>
                      <a:pt x="140" y="50"/>
                    </a:lnTo>
                    <a:lnTo>
                      <a:pt x="132" y="34"/>
                    </a:lnTo>
                    <a:lnTo>
                      <a:pt x="132" y="34"/>
                    </a:lnTo>
                    <a:lnTo>
                      <a:pt x="128" y="34"/>
                    </a:lnTo>
                    <a:lnTo>
                      <a:pt x="122" y="34"/>
                    </a:lnTo>
                    <a:lnTo>
                      <a:pt x="116" y="32"/>
                    </a:lnTo>
                    <a:lnTo>
                      <a:pt x="112" y="28"/>
                    </a:lnTo>
                    <a:lnTo>
                      <a:pt x="112" y="28"/>
                    </a:lnTo>
                    <a:lnTo>
                      <a:pt x="108" y="24"/>
                    </a:lnTo>
                    <a:lnTo>
                      <a:pt x="106" y="18"/>
                    </a:lnTo>
                    <a:lnTo>
                      <a:pt x="106" y="12"/>
                    </a:lnTo>
                    <a:lnTo>
                      <a:pt x="106" y="6"/>
                    </a:lnTo>
                    <a:lnTo>
                      <a:pt x="106" y="6"/>
                    </a:lnTo>
                    <a:lnTo>
                      <a:pt x="90" y="0"/>
                    </a:lnTo>
                    <a:lnTo>
                      <a:pt x="90" y="0"/>
                    </a:lnTo>
                    <a:lnTo>
                      <a:pt x="86" y="4"/>
                    </a:lnTo>
                    <a:lnTo>
                      <a:pt x="82" y="8"/>
                    </a:lnTo>
                    <a:lnTo>
                      <a:pt x="76" y="10"/>
                    </a:lnTo>
                    <a:lnTo>
                      <a:pt x="70" y="12"/>
                    </a:lnTo>
                    <a:lnTo>
                      <a:pt x="70" y="12"/>
                    </a:lnTo>
                    <a:lnTo>
                      <a:pt x="64" y="10"/>
                    </a:lnTo>
                    <a:lnTo>
                      <a:pt x="58" y="8"/>
                    </a:lnTo>
                    <a:lnTo>
                      <a:pt x="54" y="4"/>
                    </a:lnTo>
                    <a:lnTo>
                      <a:pt x="52" y="0"/>
                    </a:lnTo>
                    <a:lnTo>
                      <a:pt x="52" y="0"/>
                    </a:lnTo>
                    <a:lnTo>
                      <a:pt x="34" y="6"/>
                    </a:lnTo>
                    <a:lnTo>
                      <a:pt x="34" y="6"/>
                    </a:lnTo>
                    <a:lnTo>
                      <a:pt x="36" y="12"/>
                    </a:lnTo>
                    <a:lnTo>
                      <a:pt x="34" y="18"/>
                    </a:lnTo>
                    <a:lnTo>
                      <a:pt x="32" y="24"/>
                    </a:lnTo>
                    <a:lnTo>
                      <a:pt x="28" y="28"/>
                    </a:lnTo>
                    <a:lnTo>
                      <a:pt x="28" y="28"/>
                    </a:lnTo>
                    <a:lnTo>
                      <a:pt x="24" y="32"/>
                    </a:lnTo>
                    <a:lnTo>
                      <a:pt x="18" y="34"/>
                    </a:lnTo>
                    <a:lnTo>
                      <a:pt x="12" y="34"/>
                    </a:lnTo>
                    <a:lnTo>
                      <a:pt x="8" y="34"/>
                    </a:lnTo>
                    <a:lnTo>
                      <a:pt x="8" y="34"/>
                    </a:lnTo>
                    <a:lnTo>
                      <a:pt x="0" y="50"/>
                    </a:lnTo>
                    <a:lnTo>
                      <a:pt x="0" y="50"/>
                    </a:lnTo>
                    <a:lnTo>
                      <a:pt x="4" y="54"/>
                    </a:lnTo>
                    <a:lnTo>
                      <a:pt x="8" y="58"/>
                    </a:lnTo>
                    <a:lnTo>
                      <a:pt x="12" y="64"/>
                    </a:lnTo>
                    <a:lnTo>
                      <a:pt x="12" y="70"/>
                    </a:lnTo>
                    <a:lnTo>
                      <a:pt x="12" y="70"/>
                    </a:lnTo>
                    <a:lnTo>
                      <a:pt x="12" y="76"/>
                    </a:lnTo>
                    <a:lnTo>
                      <a:pt x="8" y="80"/>
                    </a:lnTo>
                    <a:lnTo>
                      <a:pt x="4" y="86"/>
                    </a:lnTo>
                    <a:lnTo>
                      <a:pt x="0" y="88"/>
                    </a:lnTo>
                    <a:lnTo>
                      <a:pt x="0" y="88"/>
                    </a:lnTo>
                    <a:lnTo>
                      <a:pt x="4" y="98"/>
                    </a:lnTo>
                    <a:lnTo>
                      <a:pt x="8" y="106"/>
                    </a:lnTo>
                    <a:lnTo>
                      <a:pt x="8" y="106"/>
                    </a:lnTo>
                    <a:lnTo>
                      <a:pt x="12" y="104"/>
                    </a:lnTo>
                    <a:lnTo>
                      <a:pt x="18" y="106"/>
                    </a:lnTo>
                    <a:lnTo>
                      <a:pt x="24" y="108"/>
                    </a:lnTo>
                    <a:lnTo>
                      <a:pt x="28" y="110"/>
                    </a:lnTo>
                    <a:lnTo>
                      <a:pt x="28" y="110"/>
                    </a:lnTo>
                    <a:lnTo>
                      <a:pt x="32" y="116"/>
                    </a:lnTo>
                    <a:lnTo>
                      <a:pt x="34" y="120"/>
                    </a:lnTo>
                    <a:lnTo>
                      <a:pt x="36" y="126"/>
                    </a:lnTo>
                    <a:lnTo>
                      <a:pt x="34" y="132"/>
                    </a:lnTo>
                    <a:lnTo>
                      <a:pt x="34" y="132"/>
                    </a:lnTo>
                    <a:lnTo>
                      <a:pt x="42" y="136"/>
                    </a:lnTo>
                    <a:lnTo>
                      <a:pt x="52" y="140"/>
                    </a:lnTo>
                    <a:lnTo>
                      <a:pt x="52" y="140"/>
                    </a:lnTo>
                    <a:lnTo>
                      <a:pt x="54" y="134"/>
                    </a:lnTo>
                    <a:lnTo>
                      <a:pt x="58" y="130"/>
                    </a:lnTo>
                    <a:lnTo>
                      <a:pt x="64" y="128"/>
                    </a:lnTo>
                    <a:lnTo>
                      <a:pt x="70" y="128"/>
                    </a:lnTo>
                    <a:lnTo>
                      <a:pt x="70" y="128"/>
                    </a:lnTo>
                    <a:lnTo>
                      <a:pt x="76" y="128"/>
                    </a:lnTo>
                    <a:lnTo>
                      <a:pt x="82" y="130"/>
                    </a:lnTo>
                    <a:lnTo>
                      <a:pt x="86" y="134"/>
                    </a:lnTo>
                    <a:lnTo>
                      <a:pt x="90" y="140"/>
                    </a:lnTo>
                    <a:lnTo>
                      <a:pt x="90" y="140"/>
                    </a:lnTo>
                    <a:lnTo>
                      <a:pt x="98" y="136"/>
                    </a:lnTo>
                    <a:lnTo>
                      <a:pt x="106" y="132"/>
                    </a:lnTo>
                    <a:lnTo>
                      <a:pt x="106" y="132"/>
                    </a:lnTo>
                    <a:lnTo>
                      <a:pt x="106" y="126"/>
                    </a:lnTo>
                    <a:lnTo>
                      <a:pt x="106" y="120"/>
                    </a:lnTo>
                    <a:lnTo>
                      <a:pt x="108" y="116"/>
                    </a:lnTo>
                    <a:lnTo>
                      <a:pt x="112" y="110"/>
                    </a:lnTo>
                    <a:lnTo>
                      <a:pt x="112" y="110"/>
                    </a:lnTo>
                    <a:lnTo>
                      <a:pt x="116" y="108"/>
                    </a:lnTo>
                    <a:lnTo>
                      <a:pt x="122" y="106"/>
                    </a:lnTo>
                    <a:lnTo>
                      <a:pt x="128" y="104"/>
                    </a:lnTo>
                    <a:lnTo>
                      <a:pt x="132" y="106"/>
                    </a:lnTo>
                    <a:lnTo>
                      <a:pt x="132" y="106"/>
                    </a:lnTo>
                    <a:lnTo>
                      <a:pt x="136" y="98"/>
                    </a:lnTo>
                    <a:lnTo>
                      <a:pt x="140" y="88"/>
                    </a:lnTo>
                    <a:lnTo>
                      <a:pt x="140" y="88"/>
                    </a:lnTo>
                    <a:lnTo>
                      <a:pt x="136" y="86"/>
                    </a:lnTo>
                    <a:lnTo>
                      <a:pt x="132" y="80"/>
                    </a:lnTo>
                    <a:lnTo>
                      <a:pt x="130" y="76"/>
                    </a:lnTo>
                    <a:lnTo>
                      <a:pt x="128" y="70"/>
                    </a:lnTo>
                    <a:lnTo>
                      <a:pt x="128" y="70"/>
                    </a:lnTo>
                    <a:lnTo>
                      <a:pt x="130" y="64"/>
                    </a:lnTo>
                    <a:lnTo>
                      <a:pt x="132" y="58"/>
                    </a:lnTo>
                    <a:lnTo>
                      <a:pt x="136" y="54"/>
                    </a:lnTo>
                    <a:lnTo>
                      <a:pt x="140" y="50"/>
                    </a:lnTo>
                    <a:lnTo>
                      <a:pt x="140" y="50"/>
                    </a:lnTo>
                    <a:close/>
                    <a:moveTo>
                      <a:pt x="70" y="90"/>
                    </a:moveTo>
                    <a:lnTo>
                      <a:pt x="70" y="90"/>
                    </a:lnTo>
                    <a:lnTo>
                      <a:pt x="62" y="90"/>
                    </a:lnTo>
                    <a:lnTo>
                      <a:pt x="54" y="84"/>
                    </a:lnTo>
                    <a:lnTo>
                      <a:pt x="50" y="78"/>
                    </a:lnTo>
                    <a:lnTo>
                      <a:pt x="48" y="70"/>
                    </a:lnTo>
                    <a:lnTo>
                      <a:pt x="48" y="70"/>
                    </a:lnTo>
                    <a:lnTo>
                      <a:pt x="50" y="62"/>
                    </a:lnTo>
                    <a:lnTo>
                      <a:pt x="54" y="54"/>
                    </a:lnTo>
                    <a:lnTo>
                      <a:pt x="62" y="50"/>
                    </a:lnTo>
                    <a:lnTo>
                      <a:pt x="70" y="48"/>
                    </a:lnTo>
                    <a:lnTo>
                      <a:pt x="70" y="48"/>
                    </a:lnTo>
                    <a:lnTo>
                      <a:pt x="78" y="50"/>
                    </a:lnTo>
                    <a:lnTo>
                      <a:pt x="86" y="54"/>
                    </a:lnTo>
                    <a:lnTo>
                      <a:pt x="90" y="62"/>
                    </a:lnTo>
                    <a:lnTo>
                      <a:pt x="92" y="70"/>
                    </a:lnTo>
                    <a:lnTo>
                      <a:pt x="92" y="70"/>
                    </a:lnTo>
                    <a:lnTo>
                      <a:pt x="90" y="78"/>
                    </a:lnTo>
                    <a:lnTo>
                      <a:pt x="86" y="84"/>
                    </a:lnTo>
                    <a:lnTo>
                      <a:pt x="78" y="90"/>
                    </a:lnTo>
                    <a:lnTo>
                      <a:pt x="70" y="90"/>
                    </a:lnTo>
                    <a:lnTo>
                      <a:pt x="70" y="90"/>
                    </a:lnTo>
                    <a:close/>
                  </a:path>
                </a:pathLst>
              </a:custGeom>
              <a:solidFill>
                <a:srgbClr val="FFFFFE"/>
              </a:solidFill>
              <a:ln w="9525" cap="flat" cmpd="sng">
                <a:solidFill>
                  <a:srgbClr val="204A6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F"/>
                  </a:solidFill>
                  <a:latin typeface="Arial"/>
                  <a:ea typeface="Arial"/>
                  <a:cs typeface="Arial"/>
                  <a:sym typeface="Arial"/>
                </a:endParaRPr>
              </a:p>
            </p:txBody>
          </p:sp>
          <p:sp>
            <p:nvSpPr>
              <p:cNvPr id="531" name="Google Shape;531;p74"/>
              <p:cNvSpPr/>
              <p:nvPr/>
            </p:nvSpPr>
            <p:spPr>
              <a:xfrm>
                <a:off x="8770298" y="-219914"/>
                <a:ext cx="1588" cy="1588"/>
              </a:xfrm>
              <a:prstGeom prst="rect">
                <a:avLst/>
              </a:prstGeom>
              <a:solidFill>
                <a:srgbClr val="FFFFFE"/>
              </a:solidFill>
              <a:ln w="9525" cap="flat" cmpd="sng">
                <a:solidFill>
                  <a:srgbClr val="204A6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F"/>
                  </a:solidFill>
                  <a:latin typeface="Arial"/>
                  <a:ea typeface="Arial"/>
                  <a:cs typeface="Arial"/>
                  <a:sym typeface="Arial"/>
                </a:endParaRPr>
              </a:p>
            </p:txBody>
          </p:sp>
          <p:sp>
            <p:nvSpPr>
              <p:cNvPr id="532" name="Google Shape;532;p74"/>
              <p:cNvSpPr/>
              <p:nvPr/>
            </p:nvSpPr>
            <p:spPr>
              <a:xfrm>
                <a:off x="8680303" y="-508177"/>
                <a:ext cx="165100" cy="165100"/>
              </a:xfrm>
              <a:custGeom>
                <a:avLst/>
                <a:gdLst/>
                <a:ahLst/>
                <a:cxnLst/>
                <a:rect l="l" t="t" r="r" b="b"/>
                <a:pathLst>
                  <a:path w="104" h="104" extrusionOk="0">
                    <a:moveTo>
                      <a:pt x="46" y="104"/>
                    </a:moveTo>
                    <a:lnTo>
                      <a:pt x="46" y="104"/>
                    </a:lnTo>
                    <a:lnTo>
                      <a:pt x="58" y="104"/>
                    </a:lnTo>
                    <a:lnTo>
                      <a:pt x="58" y="104"/>
                    </a:lnTo>
                    <a:lnTo>
                      <a:pt x="62" y="96"/>
                    </a:lnTo>
                    <a:lnTo>
                      <a:pt x="64" y="94"/>
                    </a:lnTo>
                    <a:lnTo>
                      <a:pt x="68" y="92"/>
                    </a:lnTo>
                    <a:lnTo>
                      <a:pt x="68" y="92"/>
                    </a:lnTo>
                    <a:lnTo>
                      <a:pt x="72" y="90"/>
                    </a:lnTo>
                    <a:lnTo>
                      <a:pt x="76" y="90"/>
                    </a:lnTo>
                    <a:lnTo>
                      <a:pt x="84" y="94"/>
                    </a:lnTo>
                    <a:lnTo>
                      <a:pt x="84" y="94"/>
                    </a:lnTo>
                    <a:lnTo>
                      <a:pt x="94" y="84"/>
                    </a:lnTo>
                    <a:lnTo>
                      <a:pt x="94" y="84"/>
                    </a:lnTo>
                    <a:lnTo>
                      <a:pt x="90" y="78"/>
                    </a:lnTo>
                    <a:lnTo>
                      <a:pt x="90" y="74"/>
                    </a:lnTo>
                    <a:lnTo>
                      <a:pt x="90" y="68"/>
                    </a:lnTo>
                    <a:lnTo>
                      <a:pt x="90" y="68"/>
                    </a:lnTo>
                    <a:lnTo>
                      <a:pt x="92" y="66"/>
                    </a:lnTo>
                    <a:lnTo>
                      <a:pt x="96" y="62"/>
                    </a:lnTo>
                    <a:lnTo>
                      <a:pt x="104" y="60"/>
                    </a:lnTo>
                    <a:lnTo>
                      <a:pt x="104" y="60"/>
                    </a:lnTo>
                    <a:lnTo>
                      <a:pt x="104" y="46"/>
                    </a:lnTo>
                    <a:lnTo>
                      <a:pt x="104" y="46"/>
                    </a:lnTo>
                    <a:lnTo>
                      <a:pt x="96" y="44"/>
                    </a:lnTo>
                    <a:lnTo>
                      <a:pt x="92" y="40"/>
                    </a:lnTo>
                    <a:lnTo>
                      <a:pt x="90" y="36"/>
                    </a:lnTo>
                    <a:lnTo>
                      <a:pt x="90" y="36"/>
                    </a:lnTo>
                    <a:lnTo>
                      <a:pt x="90" y="32"/>
                    </a:lnTo>
                    <a:lnTo>
                      <a:pt x="90" y="28"/>
                    </a:lnTo>
                    <a:lnTo>
                      <a:pt x="94" y="20"/>
                    </a:lnTo>
                    <a:lnTo>
                      <a:pt x="94" y="20"/>
                    </a:lnTo>
                    <a:lnTo>
                      <a:pt x="84" y="12"/>
                    </a:lnTo>
                    <a:lnTo>
                      <a:pt x="84" y="12"/>
                    </a:lnTo>
                    <a:lnTo>
                      <a:pt x="76" y="14"/>
                    </a:lnTo>
                    <a:lnTo>
                      <a:pt x="72" y="14"/>
                    </a:lnTo>
                    <a:lnTo>
                      <a:pt x="68" y="14"/>
                    </a:lnTo>
                    <a:lnTo>
                      <a:pt x="68" y="14"/>
                    </a:lnTo>
                    <a:lnTo>
                      <a:pt x="64" y="12"/>
                    </a:lnTo>
                    <a:lnTo>
                      <a:pt x="62" y="8"/>
                    </a:lnTo>
                    <a:lnTo>
                      <a:pt x="58" y="0"/>
                    </a:lnTo>
                    <a:lnTo>
                      <a:pt x="58" y="0"/>
                    </a:lnTo>
                    <a:lnTo>
                      <a:pt x="46" y="0"/>
                    </a:lnTo>
                    <a:lnTo>
                      <a:pt x="46" y="0"/>
                    </a:lnTo>
                    <a:lnTo>
                      <a:pt x="42" y="8"/>
                    </a:lnTo>
                    <a:lnTo>
                      <a:pt x="40" y="12"/>
                    </a:lnTo>
                    <a:lnTo>
                      <a:pt x="36" y="14"/>
                    </a:lnTo>
                    <a:lnTo>
                      <a:pt x="36" y="14"/>
                    </a:lnTo>
                    <a:lnTo>
                      <a:pt x="32" y="16"/>
                    </a:lnTo>
                    <a:lnTo>
                      <a:pt x="28" y="14"/>
                    </a:lnTo>
                    <a:lnTo>
                      <a:pt x="20" y="12"/>
                    </a:lnTo>
                    <a:lnTo>
                      <a:pt x="20" y="12"/>
                    </a:lnTo>
                    <a:lnTo>
                      <a:pt x="10" y="20"/>
                    </a:lnTo>
                    <a:lnTo>
                      <a:pt x="10" y="20"/>
                    </a:lnTo>
                    <a:lnTo>
                      <a:pt x="14" y="28"/>
                    </a:lnTo>
                    <a:lnTo>
                      <a:pt x="14" y="32"/>
                    </a:lnTo>
                    <a:lnTo>
                      <a:pt x="14" y="36"/>
                    </a:lnTo>
                    <a:lnTo>
                      <a:pt x="14" y="36"/>
                    </a:lnTo>
                    <a:lnTo>
                      <a:pt x="10" y="40"/>
                    </a:lnTo>
                    <a:lnTo>
                      <a:pt x="8" y="44"/>
                    </a:lnTo>
                    <a:lnTo>
                      <a:pt x="0" y="46"/>
                    </a:lnTo>
                    <a:lnTo>
                      <a:pt x="0" y="46"/>
                    </a:lnTo>
                    <a:lnTo>
                      <a:pt x="0" y="60"/>
                    </a:lnTo>
                    <a:lnTo>
                      <a:pt x="0" y="60"/>
                    </a:lnTo>
                    <a:lnTo>
                      <a:pt x="8" y="62"/>
                    </a:lnTo>
                    <a:lnTo>
                      <a:pt x="10" y="66"/>
                    </a:lnTo>
                    <a:lnTo>
                      <a:pt x="14" y="68"/>
                    </a:lnTo>
                    <a:lnTo>
                      <a:pt x="14" y="68"/>
                    </a:lnTo>
                    <a:lnTo>
                      <a:pt x="14" y="74"/>
                    </a:lnTo>
                    <a:lnTo>
                      <a:pt x="14" y="78"/>
                    </a:lnTo>
                    <a:lnTo>
                      <a:pt x="10" y="84"/>
                    </a:lnTo>
                    <a:lnTo>
                      <a:pt x="10" y="84"/>
                    </a:lnTo>
                    <a:lnTo>
                      <a:pt x="20" y="94"/>
                    </a:lnTo>
                    <a:lnTo>
                      <a:pt x="20" y="94"/>
                    </a:lnTo>
                    <a:lnTo>
                      <a:pt x="28" y="90"/>
                    </a:lnTo>
                    <a:lnTo>
                      <a:pt x="32" y="90"/>
                    </a:lnTo>
                    <a:lnTo>
                      <a:pt x="36" y="92"/>
                    </a:lnTo>
                    <a:lnTo>
                      <a:pt x="36" y="92"/>
                    </a:lnTo>
                    <a:lnTo>
                      <a:pt x="40" y="94"/>
                    </a:lnTo>
                    <a:lnTo>
                      <a:pt x="42" y="96"/>
                    </a:lnTo>
                    <a:lnTo>
                      <a:pt x="46" y="104"/>
                    </a:lnTo>
                    <a:lnTo>
                      <a:pt x="46" y="104"/>
                    </a:lnTo>
                    <a:close/>
                    <a:moveTo>
                      <a:pt x="36" y="52"/>
                    </a:moveTo>
                    <a:lnTo>
                      <a:pt x="36" y="52"/>
                    </a:lnTo>
                    <a:lnTo>
                      <a:pt x="38" y="46"/>
                    </a:lnTo>
                    <a:lnTo>
                      <a:pt x="42" y="42"/>
                    </a:lnTo>
                    <a:lnTo>
                      <a:pt x="46" y="38"/>
                    </a:lnTo>
                    <a:lnTo>
                      <a:pt x="52" y="38"/>
                    </a:lnTo>
                    <a:lnTo>
                      <a:pt x="52" y="38"/>
                    </a:lnTo>
                    <a:lnTo>
                      <a:pt x="58" y="38"/>
                    </a:lnTo>
                    <a:lnTo>
                      <a:pt x="62" y="42"/>
                    </a:lnTo>
                    <a:lnTo>
                      <a:pt x="66" y="46"/>
                    </a:lnTo>
                    <a:lnTo>
                      <a:pt x="68" y="52"/>
                    </a:lnTo>
                    <a:lnTo>
                      <a:pt x="68" y="52"/>
                    </a:lnTo>
                    <a:lnTo>
                      <a:pt x="66" y="58"/>
                    </a:lnTo>
                    <a:lnTo>
                      <a:pt x="62" y="64"/>
                    </a:lnTo>
                    <a:lnTo>
                      <a:pt x="58" y="66"/>
                    </a:lnTo>
                    <a:lnTo>
                      <a:pt x="52" y="68"/>
                    </a:lnTo>
                    <a:lnTo>
                      <a:pt x="52" y="68"/>
                    </a:lnTo>
                    <a:lnTo>
                      <a:pt x="46" y="66"/>
                    </a:lnTo>
                    <a:lnTo>
                      <a:pt x="42" y="64"/>
                    </a:lnTo>
                    <a:lnTo>
                      <a:pt x="38" y="58"/>
                    </a:lnTo>
                    <a:lnTo>
                      <a:pt x="36" y="52"/>
                    </a:lnTo>
                    <a:lnTo>
                      <a:pt x="36" y="52"/>
                    </a:lnTo>
                    <a:close/>
                  </a:path>
                </a:pathLst>
              </a:custGeom>
              <a:solidFill>
                <a:srgbClr val="FFFFFE"/>
              </a:solidFill>
              <a:ln w="9525" cap="flat" cmpd="sng">
                <a:solidFill>
                  <a:srgbClr val="204A6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F"/>
                  </a:solidFill>
                  <a:latin typeface="Arial"/>
                  <a:ea typeface="Arial"/>
                  <a:cs typeface="Arial"/>
                  <a:sym typeface="Arial"/>
                </a:endParaRPr>
              </a:p>
            </p:txBody>
          </p:sp>
        </p:grpSp>
      </p:grpSp>
      <p:grpSp>
        <p:nvGrpSpPr>
          <p:cNvPr id="533" name="Google Shape;533;p74"/>
          <p:cNvGrpSpPr/>
          <p:nvPr/>
        </p:nvGrpSpPr>
        <p:grpSpPr>
          <a:xfrm>
            <a:off x="4194129" y="2324845"/>
            <a:ext cx="300437" cy="290051"/>
            <a:chOff x="6362414" y="5036501"/>
            <a:chExt cx="1559450" cy="1607722"/>
          </a:xfrm>
        </p:grpSpPr>
        <p:sp>
          <p:nvSpPr>
            <p:cNvPr id="534" name="Google Shape;534;p74"/>
            <p:cNvSpPr/>
            <p:nvPr/>
          </p:nvSpPr>
          <p:spPr>
            <a:xfrm>
              <a:off x="6362414" y="5036501"/>
              <a:ext cx="1559450" cy="1607722"/>
            </a:xfrm>
            <a:prstGeom prst="ellipse">
              <a:avLst/>
            </a:prstGeom>
            <a:solidFill>
              <a:srgbClr val="FFFFFE"/>
            </a:solidFill>
            <a:ln w="73025" cap="flat" cmpd="sng">
              <a:solidFill>
                <a:srgbClr val="204A6A"/>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sp>
          <p:nvSpPr>
            <p:cNvPr id="535" name="Google Shape;535;p74"/>
            <p:cNvSpPr/>
            <p:nvPr/>
          </p:nvSpPr>
          <p:spPr>
            <a:xfrm>
              <a:off x="6420378" y="5225012"/>
              <a:ext cx="1356699" cy="1199463"/>
            </a:xfrm>
            <a:custGeom>
              <a:avLst/>
              <a:gdLst/>
              <a:ahLst/>
              <a:cxnLst/>
              <a:rect l="l" t="t" r="r" b="b"/>
              <a:pathLst>
                <a:path w="2680" h="2658" extrusionOk="0">
                  <a:moveTo>
                    <a:pt x="2451" y="1259"/>
                  </a:moveTo>
                  <a:cubicBezTo>
                    <a:pt x="2465" y="1273"/>
                    <a:pt x="2465" y="1273"/>
                    <a:pt x="2465" y="1273"/>
                  </a:cubicBezTo>
                  <a:cubicBezTo>
                    <a:pt x="2581" y="1394"/>
                    <a:pt x="2634" y="1524"/>
                    <a:pt x="2601" y="1633"/>
                  </a:cubicBezTo>
                  <a:cubicBezTo>
                    <a:pt x="2561" y="1767"/>
                    <a:pt x="2293" y="1850"/>
                    <a:pt x="1943" y="1850"/>
                  </a:cubicBezTo>
                  <a:cubicBezTo>
                    <a:pt x="1853" y="1850"/>
                    <a:pt x="1757" y="1844"/>
                    <a:pt x="1659" y="1833"/>
                  </a:cubicBezTo>
                  <a:cubicBezTo>
                    <a:pt x="1726" y="1791"/>
                    <a:pt x="1790" y="1747"/>
                    <a:pt x="1851" y="1703"/>
                  </a:cubicBezTo>
                  <a:cubicBezTo>
                    <a:pt x="1849" y="1731"/>
                    <a:pt x="1847" y="1758"/>
                    <a:pt x="1843" y="1785"/>
                  </a:cubicBezTo>
                  <a:cubicBezTo>
                    <a:pt x="1854" y="1786"/>
                    <a:pt x="1865" y="1787"/>
                    <a:pt x="1876" y="1788"/>
                  </a:cubicBezTo>
                  <a:cubicBezTo>
                    <a:pt x="1881" y="1751"/>
                    <a:pt x="1885" y="1715"/>
                    <a:pt x="1886" y="1677"/>
                  </a:cubicBezTo>
                  <a:cubicBezTo>
                    <a:pt x="1945" y="1634"/>
                    <a:pt x="2001" y="1589"/>
                    <a:pt x="2054" y="1544"/>
                  </a:cubicBezTo>
                  <a:cubicBezTo>
                    <a:pt x="2046" y="1631"/>
                    <a:pt x="2024" y="1715"/>
                    <a:pt x="1989" y="1794"/>
                  </a:cubicBezTo>
                  <a:cubicBezTo>
                    <a:pt x="2035" y="1795"/>
                    <a:pt x="2082" y="1794"/>
                    <a:pt x="2123" y="1791"/>
                  </a:cubicBezTo>
                  <a:cubicBezTo>
                    <a:pt x="2165" y="1677"/>
                    <a:pt x="2185" y="1555"/>
                    <a:pt x="2180" y="1431"/>
                  </a:cubicBezTo>
                  <a:cubicBezTo>
                    <a:pt x="2508" y="1119"/>
                    <a:pt x="2671" y="809"/>
                    <a:pt x="2563" y="638"/>
                  </a:cubicBezTo>
                  <a:cubicBezTo>
                    <a:pt x="2462" y="478"/>
                    <a:pt x="2148" y="480"/>
                    <a:pt x="1761" y="616"/>
                  </a:cubicBezTo>
                  <a:cubicBezTo>
                    <a:pt x="1783" y="611"/>
                    <a:pt x="1783" y="611"/>
                    <a:pt x="1783" y="611"/>
                  </a:cubicBezTo>
                  <a:cubicBezTo>
                    <a:pt x="2280" y="486"/>
                    <a:pt x="2463" y="580"/>
                    <a:pt x="2511" y="674"/>
                  </a:cubicBezTo>
                  <a:cubicBezTo>
                    <a:pt x="2558" y="766"/>
                    <a:pt x="2499" y="934"/>
                    <a:pt x="2353" y="1127"/>
                  </a:cubicBezTo>
                  <a:cubicBezTo>
                    <a:pt x="2187" y="1346"/>
                    <a:pt x="1925" y="1574"/>
                    <a:pt x="1615" y="1771"/>
                  </a:cubicBezTo>
                  <a:cubicBezTo>
                    <a:pt x="1614" y="1771"/>
                    <a:pt x="1613" y="1772"/>
                    <a:pt x="1612" y="1773"/>
                  </a:cubicBezTo>
                  <a:cubicBezTo>
                    <a:pt x="1643" y="1661"/>
                    <a:pt x="1669" y="1541"/>
                    <a:pt x="1689" y="1417"/>
                  </a:cubicBezTo>
                  <a:cubicBezTo>
                    <a:pt x="1803" y="697"/>
                    <a:pt x="1663" y="76"/>
                    <a:pt x="1375" y="31"/>
                  </a:cubicBezTo>
                  <a:cubicBezTo>
                    <a:pt x="1180" y="0"/>
                    <a:pt x="966" y="243"/>
                    <a:pt x="814" y="630"/>
                  </a:cubicBezTo>
                  <a:cubicBezTo>
                    <a:pt x="823" y="612"/>
                    <a:pt x="823" y="612"/>
                    <a:pt x="823" y="612"/>
                  </a:cubicBezTo>
                  <a:cubicBezTo>
                    <a:pt x="988" y="285"/>
                    <a:pt x="1192" y="90"/>
                    <a:pt x="1337" y="93"/>
                  </a:cubicBezTo>
                  <a:cubicBezTo>
                    <a:pt x="1344" y="93"/>
                    <a:pt x="1351" y="93"/>
                    <a:pt x="1358" y="95"/>
                  </a:cubicBezTo>
                  <a:cubicBezTo>
                    <a:pt x="1484" y="114"/>
                    <a:pt x="1591" y="320"/>
                    <a:pt x="1633" y="636"/>
                  </a:cubicBezTo>
                  <a:cubicBezTo>
                    <a:pt x="1429" y="547"/>
                    <a:pt x="1192" y="531"/>
                    <a:pt x="965" y="611"/>
                  </a:cubicBezTo>
                  <a:cubicBezTo>
                    <a:pt x="627" y="729"/>
                    <a:pt x="403" y="1026"/>
                    <a:pt x="361" y="1359"/>
                  </a:cubicBezTo>
                  <a:cubicBezTo>
                    <a:pt x="191" y="1228"/>
                    <a:pt x="106" y="1097"/>
                    <a:pt x="132" y="1002"/>
                  </a:cubicBezTo>
                  <a:cubicBezTo>
                    <a:pt x="171" y="853"/>
                    <a:pt x="389" y="758"/>
                    <a:pt x="635" y="723"/>
                  </a:cubicBezTo>
                  <a:cubicBezTo>
                    <a:pt x="659" y="720"/>
                    <a:pt x="659" y="720"/>
                    <a:pt x="659" y="720"/>
                  </a:cubicBezTo>
                  <a:cubicBezTo>
                    <a:pt x="339" y="738"/>
                    <a:pt x="112" y="835"/>
                    <a:pt x="71" y="997"/>
                  </a:cubicBezTo>
                  <a:cubicBezTo>
                    <a:pt x="0" y="1279"/>
                    <a:pt x="520" y="1653"/>
                    <a:pt x="1232" y="1832"/>
                  </a:cubicBezTo>
                  <a:cubicBezTo>
                    <a:pt x="1301" y="1849"/>
                    <a:pt x="1369" y="1864"/>
                    <a:pt x="1436" y="1877"/>
                  </a:cubicBezTo>
                  <a:cubicBezTo>
                    <a:pt x="1086" y="2071"/>
                    <a:pt x="737" y="2188"/>
                    <a:pt x="494" y="2188"/>
                  </a:cubicBezTo>
                  <a:cubicBezTo>
                    <a:pt x="408" y="2188"/>
                    <a:pt x="283" y="2180"/>
                    <a:pt x="232" y="2113"/>
                  </a:cubicBezTo>
                  <a:cubicBezTo>
                    <a:pt x="160" y="2018"/>
                    <a:pt x="210" y="1818"/>
                    <a:pt x="305" y="1652"/>
                  </a:cubicBezTo>
                  <a:cubicBezTo>
                    <a:pt x="314" y="1636"/>
                    <a:pt x="314" y="1636"/>
                    <a:pt x="314" y="1636"/>
                  </a:cubicBezTo>
                  <a:cubicBezTo>
                    <a:pt x="166" y="1841"/>
                    <a:pt x="112" y="2025"/>
                    <a:pt x="186" y="2142"/>
                  </a:cubicBezTo>
                  <a:cubicBezTo>
                    <a:pt x="266" y="2269"/>
                    <a:pt x="480" y="2294"/>
                    <a:pt x="759" y="2231"/>
                  </a:cubicBezTo>
                  <a:cubicBezTo>
                    <a:pt x="884" y="2315"/>
                    <a:pt x="1029" y="2367"/>
                    <a:pt x="1181" y="2382"/>
                  </a:cubicBezTo>
                  <a:cubicBezTo>
                    <a:pt x="1206" y="2341"/>
                    <a:pt x="1232" y="2296"/>
                    <a:pt x="1257" y="2250"/>
                  </a:cubicBezTo>
                  <a:cubicBezTo>
                    <a:pt x="1193" y="2217"/>
                    <a:pt x="1132" y="2178"/>
                    <a:pt x="1076" y="2132"/>
                  </a:cubicBezTo>
                  <a:cubicBezTo>
                    <a:pt x="1127" y="2112"/>
                    <a:pt x="1179" y="2090"/>
                    <a:pt x="1232" y="2066"/>
                  </a:cubicBezTo>
                  <a:cubicBezTo>
                    <a:pt x="1256" y="2097"/>
                    <a:pt x="1281" y="2127"/>
                    <a:pt x="1306" y="2157"/>
                  </a:cubicBezTo>
                  <a:cubicBezTo>
                    <a:pt x="1312" y="2146"/>
                    <a:pt x="1317" y="2135"/>
                    <a:pt x="1323" y="2125"/>
                  </a:cubicBezTo>
                  <a:cubicBezTo>
                    <a:pt x="1302" y="2101"/>
                    <a:pt x="1282" y="2076"/>
                    <a:pt x="1263" y="2052"/>
                  </a:cubicBezTo>
                  <a:cubicBezTo>
                    <a:pt x="1335" y="2018"/>
                    <a:pt x="1407" y="1981"/>
                    <a:pt x="1481" y="1940"/>
                  </a:cubicBezTo>
                  <a:cubicBezTo>
                    <a:pt x="1340" y="2342"/>
                    <a:pt x="1142" y="2600"/>
                    <a:pt x="991" y="2600"/>
                  </a:cubicBezTo>
                  <a:cubicBezTo>
                    <a:pt x="879" y="2601"/>
                    <a:pt x="761" y="2491"/>
                    <a:pt x="696" y="2337"/>
                  </a:cubicBezTo>
                  <a:cubicBezTo>
                    <a:pt x="690" y="2325"/>
                    <a:pt x="690" y="2325"/>
                    <a:pt x="690" y="2325"/>
                  </a:cubicBezTo>
                  <a:cubicBezTo>
                    <a:pt x="751" y="2504"/>
                    <a:pt x="844" y="2619"/>
                    <a:pt x="962" y="2638"/>
                  </a:cubicBezTo>
                  <a:cubicBezTo>
                    <a:pt x="1090" y="2658"/>
                    <a:pt x="1226" y="2560"/>
                    <a:pt x="1347" y="2382"/>
                  </a:cubicBezTo>
                  <a:cubicBezTo>
                    <a:pt x="1421" y="2376"/>
                    <a:pt x="1496" y="2360"/>
                    <a:pt x="1569" y="2334"/>
                  </a:cubicBezTo>
                  <a:cubicBezTo>
                    <a:pt x="1786" y="2258"/>
                    <a:pt x="1956" y="2109"/>
                    <a:pt x="2061" y="1923"/>
                  </a:cubicBezTo>
                  <a:cubicBezTo>
                    <a:pt x="2382" y="1905"/>
                    <a:pt x="2609" y="1808"/>
                    <a:pt x="2650" y="1646"/>
                  </a:cubicBezTo>
                  <a:cubicBezTo>
                    <a:pt x="2680" y="1527"/>
                    <a:pt x="2604" y="1390"/>
                    <a:pt x="2451" y="1259"/>
                  </a:cubicBezTo>
                  <a:close/>
                  <a:moveTo>
                    <a:pt x="1204" y="2260"/>
                  </a:moveTo>
                  <a:cubicBezTo>
                    <a:pt x="1122" y="2253"/>
                    <a:pt x="1042" y="2234"/>
                    <a:pt x="967" y="2202"/>
                  </a:cubicBezTo>
                  <a:cubicBezTo>
                    <a:pt x="991" y="2183"/>
                    <a:pt x="1016" y="2165"/>
                    <a:pt x="1041" y="2147"/>
                  </a:cubicBezTo>
                  <a:cubicBezTo>
                    <a:pt x="1092" y="2190"/>
                    <a:pt x="1147" y="2227"/>
                    <a:pt x="1204" y="2260"/>
                  </a:cubicBezTo>
                  <a:close/>
                  <a:moveTo>
                    <a:pt x="1613" y="1405"/>
                  </a:moveTo>
                  <a:cubicBezTo>
                    <a:pt x="1609" y="1430"/>
                    <a:pt x="1605" y="1455"/>
                    <a:pt x="1601" y="1480"/>
                  </a:cubicBezTo>
                  <a:cubicBezTo>
                    <a:pt x="1593" y="1451"/>
                    <a:pt x="1584" y="1422"/>
                    <a:pt x="1575" y="1393"/>
                  </a:cubicBezTo>
                  <a:cubicBezTo>
                    <a:pt x="1617" y="1379"/>
                    <a:pt x="1617" y="1379"/>
                    <a:pt x="1617" y="1379"/>
                  </a:cubicBezTo>
                  <a:cubicBezTo>
                    <a:pt x="1616" y="1387"/>
                    <a:pt x="1615" y="1396"/>
                    <a:pt x="1613" y="1405"/>
                  </a:cubicBezTo>
                  <a:close/>
                  <a:moveTo>
                    <a:pt x="1623" y="1341"/>
                  </a:moveTo>
                  <a:cubicBezTo>
                    <a:pt x="1564" y="1362"/>
                    <a:pt x="1564" y="1362"/>
                    <a:pt x="1564" y="1362"/>
                  </a:cubicBezTo>
                  <a:cubicBezTo>
                    <a:pt x="1538" y="1288"/>
                    <a:pt x="1508" y="1217"/>
                    <a:pt x="1473" y="1149"/>
                  </a:cubicBezTo>
                  <a:cubicBezTo>
                    <a:pt x="1532" y="1126"/>
                    <a:pt x="1590" y="1101"/>
                    <a:pt x="1648" y="1076"/>
                  </a:cubicBezTo>
                  <a:cubicBezTo>
                    <a:pt x="1644" y="1161"/>
                    <a:pt x="1635" y="1250"/>
                    <a:pt x="1623" y="1341"/>
                  </a:cubicBezTo>
                  <a:close/>
                  <a:moveTo>
                    <a:pt x="1165" y="1229"/>
                  </a:moveTo>
                  <a:cubicBezTo>
                    <a:pt x="1087" y="1255"/>
                    <a:pt x="1009" y="1281"/>
                    <a:pt x="932" y="1304"/>
                  </a:cubicBezTo>
                  <a:cubicBezTo>
                    <a:pt x="918" y="1232"/>
                    <a:pt x="910" y="1160"/>
                    <a:pt x="906" y="1088"/>
                  </a:cubicBezTo>
                  <a:cubicBezTo>
                    <a:pt x="970" y="1075"/>
                    <a:pt x="1034" y="1058"/>
                    <a:pt x="1098" y="1036"/>
                  </a:cubicBezTo>
                  <a:lnTo>
                    <a:pt x="1165" y="1229"/>
                  </a:lnTo>
                  <a:close/>
                  <a:moveTo>
                    <a:pt x="1129" y="1025"/>
                  </a:moveTo>
                  <a:cubicBezTo>
                    <a:pt x="1192" y="1003"/>
                    <a:pt x="1254" y="976"/>
                    <a:pt x="1312" y="947"/>
                  </a:cubicBezTo>
                  <a:cubicBezTo>
                    <a:pt x="1354" y="1006"/>
                    <a:pt x="1392" y="1067"/>
                    <a:pt x="1427" y="1132"/>
                  </a:cubicBezTo>
                  <a:cubicBezTo>
                    <a:pt x="1351" y="1162"/>
                    <a:pt x="1274" y="1190"/>
                    <a:pt x="1196" y="1218"/>
                  </a:cubicBezTo>
                  <a:lnTo>
                    <a:pt x="1129" y="1025"/>
                  </a:lnTo>
                  <a:close/>
                  <a:moveTo>
                    <a:pt x="1176" y="1260"/>
                  </a:moveTo>
                  <a:cubicBezTo>
                    <a:pt x="1249" y="1472"/>
                    <a:pt x="1249" y="1472"/>
                    <a:pt x="1249" y="1472"/>
                  </a:cubicBezTo>
                  <a:cubicBezTo>
                    <a:pt x="998" y="1559"/>
                    <a:pt x="998" y="1559"/>
                    <a:pt x="998" y="1559"/>
                  </a:cubicBezTo>
                  <a:cubicBezTo>
                    <a:pt x="973" y="1486"/>
                    <a:pt x="953" y="1411"/>
                    <a:pt x="938" y="1337"/>
                  </a:cubicBezTo>
                  <a:cubicBezTo>
                    <a:pt x="1017" y="1313"/>
                    <a:pt x="1097" y="1287"/>
                    <a:pt x="1176" y="1260"/>
                  </a:cubicBezTo>
                  <a:close/>
                  <a:moveTo>
                    <a:pt x="1207" y="1249"/>
                  </a:moveTo>
                  <a:cubicBezTo>
                    <a:pt x="1286" y="1221"/>
                    <a:pt x="1365" y="1192"/>
                    <a:pt x="1442" y="1162"/>
                  </a:cubicBezTo>
                  <a:cubicBezTo>
                    <a:pt x="1476" y="1229"/>
                    <a:pt x="1507" y="1300"/>
                    <a:pt x="1533" y="1373"/>
                  </a:cubicBezTo>
                  <a:cubicBezTo>
                    <a:pt x="1281" y="1461"/>
                    <a:pt x="1281" y="1461"/>
                    <a:pt x="1281" y="1461"/>
                  </a:cubicBezTo>
                  <a:lnTo>
                    <a:pt x="1207" y="1249"/>
                  </a:lnTo>
                  <a:close/>
                  <a:moveTo>
                    <a:pt x="1650" y="1039"/>
                  </a:moveTo>
                  <a:cubicBezTo>
                    <a:pt x="1586" y="1067"/>
                    <a:pt x="1522" y="1094"/>
                    <a:pt x="1458" y="1120"/>
                  </a:cubicBezTo>
                  <a:cubicBezTo>
                    <a:pt x="1423" y="1054"/>
                    <a:pt x="1384" y="991"/>
                    <a:pt x="1342" y="931"/>
                  </a:cubicBezTo>
                  <a:cubicBezTo>
                    <a:pt x="1394" y="904"/>
                    <a:pt x="1445" y="873"/>
                    <a:pt x="1493" y="841"/>
                  </a:cubicBezTo>
                  <a:cubicBezTo>
                    <a:pt x="1551" y="892"/>
                    <a:pt x="1604" y="951"/>
                    <a:pt x="1651" y="1015"/>
                  </a:cubicBezTo>
                  <a:cubicBezTo>
                    <a:pt x="1650" y="1023"/>
                    <a:pt x="1650" y="1031"/>
                    <a:pt x="1650" y="1039"/>
                  </a:cubicBezTo>
                  <a:close/>
                  <a:moveTo>
                    <a:pt x="1647" y="780"/>
                  </a:moveTo>
                  <a:cubicBezTo>
                    <a:pt x="1651" y="838"/>
                    <a:pt x="1652" y="898"/>
                    <a:pt x="1652" y="961"/>
                  </a:cubicBezTo>
                  <a:cubicBezTo>
                    <a:pt x="1612" y="910"/>
                    <a:pt x="1569" y="864"/>
                    <a:pt x="1521" y="821"/>
                  </a:cubicBezTo>
                  <a:cubicBezTo>
                    <a:pt x="1550" y="801"/>
                    <a:pt x="1578" y="780"/>
                    <a:pt x="1605" y="759"/>
                  </a:cubicBezTo>
                  <a:cubicBezTo>
                    <a:pt x="1619" y="765"/>
                    <a:pt x="1633" y="773"/>
                    <a:pt x="1647" y="780"/>
                  </a:cubicBezTo>
                  <a:close/>
                  <a:moveTo>
                    <a:pt x="1570" y="743"/>
                  </a:moveTo>
                  <a:cubicBezTo>
                    <a:pt x="1546" y="763"/>
                    <a:pt x="1521" y="781"/>
                    <a:pt x="1495" y="799"/>
                  </a:cubicBezTo>
                  <a:cubicBezTo>
                    <a:pt x="1444" y="756"/>
                    <a:pt x="1390" y="718"/>
                    <a:pt x="1332" y="685"/>
                  </a:cubicBezTo>
                  <a:cubicBezTo>
                    <a:pt x="1414" y="692"/>
                    <a:pt x="1495" y="712"/>
                    <a:pt x="1570" y="743"/>
                  </a:cubicBezTo>
                  <a:close/>
                  <a:moveTo>
                    <a:pt x="1256" y="682"/>
                  </a:moveTo>
                  <a:cubicBezTo>
                    <a:pt x="1331" y="719"/>
                    <a:pt x="1402" y="765"/>
                    <a:pt x="1467" y="818"/>
                  </a:cubicBezTo>
                  <a:cubicBezTo>
                    <a:pt x="1421" y="849"/>
                    <a:pt x="1373" y="878"/>
                    <a:pt x="1322" y="904"/>
                  </a:cubicBezTo>
                  <a:cubicBezTo>
                    <a:pt x="1267" y="828"/>
                    <a:pt x="1206" y="758"/>
                    <a:pt x="1139" y="693"/>
                  </a:cubicBezTo>
                  <a:cubicBezTo>
                    <a:pt x="1178" y="686"/>
                    <a:pt x="1217" y="683"/>
                    <a:pt x="1256" y="682"/>
                  </a:cubicBezTo>
                  <a:close/>
                  <a:moveTo>
                    <a:pt x="1100" y="700"/>
                  </a:moveTo>
                  <a:cubicBezTo>
                    <a:pt x="1170" y="767"/>
                    <a:pt x="1234" y="840"/>
                    <a:pt x="1293" y="919"/>
                  </a:cubicBezTo>
                  <a:cubicBezTo>
                    <a:pt x="1237" y="947"/>
                    <a:pt x="1178" y="972"/>
                    <a:pt x="1118" y="994"/>
                  </a:cubicBezTo>
                  <a:cubicBezTo>
                    <a:pt x="1023" y="721"/>
                    <a:pt x="1023" y="721"/>
                    <a:pt x="1023" y="721"/>
                  </a:cubicBezTo>
                  <a:cubicBezTo>
                    <a:pt x="1049" y="713"/>
                    <a:pt x="1074" y="706"/>
                    <a:pt x="1100" y="700"/>
                  </a:cubicBezTo>
                  <a:close/>
                  <a:moveTo>
                    <a:pt x="920" y="763"/>
                  </a:moveTo>
                  <a:cubicBezTo>
                    <a:pt x="943" y="752"/>
                    <a:pt x="967" y="741"/>
                    <a:pt x="992" y="732"/>
                  </a:cubicBezTo>
                  <a:cubicBezTo>
                    <a:pt x="1087" y="1005"/>
                    <a:pt x="1087" y="1005"/>
                    <a:pt x="1087" y="1005"/>
                  </a:cubicBezTo>
                  <a:cubicBezTo>
                    <a:pt x="1026" y="1025"/>
                    <a:pt x="966" y="1042"/>
                    <a:pt x="905" y="1055"/>
                  </a:cubicBezTo>
                  <a:cubicBezTo>
                    <a:pt x="901" y="956"/>
                    <a:pt x="906" y="859"/>
                    <a:pt x="920" y="763"/>
                  </a:cubicBezTo>
                  <a:close/>
                  <a:moveTo>
                    <a:pt x="884" y="782"/>
                  </a:moveTo>
                  <a:cubicBezTo>
                    <a:pt x="872" y="874"/>
                    <a:pt x="868" y="967"/>
                    <a:pt x="872" y="1061"/>
                  </a:cubicBezTo>
                  <a:cubicBezTo>
                    <a:pt x="816" y="1072"/>
                    <a:pt x="761" y="1079"/>
                    <a:pt x="705" y="1084"/>
                  </a:cubicBezTo>
                  <a:cubicBezTo>
                    <a:pt x="723" y="1001"/>
                    <a:pt x="750" y="921"/>
                    <a:pt x="787" y="846"/>
                  </a:cubicBezTo>
                  <a:cubicBezTo>
                    <a:pt x="817" y="822"/>
                    <a:pt x="849" y="801"/>
                    <a:pt x="884" y="782"/>
                  </a:cubicBezTo>
                  <a:close/>
                  <a:moveTo>
                    <a:pt x="728" y="895"/>
                  </a:moveTo>
                  <a:cubicBezTo>
                    <a:pt x="703" y="957"/>
                    <a:pt x="684" y="1021"/>
                    <a:pt x="671" y="1086"/>
                  </a:cubicBezTo>
                  <a:cubicBezTo>
                    <a:pt x="639" y="1088"/>
                    <a:pt x="608" y="1089"/>
                    <a:pt x="577" y="1089"/>
                  </a:cubicBezTo>
                  <a:cubicBezTo>
                    <a:pt x="617" y="1018"/>
                    <a:pt x="668" y="952"/>
                    <a:pt x="728" y="895"/>
                  </a:cubicBezTo>
                  <a:close/>
                  <a:moveTo>
                    <a:pt x="560" y="1123"/>
                  </a:moveTo>
                  <a:cubicBezTo>
                    <a:pt x="594" y="1123"/>
                    <a:pt x="629" y="1122"/>
                    <a:pt x="664" y="1120"/>
                  </a:cubicBezTo>
                  <a:cubicBezTo>
                    <a:pt x="650" y="1206"/>
                    <a:pt x="645" y="1294"/>
                    <a:pt x="651" y="1383"/>
                  </a:cubicBezTo>
                  <a:cubicBezTo>
                    <a:pt x="594" y="1398"/>
                    <a:pt x="536" y="1412"/>
                    <a:pt x="479" y="1425"/>
                  </a:cubicBezTo>
                  <a:cubicBezTo>
                    <a:pt x="485" y="1319"/>
                    <a:pt x="513" y="1216"/>
                    <a:pt x="560" y="1123"/>
                  </a:cubicBezTo>
                  <a:close/>
                  <a:moveTo>
                    <a:pt x="500" y="1454"/>
                  </a:moveTo>
                  <a:cubicBezTo>
                    <a:pt x="552" y="1442"/>
                    <a:pt x="603" y="1430"/>
                    <a:pt x="654" y="1417"/>
                  </a:cubicBezTo>
                  <a:cubicBezTo>
                    <a:pt x="659" y="1462"/>
                    <a:pt x="667" y="1506"/>
                    <a:pt x="677" y="1551"/>
                  </a:cubicBezTo>
                  <a:cubicBezTo>
                    <a:pt x="613" y="1520"/>
                    <a:pt x="554" y="1487"/>
                    <a:pt x="500" y="1454"/>
                  </a:cubicBezTo>
                  <a:close/>
                  <a:moveTo>
                    <a:pt x="699" y="1118"/>
                  </a:moveTo>
                  <a:cubicBezTo>
                    <a:pt x="757" y="1113"/>
                    <a:pt x="815" y="1106"/>
                    <a:pt x="873" y="1095"/>
                  </a:cubicBezTo>
                  <a:cubicBezTo>
                    <a:pt x="877" y="1168"/>
                    <a:pt x="886" y="1241"/>
                    <a:pt x="900" y="1314"/>
                  </a:cubicBezTo>
                  <a:cubicBezTo>
                    <a:pt x="828" y="1336"/>
                    <a:pt x="756" y="1356"/>
                    <a:pt x="684" y="1375"/>
                  </a:cubicBezTo>
                  <a:cubicBezTo>
                    <a:pt x="678" y="1288"/>
                    <a:pt x="683" y="1202"/>
                    <a:pt x="699" y="1118"/>
                  </a:cubicBezTo>
                  <a:close/>
                  <a:moveTo>
                    <a:pt x="716" y="1570"/>
                  </a:moveTo>
                  <a:cubicBezTo>
                    <a:pt x="702" y="1516"/>
                    <a:pt x="692" y="1462"/>
                    <a:pt x="687" y="1408"/>
                  </a:cubicBezTo>
                  <a:cubicBezTo>
                    <a:pt x="760" y="1389"/>
                    <a:pt x="833" y="1369"/>
                    <a:pt x="906" y="1347"/>
                  </a:cubicBezTo>
                  <a:cubicBezTo>
                    <a:pt x="921" y="1422"/>
                    <a:pt x="941" y="1496"/>
                    <a:pt x="967" y="1570"/>
                  </a:cubicBezTo>
                  <a:cubicBezTo>
                    <a:pt x="827" y="1619"/>
                    <a:pt x="827" y="1619"/>
                    <a:pt x="827" y="1619"/>
                  </a:cubicBezTo>
                  <a:cubicBezTo>
                    <a:pt x="789" y="1603"/>
                    <a:pt x="751" y="1587"/>
                    <a:pt x="716" y="1570"/>
                  </a:cubicBezTo>
                  <a:close/>
                  <a:moveTo>
                    <a:pt x="874" y="1638"/>
                  </a:moveTo>
                  <a:cubicBezTo>
                    <a:pt x="978" y="1601"/>
                    <a:pt x="978" y="1601"/>
                    <a:pt x="978" y="1601"/>
                  </a:cubicBezTo>
                  <a:cubicBezTo>
                    <a:pt x="989" y="1631"/>
                    <a:pt x="1001" y="1660"/>
                    <a:pt x="1013" y="1688"/>
                  </a:cubicBezTo>
                  <a:cubicBezTo>
                    <a:pt x="965" y="1672"/>
                    <a:pt x="918" y="1655"/>
                    <a:pt x="874" y="1638"/>
                  </a:cubicBezTo>
                  <a:close/>
                  <a:moveTo>
                    <a:pt x="1200" y="1745"/>
                  </a:moveTo>
                  <a:cubicBezTo>
                    <a:pt x="1151" y="1731"/>
                    <a:pt x="1102" y="1717"/>
                    <a:pt x="1055" y="1702"/>
                  </a:cubicBezTo>
                  <a:cubicBezTo>
                    <a:pt x="1039" y="1666"/>
                    <a:pt x="1023" y="1629"/>
                    <a:pt x="1009" y="1590"/>
                  </a:cubicBezTo>
                  <a:cubicBezTo>
                    <a:pt x="1260" y="1503"/>
                    <a:pt x="1260" y="1503"/>
                    <a:pt x="1260" y="1503"/>
                  </a:cubicBezTo>
                  <a:cubicBezTo>
                    <a:pt x="1328" y="1698"/>
                    <a:pt x="1328" y="1698"/>
                    <a:pt x="1328" y="1698"/>
                  </a:cubicBezTo>
                  <a:cubicBezTo>
                    <a:pt x="1285" y="1713"/>
                    <a:pt x="1243" y="1729"/>
                    <a:pt x="1200" y="1745"/>
                  </a:cubicBezTo>
                  <a:close/>
                  <a:moveTo>
                    <a:pt x="1256" y="1759"/>
                  </a:moveTo>
                  <a:cubicBezTo>
                    <a:pt x="1284" y="1749"/>
                    <a:pt x="1311" y="1739"/>
                    <a:pt x="1339" y="1729"/>
                  </a:cubicBezTo>
                  <a:cubicBezTo>
                    <a:pt x="1358" y="1783"/>
                    <a:pt x="1358" y="1783"/>
                    <a:pt x="1358" y="1783"/>
                  </a:cubicBezTo>
                  <a:cubicBezTo>
                    <a:pt x="1324" y="1776"/>
                    <a:pt x="1290" y="1768"/>
                    <a:pt x="1256" y="1759"/>
                  </a:cubicBezTo>
                  <a:close/>
                  <a:moveTo>
                    <a:pt x="1292" y="1492"/>
                  </a:moveTo>
                  <a:cubicBezTo>
                    <a:pt x="1543" y="1404"/>
                    <a:pt x="1543" y="1404"/>
                    <a:pt x="1543" y="1404"/>
                  </a:cubicBezTo>
                  <a:cubicBezTo>
                    <a:pt x="1560" y="1454"/>
                    <a:pt x="1574" y="1505"/>
                    <a:pt x="1586" y="1555"/>
                  </a:cubicBezTo>
                  <a:cubicBezTo>
                    <a:pt x="1581" y="1576"/>
                    <a:pt x="1577" y="1597"/>
                    <a:pt x="1572" y="1618"/>
                  </a:cubicBezTo>
                  <a:cubicBezTo>
                    <a:pt x="1501" y="1640"/>
                    <a:pt x="1430" y="1662"/>
                    <a:pt x="1360" y="1687"/>
                  </a:cubicBezTo>
                  <a:lnTo>
                    <a:pt x="1292" y="1492"/>
                  </a:lnTo>
                  <a:close/>
                  <a:moveTo>
                    <a:pt x="1396" y="1791"/>
                  </a:moveTo>
                  <a:cubicBezTo>
                    <a:pt x="1371" y="1718"/>
                    <a:pt x="1371" y="1718"/>
                    <a:pt x="1371" y="1718"/>
                  </a:cubicBezTo>
                  <a:cubicBezTo>
                    <a:pt x="1435" y="1696"/>
                    <a:pt x="1499" y="1675"/>
                    <a:pt x="1564" y="1655"/>
                  </a:cubicBezTo>
                  <a:cubicBezTo>
                    <a:pt x="1551" y="1710"/>
                    <a:pt x="1536" y="1763"/>
                    <a:pt x="1521" y="1814"/>
                  </a:cubicBezTo>
                  <a:cubicBezTo>
                    <a:pt x="1480" y="1807"/>
                    <a:pt x="1438" y="1799"/>
                    <a:pt x="1396" y="1791"/>
                  </a:cubicBezTo>
                  <a:close/>
                  <a:moveTo>
                    <a:pt x="1436" y="2244"/>
                  </a:moveTo>
                  <a:cubicBezTo>
                    <a:pt x="1434" y="2243"/>
                    <a:pt x="1433" y="2242"/>
                    <a:pt x="1432" y="2240"/>
                  </a:cubicBezTo>
                  <a:cubicBezTo>
                    <a:pt x="1449" y="2208"/>
                    <a:pt x="1465" y="2173"/>
                    <a:pt x="1482" y="2138"/>
                  </a:cubicBezTo>
                  <a:cubicBezTo>
                    <a:pt x="1512" y="2224"/>
                    <a:pt x="1512" y="2224"/>
                    <a:pt x="1512" y="2224"/>
                  </a:cubicBezTo>
                  <a:cubicBezTo>
                    <a:pt x="1486" y="2232"/>
                    <a:pt x="1461" y="2239"/>
                    <a:pt x="1436" y="2244"/>
                  </a:cubicBezTo>
                  <a:close/>
                  <a:moveTo>
                    <a:pt x="1616" y="2182"/>
                  </a:moveTo>
                  <a:cubicBezTo>
                    <a:pt x="1592" y="2193"/>
                    <a:pt x="1568" y="2204"/>
                    <a:pt x="1543" y="2213"/>
                  </a:cubicBezTo>
                  <a:cubicBezTo>
                    <a:pt x="1501" y="2093"/>
                    <a:pt x="1501" y="2093"/>
                    <a:pt x="1501" y="2093"/>
                  </a:cubicBezTo>
                  <a:cubicBezTo>
                    <a:pt x="1526" y="2034"/>
                    <a:pt x="1549" y="1972"/>
                    <a:pt x="1571" y="1906"/>
                  </a:cubicBezTo>
                  <a:cubicBezTo>
                    <a:pt x="1578" y="1905"/>
                    <a:pt x="1584" y="1903"/>
                    <a:pt x="1591" y="1902"/>
                  </a:cubicBezTo>
                  <a:cubicBezTo>
                    <a:pt x="1604" y="1903"/>
                    <a:pt x="1618" y="1905"/>
                    <a:pt x="1631" y="1907"/>
                  </a:cubicBezTo>
                  <a:cubicBezTo>
                    <a:pt x="1633" y="1999"/>
                    <a:pt x="1628" y="2091"/>
                    <a:pt x="1616" y="2182"/>
                  </a:cubicBezTo>
                  <a:close/>
                  <a:moveTo>
                    <a:pt x="1652" y="2163"/>
                  </a:moveTo>
                  <a:cubicBezTo>
                    <a:pt x="1662" y="2080"/>
                    <a:pt x="1666" y="1995"/>
                    <a:pt x="1664" y="1911"/>
                  </a:cubicBezTo>
                  <a:cubicBezTo>
                    <a:pt x="1715" y="1916"/>
                    <a:pt x="1765" y="1920"/>
                    <a:pt x="1814" y="1923"/>
                  </a:cubicBezTo>
                  <a:cubicBezTo>
                    <a:pt x="1797" y="1984"/>
                    <a:pt x="1776" y="2042"/>
                    <a:pt x="1749" y="2099"/>
                  </a:cubicBezTo>
                  <a:cubicBezTo>
                    <a:pt x="1718" y="2122"/>
                    <a:pt x="1686" y="2144"/>
                    <a:pt x="1652" y="2163"/>
                  </a:cubicBezTo>
                  <a:close/>
                  <a:moveTo>
                    <a:pt x="1807" y="2049"/>
                  </a:moveTo>
                  <a:cubicBezTo>
                    <a:pt x="1823" y="2009"/>
                    <a:pt x="1837" y="1967"/>
                    <a:pt x="1849" y="1925"/>
                  </a:cubicBezTo>
                  <a:cubicBezTo>
                    <a:pt x="1870" y="1926"/>
                    <a:pt x="1892" y="1926"/>
                    <a:pt x="1913" y="1927"/>
                  </a:cubicBezTo>
                  <a:cubicBezTo>
                    <a:pt x="1882" y="1971"/>
                    <a:pt x="1847" y="2012"/>
                    <a:pt x="1807" y="2049"/>
                  </a:cubicBezTo>
                  <a:close/>
                  <a:moveTo>
                    <a:pt x="1778" y="1323"/>
                  </a:moveTo>
                  <a:cubicBezTo>
                    <a:pt x="1803" y="1314"/>
                    <a:pt x="1803" y="1314"/>
                    <a:pt x="1803" y="1314"/>
                  </a:cubicBezTo>
                  <a:cubicBezTo>
                    <a:pt x="1826" y="1387"/>
                    <a:pt x="1841" y="1460"/>
                    <a:pt x="1848" y="1534"/>
                  </a:cubicBezTo>
                  <a:cubicBezTo>
                    <a:pt x="1858" y="1525"/>
                    <a:pt x="1868" y="1517"/>
                    <a:pt x="1879" y="1508"/>
                  </a:cubicBezTo>
                  <a:cubicBezTo>
                    <a:pt x="1870" y="1440"/>
                    <a:pt x="1856" y="1371"/>
                    <a:pt x="1834" y="1303"/>
                  </a:cubicBezTo>
                  <a:cubicBezTo>
                    <a:pt x="2022" y="1238"/>
                    <a:pt x="2022" y="1238"/>
                    <a:pt x="2022" y="1238"/>
                  </a:cubicBezTo>
                  <a:cubicBezTo>
                    <a:pt x="2034" y="1276"/>
                    <a:pt x="2043" y="1316"/>
                    <a:pt x="2048" y="1355"/>
                  </a:cubicBezTo>
                  <a:cubicBezTo>
                    <a:pt x="2083" y="1321"/>
                    <a:pt x="2118" y="1286"/>
                    <a:pt x="2153" y="1249"/>
                  </a:cubicBezTo>
                  <a:cubicBezTo>
                    <a:pt x="2146" y="1223"/>
                    <a:pt x="2138" y="1196"/>
                    <a:pt x="2129" y="1170"/>
                  </a:cubicBezTo>
                  <a:cubicBezTo>
                    <a:pt x="2063" y="982"/>
                    <a:pt x="1941" y="829"/>
                    <a:pt x="1789" y="723"/>
                  </a:cubicBezTo>
                  <a:cubicBezTo>
                    <a:pt x="1794" y="764"/>
                    <a:pt x="1800" y="821"/>
                    <a:pt x="1802" y="891"/>
                  </a:cubicBezTo>
                  <a:cubicBezTo>
                    <a:pt x="1821" y="908"/>
                    <a:pt x="1839" y="926"/>
                    <a:pt x="1856" y="945"/>
                  </a:cubicBezTo>
                  <a:cubicBezTo>
                    <a:pt x="1839" y="954"/>
                    <a:pt x="1821" y="961"/>
                    <a:pt x="1804" y="970"/>
                  </a:cubicBezTo>
                  <a:cubicBezTo>
                    <a:pt x="1804" y="982"/>
                    <a:pt x="1803" y="994"/>
                    <a:pt x="1803" y="1006"/>
                  </a:cubicBezTo>
                  <a:cubicBezTo>
                    <a:pt x="1828" y="995"/>
                    <a:pt x="1854" y="983"/>
                    <a:pt x="1878" y="972"/>
                  </a:cubicBezTo>
                  <a:cubicBezTo>
                    <a:pt x="1934" y="1040"/>
                    <a:pt x="1980" y="1119"/>
                    <a:pt x="2011" y="1206"/>
                  </a:cubicBezTo>
                  <a:cubicBezTo>
                    <a:pt x="1823" y="1272"/>
                    <a:pt x="1823" y="1272"/>
                    <a:pt x="1823" y="1272"/>
                  </a:cubicBezTo>
                  <a:cubicBezTo>
                    <a:pt x="1814" y="1246"/>
                    <a:pt x="1804" y="1221"/>
                    <a:pt x="1793" y="1196"/>
                  </a:cubicBezTo>
                  <a:cubicBezTo>
                    <a:pt x="1791" y="1219"/>
                    <a:pt x="1788" y="1242"/>
                    <a:pt x="1785" y="1266"/>
                  </a:cubicBezTo>
                  <a:cubicBezTo>
                    <a:pt x="1787" y="1271"/>
                    <a:pt x="1790" y="1277"/>
                    <a:pt x="1792" y="1283"/>
                  </a:cubicBezTo>
                  <a:cubicBezTo>
                    <a:pt x="1783" y="1286"/>
                    <a:pt x="1783" y="1286"/>
                    <a:pt x="1783" y="1286"/>
                  </a:cubicBezTo>
                  <a:cubicBezTo>
                    <a:pt x="1781" y="1298"/>
                    <a:pt x="1780" y="1310"/>
                    <a:pt x="1778" y="1323"/>
                  </a:cubicBezTo>
                  <a:close/>
                  <a:moveTo>
                    <a:pt x="1722" y="1608"/>
                  </a:moveTo>
                  <a:cubicBezTo>
                    <a:pt x="1740" y="1603"/>
                    <a:pt x="1757" y="1598"/>
                    <a:pt x="1775" y="1593"/>
                  </a:cubicBezTo>
                  <a:cubicBezTo>
                    <a:pt x="1793" y="1579"/>
                    <a:pt x="1815" y="1561"/>
                    <a:pt x="1839" y="1541"/>
                  </a:cubicBezTo>
                  <a:cubicBezTo>
                    <a:pt x="1803" y="1551"/>
                    <a:pt x="1767" y="1561"/>
                    <a:pt x="1731" y="1571"/>
                  </a:cubicBezTo>
                  <a:cubicBezTo>
                    <a:pt x="1728" y="1583"/>
                    <a:pt x="1725" y="1595"/>
                    <a:pt x="1722" y="1608"/>
                  </a:cubicBezTo>
                  <a:close/>
                  <a:moveTo>
                    <a:pt x="1148" y="1881"/>
                  </a:moveTo>
                  <a:cubicBezTo>
                    <a:pt x="1132" y="1878"/>
                    <a:pt x="1117" y="1874"/>
                    <a:pt x="1103" y="1870"/>
                  </a:cubicBezTo>
                  <a:cubicBezTo>
                    <a:pt x="1116" y="1894"/>
                    <a:pt x="1130" y="1918"/>
                    <a:pt x="1145" y="1941"/>
                  </a:cubicBezTo>
                  <a:cubicBezTo>
                    <a:pt x="1156" y="1936"/>
                    <a:pt x="1166" y="1931"/>
                    <a:pt x="1175" y="1927"/>
                  </a:cubicBezTo>
                  <a:cubicBezTo>
                    <a:pt x="1166" y="1912"/>
                    <a:pt x="1157" y="1897"/>
                    <a:pt x="1148" y="1881"/>
                  </a:cubicBezTo>
                  <a:close/>
                  <a:moveTo>
                    <a:pt x="620" y="1691"/>
                  </a:moveTo>
                  <a:cubicBezTo>
                    <a:pt x="519" y="1726"/>
                    <a:pt x="519" y="1726"/>
                    <a:pt x="519" y="1726"/>
                  </a:cubicBezTo>
                  <a:cubicBezTo>
                    <a:pt x="508" y="1693"/>
                    <a:pt x="499" y="1659"/>
                    <a:pt x="492" y="1625"/>
                  </a:cubicBezTo>
                  <a:cubicBezTo>
                    <a:pt x="436" y="1595"/>
                    <a:pt x="390" y="1567"/>
                    <a:pt x="357" y="1546"/>
                  </a:cubicBezTo>
                  <a:cubicBezTo>
                    <a:pt x="363" y="1623"/>
                    <a:pt x="379" y="1699"/>
                    <a:pt x="406" y="1775"/>
                  </a:cubicBezTo>
                  <a:cubicBezTo>
                    <a:pt x="450" y="1902"/>
                    <a:pt x="521" y="2013"/>
                    <a:pt x="608" y="2105"/>
                  </a:cubicBezTo>
                  <a:cubicBezTo>
                    <a:pt x="659" y="2097"/>
                    <a:pt x="709" y="2087"/>
                    <a:pt x="757" y="2075"/>
                  </a:cubicBezTo>
                  <a:cubicBezTo>
                    <a:pt x="730" y="2052"/>
                    <a:pt x="704" y="2028"/>
                    <a:pt x="680" y="2001"/>
                  </a:cubicBezTo>
                  <a:cubicBezTo>
                    <a:pt x="734" y="1976"/>
                    <a:pt x="787" y="1951"/>
                    <a:pt x="841" y="1927"/>
                  </a:cubicBezTo>
                  <a:cubicBezTo>
                    <a:pt x="866" y="1962"/>
                    <a:pt x="892" y="1996"/>
                    <a:pt x="920" y="2028"/>
                  </a:cubicBezTo>
                  <a:cubicBezTo>
                    <a:pt x="931" y="2024"/>
                    <a:pt x="943" y="2020"/>
                    <a:pt x="954" y="2016"/>
                  </a:cubicBezTo>
                  <a:cubicBezTo>
                    <a:pt x="925" y="1984"/>
                    <a:pt x="898" y="1950"/>
                    <a:pt x="872" y="1913"/>
                  </a:cubicBezTo>
                  <a:cubicBezTo>
                    <a:pt x="923" y="1891"/>
                    <a:pt x="973" y="1870"/>
                    <a:pt x="1025" y="1849"/>
                  </a:cubicBezTo>
                  <a:cubicBezTo>
                    <a:pt x="1008" y="1844"/>
                    <a:pt x="991" y="1839"/>
                    <a:pt x="974" y="1834"/>
                  </a:cubicBezTo>
                  <a:cubicBezTo>
                    <a:pt x="934" y="1851"/>
                    <a:pt x="894" y="1868"/>
                    <a:pt x="854" y="1885"/>
                  </a:cubicBezTo>
                  <a:cubicBezTo>
                    <a:pt x="829" y="1847"/>
                    <a:pt x="807" y="1807"/>
                    <a:pt x="787" y="1766"/>
                  </a:cubicBezTo>
                  <a:cubicBezTo>
                    <a:pt x="771" y="1759"/>
                    <a:pt x="756" y="1753"/>
                    <a:pt x="741" y="1747"/>
                  </a:cubicBezTo>
                  <a:cubicBezTo>
                    <a:pt x="765" y="1800"/>
                    <a:pt x="792" y="1851"/>
                    <a:pt x="823" y="1899"/>
                  </a:cubicBezTo>
                  <a:cubicBezTo>
                    <a:pt x="767" y="1924"/>
                    <a:pt x="712" y="1949"/>
                    <a:pt x="658" y="1975"/>
                  </a:cubicBezTo>
                  <a:cubicBezTo>
                    <a:pt x="605" y="1911"/>
                    <a:pt x="562" y="1838"/>
                    <a:pt x="531" y="1757"/>
                  </a:cubicBezTo>
                  <a:cubicBezTo>
                    <a:pt x="662" y="1711"/>
                    <a:pt x="662" y="1711"/>
                    <a:pt x="662" y="1711"/>
                  </a:cubicBezTo>
                  <a:cubicBezTo>
                    <a:pt x="648" y="1705"/>
                    <a:pt x="633" y="1698"/>
                    <a:pt x="620" y="1691"/>
                  </a:cubicBezTo>
                  <a:close/>
                </a:path>
              </a:pathLst>
            </a:custGeom>
            <a:solidFill>
              <a:srgbClr val="FFFFFE"/>
            </a:solidFill>
            <a:ln w="9525" cap="flat" cmpd="sng">
              <a:solidFill>
                <a:srgbClr val="204A6A"/>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535353"/>
                </a:solidFill>
                <a:latin typeface="Gill Sans"/>
                <a:ea typeface="Gill Sans"/>
                <a:cs typeface="Gill Sans"/>
                <a:sym typeface="Gill Sans"/>
              </a:endParaRPr>
            </a:p>
          </p:txBody>
        </p:sp>
      </p:grpSp>
      <p:grpSp>
        <p:nvGrpSpPr>
          <p:cNvPr id="536" name="Google Shape;536;p74"/>
          <p:cNvGrpSpPr/>
          <p:nvPr/>
        </p:nvGrpSpPr>
        <p:grpSpPr>
          <a:xfrm>
            <a:off x="4252673" y="2831900"/>
            <a:ext cx="299000" cy="288815"/>
            <a:chOff x="860552" y="1286230"/>
            <a:chExt cx="838200" cy="838200"/>
          </a:xfrm>
        </p:grpSpPr>
        <p:sp>
          <p:nvSpPr>
            <p:cNvPr id="537" name="Google Shape;537;p74"/>
            <p:cNvSpPr/>
            <p:nvPr/>
          </p:nvSpPr>
          <p:spPr>
            <a:xfrm>
              <a:off x="860552" y="1286230"/>
              <a:ext cx="838200" cy="838200"/>
            </a:xfrm>
            <a:prstGeom prst="ellipse">
              <a:avLst/>
            </a:prstGeom>
            <a:solidFill>
              <a:srgbClr val="FFFFFE"/>
            </a:solidFill>
            <a:ln w="76200" cap="flat" cmpd="sng">
              <a:solidFill>
                <a:srgbClr val="204A6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pic>
          <p:nvPicPr>
            <p:cNvPr id="538" name="Google Shape;538;p74"/>
            <p:cNvPicPr preferRelativeResize="0"/>
            <p:nvPr/>
          </p:nvPicPr>
          <p:blipFill rotWithShape="1">
            <a:blip r:embed="rId5">
              <a:alphaModFix amt="78000"/>
            </a:blip>
            <a:srcRect/>
            <a:stretch/>
          </p:blipFill>
          <p:spPr>
            <a:xfrm>
              <a:off x="1001095" y="1428131"/>
              <a:ext cx="518313" cy="518313"/>
            </a:xfrm>
            <a:prstGeom prst="rect">
              <a:avLst/>
            </a:prstGeom>
            <a:noFill/>
            <a:ln>
              <a:noFill/>
            </a:ln>
          </p:spPr>
        </p:pic>
      </p:grpSp>
      <p:grpSp>
        <p:nvGrpSpPr>
          <p:cNvPr id="539" name="Google Shape;539;p74"/>
          <p:cNvGrpSpPr/>
          <p:nvPr/>
        </p:nvGrpSpPr>
        <p:grpSpPr>
          <a:xfrm>
            <a:off x="4195750" y="3338427"/>
            <a:ext cx="300437" cy="290051"/>
            <a:chOff x="5885830" y="8325662"/>
            <a:chExt cx="1559450" cy="1607722"/>
          </a:xfrm>
        </p:grpSpPr>
        <p:sp>
          <p:nvSpPr>
            <p:cNvPr id="540" name="Google Shape;540;p74"/>
            <p:cNvSpPr/>
            <p:nvPr/>
          </p:nvSpPr>
          <p:spPr>
            <a:xfrm>
              <a:off x="5885830" y="8325662"/>
              <a:ext cx="1559450" cy="1607722"/>
            </a:xfrm>
            <a:prstGeom prst="ellipse">
              <a:avLst/>
            </a:prstGeom>
            <a:solidFill>
              <a:srgbClr val="FFFFFE"/>
            </a:solidFill>
            <a:ln w="73025" cap="flat" cmpd="sng">
              <a:solidFill>
                <a:srgbClr val="204A6A"/>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pic>
          <p:nvPicPr>
            <p:cNvPr id="541" name="Google Shape;541;p74"/>
            <p:cNvPicPr preferRelativeResize="0"/>
            <p:nvPr/>
          </p:nvPicPr>
          <p:blipFill rotWithShape="1">
            <a:blip r:embed="rId6">
              <a:alphaModFix/>
            </a:blip>
            <a:srcRect/>
            <a:stretch/>
          </p:blipFill>
          <p:spPr>
            <a:xfrm>
              <a:off x="6208402" y="8757810"/>
              <a:ext cx="962256" cy="743425"/>
            </a:xfrm>
            <a:prstGeom prst="rect">
              <a:avLst/>
            </a:prstGeom>
            <a:solidFill>
              <a:srgbClr val="FFFFFE"/>
            </a:solidFill>
            <a:ln>
              <a:noFill/>
            </a:ln>
          </p:spPr>
        </p:pic>
      </p:grpSp>
      <p:grpSp>
        <p:nvGrpSpPr>
          <p:cNvPr id="542" name="Google Shape;542;p74"/>
          <p:cNvGrpSpPr/>
          <p:nvPr/>
        </p:nvGrpSpPr>
        <p:grpSpPr>
          <a:xfrm>
            <a:off x="4026652" y="1815893"/>
            <a:ext cx="300437" cy="290051"/>
            <a:chOff x="2719048" y="10398712"/>
            <a:chExt cx="1559450" cy="1607722"/>
          </a:xfrm>
        </p:grpSpPr>
        <p:sp>
          <p:nvSpPr>
            <p:cNvPr id="543" name="Google Shape;543;p74"/>
            <p:cNvSpPr/>
            <p:nvPr/>
          </p:nvSpPr>
          <p:spPr>
            <a:xfrm>
              <a:off x="2719048" y="10398712"/>
              <a:ext cx="1559450" cy="1607722"/>
            </a:xfrm>
            <a:prstGeom prst="ellipse">
              <a:avLst/>
            </a:prstGeom>
            <a:solidFill>
              <a:srgbClr val="FFFFFE"/>
            </a:solidFill>
            <a:ln w="73025" cap="flat" cmpd="sng">
              <a:solidFill>
                <a:srgbClr val="204A6A"/>
              </a:solidFill>
              <a:prstDash val="solid"/>
              <a:round/>
              <a:headEnd type="none" w="sm" len="sm"/>
              <a:tailEnd type="none" w="sm" len="sm"/>
            </a:ln>
            <a:effectLst>
              <a:outerShdw blurRad="63500" sx="102000" sy="102000" algn="ctr" rotWithShape="0">
                <a:srgbClr val="000000">
                  <a:alpha val="40000"/>
                </a:srgb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535353"/>
                </a:buClr>
                <a:buSzPts val="2213"/>
                <a:buFont typeface="Gill Sans"/>
                <a:buNone/>
              </a:pPr>
              <a:endParaRPr sz="2213" b="0" i="0" u="none" strike="noStrike" cap="none" dirty="0">
                <a:solidFill>
                  <a:srgbClr val="FFFFFE"/>
                </a:solidFill>
                <a:latin typeface="Arial"/>
                <a:ea typeface="Arial"/>
                <a:cs typeface="Arial"/>
                <a:sym typeface="Arial"/>
              </a:endParaRPr>
            </a:p>
          </p:txBody>
        </p:sp>
        <p:pic>
          <p:nvPicPr>
            <p:cNvPr id="544" name="Google Shape;544;p74"/>
            <p:cNvPicPr preferRelativeResize="0"/>
            <p:nvPr/>
          </p:nvPicPr>
          <p:blipFill rotWithShape="1">
            <a:blip r:embed="rId7">
              <a:alphaModFix/>
            </a:blip>
            <a:srcRect/>
            <a:stretch/>
          </p:blipFill>
          <p:spPr>
            <a:xfrm>
              <a:off x="2952631" y="10790729"/>
              <a:ext cx="1092281" cy="823686"/>
            </a:xfrm>
            <a:prstGeom prst="rect">
              <a:avLst/>
            </a:prstGeom>
            <a:solidFill>
              <a:srgbClr val="FFFFFE"/>
            </a:solidFill>
            <a:ln>
              <a:noFill/>
            </a:ln>
          </p:spPr>
        </p:pic>
      </p:grpSp>
      <p:sp>
        <p:nvSpPr>
          <p:cNvPr id="545" name="Google Shape;545;p74"/>
          <p:cNvSpPr/>
          <p:nvPr/>
        </p:nvSpPr>
        <p:spPr>
          <a:xfrm>
            <a:off x="551933" y="1346670"/>
            <a:ext cx="2784559" cy="2786134"/>
          </a:xfrm>
          <a:prstGeom prst="ellipse">
            <a:avLst/>
          </a:prstGeom>
          <a:noFill/>
          <a:ln w="57150" cap="flat" cmpd="sng">
            <a:solidFill>
              <a:srgbClr val="204A6A"/>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2250"/>
              <a:buFont typeface="Gill Sans"/>
              <a:buNone/>
            </a:pPr>
            <a:r>
              <a:rPr lang="en-US" sz="2250" b="1" i="0" u="none" strike="noStrike" cap="none" dirty="0">
                <a:solidFill>
                  <a:srgbClr val="141313"/>
                </a:solidFill>
                <a:latin typeface="Gill Sans"/>
                <a:ea typeface="Gill Sans"/>
                <a:cs typeface="Gill Sans"/>
                <a:sym typeface="Gill Sans"/>
              </a:rPr>
              <a:t>EVPN</a:t>
            </a:r>
            <a:endParaRPr dirty="0"/>
          </a:p>
        </p:txBody>
      </p:sp>
      <p:sp>
        <p:nvSpPr>
          <p:cNvPr id="546" name="Google Shape;546;p74"/>
          <p:cNvSpPr/>
          <p:nvPr/>
        </p:nvSpPr>
        <p:spPr>
          <a:xfrm>
            <a:off x="2426705" y="1352076"/>
            <a:ext cx="1187798" cy="1165818"/>
          </a:xfrm>
          <a:prstGeom prst="ellipse">
            <a:avLst/>
          </a:prstGeom>
          <a:solidFill>
            <a:schemeClr val="bg1"/>
          </a:solidFill>
          <a:ln w="57150" cap="flat" cmpd="sng">
            <a:solidFill>
              <a:schemeClr val="tx1"/>
            </a:solidFill>
            <a:prstDash val="dash"/>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1500"/>
              <a:buFont typeface="Gill Sans"/>
              <a:buNone/>
            </a:pPr>
            <a:r>
              <a:rPr lang="en-US" sz="1500" b="1" i="0" u="none" strike="noStrike" cap="none" dirty="0">
                <a:solidFill>
                  <a:srgbClr val="141313"/>
                </a:solidFill>
                <a:latin typeface="Gill Sans"/>
                <a:ea typeface="Gill Sans"/>
                <a:cs typeface="Gill Sans"/>
                <a:sym typeface="Gill Sans"/>
              </a:rPr>
              <a:t>DC L3SL DCI</a:t>
            </a:r>
            <a:endParaRPr dirty="0"/>
          </a:p>
        </p:txBody>
      </p:sp>
      <p:sp>
        <p:nvSpPr>
          <p:cNvPr id="547" name="Google Shape;547;p74"/>
          <p:cNvSpPr/>
          <p:nvPr/>
        </p:nvSpPr>
        <p:spPr>
          <a:xfrm>
            <a:off x="2514998" y="3001351"/>
            <a:ext cx="1187798" cy="1165818"/>
          </a:xfrm>
          <a:prstGeom prst="ellipse">
            <a:avLst/>
          </a:prstGeom>
          <a:solidFill>
            <a:schemeClr val="bg1"/>
          </a:solidFill>
          <a:ln w="57150" cap="flat" cmpd="sng">
            <a:solidFill>
              <a:schemeClr val="tx1"/>
            </a:solidFill>
            <a:prstDash val="dash"/>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1500"/>
              <a:buFont typeface="Gill Sans"/>
              <a:buNone/>
            </a:pPr>
            <a:r>
              <a:rPr lang="en-US" sz="1500" b="1" i="0" u="none" strike="noStrike" cap="none" dirty="0">
                <a:solidFill>
                  <a:srgbClr val="141313"/>
                </a:solidFill>
                <a:latin typeface="Gill Sans"/>
                <a:ea typeface="Gill Sans"/>
                <a:cs typeface="Gill Sans"/>
                <a:sym typeface="Gill Sans"/>
              </a:rPr>
              <a:t>Edge VPN Services</a:t>
            </a:r>
            <a:endParaRPr dirty="0"/>
          </a:p>
        </p:txBody>
      </p:sp>
      <p:sp>
        <p:nvSpPr>
          <p:cNvPr id="548" name="Google Shape;548;p74"/>
          <p:cNvSpPr/>
          <p:nvPr/>
        </p:nvSpPr>
        <p:spPr>
          <a:xfrm>
            <a:off x="119950" y="2358853"/>
            <a:ext cx="1187798" cy="1165818"/>
          </a:xfrm>
          <a:prstGeom prst="ellipse">
            <a:avLst/>
          </a:prstGeom>
          <a:solidFill>
            <a:schemeClr val="bg1"/>
          </a:solidFill>
          <a:ln w="57150" cap="flat" cmpd="sng">
            <a:solidFill>
              <a:schemeClr val="tx1"/>
            </a:solidFill>
            <a:prstDash val="dash"/>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1500"/>
              <a:buFont typeface="Gill Sans"/>
              <a:buNone/>
            </a:pPr>
            <a:r>
              <a:rPr lang="en-US" sz="1500" b="1" i="0" u="none" strike="noStrike" cap="none" dirty="0">
                <a:solidFill>
                  <a:srgbClr val="141313"/>
                </a:solidFill>
                <a:latin typeface="Gill Sans"/>
                <a:ea typeface="Gill Sans"/>
                <a:cs typeface="Gill Sans"/>
                <a:sym typeface="Gill Sans"/>
              </a:rPr>
              <a:t>IX</a:t>
            </a:r>
            <a:endParaRPr dirty="0"/>
          </a:p>
        </p:txBody>
      </p:sp>
      <p:sp>
        <p:nvSpPr>
          <p:cNvPr id="549" name="Google Shape;549;p74"/>
          <p:cNvSpPr/>
          <p:nvPr/>
        </p:nvSpPr>
        <p:spPr>
          <a:xfrm>
            <a:off x="865428" y="1015770"/>
            <a:ext cx="1187798" cy="1165818"/>
          </a:xfrm>
          <a:prstGeom prst="ellipse">
            <a:avLst/>
          </a:prstGeom>
          <a:solidFill>
            <a:schemeClr val="bg1"/>
          </a:solidFill>
          <a:ln w="57150" cap="flat" cmpd="sng">
            <a:solidFill>
              <a:schemeClr val="tx1"/>
            </a:solidFill>
            <a:prstDash val="dash"/>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1650"/>
              <a:buFont typeface="Gill Sans"/>
              <a:buNone/>
            </a:pPr>
            <a:r>
              <a:rPr lang="en-US" sz="1650" b="1" i="0" u="none" strike="noStrike" cap="none" dirty="0">
                <a:solidFill>
                  <a:srgbClr val="141313"/>
                </a:solidFill>
                <a:latin typeface="Gill Sans"/>
                <a:ea typeface="Gill Sans"/>
                <a:cs typeface="Gill Sans"/>
                <a:sym typeface="Gill Sans"/>
              </a:rPr>
              <a:t>WAN</a:t>
            </a:r>
            <a:endParaRPr dirty="0"/>
          </a:p>
        </p:txBody>
      </p:sp>
      <p:sp>
        <p:nvSpPr>
          <p:cNvPr id="550" name="Google Shape;550;p74"/>
          <p:cNvSpPr/>
          <p:nvPr/>
        </p:nvSpPr>
        <p:spPr>
          <a:xfrm>
            <a:off x="1031710" y="3545649"/>
            <a:ext cx="1313201" cy="1190515"/>
          </a:xfrm>
          <a:prstGeom prst="ellipse">
            <a:avLst/>
          </a:prstGeom>
          <a:solidFill>
            <a:schemeClr val="bg1"/>
          </a:solidFill>
          <a:ln w="57150" cap="flat" cmpd="sng">
            <a:solidFill>
              <a:schemeClr val="tx1"/>
            </a:solidFill>
            <a:prstDash val="dash"/>
            <a:round/>
            <a:headEnd type="none" w="sm" len="sm"/>
            <a:tailEnd type="none" w="sm" len="sm"/>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141313"/>
              </a:buClr>
              <a:buSzPts val="1500"/>
              <a:buFont typeface="Gill Sans"/>
              <a:buNone/>
            </a:pPr>
            <a:r>
              <a:rPr lang="en-US" sz="1500" b="1" i="0" u="none" strike="noStrike" cap="none" dirty="0">
                <a:solidFill>
                  <a:srgbClr val="141313"/>
                </a:solidFill>
                <a:latin typeface="Gill Sans"/>
                <a:ea typeface="Gill Sans"/>
                <a:cs typeface="Gill Sans"/>
                <a:sym typeface="Gill Sans"/>
              </a:rPr>
              <a:t>Metro Ethernet</a:t>
            </a:r>
            <a:endParaRPr dirty="0"/>
          </a:p>
        </p:txBody>
      </p:sp>
      <p:sp>
        <p:nvSpPr>
          <p:cNvPr id="551" name="Google Shape;551;p74"/>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6</a:t>
            </a:fld>
            <a:endParaRPr dirty="0">
              <a:solidFill>
                <a:srgbClr val="FFFFFE"/>
              </a:solidFill>
            </a:endParaRPr>
          </a:p>
        </p:txBody>
      </p:sp>
    </p:spTree>
    <p:extLst>
      <p:ext uri="{BB962C8B-B14F-4D97-AF65-F5344CB8AC3E}">
        <p14:creationId xmlns:p14="http://schemas.microsoft.com/office/powerpoint/2010/main" val="16159569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77"/>
          <p:cNvSpPr txBox="1">
            <a:spLocks noGrp="1"/>
          </p:cNvSpPr>
          <p:nvPr>
            <p:ph type="title"/>
          </p:nvPr>
        </p:nvSpPr>
        <p:spPr>
          <a:xfrm>
            <a:off x="584664" y="2321956"/>
            <a:ext cx="7772400" cy="1021556"/>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chemeClr val="lt1"/>
              </a:buClr>
              <a:buSzPts val="3600"/>
              <a:buFont typeface="Helvetica Neue"/>
              <a:buNone/>
            </a:pPr>
            <a:r>
              <a:rPr lang="en-US" sz="3600" dirty="0"/>
              <a:t>EVPN VPWS</a:t>
            </a:r>
            <a:br>
              <a:rPr lang="en-US" sz="3600" dirty="0"/>
            </a:br>
            <a:r>
              <a:rPr lang="en-US" sz="2000" dirty="0"/>
              <a:t>Services</a:t>
            </a:r>
            <a:br>
              <a:rPr lang="en-US" sz="3600" dirty="0"/>
            </a:br>
            <a:endParaRPr sz="18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sp>
        <p:nvSpPr>
          <p:cNvPr id="557" name="Google Shape;557;p75"/>
          <p:cNvSpPr txBox="1">
            <a:spLocks noGrp="1"/>
          </p:cNvSpPr>
          <p:nvPr>
            <p:ph type="title"/>
          </p:nvPr>
        </p:nvSpPr>
        <p:spPr>
          <a:xfrm>
            <a:off x="457202" y="244320"/>
            <a:ext cx="8229600" cy="650015"/>
          </a:xfrm>
          <a:prstGeom prst="rect">
            <a:avLst/>
          </a:prstGeom>
          <a:noFill/>
          <a:ln>
            <a:noFill/>
          </a:ln>
        </p:spPr>
        <p:txBody>
          <a:bodyPr spcFirstLastPara="1" wrap="square" lIns="97625" tIns="48800" rIns="97625" bIns="48800" anchor="t" anchorCtr="0">
            <a:noAutofit/>
          </a:bodyPr>
          <a:lstStyle/>
          <a:p>
            <a:pPr marL="0" lvl="0" indent="0" algn="l" rtl="0">
              <a:spcBef>
                <a:spcPts val="0"/>
              </a:spcBef>
              <a:spcAft>
                <a:spcPts val="0"/>
              </a:spcAft>
              <a:buClr>
                <a:srgbClr val="141313"/>
              </a:buClr>
              <a:buSzPts val="2500"/>
              <a:buFont typeface="Helvetica Neue"/>
              <a:buNone/>
            </a:pPr>
            <a:r>
              <a:rPr lang="en-US" dirty="0"/>
              <a:t>EVPN Main Standards Summary</a:t>
            </a:r>
            <a:endParaRPr dirty="0"/>
          </a:p>
        </p:txBody>
      </p:sp>
      <p:sp>
        <p:nvSpPr>
          <p:cNvPr id="558" name="Google Shape;558;p75"/>
          <p:cNvSpPr txBox="1">
            <a:spLocks noGrp="1"/>
          </p:cNvSpPr>
          <p:nvPr>
            <p:ph type="sldNum" idx="12"/>
          </p:nvPr>
        </p:nvSpPr>
        <p:spPr>
          <a:xfrm>
            <a:off x="159534" y="4869655"/>
            <a:ext cx="788821" cy="273845"/>
          </a:xfrm>
          <a:prstGeom prst="rect">
            <a:avLst/>
          </a:prstGeom>
          <a:noFill/>
          <a:ln>
            <a:noFill/>
          </a:ln>
        </p:spPr>
        <p:txBody>
          <a:bodyPr spcFirstLastPara="1" wrap="square" lIns="97625" tIns="48800" rIns="97625"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8</a:t>
            </a:fld>
            <a:endParaRPr dirty="0">
              <a:solidFill>
                <a:srgbClr val="FFFFFE"/>
              </a:solidFill>
            </a:endParaRPr>
          </a:p>
        </p:txBody>
      </p:sp>
      <p:sp>
        <p:nvSpPr>
          <p:cNvPr id="559" name="Google Shape;559;p75"/>
          <p:cNvSpPr txBox="1">
            <a:spLocks noGrp="1"/>
          </p:cNvSpPr>
          <p:nvPr>
            <p:ph type="body" idx="1"/>
          </p:nvPr>
        </p:nvSpPr>
        <p:spPr>
          <a:xfrm>
            <a:off x="457198" y="668894"/>
            <a:ext cx="8229600" cy="2360933"/>
          </a:xfrm>
          <a:prstGeom prst="rect">
            <a:avLst/>
          </a:prstGeom>
          <a:noFill/>
          <a:ln>
            <a:noFill/>
          </a:ln>
        </p:spPr>
        <p:txBody>
          <a:bodyPr spcFirstLastPara="1" wrap="square" lIns="97625" tIns="48800" rIns="97625" bIns="48800" anchor="t" anchorCtr="0">
            <a:noAutofit/>
          </a:bodyPr>
          <a:lstStyle/>
          <a:p>
            <a:pPr marL="229743" lvl="0" indent="-229743" algn="l" rtl="0">
              <a:lnSpc>
                <a:spcPct val="90000"/>
              </a:lnSpc>
              <a:spcBef>
                <a:spcPts val="0"/>
              </a:spcBef>
              <a:spcAft>
                <a:spcPts val="0"/>
              </a:spcAft>
              <a:buSzPts val="1800"/>
              <a:buChar char="•"/>
            </a:pPr>
            <a:r>
              <a:rPr lang="en-US" sz="1600" dirty="0">
                <a:latin typeface="Arial"/>
                <a:ea typeface="Arial"/>
                <a:cs typeface="Arial"/>
                <a:sym typeface="Arial"/>
              </a:rPr>
              <a:t>EVPN Standards RFC 7432, </a:t>
            </a:r>
            <a:r>
              <a:rPr lang="en-US" sz="1600" dirty="0">
                <a:solidFill>
                  <a:srgbClr val="FF0000"/>
                </a:solidFill>
                <a:latin typeface="Arial"/>
                <a:ea typeface="Arial"/>
                <a:cs typeface="Arial"/>
                <a:sym typeface="Arial"/>
              </a:rPr>
              <a:t>RFC 8214 (VPWS), Draft for VPWS-FXC</a:t>
            </a:r>
            <a:endParaRPr sz="1600" dirty="0"/>
          </a:p>
          <a:p>
            <a:pPr marL="449199" lvl="1" indent="-236600">
              <a:lnSpc>
                <a:spcPct val="90000"/>
              </a:lnSpc>
              <a:buSzPts val="1400"/>
            </a:pPr>
            <a:r>
              <a:rPr lang="en-US" sz="1400" dirty="0">
                <a:latin typeface="Arial"/>
                <a:ea typeface="Arial"/>
                <a:cs typeface="Arial"/>
                <a:sym typeface="Arial"/>
              </a:rPr>
              <a:t>Previously known as draft-ietf-l2vpn-evpn</a:t>
            </a:r>
          </a:p>
          <a:p>
            <a:pPr marL="449199" lvl="1" indent="-236600" algn="l" rtl="0">
              <a:lnSpc>
                <a:spcPct val="90000"/>
              </a:lnSpc>
              <a:spcBef>
                <a:spcPts val="450"/>
              </a:spcBef>
              <a:spcAft>
                <a:spcPts val="0"/>
              </a:spcAft>
              <a:buSzPts val="1400"/>
              <a:buChar char="-"/>
            </a:pPr>
            <a:r>
              <a:rPr lang="en-US" sz="1400" dirty="0">
                <a:latin typeface="Arial"/>
                <a:ea typeface="Arial"/>
                <a:cs typeface="Arial"/>
                <a:sym typeface="Arial"/>
              </a:rPr>
              <a:t>Specifics an BGP EVPN control plane with a MPLS data plane</a:t>
            </a:r>
            <a:endParaRPr dirty="0"/>
          </a:p>
          <a:p>
            <a:pPr marL="449199" lvl="1" indent="-236600" algn="l" rtl="0">
              <a:lnSpc>
                <a:spcPct val="90000"/>
              </a:lnSpc>
              <a:spcBef>
                <a:spcPts val="450"/>
              </a:spcBef>
              <a:spcAft>
                <a:spcPts val="0"/>
              </a:spcAft>
              <a:buSzPts val="1400"/>
              <a:buChar char="-"/>
            </a:pPr>
            <a:r>
              <a:rPr lang="en-US" sz="1400" dirty="0">
                <a:latin typeface="Arial"/>
                <a:ea typeface="Arial"/>
                <a:cs typeface="Arial"/>
                <a:sym typeface="Arial"/>
              </a:rPr>
              <a:t>BGP control plane</a:t>
            </a:r>
          </a:p>
          <a:p>
            <a:pPr marL="906399" lvl="2" indent="-236600">
              <a:lnSpc>
                <a:spcPct val="90000"/>
              </a:lnSpc>
              <a:buSzPts val="1400"/>
              <a:buChar char="-"/>
            </a:pPr>
            <a:r>
              <a:rPr lang="en-US" sz="1100" dirty="0">
                <a:latin typeface="Arial"/>
                <a:ea typeface="Arial"/>
                <a:cs typeface="Arial"/>
                <a:sym typeface="Arial"/>
              </a:rPr>
              <a:t>One address family to signal services and advertise MAC, MAC/IP and IP prefixes. </a:t>
            </a:r>
            <a:endParaRPr dirty="0"/>
          </a:p>
          <a:p>
            <a:pPr marL="449199" lvl="1" indent="-236600" algn="l" rtl="0">
              <a:lnSpc>
                <a:spcPct val="90000"/>
              </a:lnSpc>
              <a:spcBef>
                <a:spcPts val="450"/>
              </a:spcBef>
              <a:spcAft>
                <a:spcPts val="0"/>
              </a:spcAft>
              <a:buSzPts val="1400"/>
              <a:buChar char="-"/>
            </a:pPr>
            <a:r>
              <a:rPr lang="en-US" sz="1400" dirty="0">
                <a:latin typeface="Arial"/>
                <a:ea typeface="Arial"/>
                <a:cs typeface="Arial"/>
                <a:sym typeface="Arial"/>
              </a:rPr>
              <a:t>Multi-vendor authors involving vendors and operators : </a:t>
            </a:r>
          </a:p>
          <a:p>
            <a:pPr marL="906399" lvl="2" indent="-236600">
              <a:lnSpc>
                <a:spcPct val="90000"/>
              </a:lnSpc>
              <a:buSzPts val="1400"/>
              <a:buChar char="-"/>
            </a:pPr>
            <a:r>
              <a:rPr lang="en-US" sz="1100" dirty="0">
                <a:latin typeface="Arial"/>
                <a:ea typeface="Arial"/>
                <a:cs typeface="Arial"/>
                <a:sym typeface="Arial"/>
              </a:rPr>
              <a:t>ALU, Cisco, Juniper, AT&amp;T, Bloomberg and Verizon </a:t>
            </a:r>
            <a:endParaRPr dirty="0"/>
          </a:p>
          <a:p>
            <a:pPr marL="229743" lvl="0" indent="-229743" algn="l" rtl="0">
              <a:lnSpc>
                <a:spcPct val="90000"/>
              </a:lnSpc>
              <a:spcBef>
                <a:spcPts val="450"/>
              </a:spcBef>
              <a:spcAft>
                <a:spcPts val="0"/>
              </a:spcAft>
              <a:buSzPts val="1800"/>
              <a:buChar char="•"/>
            </a:pPr>
            <a:r>
              <a:rPr lang="en-US" sz="1600" dirty="0">
                <a:latin typeface="Arial"/>
                <a:ea typeface="Arial"/>
                <a:cs typeface="Arial"/>
                <a:sym typeface="Arial"/>
              </a:rPr>
              <a:t>EVPN Standard RFC 8365 – Network Virtualization Overlay</a:t>
            </a:r>
            <a:endParaRPr sz="1600" dirty="0"/>
          </a:p>
          <a:p>
            <a:pPr marL="449199" lvl="1" indent="-236600" algn="l" rtl="0">
              <a:lnSpc>
                <a:spcPct val="90000"/>
              </a:lnSpc>
              <a:spcBef>
                <a:spcPts val="450"/>
              </a:spcBef>
              <a:spcAft>
                <a:spcPts val="0"/>
              </a:spcAft>
              <a:buSzPts val="1400"/>
              <a:buChar char="-"/>
            </a:pPr>
            <a:r>
              <a:rPr lang="en-US" sz="1400" dirty="0">
                <a:latin typeface="Arial"/>
                <a:ea typeface="Arial"/>
                <a:cs typeface="Arial"/>
                <a:sym typeface="Arial"/>
              </a:rPr>
              <a:t>Same EVPN control plane with IP (VXLAN) Data plane</a:t>
            </a:r>
            <a:endParaRPr dirty="0"/>
          </a:p>
          <a:p>
            <a:pPr marL="449199" lvl="1" indent="-141350" algn="l" rtl="0">
              <a:lnSpc>
                <a:spcPct val="90000"/>
              </a:lnSpc>
              <a:spcBef>
                <a:spcPts val="450"/>
              </a:spcBef>
              <a:spcAft>
                <a:spcPts val="0"/>
              </a:spcAft>
              <a:buSzPts val="1500"/>
              <a:buNone/>
            </a:pPr>
            <a:endParaRPr sz="1500" dirty="0"/>
          </a:p>
          <a:p>
            <a:pPr marL="449199" lvl="1" indent="-141350" algn="l" rtl="0">
              <a:lnSpc>
                <a:spcPct val="90000"/>
              </a:lnSpc>
              <a:spcBef>
                <a:spcPts val="450"/>
              </a:spcBef>
              <a:spcAft>
                <a:spcPts val="0"/>
              </a:spcAft>
              <a:buSzPts val="1500"/>
              <a:buNone/>
            </a:pPr>
            <a:endParaRPr dirty="0"/>
          </a:p>
          <a:p>
            <a:pPr marL="449199" lvl="1" indent="-141350" algn="l" rtl="0">
              <a:lnSpc>
                <a:spcPct val="90000"/>
              </a:lnSpc>
              <a:spcBef>
                <a:spcPts val="450"/>
              </a:spcBef>
              <a:spcAft>
                <a:spcPts val="0"/>
              </a:spcAft>
              <a:buSzPts val="1500"/>
              <a:buNone/>
            </a:pPr>
            <a:endParaRPr dirty="0"/>
          </a:p>
        </p:txBody>
      </p:sp>
      <p:sp>
        <p:nvSpPr>
          <p:cNvPr id="560" name="Google Shape;560;p75"/>
          <p:cNvSpPr/>
          <p:nvPr/>
        </p:nvSpPr>
        <p:spPr>
          <a:xfrm>
            <a:off x="1558581" y="3124349"/>
            <a:ext cx="5797576" cy="741512"/>
          </a:xfrm>
          <a:prstGeom prst="rect">
            <a:avLst/>
          </a:prstGeom>
          <a:solidFill>
            <a:srgbClr val="7F8FA9"/>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1" name="Google Shape;561;p75"/>
          <p:cNvSpPr/>
          <p:nvPr/>
        </p:nvSpPr>
        <p:spPr>
          <a:xfrm>
            <a:off x="2452440" y="3261355"/>
            <a:ext cx="1352897" cy="528525"/>
          </a:xfrm>
          <a:prstGeom prst="rect">
            <a:avLst/>
          </a:prstGeom>
          <a:solidFill>
            <a:srgbClr val="234F77"/>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2" name="Google Shape;562;p75"/>
          <p:cNvSpPr txBox="1"/>
          <p:nvPr/>
        </p:nvSpPr>
        <p:spPr>
          <a:xfrm>
            <a:off x="2452570" y="3280336"/>
            <a:ext cx="1250763"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FFFFFF"/>
                </a:solidFill>
                <a:latin typeface="Arial"/>
                <a:ea typeface="Arial"/>
                <a:cs typeface="Arial"/>
                <a:sym typeface="Arial"/>
              </a:rPr>
              <a:t>EVPN MP-BGP</a:t>
            </a:r>
            <a:endParaRPr dirty="0"/>
          </a:p>
          <a:p>
            <a:pPr marL="0" marR="0" lvl="0" indent="0" algn="ctr" rtl="0">
              <a:spcBef>
                <a:spcPts val="0"/>
              </a:spcBef>
              <a:spcAft>
                <a:spcPts val="0"/>
              </a:spcAft>
              <a:buNone/>
            </a:pPr>
            <a:r>
              <a:rPr lang="en-US" sz="1200" dirty="0">
                <a:solidFill>
                  <a:srgbClr val="FFFFFF"/>
                </a:solidFill>
                <a:latin typeface="Arial"/>
                <a:ea typeface="Arial"/>
                <a:cs typeface="Arial"/>
                <a:sym typeface="Arial"/>
              </a:rPr>
              <a:t>RFC 7432</a:t>
            </a:r>
            <a:endParaRPr sz="1200" dirty="0">
              <a:solidFill>
                <a:srgbClr val="FFFFFF"/>
              </a:solidFill>
              <a:latin typeface="Arial"/>
              <a:ea typeface="Arial"/>
              <a:cs typeface="Arial"/>
              <a:sym typeface="Arial"/>
            </a:endParaRPr>
          </a:p>
        </p:txBody>
      </p:sp>
      <p:sp>
        <p:nvSpPr>
          <p:cNvPr id="563" name="Google Shape;563;p75"/>
          <p:cNvSpPr txBox="1"/>
          <p:nvPr/>
        </p:nvSpPr>
        <p:spPr>
          <a:xfrm>
            <a:off x="1661123" y="3226899"/>
            <a:ext cx="763425"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FFFFFF"/>
                </a:solidFill>
                <a:latin typeface="Arial"/>
                <a:ea typeface="Arial"/>
                <a:cs typeface="Arial"/>
                <a:sym typeface="Arial"/>
              </a:rPr>
              <a:t>Control </a:t>
            </a:r>
            <a:endParaRPr dirty="0"/>
          </a:p>
          <a:p>
            <a:pPr marL="0" marR="0" lvl="0" indent="0" algn="l" rtl="0">
              <a:spcBef>
                <a:spcPts val="0"/>
              </a:spcBef>
              <a:spcAft>
                <a:spcPts val="0"/>
              </a:spcAft>
              <a:buNone/>
            </a:pPr>
            <a:r>
              <a:rPr lang="en-US" sz="1400" dirty="0">
                <a:solidFill>
                  <a:srgbClr val="FFFFFF"/>
                </a:solidFill>
                <a:latin typeface="Arial"/>
                <a:ea typeface="Arial"/>
                <a:cs typeface="Arial"/>
                <a:sym typeface="Arial"/>
              </a:rPr>
              <a:t>Plane</a:t>
            </a:r>
            <a:endParaRPr sz="1400" dirty="0">
              <a:solidFill>
                <a:srgbClr val="FFFFFF"/>
              </a:solidFill>
              <a:latin typeface="Arial"/>
              <a:ea typeface="Arial"/>
              <a:cs typeface="Arial"/>
              <a:sym typeface="Arial"/>
            </a:endParaRPr>
          </a:p>
        </p:txBody>
      </p:sp>
      <p:sp>
        <p:nvSpPr>
          <p:cNvPr id="564" name="Google Shape;564;p75"/>
          <p:cNvSpPr/>
          <p:nvPr/>
        </p:nvSpPr>
        <p:spPr>
          <a:xfrm>
            <a:off x="1553223" y="3947266"/>
            <a:ext cx="5797576" cy="741512"/>
          </a:xfrm>
          <a:prstGeom prst="rect">
            <a:avLst/>
          </a:prstGeom>
          <a:solidFill>
            <a:srgbClr val="7F8FA9"/>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5" name="Google Shape;565;p75"/>
          <p:cNvSpPr txBox="1"/>
          <p:nvPr/>
        </p:nvSpPr>
        <p:spPr>
          <a:xfrm>
            <a:off x="1726757" y="4089257"/>
            <a:ext cx="643851" cy="52322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dirty="0">
                <a:solidFill>
                  <a:srgbClr val="FFFFFF"/>
                </a:solidFill>
                <a:latin typeface="Arial"/>
                <a:ea typeface="Arial"/>
                <a:cs typeface="Arial"/>
                <a:sym typeface="Arial"/>
              </a:rPr>
              <a:t>Data </a:t>
            </a:r>
            <a:endParaRPr dirty="0"/>
          </a:p>
          <a:p>
            <a:pPr marL="0" marR="0" lvl="0" indent="0" algn="l" rtl="0">
              <a:spcBef>
                <a:spcPts val="0"/>
              </a:spcBef>
              <a:spcAft>
                <a:spcPts val="0"/>
              </a:spcAft>
              <a:buNone/>
            </a:pPr>
            <a:r>
              <a:rPr lang="en-US" sz="1400" dirty="0">
                <a:solidFill>
                  <a:srgbClr val="FFFFFF"/>
                </a:solidFill>
                <a:latin typeface="Arial"/>
                <a:ea typeface="Arial"/>
                <a:cs typeface="Arial"/>
                <a:sym typeface="Arial"/>
              </a:rPr>
              <a:t>Plane</a:t>
            </a:r>
            <a:endParaRPr sz="1400" dirty="0">
              <a:solidFill>
                <a:srgbClr val="FFFFFF"/>
              </a:solidFill>
              <a:latin typeface="Arial"/>
              <a:ea typeface="Arial"/>
              <a:cs typeface="Arial"/>
              <a:sym typeface="Arial"/>
            </a:endParaRPr>
          </a:p>
        </p:txBody>
      </p:sp>
      <p:sp>
        <p:nvSpPr>
          <p:cNvPr id="566" name="Google Shape;566;p75"/>
          <p:cNvSpPr/>
          <p:nvPr/>
        </p:nvSpPr>
        <p:spPr>
          <a:xfrm>
            <a:off x="2452440" y="4002482"/>
            <a:ext cx="1433059" cy="604891"/>
          </a:xfrm>
          <a:prstGeom prst="rect">
            <a:avLst/>
          </a:prstGeom>
          <a:solidFill>
            <a:srgbClr val="808080"/>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7" name="Google Shape;567;p75"/>
          <p:cNvSpPr/>
          <p:nvPr/>
        </p:nvSpPr>
        <p:spPr>
          <a:xfrm>
            <a:off x="4024654" y="3997113"/>
            <a:ext cx="1433059" cy="604891"/>
          </a:xfrm>
          <a:prstGeom prst="rect">
            <a:avLst/>
          </a:prstGeom>
          <a:solidFill>
            <a:srgbClr val="FF6600"/>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8" name="Google Shape;568;p75"/>
          <p:cNvSpPr/>
          <p:nvPr/>
        </p:nvSpPr>
        <p:spPr>
          <a:xfrm>
            <a:off x="5565316" y="3983856"/>
            <a:ext cx="1433059" cy="604891"/>
          </a:xfrm>
          <a:prstGeom prst="rect">
            <a:avLst/>
          </a:prstGeom>
          <a:solidFill>
            <a:srgbClr val="008000"/>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69" name="Google Shape;569;p75"/>
          <p:cNvSpPr txBox="1"/>
          <p:nvPr/>
        </p:nvSpPr>
        <p:spPr>
          <a:xfrm>
            <a:off x="2678656" y="4070960"/>
            <a:ext cx="886030"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FFFFFF"/>
                </a:solidFill>
                <a:latin typeface="Arial"/>
                <a:ea typeface="Arial"/>
                <a:cs typeface="Arial"/>
                <a:sym typeface="Arial"/>
              </a:rPr>
              <a:t>MPLS</a:t>
            </a:r>
            <a:endParaRPr dirty="0"/>
          </a:p>
          <a:p>
            <a:pPr marL="0" marR="0" lvl="0" indent="0" algn="ctr" rtl="0">
              <a:spcBef>
                <a:spcPts val="0"/>
              </a:spcBef>
              <a:spcAft>
                <a:spcPts val="0"/>
              </a:spcAft>
              <a:buNone/>
            </a:pPr>
            <a:r>
              <a:rPr lang="en-US" sz="1200" dirty="0">
                <a:solidFill>
                  <a:srgbClr val="FFFFFF"/>
                </a:solidFill>
                <a:latin typeface="Arial"/>
                <a:ea typeface="Arial"/>
                <a:cs typeface="Arial"/>
                <a:sym typeface="Arial"/>
              </a:rPr>
              <a:t>RFC 7432</a:t>
            </a:r>
            <a:endParaRPr sz="1200" dirty="0">
              <a:solidFill>
                <a:srgbClr val="FFFFFF"/>
              </a:solidFill>
              <a:latin typeface="Arial"/>
              <a:ea typeface="Arial"/>
              <a:cs typeface="Arial"/>
              <a:sym typeface="Arial"/>
            </a:endParaRPr>
          </a:p>
        </p:txBody>
      </p:sp>
      <p:sp>
        <p:nvSpPr>
          <p:cNvPr id="570" name="Google Shape;570;p75"/>
          <p:cNvSpPr txBox="1"/>
          <p:nvPr/>
        </p:nvSpPr>
        <p:spPr>
          <a:xfrm>
            <a:off x="5493042" y="3988372"/>
            <a:ext cx="1587038" cy="98488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rgbClr val="FFFFFF"/>
                </a:solidFill>
                <a:latin typeface="Arial"/>
                <a:ea typeface="Arial"/>
                <a:cs typeface="Arial"/>
                <a:sym typeface="Arial"/>
              </a:rPr>
              <a:t>Network Virtualization Overlay (NVO)</a:t>
            </a:r>
            <a:endParaRPr dirty="0"/>
          </a:p>
          <a:p>
            <a:pPr marL="0" marR="0" lvl="0" indent="0" algn="ctr" rtl="0">
              <a:spcBef>
                <a:spcPts val="0"/>
              </a:spcBef>
              <a:spcAft>
                <a:spcPts val="0"/>
              </a:spcAft>
              <a:buNone/>
            </a:pPr>
            <a:r>
              <a:rPr lang="en-US" sz="800" dirty="0">
                <a:solidFill>
                  <a:srgbClr val="FFFFFF"/>
                </a:solidFill>
                <a:latin typeface="Arial"/>
                <a:ea typeface="Arial"/>
                <a:cs typeface="Arial"/>
                <a:sym typeface="Arial"/>
              </a:rPr>
              <a:t>NVGRE, VXLAN, Implore</a:t>
            </a:r>
            <a:endParaRPr sz="800" dirty="0">
              <a:solidFill>
                <a:srgbClr val="FFFFFF"/>
              </a:solidFill>
              <a:latin typeface="Arial"/>
              <a:ea typeface="Arial"/>
              <a:cs typeface="Arial"/>
              <a:sym typeface="Arial"/>
            </a:endParaRPr>
          </a:p>
          <a:p>
            <a:pPr marL="0" marR="0" lvl="2" indent="0" algn="ctr" rtl="0">
              <a:spcBef>
                <a:spcPts val="0"/>
              </a:spcBef>
              <a:spcAft>
                <a:spcPts val="0"/>
              </a:spcAft>
              <a:buNone/>
            </a:pPr>
            <a:r>
              <a:rPr lang="en-US" sz="1000" b="1" i="0" u="none" strike="noStrike" cap="none" dirty="0">
                <a:solidFill>
                  <a:srgbClr val="FFFFFF"/>
                </a:solidFill>
                <a:latin typeface="Arial"/>
                <a:ea typeface="Arial"/>
                <a:cs typeface="Arial"/>
                <a:sym typeface="Arial"/>
              </a:rPr>
              <a:t>RFC8365</a:t>
            </a:r>
            <a:endParaRPr sz="1000" b="1"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1200" dirty="0">
              <a:solidFill>
                <a:srgbClr val="000000"/>
              </a:solidFill>
              <a:latin typeface="Arial"/>
              <a:ea typeface="Arial"/>
              <a:cs typeface="Arial"/>
              <a:sym typeface="Arial"/>
            </a:endParaRPr>
          </a:p>
          <a:p>
            <a:pPr marL="0" marR="0" lvl="0" indent="0" algn="ctr" rtl="0">
              <a:spcBef>
                <a:spcPts val="0"/>
              </a:spcBef>
              <a:spcAft>
                <a:spcPts val="0"/>
              </a:spcAft>
              <a:buNone/>
            </a:pPr>
            <a:endParaRPr sz="1200" dirty="0">
              <a:solidFill>
                <a:srgbClr val="000000"/>
              </a:solidFill>
              <a:latin typeface="Arial"/>
              <a:ea typeface="Arial"/>
              <a:cs typeface="Arial"/>
              <a:sym typeface="Arial"/>
            </a:endParaRPr>
          </a:p>
        </p:txBody>
      </p:sp>
      <p:sp>
        <p:nvSpPr>
          <p:cNvPr id="571" name="Google Shape;571;p75"/>
          <p:cNvSpPr txBox="1"/>
          <p:nvPr/>
        </p:nvSpPr>
        <p:spPr>
          <a:xfrm>
            <a:off x="3949552" y="4044443"/>
            <a:ext cx="1587038" cy="83099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b="1" dirty="0">
                <a:solidFill>
                  <a:srgbClr val="FFFFFF"/>
                </a:solidFill>
                <a:latin typeface="Arial"/>
                <a:ea typeface="Arial"/>
                <a:cs typeface="Arial"/>
                <a:sym typeface="Arial"/>
              </a:rPr>
              <a:t>Provider Backbone Bridging (PBB)</a:t>
            </a:r>
            <a:endParaRPr dirty="0"/>
          </a:p>
          <a:p>
            <a:pPr marL="0" marR="0" lvl="2" indent="0" algn="ctr" rtl="0">
              <a:spcBef>
                <a:spcPts val="0"/>
              </a:spcBef>
              <a:spcAft>
                <a:spcPts val="0"/>
              </a:spcAft>
              <a:buNone/>
            </a:pPr>
            <a:r>
              <a:rPr lang="en-US" sz="800" b="0" i="0" u="none" strike="noStrike" cap="none" dirty="0">
                <a:solidFill>
                  <a:srgbClr val="FFFFFF"/>
                </a:solidFill>
                <a:latin typeface="Arial"/>
                <a:ea typeface="Arial"/>
                <a:cs typeface="Arial"/>
                <a:sym typeface="Arial"/>
              </a:rPr>
              <a:t>Draft-ietfl-l2evpn-pbb-evpn</a:t>
            </a:r>
            <a:endParaRPr sz="800" b="0" i="0" u="none" strike="noStrike" cap="none" dirty="0">
              <a:solidFill>
                <a:srgbClr val="FFFFFF"/>
              </a:solidFill>
              <a:latin typeface="Arial"/>
              <a:ea typeface="Arial"/>
              <a:cs typeface="Arial"/>
              <a:sym typeface="Arial"/>
            </a:endParaRPr>
          </a:p>
          <a:p>
            <a:pPr marL="0" marR="0" lvl="0" indent="0" algn="ctr" rtl="0">
              <a:spcBef>
                <a:spcPts val="0"/>
              </a:spcBef>
              <a:spcAft>
                <a:spcPts val="0"/>
              </a:spcAft>
              <a:buNone/>
            </a:pPr>
            <a:endParaRPr sz="1200" dirty="0">
              <a:solidFill>
                <a:srgbClr val="000000"/>
              </a:solidFill>
              <a:latin typeface="Arial"/>
              <a:ea typeface="Arial"/>
              <a:cs typeface="Arial"/>
              <a:sym typeface="Arial"/>
            </a:endParaRPr>
          </a:p>
          <a:p>
            <a:pPr marL="0" marR="0" lvl="0" indent="0" algn="ctr" rtl="0">
              <a:spcBef>
                <a:spcPts val="0"/>
              </a:spcBef>
              <a:spcAft>
                <a:spcPts val="0"/>
              </a:spcAft>
              <a:buNone/>
            </a:pPr>
            <a:endParaRPr sz="1200" dirty="0">
              <a:solidFill>
                <a:srgbClr val="000000"/>
              </a:solidFill>
              <a:latin typeface="Arial"/>
              <a:ea typeface="Arial"/>
              <a:cs typeface="Arial"/>
              <a:sym typeface="Arial"/>
            </a:endParaRPr>
          </a:p>
        </p:txBody>
      </p:sp>
      <p:sp>
        <p:nvSpPr>
          <p:cNvPr id="572" name="Google Shape;572;p75"/>
          <p:cNvSpPr/>
          <p:nvPr/>
        </p:nvSpPr>
        <p:spPr>
          <a:xfrm>
            <a:off x="4011167" y="3261146"/>
            <a:ext cx="1352897" cy="528525"/>
          </a:xfrm>
          <a:prstGeom prst="rect">
            <a:avLst/>
          </a:prstGeom>
          <a:solidFill>
            <a:srgbClr val="234F77"/>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73" name="Google Shape;573;p75"/>
          <p:cNvSpPr txBox="1"/>
          <p:nvPr/>
        </p:nvSpPr>
        <p:spPr>
          <a:xfrm>
            <a:off x="4086688" y="3280127"/>
            <a:ext cx="1099981"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FFFFFF"/>
                </a:solidFill>
                <a:latin typeface="Arial"/>
                <a:ea typeface="Arial"/>
                <a:cs typeface="Arial"/>
                <a:sym typeface="Arial"/>
              </a:rPr>
              <a:t>EVPN VPWS</a:t>
            </a:r>
            <a:endParaRPr dirty="0"/>
          </a:p>
          <a:p>
            <a:pPr marL="0" marR="0" lvl="0" indent="0" algn="ctr" rtl="0">
              <a:spcBef>
                <a:spcPts val="0"/>
              </a:spcBef>
              <a:spcAft>
                <a:spcPts val="0"/>
              </a:spcAft>
              <a:buNone/>
            </a:pPr>
            <a:r>
              <a:rPr lang="en-US" sz="1200" dirty="0">
                <a:solidFill>
                  <a:srgbClr val="FFFFFF"/>
                </a:solidFill>
                <a:latin typeface="Arial"/>
                <a:ea typeface="Arial"/>
                <a:cs typeface="Arial"/>
                <a:sym typeface="Arial"/>
              </a:rPr>
              <a:t>RFC 8214</a:t>
            </a:r>
            <a:endParaRPr sz="1200" dirty="0">
              <a:solidFill>
                <a:srgbClr val="FFFFFF"/>
              </a:solidFill>
              <a:latin typeface="Arial"/>
              <a:ea typeface="Arial"/>
              <a:cs typeface="Arial"/>
              <a:sym typeface="Arial"/>
            </a:endParaRPr>
          </a:p>
        </p:txBody>
      </p:sp>
      <p:sp>
        <p:nvSpPr>
          <p:cNvPr id="574" name="Google Shape;574;p75"/>
          <p:cNvSpPr/>
          <p:nvPr/>
        </p:nvSpPr>
        <p:spPr>
          <a:xfrm>
            <a:off x="5631621" y="3261146"/>
            <a:ext cx="1352897" cy="528525"/>
          </a:xfrm>
          <a:prstGeom prst="rect">
            <a:avLst/>
          </a:prstGeom>
          <a:solidFill>
            <a:srgbClr val="234F77"/>
          </a:solidFill>
          <a:ln w="12700"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orbel"/>
              <a:ea typeface="Corbel"/>
              <a:cs typeface="Corbel"/>
              <a:sym typeface="Corbel"/>
            </a:endParaRPr>
          </a:p>
        </p:txBody>
      </p:sp>
      <p:sp>
        <p:nvSpPr>
          <p:cNvPr id="575" name="Google Shape;575;p75"/>
          <p:cNvSpPr txBox="1"/>
          <p:nvPr/>
        </p:nvSpPr>
        <p:spPr>
          <a:xfrm>
            <a:off x="5565316" y="3318386"/>
            <a:ext cx="1470274" cy="38472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rgbClr val="FFFFFF"/>
                </a:solidFill>
                <a:latin typeface="Arial"/>
                <a:ea typeface="Arial"/>
                <a:cs typeface="Arial"/>
                <a:sym typeface="Arial"/>
              </a:rPr>
              <a:t>EVPN VPWS-FXC</a:t>
            </a:r>
            <a:endParaRPr dirty="0"/>
          </a:p>
          <a:p>
            <a:pPr marL="0" marR="0" lvl="2" indent="0" algn="ctr" rtl="0">
              <a:spcBef>
                <a:spcPts val="0"/>
              </a:spcBef>
              <a:spcAft>
                <a:spcPts val="0"/>
              </a:spcAft>
              <a:buNone/>
            </a:pPr>
            <a:r>
              <a:rPr lang="en-US" sz="700" b="0" i="0" u="none" strike="noStrike" cap="none" dirty="0">
                <a:solidFill>
                  <a:srgbClr val="FFFFFF"/>
                </a:solidFill>
                <a:latin typeface="Arial"/>
                <a:ea typeface="Arial"/>
                <a:cs typeface="Arial"/>
                <a:sym typeface="Arial"/>
              </a:rPr>
              <a:t>draft-ietf-bess-evpn-vpws-fxc-00</a:t>
            </a:r>
            <a:endParaRPr sz="700" b="0" i="0" u="none" strike="noStrike" cap="none" dirty="0">
              <a:solidFill>
                <a:srgbClr val="FFFFFF"/>
              </a:solidFill>
              <a:latin typeface="Arial"/>
              <a:ea typeface="Arial"/>
              <a:cs typeface="Arial"/>
              <a:sym typeface="Arial"/>
            </a:endParaRPr>
          </a:p>
        </p:txBody>
      </p:sp>
      <p:sp>
        <p:nvSpPr>
          <p:cNvPr id="576" name="Google Shape;576;p75"/>
          <p:cNvSpPr/>
          <p:nvPr/>
        </p:nvSpPr>
        <p:spPr>
          <a:xfrm>
            <a:off x="3933556" y="3173087"/>
            <a:ext cx="1502386" cy="698133"/>
          </a:xfrm>
          <a:prstGeom prst="roundRect">
            <a:avLst>
              <a:gd name="adj" fmla="val 16667"/>
            </a:avLst>
          </a:prstGeom>
          <a:noFill/>
          <a:ln w="539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rgbClr val="FFFFFE"/>
              </a:solidFill>
              <a:latin typeface="Gill Sans"/>
              <a:ea typeface="Gill Sans"/>
              <a:cs typeface="Gill Sans"/>
              <a:sym typeface="Gill Sans"/>
            </a:endParaRPr>
          </a:p>
        </p:txBody>
      </p:sp>
      <p:sp>
        <p:nvSpPr>
          <p:cNvPr id="577" name="Google Shape;577;p75"/>
          <p:cNvSpPr/>
          <p:nvPr/>
        </p:nvSpPr>
        <p:spPr>
          <a:xfrm>
            <a:off x="5549260" y="3149597"/>
            <a:ext cx="1502386" cy="698133"/>
          </a:xfrm>
          <a:prstGeom prst="roundRect">
            <a:avLst>
              <a:gd name="adj" fmla="val 16667"/>
            </a:avLst>
          </a:prstGeom>
          <a:noFill/>
          <a:ln w="539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rgbClr val="FFFFFE"/>
              </a:solidFill>
              <a:latin typeface="Gill Sans"/>
              <a:ea typeface="Gill Sans"/>
              <a:cs typeface="Gill Sans"/>
              <a:sym typeface="Gill Sans"/>
            </a:endParaRPr>
          </a:p>
        </p:txBody>
      </p:sp>
      <p:sp>
        <p:nvSpPr>
          <p:cNvPr id="578" name="Google Shape;578;p75"/>
          <p:cNvSpPr/>
          <p:nvPr/>
        </p:nvSpPr>
        <p:spPr>
          <a:xfrm>
            <a:off x="2370608" y="3945368"/>
            <a:ext cx="1597805" cy="698133"/>
          </a:xfrm>
          <a:prstGeom prst="roundRect">
            <a:avLst>
              <a:gd name="adj" fmla="val 16667"/>
            </a:avLst>
          </a:prstGeom>
          <a:noFill/>
          <a:ln w="53975" cap="flat" cmpd="sng">
            <a:solidFill>
              <a:srgbClr val="FF0000"/>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2200" dirty="0">
              <a:solidFill>
                <a:srgbClr val="FFFFFE"/>
              </a:solidFill>
              <a:latin typeface="Gill Sans"/>
              <a:ea typeface="Gill Sans"/>
              <a:cs typeface="Gill Sans"/>
              <a:sym typeface="Gill Sans"/>
            </a:endParaRPr>
          </a:p>
        </p:txBody>
      </p:sp>
    </p:spTree>
    <p:extLst>
      <p:ext uri="{BB962C8B-B14F-4D97-AF65-F5344CB8AC3E}">
        <p14:creationId xmlns:p14="http://schemas.microsoft.com/office/powerpoint/2010/main" val="609941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76"/>
          <p:cNvSpPr txBox="1">
            <a:spLocks noGrp="1"/>
          </p:cNvSpPr>
          <p:nvPr>
            <p:ph type="title"/>
          </p:nvPr>
        </p:nvSpPr>
        <p:spPr>
          <a:xfrm>
            <a:off x="551606" y="222127"/>
            <a:ext cx="8229600" cy="650015"/>
          </a:xfrm>
          <a:prstGeom prst="rect">
            <a:avLst/>
          </a:prstGeom>
          <a:noFill/>
          <a:ln>
            <a:noFill/>
          </a:ln>
        </p:spPr>
        <p:txBody>
          <a:bodyPr spcFirstLastPara="1" wrap="square" lIns="97600" tIns="48800" rIns="97600" bIns="48800" anchor="t" anchorCtr="0">
            <a:noAutofit/>
          </a:bodyPr>
          <a:lstStyle/>
          <a:p>
            <a:pPr marL="0" lvl="0" indent="0" algn="l" rtl="0">
              <a:spcBef>
                <a:spcPts val="0"/>
              </a:spcBef>
              <a:spcAft>
                <a:spcPts val="0"/>
              </a:spcAft>
              <a:buClr>
                <a:srgbClr val="141313"/>
              </a:buClr>
              <a:buSzPts val="2500"/>
              <a:buFont typeface="Helvetica Neue"/>
              <a:buNone/>
            </a:pPr>
            <a:r>
              <a:rPr lang="en-US" dirty="0"/>
              <a:t>Benefits of EVPN VPWS Services vs LDP</a:t>
            </a:r>
            <a:endParaRPr dirty="0"/>
          </a:p>
        </p:txBody>
      </p:sp>
      <p:sp>
        <p:nvSpPr>
          <p:cNvPr id="584" name="Google Shape;584;p76"/>
          <p:cNvSpPr txBox="1">
            <a:spLocks noGrp="1"/>
          </p:cNvSpPr>
          <p:nvPr>
            <p:ph type="sldNum" idx="12"/>
          </p:nvPr>
        </p:nvSpPr>
        <p:spPr>
          <a:xfrm>
            <a:off x="159543" y="4869663"/>
            <a:ext cx="788821" cy="273845"/>
          </a:xfrm>
          <a:prstGeom prst="rect">
            <a:avLst/>
          </a:prstGeom>
          <a:noFill/>
          <a:ln>
            <a:noFill/>
          </a:ln>
        </p:spPr>
        <p:txBody>
          <a:bodyPr spcFirstLastPara="1" wrap="square" lIns="97600" tIns="48800" rIns="97600" bIns="48800" anchor="ctr" anchorCtr="0">
            <a:noAutofit/>
          </a:bodyPr>
          <a:lstStyle/>
          <a:p>
            <a:pPr marL="0" lvl="0" indent="0" algn="l" rtl="0">
              <a:spcBef>
                <a:spcPts val="0"/>
              </a:spcBef>
              <a:spcAft>
                <a:spcPts val="0"/>
              </a:spcAft>
              <a:buNone/>
            </a:pPr>
            <a:fld id="{00000000-1234-1234-1234-123412341234}" type="slidenum">
              <a:rPr lang="en-US">
                <a:solidFill>
                  <a:srgbClr val="FFFFFE"/>
                </a:solidFill>
              </a:rPr>
              <a:t>9</a:t>
            </a:fld>
            <a:endParaRPr dirty="0">
              <a:solidFill>
                <a:srgbClr val="FFFFFE"/>
              </a:solidFill>
            </a:endParaRPr>
          </a:p>
        </p:txBody>
      </p:sp>
      <p:pic>
        <p:nvPicPr>
          <p:cNvPr id="585" name="Google Shape;585;p76"/>
          <p:cNvPicPr preferRelativeResize="0"/>
          <p:nvPr/>
        </p:nvPicPr>
        <p:blipFill rotWithShape="1">
          <a:blip r:embed="rId3">
            <a:alphaModFix/>
          </a:blip>
          <a:srcRect/>
          <a:stretch/>
        </p:blipFill>
        <p:spPr>
          <a:xfrm>
            <a:off x="5790784" y="2588697"/>
            <a:ext cx="754195" cy="205280"/>
          </a:xfrm>
          <a:prstGeom prst="rect">
            <a:avLst/>
          </a:prstGeom>
          <a:noFill/>
          <a:ln>
            <a:noFill/>
          </a:ln>
        </p:spPr>
      </p:pic>
      <p:sp>
        <p:nvSpPr>
          <p:cNvPr id="586" name="Google Shape;586;p76"/>
          <p:cNvSpPr/>
          <p:nvPr/>
        </p:nvSpPr>
        <p:spPr>
          <a:xfrm>
            <a:off x="5998029" y="2664676"/>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587" name="Google Shape;587;p76"/>
          <p:cNvCxnSpPr/>
          <p:nvPr/>
        </p:nvCxnSpPr>
        <p:spPr>
          <a:xfrm rot="10800000">
            <a:off x="7193910" y="2915033"/>
            <a:ext cx="27818" cy="663331"/>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cxnSp>
        <p:nvCxnSpPr>
          <p:cNvPr id="588" name="Google Shape;588;p76"/>
          <p:cNvCxnSpPr/>
          <p:nvPr/>
        </p:nvCxnSpPr>
        <p:spPr>
          <a:xfrm rot="10800000" flipH="1">
            <a:off x="7221728" y="2891524"/>
            <a:ext cx="897508" cy="686840"/>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pic>
        <p:nvPicPr>
          <p:cNvPr id="589" name="Google Shape;589;p76"/>
          <p:cNvPicPr preferRelativeResize="0"/>
          <p:nvPr/>
        </p:nvPicPr>
        <p:blipFill rotWithShape="1">
          <a:blip r:embed="rId3">
            <a:alphaModFix/>
          </a:blip>
          <a:srcRect/>
          <a:stretch/>
        </p:blipFill>
        <p:spPr>
          <a:xfrm>
            <a:off x="6844484" y="2536797"/>
            <a:ext cx="754195" cy="258826"/>
          </a:xfrm>
          <a:prstGeom prst="rect">
            <a:avLst/>
          </a:prstGeom>
          <a:noFill/>
          <a:ln>
            <a:noFill/>
          </a:ln>
        </p:spPr>
      </p:pic>
      <p:pic>
        <p:nvPicPr>
          <p:cNvPr id="590" name="Google Shape;590;p76"/>
          <p:cNvPicPr preferRelativeResize="0"/>
          <p:nvPr/>
        </p:nvPicPr>
        <p:blipFill rotWithShape="1">
          <a:blip r:embed="rId3">
            <a:alphaModFix/>
          </a:blip>
          <a:srcRect/>
          <a:stretch/>
        </p:blipFill>
        <p:spPr>
          <a:xfrm>
            <a:off x="7731969" y="2542136"/>
            <a:ext cx="754195" cy="258826"/>
          </a:xfrm>
          <a:prstGeom prst="rect">
            <a:avLst/>
          </a:prstGeom>
          <a:noFill/>
          <a:ln>
            <a:noFill/>
          </a:ln>
        </p:spPr>
      </p:pic>
      <p:sp>
        <p:nvSpPr>
          <p:cNvPr id="591" name="Google Shape;591;p76"/>
          <p:cNvSpPr/>
          <p:nvPr/>
        </p:nvSpPr>
        <p:spPr>
          <a:xfrm>
            <a:off x="6872198" y="2439449"/>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592" name="Google Shape;592;p76"/>
          <p:cNvSpPr/>
          <p:nvPr/>
        </p:nvSpPr>
        <p:spPr>
          <a:xfrm>
            <a:off x="8024580" y="2607540"/>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sp>
        <p:nvSpPr>
          <p:cNvPr id="593" name="Google Shape;593;p76"/>
          <p:cNvSpPr/>
          <p:nvPr/>
        </p:nvSpPr>
        <p:spPr>
          <a:xfrm>
            <a:off x="7024321" y="2631049"/>
            <a:ext cx="339178" cy="283984"/>
          </a:xfrm>
          <a:prstGeom prst="ellipse">
            <a:avLst/>
          </a:prstGeom>
          <a:solidFill>
            <a:srgbClr val="234F77"/>
          </a:solidFill>
          <a:ln w="9525" cap="flat" cmpd="sng">
            <a:solidFill>
              <a:srgbClr val="FFFFFF"/>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pic>
        <p:nvPicPr>
          <p:cNvPr id="594" name="Google Shape;594;p76"/>
          <p:cNvPicPr preferRelativeResize="0"/>
          <p:nvPr/>
        </p:nvPicPr>
        <p:blipFill rotWithShape="1">
          <a:blip r:embed="rId4">
            <a:alphaModFix/>
          </a:blip>
          <a:srcRect/>
          <a:stretch/>
        </p:blipFill>
        <p:spPr>
          <a:xfrm>
            <a:off x="7008339" y="3583068"/>
            <a:ext cx="410796" cy="237668"/>
          </a:xfrm>
          <a:prstGeom prst="rect">
            <a:avLst/>
          </a:prstGeom>
          <a:noFill/>
          <a:ln>
            <a:noFill/>
          </a:ln>
        </p:spPr>
      </p:pic>
      <p:sp>
        <p:nvSpPr>
          <p:cNvPr id="595" name="Google Shape;595;p76"/>
          <p:cNvSpPr/>
          <p:nvPr/>
        </p:nvSpPr>
        <p:spPr>
          <a:xfrm>
            <a:off x="7771751" y="2422582"/>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Active-PE</a:t>
            </a:r>
            <a:endParaRPr sz="700" dirty="0">
              <a:solidFill>
                <a:srgbClr val="FFFFFF"/>
              </a:solidFill>
              <a:latin typeface="Gill Sans"/>
              <a:ea typeface="Gill Sans"/>
              <a:cs typeface="Gill Sans"/>
              <a:sym typeface="Gill Sans"/>
            </a:endParaRPr>
          </a:p>
        </p:txBody>
      </p:sp>
      <p:sp>
        <p:nvSpPr>
          <p:cNvPr id="596" name="Google Shape;596;p76"/>
          <p:cNvSpPr txBox="1"/>
          <p:nvPr/>
        </p:nvSpPr>
        <p:spPr>
          <a:xfrm>
            <a:off x="6878122" y="3001893"/>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597" name="Google Shape;597;p76"/>
          <p:cNvSpPr txBox="1"/>
          <p:nvPr/>
        </p:nvSpPr>
        <p:spPr>
          <a:xfrm>
            <a:off x="8037450" y="2651793"/>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598" name="Google Shape;598;p76"/>
          <p:cNvSpPr/>
          <p:nvPr/>
        </p:nvSpPr>
        <p:spPr>
          <a:xfrm>
            <a:off x="5818498" y="2436533"/>
            <a:ext cx="710019" cy="209365"/>
          </a:xfrm>
          <a:prstGeom prst="roundRect">
            <a:avLst>
              <a:gd name="adj" fmla="val 16667"/>
            </a:avLst>
          </a:prstGeom>
          <a:solidFill>
            <a:srgbClr val="234F77">
              <a:alpha val="64705"/>
            </a:srgbClr>
          </a:solidFill>
          <a:ln w="25400" cap="flat" cmpd="sng">
            <a:solidFill>
              <a:srgbClr val="008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700" dirty="0">
                <a:solidFill>
                  <a:srgbClr val="FFFFFF"/>
                </a:solidFill>
                <a:latin typeface="Gill Sans"/>
                <a:ea typeface="Gill Sans"/>
                <a:cs typeface="Gill Sans"/>
                <a:sym typeface="Gill Sans"/>
              </a:rPr>
              <a:t>Active- PE</a:t>
            </a:r>
            <a:endParaRPr sz="700" dirty="0">
              <a:solidFill>
                <a:srgbClr val="FFFFFF"/>
              </a:solidFill>
              <a:latin typeface="Gill Sans"/>
              <a:ea typeface="Gill Sans"/>
              <a:cs typeface="Gill Sans"/>
              <a:sym typeface="Gill Sans"/>
            </a:endParaRPr>
          </a:p>
        </p:txBody>
      </p:sp>
      <p:sp>
        <p:nvSpPr>
          <p:cNvPr id="599" name="Google Shape;599;p76"/>
          <p:cNvSpPr txBox="1"/>
          <p:nvPr/>
        </p:nvSpPr>
        <p:spPr>
          <a:xfrm>
            <a:off x="5998028" y="2688331"/>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cxnSp>
        <p:nvCxnSpPr>
          <p:cNvPr id="600" name="Google Shape;600;p76"/>
          <p:cNvCxnSpPr/>
          <p:nvPr/>
        </p:nvCxnSpPr>
        <p:spPr>
          <a:xfrm rot="10800000">
            <a:off x="6167618" y="2948660"/>
            <a:ext cx="1054110" cy="629704"/>
          </a:xfrm>
          <a:prstGeom prst="straightConnector1">
            <a:avLst/>
          </a:prstGeom>
          <a:noFill/>
          <a:ln w="19050" cap="flat" cmpd="sng">
            <a:solidFill>
              <a:srgbClr val="87BD69"/>
            </a:solidFill>
            <a:prstDash val="solid"/>
            <a:round/>
            <a:headEnd type="none" w="sm" len="sm"/>
            <a:tailEnd type="none" w="sm" len="sm"/>
          </a:ln>
          <a:effectLst>
            <a:outerShdw blurRad="40000" dist="20000" dir="5400000" rotWithShape="0">
              <a:srgbClr val="000000">
                <a:alpha val="37647"/>
              </a:srgbClr>
            </a:outerShdw>
          </a:effectLst>
        </p:spPr>
      </p:cxnSp>
      <p:sp>
        <p:nvSpPr>
          <p:cNvPr id="601" name="Google Shape;601;p76"/>
          <p:cNvSpPr txBox="1"/>
          <p:nvPr/>
        </p:nvSpPr>
        <p:spPr>
          <a:xfrm>
            <a:off x="7018460" y="2658011"/>
            <a:ext cx="351378"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800" dirty="0">
                <a:solidFill>
                  <a:srgbClr val="FFFFFF"/>
                </a:solidFill>
                <a:latin typeface="Tahoma"/>
                <a:ea typeface="Tahoma"/>
                <a:cs typeface="Tahoma"/>
                <a:sym typeface="Tahoma"/>
              </a:rPr>
              <a:t>EVI</a:t>
            </a:r>
            <a:endParaRPr sz="800" dirty="0">
              <a:solidFill>
                <a:srgbClr val="FFFFFF"/>
              </a:solidFill>
              <a:latin typeface="Tahoma"/>
              <a:ea typeface="Tahoma"/>
              <a:cs typeface="Tahoma"/>
              <a:sym typeface="Tahoma"/>
            </a:endParaRPr>
          </a:p>
        </p:txBody>
      </p:sp>
      <p:sp>
        <p:nvSpPr>
          <p:cNvPr id="602" name="Google Shape;602;p76"/>
          <p:cNvSpPr txBox="1"/>
          <p:nvPr/>
        </p:nvSpPr>
        <p:spPr>
          <a:xfrm>
            <a:off x="6133258" y="3864678"/>
            <a:ext cx="2170274" cy="27699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200" dirty="0">
                <a:solidFill>
                  <a:schemeClr val="tx1"/>
                </a:solidFill>
                <a:latin typeface="Tahoma"/>
                <a:ea typeface="Tahoma"/>
                <a:cs typeface="Tahoma"/>
                <a:sym typeface="Tahoma"/>
              </a:rPr>
              <a:t>Multi-node Active-Active Site </a:t>
            </a:r>
            <a:endParaRPr sz="1200" dirty="0">
              <a:solidFill>
                <a:schemeClr val="tx1"/>
              </a:solidFill>
              <a:latin typeface="Tahoma"/>
              <a:ea typeface="Tahoma"/>
              <a:cs typeface="Tahoma"/>
              <a:sym typeface="Tahoma"/>
            </a:endParaRPr>
          </a:p>
        </p:txBody>
      </p:sp>
      <p:pic>
        <p:nvPicPr>
          <p:cNvPr id="603" name="Google Shape;603;p76"/>
          <p:cNvPicPr preferRelativeResize="0"/>
          <p:nvPr/>
        </p:nvPicPr>
        <p:blipFill rotWithShape="1">
          <a:blip r:embed="rId5">
            <a:alphaModFix/>
          </a:blip>
          <a:srcRect/>
          <a:stretch/>
        </p:blipFill>
        <p:spPr>
          <a:xfrm>
            <a:off x="5998028" y="1080880"/>
            <a:ext cx="2272921" cy="1051795"/>
          </a:xfrm>
          <a:prstGeom prst="rect">
            <a:avLst/>
          </a:prstGeom>
          <a:noFill/>
          <a:ln>
            <a:noFill/>
          </a:ln>
        </p:spPr>
      </p:pic>
      <p:sp>
        <p:nvSpPr>
          <p:cNvPr id="604" name="Google Shape;604;p76"/>
          <p:cNvSpPr txBox="1"/>
          <p:nvPr/>
        </p:nvSpPr>
        <p:spPr>
          <a:xfrm>
            <a:off x="5996717" y="1356772"/>
            <a:ext cx="2122519" cy="707886"/>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dirty="0">
                <a:solidFill>
                  <a:srgbClr val="163058"/>
                </a:solidFill>
                <a:latin typeface="Helvetica Neue"/>
                <a:ea typeface="Helvetica Neue"/>
                <a:cs typeface="Helvetica Neue"/>
                <a:sym typeface="Helvetica Neue"/>
              </a:rPr>
              <a:t>MPLS CORE</a:t>
            </a:r>
            <a:r>
              <a:rPr lang="en-US" sz="1400" dirty="0">
                <a:solidFill>
                  <a:srgbClr val="163058"/>
                </a:solidFill>
                <a:latin typeface="Helvetica Neue"/>
                <a:ea typeface="Helvetica Neue"/>
                <a:cs typeface="Helvetica Neue"/>
                <a:sym typeface="Helvetica Neue"/>
              </a:rPr>
              <a:t> </a:t>
            </a:r>
            <a:endParaRPr sz="1400" dirty="0">
              <a:solidFill>
                <a:srgbClr val="163058"/>
              </a:solidFill>
              <a:latin typeface="Helvetica Neue"/>
              <a:ea typeface="Helvetica Neue"/>
              <a:cs typeface="Helvetica Neue"/>
              <a:sym typeface="Helvetica Neue"/>
            </a:endParaRPr>
          </a:p>
          <a:p>
            <a:pPr marL="0" marR="0" lvl="0" indent="0" algn="ctr" rtl="0">
              <a:spcBef>
                <a:spcPts val="0"/>
              </a:spcBef>
              <a:spcAft>
                <a:spcPts val="0"/>
              </a:spcAft>
              <a:buNone/>
            </a:pPr>
            <a:r>
              <a:rPr lang="en-US" sz="1200" dirty="0">
                <a:solidFill>
                  <a:srgbClr val="163058"/>
                </a:solidFill>
                <a:latin typeface="Helvetica Neue"/>
                <a:ea typeface="Helvetica Neue"/>
                <a:cs typeface="Helvetica Neue"/>
                <a:sym typeface="Helvetica Neue"/>
              </a:rPr>
              <a:t>LDP/ISIS-SR/BGP-SR</a:t>
            </a:r>
            <a:endParaRPr sz="1200" dirty="0">
              <a:solidFill>
                <a:srgbClr val="163058"/>
              </a:solidFill>
              <a:latin typeface="Helvetica Neue"/>
              <a:ea typeface="Helvetica Neue"/>
              <a:cs typeface="Helvetica Neue"/>
              <a:sym typeface="Helvetica Neue"/>
            </a:endParaRPr>
          </a:p>
        </p:txBody>
      </p:sp>
      <p:sp>
        <p:nvSpPr>
          <p:cNvPr id="605" name="Google Shape;605;p76"/>
          <p:cNvSpPr/>
          <p:nvPr/>
        </p:nvSpPr>
        <p:spPr>
          <a:xfrm>
            <a:off x="5817632" y="3570798"/>
            <a:ext cx="985780" cy="209365"/>
          </a:xfrm>
          <a:prstGeom prst="roundRect">
            <a:avLst>
              <a:gd name="adj" fmla="val 16667"/>
            </a:avLst>
          </a:prstGeom>
          <a:noFill/>
          <a:ln w="25400" cap="flat" cmpd="sng">
            <a:solidFill>
              <a:schemeClr val="tx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700"/>
              <a:buFont typeface="Gill Sans"/>
              <a:buNone/>
            </a:pPr>
            <a:r>
              <a:rPr lang="en-US" sz="700" b="0" i="0" u="none" strike="noStrike" cap="none" dirty="0">
                <a:solidFill>
                  <a:srgbClr val="000000"/>
                </a:solidFill>
                <a:latin typeface="Gill Sans"/>
                <a:ea typeface="Gill Sans"/>
                <a:cs typeface="Gill Sans"/>
                <a:sym typeface="Gill Sans"/>
              </a:rPr>
              <a:t>Ethernet Segment A</a:t>
            </a:r>
            <a:endParaRPr sz="700" b="0" i="0" u="none" strike="noStrike" cap="none" dirty="0">
              <a:solidFill>
                <a:srgbClr val="000000"/>
              </a:solidFill>
              <a:latin typeface="Gill Sans"/>
              <a:ea typeface="Gill Sans"/>
              <a:cs typeface="Gill Sans"/>
              <a:sym typeface="Gill Sans"/>
            </a:endParaRPr>
          </a:p>
        </p:txBody>
      </p:sp>
      <p:sp>
        <p:nvSpPr>
          <p:cNvPr id="606" name="Google Shape;606;p76"/>
          <p:cNvSpPr/>
          <p:nvPr/>
        </p:nvSpPr>
        <p:spPr>
          <a:xfrm>
            <a:off x="6361412" y="3149972"/>
            <a:ext cx="1566124" cy="197612"/>
          </a:xfrm>
          <a:prstGeom prst="roundRect">
            <a:avLst>
              <a:gd name="adj" fmla="val 16667"/>
            </a:avLst>
          </a:prstGeom>
          <a:noFill/>
          <a:ln w="12700" cap="flat" cmpd="sng">
            <a:solidFill>
              <a:schemeClr val="tx1"/>
            </a:solidFill>
            <a:prstDash val="dash"/>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535353"/>
              </a:buClr>
              <a:buSzPts val="2400"/>
              <a:buFont typeface="Gill Sans"/>
              <a:buNone/>
            </a:pPr>
            <a:endParaRPr sz="2400" b="0" i="0" u="none" strike="noStrike" cap="none" dirty="0">
              <a:solidFill>
                <a:srgbClr val="FFFFFF"/>
              </a:solidFill>
              <a:latin typeface="Calibri"/>
              <a:ea typeface="Calibri"/>
              <a:cs typeface="Calibri"/>
              <a:sym typeface="Calibri"/>
            </a:endParaRPr>
          </a:p>
        </p:txBody>
      </p:sp>
      <p:cxnSp>
        <p:nvCxnSpPr>
          <p:cNvPr id="607" name="Google Shape;607;p76"/>
          <p:cNvCxnSpPr>
            <a:cxnSpLocks/>
          </p:cNvCxnSpPr>
          <p:nvPr/>
        </p:nvCxnSpPr>
        <p:spPr>
          <a:xfrm rot="10800000" flipH="1">
            <a:off x="6128341" y="3279605"/>
            <a:ext cx="177600" cy="239700"/>
          </a:xfrm>
          <a:prstGeom prst="straightConnector1">
            <a:avLst/>
          </a:prstGeom>
          <a:noFill/>
          <a:ln w="25400" cap="flat" cmpd="sng">
            <a:solidFill>
              <a:srgbClr val="000000"/>
            </a:solidFill>
            <a:prstDash val="sysDot"/>
            <a:round/>
            <a:headEnd type="none" w="sm" len="sm"/>
            <a:tailEnd type="triangle" w="med" len="med"/>
          </a:ln>
          <a:effectLst>
            <a:outerShdw blurRad="40000" dist="20000" dir="5400000" rotWithShape="0">
              <a:srgbClr val="000000">
                <a:alpha val="37647"/>
              </a:srgbClr>
            </a:outerShdw>
          </a:effectLst>
        </p:spPr>
      </p:cxnSp>
      <p:cxnSp>
        <p:nvCxnSpPr>
          <p:cNvPr id="609" name="Google Shape;609;p76"/>
          <p:cNvCxnSpPr>
            <a:stCxn id="602" idx="0"/>
          </p:cNvCxnSpPr>
          <p:nvPr/>
        </p:nvCxnSpPr>
        <p:spPr>
          <a:xfrm rot="10800000" flipH="1">
            <a:off x="7218395" y="3531678"/>
            <a:ext cx="163800" cy="333000"/>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cxnSp>
        <p:nvCxnSpPr>
          <p:cNvPr id="611" name="Google Shape;611;p76"/>
          <p:cNvCxnSpPr>
            <a:stCxn id="594" idx="0"/>
          </p:cNvCxnSpPr>
          <p:nvPr/>
        </p:nvCxnSpPr>
        <p:spPr>
          <a:xfrm rot="10800000" flipH="1">
            <a:off x="7213737" y="3247068"/>
            <a:ext cx="2400" cy="336000"/>
          </a:xfrm>
          <a:prstGeom prst="straightConnector1">
            <a:avLst/>
          </a:prstGeom>
          <a:noFill/>
          <a:ln w="19050" cap="flat" cmpd="sng">
            <a:solidFill>
              <a:srgbClr val="000000"/>
            </a:solidFill>
            <a:prstDash val="solid"/>
            <a:round/>
            <a:headEnd type="none" w="sm" len="sm"/>
            <a:tailEnd type="none" w="sm" len="sm"/>
          </a:ln>
          <a:effectLst>
            <a:outerShdw blurRad="40000" dist="20000" dir="5400000" rotWithShape="0">
              <a:srgbClr val="000000">
                <a:alpha val="37647"/>
              </a:srgbClr>
            </a:outerShdw>
          </a:effectLst>
        </p:spPr>
      </p:cxnSp>
      <p:sp>
        <p:nvSpPr>
          <p:cNvPr id="612" name="Google Shape;612;p76"/>
          <p:cNvSpPr/>
          <p:nvPr/>
        </p:nvSpPr>
        <p:spPr>
          <a:xfrm>
            <a:off x="6149483" y="1948046"/>
            <a:ext cx="1030456" cy="1673158"/>
          </a:xfrm>
          <a:custGeom>
            <a:avLst/>
            <a:gdLst/>
            <a:ahLst/>
            <a:cxnLst/>
            <a:rect l="l" t="t" r="r" b="b"/>
            <a:pathLst>
              <a:path w="1030456" h="1673158" extrusionOk="0">
                <a:moveTo>
                  <a:pt x="1030456" y="1673158"/>
                </a:moveTo>
                <a:cubicBezTo>
                  <a:pt x="697553" y="1454285"/>
                  <a:pt x="364651" y="1235413"/>
                  <a:pt x="193877" y="1070043"/>
                </a:cubicBezTo>
                <a:cubicBezTo>
                  <a:pt x="23102" y="904673"/>
                  <a:pt x="-16889" y="859278"/>
                  <a:pt x="5809" y="680937"/>
                </a:cubicBezTo>
                <a:cubicBezTo>
                  <a:pt x="28507" y="502596"/>
                  <a:pt x="330064" y="0"/>
                  <a:pt x="330064" y="0"/>
                </a:cubicBezTo>
              </a:path>
            </a:pathLst>
          </a:custGeom>
          <a:no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613" name="Google Shape;613;p76"/>
          <p:cNvSpPr/>
          <p:nvPr/>
        </p:nvSpPr>
        <p:spPr>
          <a:xfrm flipH="1">
            <a:off x="7253517" y="1948046"/>
            <a:ext cx="993805" cy="1673158"/>
          </a:xfrm>
          <a:custGeom>
            <a:avLst/>
            <a:gdLst/>
            <a:ahLst/>
            <a:cxnLst/>
            <a:rect l="l" t="t" r="r" b="b"/>
            <a:pathLst>
              <a:path w="1030456" h="1673158" extrusionOk="0">
                <a:moveTo>
                  <a:pt x="1030456" y="1673158"/>
                </a:moveTo>
                <a:cubicBezTo>
                  <a:pt x="697553" y="1454285"/>
                  <a:pt x="364651" y="1235413"/>
                  <a:pt x="193877" y="1070043"/>
                </a:cubicBezTo>
                <a:cubicBezTo>
                  <a:pt x="23102" y="904673"/>
                  <a:pt x="-16889" y="859278"/>
                  <a:pt x="5809" y="680937"/>
                </a:cubicBezTo>
                <a:cubicBezTo>
                  <a:pt x="28507" y="502596"/>
                  <a:pt x="330064" y="0"/>
                  <a:pt x="330064" y="0"/>
                </a:cubicBezTo>
              </a:path>
            </a:pathLst>
          </a:custGeom>
          <a:noFill/>
          <a:ln w="158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608" name="Google Shape;608;p76"/>
          <p:cNvSpPr/>
          <p:nvPr/>
        </p:nvSpPr>
        <p:spPr>
          <a:xfrm>
            <a:off x="7205879" y="2025868"/>
            <a:ext cx="6485" cy="1549940"/>
          </a:xfrm>
          <a:custGeom>
            <a:avLst/>
            <a:gdLst/>
            <a:ahLst/>
            <a:cxnLst/>
            <a:rect l="l" t="t" r="r" b="b"/>
            <a:pathLst>
              <a:path w="6485" h="1549940" extrusionOk="0">
                <a:moveTo>
                  <a:pt x="6485" y="1549940"/>
                </a:moveTo>
                <a:lnTo>
                  <a:pt x="0" y="0"/>
                </a:lnTo>
              </a:path>
            </a:pathLst>
          </a:custGeom>
          <a:noFill/>
          <a:ln w="15875" cap="flat" cmpd="sng">
            <a:solidFill>
              <a:srgbClr val="C00000"/>
            </a:solidFill>
            <a:prstDash val="solid"/>
            <a:miter lim="800000"/>
            <a:headEnd type="triangle" w="med" len="med"/>
            <a:tailEnd type="triangle" w="med" len="med"/>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dirty="0">
              <a:solidFill>
                <a:srgbClr val="000000"/>
              </a:solidFill>
              <a:latin typeface="Tahoma"/>
              <a:ea typeface="Tahoma"/>
              <a:cs typeface="Tahoma"/>
              <a:sym typeface="Tahoma"/>
            </a:endParaRPr>
          </a:p>
        </p:txBody>
      </p:sp>
      <p:sp>
        <p:nvSpPr>
          <p:cNvPr id="614" name="Google Shape;614;p76"/>
          <p:cNvSpPr txBox="1">
            <a:spLocks noGrp="1"/>
          </p:cNvSpPr>
          <p:nvPr>
            <p:ph type="body" idx="1"/>
          </p:nvPr>
        </p:nvSpPr>
        <p:spPr>
          <a:xfrm>
            <a:off x="551606" y="877078"/>
            <a:ext cx="4860275" cy="3778898"/>
          </a:xfrm>
          <a:prstGeom prst="rect">
            <a:avLst/>
          </a:prstGeom>
          <a:noFill/>
          <a:ln>
            <a:noFill/>
          </a:ln>
        </p:spPr>
        <p:txBody>
          <a:bodyPr spcFirstLastPara="1" wrap="square" lIns="97600" tIns="48800" rIns="97600" bIns="48800" anchor="t" anchorCtr="0">
            <a:noAutofit/>
          </a:bodyPr>
          <a:lstStyle/>
          <a:p>
            <a:pPr marL="229697" lvl="0" indent="-229697" algn="l" rtl="0">
              <a:lnSpc>
                <a:spcPct val="80000"/>
              </a:lnSpc>
              <a:spcBef>
                <a:spcPts val="0"/>
              </a:spcBef>
              <a:spcAft>
                <a:spcPts val="0"/>
              </a:spcAft>
              <a:buSzPts val="1500"/>
              <a:buChar char="•"/>
            </a:pPr>
            <a:r>
              <a:rPr lang="en-US" sz="1500" b="1" dirty="0"/>
              <a:t>Active-Active Multi-homing</a:t>
            </a:r>
            <a:endParaRPr dirty="0"/>
          </a:p>
          <a:p>
            <a:pPr marL="449114" lvl="1" indent="-236554" algn="l" rtl="0">
              <a:lnSpc>
                <a:spcPct val="80000"/>
              </a:lnSpc>
              <a:spcBef>
                <a:spcPts val="450"/>
              </a:spcBef>
              <a:spcAft>
                <a:spcPts val="0"/>
              </a:spcAft>
              <a:buSzPts val="1312"/>
              <a:buChar char="-"/>
            </a:pPr>
            <a:r>
              <a:rPr lang="en-US" sz="1312" dirty="0"/>
              <a:t>Flow based A/A forwarding</a:t>
            </a:r>
            <a:endParaRPr sz="1312" dirty="0"/>
          </a:p>
          <a:p>
            <a:pPr marL="229697" lvl="0" indent="-229697" algn="l" rtl="0">
              <a:lnSpc>
                <a:spcPct val="80000"/>
              </a:lnSpc>
              <a:spcBef>
                <a:spcPts val="450"/>
              </a:spcBef>
              <a:spcAft>
                <a:spcPts val="0"/>
              </a:spcAft>
              <a:buSzPts val="1312"/>
              <a:buChar char="•"/>
            </a:pPr>
            <a:r>
              <a:rPr lang="en-US" sz="1312" b="1" dirty="0"/>
              <a:t>BGP Control Plane</a:t>
            </a:r>
            <a:endParaRPr dirty="0"/>
          </a:p>
          <a:p>
            <a:pPr marL="449114" lvl="1" indent="-236554" algn="l" rtl="0">
              <a:lnSpc>
                <a:spcPct val="80000"/>
              </a:lnSpc>
              <a:spcBef>
                <a:spcPts val="450"/>
              </a:spcBef>
              <a:spcAft>
                <a:spcPts val="0"/>
              </a:spcAft>
              <a:buSzPts val="1312"/>
              <a:buChar char="-"/>
            </a:pPr>
            <a:r>
              <a:rPr lang="en-US" sz="1312" dirty="0"/>
              <a:t>Standardize, Interoperable, Scalable</a:t>
            </a:r>
            <a:endParaRPr dirty="0"/>
          </a:p>
          <a:p>
            <a:pPr marL="449114" lvl="1" indent="-236554" algn="l" rtl="0">
              <a:lnSpc>
                <a:spcPct val="80000"/>
              </a:lnSpc>
              <a:spcBef>
                <a:spcPts val="450"/>
              </a:spcBef>
              <a:spcAft>
                <a:spcPts val="0"/>
              </a:spcAft>
              <a:buSzPts val="1312"/>
              <a:buChar char="-"/>
            </a:pPr>
            <a:r>
              <a:rPr lang="en-US" sz="1312" dirty="0"/>
              <a:t>No separate control protocol for PW signaling (LDP) </a:t>
            </a:r>
            <a:endParaRPr dirty="0"/>
          </a:p>
          <a:p>
            <a:pPr marL="449114" lvl="1" indent="-236554" algn="l" rtl="0">
              <a:lnSpc>
                <a:spcPct val="80000"/>
              </a:lnSpc>
              <a:spcBef>
                <a:spcPts val="450"/>
              </a:spcBef>
              <a:spcAft>
                <a:spcPts val="0"/>
              </a:spcAft>
              <a:buSzPts val="1312"/>
              <a:buChar char="-"/>
            </a:pPr>
            <a:r>
              <a:rPr lang="en-US" sz="1312" dirty="0"/>
              <a:t>Can use BGP fast convergence techniques</a:t>
            </a:r>
            <a:endParaRPr dirty="0"/>
          </a:p>
          <a:p>
            <a:pPr marL="229697" lvl="0" indent="-229697" algn="l" rtl="0">
              <a:lnSpc>
                <a:spcPct val="80000"/>
              </a:lnSpc>
              <a:spcBef>
                <a:spcPts val="450"/>
              </a:spcBef>
              <a:spcAft>
                <a:spcPts val="0"/>
              </a:spcAft>
              <a:buSzPts val="1312"/>
              <a:buChar char="•"/>
            </a:pPr>
            <a:r>
              <a:rPr lang="en-US" sz="1312" b="1" dirty="0"/>
              <a:t>Efficient</a:t>
            </a:r>
            <a:endParaRPr dirty="0"/>
          </a:p>
          <a:p>
            <a:pPr marL="449114" lvl="1" indent="-236554" algn="l" rtl="0">
              <a:lnSpc>
                <a:spcPct val="80000"/>
              </a:lnSpc>
              <a:spcBef>
                <a:spcPts val="450"/>
              </a:spcBef>
              <a:spcAft>
                <a:spcPts val="0"/>
              </a:spcAft>
              <a:buSzPts val="1312"/>
              <a:buChar char="-"/>
            </a:pPr>
            <a:r>
              <a:rPr lang="en-US" sz="1312" dirty="0"/>
              <a:t>Multi-Homing Support with A/A Forwarding</a:t>
            </a:r>
            <a:endParaRPr dirty="0"/>
          </a:p>
          <a:p>
            <a:pPr marL="449114" lvl="1" indent="-236554" algn="l" rtl="0">
              <a:lnSpc>
                <a:spcPct val="80000"/>
              </a:lnSpc>
              <a:spcBef>
                <a:spcPts val="450"/>
              </a:spcBef>
              <a:spcAft>
                <a:spcPts val="0"/>
              </a:spcAft>
              <a:buSzPts val="1312"/>
              <a:buChar char="-"/>
            </a:pPr>
            <a:r>
              <a:rPr lang="en-US" sz="1312" dirty="0"/>
              <a:t>Fast convergence (Mass withdrawal)</a:t>
            </a:r>
            <a:endParaRPr sz="1312" dirty="0"/>
          </a:p>
          <a:p>
            <a:pPr marL="449114" lvl="1" indent="-236554" algn="l" rtl="0">
              <a:lnSpc>
                <a:spcPct val="80000"/>
              </a:lnSpc>
              <a:spcBef>
                <a:spcPts val="450"/>
              </a:spcBef>
              <a:spcAft>
                <a:spcPts val="0"/>
              </a:spcAft>
              <a:buSzPts val="1312"/>
              <a:buChar char="-"/>
            </a:pPr>
            <a:r>
              <a:rPr lang="en-US" sz="1312" dirty="0"/>
              <a:t>Scaled ECMP</a:t>
            </a:r>
            <a:endParaRPr dirty="0"/>
          </a:p>
          <a:p>
            <a:pPr marL="229697" lvl="0" indent="-229697" algn="l" rtl="0">
              <a:lnSpc>
                <a:spcPct val="80000"/>
              </a:lnSpc>
              <a:spcBef>
                <a:spcPts val="450"/>
              </a:spcBef>
              <a:spcAft>
                <a:spcPts val="0"/>
              </a:spcAft>
              <a:buSzPts val="1312"/>
              <a:buChar char="•"/>
            </a:pPr>
            <a:r>
              <a:rPr lang="en-US" sz="1312" b="1" dirty="0"/>
              <a:t>Flexible</a:t>
            </a:r>
            <a:endParaRPr sz="1312" b="1" dirty="0"/>
          </a:p>
          <a:p>
            <a:pPr marL="449114" lvl="1" indent="-236554" algn="l" rtl="0">
              <a:lnSpc>
                <a:spcPct val="80000"/>
              </a:lnSpc>
              <a:spcBef>
                <a:spcPts val="450"/>
              </a:spcBef>
              <a:spcAft>
                <a:spcPts val="0"/>
              </a:spcAft>
              <a:buSzPts val="1312"/>
              <a:buChar char="-"/>
            </a:pPr>
            <a:r>
              <a:rPr lang="en-US" sz="1312" dirty="0"/>
              <a:t>Inter-AS deployments (BGP)</a:t>
            </a:r>
            <a:endParaRPr sz="1312" dirty="0"/>
          </a:p>
          <a:p>
            <a:pPr marL="449114" lvl="1" indent="-236554" algn="l" rtl="0">
              <a:lnSpc>
                <a:spcPct val="80000"/>
              </a:lnSpc>
              <a:spcBef>
                <a:spcPts val="450"/>
              </a:spcBef>
              <a:spcAft>
                <a:spcPts val="0"/>
              </a:spcAft>
              <a:buSzPts val="1312"/>
              <a:buChar char="-"/>
            </a:pPr>
            <a:r>
              <a:rPr lang="en-US" sz="1312" dirty="0"/>
              <a:t>BGP-based control plane provides ability to apply fine-grained policies</a:t>
            </a:r>
            <a:endParaRPr sz="1312" dirty="0"/>
          </a:p>
        </p:txBody>
      </p:sp>
      <p:sp>
        <p:nvSpPr>
          <p:cNvPr id="615" name="Google Shape;615;p76"/>
          <p:cNvSpPr/>
          <p:nvPr/>
        </p:nvSpPr>
        <p:spPr>
          <a:xfrm>
            <a:off x="5591293" y="2639511"/>
            <a:ext cx="362889" cy="209365"/>
          </a:xfrm>
          <a:prstGeom prst="roundRect">
            <a:avLst>
              <a:gd name="adj" fmla="val 16667"/>
            </a:avLst>
          </a:prstGeom>
          <a:solidFill>
            <a:schemeClr val="dk2">
              <a:alpha val="64705"/>
            </a:schemeClr>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900" dirty="0">
                <a:solidFill>
                  <a:schemeClr val="lt1"/>
                </a:solidFill>
                <a:latin typeface="Gill Sans"/>
                <a:ea typeface="Gill Sans"/>
                <a:cs typeface="Gill Sans"/>
                <a:sym typeface="Gill Sans"/>
              </a:rPr>
              <a:t>DF</a:t>
            </a:r>
            <a:endParaRPr sz="900" dirty="0">
              <a:solidFill>
                <a:schemeClr val="lt1"/>
              </a:solidFill>
              <a:latin typeface="Gill Sans"/>
              <a:ea typeface="Gill Sans"/>
              <a:cs typeface="Gill Sans"/>
              <a:sym typeface="Gill Sans"/>
            </a:endParaRPr>
          </a:p>
        </p:txBody>
      </p:sp>
      <p:sp>
        <p:nvSpPr>
          <p:cNvPr id="2" name="Rectangle 1">
            <a:extLst>
              <a:ext uri="{FF2B5EF4-FFF2-40B4-BE49-F238E27FC236}">
                <a16:creationId xmlns:a16="http://schemas.microsoft.com/office/drawing/2014/main" id="{A72EF40B-A1B5-F94D-8D3F-482779D70F03}"/>
              </a:ext>
            </a:extLst>
          </p:cNvPr>
          <p:cNvSpPr/>
          <p:nvPr/>
        </p:nvSpPr>
        <p:spPr>
          <a:xfrm>
            <a:off x="1850142" y="4272680"/>
            <a:ext cx="5490606" cy="400110"/>
          </a:xfrm>
          <a:prstGeom prst="rect">
            <a:avLst/>
          </a:prstGeom>
          <a:ln>
            <a:solidFill>
              <a:schemeClr val="tx1"/>
            </a:solidFill>
          </a:ln>
        </p:spPr>
        <p:txBody>
          <a:bodyPr wrap="none">
            <a:spAutoFit/>
          </a:bodyPr>
          <a:lstStyle/>
          <a:p>
            <a:pPr marL="457200" lvl="1">
              <a:buSzPts val="1800"/>
            </a:pPr>
            <a:r>
              <a:rPr lang="en-US" sz="2000" dirty="0"/>
              <a:t>L2 rarely work, unless its based on BGP </a:t>
            </a:r>
            <a:r>
              <a:rPr lang="en-US" sz="2000" dirty="0">
                <a:sym typeface="Wingdings" pitchFamily="2" charset="2"/>
              </a:rPr>
              <a:t></a:t>
            </a:r>
            <a:endParaRPr lang="en-US" sz="2000" dirty="0"/>
          </a:p>
        </p:txBody>
      </p:sp>
    </p:spTree>
    <p:extLst>
      <p:ext uri="{BB962C8B-B14F-4D97-AF65-F5344CB8AC3E}">
        <p14:creationId xmlns:p14="http://schemas.microsoft.com/office/powerpoint/2010/main" val="2148902924"/>
      </p:ext>
    </p:extLst>
  </p:cSld>
  <p:clrMapOvr>
    <a:masterClrMapping/>
  </p:clrMapOvr>
</p:sld>
</file>

<file path=ppt/theme/theme1.xml><?xml version="1.0" encoding="utf-8"?>
<a:theme xmlns:a="http://schemas.openxmlformats.org/drawingml/2006/main" name="Arista Light Template 2014">
  <a:themeElements>
    <a:clrScheme name="Arista 2016">
      <a:dk1>
        <a:srgbClr val="221F00"/>
      </a:dk1>
      <a:lt1>
        <a:srgbClr val="FFFFFF"/>
      </a:lt1>
      <a:dk2>
        <a:srgbClr val="16327D"/>
      </a:dk2>
      <a:lt2>
        <a:srgbClr val="EEECE1"/>
      </a:lt2>
      <a:accent1>
        <a:srgbClr val="25678D"/>
      </a:accent1>
      <a:accent2>
        <a:srgbClr val="E0872D"/>
      </a:accent2>
      <a:accent3>
        <a:srgbClr val="9BBB59"/>
      </a:accent3>
      <a:accent4>
        <a:srgbClr val="E8D754"/>
      </a:accent4>
      <a:accent5>
        <a:srgbClr val="5588B7"/>
      </a:accent5>
      <a:accent6>
        <a:srgbClr val="6A825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Arista Light Template 2014">
  <a:themeElements>
    <a:clrScheme name="Custom 1">
      <a:dk1>
        <a:srgbClr val="141313"/>
      </a:dk1>
      <a:lt1>
        <a:srgbClr val="FFFFFE"/>
      </a:lt1>
      <a:dk2>
        <a:srgbClr val="141313"/>
      </a:dk2>
      <a:lt2>
        <a:srgbClr val="FFFFFE"/>
      </a:lt2>
      <a:accent1>
        <a:srgbClr val="204A6A"/>
      </a:accent1>
      <a:accent2>
        <a:srgbClr val="4472AE"/>
      </a:accent2>
      <a:accent3>
        <a:srgbClr val="97B162"/>
      </a:accent3>
      <a:accent4>
        <a:srgbClr val="C96D2B"/>
      </a:accent4>
      <a:accent5>
        <a:srgbClr val="151631"/>
      </a:accent5>
      <a:accent6>
        <a:srgbClr val="546B29"/>
      </a:accent6>
      <a:hlink>
        <a:srgbClr val="5242FF"/>
      </a:hlink>
      <a:folHlink>
        <a:srgbClr val="97B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rista Light Template 2014 INTERNAL">
  <a:themeElements>
    <a:clrScheme name="Custom 1">
      <a:dk1>
        <a:srgbClr val="141313"/>
      </a:dk1>
      <a:lt1>
        <a:srgbClr val="FFFFFE"/>
      </a:lt1>
      <a:dk2>
        <a:srgbClr val="141313"/>
      </a:dk2>
      <a:lt2>
        <a:srgbClr val="FFFFFE"/>
      </a:lt2>
      <a:accent1>
        <a:srgbClr val="204A6A"/>
      </a:accent1>
      <a:accent2>
        <a:srgbClr val="4472AE"/>
      </a:accent2>
      <a:accent3>
        <a:srgbClr val="97B162"/>
      </a:accent3>
      <a:accent4>
        <a:srgbClr val="C96D2B"/>
      </a:accent4>
      <a:accent5>
        <a:srgbClr val="151631"/>
      </a:accent5>
      <a:accent6>
        <a:srgbClr val="546B29"/>
      </a:accent6>
      <a:hlink>
        <a:srgbClr val="5242FF"/>
      </a:hlink>
      <a:folHlink>
        <a:srgbClr val="97B16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howroom">
  <a:themeElements>
    <a:clrScheme name="Showroom">
      <a:dk1>
        <a:srgbClr val="000000"/>
      </a:dk1>
      <a:lt1>
        <a:srgbClr val="FFFFFF"/>
      </a:lt1>
      <a:dk2>
        <a:srgbClr val="5A5F5E"/>
      </a:dk2>
      <a:lt2>
        <a:srgbClr val="B4B4B4"/>
      </a:lt2>
      <a:accent1>
        <a:srgbClr val="78AAB3"/>
      </a:accent1>
      <a:accent2>
        <a:srgbClr val="9A9671"/>
      </a:accent2>
      <a:accent3>
        <a:srgbClr val="D9971A"/>
      </a:accent3>
      <a:accent4>
        <a:srgbClr val="D7620E"/>
      </a:accent4>
      <a:accent5>
        <a:srgbClr val="A61702"/>
      </a:accent5>
      <a:accent6>
        <a:srgbClr val="606B7E"/>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8483</TotalTime>
  <Words>11163</Words>
  <Application>Microsoft Macintosh PowerPoint</Application>
  <PresentationFormat>On-screen Show (16:9)</PresentationFormat>
  <Paragraphs>1650</Paragraphs>
  <Slides>57</Slides>
  <Notes>52</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57</vt:i4>
      </vt:variant>
    </vt:vector>
  </HeadingPairs>
  <TitlesOfParts>
    <vt:vector size="72" baseType="lpstr">
      <vt:lpstr>Tahoma</vt:lpstr>
      <vt:lpstr>Helvetica Neue Light</vt:lpstr>
      <vt:lpstr>Courier New</vt:lpstr>
      <vt:lpstr>Merriweather Sans</vt:lpstr>
      <vt:lpstr>Gill Sans</vt:lpstr>
      <vt:lpstr>PT Sans</vt:lpstr>
      <vt:lpstr>Noto Sans Symbols</vt:lpstr>
      <vt:lpstr>Times</vt:lpstr>
      <vt:lpstr>Helvetica Neue</vt:lpstr>
      <vt:lpstr>Calibri</vt:lpstr>
      <vt:lpstr>Corbel</vt:lpstr>
      <vt:lpstr>Arial</vt:lpstr>
      <vt:lpstr>Arista Light Template 2014</vt:lpstr>
      <vt:lpstr>5_Arista Light Template 2014</vt:lpstr>
      <vt:lpstr>1_Arista Light Template 2014 INTERNAL</vt:lpstr>
      <vt:lpstr>EVPN VPWS The “new” standard for E-line   </vt:lpstr>
      <vt:lpstr>EVPN VPWS Agenda</vt:lpstr>
      <vt:lpstr>Why Layer 2 Services?</vt:lpstr>
      <vt:lpstr>MPLS Layer 2 VPN Services Overview</vt:lpstr>
      <vt:lpstr>Where did it start</vt:lpstr>
      <vt:lpstr>EVPN – The All-in-One Address Family</vt:lpstr>
      <vt:lpstr>EVPN VPWS Services </vt:lpstr>
      <vt:lpstr>EVPN Main Standards Summary</vt:lpstr>
      <vt:lpstr>Benefits of EVPN VPWS Services vs LDP</vt:lpstr>
      <vt:lpstr>EVPN VPWS Terminology</vt:lpstr>
      <vt:lpstr>EVPN VPWS Supported Topologies</vt:lpstr>
      <vt:lpstr>EVPN VPWS Types – VLAN Based Service</vt:lpstr>
      <vt:lpstr>EVPN VPWS Types – VLAN Bundle Service</vt:lpstr>
      <vt:lpstr>EVPN VPWS Types – Port Based Service</vt:lpstr>
      <vt:lpstr>EVPN VPWS  EVPN Route Types theory</vt:lpstr>
      <vt:lpstr>BGP EVPN Main Route Types</vt:lpstr>
      <vt:lpstr>EVPN VPWS Relevant Route Types</vt:lpstr>
      <vt:lpstr>Multi-homed Sites Using LAG The Concepts of ES and ESI</vt:lpstr>
      <vt:lpstr>Route Types – Type 1 (EVPN VPWS)</vt:lpstr>
      <vt:lpstr>Ethernet Auto-Discovery (Type 1) Route Per Ethernet Segment (ES): Mass Withdraw&amp;Active Active Multi-Homing Signaling</vt:lpstr>
      <vt:lpstr>Ethernet Auto-Discovery (Type 1) EVPN VPWS Routes Per Ethernet Virtual Instance (EVI): VPWS Signaling (Active Active)</vt:lpstr>
      <vt:lpstr>Ethernet Auto-Discovery (Type 1) EVPN VPWS Routes Per Ethernet Virtual Instance (EVI): VPWS Signaling (Single Homed)</vt:lpstr>
      <vt:lpstr>Mass Withdrawal Operation</vt:lpstr>
      <vt:lpstr>EVPN VPWS: Active-Active Multi-homing.</vt:lpstr>
      <vt:lpstr>Active/Active EVPN VPWS Forwarding Plane</vt:lpstr>
      <vt:lpstr>EVPN VPWS: Active-Standby Multi-homing.</vt:lpstr>
      <vt:lpstr>Why is a Designated Forwarder Required For Active Standby?</vt:lpstr>
      <vt:lpstr>Route Types – Type 4 (EVPN VPWS)</vt:lpstr>
      <vt:lpstr>The Designated Forwarder Election</vt:lpstr>
      <vt:lpstr>Designated Forwarder Operation to Active Standby ES Service Carving</vt:lpstr>
      <vt:lpstr>EVPN VPWS FXC Extensions to VPWS with Flexible Cross Connect</vt:lpstr>
      <vt:lpstr>Why EVPN VPWS FXC ? =&gt; Scale !!!</vt:lpstr>
      <vt:lpstr>EVPN VPWS FXC Topologies Supported</vt:lpstr>
      <vt:lpstr>Challenges With VPWS FXC?</vt:lpstr>
      <vt:lpstr>Solution to the Multiplexing Challenge</vt:lpstr>
      <vt:lpstr>Route Types – Type 1 (EVPN VPWS FXC)</vt:lpstr>
      <vt:lpstr>EVPN VPWS FXC Modes of Operation VLAN-Signaled Mode</vt:lpstr>
      <vt:lpstr>EVPN VPWS FXC Modes of Operation Default Mode</vt:lpstr>
      <vt:lpstr>EVPN VPWS OAM Failure Scenarios</vt:lpstr>
      <vt:lpstr>EVPN VPWS FXC Failure Scenarios Port Failure : VLAN-Signaled Mode</vt:lpstr>
      <vt:lpstr>EVPN VPWS FXC Failure Scenarios Port Failure : Default Mode</vt:lpstr>
      <vt:lpstr>L2VPN and ECMP That weird thing and its solution</vt:lpstr>
      <vt:lpstr>Hashing theory</vt:lpstr>
      <vt:lpstr>L3VPN without flow label</vt:lpstr>
      <vt:lpstr>L3VPN with flow label</vt:lpstr>
      <vt:lpstr>L2VPN without flow label</vt:lpstr>
      <vt:lpstr>L2VPN with flow label</vt:lpstr>
      <vt:lpstr>Flows with Entropy header  </vt:lpstr>
      <vt:lpstr>Details ELI/EL header</vt:lpstr>
      <vt:lpstr>Flows with Fat label  </vt:lpstr>
      <vt:lpstr>Details Fat label</vt:lpstr>
      <vt:lpstr>Route resolution</vt:lpstr>
      <vt:lpstr>EVPN VPWS Sample PW =&gt; VPWS</vt:lpstr>
      <vt:lpstr>E-Line PW Sample</vt:lpstr>
      <vt:lpstr>E-Line PW Sample…</vt:lpstr>
      <vt:lpstr>E-Line VPWS Sample</vt:lpstr>
      <vt:lpstr>E-Line VPWS Sample…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EVPN VPWS (FXC) TOI    </dc:title>
  <cp:lastModifiedBy>Microsoft Office User</cp:lastModifiedBy>
  <cp:revision>75</cp:revision>
  <dcterms:modified xsi:type="dcterms:W3CDTF">2020-03-08T23:07:30Z</dcterms:modified>
</cp:coreProperties>
</file>